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0" r:id="rId2"/>
  </p:sldMasterIdLst>
  <p:notesMasterIdLst>
    <p:notesMasterId r:id="rId45"/>
  </p:notesMasterIdLst>
  <p:handoutMasterIdLst>
    <p:handoutMasterId r:id="rId46"/>
  </p:handoutMasterIdLst>
  <p:sldIdLst>
    <p:sldId id="256" r:id="rId3"/>
    <p:sldId id="272" r:id="rId4"/>
    <p:sldId id="271" r:id="rId5"/>
    <p:sldId id="274" r:id="rId6"/>
    <p:sldId id="279" r:id="rId7"/>
    <p:sldId id="276" r:id="rId8"/>
    <p:sldId id="277" r:id="rId9"/>
    <p:sldId id="281" r:id="rId10"/>
    <p:sldId id="324" r:id="rId11"/>
    <p:sldId id="326" r:id="rId12"/>
    <p:sldId id="280" r:id="rId13"/>
    <p:sldId id="283" r:id="rId14"/>
    <p:sldId id="284" r:id="rId15"/>
    <p:sldId id="285" r:id="rId16"/>
    <p:sldId id="332" r:id="rId17"/>
    <p:sldId id="353" r:id="rId18"/>
    <p:sldId id="354" r:id="rId19"/>
    <p:sldId id="355" r:id="rId20"/>
    <p:sldId id="356" r:id="rId21"/>
    <p:sldId id="357" r:id="rId22"/>
    <p:sldId id="358" r:id="rId23"/>
    <p:sldId id="359" r:id="rId24"/>
    <p:sldId id="360" r:id="rId25"/>
    <p:sldId id="361" r:id="rId26"/>
    <p:sldId id="362" r:id="rId27"/>
    <p:sldId id="363" r:id="rId28"/>
    <p:sldId id="364" r:id="rId29"/>
    <p:sldId id="365" r:id="rId30"/>
    <p:sldId id="366" r:id="rId31"/>
    <p:sldId id="367" r:id="rId32"/>
    <p:sldId id="339" r:id="rId33"/>
    <p:sldId id="328" r:id="rId34"/>
    <p:sldId id="371" r:id="rId35"/>
    <p:sldId id="374" r:id="rId36"/>
    <p:sldId id="376" r:id="rId37"/>
    <p:sldId id="378" r:id="rId38"/>
    <p:sldId id="375" r:id="rId39"/>
    <p:sldId id="380" r:id="rId40"/>
    <p:sldId id="384" r:id="rId41"/>
    <p:sldId id="382" r:id="rId42"/>
    <p:sldId id="385" r:id="rId43"/>
    <p:sldId id="309" r:id="rId44"/>
  </p:sldIdLst>
  <p:sldSz cx="9144000" cy="6858000" type="screen4x3"/>
  <p:notesSz cx="7315200" cy="9601200"/>
  <p:custDataLst>
    <p:tags r:id="rId4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EEEEE"/>
    <a:srgbClr val="E8E8E8"/>
    <a:srgbClr val="1E2421"/>
    <a:srgbClr val="48564E"/>
    <a:srgbClr val="798F82"/>
    <a:srgbClr val="CC3300"/>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6250" autoAdjust="0"/>
  </p:normalViewPr>
  <p:slideViewPr>
    <p:cSldViewPr>
      <p:cViewPr varScale="1">
        <p:scale>
          <a:sx n="88" d="100"/>
          <a:sy n="88" d="100"/>
        </p:scale>
        <p:origin x="-230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586" y="-86"/>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474" cy="480060"/>
          </a:xfrm>
          <a:prstGeom prst="rect">
            <a:avLst/>
          </a:prstGeom>
        </p:spPr>
        <p:txBody>
          <a:bodyPr vert="horz" lIns="95372" tIns="47686" rIns="95372" bIns="47686" rtlCol="0"/>
          <a:lstStyle>
            <a:lvl1pPr algn="l">
              <a:defRPr sz="1300"/>
            </a:lvl1pPr>
          </a:lstStyle>
          <a:p>
            <a:endParaRPr lang="en-US"/>
          </a:p>
        </p:txBody>
      </p:sp>
      <p:sp>
        <p:nvSpPr>
          <p:cNvPr id="3" name="Date Placeholder 2"/>
          <p:cNvSpPr>
            <a:spLocks noGrp="1"/>
          </p:cNvSpPr>
          <p:nvPr>
            <p:ph type="dt" sz="quarter" idx="1"/>
          </p:nvPr>
        </p:nvSpPr>
        <p:spPr>
          <a:xfrm>
            <a:off x="4144055" y="0"/>
            <a:ext cx="3169474" cy="480060"/>
          </a:xfrm>
          <a:prstGeom prst="rect">
            <a:avLst/>
          </a:prstGeom>
        </p:spPr>
        <p:txBody>
          <a:bodyPr vert="horz" lIns="95372" tIns="47686" rIns="95372" bIns="47686" rtlCol="0"/>
          <a:lstStyle>
            <a:lvl1pPr algn="r">
              <a:defRPr sz="1300"/>
            </a:lvl1pPr>
          </a:lstStyle>
          <a:p>
            <a:fld id="{C1AFD88D-FF4A-4526-B408-09E5BC2A0959}" type="datetimeFigureOut">
              <a:rPr lang="en-US" smtClean="0"/>
              <a:pPr/>
              <a:t>5/6/2014</a:t>
            </a:fld>
            <a:endParaRPr lang="en-US"/>
          </a:p>
        </p:txBody>
      </p:sp>
      <p:sp>
        <p:nvSpPr>
          <p:cNvPr id="4" name="Footer Placeholder 3"/>
          <p:cNvSpPr>
            <a:spLocks noGrp="1"/>
          </p:cNvSpPr>
          <p:nvPr>
            <p:ph type="ftr" sz="quarter" idx="2"/>
          </p:nvPr>
        </p:nvSpPr>
        <p:spPr>
          <a:xfrm>
            <a:off x="0" y="9119496"/>
            <a:ext cx="3169474" cy="480060"/>
          </a:xfrm>
          <a:prstGeom prst="rect">
            <a:avLst/>
          </a:prstGeom>
        </p:spPr>
        <p:txBody>
          <a:bodyPr vert="horz" lIns="95372" tIns="47686" rIns="95372" bIns="47686" rtlCol="0" anchor="b"/>
          <a:lstStyle>
            <a:lvl1pPr algn="l">
              <a:defRPr sz="1300"/>
            </a:lvl1pPr>
          </a:lstStyle>
          <a:p>
            <a:endParaRPr lang="en-US"/>
          </a:p>
        </p:txBody>
      </p:sp>
      <p:sp>
        <p:nvSpPr>
          <p:cNvPr id="5" name="Slide Number Placeholder 4"/>
          <p:cNvSpPr>
            <a:spLocks noGrp="1"/>
          </p:cNvSpPr>
          <p:nvPr>
            <p:ph type="sldNum" sz="quarter" idx="3"/>
          </p:nvPr>
        </p:nvSpPr>
        <p:spPr>
          <a:xfrm>
            <a:off x="4144055" y="9119496"/>
            <a:ext cx="3169474" cy="480060"/>
          </a:xfrm>
          <a:prstGeom prst="rect">
            <a:avLst/>
          </a:prstGeom>
        </p:spPr>
        <p:txBody>
          <a:bodyPr vert="horz" lIns="95372" tIns="47686" rIns="95372" bIns="47686" rtlCol="0" anchor="b"/>
          <a:lstStyle>
            <a:lvl1pPr algn="r">
              <a:defRPr sz="1300"/>
            </a:lvl1pPr>
          </a:lstStyle>
          <a:p>
            <a:fld id="{4F351AEE-9922-43BB-B35E-7E07FD86E9D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50" tIns="48325" rIns="96650" bIns="48325" numCol="1" anchor="t" anchorCtr="0" compatLnSpc="1">
            <a:prstTxWarp prst="textNoShape">
              <a:avLst/>
            </a:prstTxWarp>
          </a:bodyPr>
          <a:lstStyle>
            <a:lvl1pPr>
              <a:defRPr sz="1300"/>
            </a:lvl1pPr>
          </a:lstStyle>
          <a:p>
            <a:pPr>
              <a:defRPr/>
            </a:pPr>
            <a:endParaRPr lang="en-US"/>
          </a:p>
        </p:txBody>
      </p:sp>
      <p:sp>
        <p:nvSpPr>
          <p:cNvPr id="4099"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50" tIns="48325" rIns="96650" bIns="48325" numCol="1" anchor="t" anchorCtr="0" compatLnSpc="1">
            <a:prstTxWarp prst="textNoShape">
              <a:avLst/>
            </a:prstTxWarp>
          </a:bodyPr>
          <a:lstStyle>
            <a:lvl1pPr algn="r">
              <a:defRPr sz="13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50" tIns="48325" rIns="96650" bIns="483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50" tIns="48325" rIns="96650" bIns="48325" numCol="1" anchor="b" anchorCtr="0" compatLnSpc="1">
            <a:prstTxWarp prst="textNoShape">
              <a:avLst/>
            </a:prstTxWarp>
          </a:bodyPr>
          <a:lstStyle>
            <a:lvl1pPr>
              <a:defRPr sz="1300"/>
            </a:lvl1pPr>
          </a:lstStyle>
          <a:p>
            <a:pPr>
              <a:defRPr/>
            </a:pPr>
            <a:endParaRPr lang="en-US"/>
          </a:p>
        </p:txBody>
      </p:sp>
      <p:sp>
        <p:nvSpPr>
          <p:cNvPr id="4103"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50" tIns="48325" rIns="96650" bIns="48325" numCol="1" anchor="b" anchorCtr="0" compatLnSpc="1">
            <a:prstTxWarp prst="textNoShape">
              <a:avLst/>
            </a:prstTxWarp>
          </a:bodyPr>
          <a:lstStyle>
            <a:lvl1pPr algn="r">
              <a:defRPr sz="1300"/>
            </a:lvl1pPr>
          </a:lstStyle>
          <a:p>
            <a:pPr>
              <a:defRPr/>
            </a:pPr>
            <a:fld id="{6498C227-B072-4415-8A5E-2AB8B3C28C4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F9DC8BD-CEA6-4E44-B619-EE5C55352351}" type="slidenum">
              <a:rPr lang="en-US" smtClean="0"/>
              <a:pPr/>
              <a:t>10</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a:lnSpc>
                <a:spcPct val="90000"/>
              </a:lnSpc>
            </a:pPr>
            <a:r>
              <a:rPr lang="en-US" sz="900" dirty="0" smtClean="0"/>
              <a:t>In</a:t>
            </a:r>
            <a:r>
              <a:rPr lang="en-US" sz="900" baseline="0" dirty="0" smtClean="0"/>
              <a:t> addition to thoroughly establishing the relationship between </a:t>
            </a:r>
            <a:r>
              <a:rPr lang="en-US" sz="900" baseline="0" dirty="0" err="1" smtClean="0"/>
              <a:t>datums</a:t>
            </a:r>
            <a:r>
              <a:rPr lang="en-US" sz="900" baseline="0" dirty="0" smtClean="0"/>
              <a:t>, we’re monitoring the effect of subsidence, glacial rebound, sea level rise, etc. on our projects so we can make more informed decisions in the future with respect to the performance of each project.</a:t>
            </a:r>
            <a:endParaRPr lang="en-US" sz="9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F2D366F-39FA-47D3-9F93-8C30326CA1D3}" type="slidenum">
              <a:rPr lang="en-US" smtClean="0"/>
              <a:pPr/>
              <a:t>11</a:t>
            </a:fld>
            <a:endParaRPr lang="en-US" smtClean="0"/>
          </a:p>
        </p:txBody>
      </p:sp>
      <p:sp>
        <p:nvSpPr>
          <p:cNvPr id="57347" name="Rectangle 2"/>
          <p:cNvSpPr>
            <a:spLocks noGrp="1" noRot="1" noChangeAspect="1" noChangeArrowheads="1" noTextEdit="1"/>
          </p:cNvSpPr>
          <p:nvPr>
            <p:ph type="sldImg"/>
          </p:nvPr>
        </p:nvSpPr>
        <p:spPr>
          <a:xfrm>
            <a:off x="1266825" y="717550"/>
            <a:ext cx="4783138" cy="3587750"/>
          </a:xfrm>
          <a:ln/>
        </p:spPr>
      </p:sp>
      <p:sp>
        <p:nvSpPr>
          <p:cNvPr id="57348" name="Rectangle 3"/>
          <p:cNvSpPr>
            <a:spLocks noGrp="1" noChangeArrowheads="1"/>
          </p:cNvSpPr>
          <p:nvPr>
            <p:ph type="body" idx="1"/>
          </p:nvPr>
        </p:nvSpPr>
        <p:spPr>
          <a:xfrm>
            <a:off x="975361" y="4545568"/>
            <a:ext cx="5364480" cy="4307205"/>
          </a:xfrm>
          <a:noFill/>
          <a:ln/>
        </p:spPr>
        <p:txBody>
          <a:bodyPr/>
          <a:lstStyle/>
          <a:p>
            <a:pPr eaLnBrk="1" hangingPunct="1"/>
            <a:r>
              <a:rPr lang="en-US" smtClean="0"/>
              <a:t>Every Inch Counts! Gustav 2008</a:t>
            </a:r>
          </a:p>
          <a:p>
            <a:pPr eaLnBrk="1" hangingPunct="1"/>
            <a:r>
              <a:rPr lang="en-US" smtClean="0"/>
              <a:t>Sea Level Rise</a:t>
            </a:r>
          </a:p>
          <a:p>
            <a:pPr eaLnBrk="1" hangingPunct="1"/>
            <a:r>
              <a:rPr lang="en-US" smtClean="0"/>
              <a:t>Subsidence/Post Glacial Rebound</a:t>
            </a:r>
          </a:p>
          <a:p>
            <a:pPr eaLnBrk="1" hangingPunct="1"/>
            <a:r>
              <a:rPr lang="en-US" smtClean="0"/>
              <a:t>Seasonal Sea Level Biases </a:t>
            </a:r>
          </a:p>
          <a:p>
            <a:pPr eaLnBrk="1" hangingPunct="1"/>
            <a:r>
              <a:rPr lang="en-US" smtClean="0"/>
              <a:t>Relationship between construction and tidal datums</a:t>
            </a:r>
          </a:p>
          <a:p>
            <a:pPr eaLnBrk="1" hangingPunct="1"/>
            <a:r>
              <a:rPr lang="en-US" smtClean="0"/>
              <a:t>Relative errors in control network</a:t>
            </a:r>
          </a:p>
          <a:p>
            <a:pPr eaLnBrk="1" hangingPunct="1"/>
            <a:r>
              <a:rPr lang="en-US" smtClean="0"/>
              <a:t>Gage maintenance</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7E983CD-C8A4-44BE-85CA-DF8E2F8F9CDC}" type="slidenum">
              <a:rPr lang="en-US" smtClean="0"/>
              <a:pPr/>
              <a:t>12</a:t>
            </a:fld>
            <a:endParaRPr lang="en-US" smtClean="0"/>
          </a:p>
        </p:txBody>
      </p:sp>
      <p:sp>
        <p:nvSpPr>
          <p:cNvPr id="59395" name="Rectangle 2"/>
          <p:cNvSpPr>
            <a:spLocks noGrp="1" noRot="1" noChangeAspect="1" noChangeArrowheads="1" noTextEdit="1"/>
          </p:cNvSpPr>
          <p:nvPr>
            <p:ph type="sldImg"/>
          </p:nvPr>
        </p:nvSpPr>
        <p:spPr>
          <a:xfrm>
            <a:off x="1266825" y="717550"/>
            <a:ext cx="4783138" cy="3587750"/>
          </a:xfrm>
          <a:ln/>
        </p:spPr>
      </p:sp>
      <p:sp>
        <p:nvSpPr>
          <p:cNvPr id="59396" name="Rectangle 3"/>
          <p:cNvSpPr>
            <a:spLocks noGrp="1" noChangeArrowheads="1"/>
          </p:cNvSpPr>
          <p:nvPr>
            <p:ph type="body" idx="1"/>
          </p:nvPr>
        </p:nvSpPr>
        <p:spPr>
          <a:xfrm>
            <a:off x="975361" y="4545568"/>
            <a:ext cx="5364480" cy="4307205"/>
          </a:xfrm>
          <a:noFill/>
          <a:ln/>
        </p:spPr>
        <p:txBody>
          <a:bodyPr/>
          <a:lstStyle/>
          <a:p>
            <a:pPr eaLnBrk="1" hangingPunct="1"/>
            <a:r>
              <a:rPr lang="en-US" dirty="0" smtClean="0"/>
              <a:t>Some of our projects</a:t>
            </a:r>
            <a:r>
              <a:rPr lang="en-US" baseline="0" dirty="0" smtClean="0"/>
              <a:t> are seemingly independent but by tying them to the NSRS, all project information is available and can be related to downstream projects, FEMA’s flood maps, numerical models, residential areas (consequence studies), etc.</a:t>
            </a:r>
          </a:p>
          <a:p>
            <a:pPr eaLnBrk="1" hangingPunct="1"/>
            <a:endParaRPr lang="en-US" baseline="0" dirty="0" smtClean="0"/>
          </a:p>
          <a:p>
            <a:pPr eaLnBrk="1" hangingPunct="1"/>
            <a:r>
              <a:rPr lang="en-US" baseline="0" dirty="0" smtClean="0"/>
              <a:t>Instead of performing our own extensive surveys for planning efforts over a large region, we’re much more likely to utilize available data from States, USGS, etc. to feed our models and do site comparisons.  This allows us to focus funding, which is more and more limited, on modeling and on getting more accurate, detailed data for engineering and design in the much smaller final project area.  Our data is then available for others to use as well.</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AD4D746-1FCA-423D-8DC0-B75F8A4A913F}" type="slidenum">
              <a:rPr lang="en-US" smtClean="0"/>
              <a:pPr/>
              <a:t>13</a:t>
            </a:fld>
            <a:endParaRPr lang="en-US" smtClean="0"/>
          </a:p>
        </p:txBody>
      </p:sp>
      <p:sp>
        <p:nvSpPr>
          <p:cNvPr id="60419" name="Rectangle 2"/>
          <p:cNvSpPr>
            <a:spLocks noGrp="1" noRot="1" noChangeAspect="1" noChangeArrowheads="1" noTextEdit="1"/>
          </p:cNvSpPr>
          <p:nvPr>
            <p:ph type="sldImg"/>
          </p:nvPr>
        </p:nvSpPr>
        <p:spPr>
          <a:xfrm>
            <a:off x="1266825" y="717550"/>
            <a:ext cx="4783138" cy="3587750"/>
          </a:xfrm>
          <a:ln/>
        </p:spPr>
      </p:sp>
      <p:sp>
        <p:nvSpPr>
          <p:cNvPr id="60420" name="Rectangle 3"/>
          <p:cNvSpPr>
            <a:spLocks noGrp="1" noChangeArrowheads="1"/>
          </p:cNvSpPr>
          <p:nvPr>
            <p:ph type="body" idx="1"/>
          </p:nvPr>
        </p:nvSpPr>
        <p:spPr>
          <a:xfrm>
            <a:off x="975361" y="4545568"/>
            <a:ext cx="5364480" cy="4307205"/>
          </a:xfrm>
          <a:noFill/>
          <a:ln/>
        </p:spPr>
        <p:txBody>
          <a:bodyPr/>
          <a:lstStyle/>
          <a:p>
            <a:pPr eaLnBrk="1" hangingPunct="1"/>
            <a:r>
              <a:rPr lang="en-US" dirty="0" smtClean="0"/>
              <a:t>Another</a:t>
            </a:r>
            <a:r>
              <a:rPr lang="en-US" baseline="0" dirty="0" smtClean="0"/>
              <a:t> slide illustrating potential interdependency between projects.  An upstream project can establish the boundary conditions for a model downstream.  A failure of an upstream feature obviously affects performance and consequences downstream.  By having everything in a common reference frame, we’re setting ourselves up to do better analysis for less cost.</a:t>
            </a:r>
            <a:endParaRPr lang="en-US" dirty="0" smtClean="0"/>
          </a:p>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89000-B55D-4949-8686-02494BB61766}" type="slidenum">
              <a:rPr lang="en-US" smtClean="0"/>
              <a:pPr/>
              <a:t>14</a:t>
            </a:fld>
            <a:endParaRPr lang="en-US" smtClean="0"/>
          </a:p>
        </p:txBody>
      </p:sp>
      <p:sp>
        <p:nvSpPr>
          <p:cNvPr id="61443" name="Rectangle 2"/>
          <p:cNvSpPr>
            <a:spLocks noGrp="1" noRot="1" noChangeAspect="1" noChangeArrowheads="1" noTextEdit="1"/>
          </p:cNvSpPr>
          <p:nvPr>
            <p:ph type="sldImg"/>
          </p:nvPr>
        </p:nvSpPr>
        <p:spPr>
          <a:xfrm>
            <a:off x="1266825" y="717550"/>
            <a:ext cx="4783138" cy="3587750"/>
          </a:xfrm>
          <a:ln/>
        </p:spPr>
      </p:sp>
      <p:sp>
        <p:nvSpPr>
          <p:cNvPr id="61444" name="Rectangle 3"/>
          <p:cNvSpPr>
            <a:spLocks noGrp="1" noChangeArrowheads="1"/>
          </p:cNvSpPr>
          <p:nvPr>
            <p:ph type="body" idx="1"/>
          </p:nvPr>
        </p:nvSpPr>
        <p:spPr>
          <a:xfrm>
            <a:off x="975361" y="4545568"/>
            <a:ext cx="5364480" cy="4307205"/>
          </a:xfrm>
          <a:noFill/>
          <a:ln/>
        </p:spPr>
        <p:txBody>
          <a:bodyPr/>
          <a:lstStyle/>
          <a:p>
            <a:pPr eaLnBrk="1" hangingPunct="1"/>
            <a:r>
              <a:rPr lang="en-US" dirty="0" smtClean="0"/>
              <a:t>Datum</a:t>
            </a:r>
            <a:r>
              <a:rPr lang="en-US" baseline="0" dirty="0" smtClean="0"/>
              <a:t> relationships</a:t>
            </a:r>
          </a:p>
          <a:p>
            <a:pPr eaLnBrk="1" hangingPunct="1"/>
            <a:r>
              <a:rPr lang="en-US" baseline="0" dirty="0" smtClean="0"/>
              <a:t>Subsidence over time (differential over features/project)</a:t>
            </a:r>
          </a:p>
          <a:p>
            <a:pPr eaLnBrk="1" hangingPunct="1"/>
            <a:r>
              <a:rPr lang="en-US" baseline="0" dirty="0" smtClean="0"/>
              <a:t>Water level changes over time</a:t>
            </a:r>
          </a:p>
          <a:p>
            <a:pPr eaLnBrk="1" hangingPunct="1"/>
            <a:r>
              <a:rPr lang="en-US" baseline="0" dirty="0" smtClean="0"/>
              <a:t>Subsidence of control</a:t>
            </a:r>
          </a:p>
          <a:p>
            <a:pPr eaLnBrk="1" hangingPunct="1"/>
            <a:r>
              <a:rPr lang="en-US" baseline="0" dirty="0" smtClean="0"/>
              <a:t>Adjustments/epochs</a:t>
            </a:r>
          </a:p>
          <a:p>
            <a:pPr eaLnBrk="1" hangingPunct="1"/>
            <a:endParaRPr lang="en-US" baseline="0" dirty="0" smtClean="0"/>
          </a:p>
          <a:p>
            <a:pPr eaLnBrk="1" hangingPunct="1"/>
            <a:r>
              <a:rPr lang="en-US" baseline="0" dirty="0" smtClean="0"/>
              <a:t>Multiple data to be tracked by project feature and by projects across the Corps.</a:t>
            </a:r>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3057113-97E4-48CE-AE18-15B9F38C4CD0}" type="slidenum">
              <a:rPr lang="en-US"/>
              <a:pPr/>
              <a:t>15</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r>
              <a:rPr lang="en-US" dirty="0" smtClean="0"/>
              <a:t>Warehouse of USACE</a:t>
            </a:r>
            <a:r>
              <a:rPr lang="en-US" baseline="0" dirty="0" smtClean="0"/>
              <a:t> control with a web-based GIS type interface</a:t>
            </a:r>
            <a:r>
              <a:rPr lang="en-US" dirty="0" smtClean="0"/>
              <a:t> </a:t>
            </a:r>
          </a:p>
          <a:p>
            <a:endParaRPr lang="en-US" dirty="0" smtClean="0"/>
          </a:p>
          <a:p>
            <a:r>
              <a:rPr lang="en-US" dirty="0" smtClean="0"/>
              <a:t>Provides a one stop</a:t>
            </a:r>
            <a:r>
              <a:rPr lang="en-US" baseline="0" dirty="0" smtClean="0"/>
              <a:t> source for </a:t>
            </a:r>
          </a:p>
          <a:p>
            <a:r>
              <a:rPr lang="en-US" baseline="0" dirty="0" smtClean="0"/>
              <a:t>USACE control</a:t>
            </a:r>
          </a:p>
          <a:p>
            <a:r>
              <a:rPr lang="en-US" baseline="0" dirty="0" smtClean="0"/>
              <a:t>NGS IDB control</a:t>
            </a:r>
          </a:p>
          <a:p>
            <a:r>
              <a:rPr lang="en-US" baseline="0" dirty="0" smtClean="0"/>
              <a:t>NGS OPUS-DB control</a:t>
            </a:r>
          </a:p>
          <a:p>
            <a:r>
              <a:rPr lang="en-US" baseline="0" dirty="0" smtClean="0"/>
              <a:t>CORS control</a:t>
            </a:r>
          </a:p>
          <a:p>
            <a:r>
              <a:rPr lang="en-US" baseline="0" dirty="0" smtClean="0"/>
              <a:t>NOAA Tide Gauges</a:t>
            </a:r>
          </a:p>
          <a:p>
            <a:r>
              <a:rPr lang="en-US" baseline="0" dirty="0" smtClean="0"/>
              <a:t>USGS Staff Gauges</a:t>
            </a:r>
          </a:p>
          <a:p>
            <a:r>
              <a:rPr lang="en-US" baseline="0" dirty="0" smtClean="0"/>
              <a:t>USACE Staff Gauges</a:t>
            </a:r>
          </a:p>
          <a:p>
            <a:endParaRPr lang="en-US" baseline="0" dirty="0" smtClean="0"/>
          </a:p>
          <a:p>
            <a:r>
              <a:rPr lang="en-US" baseline="0" dirty="0" smtClean="0"/>
              <a:t>Simplified documentation and tracking while leveraging the expertise and work of NOAA.</a:t>
            </a: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E3F0477-E526-406F-B8CE-8401DFAF652B}" type="slidenum">
              <a:rPr lang="en-US" smtClean="0"/>
              <a:pPr/>
              <a:t>2</a:t>
            </a:fld>
            <a:endParaRPr lang="en-US" smtClean="0"/>
          </a:p>
        </p:txBody>
      </p:sp>
      <p:sp>
        <p:nvSpPr>
          <p:cNvPr id="45059" name="Rectangle 2"/>
          <p:cNvSpPr>
            <a:spLocks noGrp="1" noRot="1" noChangeAspect="1" noChangeArrowheads="1" noTextEdit="1"/>
          </p:cNvSpPr>
          <p:nvPr>
            <p:ph type="sldImg"/>
          </p:nvPr>
        </p:nvSpPr>
        <p:spPr>
          <a:xfrm>
            <a:off x="1257300" y="719138"/>
            <a:ext cx="4802188" cy="3602037"/>
          </a:xfrm>
          <a:ln/>
        </p:spPr>
      </p:sp>
      <p:sp>
        <p:nvSpPr>
          <p:cNvPr id="45060" name="Rectangle 3"/>
          <p:cNvSpPr>
            <a:spLocks noGrp="1" noChangeArrowheads="1"/>
          </p:cNvSpPr>
          <p:nvPr>
            <p:ph type="body" idx="1"/>
          </p:nvPr>
        </p:nvSpPr>
        <p:spPr>
          <a:xfrm>
            <a:off x="731520" y="4560570"/>
            <a:ext cx="5852160" cy="4322207"/>
          </a:xfrm>
          <a:noFill/>
          <a:ln/>
        </p:spPr>
        <p:txBody>
          <a:bodyPr/>
          <a:lstStyle/>
          <a:p>
            <a:pPr eaLnBrk="1" hangingPunct="1"/>
            <a:r>
              <a:rPr lang="en-US" dirty="0" smtClean="0"/>
              <a:t>Following Katrina, a</a:t>
            </a:r>
            <a:r>
              <a:rPr lang="en-US" baseline="0" dirty="0" smtClean="0"/>
              <a:t> multi-agency Task Force, </a:t>
            </a:r>
            <a:r>
              <a:rPr lang="en-US" dirty="0" smtClean="0"/>
              <a:t>including NOAA</a:t>
            </a:r>
            <a:r>
              <a:rPr lang="en-US" baseline="0" dirty="0" smtClean="0"/>
              <a:t> </a:t>
            </a:r>
            <a:r>
              <a:rPr lang="en-US" dirty="0" smtClean="0"/>
              <a:t>performed a study to investigate the cause of critical failures in the area’s hurricane protection projects.  Volume</a:t>
            </a:r>
            <a:r>
              <a:rPr lang="en-US" baseline="0" dirty="0" smtClean="0"/>
              <a:t> II of IX was dedicated to geospatial concerns.</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CC60A9C-797D-429F-9571-83BBF62AF3FB}" type="slidenum">
              <a:rPr lang="en-US" smtClean="0"/>
              <a:pPr/>
              <a:t>3</a:t>
            </a:fld>
            <a:endParaRPr lang="en-US" smtClean="0"/>
          </a:p>
        </p:txBody>
      </p:sp>
      <p:sp>
        <p:nvSpPr>
          <p:cNvPr id="44035" name="Rectangle 2"/>
          <p:cNvSpPr>
            <a:spLocks noGrp="1" noChangeArrowheads="1"/>
          </p:cNvSpPr>
          <p:nvPr>
            <p:ph type="body" idx="1"/>
          </p:nvPr>
        </p:nvSpPr>
        <p:spPr>
          <a:xfrm>
            <a:off x="975361" y="4545568"/>
            <a:ext cx="5364480" cy="4307205"/>
          </a:xfrm>
          <a:noFill/>
          <a:ln/>
        </p:spPr>
        <p:txBody>
          <a:bodyPr/>
          <a:lstStyle/>
          <a:p>
            <a:pPr eaLnBrk="1" hangingPunct="1"/>
            <a:r>
              <a:rPr lang="en-US" baseline="0" dirty="0" smtClean="0"/>
              <a:t>Corps </a:t>
            </a:r>
            <a:r>
              <a:rPr lang="en-US" baseline="0" dirty="0" smtClean="0"/>
              <a:t>is moving away from individual project </a:t>
            </a:r>
            <a:r>
              <a:rPr lang="en-US" baseline="0" dirty="0" err="1" smtClean="0"/>
              <a:t>datums</a:t>
            </a:r>
            <a:r>
              <a:rPr lang="en-US" baseline="0" dirty="0" smtClean="0"/>
              <a:t> and </a:t>
            </a:r>
            <a:r>
              <a:rPr lang="en-US" baseline="0" dirty="0" smtClean="0"/>
              <a:t>unsupported legacy </a:t>
            </a:r>
            <a:r>
              <a:rPr lang="en-US" baseline="0" dirty="0" err="1" smtClean="0"/>
              <a:t>datums</a:t>
            </a:r>
            <a:r>
              <a:rPr lang="en-US" baseline="0" dirty="0" smtClean="0"/>
              <a:t> and moving to the NSRS</a:t>
            </a:r>
            <a:r>
              <a:rPr lang="en-US" baseline="0" dirty="0" smtClean="0"/>
              <a:t>.</a:t>
            </a:r>
            <a:endParaRPr lang="en-US" dirty="0" smtClean="0"/>
          </a:p>
        </p:txBody>
      </p:sp>
      <p:sp>
        <p:nvSpPr>
          <p:cNvPr id="44036" name="Rectangle 3"/>
          <p:cNvSpPr>
            <a:spLocks noGrp="1" noRot="1" noChangeAspect="1" noChangeArrowheads="1" noTextEdit="1"/>
          </p:cNvSpPr>
          <p:nvPr>
            <p:ph type="sldImg"/>
          </p:nvPr>
        </p:nvSpPr>
        <p:spPr>
          <a:xfrm>
            <a:off x="1265238" y="717550"/>
            <a:ext cx="4784725" cy="3587750"/>
          </a:xfr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xfrm>
            <a:off x="958428" y="4577239"/>
            <a:ext cx="5345854" cy="4340543"/>
          </a:xfrm>
          <a:noFill/>
          <a:ln/>
        </p:spPr>
        <p:txBody>
          <a:bodyPr lIns="93874" tIns="46937" rIns="93874" bIns="46937"/>
          <a:lstStyle/>
          <a:p>
            <a:pPr eaLnBrk="1" hangingPunct="1"/>
            <a:r>
              <a:rPr lang="en-US" dirty="0" smtClean="0">
                <a:latin typeface="Arial" pitchFamily="34" charset="0"/>
              </a:rPr>
              <a:t>Control</a:t>
            </a:r>
            <a:r>
              <a:rPr lang="en-US" baseline="0" dirty="0" smtClean="0">
                <a:latin typeface="Arial" pitchFamily="34" charset="0"/>
              </a:rPr>
              <a:t> points linked to projects.</a:t>
            </a:r>
          </a:p>
          <a:p>
            <a:pPr eaLnBrk="1" hangingPunct="1"/>
            <a:r>
              <a:rPr lang="en-US" baseline="0" dirty="0" smtClean="0">
                <a:latin typeface="Arial" pitchFamily="34" charset="0"/>
              </a:rPr>
              <a:t>DB linked to NGS.  Notifications when values are adjusted.  Historic values retained.  Allows for easy transition.</a:t>
            </a:r>
            <a:endParaRPr lang="en-US" dirty="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8"/>
          <p:cNvSpPr>
            <a:spLocks noGrp="1" noChangeArrowheads="1"/>
          </p:cNvSpPr>
          <p:nvPr>
            <p:ph type="sldNum" sz="quarter"/>
          </p:nvPr>
        </p:nvSpPr>
        <p:spPr>
          <a:noFill/>
          <a:ln/>
        </p:spPr>
        <p:txBody>
          <a:bodyPr/>
          <a:lstStyle/>
          <a:p>
            <a:fld id="{B9F4DFDF-BDAB-4BB4-8C9B-9A9E47CD6614}" type="slidenum">
              <a:rPr lang="en-US"/>
              <a:pPr/>
              <a:t>34</a:t>
            </a:fld>
            <a:endParaRPr lang="en-US"/>
          </a:p>
        </p:txBody>
      </p:sp>
      <p:sp>
        <p:nvSpPr>
          <p:cNvPr id="7171" name="Rectangle 1"/>
          <p:cNvSpPr txBox="1">
            <a:spLocks noGrp="1" noRot="1" noChangeAspect="1" noChangeArrowheads="1" noTextEdit="1"/>
          </p:cNvSpPr>
          <p:nvPr>
            <p:ph type="sldImg"/>
          </p:nvPr>
        </p:nvSpPr>
        <p:spPr>
          <a:xfrm>
            <a:off x="1219200" y="720090"/>
            <a:ext cx="4876800" cy="3600450"/>
          </a:xfrm>
          <a:solidFill>
            <a:srgbClr val="FFFFFF"/>
          </a:solidFill>
          <a:ln/>
        </p:spPr>
      </p:sp>
      <p:sp>
        <p:nvSpPr>
          <p:cNvPr id="7172" name="Rectangle 2"/>
          <p:cNvSpPr txBox="1">
            <a:spLocks noGrp="1" noChangeArrowheads="1"/>
          </p:cNvSpPr>
          <p:nvPr>
            <p:ph type="body" idx="1"/>
          </p:nvPr>
        </p:nvSpPr>
        <p:spPr>
          <a:xfrm>
            <a:off x="731520" y="4560570"/>
            <a:ext cx="5852160" cy="4320540"/>
          </a:xfrm>
          <a:noFill/>
          <a:ln/>
        </p:spPr>
        <p:txBody>
          <a:bodyPr wrap="none" anchor="ctr"/>
          <a:lstStyle/>
          <a:p>
            <a:r>
              <a:rPr lang="en-US" dirty="0" smtClean="0"/>
              <a:t>LPI</a:t>
            </a:r>
            <a:r>
              <a:rPr lang="en-US" baseline="0" dirty="0" smtClean="0"/>
              <a:t> – Levee Performance Inspection tool for post catastrophic event “forensic engineering”.  Allows RMC to evaluate design and monitoring data in a geospatial environment.</a:t>
            </a: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MMC DB</a:t>
            </a:r>
            <a:r>
              <a:rPr lang="en-US" baseline="0" dirty="0" smtClean="0"/>
              <a:t> allows for pre-catastrophic event planning/preparation.</a:t>
            </a:r>
          </a:p>
          <a:p>
            <a:endParaRPr lang="en-US" baseline="0" dirty="0" smtClean="0"/>
          </a:p>
          <a:p>
            <a:r>
              <a:rPr lang="en-US" baseline="0" dirty="0" smtClean="0"/>
              <a:t>Modeling (dam breach scenarios), Mapping (inundation), and Consequences (life loss, economic) – data and maps provided to local emergency managers for planning and evacuation routing.</a:t>
            </a:r>
            <a:endParaRPr lang="en-US" dirty="0"/>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MMC DB – has animated modeling results.</a:t>
            </a:r>
          </a:p>
          <a:p>
            <a:endParaRPr lang="en-US" dirty="0" smtClean="0"/>
          </a:p>
          <a:p>
            <a:r>
              <a:rPr lang="en-US" dirty="0" smtClean="0"/>
              <a:t>Layers</a:t>
            </a:r>
            <a:r>
              <a:rPr lang="en-US" baseline="0" dirty="0" smtClean="0"/>
              <a:t> on right show data available for emergency managers.</a:t>
            </a:r>
            <a:endParaRPr lang="en-US" dirty="0"/>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8"/>
          <p:cNvSpPr>
            <a:spLocks noGrp="1" noChangeArrowheads="1"/>
          </p:cNvSpPr>
          <p:nvPr>
            <p:ph type="sldNum" sz="quarter"/>
          </p:nvPr>
        </p:nvSpPr>
        <p:spPr>
          <a:noFill/>
          <a:ln/>
        </p:spPr>
        <p:txBody>
          <a:bodyPr/>
          <a:lstStyle/>
          <a:p>
            <a:fld id="{9E501227-79CC-4521-8ABE-5AAC1F5BAD7D}" type="slidenum">
              <a:rPr lang="en-US"/>
              <a:pPr/>
              <a:t>37</a:t>
            </a:fld>
            <a:endParaRPr lang="en-US"/>
          </a:p>
        </p:txBody>
      </p:sp>
      <p:sp>
        <p:nvSpPr>
          <p:cNvPr id="10243" name="Rectangle 1"/>
          <p:cNvSpPr txBox="1">
            <a:spLocks noGrp="1" noRot="1" noChangeAspect="1" noChangeArrowheads="1" noTextEdit="1"/>
          </p:cNvSpPr>
          <p:nvPr>
            <p:ph type="sldImg"/>
          </p:nvPr>
        </p:nvSpPr>
        <p:spPr>
          <a:xfrm>
            <a:off x="1219200" y="720090"/>
            <a:ext cx="4876800" cy="3600450"/>
          </a:xfrm>
          <a:solidFill>
            <a:srgbClr val="FFFFFF"/>
          </a:solidFill>
          <a:ln/>
        </p:spPr>
      </p:sp>
      <p:sp>
        <p:nvSpPr>
          <p:cNvPr id="10244" name="Rectangle 2"/>
          <p:cNvSpPr txBox="1">
            <a:spLocks noGrp="1" noChangeArrowheads="1"/>
          </p:cNvSpPr>
          <p:nvPr>
            <p:ph type="body" idx="1"/>
          </p:nvPr>
        </p:nvSpPr>
        <p:spPr>
          <a:xfrm>
            <a:off x="731520" y="4560570"/>
            <a:ext cx="5852160" cy="4320540"/>
          </a:xfrm>
          <a:noFill/>
          <a:ln/>
        </p:spPr>
        <p:txBody>
          <a:bodyPr wrap="none" anchor="ctr"/>
          <a:lstStyle/>
          <a:p>
            <a:r>
              <a:rPr lang="en-US" dirty="0" smtClean="0"/>
              <a:t>MMC DB – hydrograph</a:t>
            </a:r>
            <a:r>
              <a:rPr lang="en-US" baseline="0" dirty="0" smtClean="0"/>
              <a:t> in elevation here (depth on previous slide for time to 2-ft rise).</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Near</a:t>
            </a:r>
            <a:r>
              <a:rPr lang="en-US" baseline="0" dirty="0" smtClean="0"/>
              <a:t> real time geospatial application for emergency managers during 2011 spring floods.  Publically accessible for news agencies (used by local ABC channel) and emergency managers with modeling and inundation maps.</a:t>
            </a:r>
            <a:endParaRPr lang="en-US" dirty="0"/>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FEMA</a:t>
            </a:r>
            <a:r>
              <a:rPr lang="en-US" baseline="0" dirty="0" smtClean="0"/>
              <a:t> and USACE merging levee inventories into a single Federal database.</a:t>
            </a:r>
            <a:endParaRPr lang="en-US" dirty="0"/>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6362E9B-BB31-4A5C-8BA4-9DF84BF879F4}" type="slidenum">
              <a:rPr lang="en-US" smtClean="0"/>
              <a:pPr/>
              <a:t>4</a:t>
            </a:fld>
            <a:endParaRPr lang="en-US" smtClean="0"/>
          </a:p>
        </p:txBody>
      </p:sp>
      <p:sp>
        <p:nvSpPr>
          <p:cNvPr id="48131" name="Rectangle 2"/>
          <p:cNvSpPr>
            <a:spLocks noGrp="1" noRot="1" noChangeAspect="1" noChangeArrowheads="1" noTextEdit="1"/>
          </p:cNvSpPr>
          <p:nvPr>
            <p:ph type="sldImg"/>
          </p:nvPr>
        </p:nvSpPr>
        <p:spPr>
          <a:xfrm>
            <a:off x="1257300" y="719138"/>
            <a:ext cx="4802188" cy="3602037"/>
          </a:xfrm>
          <a:ln/>
        </p:spPr>
      </p:sp>
      <p:sp>
        <p:nvSpPr>
          <p:cNvPr id="48132" name="Rectangle 3"/>
          <p:cNvSpPr>
            <a:spLocks noGrp="1" noChangeArrowheads="1"/>
          </p:cNvSpPr>
          <p:nvPr>
            <p:ph type="body" idx="1"/>
          </p:nvPr>
        </p:nvSpPr>
        <p:spPr>
          <a:xfrm>
            <a:off x="731520" y="4560570"/>
            <a:ext cx="5852160" cy="4322207"/>
          </a:xfrm>
          <a:noFill/>
          <a:ln/>
        </p:spPr>
        <p:txBody>
          <a:bodyPr/>
          <a:lstStyle/>
          <a:p>
            <a:pPr eaLnBrk="1" hangingPunct="1">
              <a:lnSpc>
                <a:spcPct val="80000"/>
              </a:lnSpc>
              <a:buClr>
                <a:srgbClr val="CC3300"/>
              </a:buClr>
              <a:buSzPct val="135000"/>
              <a:buFontTx/>
              <a:buChar char="•"/>
            </a:pPr>
            <a:r>
              <a:rPr lang="en-US" sz="1200" b="0" dirty="0" smtClean="0"/>
              <a:t>MSL assumed equal to NGVD29 (and NAVD88)</a:t>
            </a:r>
          </a:p>
          <a:p>
            <a:pPr eaLnBrk="1" hangingPunct="1">
              <a:lnSpc>
                <a:spcPct val="80000"/>
              </a:lnSpc>
              <a:buClr>
                <a:srgbClr val="CC3300"/>
              </a:buClr>
              <a:buSzPct val="135000"/>
              <a:buFontTx/>
              <a:buChar char="•"/>
            </a:pPr>
            <a:r>
              <a:rPr lang="en-US" sz="1200" b="0" dirty="0" smtClean="0"/>
              <a:t>Vertical reference not indicated on design &amp; construction documents </a:t>
            </a:r>
          </a:p>
          <a:p>
            <a:pPr eaLnBrk="1" hangingPunct="1">
              <a:lnSpc>
                <a:spcPct val="80000"/>
              </a:lnSpc>
              <a:buClr>
                <a:srgbClr val="CC3300"/>
              </a:buClr>
              <a:buSzPct val="135000"/>
              <a:buFontTx/>
              <a:buChar char="•"/>
            </a:pPr>
            <a:r>
              <a:rPr lang="en-US" sz="1200" b="0" dirty="0" smtClean="0"/>
              <a:t>Vertical datum epochs not updated (geodetic &amp; tidal)</a:t>
            </a:r>
          </a:p>
          <a:p>
            <a:pPr eaLnBrk="1" hangingPunct="1">
              <a:lnSpc>
                <a:spcPct val="80000"/>
              </a:lnSpc>
              <a:buClr>
                <a:srgbClr val="CC3300"/>
              </a:buClr>
              <a:buSzPct val="135000"/>
              <a:buFontTx/>
              <a:buChar char="•"/>
            </a:pPr>
            <a:r>
              <a:rPr lang="en-US" sz="1200" b="0" dirty="0" smtClean="0"/>
              <a:t>Sea level/subsidence changes not updated</a:t>
            </a:r>
          </a:p>
          <a:p>
            <a:pPr eaLnBrk="1" hangingPunct="1">
              <a:lnSpc>
                <a:spcPct val="80000"/>
              </a:lnSpc>
              <a:buClr>
                <a:srgbClr val="CC3300"/>
              </a:buClr>
              <a:buSzPct val="135000"/>
              <a:buFontTx/>
              <a:buChar char="•"/>
            </a:pPr>
            <a:r>
              <a:rPr lang="en-US" sz="1200" b="0" dirty="0" smtClean="0"/>
              <a:t>Misunderstood definitions of MSL, LMSL, NGVD, NAVD, MLLW, WGS, </a:t>
            </a:r>
            <a:r>
              <a:rPr lang="en-US" sz="1200" b="0" dirty="0" err="1" smtClean="0"/>
              <a:t>orthometric</a:t>
            </a:r>
            <a:r>
              <a:rPr lang="en-US" sz="1200" b="0" dirty="0" smtClean="0"/>
              <a:t>, hydraulic, ellipsoidal, etc.</a:t>
            </a:r>
          </a:p>
          <a:p>
            <a:pPr eaLnBrk="1" hangingPunct="1">
              <a:lnSpc>
                <a:spcPct val="80000"/>
              </a:lnSpc>
              <a:buClr>
                <a:srgbClr val="CC3300"/>
              </a:buClr>
              <a:buSzPct val="135000"/>
              <a:buFontTx/>
              <a:buChar char="•"/>
            </a:pPr>
            <a:r>
              <a:rPr lang="en-US" sz="1200" b="0" dirty="0" err="1" smtClean="0"/>
              <a:t>Topo</a:t>
            </a:r>
            <a:r>
              <a:rPr lang="en-US" sz="1200" b="0" dirty="0" smtClean="0"/>
              <a:t> (LIDAR) elevation mapping not ground </a:t>
            </a:r>
            <a:r>
              <a:rPr lang="en-US" sz="1200" b="0" dirty="0" err="1" smtClean="0"/>
              <a:t>truthed</a:t>
            </a:r>
            <a:endParaRPr lang="en-US" sz="1200" b="0" dirty="0" smtClean="0"/>
          </a:p>
          <a:p>
            <a:pPr eaLnBrk="1" hangingPunct="1">
              <a:lnSpc>
                <a:spcPct val="80000"/>
              </a:lnSpc>
              <a:buClr>
                <a:srgbClr val="CC3300"/>
              </a:buClr>
              <a:buSzPct val="135000"/>
              <a:buFontTx/>
              <a:buChar char="•"/>
            </a:pPr>
            <a:r>
              <a:rPr lang="en-US" sz="1200" b="0" dirty="0" smtClean="0"/>
              <a:t>Inconsistent vertical </a:t>
            </a:r>
            <a:r>
              <a:rPr lang="en-US" sz="1200" b="0" dirty="0" err="1" smtClean="0"/>
              <a:t>datums</a:t>
            </a:r>
            <a:r>
              <a:rPr lang="en-US" sz="1200" b="0" dirty="0" smtClean="0"/>
              <a:t> used in numerical</a:t>
            </a:r>
            <a:r>
              <a:rPr lang="en-US" sz="1200" b="0" baseline="0" dirty="0" smtClean="0"/>
              <a:t> </a:t>
            </a:r>
            <a:r>
              <a:rPr lang="en-US" sz="1200" b="0" dirty="0" smtClean="0"/>
              <a:t>models</a:t>
            </a:r>
          </a:p>
          <a:p>
            <a:pPr eaLnBrk="1" hangingPunct="1">
              <a:lnSpc>
                <a:spcPct val="80000"/>
              </a:lnSpc>
              <a:buClr>
                <a:srgbClr val="CC3300"/>
              </a:buClr>
              <a:buSzPct val="135000"/>
              <a:buFontTx/>
              <a:buChar char="•"/>
            </a:pPr>
            <a:r>
              <a:rPr lang="en-US" dirty="0" smtClean="0"/>
              <a:t>Project documents such as P&amp;S did not indicate datum, epoch, or units of measure.</a:t>
            </a:r>
          </a:p>
          <a:p>
            <a:pPr eaLnBrk="1" hangingPunct="1">
              <a:lnSpc>
                <a:spcPct val="80000"/>
              </a:lnSpc>
              <a:buClr>
                <a:srgbClr val="CC3300"/>
              </a:buClr>
              <a:buSzPct val="135000"/>
              <a:buFontTx/>
              <a:buChar char="•"/>
            </a:pPr>
            <a:r>
              <a:rPr lang="en-US" dirty="0" smtClean="0"/>
              <a:t>No evidence that subsidence was incorporated into design heights</a:t>
            </a:r>
          </a:p>
          <a:p>
            <a:pPr eaLnBrk="1" hangingPunct="1">
              <a:lnSpc>
                <a:spcPct val="80000"/>
              </a:lnSpc>
              <a:buClr>
                <a:srgbClr val="CC3300"/>
              </a:buClr>
              <a:buSzPct val="135000"/>
              <a:buFontTx/>
              <a:buChar char="•"/>
            </a:pPr>
            <a:r>
              <a:rPr lang="en-US" dirty="0" smtClean="0"/>
              <a:t>Gage network not maintained</a:t>
            </a:r>
          </a:p>
          <a:p>
            <a:pPr eaLnBrk="1" hangingPunct="1">
              <a:lnSpc>
                <a:spcPct val="80000"/>
              </a:lnSpc>
              <a:buClr>
                <a:srgbClr val="CC3300"/>
              </a:buClr>
              <a:buSzPct val="135000"/>
              <a:buFontTx/>
              <a:buChar char="•"/>
            </a:pPr>
            <a:r>
              <a:rPr lang="en-US" dirty="0" smtClean="0"/>
              <a:t>A 19 year tidal epoch was too large a period in areas of crustal motion (go to 5 yr)</a:t>
            </a:r>
          </a:p>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spcBef>
                <a:spcPct val="0"/>
              </a:spcBef>
            </a:pPr>
            <a:r>
              <a:rPr lang="en-US" dirty="0" smtClean="0"/>
              <a:t>Publically</a:t>
            </a:r>
            <a:r>
              <a:rPr lang="en-US" baseline="0" dirty="0" smtClean="0"/>
              <a:t> accessible version.</a:t>
            </a:r>
            <a:endParaRPr lang="en-US" dirty="0" smtClean="0"/>
          </a:p>
        </p:txBody>
      </p:sp>
      <p:sp>
        <p:nvSpPr>
          <p:cNvPr id="64516" name="Slide Number Placeholder 3"/>
          <p:cNvSpPr>
            <a:spLocks noGrp="1"/>
          </p:cNvSpPr>
          <p:nvPr>
            <p:ph type="sldNum" sz="quarter" idx="5"/>
          </p:nvPr>
        </p:nvSpPr>
        <p:spPr>
          <a:noFill/>
        </p:spPr>
        <p:txBody>
          <a:bodyPr/>
          <a:lstStyle/>
          <a:p>
            <a:fld id="{45F35192-E866-4CD5-9300-FAEDF210C934}" type="slidenum">
              <a:rPr lang="en-US"/>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Unified database for inspections, tracking compliance,</a:t>
            </a:r>
            <a:r>
              <a:rPr lang="en-US" baseline="0" dirty="0" smtClean="0"/>
              <a:t> and </a:t>
            </a:r>
            <a:r>
              <a:rPr lang="en-US" baseline="0" smtClean="0"/>
              <a:t>managing risk.</a:t>
            </a:r>
            <a:endParaRPr lang="en-US" dirty="0"/>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92B4503-7EA5-45D7-988B-DC521F2D02D9}" type="slidenum">
              <a:rPr lang="en-US" smtClean="0"/>
              <a:pPr/>
              <a:t>42</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dirty="0" smtClean="0"/>
              <a:t>It is the policy of the Corps of Engineers that the designed, constructed, and maintained elevation grades of projects shall be reliably and accurately referenced to a consistent nationwide framework, or vertical datum—i.e., the National Spatial Reference System (NSRS) and the National Water Level Observation Network (NWLON) maintained by the US Department of Commerce (NOAA). </a:t>
            </a:r>
            <a:endParaRPr lang="en-US" b="0" dirty="0"/>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7578668-E661-4DF8-9569-012E7AEF57A2}" type="slidenum">
              <a:rPr lang="en-US" smtClean="0"/>
              <a:pPr/>
              <a:t>6</a:t>
            </a:fld>
            <a:endParaRPr lang="en-US" smtClean="0"/>
          </a:p>
        </p:txBody>
      </p:sp>
      <p:sp>
        <p:nvSpPr>
          <p:cNvPr id="49155" name="Rectangle 2"/>
          <p:cNvSpPr>
            <a:spLocks noGrp="1" noRot="1" noChangeAspect="1" noChangeArrowheads="1" noTextEdit="1"/>
          </p:cNvSpPr>
          <p:nvPr>
            <p:ph type="sldImg"/>
          </p:nvPr>
        </p:nvSpPr>
        <p:spPr>
          <a:xfrm>
            <a:off x="1260475" y="717550"/>
            <a:ext cx="4803775" cy="3602038"/>
          </a:xfrm>
          <a:ln/>
        </p:spPr>
      </p:sp>
      <p:sp>
        <p:nvSpPr>
          <p:cNvPr id="49156" name="Rectangle 3"/>
          <p:cNvSpPr>
            <a:spLocks noGrp="1" noChangeArrowheads="1"/>
          </p:cNvSpPr>
          <p:nvPr>
            <p:ph type="body" idx="1"/>
          </p:nvPr>
        </p:nvSpPr>
        <p:spPr>
          <a:xfrm>
            <a:off x="731520" y="4560571"/>
            <a:ext cx="5852160" cy="4323874"/>
          </a:xfrm>
          <a:noFill/>
          <a:ln/>
        </p:spPr>
        <p:txBody>
          <a:bodyPr/>
          <a:lstStyle/>
          <a:p>
            <a:pPr eaLnBrk="1" hangingPunct="1"/>
            <a:r>
              <a:rPr lang="en-US" dirty="0" smtClean="0"/>
              <a:t>Phase I began </a:t>
            </a:r>
            <a:r>
              <a:rPr lang="en-US" baseline="0" dirty="0" smtClean="0"/>
              <a:t>in the spring of 2007.</a:t>
            </a:r>
          </a:p>
          <a:p>
            <a:pPr eaLnBrk="1" hangingPunct="1"/>
            <a:endParaRPr lang="en-US" baseline="0" dirty="0" smtClean="0"/>
          </a:p>
          <a:p>
            <a:pPr eaLnBrk="1" hangingPunct="1"/>
            <a:r>
              <a:rPr lang="en-US" baseline="0" dirty="0" smtClean="0"/>
              <a:t>In collaboration with NOAA, USACE developed guidance, training, and workshops.</a:t>
            </a:r>
          </a:p>
          <a:p>
            <a:pPr eaLnBrk="1" hangingPunct="1"/>
            <a:endParaRPr lang="en-US" baseline="0" dirty="0" smtClean="0"/>
          </a:p>
          <a:p>
            <a:pPr eaLnBrk="1" hangingPunct="1"/>
            <a:r>
              <a:rPr lang="en-US" baseline="0" dirty="0" smtClean="0"/>
              <a:t>Initial guidance was established in 2007 and finalized in 2010 as an Engineering Manual (cover on previous slide) but will be updated periodically.</a:t>
            </a:r>
          </a:p>
          <a:p>
            <a:pPr eaLnBrk="1" hangingPunct="1"/>
            <a:endParaRPr lang="en-US" baseline="0" dirty="0" smtClean="0"/>
          </a:p>
          <a:p>
            <a:pPr eaLnBrk="1" hangingPunct="1"/>
            <a:r>
              <a:rPr lang="en-US" baseline="0" dirty="0" smtClean="0"/>
              <a:t>Each District sent 1-3 representatives to District Datum Coordinator training in 2007.  This training is now offered annually as a PROSPECT course by the USACE Learning Center.</a:t>
            </a:r>
          </a:p>
          <a:p>
            <a:pPr eaLnBrk="1" hangingPunct="1"/>
            <a:endParaRPr lang="en-US" baseline="0" dirty="0" smtClean="0"/>
          </a:p>
          <a:p>
            <a:pPr eaLnBrk="1" hangingPunct="1"/>
            <a:r>
              <a:rPr lang="en-US" baseline="0" dirty="0" smtClean="0"/>
              <a:t>Phase I was completed 6 months after training, in the fall of 2007, with all data submitted via web-application.</a:t>
            </a:r>
          </a:p>
          <a:p>
            <a:pPr eaLnBrk="1" hangingPunct="1"/>
            <a:endParaRPr lang="en-US" baseline="0" dirty="0" smtClean="0"/>
          </a:p>
          <a:p>
            <a:pPr eaLnBrk="1" hangingPunct="1"/>
            <a:r>
              <a:rPr lang="en-US" baseline="0" dirty="0" smtClean="0"/>
              <a:t>Workshops were held at each District for supervisors, project managers, modelers, planners, etc. (non-geospatial personnel).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96C6D97-4123-4155-B0BB-33837D393C4D}" type="slidenum">
              <a:rPr lang="en-US" smtClean="0"/>
              <a:pPr/>
              <a:t>7</a:t>
            </a:fld>
            <a:endParaRPr lang="en-US" smtClean="0"/>
          </a:p>
        </p:txBody>
      </p:sp>
      <p:sp>
        <p:nvSpPr>
          <p:cNvPr id="50179" name="Rectangle 2"/>
          <p:cNvSpPr>
            <a:spLocks noGrp="1" noRot="1" noChangeAspect="1" noChangeArrowheads="1" noTextEdit="1"/>
          </p:cNvSpPr>
          <p:nvPr>
            <p:ph type="sldImg"/>
          </p:nvPr>
        </p:nvSpPr>
        <p:spPr>
          <a:xfrm>
            <a:off x="1260475" y="717550"/>
            <a:ext cx="4803775" cy="3602038"/>
          </a:xfrm>
          <a:ln/>
        </p:spPr>
      </p:sp>
      <p:sp>
        <p:nvSpPr>
          <p:cNvPr id="50180" name="Rectangle 3"/>
          <p:cNvSpPr>
            <a:spLocks noGrp="1" noChangeArrowheads="1"/>
          </p:cNvSpPr>
          <p:nvPr>
            <p:ph type="body" idx="1"/>
          </p:nvPr>
        </p:nvSpPr>
        <p:spPr>
          <a:xfrm>
            <a:off x="731520" y="4560571"/>
            <a:ext cx="5852160" cy="4323874"/>
          </a:xfrm>
          <a:noFill/>
          <a:ln/>
        </p:spPr>
        <p:txBody>
          <a:bodyPr/>
          <a:lstStyle/>
          <a:p>
            <a:pPr eaLnBrk="1" hangingPunct="1"/>
            <a:r>
              <a:rPr lang="en-US" dirty="0" smtClean="0"/>
              <a:t>Phase II commenced</a:t>
            </a:r>
            <a:r>
              <a:rPr lang="en-US" baseline="0" dirty="0" smtClean="0"/>
              <a:t> immediately upon completion of Phase I and will be officially complete in September 2014.</a:t>
            </a:r>
          </a:p>
          <a:p>
            <a:pPr eaLnBrk="1" hangingPunct="1"/>
            <a:endParaRPr lang="en-US" baseline="0" dirty="0" smtClean="0"/>
          </a:p>
          <a:p>
            <a:pPr eaLnBrk="1" hangingPunct="1"/>
            <a:r>
              <a:rPr lang="en-US" baseline="0" dirty="0" smtClean="0"/>
              <a:t>Documentation is submitted via web-application [CEPD Compliance Tracking Tool (CCTT)] and tracked by the Army Geospatial Center and HQ.</a:t>
            </a:r>
          </a:p>
          <a:p>
            <a:pPr eaLnBrk="1" hangingPunct="1"/>
            <a:endParaRPr lang="en-US" baseline="0" dirty="0" smtClean="0"/>
          </a:p>
          <a:p>
            <a:pPr eaLnBrk="1" hangingPunct="1"/>
            <a:r>
              <a:rPr lang="en-US" baseline="0" dirty="0" smtClean="0"/>
              <a:t>Phase III is ongoing alongside another collaborative effort with NOAA to address climate change.</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Enforcing</a:t>
            </a:r>
            <a:r>
              <a:rPr lang="en-US" baseline="0" dirty="0" smtClean="0"/>
              <a:t> use of RTK Tides and </a:t>
            </a:r>
            <a:r>
              <a:rPr lang="en-US" baseline="0" dirty="0" err="1" smtClean="0"/>
              <a:t>VDatum</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6498C227-B072-4415-8A5E-2AB8B3C28C49}"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7D085E0D-F5E4-4F4A-A409-92663258962E}" type="slidenum">
              <a:rPr lang="en-US" smtClean="0"/>
              <a:pPr/>
              <a:t>9</a:t>
            </a:fld>
            <a:endParaRPr 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r>
              <a:rPr lang="en-US" dirty="0" smtClean="0"/>
              <a:t>By properly</a:t>
            </a:r>
            <a:r>
              <a:rPr lang="en-US" baseline="0" dirty="0" smtClean="0"/>
              <a:t> defining the relationship between the legacy </a:t>
            </a:r>
            <a:r>
              <a:rPr lang="en-US" baseline="0" dirty="0" err="1" smtClean="0"/>
              <a:t>datums</a:t>
            </a:r>
            <a:r>
              <a:rPr lang="en-US" baseline="0" dirty="0" smtClean="0"/>
              <a:t> of our historic data and current </a:t>
            </a:r>
            <a:r>
              <a:rPr lang="en-US" baseline="0" dirty="0" err="1" smtClean="0"/>
              <a:t>datums</a:t>
            </a:r>
            <a:r>
              <a:rPr lang="en-US" baseline="0" dirty="0" smtClean="0"/>
              <a:t> we can better evaluate whether or not project meets the design criteria or level of protection, and if it is compliant with the project authorization set forth by Congress.</a:t>
            </a:r>
            <a:endParaRPr lang="en-US" dirty="0" smtClean="0">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15minutes.pps"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3" descr="image001"/>
          <p:cNvPicPr>
            <a:picLocks noChangeAspect="1" noChangeArrowheads="1"/>
          </p:cNvPicPr>
          <p:nvPr userDrawn="1"/>
        </p:nvPicPr>
        <p:blipFill>
          <a:blip r:embed="rId13" cstate="screen"/>
          <a:srcRect/>
          <a:stretch>
            <a:fillRect/>
          </a:stretch>
        </p:blipFill>
        <p:spPr bwMode="auto">
          <a:xfrm>
            <a:off x="5257800" y="1447800"/>
            <a:ext cx="3886200" cy="2286000"/>
          </a:xfrm>
          <a:prstGeom prst="rect">
            <a:avLst/>
          </a:prstGeom>
          <a:noFill/>
          <a:ln w="9525">
            <a:noFill/>
            <a:miter lim="800000"/>
            <a:headEnd/>
            <a:tailEnd/>
          </a:ln>
        </p:spPr>
      </p:pic>
      <p:sp>
        <p:nvSpPr>
          <p:cNvPr id="200713" name="Line 9"/>
          <p:cNvSpPr>
            <a:spLocks noChangeShapeType="1"/>
          </p:cNvSpPr>
          <p:nvPr/>
        </p:nvSpPr>
        <p:spPr bwMode="auto">
          <a:xfrm>
            <a:off x="5334000" y="3352800"/>
            <a:ext cx="3810000" cy="0"/>
          </a:xfrm>
          <a:prstGeom prst="line">
            <a:avLst/>
          </a:prstGeom>
          <a:noFill/>
          <a:ln w="63500">
            <a:solidFill>
              <a:schemeClr val="bg1"/>
            </a:solidFill>
            <a:round/>
            <a:headEnd/>
            <a:tailEnd/>
          </a:ln>
          <a:effectLst/>
        </p:spPr>
        <p:txBody>
          <a:bodyPr/>
          <a:lstStyle/>
          <a:p>
            <a:pPr>
              <a:defRPr/>
            </a:pPr>
            <a:endParaRPr lang="en-US"/>
          </a:p>
        </p:txBody>
      </p:sp>
      <p:pic>
        <p:nvPicPr>
          <p:cNvPr id="1028" name="Picture 21"/>
          <p:cNvPicPr>
            <a:picLocks noChangeAspect="1" noChangeArrowheads="1"/>
          </p:cNvPicPr>
          <p:nvPr userDrawn="1"/>
        </p:nvPicPr>
        <p:blipFill>
          <a:blip r:embed="rId14" cstate="screen"/>
          <a:srcRect/>
          <a:stretch>
            <a:fillRect/>
          </a:stretch>
        </p:blipFill>
        <p:spPr bwMode="auto">
          <a:xfrm>
            <a:off x="4035425" y="3387725"/>
            <a:ext cx="5108575" cy="3819525"/>
          </a:xfrm>
          <a:prstGeom prst="rect">
            <a:avLst/>
          </a:prstGeom>
          <a:noFill/>
          <a:ln w="9525">
            <a:noFill/>
            <a:miter lim="800000"/>
            <a:headEnd/>
            <a:tailEnd/>
          </a:ln>
        </p:spPr>
      </p:pic>
      <p:grpSp>
        <p:nvGrpSpPr>
          <p:cNvPr id="1029" name="Group 4"/>
          <p:cNvGrpSpPr>
            <a:grpSpLocks/>
          </p:cNvGrpSpPr>
          <p:nvPr userDrawn="1"/>
        </p:nvGrpSpPr>
        <p:grpSpPr bwMode="auto">
          <a:xfrm>
            <a:off x="0" y="-3175"/>
            <a:ext cx="9144000" cy="6861175"/>
            <a:chOff x="0" y="0"/>
            <a:chExt cx="5760" cy="4322"/>
          </a:xfrm>
        </p:grpSpPr>
        <p:grpSp>
          <p:nvGrpSpPr>
            <p:cNvPr id="1033" name="Group 5"/>
            <p:cNvGrpSpPr>
              <a:grpSpLocks/>
            </p:cNvGrpSpPr>
            <p:nvPr userDrawn="1"/>
          </p:nvGrpSpPr>
          <p:grpSpPr bwMode="auto">
            <a:xfrm>
              <a:off x="0" y="0"/>
              <a:ext cx="5760" cy="4322"/>
              <a:chOff x="0" y="0"/>
              <a:chExt cx="5760" cy="4322"/>
            </a:xfrm>
          </p:grpSpPr>
          <p:pic>
            <p:nvPicPr>
              <p:cNvPr id="1035" name="Picture 6" descr="ppt_camo_bkgrnd-03"/>
              <p:cNvPicPr>
                <a:picLocks noChangeAspect="1" noChangeArrowheads="1"/>
              </p:cNvPicPr>
              <p:nvPr userDrawn="1"/>
            </p:nvPicPr>
            <p:blipFill>
              <a:blip r:embed="rId15" cstate="screen"/>
              <a:srcRect/>
              <a:stretch>
                <a:fillRect/>
              </a:stretch>
            </p:blipFill>
            <p:spPr bwMode="auto">
              <a:xfrm>
                <a:off x="0" y="0"/>
                <a:ext cx="5760" cy="4322"/>
              </a:xfrm>
              <a:prstGeom prst="rect">
                <a:avLst/>
              </a:prstGeom>
              <a:noFill/>
              <a:ln w="9525">
                <a:noFill/>
                <a:miter lim="800000"/>
                <a:headEnd/>
                <a:tailEnd/>
              </a:ln>
            </p:spPr>
          </p:pic>
          <p:pic>
            <p:nvPicPr>
              <p:cNvPr id="1036" name="Picture 7" descr="white_curve"/>
              <p:cNvPicPr>
                <a:picLocks noChangeAspect="1" noChangeArrowheads="1"/>
              </p:cNvPicPr>
              <p:nvPr userDrawn="1"/>
            </p:nvPicPr>
            <p:blipFill>
              <a:blip r:embed="rId16" cstate="screen"/>
              <a:srcRect/>
              <a:stretch>
                <a:fillRect/>
              </a:stretch>
            </p:blipFill>
            <p:spPr bwMode="auto">
              <a:xfrm>
                <a:off x="2502" y="990"/>
                <a:ext cx="3258" cy="3330"/>
              </a:xfrm>
              <a:prstGeom prst="rect">
                <a:avLst/>
              </a:prstGeom>
              <a:noFill/>
              <a:ln w="9525">
                <a:noFill/>
                <a:miter lim="800000"/>
                <a:headEnd/>
                <a:tailEnd/>
              </a:ln>
            </p:spPr>
          </p:pic>
        </p:grpSp>
        <p:pic>
          <p:nvPicPr>
            <p:cNvPr id="1034" name="Picture 8" descr="USACE_logo"/>
            <p:cNvPicPr>
              <a:picLocks noChangeAspect="1" noChangeArrowheads="1"/>
            </p:cNvPicPr>
            <p:nvPr userDrawn="1"/>
          </p:nvPicPr>
          <p:blipFill>
            <a:blip r:embed="rId17" cstate="screen"/>
            <a:srcRect/>
            <a:stretch>
              <a:fillRect/>
            </a:stretch>
          </p:blipFill>
          <p:spPr bwMode="auto">
            <a:xfrm>
              <a:off x="144" y="3201"/>
              <a:ext cx="864" cy="591"/>
            </a:xfrm>
            <a:prstGeom prst="rect">
              <a:avLst/>
            </a:prstGeom>
            <a:noFill/>
            <a:ln w="9525">
              <a:noFill/>
              <a:miter lim="800000"/>
              <a:headEnd/>
              <a:tailEnd/>
            </a:ln>
          </p:spPr>
        </p:pic>
      </p:grpSp>
      <p:sp>
        <p:nvSpPr>
          <p:cNvPr id="1030" name="Rectangle 10"/>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District Datum Coordinator</a:t>
            </a:r>
          </a:p>
        </p:txBody>
      </p:sp>
      <p:sp>
        <p:nvSpPr>
          <p:cNvPr id="200715" name="Text Box 11"/>
          <p:cNvSpPr txBox="1">
            <a:spLocks noChangeArrowheads="1"/>
          </p:cNvSpPr>
          <p:nvPr/>
        </p:nvSpPr>
        <p:spPr bwMode="auto">
          <a:xfrm>
            <a:off x="136525" y="6096000"/>
            <a:ext cx="3597275" cy="549275"/>
          </a:xfrm>
          <a:prstGeom prst="rect">
            <a:avLst/>
          </a:prstGeom>
          <a:noFill/>
          <a:ln w="9525">
            <a:noFill/>
            <a:miter lim="800000"/>
            <a:headEnd/>
            <a:tailEnd/>
          </a:ln>
          <a:effectLst/>
        </p:spPr>
        <p:txBody>
          <a:bodyPr>
            <a:spAutoFit/>
          </a:bodyPr>
          <a:lstStyle/>
          <a:p>
            <a:pPr>
              <a:defRPr/>
            </a:pPr>
            <a:r>
              <a:rPr lang="en-US" sz="1200" b="1"/>
              <a:t>US Army Corps of Engineers</a:t>
            </a:r>
          </a:p>
          <a:p>
            <a:pPr>
              <a:defRPr/>
            </a:pPr>
            <a:r>
              <a:rPr lang="en-US" b="1"/>
              <a:t>BUILDING STRONG</a:t>
            </a:r>
            <a:r>
              <a:rPr lang="en-US" sz="1400" b="1" baseline="-25000"/>
              <a:t>®</a:t>
            </a:r>
          </a:p>
        </p:txBody>
      </p:sp>
      <p:sp>
        <p:nvSpPr>
          <p:cNvPr id="200721" name="Text Box 17"/>
          <p:cNvSpPr txBox="1">
            <a:spLocks noChangeArrowheads="1"/>
          </p:cNvSpPr>
          <p:nvPr userDrawn="1"/>
        </p:nvSpPr>
        <p:spPr bwMode="auto">
          <a:xfrm>
            <a:off x="0" y="6643688"/>
            <a:ext cx="762000" cy="214312"/>
          </a:xfrm>
          <a:prstGeom prst="rect">
            <a:avLst/>
          </a:prstGeom>
          <a:noFill/>
          <a:ln w="9525">
            <a:noFill/>
            <a:miter lim="800000"/>
            <a:headEnd/>
            <a:tailEnd/>
          </a:ln>
          <a:effectLst/>
        </p:spPr>
        <p:txBody>
          <a:bodyPr>
            <a:spAutoFit/>
          </a:bodyPr>
          <a:lstStyle/>
          <a:p>
            <a:pPr algn="r">
              <a:defRPr/>
            </a:pPr>
            <a:fld id="{DBBC01A2-E808-4B9C-8F5D-7C0DAE1BEBC2}" type="datetime1">
              <a:rPr lang="en-US" sz="800"/>
              <a:pPr algn="r">
                <a:defRPr/>
              </a:pPr>
              <a:t>5/6/2014</a:t>
            </a:fld>
            <a:endParaRPr lang="en-US" sz="80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pic>
        <p:nvPicPr>
          <p:cNvPr id="2053" name="Picture 5" descr="USACE_logo">
            <a:hlinkClick r:id="rId15" action="ppaction://hlinkpres?slideindex=1&amp;slidetitle="/>
          </p:cNvPr>
          <p:cNvPicPr>
            <a:picLocks noChangeAspect="1" noChangeArrowheads="1"/>
          </p:cNvPicPr>
          <p:nvPr/>
        </p:nvPicPr>
        <p:blipFill>
          <a:blip r:embed="rId16" cstate="screen"/>
          <a:srcRect/>
          <a:stretch>
            <a:fillRect/>
          </a:stretch>
        </p:blipFill>
        <p:spPr bwMode="auto">
          <a:xfrm>
            <a:off x="8229600" y="6111875"/>
            <a:ext cx="533400" cy="365125"/>
          </a:xfrm>
          <a:prstGeom prst="rect">
            <a:avLst/>
          </a:prstGeom>
          <a:noFill/>
          <a:ln w="9525">
            <a:noFill/>
            <a:miter lim="800000"/>
            <a:headEnd/>
            <a:tailEnd/>
          </a:ln>
        </p:spPr>
      </p:pic>
      <p:sp>
        <p:nvSpPr>
          <p:cNvPr id="202758" name="Text Box 6"/>
          <p:cNvSpPr txBox="1">
            <a:spLocks noChangeArrowheads="1"/>
          </p:cNvSpPr>
          <p:nvPr/>
        </p:nvSpPr>
        <p:spPr bwMode="auto">
          <a:xfrm>
            <a:off x="6223000" y="6629400"/>
            <a:ext cx="2606675" cy="152400"/>
          </a:xfrm>
          <a:prstGeom prst="rect">
            <a:avLst/>
          </a:prstGeom>
          <a:noFill/>
          <a:ln w="9525">
            <a:noFill/>
            <a:miter lim="800000"/>
            <a:headEnd/>
            <a:tailEnd/>
          </a:ln>
          <a:effectLst/>
        </p:spPr>
        <p:txBody>
          <a:bodyPr lIns="0" tIns="0" rIns="0" bIns="0">
            <a:spAutoFit/>
          </a:bodyPr>
          <a:lstStyle/>
          <a:p>
            <a:pPr algn="r">
              <a:defRPr/>
            </a:pPr>
            <a:r>
              <a:rPr lang="en-US" sz="1000" b="1"/>
              <a:t>BUILDING STRONG</a:t>
            </a:r>
            <a:r>
              <a:rPr lang="en-US" sz="1000" b="1" baseline="-25000"/>
              <a:t>®</a:t>
            </a:r>
          </a:p>
        </p:txBody>
      </p:sp>
      <p:sp>
        <p:nvSpPr>
          <p:cNvPr id="202759" name="Line 7"/>
          <p:cNvSpPr>
            <a:spLocks noChangeShapeType="1"/>
          </p:cNvSpPr>
          <p:nvPr/>
        </p:nvSpPr>
        <p:spPr bwMode="auto">
          <a:xfrm flipH="1">
            <a:off x="457200" y="6553200"/>
            <a:ext cx="8229600" cy="0"/>
          </a:xfrm>
          <a:prstGeom prst="line">
            <a:avLst/>
          </a:prstGeom>
          <a:noFill/>
          <a:ln w="9525">
            <a:solidFill>
              <a:schemeClr val="tx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jpeg"/><Relationship Id="rId11" Type="http://schemas.openxmlformats.org/officeDocument/2006/relationships/image" Target="../media/image34.png"/><Relationship Id="rId5" Type="http://schemas.openxmlformats.org/officeDocument/2006/relationships/image" Target="../media/image29.jpeg"/><Relationship Id="rId10" Type="http://schemas.openxmlformats.org/officeDocument/2006/relationships/image" Target="../media/image33.png"/><Relationship Id="rId4" Type="http://schemas.openxmlformats.org/officeDocument/2006/relationships/image" Target="../media/image28.jpe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21.png"/><Relationship Id="rId5" Type="http://schemas.openxmlformats.org/officeDocument/2006/relationships/image" Target="../media/image29.jpeg"/><Relationship Id="rId10" Type="http://schemas.openxmlformats.org/officeDocument/2006/relationships/image" Target="../media/image40.png"/><Relationship Id="rId4" Type="http://schemas.openxmlformats.org/officeDocument/2006/relationships/image" Target="../media/image36.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wm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2009%2004%2012%20Flood%20Prot%20connections.ppt" TargetMode="External"/><Relationship Id="rId7" Type="http://schemas.openxmlformats.org/officeDocument/2006/relationships/hyperlink" Target="2009%2004%2014%20Navigation%20&amp;%20HSPP%20connections.ppt"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hyperlink" Target="2009%2004%2012%20Navigation%20connections.ppt"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7" descr="AGC_logo_small">
            <a:hlinkClick r:id="" action="ppaction://hlinkshowjump?jump=nextslide"/>
          </p:cNvPr>
          <p:cNvPicPr>
            <a:picLocks noChangeAspect="1" noChangeArrowheads="1"/>
          </p:cNvPicPr>
          <p:nvPr/>
        </p:nvPicPr>
        <p:blipFill>
          <a:blip r:embed="rId3" cstate="screen"/>
          <a:srcRect/>
          <a:stretch>
            <a:fillRect/>
          </a:stretch>
        </p:blipFill>
        <p:spPr bwMode="auto">
          <a:xfrm>
            <a:off x="1600200" y="5105400"/>
            <a:ext cx="941388" cy="941388"/>
          </a:xfrm>
          <a:prstGeom prst="rect">
            <a:avLst/>
          </a:prstGeom>
          <a:noFill/>
          <a:ln w="9525">
            <a:noFill/>
            <a:miter lim="800000"/>
            <a:headEnd/>
            <a:tailEnd/>
          </a:ln>
        </p:spPr>
      </p:pic>
      <p:pic>
        <p:nvPicPr>
          <p:cNvPr id="3075" name="Picture 53" descr="NOAA logo."/>
          <p:cNvPicPr>
            <a:picLocks noChangeAspect="1" noChangeArrowheads="1"/>
          </p:cNvPicPr>
          <p:nvPr/>
        </p:nvPicPr>
        <p:blipFill>
          <a:blip r:embed="rId4" cstate="screen"/>
          <a:srcRect/>
          <a:stretch>
            <a:fillRect/>
          </a:stretch>
        </p:blipFill>
        <p:spPr bwMode="auto">
          <a:xfrm>
            <a:off x="2667000" y="5105400"/>
            <a:ext cx="965200" cy="965200"/>
          </a:xfrm>
          <a:prstGeom prst="rect">
            <a:avLst/>
          </a:prstGeom>
          <a:noFill/>
          <a:ln w="9525">
            <a:noFill/>
            <a:miter lim="800000"/>
            <a:headEnd/>
            <a:tailEnd/>
          </a:ln>
        </p:spPr>
      </p:pic>
      <p:sp>
        <p:nvSpPr>
          <p:cNvPr id="8" name="Rectangle 3"/>
          <p:cNvSpPr txBox="1">
            <a:spLocks noChangeArrowheads="1"/>
          </p:cNvSpPr>
          <p:nvPr/>
        </p:nvSpPr>
        <p:spPr bwMode="auto">
          <a:xfrm>
            <a:off x="0" y="1219200"/>
            <a:ext cx="6324600" cy="914400"/>
          </a:xfrm>
          <a:prstGeom prst="rect">
            <a:avLst/>
          </a:prstGeom>
          <a:noFill/>
          <a:ln>
            <a:miter lim="800000"/>
            <a:headEnd/>
            <a:tailEnd/>
          </a:ln>
        </p:spPr>
        <p:txBody>
          <a:bodyPr/>
          <a:lstStyle/>
          <a:p>
            <a:pPr eaLnBrk="0" hangingPunct="0">
              <a:spcBef>
                <a:spcPct val="20000"/>
              </a:spcBef>
              <a:defRPr/>
            </a:pPr>
            <a:r>
              <a:rPr lang="en-US" sz="2800" b="1" kern="0" dirty="0" smtClean="0">
                <a:solidFill>
                  <a:srgbClr val="48564E"/>
                </a:solidFill>
                <a:effectLst>
                  <a:outerShdw blurRad="38100" dist="38100" dir="2700000" algn="tl">
                    <a:srgbClr val="C0C0C0"/>
                  </a:outerShdw>
                </a:effectLst>
                <a:latin typeface="+mn-lt"/>
              </a:rPr>
              <a:t>USACE Comprehensive Evaluation of Project </a:t>
            </a:r>
            <a:r>
              <a:rPr lang="en-US" sz="2800" b="1" kern="0" dirty="0" err="1" smtClean="0">
                <a:solidFill>
                  <a:srgbClr val="48564E"/>
                </a:solidFill>
                <a:effectLst>
                  <a:outerShdw blurRad="38100" dist="38100" dir="2700000" algn="tl">
                    <a:srgbClr val="C0C0C0"/>
                  </a:outerShdw>
                </a:effectLst>
                <a:latin typeface="+mn-lt"/>
              </a:rPr>
              <a:t>Datums</a:t>
            </a:r>
            <a:r>
              <a:rPr lang="en-US" sz="2800" b="1" kern="0" dirty="0" smtClean="0">
                <a:solidFill>
                  <a:srgbClr val="48564E"/>
                </a:solidFill>
                <a:effectLst>
                  <a:outerShdw blurRad="38100" dist="38100" dir="2700000" algn="tl">
                    <a:srgbClr val="C0C0C0"/>
                  </a:outerShdw>
                </a:effectLst>
                <a:latin typeface="+mn-lt"/>
              </a:rPr>
              <a:t> (CEPD)</a:t>
            </a:r>
            <a:endParaRPr lang="en-US" sz="2800" b="1" kern="0" dirty="0">
              <a:solidFill>
                <a:srgbClr val="48564E"/>
              </a:solidFill>
              <a:effectLst>
                <a:outerShdw blurRad="38100" dist="38100" dir="2700000" algn="tl">
                  <a:srgbClr val="C0C0C0"/>
                </a:outerShdw>
              </a:effectLst>
              <a:latin typeface="+mn-lt"/>
            </a:endParaRPr>
          </a:p>
        </p:txBody>
      </p:sp>
      <p:sp>
        <p:nvSpPr>
          <p:cNvPr id="10" name="Rectangle 3"/>
          <p:cNvSpPr txBox="1">
            <a:spLocks noChangeArrowheads="1"/>
          </p:cNvSpPr>
          <p:nvPr/>
        </p:nvSpPr>
        <p:spPr bwMode="auto">
          <a:xfrm>
            <a:off x="0" y="2362200"/>
            <a:ext cx="6324600" cy="2057400"/>
          </a:xfrm>
          <a:prstGeom prst="rect">
            <a:avLst/>
          </a:prstGeom>
          <a:noFill/>
          <a:ln>
            <a:miter lim="800000"/>
            <a:headEnd/>
            <a:tailEnd/>
          </a:ln>
        </p:spPr>
        <p:txBody>
          <a:bodyPr/>
          <a:lstStyle/>
          <a:p>
            <a:pPr eaLnBrk="0" hangingPunct="0">
              <a:spcBef>
                <a:spcPct val="20000"/>
              </a:spcBef>
              <a:defRPr/>
            </a:pPr>
            <a:r>
              <a:rPr lang="en-US" sz="2000" b="1" kern="0" dirty="0" smtClean="0">
                <a:solidFill>
                  <a:srgbClr val="48564E"/>
                </a:solidFill>
                <a:effectLst>
                  <a:outerShdw blurRad="38100" dist="38100" dir="2700000" algn="tl">
                    <a:srgbClr val="C0C0C0"/>
                  </a:outerShdw>
                </a:effectLst>
                <a:latin typeface="+mn-lt"/>
              </a:rPr>
              <a:t>David J. Robar, P.E.</a:t>
            </a:r>
          </a:p>
          <a:p>
            <a:pPr eaLnBrk="0" hangingPunct="0">
              <a:spcBef>
                <a:spcPct val="20000"/>
              </a:spcBef>
              <a:defRPr/>
            </a:pPr>
            <a:r>
              <a:rPr lang="en-US" sz="2000" b="1" kern="0" dirty="0" smtClean="0">
                <a:solidFill>
                  <a:srgbClr val="48564E"/>
                </a:solidFill>
                <a:effectLst>
                  <a:outerShdw blurRad="38100" dist="38100" dir="2700000" algn="tl">
                    <a:srgbClr val="C0C0C0"/>
                  </a:outerShdw>
                </a:effectLst>
                <a:latin typeface="+mn-lt"/>
              </a:rPr>
              <a:t>Chief, Geomatics Section</a:t>
            </a:r>
          </a:p>
          <a:p>
            <a:pPr eaLnBrk="0" hangingPunct="0">
              <a:spcBef>
                <a:spcPct val="20000"/>
              </a:spcBef>
              <a:defRPr/>
            </a:pPr>
            <a:r>
              <a:rPr lang="en-US" sz="2000" b="1" kern="0" dirty="0" smtClean="0">
                <a:solidFill>
                  <a:srgbClr val="48564E"/>
                </a:solidFill>
                <a:effectLst>
                  <a:outerShdw blurRad="38100" dist="38100" dir="2700000" algn="tl">
                    <a:srgbClr val="C0C0C0"/>
                  </a:outerShdw>
                </a:effectLst>
                <a:latin typeface="+mn-lt"/>
              </a:rPr>
              <a:t>USACE Jacksonville District</a:t>
            </a:r>
          </a:p>
          <a:p>
            <a:pPr eaLnBrk="0" hangingPunct="0">
              <a:spcBef>
                <a:spcPct val="20000"/>
              </a:spcBef>
              <a:defRPr/>
            </a:pPr>
            <a:endParaRPr lang="en-US" sz="1000" b="1" kern="0" dirty="0" smtClean="0">
              <a:solidFill>
                <a:srgbClr val="48564E"/>
              </a:solidFill>
              <a:effectLst>
                <a:outerShdw blurRad="38100" dist="38100" dir="2700000" algn="tl">
                  <a:srgbClr val="C0C0C0"/>
                </a:outerShdw>
              </a:effectLst>
              <a:latin typeface="+mn-lt"/>
            </a:endParaRPr>
          </a:p>
          <a:p>
            <a:pPr eaLnBrk="0" hangingPunct="0">
              <a:spcBef>
                <a:spcPct val="20000"/>
              </a:spcBef>
              <a:defRPr/>
            </a:pPr>
            <a:r>
              <a:rPr lang="en-US" sz="2000" b="1" kern="0" dirty="0" smtClean="0">
                <a:solidFill>
                  <a:srgbClr val="48564E"/>
                </a:solidFill>
                <a:effectLst>
                  <a:outerShdw blurRad="38100" dist="38100" dir="2700000" algn="tl">
                    <a:srgbClr val="C0C0C0"/>
                  </a:outerShdw>
                </a:effectLst>
                <a:latin typeface="+mn-lt"/>
              </a:rPr>
              <a:t>30 April 2014</a:t>
            </a:r>
          </a:p>
          <a:p>
            <a:pPr eaLnBrk="0" hangingPunct="0">
              <a:spcBef>
                <a:spcPct val="20000"/>
              </a:spcBef>
              <a:defRPr/>
            </a:pPr>
            <a:r>
              <a:rPr lang="en-US" sz="2000" b="1" kern="0" dirty="0" smtClean="0">
                <a:solidFill>
                  <a:srgbClr val="48564E"/>
                </a:solidFill>
                <a:effectLst>
                  <a:outerShdw blurRad="38100" dist="38100" dir="2700000" algn="tl">
                    <a:srgbClr val="C0C0C0"/>
                  </a:outerShdw>
                </a:effectLst>
                <a:latin typeface="+mn-lt"/>
              </a:rPr>
              <a:t>Mobile, Alabama</a:t>
            </a:r>
            <a:endParaRPr lang="en-US" sz="2000" b="1" kern="0" dirty="0">
              <a:solidFill>
                <a:srgbClr val="48564E"/>
              </a:solidFill>
              <a:effectLst>
                <a:outerShdw blurRad="38100" dist="38100" dir="2700000" algn="tl">
                  <a:srgbClr val="C0C0C0"/>
                </a:outerShdw>
              </a:effectLst>
              <a:latin typeface="+mn-lt"/>
            </a:endParaRPr>
          </a:p>
        </p:txBody>
      </p:sp>
      <p:sp>
        <p:nvSpPr>
          <p:cNvPr id="12" name="Rectangle 5"/>
          <p:cNvSpPr txBox="1">
            <a:spLocks noChangeArrowheads="1"/>
          </p:cNvSpPr>
          <p:nvPr/>
        </p:nvSpPr>
        <p:spPr bwMode="auto">
          <a:xfrm>
            <a:off x="0" y="0"/>
            <a:ext cx="9144000" cy="1143000"/>
          </a:xfrm>
          <a:prstGeom prst="rect">
            <a:avLst/>
          </a:prstGeom>
          <a:ln>
            <a:miter lim="800000"/>
            <a:headEnd/>
            <a:tailEnd/>
          </a:ln>
        </p:spPr>
        <p:txBody>
          <a:bodyPr/>
          <a:lstStyle/>
          <a:p>
            <a:pPr>
              <a:spcBef>
                <a:spcPct val="20000"/>
              </a:spcBef>
              <a:defRPr/>
            </a:pPr>
            <a:r>
              <a:rPr lang="en-US" sz="3600" b="1" kern="0" dirty="0" smtClean="0">
                <a:solidFill>
                  <a:srgbClr val="000000"/>
                </a:solidFill>
                <a:effectLst>
                  <a:outerShdw blurRad="38100" dist="38100" dir="2700000" algn="tl">
                    <a:srgbClr val="C0C0C0"/>
                  </a:outerShdw>
                </a:effectLst>
                <a:latin typeface="+mn-lt"/>
              </a:rPr>
              <a:t>NATIONAL HEIGHT MODERNIZATION PARTNER MEETING</a:t>
            </a:r>
            <a:endParaRPr lang="en-US" sz="3600" b="1" kern="0" dirty="0">
              <a:solidFill>
                <a:srgbClr val="000000"/>
              </a:solidFill>
              <a:effectLst>
                <a:outerShdw blurRad="38100" dist="38100" dir="2700000" algn="tl">
                  <a:srgbClr val="C0C0C0"/>
                </a:outerShdw>
              </a:effectLst>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4294967295"/>
          </p:nvPr>
        </p:nvSpPr>
        <p:spPr>
          <a:xfrm>
            <a:off x="3657600" y="6610350"/>
            <a:ext cx="2133600" cy="247650"/>
          </a:xfrm>
          <a:prstGeom prst="rect">
            <a:avLst/>
          </a:prstGeom>
          <a:noFill/>
        </p:spPr>
        <p:txBody>
          <a:bodyPr/>
          <a:lstStyle/>
          <a:p>
            <a:fld id="{D8ABD342-DB7F-4426-A470-19FB145D1D38}" type="slidenum">
              <a:rPr lang="en-US" smtClean="0"/>
              <a:pPr/>
              <a:t>10</a:t>
            </a:fld>
            <a:endParaRPr lang="en-US" smtClean="0"/>
          </a:p>
        </p:txBody>
      </p:sp>
      <p:pic>
        <p:nvPicPr>
          <p:cNvPr id="7171" name="Picture 4"/>
          <p:cNvPicPr>
            <a:picLocks noChangeAspect="1" noChangeArrowheads="1"/>
          </p:cNvPicPr>
          <p:nvPr/>
        </p:nvPicPr>
        <p:blipFill>
          <a:blip r:embed="rId3" cstate="screen"/>
          <a:srcRect/>
          <a:stretch>
            <a:fillRect/>
          </a:stretch>
        </p:blipFill>
        <p:spPr bwMode="auto">
          <a:xfrm>
            <a:off x="0" y="2144713"/>
            <a:ext cx="9144000" cy="2574925"/>
          </a:xfrm>
          <a:prstGeom prst="rect">
            <a:avLst/>
          </a:prstGeom>
          <a:noFill/>
          <a:ln w="9525">
            <a:noFill/>
            <a:miter lim="800000"/>
            <a:headEnd/>
            <a:tailEnd/>
          </a:ln>
        </p:spPr>
      </p:pic>
      <p:pic>
        <p:nvPicPr>
          <p:cNvPr id="7172" name="Picture 3"/>
          <p:cNvPicPr>
            <a:picLocks noChangeAspect="1" noChangeArrowheads="1"/>
          </p:cNvPicPr>
          <p:nvPr/>
        </p:nvPicPr>
        <p:blipFill>
          <a:blip r:embed="rId4" cstate="screen"/>
          <a:srcRect/>
          <a:stretch>
            <a:fillRect/>
          </a:stretch>
        </p:blipFill>
        <p:spPr bwMode="auto">
          <a:xfrm>
            <a:off x="0" y="5046663"/>
            <a:ext cx="9174163" cy="1863725"/>
          </a:xfrm>
          <a:prstGeom prst="rect">
            <a:avLst/>
          </a:prstGeom>
          <a:noFill/>
          <a:ln w="9525">
            <a:noFill/>
            <a:miter lim="800000"/>
            <a:headEnd/>
            <a:tailEnd/>
          </a:ln>
        </p:spPr>
      </p:pic>
      <p:pic>
        <p:nvPicPr>
          <p:cNvPr id="7173" name="Picture 2"/>
          <p:cNvPicPr>
            <a:picLocks noChangeAspect="1" noChangeArrowheads="1"/>
          </p:cNvPicPr>
          <p:nvPr/>
        </p:nvPicPr>
        <p:blipFill>
          <a:blip r:embed="rId3" cstate="screen"/>
          <a:srcRect/>
          <a:stretch>
            <a:fillRect/>
          </a:stretch>
        </p:blipFill>
        <p:spPr bwMode="auto">
          <a:xfrm>
            <a:off x="0" y="0"/>
            <a:ext cx="9174163" cy="3160713"/>
          </a:xfrm>
          <a:prstGeom prst="rect">
            <a:avLst/>
          </a:prstGeom>
          <a:noFill/>
          <a:ln w="9525">
            <a:noFill/>
            <a:miter lim="800000"/>
            <a:headEnd/>
            <a:tailEnd/>
          </a:ln>
        </p:spPr>
      </p:pic>
      <p:grpSp>
        <p:nvGrpSpPr>
          <p:cNvPr id="2" name="Group 61"/>
          <p:cNvGrpSpPr>
            <a:grpSpLocks/>
          </p:cNvGrpSpPr>
          <p:nvPr/>
        </p:nvGrpSpPr>
        <p:grpSpPr bwMode="auto">
          <a:xfrm>
            <a:off x="0" y="1273175"/>
            <a:ext cx="9174163" cy="5180013"/>
            <a:chOff x="0" y="858"/>
            <a:chExt cx="5779" cy="3263"/>
          </a:xfrm>
        </p:grpSpPr>
        <p:pic>
          <p:nvPicPr>
            <p:cNvPr id="7221" name="Picture 62"/>
            <p:cNvPicPr>
              <a:picLocks noChangeAspect="1" noChangeArrowheads="1"/>
            </p:cNvPicPr>
            <p:nvPr/>
          </p:nvPicPr>
          <p:blipFill>
            <a:blip r:embed="rId5" cstate="screen"/>
            <a:srcRect/>
            <a:stretch>
              <a:fillRect/>
            </a:stretch>
          </p:blipFill>
          <p:spPr bwMode="auto">
            <a:xfrm>
              <a:off x="0" y="858"/>
              <a:ext cx="5779" cy="3145"/>
            </a:xfrm>
            <a:prstGeom prst="rect">
              <a:avLst/>
            </a:prstGeom>
            <a:noFill/>
            <a:ln w="9525">
              <a:noFill/>
              <a:miter lim="800000"/>
              <a:headEnd/>
              <a:tailEnd/>
            </a:ln>
          </p:spPr>
        </p:pic>
        <p:sp>
          <p:nvSpPr>
            <p:cNvPr id="7222" name="Line 63"/>
            <p:cNvSpPr>
              <a:spLocks noChangeShapeType="1"/>
            </p:cNvSpPr>
            <p:nvPr/>
          </p:nvSpPr>
          <p:spPr bwMode="auto">
            <a:xfrm flipV="1">
              <a:off x="3377" y="2227"/>
              <a:ext cx="0" cy="1492"/>
            </a:xfrm>
            <a:prstGeom prst="line">
              <a:avLst/>
            </a:prstGeom>
            <a:noFill/>
            <a:ln w="38100">
              <a:solidFill>
                <a:schemeClr val="accent2"/>
              </a:solidFill>
              <a:round/>
              <a:headEnd/>
              <a:tailEnd type="stealth" w="lg" len="lg"/>
            </a:ln>
          </p:spPr>
          <p:txBody>
            <a:bodyPr anchor="ctr">
              <a:spAutoFit/>
            </a:bodyPr>
            <a:lstStyle/>
            <a:p>
              <a:endParaRPr lang="en-US"/>
            </a:p>
          </p:txBody>
        </p:sp>
        <p:sp>
          <p:nvSpPr>
            <p:cNvPr id="7223" name="Line 64"/>
            <p:cNvSpPr>
              <a:spLocks noChangeShapeType="1"/>
            </p:cNvSpPr>
            <p:nvPr/>
          </p:nvSpPr>
          <p:spPr bwMode="auto">
            <a:xfrm flipV="1">
              <a:off x="3883" y="2227"/>
              <a:ext cx="0" cy="1894"/>
            </a:xfrm>
            <a:prstGeom prst="line">
              <a:avLst/>
            </a:prstGeom>
            <a:noFill/>
            <a:ln w="38100">
              <a:solidFill>
                <a:schemeClr val="hlink"/>
              </a:solidFill>
              <a:round/>
              <a:headEnd/>
              <a:tailEnd type="stealth" w="lg" len="lg"/>
            </a:ln>
          </p:spPr>
          <p:txBody>
            <a:bodyPr anchor="ctr">
              <a:spAutoFit/>
            </a:bodyPr>
            <a:lstStyle/>
            <a:p>
              <a:endParaRPr lang="en-US"/>
            </a:p>
          </p:txBody>
        </p:sp>
        <p:sp>
          <p:nvSpPr>
            <p:cNvPr id="7224" name="Line 65"/>
            <p:cNvSpPr>
              <a:spLocks noChangeShapeType="1"/>
            </p:cNvSpPr>
            <p:nvPr/>
          </p:nvSpPr>
          <p:spPr bwMode="auto">
            <a:xfrm>
              <a:off x="1280" y="2227"/>
              <a:ext cx="3027" cy="0"/>
            </a:xfrm>
            <a:prstGeom prst="line">
              <a:avLst/>
            </a:prstGeom>
            <a:noFill/>
            <a:ln w="28575">
              <a:solidFill>
                <a:schemeClr val="tx1"/>
              </a:solidFill>
              <a:round/>
              <a:headEnd/>
              <a:tailEnd/>
            </a:ln>
          </p:spPr>
          <p:txBody>
            <a:bodyPr anchor="ctr">
              <a:spAutoFit/>
            </a:bodyPr>
            <a:lstStyle/>
            <a:p>
              <a:endParaRPr lang="en-US"/>
            </a:p>
          </p:txBody>
        </p:sp>
      </p:grpSp>
      <p:sp>
        <p:nvSpPr>
          <p:cNvPr id="1271813" name="Freeform 5"/>
          <p:cNvSpPr>
            <a:spLocks/>
          </p:cNvSpPr>
          <p:nvPr/>
        </p:nvSpPr>
        <p:spPr bwMode="auto">
          <a:xfrm>
            <a:off x="30163" y="311150"/>
            <a:ext cx="9144000" cy="935038"/>
          </a:xfrm>
          <a:custGeom>
            <a:avLst/>
            <a:gdLst>
              <a:gd name="T0" fmla="*/ 0 w 6158"/>
              <a:gd name="T1" fmla="*/ 935038 h 589"/>
              <a:gd name="T2" fmla="*/ 4197806 w 6158"/>
              <a:gd name="T3" fmla="*/ 58738 h 589"/>
              <a:gd name="T4" fmla="*/ 9144000 w 6158"/>
              <a:gd name="T5" fmla="*/ 584200 h 589"/>
              <a:gd name="T6" fmla="*/ 0 60000 65536"/>
              <a:gd name="T7" fmla="*/ 0 60000 65536"/>
              <a:gd name="T8" fmla="*/ 0 60000 65536"/>
              <a:gd name="T9" fmla="*/ 0 w 6158"/>
              <a:gd name="T10" fmla="*/ 0 h 589"/>
              <a:gd name="T11" fmla="*/ 6158 w 6158"/>
              <a:gd name="T12" fmla="*/ 589 h 589"/>
            </a:gdLst>
            <a:ahLst/>
            <a:cxnLst>
              <a:cxn ang="T6">
                <a:pos x="T0" y="T1"/>
              </a:cxn>
              <a:cxn ang="T7">
                <a:pos x="T2" y="T3"/>
              </a:cxn>
              <a:cxn ang="T8">
                <a:pos x="T4" y="T5"/>
              </a:cxn>
            </a:cxnLst>
            <a:rect l="T9" t="T10" r="T11" b="T12"/>
            <a:pathLst>
              <a:path w="6158" h="589">
                <a:moveTo>
                  <a:pt x="0" y="589"/>
                </a:moveTo>
                <a:cubicBezTo>
                  <a:pt x="900" y="331"/>
                  <a:pt x="1801" y="74"/>
                  <a:pt x="2827" y="37"/>
                </a:cubicBezTo>
                <a:cubicBezTo>
                  <a:pt x="3853" y="0"/>
                  <a:pt x="5005" y="184"/>
                  <a:pt x="6158" y="368"/>
                </a:cubicBezTo>
              </a:path>
            </a:pathLst>
          </a:custGeom>
          <a:noFill/>
          <a:ln w="38100" cap="flat" cmpd="sng">
            <a:solidFill>
              <a:srgbClr val="FF00FF"/>
            </a:solidFill>
            <a:prstDash val="solid"/>
            <a:round/>
            <a:headEnd/>
            <a:tailEnd/>
          </a:ln>
        </p:spPr>
        <p:txBody>
          <a:bodyPr anchor="ctr">
            <a:spAutoFit/>
          </a:bodyPr>
          <a:lstStyle/>
          <a:p>
            <a:endParaRPr lang="en-US"/>
          </a:p>
        </p:txBody>
      </p:sp>
      <p:sp>
        <p:nvSpPr>
          <p:cNvPr id="1271814" name="WordArt 6"/>
          <p:cNvSpPr>
            <a:spLocks noChangeArrowheads="1" noChangeShapeType="1" noTextEdit="1"/>
          </p:cNvSpPr>
          <p:nvPr/>
        </p:nvSpPr>
        <p:spPr bwMode="auto">
          <a:xfrm rot="-557586">
            <a:off x="1497013" y="260350"/>
            <a:ext cx="2497137" cy="571500"/>
          </a:xfrm>
          <a:prstGeom prst="rect">
            <a:avLst/>
          </a:prstGeom>
        </p:spPr>
        <p:txBody>
          <a:bodyPr wrap="none" fromWordArt="1">
            <a:prstTxWarp prst="textPlain">
              <a:avLst>
                <a:gd name="adj" fmla="val 50000"/>
              </a:avLst>
            </a:prstTxWarp>
          </a:bodyPr>
          <a:lstStyle/>
          <a:p>
            <a:pPr algn="ctr"/>
            <a:r>
              <a:rPr lang="en-US" sz="3600" kern="10">
                <a:ln w="19050">
                  <a:solidFill>
                    <a:srgbClr val="800080"/>
                  </a:solidFill>
                  <a:round/>
                  <a:headEnd/>
                  <a:tailEnd/>
                </a:ln>
                <a:solidFill>
                  <a:schemeClr val="bg1"/>
                </a:solidFill>
                <a:effectLst>
                  <a:outerShdw dist="35921" dir="2700000" algn="ctr" rotWithShape="0">
                    <a:srgbClr val="990000"/>
                  </a:outerShdw>
                </a:effectLst>
                <a:latin typeface="Impact"/>
              </a:rPr>
              <a:t>GRS80 (NAD83/GPS)</a:t>
            </a:r>
          </a:p>
        </p:txBody>
      </p:sp>
      <p:pic>
        <p:nvPicPr>
          <p:cNvPr id="7177" name="Picture 13"/>
          <p:cNvPicPr>
            <a:picLocks noChangeAspect="1" noChangeArrowheads="1"/>
          </p:cNvPicPr>
          <p:nvPr/>
        </p:nvPicPr>
        <p:blipFill>
          <a:blip r:embed="rId6" cstate="screen"/>
          <a:srcRect/>
          <a:stretch>
            <a:fillRect/>
          </a:stretch>
        </p:blipFill>
        <p:spPr bwMode="auto">
          <a:xfrm>
            <a:off x="5938838" y="6415088"/>
            <a:ext cx="584200" cy="442912"/>
          </a:xfrm>
          <a:prstGeom prst="rect">
            <a:avLst/>
          </a:prstGeom>
          <a:noFill/>
          <a:ln w="9525">
            <a:noFill/>
            <a:miter lim="800000"/>
            <a:headEnd/>
            <a:tailEnd/>
          </a:ln>
        </p:spPr>
      </p:pic>
      <p:pic>
        <p:nvPicPr>
          <p:cNvPr id="7178" name="Picture 14"/>
          <p:cNvPicPr>
            <a:picLocks noChangeAspect="1" noChangeArrowheads="1"/>
          </p:cNvPicPr>
          <p:nvPr/>
        </p:nvPicPr>
        <p:blipFill>
          <a:blip r:embed="rId6" cstate="screen"/>
          <a:srcRect/>
          <a:stretch>
            <a:fillRect/>
          </a:stretch>
        </p:blipFill>
        <p:spPr bwMode="auto">
          <a:xfrm>
            <a:off x="5202238" y="5784850"/>
            <a:ext cx="368300" cy="1073150"/>
          </a:xfrm>
          <a:prstGeom prst="rect">
            <a:avLst/>
          </a:prstGeom>
          <a:noFill/>
          <a:ln w="9525">
            <a:noFill/>
            <a:miter lim="800000"/>
            <a:headEnd/>
            <a:tailEnd/>
          </a:ln>
        </p:spPr>
      </p:pic>
      <p:sp>
        <p:nvSpPr>
          <p:cNvPr id="1271823" name="WordArt 15"/>
          <p:cNvSpPr>
            <a:spLocks noChangeArrowheads="1" noChangeShapeType="1" noTextEdit="1"/>
          </p:cNvSpPr>
          <p:nvPr/>
        </p:nvSpPr>
        <p:spPr bwMode="auto">
          <a:xfrm>
            <a:off x="4943475" y="4013200"/>
            <a:ext cx="795338" cy="387350"/>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13.51'</a:t>
            </a:r>
          </a:p>
        </p:txBody>
      </p:sp>
      <p:sp>
        <p:nvSpPr>
          <p:cNvPr id="1271824" name="WordArt 16"/>
          <p:cNvSpPr>
            <a:spLocks noChangeArrowheads="1" noChangeShapeType="1" noTextEdit="1"/>
          </p:cNvSpPr>
          <p:nvPr/>
        </p:nvSpPr>
        <p:spPr bwMode="auto">
          <a:xfrm>
            <a:off x="5795963" y="3740150"/>
            <a:ext cx="758825" cy="398463"/>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14.00'</a:t>
            </a:r>
          </a:p>
        </p:txBody>
      </p:sp>
      <p:sp>
        <p:nvSpPr>
          <p:cNvPr id="7181" name="WordArt 17"/>
          <p:cNvSpPr>
            <a:spLocks noChangeArrowheads="1" noChangeShapeType="1" noTextEdit="1"/>
          </p:cNvSpPr>
          <p:nvPr/>
        </p:nvSpPr>
        <p:spPr bwMode="auto">
          <a:xfrm>
            <a:off x="369888" y="5494338"/>
            <a:ext cx="1447800" cy="571500"/>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solidFill>
                  <a:schemeClr val="bg1"/>
                </a:solidFill>
                <a:effectLst>
                  <a:outerShdw dist="35921" dir="2700000" algn="ctr" rotWithShape="0">
                    <a:srgbClr val="990000"/>
                  </a:outerShdw>
                </a:effectLst>
                <a:latin typeface="Impact"/>
              </a:rPr>
              <a:t>NAVD88</a:t>
            </a:r>
          </a:p>
        </p:txBody>
      </p:sp>
      <p:sp>
        <p:nvSpPr>
          <p:cNvPr id="7182" name="WordArt 18"/>
          <p:cNvSpPr>
            <a:spLocks noChangeArrowheads="1" noChangeShapeType="1" noTextEdit="1"/>
          </p:cNvSpPr>
          <p:nvPr/>
        </p:nvSpPr>
        <p:spPr bwMode="auto">
          <a:xfrm>
            <a:off x="366713" y="6157913"/>
            <a:ext cx="1447800" cy="571500"/>
          </a:xfrm>
          <a:prstGeom prst="rect">
            <a:avLst/>
          </a:prstGeom>
        </p:spPr>
        <p:txBody>
          <a:bodyPr wrap="none" fromWordArt="1">
            <a:prstTxWarp prst="textPlain">
              <a:avLst>
                <a:gd name="adj" fmla="val 50000"/>
              </a:avLst>
            </a:prstTxWarp>
          </a:bodyPr>
          <a:lstStyle/>
          <a:p>
            <a:pPr algn="ctr"/>
            <a:r>
              <a:rPr lang="en-US" sz="3600" kern="10">
                <a:ln w="19050">
                  <a:solidFill>
                    <a:srgbClr val="008000"/>
                  </a:solidFill>
                  <a:round/>
                  <a:headEnd/>
                  <a:tailEnd/>
                </a:ln>
                <a:solidFill>
                  <a:schemeClr val="bg1"/>
                </a:solidFill>
                <a:effectLst>
                  <a:outerShdw dist="35921" dir="2700000" algn="ctr" rotWithShape="0">
                    <a:srgbClr val="990000"/>
                  </a:outerShdw>
                </a:effectLst>
                <a:latin typeface="Impact"/>
              </a:rPr>
              <a:t>NGVD29</a:t>
            </a:r>
          </a:p>
        </p:txBody>
      </p:sp>
      <p:grpSp>
        <p:nvGrpSpPr>
          <p:cNvPr id="3" name="Group 19"/>
          <p:cNvGrpSpPr>
            <a:grpSpLocks/>
          </p:cNvGrpSpPr>
          <p:nvPr/>
        </p:nvGrpSpPr>
        <p:grpSpPr bwMode="auto">
          <a:xfrm>
            <a:off x="366713" y="4719638"/>
            <a:ext cx="8345487" cy="571500"/>
            <a:chOff x="231" y="2973"/>
            <a:chExt cx="5257" cy="360"/>
          </a:xfrm>
        </p:grpSpPr>
        <p:sp>
          <p:nvSpPr>
            <p:cNvPr id="7219" name="WordArt 20"/>
            <p:cNvSpPr>
              <a:spLocks noChangeArrowheads="1" noChangeShapeType="1" noTextEdit="1"/>
            </p:cNvSpPr>
            <p:nvPr/>
          </p:nvSpPr>
          <p:spPr bwMode="auto">
            <a:xfrm>
              <a:off x="231" y="2973"/>
              <a:ext cx="627" cy="360"/>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solidFill>
                    <a:schemeClr val="bg1"/>
                  </a:solidFill>
                  <a:effectLst>
                    <a:outerShdw dist="35921" dir="2700000" algn="ctr" rotWithShape="0">
                      <a:srgbClr val="990000"/>
                    </a:outerShdw>
                  </a:effectLst>
                  <a:latin typeface="Impact"/>
                </a:rPr>
                <a:t>LMSL</a:t>
              </a:r>
            </a:p>
          </p:txBody>
        </p:sp>
        <p:sp>
          <p:nvSpPr>
            <p:cNvPr id="7220" name="Line 21"/>
            <p:cNvSpPr>
              <a:spLocks noChangeShapeType="1"/>
            </p:cNvSpPr>
            <p:nvPr/>
          </p:nvSpPr>
          <p:spPr bwMode="auto">
            <a:xfrm>
              <a:off x="858" y="3179"/>
              <a:ext cx="4630" cy="0"/>
            </a:xfrm>
            <a:prstGeom prst="line">
              <a:avLst/>
            </a:prstGeom>
            <a:noFill/>
            <a:ln w="38100">
              <a:solidFill>
                <a:srgbClr val="FF0000"/>
              </a:solidFill>
              <a:round/>
              <a:headEnd/>
              <a:tailEnd/>
            </a:ln>
          </p:spPr>
          <p:txBody>
            <a:bodyPr anchor="ctr">
              <a:spAutoFit/>
            </a:bodyPr>
            <a:lstStyle/>
            <a:p>
              <a:endParaRPr lang="en-US"/>
            </a:p>
          </p:txBody>
        </p:sp>
      </p:grpSp>
      <p:sp>
        <p:nvSpPr>
          <p:cNvPr id="7184" name="Line 22"/>
          <p:cNvSpPr>
            <a:spLocks noChangeShapeType="1"/>
          </p:cNvSpPr>
          <p:nvPr/>
        </p:nvSpPr>
        <p:spPr bwMode="auto">
          <a:xfrm>
            <a:off x="2032000" y="6459538"/>
            <a:ext cx="6711950" cy="0"/>
          </a:xfrm>
          <a:prstGeom prst="line">
            <a:avLst/>
          </a:prstGeom>
          <a:noFill/>
          <a:ln w="38100">
            <a:solidFill>
              <a:srgbClr val="FF0000"/>
            </a:solidFill>
            <a:round/>
            <a:headEnd/>
            <a:tailEnd/>
          </a:ln>
        </p:spPr>
        <p:txBody>
          <a:bodyPr anchor="ctr">
            <a:spAutoFit/>
          </a:bodyPr>
          <a:lstStyle/>
          <a:p>
            <a:endParaRPr lang="en-US"/>
          </a:p>
        </p:txBody>
      </p:sp>
      <p:sp>
        <p:nvSpPr>
          <p:cNvPr id="7185" name="Line 23"/>
          <p:cNvSpPr>
            <a:spLocks noChangeShapeType="1"/>
          </p:cNvSpPr>
          <p:nvPr/>
        </p:nvSpPr>
        <p:spPr bwMode="auto">
          <a:xfrm>
            <a:off x="2003425" y="5821363"/>
            <a:ext cx="6711950" cy="0"/>
          </a:xfrm>
          <a:prstGeom prst="line">
            <a:avLst/>
          </a:prstGeom>
          <a:noFill/>
          <a:ln w="38100">
            <a:solidFill>
              <a:srgbClr val="FF0000"/>
            </a:solidFill>
            <a:round/>
            <a:headEnd/>
            <a:tailEnd/>
          </a:ln>
        </p:spPr>
        <p:txBody>
          <a:bodyPr anchor="ctr">
            <a:spAutoFit/>
          </a:bodyPr>
          <a:lstStyle/>
          <a:p>
            <a:endParaRPr lang="en-US"/>
          </a:p>
        </p:txBody>
      </p:sp>
      <p:sp>
        <p:nvSpPr>
          <p:cNvPr id="1271833" name="WordArt 25"/>
          <p:cNvSpPr>
            <a:spLocks noChangeArrowheads="1" noChangeShapeType="1" noTextEdit="1"/>
          </p:cNvSpPr>
          <p:nvPr/>
        </p:nvSpPr>
        <p:spPr bwMode="auto">
          <a:xfrm>
            <a:off x="5181600" y="3160713"/>
            <a:ext cx="1485900" cy="365125"/>
          </a:xfrm>
          <a:prstGeom prst="rect">
            <a:avLst/>
          </a:prstGeom>
        </p:spPr>
        <p:txBody>
          <a:bodyPr wrap="none" fromWordArt="1">
            <a:prstTxWarp prst="textPlain">
              <a:avLst>
                <a:gd name="adj" fmla="val 50000"/>
              </a:avLst>
            </a:prstTxWarp>
          </a:bodyPr>
          <a:lstStyle/>
          <a:p>
            <a:pPr algn="ctr"/>
            <a:r>
              <a:rPr lang="en-US" sz="2400" kern="10">
                <a:ln w="19050">
                  <a:solidFill>
                    <a:srgbClr val="0000FF"/>
                  </a:solidFill>
                  <a:round/>
                  <a:headEnd/>
                  <a:tailEnd/>
                </a:ln>
                <a:solidFill>
                  <a:schemeClr val="bg1"/>
                </a:solidFill>
                <a:effectLst>
                  <a:outerShdw dist="35921" dir="2700000" algn="ctr" rotWithShape="0">
                    <a:srgbClr val="990000"/>
                  </a:outerShdw>
                </a:effectLst>
                <a:latin typeface="Impact"/>
              </a:rPr>
              <a:t>Subsidence</a:t>
            </a:r>
          </a:p>
        </p:txBody>
      </p:sp>
      <p:sp>
        <p:nvSpPr>
          <p:cNvPr id="1271834" name="WordArt 26"/>
          <p:cNvSpPr>
            <a:spLocks noChangeArrowheads="1" noChangeShapeType="1" noTextEdit="1"/>
          </p:cNvSpPr>
          <p:nvPr/>
        </p:nvSpPr>
        <p:spPr bwMode="auto">
          <a:xfrm>
            <a:off x="2319338" y="4681538"/>
            <a:ext cx="1485900" cy="365125"/>
          </a:xfrm>
          <a:prstGeom prst="rect">
            <a:avLst/>
          </a:prstGeom>
        </p:spPr>
        <p:txBody>
          <a:bodyPr wrap="none" fromWordArt="1">
            <a:prstTxWarp prst="textPlain">
              <a:avLst>
                <a:gd name="adj" fmla="val 50000"/>
              </a:avLst>
            </a:prstTxWarp>
          </a:bodyPr>
          <a:lstStyle/>
          <a:p>
            <a:pPr algn="ctr"/>
            <a:r>
              <a:rPr lang="en-US" sz="2400" kern="10">
                <a:ln w="19050">
                  <a:solidFill>
                    <a:srgbClr val="0000FF"/>
                  </a:solidFill>
                  <a:round/>
                  <a:headEnd/>
                  <a:tailEnd/>
                </a:ln>
                <a:solidFill>
                  <a:schemeClr val="bg1"/>
                </a:solidFill>
                <a:effectLst>
                  <a:outerShdw dist="35921" dir="2700000" algn="ctr" rotWithShape="0">
                    <a:srgbClr val="990000"/>
                  </a:outerShdw>
                </a:effectLst>
                <a:latin typeface="Impact"/>
              </a:rPr>
              <a:t>Sea Level Rise</a:t>
            </a:r>
          </a:p>
        </p:txBody>
      </p:sp>
      <p:sp>
        <p:nvSpPr>
          <p:cNvPr id="1271835" name="Text Box 27"/>
          <p:cNvSpPr txBox="1">
            <a:spLocks noChangeArrowheads="1"/>
          </p:cNvSpPr>
          <p:nvPr/>
        </p:nvSpPr>
        <p:spPr bwMode="auto">
          <a:xfrm>
            <a:off x="731838" y="1881188"/>
            <a:ext cx="3746500" cy="1190625"/>
          </a:xfrm>
          <a:prstGeom prst="rect">
            <a:avLst/>
          </a:prstGeom>
          <a:noFill/>
          <a:ln w="9525">
            <a:noFill/>
            <a:miter lim="800000"/>
            <a:headEnd/>
            <a:tailEnd/>
          </a:ln>
        </p:spPr>
        <p:txBody>
          <a:bodyPr>
            <a:spAutoFit/>
          </a:bodyPr>
          <a:lstStyle/>
          <a:p>
            <a:pPr algn="ctr" eaLnBrk="0" hangingPunct="0">
              <a:spcBef>
                <a:spcPct val="50000"/>
              </a:spcBef>
            </a:pPr>
            <a:r>
              <a:rPr lang="en-US" b="1" i="1"/>
              <a:t>The floodwall sinks due to subsidence as the sea level rises resulting in               reduced level of protection</a:t>
            </a:r>
          </a:p>
        </p:txBody>
      </p:sp>
      <p:sp>
        <p:nvSpPr>
          <p:cNvPr id="1271836" name="WordArt 28"/>
          <p:cNvSpPr>
            <a:spLocks noChangeArrowheads="1" noChangeShapeType="1" noTextEdit="1"/>
          </p:cNvSpPr>
          <p:nvPr/>
        </p:nvSpPr>
        <p:spPr bwMode="auto">
          <a:xfrm>
            <a:off x="4025900" y="1365250"/>
            <a:ext cx="977900" cy="412750"/>
          </a:xfrm>
          <a:prstGeom prst="rect">
            <a:avLst/>
          </a:prstGeom>
        </p:spPr>
        <p:txBody>
          <a:bodyPr wrap="none" fromWordArt="1">
            <a:prstTxWarp prst="textPlain">
              <a:avLst>
                <a:gd name="adj" fmla="val 50000"/>
              </a:avLst>
            </a:prstTxWarp>
          </a:bodyPr>
          <a:lstStyle/>
          <a:p>
            <a:pPr algn="ctr"/>
            <a:r>
              <a:rPr lang="en-US" sz="3600" kern="10">
                <a:ln w="19050">
                  <a:solidFill>
                    <a:srgbClr val="FF00FF"/>
                  </a:solidFill>
                  <a:round/>
                  <a:headEnd/>
                  <a:tailEnd/>
                </a:ln>
                <a:solidFill>
                  <a:srgbClr val="0066CC"/>
                </a:solidFill>
                <a:effectLst>
                  <a:outerShdw dist="35921" dir="2700000" algn="ctr" rotWithShape="0">
                    <a:srgbClr val="990000"/>
                  </a:outerShdw>
                </a:effectLst>
                <a:latin typeface="Impact"/>
              </a:rPr>
              <a:t>-59.56'</a:t>
            </a:r>
          </a:p>
        </p:txBody>
      </p:sp>
      <p:pic>
        <p:nvPicPr>
          <p:cNvPr id="1271838" name="Picture 30"/>
          <p:cNvPicPr>
            <a:picLocks noChangeAspect="1" noChangeArrowheads="1"/>
          </p:cNvPicPr>
          <p:nvPr/>
        </p:nvPicPr>
        <p:blipFill>
          <a:blip r:embed="rId7" cstate="screen">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
        <p:nvSpPr>
          <p:cNvPr id="1271839" name="WordArt 31"/>
          <p:cNvSpPr>
            <a:spLocks noChangeAspect="1" noChangeArrowheads="1" noChangeShapeType="1" noTextEdit="1"/>
          </p:cNvSpPr>
          <p:nvPr/>
        </p:nvSpPr>
        <p:spPr bwMode="auto">
          <a:xfrm>
            <a:off x="6846888" y="1044575"/>
            <a:ext cx="1160462" cy="911225"/>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1970</a:t>
            </a:r>
          </a:p>
        </p:txBody>
      </p:sp>
      <p:sp>
        <p:nvSpPr>
          <p:cNvPr id="1271840" name="WordArt 32"/>
          <p:cNvSpPr>
            <a:spLocks noChangeAspect="1" noChangeArrowheads="1" noChangeShapeType="1" noTextEdit="1"/>
          </p:cNvSpPr>
          <p:nvPr/>
        </p:nvSpPr>
        <p:spPr bwMode="auto">
          <a:xfrm>
            <a:off x="6824663" y="1050925"/>
            <a:ext cx="1454150" cy="912813"/>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1990</a:t>
            </a:r>
          </a:p>
        </p:txBody>
      </p:sp>
      <p:sp>
        <p:nvSpPr>
          <p:cNvPr id="1271841" name="WordArt 33"/>
          <p:cNvSpPr>
            <a:spLocks noChangeAspect="1" noChangeArrowheads="1" noChangeShapeType="1" noTextEdit="1"/>
          </p:cNvSpPr>
          <p:nvPr/>
        </p:nvSpPr>
        <p:spPr bwMode="auto">
          <a:xfrm>
            <a:off x="6899275" y="1047750"/>
            <a:ext cx="1325563" cy="915988"/>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1980</a:t>
            </a:r>
          </a:p>
        </p:txBody>
      </p:sp>
      <p:sp>
        <p:nvSpPr>
          <p:cNvPr id="1271842" name="WordArt 34"/>
          <p:cNvSpPr>
            <a:spLocks noChangeAspect="1" noChangeArrowheads="1" noChangeShapeType="1" noTextEdit="1"/>
          </p:cNvSpPr>
          <p:nvPr/>
        </p:nvSpPr>
        <p:spPr bwMode="auto">
          <a:xfrm>
            <a:off x="6818313" y="1046163"/>
            <a:ext cx="1343025" cy="915987"/>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2000</a:t>
            </a:r>
          </a:p>
        </p:txBody>
      </p:sp>
      <p:sp>
        <p:nvSpPr>
          <p:cNvPr id="1271843" name="WordArt 35"/>
          <p:cNvSpPr>
            <a:spLocks noChangeAspect="1" noChangeArrowheads="1" noChangeShapeType="1" noTextEdit="1"/>
          </p:cNvSpPr>
          <p:nvPr/>
        </p:nvSpPr>
        <p:spPr bwMode="auto">
          <a:xfrm>
            <a:off x="6819900" y="1068388"/>
            <a:ext cx="1341438" cy="9144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2010</a:t>
            </a:r>
          </a:p>
        </p:txBody>
      </p:sp>
      <p:sp>
        <p:nvSpPr>
          <p:cNvPr id="1271844" name="WordArt 36"/>
          <p:cNvSpPr>
            <a:spLocks noChangeAspect="1" noChangeArrowheads="1" noChangeShapeType="1" noTextEdit="1"/>
          </p:cNvSpPr>
          <p:nvPr/>
        </p:nvSpPr>
        <p:spPr bwMode="auto">
          <a:xfrm>
            <a:off x="6838950" y="1046163"/>
            <a:ext cx="1343025" cy="915987"/>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2020</a:t>
            </a:r>
          </a:p>
        </p:txBody>
      </p:sp>
      <p:grpSp>
        <p:nvGrpSpPr>
          <p:cNvPr id="4" name="Group 37"/>
          <p:cNvGrpSpPr>
            <a:grpSpLocks/>
          </p:cNvGrpSpPr>
          <p:nvPr/>
        </p:nvGrpSpPr>
        <p:grpSpPr bwMode="auto">
          <a:xfrm>
            <a:off x="5518150" y="2378075"/>
            <a:ext cx="736600" cy="623888"/>
            <a:chOff x="3476" y="1528"/>
            <a:chExt cx="464" cy="393"/>
          </a:xfrm>
        </p:grpSpPr>
        <p:sp>
          <p:nvSpPr>
            <p:cNvPr id="7216" name="Line 38"/>
            <p:cNvSpPr>
              <a:spLocks noChangeShapeType="1"/>
            </p:cNvSpPr>
            <p:nvPr/>
          </p:nvSpPr>
          <p:spPr bwMode="auto">
            <a:xfrm flipH="1">
              <a:off x="3476" y="1528"/>
              <a:ext cx="0" cy="391"/>
            </a:xfrm>
            <a:prstGeom prst="line">
              <a:avLst/>
            </a:prstGeom>
            <a:noFill/>
            <a:ln w="38100">
              <a:solidFill>
                <a:schemeClr val="accent2"/>
              </a:solidFill>
              <a:round/>
              <a:headEnd/>
              <a:tailEnd type="stealth" w="lg" len="lg"/>
            </a:ln>
          </p:spPr>
          <p:txBody>
            <a:bodyPr anchor="ctr">
              <a:spAutoFit/>
            </a:bodyPr>
            <a:lstStyle/>
            <a:p>
              <a:endParaRPr lang="en-US"/>
            </a:p>
          </p:txBody>
        </p:sp>
        <p:sp>
          <p:nvSpPr>
            <p:cNvPr id="7217" name="Line 39"/>
            <p:cNvSpPr>
              <a:spLocks noChangeShapeType="1"/>
            </p:cNvSpPr>
            <p:nvPr/>
          </p:nvSpPr>
          <p:spPr bwMode="auto">
            <a:xfrm flipH="1">
              <a:off x="3705" y="1529"/>
              <a:ext cx="0" cy="391"/>
            </a:xfrm>
            <a:prstGeom prst="line">
              <a:avLst/>
            </a:prstGeom>
            <a:noFill/>
            <a:ln w="38100">
              <a:solidFill>
                <a:schemeClr val="accent2"/>
              </a:solidFill>
              <a:round/>
              <a:headEnd/>
              <a:tailEnd type="stealth" w="lg" len="lg"/>
            </a:ln>
          </p:spPr>
          <p:txBody>
            <a:bodyPr anchor="ctr">
              <a:spAutoFit/>
            </a:bodyPr>
            <a:lstStyle/>
            <a:p>
              <a:endParaRPr lang="en-US"/>
            </a:p>
          </p:txBody>
        </p:sp>
        <p:sp>
          <p:nvSpPr>
            <p:cNvPr id="7218" name="Line 40"/>
            <p:cNvSpPr>
              <a:spLocks noChangeShapeType="1"/>
            </p:cNvSpPr>
            <p:nvPr/>
          </p:nvSpPr>
          <p:spPr bwMode="auto">
            <a:xfrm flipH="1">
              <a:off x="3940" y="1530"/>
              <a:ext cx="0" cy="391"/>
            </a:xfrm>
            <a:prstGeom prst="line">
              <a:avLst/>
            </a:prstGeom>
            <a:noFill/>
            <a:ln w="38100">
              <a:solidFill>
                <a:schemeClr val="accent2"/>
              </a:solidFill>
              <a:round/>
              <a:headEnd/>
              <a:tailEnd type="stealth" w="lg" len="lg"/>
            </a:ln>
          </p:spPr>
          <p:txBody>
            <a:bodyPr anchor="ctr">
              <a:spAutoFit/>
            </a:bodyPr>
            <a:lstStyle/>
            <a:p>
              <a:endParaRPr lang="en-US"/>
            </a:p>
          </p:txBody>
        </p:sp>
      </p:grpSp>
      <p:grpSp>
        <p:nvGrpSpPr>
          <p:cNvPr id="5" name="Group 41"/>
          <p:cNvGrpSpPr>
            <a:grpSpLocks/>
          </p:cNvGrpSpPr>
          <p:nvPr/>
        </p:nvGrpSpPr>
        <p:grpSpPr bwMode="auto">
          <a:xfrm rot="10800000">
            <a:off x="2733675" y="5173663"/>
            <a:ext cx="736600" cy="623887"/>
            <a:chOff x="3476" y="1528"/>
            <a:chExt cx="464" cy="393"/>
          </a:xfrm>
        </p:grpSpPr>
        <p:sp>
          <p:nvSpPr>
            <p:cNvPr id="7213" name="Line 42"/>
            <p:cNvSpPr>
              <a:spLocks noChangeShapeType="1"/>
            </p:cNvSpPr>
            <p:nvPr/>
          </p:nvSpPr>
          <p:spPr bwMode="auto">
            <a:xfrm flipH="1">
              <a:off x="3476" y="1528"/>
              <a:ext cx="0" cy="391"/>
            </a:xfrm>
            <a:prstGeom prst="line">
              <a:avLst/>
            </a:prstGeom>
            <a:noFill/>
            <a:ln w="38100">
              <a:solidFill>
                <a:srgbClr val="FF5050"/>
              </a:solidFill>
              <a:round/>
              <a:headEnd/>
              <a:tailEnd type="stealth" w="lg" len="lg"/>
            </a:ln>
          </p:spPr>
          <p:txBody>
            <a:bodyPr anchor="ctr">
              <a:spAutoFit/>
            </a:bodyPr>
            <a:lstStyle/>
            <a:p>
              <a:endParaRPr lang="en-US"/>
            </a:p>
          </p:txBody>
        </p:sp>
        <p:sp>
          <p:nvSpPr>
            <p:cNvPr id="7214" name="Line 43"/>
            <p:cNvSpPr>
              <a:spLocks noChangeShapeType="1"/>
            </p:cNvSpPr>
            <p:nvPr/>
          </p:nvSpPr>
          <p:spPr bwMode="auto">
            <a:xfrm flipH="1">
              <a:off x="3705" y="1529"/>
              <a:ext cx="0" cy="391"/>
            </a:xfrm>
            <a:prstGeom prst="line">
              <a:avLst/>
            </a:prstGeom>
            <a:noFill/>
            <a:ln w="38100">
              <a:solidFill>
                <a:srgbClr val="FF5050"/>
              </a:solidFill>
              <a:round/>
              <a:headEnd/>
              <a:tailEnd type="stealth" w="lg" len="lg"/>
            </a:ln>
          </p:spPr>
          <p:txBody>
            <a:bodyPr anchor="ctr">
              <a:spAutoFit/>
            </a:bodyPr>
            <a:lstStyle/>
            <a:p>
              <a:endParaRPr lang="en-US"/>
            </a:p>
          </p:txBody>
        </p:sp>
        <p:sp>
          <p:nvSpPr>
            <p:cNvPr id="7215" name="Line 44"/>
            <p:cNvSpPr>
              <a:spLocks noChangeShapeType="1"/>
            </p:cNvSpPr>
            <p:nvPr/>
          </p:nvSpPr>
          <p:spPr bwMode="auto">
            <a:xfrm flipH="1">
              <a:off x="3940" y="1530"/>
              <a:ext cx="0" cy="391"/>
            </a:xfrm>
            <a:prstGeom prst="line">
              <a:avLst/>
            </a:prstGeom>
            <a:noFill/>
            <a:ln w="38100">
              <a:solidFill>
                <a:srgbClr val="FF5050"/>
              </a:solidFill>
              <a:round/>
              <a:headEnd/>
              <a:tailEnd type="stealth" w="lg" len="lg"/>
            </a:ln>
          </p:spPr>
          <p:txBody>
            <a:bodyPr anchor="ctr">
              <a:spAutoFit/>
            </a:bodyPr>
            <a:lstStyle/>
            <a:p>
              <a:endParaRPr lang="en-US"/>
            </a:p>
          </p:txBody>
        </p:sp>
      </p:grpSp>
      <p:sp>
        <p:nvSpPr>
          <p:cNvPr id="1271853" name="WordArt 45"/>
          <p:cNvSpPr>
            <a:spLocks noChangeAspect="1" noChangeArrowheads="1" noChangeShapeType="1" noTextEdit="1"/>
          </p:cNvSpPr>
          <p:nvPr/>
        </p:nvSpPr>
        <p:spPr bwMode="auto">
          <a:xfrm>
            <a:off x="6859588" y="1055688"/>
            <a:ext cx="1343025" cy="915987"/>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2030</a:t>
            </a:r>
          </a:p>
        </p:txBody>
      </p:sp>
      <p:sp>
        <p:nvSpPr>
          <p:cNvPr id="1271854" name="WordArt 46"/>
          <p:cNvSpPr>
            <a:spLocks noChangeArrowheads="1" noChangeShapeType="1" noTextEdit="1"/>
          </p:cNvSpPr>
          <p:nvPr/>
        </p:nvSpPr>
        <p:spPr bwMode="auto">
          <a:xfrm>
            <a:off x="3779838" y="3913188"/>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13.01'</a:t>
            </a:r>
          </a:p>
        </p:txBody>
      </p:sp>
      <p:sp>
        <p:nvSpPr>
          <p:cNvPr id="1271855" name="WordArt 47"/>
          <p:cNvSpPr>
            <a:spLocks noChangeArrowheads="1" noChangeShapeType="1" noTextEdit="1"/>
          </p:cNvSpPr>
          <p:nvPr/>
        </p:nvSpPr>
        <p:spPr bwMode="auto">
          <a:xfrm>
            <a:off x="3792538" y="3929063"/>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12.76'</a:t>
            </a:r>
          </a:p>
        </p:txBody>
      </p:sp>
      <p:sp>
        <p:nvSpPr>
          <p:cNvPr id="1271856" name="WordArt 48"/>
          <p:cNvSpPr>
            <a:spLocks noChangeArrowheads="1" noChangeShapeType="1" noTextEdit="1"/>
          </p:cNvSpPr>
          <p:nvPr/>
        </p:nvSpPr>
        <p:spPr bwMode="auto">
          <a:xfrm>
            <a:off x="3792538" y="3944938"/>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12.49'</a:t>
            </a:r>
          </a:p>
        </p:txBody>
      </p:sp>
      <p:sp>
        <p:nvSpPr>
          <p:cNvPr id="1271857" name="WordArt 49"/>
          <p:cNvSpPr>
            <a:spLocks noChangeArrowheads="1" noChangeShapeType="1" noTextEdit="1"/>
          </p:cNvSpPr>
          <p:nvPr/>
        </p:nvSpPr>
        <p:spPr bwMode="auto">
          <a:xfrm>
            <a:off x="3794125" y="3959225"/>
            <a:ext cx="774700" cy="357188"/>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12.22'</a:t>
            </a:r>
          </a:p>
        </p:txBody>
      </p:sp>
      <p:sp>
        <p:nvSpPr>
          <p:cNvPr id="1271858" name="WordArt 50"/>
          <p:cNvSpPr>
            <a:spLocks noChangeArrowheads="1" noChangeShapeType="1" noTextEdit="1"/>
          </p:cNvSpPr>
          <p:nvPr/>
        </p:nvSpPr>
        <p:spPr bwMode="auto">
          <a:xfrm>
            <a:off x="3783013" y="3973513"/>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12.01'</a:t>
            </a:r>
          </a:p>
        </p:txBody>
      </p:sp>
      <p:sp>
        <p:nvSpPr>
          <p:cNvPr id="1271859" name="WordArt 51"/>
          <p:cNvSpPr>
            <a:spLocks noChangeArrowheads="1" noChangeShapeType="1" noTextEdit="1"/>
          </p:cNvSpPr>
          <p:nvPr/>
        </p:nvSpPr>
        <p:spPr bwMode="auto">
          <a:xfrm>
            <a:off x="3803650" y="4013200"/>
            <a:ext cx="774700" cy="357188"/>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11.75'</a:t>
            </a:r>
          </a:p>
        </p:txBody>
      </p:sp>
      <p:sp>
        <p:nvSpPr>
          <p:cNvPr id="1271860" name="WordArt 52"/>
          <p:cNvSpPr>
            <a:spLocks noChangeArrowheads="1" noChangeShapeType="1" noTextEdit="1"/>
          </p:cNvSpPr>
          <p:nvPr/>
        </p:nvSpPr>
        <p:spPr bwMode="auto">
          <a:xfrm>
            <a:off x="3795713" y="4046538"/>
            <a:ext cx="774700" cy="357187"/>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11.53'</a:t>
            </a:r>
          </a:p>
        </p:txBody>
      </p:sp>
      <p:sp>
        <p:nvSpPr>
          <p:cNvPr id="1271861" name="Line 53"/>
          <p:cNvSpPr>
            <a:spLocks noChangeShapeType="1"/>
          </p:cNvSpPr>
          <p:nvPr/>
        </p:nvSpPr>
        <p:spPr bwMode="auto">
          <a:xfrm flipH="1" flipV="1">
            <a:off x="4724400" y="3524250"/>
            <a:ext cx="9525" cy="1503363"/>
          </a:xfrm>
          <a:prstGeom prst="line">
            <a:avLst/>
          </a:prstGeom>
          <a:noFill/>
          <a:ln w="38100">
            <a:solidFill>
              <a:schemeClr val="accent2"/>
            </a:solidFill>
            <a:round/>
            <a:headEnd type="stealth" w="lg" len="lg"/>
            <a:tailEnd type="stealth" w="lg" len="lg"/>
          </a:ln>
        </p:spPr>
        <p:txBody>
          <a:bodyPr anchor="ctr">
            <a:spAutoFit/>
          </a:bodyPr>
          <a:lstStyle/>
          <a:p>
            <a:endParaRPr lang="en-US"/>
          </a:p>
        </p:txBody>
      </p:sp>
      <p:sp>
        <p:nvSpPr>
          <p:cNvPr id="1271862" name="WordArt 54"/>
          <p:cNvSpPr>
            <a:spLocks noChangeArrowheads="1" noChangeShapeType="1" noTextEdit="1"/>
          </p:cNvSpPr>
          <p:nvPr/>
        </p:nvSpPr>
        <p:spPr bwMode="auto">
          <a:xfrm>
            <a:off x="5788025" y="4103688"/>
            <a:ext cx="708025" cy="347662"/>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12.52'</a:t>
            </a:r>
          </a:p>
        </p:txBody>
      </p:sp>
      <p:sp>
        <p:nvSpPr>
          <p:cNvPr id="1271863" name="WordArt 55"/>
          <p:cNvSpPr>
            <a:spLocks noChangeArrowheads="1" noChangeShapeType="1" noTextEdit="1"/>
          </p:cNvSpPr>
          <p:nvPr/>
        </p:nvSpPr>
        <p:spPr bwMode="auto">
          <a:xfrm>
            <a:off x="4945063" y="4167188"/>
            <a:ext cx="755650" cy="317500"/>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12.03'</a:t>
            </a:r>
          </a:p>
        </p:txBody>
      </p:sp>
      <p:sp>
        <p:nvSpPr>
          <p:cNvPr id="1271874" name="Line 66"/>
          <p:cNvSpPr>
            <a:spLocks noChangeShapeType="1"/>
          </p:cNvSpPr>
          <p:nvPr/>
        </p:nvSpPr>
        <p:spPr bwMode="auto">
          <a:xfrm flipH="1" flipV="1">
            <a:off x="4543425" y="381000"/>
            <a:ext cx="14288" cy="3108325"/>
          </a:xfrm>
          <a:prstGeom prst="line">
            <a:avLst/>
          </a:prstGeom>
          <a:noFill/>
          <a:ln w="38100">
            <a:solidFill>
              <a:srgbClr val="FF00FF"/>
            </a:solidFill>
            <a:round/>
            <a:headEnd type="triangle" w="med" len="med"/>
            <a:tailEnd type="none" w="lg" len="lg"/>
          </a:ln>
        </p:spPr>
        <p:txBody>
          <a:bodyPr anchor="ctr">
            <a:spAutoFit/>
          </a:bodyPr>
          <a:lstStyle/>
          <a:p>
            <a:endParaRPr lang="en-US"/>
          </a:p>
        </p:txBody>
      </p:sp>
      <p:sp>
        <p:nvSpPr>
          <p:cNvPr id="1271875" name="WordArt 67"/>
          <p:cNvSpPr>
            <a:spLocks noChangeArrowheads="1" noChangeShapeType="1" noTextEdit="1"/>
          </p:cNvSpPr>
          <p:nvPr/>
        </p:nvSpPr>
        <p:spPr bwMode="auto">
          <a:xfrm>
            <a:off x="1476375" y="3822700"/>
            <a:ext cx="2143125" cy="722313"/>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Level of Protection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718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7183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71839"/>
                                        </p:tgtEl>
                                      </p:cBhvr>
                                    </p:animEffect>
                                    <p:set>
                                      <p:cBhvr>
                                        <p:cTn id="13" dur="1" fill="hold">
                                          <p:stCondLst>
                                            <p:cond delay="499"/>
                                          </p:stCondLst>
                                        </p:cTn>
                                        <p:tgtEl>
                                          <p:spTgt spid="1271839"/>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500"/>
                                        <p:tgtEl>
                                          <p:spTgt spid="1271854"/>
                                        </p:tgtEl>
                                      </p:cBhvr>
                                    </p:animEffect>
                                    <p:set>
                                      <p:cBhvr>
                                        <p:cTn id="16" dur="1" fill="hold">
                                          <p:stCondLst>
                                            <p:cond delay="499"/>
                                          </p:stCondLst>
                                        </p:cTn>
                                        <p:tgtEl>
                                          <p:spTgt spid="1271854"/>
                                        </p:tgtEl>
                                        <p:attrNameLst>
                                          <p:attrName>style.visibility</p:attrName>
                                        </p:attrNameLst>
                                      </p:cBhvr>
                                      <p:to>
                                        <p:strVal val="hidden"/>
                                      </p:to>
                                    </p:set>
                                  </p:childTnLst>
                                </p:cTn>
                              </p:par>
                              <p:par>
                                <p:cTn id="17" presetID="10" presetClass="entr" presetSubtype="0" fill="hold" grpId="0" nodeType="withEffect">
                                  <p:stCondLst>
                                    <p:cond delay="2000"/>
                                  </p:stCondLst>
                                  <p:childTnLst>
                                    <p:set>
                                      <p:cBhvr>
                                        <p:cTn id="18" dur="1" fill="hold">
                                          <p:stCondLst>
                                            <p:cond delay="0"/>
                                          </p:stCondLst>
                                        </p:cTn>
                                        <p:tgtEl>
                                          <p:spTgt spid="1271841"/>
                                        </p:tgtEl>
                                        <p:attrNameLst>
                                          <p:attrName>style.visibility</p:attrName>
                                        </p:attrNameLst>
                                      </p:cBhvr>
                                      <p:to>
                                        <p:strVal val="visible"/>
                                      </p:to>
                                    </p:set>
                                    <p:animEffect transition="in" filter="fade">
                                      <p:cBhvr>
                                        <p:cTn id="19" dur="500"/>
                                        <p:tgtEl>
                                          <p:spTgt spid="1271841"/>
                                        </p:tgtEl>
                                      </p:cBhvr>
                                    </p:animEffect>
                                  </p:childTnLst>
                                </p:cTn>
                              </p:par>
                              <p:par>
                                <p:cTn id="20" presetID="10" presetClass="exit" presetSubtype="0" fill="hold" grpId="1" nodeType="withEffect">
                                  <p:stCondLst>
                                    <p:cond delay="4500"/>
                                  </p:stCondLst>
                                  <p:childTnLst>
                                    <p:animEffect transition="out" filter="fade">
                                      <p:cBhvr>
                                        <p:cTn id="21" dur="500"/>
                                        <p:tgtEl>
                                          <p:spTgt spid="1271841"/>
                                        </p:tgtEl>
                                      </p:cBhvr>
                                    </p:animEffect>
                                    <p:set>
                                      <p:cBhvr>
                                        <p:cTn id="22" dur="1" fill="hold">
                                          <p:stCondLst>
                                            <p:cond delay="499"/>
                                          </p:stCondLst>
                                        </p:cTn>
                                        <p:tgtEl>
                                          <p:spTgt spid="1271841"/>
                                        </p:tgtEl>
                                        <p:attrNameLst>
                                          <p:attrName>style.visibility</p:attrName>
                                        </p:attrNameLst>
                                      </p:cBhvr>
                                      <p:to>
                                        <p:strVal val="hidden"/>
                                      </p:to>
                                    </p:set>
                                  </p:childTnLst>
                                </p:cTn>
                              </p:par>
                              <p:par>
                                <p:cTn id="23" presetID="10" presetClass="entr" presetSubtype="0" fill="hold" grpId="0" nodeType="withEffect">
                                  <p:stCondLst>
                                    <p:cond delay="5000"/>
                                  </p:stCondLst>
                                  <p:childTnLst>
                                    <p:set>
                                      <p:cBhvr>
                                        <p:cTn id="24" dur="1" fill="hold">
                                          <p:stCondLst>
                                            <p:cond delay="0"/>
                                          </p:stCondLst>
                                        </p:cTn>
                                        <p:tgtEl>
                                          <p:spTgt spid="1271840"/>
                                        </p:tgtEl>
                                        <p:attrNameLst>
                                          <p:attrName>style.visibility</p:attrName>
                                        </p:attrNameLst>
                                      </p:cBhvr>
                                      <p:to>
                                        <p:strVal val="visible"/>
                                      </p:to>
                                    </p:set>
                                    <p:animEffect transition="in" filter="fade">
                                      <p:cBhvr>
                                        <p:cTn id="25" dur="500"/>
                                        <p:tgtEl>
                                          <p:spTgt spid="1271840"/>
                                        </p:tgtEl>
                                      </p:cBhvr>
                                    </p:animEffect>
                                  </p:childTnLst>
                                </p:cTn>
                              </p:par>
                              <p:par>
                                <p:cTn id="26" presetID="10" presetClass="exit" presetSubtype="0" fill="hold" grpId="1" nodeType="withEffect">
                                  <p:stCondLst>
                                    <p:cond delay="7000"/>
                                  </p:stCondLst>
                                  <p:childTnLst>
                                    <p:animEffect transition="out" filter="fade">
                                      <p:cBhvr>
                                        <p:cTn id="27" dur="500"/>
                                        <p:tgtEl>
                                          <p:spTgt spid="1271840"/>
                                        </p:tgtEl>
                                      </p:cBhvr>
                                    </p:animEffect>
                                    <p:set>
                                      <p:cBhvr>
                                        <p:cTn id="28" dur="1" fill="hold">
                                          <p:stCondLst>
                                            <p:cond delay="499"/>
                                          </p:stCondLst>
                                        </p:cTn>
                                        <p:tgtEl>
                                          <p:spTgt spid="1271840"/>
                                        </p:tgtEl>
                                        <p:attrNameLst>
                                          <p:attrName>style.visibility</p:attrName>
                                        </p:attrNameLst>
                                      </p:cBhvr>
                                      <p:to>
                                        <p:strVal val="hidden"/>
                                      </p:to>
                                    </p:set>
                                  </p:childTnLst>
                                </p:cTn>
                              </p:par>
                              <p:par>
                                <p:cTn id="29" presetID="10" presetClass="entr" presetSubtype="0" fill="hold" grpId="0" nodeType="withEffect">
                                  <p:stCondLst>
                                    <p:cond delay="7500"/>
                                  </p:stCondLst>
                                  <p:childTnLst>
                                    <p:set>
                                      <p:cBhvr>
                                        <p:cTn id="30" dur="1" fill="hold">
                                          <p:stCondLst>
                                            <p:cond delay="0"/>
                                          </p:stCondLst>
                                        </p:cTn>
                                        <p:tgtEl>
                                          <p:spTgt spid="1271842"/>
                                        </p:tgtEl>
                                        <p:attrNameLst>
                                          <p:attrName>style.visibility</p:attrName>
                                        </p:attrNameLst>
                                      </p:cBhvr>
                                      <p:to>
                                        <p:strVal val="visible"/>
                                      </p:to>
                                    </p:set>
                                    <p:animEffect transition="in" filter="fade">
                                      <p:cBhvr>
                                        <p:cTn id="31" dur="500"/>
                                        <p:tgtEl>
                                          <p:spTgt spid="1271842"/>
                                        </p:tgtEl>
                                      </p:cBhvr>
                                    </p:animEffect>
                                  </p:childTnLst>
                                </p:cTn>
                              </p:par>
                              <p:par>
                                <p:cTn id="32" presetID="10" presetClass="exit" presetSubtype="0" fill="hold" grpId="1" nodeType="withEffect">
                                  <p:stCondLst>
                                    <p:cond delay="9500"/>
                                  </p:stCondLst>
                                  <p:childTnLst>
                                    <p:animEffect transition="out" filter="fade">
                                      <p:cBhvr>
                                        <p:cTn id="33" dur="500"/>
                                        <p:tgtEl>
                                          <p:spTgt spid="1271842"/>
                                        </p:tgtEl>
                                      </p:cBhvr>
                                    </p:animEffect>
                                    <p:set>
                                      <p:cBhvr>
                                        <p:cTn id="34" dur="1" fill="hold">
                                          <p:stCondLst>
                                            <p:cond delay="499"/>
                                          </p:stCondLst>
                                        </p:cTn>
                                        <p:tgtEl>
                                          <p:spTgt spid="1271842"/>
                                        </p:tgtEl>
                                        <p:attrNameLst>
                                          <p:attrName>style.visibility</p:attrName>
                                        </p:attrNameLst>
                                      </p:cBhvr>
                                      <p:to>
                                        <p:strVal val="hidden"/>
                                      </p:to>
                                    </p:set>
                                  </p:childTnLst>
                                </p:cTn>
                              </p:par>
                              <p:par>
                                <p:cTn id="35" presetID="10" presetClass="entr" presetSubtype="0" fill="hold" grpId="0" nodeType="withEffect">
                                  <p:stCondLst>
                                    <p:cond delay="10000"/>
                                  </p:stCondLst>
                                  <p:childTnLst>
                                    <p:set>
                                      <p:cBhvr>
                                        <p:cTn id="36" dur="1" fill="hold">
                                          <p:stCondLst>
                                            <p:cond delay="0"/>
                                          </p:stCondLst>
                                        </p:cTn>
                                        <p:tgtEl>
                                          <p:spTgt spid="1271843"/>
                                        </p:tgtEl>
                                        <p:attrNameLst>
                                          <p:attrName>style.visibility</p:attrName>
                                        </p:attrNameLst>
                                      </p:cBhvr>
                                      <p:to>
                                        <p:strVal val="visible"/>
                                      </p:to>
                                    </p:set>
                                    <p:animEffect transition="in" filter="fade">
                                      <p:cBhvr>
                                        <p:cTn id="37" dur="500"/>
                                        <p:tgtEl>
                                          <p:spTgt spid="1271843"/>
                                        </p:tgtEl>
                                      </p:cBhvr>
                                    </p:animEffect>
                                  </p:childTnLst>
                                </p:cTn>
                              </p:par>
                              <p:par>
                                <p:cTn id="38" presetID="10" presetClass="exit" presetSubtype="0" fill="hold" grpId="1" nodeType="withEffect">
                                  <p:stCondLst>
                                    <p:cond delay="12000"/>
                                  </p:stCondLst>
                                  <p:childTnLst>
                                    <p:animEffect transition="out" filter="fade">
                                      <p:cBhvr>
                                        <p:cTn id="39" dur="500"/>
                                        <p:tgtEl>
                                          <p:spTgt spid="1271843"/>
                                        </p:tgtEl>
                                      </p:cBhvr>
                                    </p:animEffect>
                                    <p:set>
                                      <p:cBhvr>
                                        <p:cTn id="40" dur="1" fill="hold">
                                          <p:stCondLst>
                                            <p:cond delay="499"/>
                                          </p:stCondLst>
                                        </p:cTn>
                                        <p:tgtEl>
                                          <p:spTgt spid="1271843"/>
                                        </p:tgtEl>
                                        <p:attrNameLst>
                                          <p:attrName>style.visibility</p:attrName>
                                        </p:attrNameLst>
                                      </p:cBhvr>
                                      <p:to>
                                        <p:strVal val="hidden"/>
                                      </p:to>
                                    </p:set>
                                  </p:childTnLst>
                                </p:cTn>
                              </p:par>
                              <p:par>
                                <p:cTn id="41" presetID="10" presetClass="entr" presetSubtype="0" fill="hold" grpId="0" nodeType="withEffect">
                                  <p:stCondLst>
                                    <p:cond delay="12500"/>
                                  </p:stCondLst>
                                  <p:childTnLst>
                                    <p:set>
                                      <p:cBhvr>
                                        <p:cTn id="42" dur="1" fill="hold">
                                          <p:stCondLst>
                                            <p:cond delay="0"/>
                                          </p:stCondLst>
                                        </p:cTn>
                                        <p:tgtEl>
                                          <p:spTgt spid="1271844"/>
                                        </p:tgtEl>
                                        <p:attrNameLst>
                                          <p:attrName>style.visibility</p:attrName>
                                        </p:attrNameLst>
                                      </p:cBhvr>
                                      <p:to>
                                        <p:strVal val="visible"/>
                                      </p:to>
                                    </p:set>
                                    <p:animEffect transition="in" filter="fade">
                                      <p:cBhvr>
                                        <p:cTn id="43" dur="500"/>
                                        <p:tgtEl>
                                          <p:spTgt spid="1271844"/>
                                        </p:tgtEl>
                                      </p:cBhvr>
                                    </p:animEffect>
                                  </p:childTnLst>
                                </p:cTn>
                              </p:par>
                              <p:par>
                                <p:cTn id="44" presetID="10" presetClass="exit" presetSubtype="0" fill="hold" grpId="1" nodeType="withEffect">
                                  <p:stCondLst>
                                    <p:cond delay="14500"/>
                                  </p:stCondLst>
                                  <p:childTnLst>
                                    <p:animEffect transition="out" filter="fade">
                                      <p:cBhvr>
                                        <p:cTn id="45" dur="500"/>
                                        <p:tgtEl>
                                          <p:spTgt spid="1271844"/>
                                        </p:tgtEl>
                                      </p:cBhvr>
                                    </p:animEffect>
                                    <p:set>
                                      <p:cBhvr>
                                        <p:cTn id="46" dur="1" fill="hold">
                                          <p:stCondLst>
                                            <p:cond delay="499"/>
                                          </p:stCondLst>
                                        </p:cTn>
                                        <p:tgtEl>
                                          <p:spTgt spid="1271844"/>
                                        </p:tgtEl>
                                        <p:attrNameLst>
                                          <p:attrName>style.visibility</p:attrName>
                                        </p:attrNameLst>
                                      </p:cBhvr>
                                      <p:to>
                                        <p:strVal val="hidden"/>
                                      </p:to>
                                    </p:set>
                                  </p:childTnLst>
                                </p:cTn>
                              </p:par>
                              <p:par>
                                <p:cTn id="47" presetID="10" presetClass="entr" presetSubtype="0" fill="hold" grpId="0" nodeType="withEffect">
                                  <p:stCondLst>
                                    <p:cond delay="15000"/>
                                  </p:stCondLst>
                                  <p:childTnLst>
                                    <p:set>
                                      <p:cBhvr>
                                        <p:cTn id="48" dur="1" fill="hold">
                                          <p:stCondLst>
                                            <p:cond delay="0"/>
                                          </p:stCondLst>
                                        </p:cTn>
                                        <p:tgtEl>
                                          <p:spTgt spid="1271853"/>
                                        </p:tgtEl>
                                        <p:attrNameLst>
                                          <p:attrName>style.visibility</p:attrName>
                                        </p:attrNameLst>
                                      </p:cBhvr>
                                      <p:to>
                                        <p:strVal val="visible"/>
                                      </p:to>
                                    </p:set>
                                    <p:animEffect transition="in" filter="fade">
                                      <p:cBhvr>
                                        <p:cTn id="49" dur="500"/>
                                        <p:tgtEl>
                                          <p:spTgt spid="1271853"/>
                                        </p:tgtEl>
                                      </p:cBhvr>
                                    </p:animEffect>
                                  </p:childTnLst>
                                </p:cTn>
                              </p:par>
                              <p:par>
                                <p:cTn id="50" presetID="10" presetClass="entr" presetSubtype="0" fill="hold" nodeType="withEffect">
                                  <p:stCondLst>
                                    <p:cond delay="0"/>
                                  </p:stCondLst>
                                  <p:childTnLst>
                                    <p:set>
                                      <p:cBhvr>
                                        <p:cTn id="51" dur="1" fill="hold">
                                          <p:stCondLst>
                                            <p:cond delay="0"/>
                                          </p:stCondLst>
                                        </p:cTn>
                                        <p:tgtEl>
                                          <p:spTgt spid="1271835"/>
                                        </p:tgtEl>
                                        <p:attrNameLst>
                                          <p:attrName>style.visibility</p:attrName>
                                        </p:attrNameLst>
                                      </p:cBhvr>
                                      <p:to>
                                        <p:strVal val="visible"/>
                                      </p:to>
                                    </p:set>
                                    <p:animEffect transition="in" filter="fade">
                                      <p:cBhvr>
                                        <p:cTn id="52" dur="2000"/>
                                        <p:tgtEl>
                                          <p:spTgt spid="127183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71833"/>
                                        </p:tgtEl>
                                        <p:attrNameLst>
                                          <p:attrName>style.visibility</p:attrName>
                                        </p:attrNameLst>
                                      </p:cBhvr>
                                      <p:to>
                                        <p:strVal val="visible"/>
                                      </p:to>
                                    </p:set>
                                    <p:animEffect transition="in" filter="fade">
                                      <p:cBhvr>
                                        <p:cTn id="55" dur="2000"/>
                                        <p:tgtEl>
                                          <p:spTgt spid="1271833"/>
                                        </p:tgtEl>
                                      </p:cBhvr>
                                    </p:animEffect>
                                  </p:childTnLst>
                                </p:cTn>
                              </p:par>
                              <p:par>
                                <p:cTn id="56" presetID="42" presetClass="path" presetSubtype="0" fill="hold" grpId="1" nodeType="withEffect">
                                  <p:stCondLst>
                                    <p:cond delay="0"/>
                                  </p:stCondLst>
                                  <p:childTnLst>
                                    <p:animMotion origin="layout" path="M -2.5E-6 -1.48148E-6 L -2.5E-6 0.05301 " pathEditMode="relative" rAng="0" ptsTypes="AA">
                                      <p:cBhvr>
                                        <p:cTn id="57" dur="15000" fill="hold"/>
                                        <p:tgtEl>
                                          <p:spTgt spid="1271833"/>
                                        </p:tgtEl>
                                        <p:attrNameLst>
                                          <p:attrName>ppt_x</p:attrName>
                                          <p:attrName>ppt_y</p:attrName>
                                        </p:attrNameLst>
                                      </p:cBhvr>
                                      <p:rCtr x="0" y="26"/>
                                    </p:animMotion>
                                  </p:childTnLst>
                                </p:cTn>
                              </p:par>
                              <p:par>
                                <p:cTn id="58" presetID="10"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2000"/>
                                        <p:tgtEl>
                                          <p:spTgt spid="4"/>
                                        </p:tgtEl>
                                      </p:cBhvr>
                                    </p:animEffect>
                                  </p:childTnLst>
                                </p:cTn>
                              </p:par>
                              <p:par>
                                <p:cTn id="61" presetID="42" presetClass="path" presetSubtype="0" accel="50000" decel="50000" fill="hold" nodeType="withEffect">
                                  <p:stCondLst>
                                    <p:cond delay="0"/>
                                  </p:stCondLst>
                                  <p:childTnLst>
                                    <p:animMotion origin="layout" path="M 2.77778E-7 1.48148E-6 L 0.00017 0.05069 " pathEditMode="relative" rAng="0" ptsTypes="AA">
                                      <p:cBhvr>
                                        <p:cTn id="62" dur="15000" fill="hold"/>
                                        <p:tgtEl>
                                          <p:spTgt spid="4"/>
                                        </p:tgtEl>
                                        <p:attrNameLst>
                                          <p:attrName>ppt_x</p:attrName>
                                          <p:attrName>ppt_y</p:attrName>
                                        </p:attrNameLst>
                                      </p:cBhvr>
                                      <p:rCtr x="0" y="25"/>
                                    </p:animMotion>
                                  </p:childTnLst>
                                </p:cTn>
                              </p:par>
                              <p:par>
                                <p:cTn id="63" presetID="10" presetClass="entr" presetSubtype="0" fill="hold" grpId="0" nodeType="withEffect">
                                  <p:stCondLst>
                                    <p:cond delay="0"/>
                                  </p:stCondLst>
                                  <p:childTnLst>
                                    <p:set>
                                      <p:cBhvr>
                                        <p:cTn id="64" dur="1" fill="hold">
                                          <p:stCondLst>
                                            <p:cond delay="0"/>
                                          </p:stCondLst>
                                        </p:cTn>
                                        <p:tgtEl>
                                          <p:spTgt spid="1271834"/>
                                        </p:tgtEl>
                                        <p:attrNameLst>
                                          <p:attrName>style.visibility</p:attrName>
                                        </p:attrNameLst>
                                      </p:cBhvr>
                                      <p:to>
                                        <p:strVal val="visible"/>
                                      </p:to>
                                    </p:set>
                                    <p:animEffect transition="in" filter="fade">
                                      <p:cBhvr>
                                        <p:cTn id="65" dur="2000"/>
                                        <p:tgtEl>
                                          <p:spTgt spid="1271834"/>
                                        </p:tgtEl>
                                      </p:cBhvr>
                                    </p:animEffect>
                                  </p:childTnLst>
                                </p:cTn>
                              </p:par>
                              <p:par>
                                <p:cTn id="66" presetID="42" presetClass="path" presetSubtype="0" fill="hold" grpId="1" nodeType="withEffect">
                                  <p:stCondLst>
                                    <p:cond delay="0"/>
                                  </p:stCondLst>
                                  <p:childTnLst>
                                    <p:animMotion origin="layout" path="M 4.16667E-6 0.01111 L 4.16667E-6 -0.01945 " pathEditMode="relative" rAng="0" ptsTypes="AA">
                                      <p:cBhvr>
                                        <p:cTn id="67" dur="15000" fill="hold"/>
                                        <p:tgtEl>
                                          <p:spTgt spid="1271834"/>
                                        </p:tgtEl>
                                        <p:attrNameLst>
                                          <p:attrName>ppt_x</p:attrName>
                                          <p:attrName>ppt_y</p:attrName>
                                        </p:attrNameLst>
                                      </p:cBhvr>
                                      <p:rCtr x="0" y="-15"/>
                                    </p:animMotion>
                                  </p:childTnLst>
                                </p:cTn>
                              </p:par>
                              <p:par>
                                <p:cTn id="68" presetID="64" presetClass="path" presetSubtype="0" fill="hold" nodeType="withEffect">
                                  <p:stCondLst>
                                    <p:cond delay="0"/>
                                  </p:stCondLst>
                                  <p:childTnLst>
                                    <p:animMotion origin="layout" path="M -4.16667E-6 -1.11111E-6 L 0.00122 -0.05393 " pathEditMode="relative" rAng="0" ptsTypes="AA">
                                      <p:cBhvr>
                                        <p:cTn id="69" dur="15000" fill="hold"/>
                                        <p:tgtEl>
                                          <p:spTgt spid="3"/>
                                        </p:tgtEl>
                                        <p:attrNameLst>
                                          <p:attrName>ppt_x</p:attrName>
                                          <p:attrName>ppt_y</p:attrName>
                                        </p:attrNameLst>
                                      </p:cBhvr>
                                      <p:rCtr x="1" y="-27"/>
                                    </p:animMotion>
                                  </p:childTnLst>
                                </p:cTn>
                              </p:par>
                              <p:par>
                                <p:cTn id="70" presetID="10" presetClass="exit" presetSubtype="0" fill="hold" grpId="0" nodeType="withEffect">
                                  <p:stCondLst>
                                    <p:cond delay="0"/>
                                  </p:stCondLst>
                                  <p:childTnLst>
                                    <p:animEffect transition="out" filter="fade">
                                      <p:cBhvr>
                                        <p:cTn id="71" dur="2000"/>
                                        <p:tgtEl>
                                          <p:spTgt spid="1271823"/>
                                        </p:tgtEl>
                                      </p:cBhvr>
                                    </p:animEffect>
                                    <p:set>
                                      <p:cBhvr>
                                        <p:cTn id="72" dur="1" fill="hold">
                                          <p:stCondLst>
                                            <p:cond delay="1999"/>
                                          </p:stCondLst>
                                        </p:cTn>
                                        <p:tgtEl>
                                          <p:spTgt spid="1271823"/>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2000"/>
                                        <p:tgtEl>
                                          <p:spTgt spid="1271836"/>
                                        </p:tgtEl>
                                      </p:cBhvr>
                                    </p:animEffect>
                                    <p:set>
                                      <p:cBhvr>
                                        <p:cTn id="75" dur="1" fill="hold">
                                          <p:stCondLst>
                                            <p:cond delay="1999"/>
                                          </p:stCondLst>
                                        </p:cTn>
                                        <p:tgtEl>
                                          <p:spTgt spid="1271836"/>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2000"/>
                                        <p:tgtEl>
                                          <p:spTgt spid="1271824"/>
                                        </p:tgtEl>
                                      </p:cBhvr>
                                    </p:animEffect>
                                    <p:set>
                                      <p:cBhvr>
                                        <p:cTn id="78" dur="1" fill="hold">
                                          <p:stCondLst>
                                            <p:cond delay="1999"/>
                                          </p:stCondLst>
                                        </p:cTn>
                                        <p:tgtEl>
                                          <p:spTgt spid="1271824"/>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2000"/>
                                        <p:tgtEl>
                                          <p:spTgt spid="5"/>
                                        </p:tgtEl>
                                      </p:cBhvr>
                                    </p:animEffect>
                                  </p:childTnLst>
                                </p:cTn>
                              </p:par>
                              <p:par>
                                <p:cTn id="82" presetID="42" presetClass="path" presetSubtype="0" accel="50000" decel="50000" fill="hold" nodeType="withEffect">
                                  <p:stCondLst>
                                    <p:cond delay="0"/>
                                  </p:stCondLst>
                                  <p:childTnLst>
                                    <p:animMotion origin="layout" path="M 4.16667E-6 -4.07407E-6 L 4.16667E-6 -0.03703 " pathEditMode="relative" rAng="0" ptsTypes="AA">
                                      <p:cBhvr>
                                        <p:cTn id="83" dur="15000" fill="hold"/>
                                        <p:tgtEl>
                                          <p:spTgt spid="5"/>
                                        </p:tgtEl>
                                        <p:attrNameLst>
                                          <p:attrName>ppt_x</p:attrName>
                                          <p:attrName>ppt_y</p:attrName>
                                        </p:attrNameLst>
                                      </p:cBhvr>
                                      <p:rCtr x="0" y="-19"/>
                                    </p:animMotion>
                                  </p:childTnLst>
                                </p:cTn>
                              </p:par>
                              <p:par>
                                <p:cTn id="84" presetID="10" presetClass="exit" presetSubtype="0" fill="hold" grpId="0" nodeType="withEffect">
                                  <p:stCondLst>
                                    <p:cond delay="0"/>
                                  </p:stCondLst>
                                  <p:childTnLst>
                                    <p:animEffect transition="out" filter="fade">
                                      <p:cBhvr>
                                        <p:cTn id="85" dur="2000"/>
                                        <p:tgtEl>
                                          <p:spTgt spid="1271813"/>
                                        </p:tgtEl>
                                      </p:cBhvr>
                                    </p:animEffect>
                                    <p:set>
                                      <p:cBhvr>
                                        <p:cTn id="86" dur="1" fill="hold">
                                          <p:stCondLst>
                                            <p:cond delay="1999"/>
                                          </p:stCondLst>
                                        </p:cTn>
                                        <p:tgtEl>
                                          <p:spTgt spid="1271813"/>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2000"/>
                                        <p:tgtEl>
                                          <p:spTgt spid="1271814"/>
                                        </p:tgtEl>
                                      </p:cBhvr>
                                    </p:animEffect>
                                    <p:set>
                                      <p:cBhvr>
                                        <p:cTn id="89" dur="1" fill="hold">
                                          <p:stCondLst>
                                            <p:cond delay="1999"/>
                                          </p:stCondLst>
                                        </p:cTn>
                                        <p:tgtEl>
                                          <p:spTgt spid="1271814"/>
                                        </p:tgtEl>
                                        <p:attrNameLst>
                                          <p:attrName>style.visibility</p:attrName>
                                        </p:attrNameLst>
                                      </p:cBhvr>
                                      <p:to>
                                        <p:strVal val="hidden"/>
                                      </p:to>
                                    </p:set>
                                  </p:childTnLst>
                                </p:cTn>
                              </p:par>
                              <p:par>
                                <p:cTn id="90" presetID="10" presetClass="entr" presetSubtype="0" fill="hold" grpId="0" nodeType="withEffect">
                                  <p:stCondLst>
                                    <p:cond delay="2000"/>
                                  </p:stCondLst>
                                  <p:childTnLst>
                                    <p:set>
                                      <p:cBhvr>
                                        <p:cTn id="91" dur="1" fill="hold">
                                          <p:stCondLst>
                                            <p:cond delay="0"/>
                                          </p:stCondLst>
                                        </p:cTn>
                                        <p:tgtEl>
                                          <p:spTgt spid="1271855"/>
                                        </p:tgtEl>
                                        <p:attrNameLst>
                                          <p:attrName>style.visibility</p:attrName>
                                        </p:attrNameLst>
                                      </p:cBhvr>
                                      <p:to>
                                        <p:strVal val="visible"/>
                                      </p:to>
                                    </p:set>
                                    <p:animEffect transition="in" filter="fade">
                                      <p:cBhvr>
                                        <p:cTn id="92" dur="500"/>
                                        <p:tgtEl>
                                          <p:spTgt spid="1271855"/>
                                        </p:tgtEl>
                                      </p:cBhvr>
                                    </p:animEffect>
                                  </p:childTnLst>
                                </p:cTn>
                              </p:par>
                              <p:par>
                                <p:cTn id="93" presetID="10" presetClass="exit" presetSubtype="0" fill="hold" grpId="1" nodeType="withEffect">
                                  <p:stCondLst>
                                    <p:cond delay="4500"/>
                                  </p:stCondLst>
                                  <p:childTnLst>
                                    <p:animEffect transition="out" filter="fade">
                                      <p:cBhvr>
                                        <p:cTn id="94" dur="500"/>
                                        <p:tgtEl>
                                          <p:spTgt spid="1271855"/>
                                        </p:tgtEl>
                                      </p:cBhvr>
                                    </p:animEffect>
                                    <p:set>
                                      <p:cBhvr>
                                        <p:cTn id="95" dur="1" fill="hold">
                                          <p:stCondLst>
                                            <p:cond delay="499"/>
                                          </p:stCondLst>
                                        </p:cTn>
                                        <p:tgtEl>
                                          <p:spTgt spid="1271855"/>
                                        </p:tgtEl>
                                        <p:attrNameLst>
                                          <p:attrName>style.visibility</p:attrName>
                                        </p:attrNameLst>
                                      </p:cBhvr>
                                      <p:to>
                                        <p:strVal val="hidden"/>
                                      </p:to>
                                    </p:set>
                                  </p:childTnLst>
                                </p:cTn>
                              </p:par>
                              <p:par>
                                <p:cTn id="96" presetID="10" presetClass="entr" presetSubtype="0" fill="hold" grpId="0" nodeType="withEffect">
                                  <p:stCondLst>
                                    <p:cond delay="5000"/>
                                  </p:stCondLst>
                                  <p:childTnLst>
                                    <p:set>
                                      <p:cBhvr>
                                        <p:cTn id="97" dur="1" fill="hold">
                                          <p:stCondLst>
                                            <p:cond delay="0"/>
                                          </p:stCondLst>
                                        </p:cTn>
                                        <p:tgtEl>
                                          <p:spTgt spid="1271856"/>
                                        </p:tgtEl>
                                        <p:attrNameLst>
                                          <p:attrName>style.visibility</p:attrName>
                                        </p:attrNameLst>
                                      </p:cBhvr>
                                      <p:to>
                                        <p:strVal val="visible"/>
                                      </p:to>
                                    </p:set>
                                    <p:animEffect transition="in" filter="fade">
                                      <p:cBhvr>
                                        <p:cTn id="98" dur="500"/>
                                        <p:tgtEl>
                                          <p:spTgt spid="1271856"/>
                                        </p:tgtEl>
                                      </p:cBhvr>
                                    </p:animEffect>
                                  </p:childTnLst>
                                </p:cTn>
                              </p:par>
                              <p:par>
                                <p:cTn id="99" presetID="10" presetClass="exit" presetSubtype="0" fill="hold" grpId="1" nodeType="withEffect">
                                  <p:stCondLst>
                                    <p:cond delay="7000"/>
                                  </p:stCondLst>
                                  <p:childTnLst>
                                    <p:animEffect transition="out" filter="fade">
                                      <p:cBhvr>
                                        <p:cTn id="100" dur="500"/>
                                        <p:tgtEl>
                                          <p:spTgt spid="1271856"/>
                                        </p:tgtEl>
                                      </p:cBhvr>
                                    </p:animEffect>
                                    <p:set>
                                      <p:cBhvr>
                                        <p:cTn id="101" dur="1" fill="hold">
                                          <p:stCondLst>
                                            <p:cond delay="499"/>
                                          </p:stCondLst>
                                        </p:cTn>
                                        <p:tgtEl>
                                          <p:spTgt spid="1271856"/>
                                        </p:tgtEl>
                                        <p:attrNameLst>
                                          <p:attrName>style.visibility</p:attrName>
                                        </p:attrNameLst>
                                      </p:cBhvr>
                                      <p:to>
                                        <p:strVal val="hidden"/>
                                      </p:to>
                                    </p:set>
                                  </p:childTnLst>
                                </p:cTn>
                              </p:par>
                              <p:par>
                                <p:cTn id="102" presetID="10" presetClass="entr" presetSubtype="0" fill="hold" grpId="0" nodeType="withEffect">
                                  <p:stCondLst>
                                    <p:cond delay="7500"/>
                                  </p:stCondLst>
                                  <p:childTnLst>
                                    <p:set>
                                      <p:cBhvr>
                                        <p:cTn id="103" dur="1" fill="hold">
                                          <p:stCondLst>
                                            <p:cond delay="0"/>
                                          </p:stCondLst>
                                        </p:cTn>
                                        <p:tgtEl>
                                          <p:spTgt spid="1271857"/>
                                        </p:tgtEl>
                                        <p:attrNameLst>
                                          <p:attrName>style.visibility</p:attrName>
                                        </p:attrNameLst>
                                      </p:cBhvr>
                                      <p:to>
                                        <p:strVal val="visible"/>
                                      </p:to>
                                    </p:set>
                                    <p:animEffect transition="in" filter="fade">
                                      <p:cBhvr>
                                        <p:cTn id="104" dur="500"/>
                                        <p:tgtEl>
                                          <p:spTgt spid="1271857"/>
                                        </p:tgtEl>
                                      </p:cBhvr>
                                    </p:animEffect>
                                  </p:childTnLst>
                                </p:cTn>
                              </p:par>
                              <p:par>
                                <p:cTn id="105" presetID="10" presetClass="exit" presetSubtype="0" fill="hold" grpId="1" nodeType="withEffect">
                                  <p:stCondLst>
                                    <p:cond delay="9500"/>
                                  </p:stCondLst>
                                  <p:childTnLst>
                                    <p:animEffect transition="out" filter="fade">
                                      <p:cBhvr>
                                        <p:cTn id="106" dur="500"/>
                                        <p:tgtEl>
                                          <p:spTgt spid="1271857"/>
                                        </p:tgtEl>
                                      </p:cBhvr>
                                    </p:animEffect>
                                    <p:set>
                                      <p:cBhvr>
                                        <p:cTn id="107" dur="1" fill="hold">
                                          <p:stCondLst>
                                            <p:cond delay="499"/>
                                          </p:stCondLst>
                                        </p:cTn>
                                        <p:tgtEl>
                                          <p:spTgt spid="1271857"/>
                                        </p:tgtEl>
                                        <p:attrNameLst>
                                          <p:attrName>style.visibility</p:attrName>
                                        </p:attrNameLst>
                                      </p:cBhvr>
                                      <p:to>
                                        <p:strVal val="hidden"/>
                                      </p:to>
                                    </p:set>
                                  </p:childTnLst>
                                </p:cTn>
                              </p:par>
                              <p:par>
                                <p:cTn id="108" presetID="10" presetClass="entr" presetSubtype="0" fill="hold" grpId="0" nodeType="withEffect">
                                  <p:stCondLst>
                                    <p:cond delay="10000"/>
                                  </p:stCondLst>
                                  <p:childTnLst>
                                    <p:set>
                                      <p:cBhvr>
                                        <p:cTn id="109" dur="1" fill="hold">
                                          <p:stCondLst>
                                            <p:cond delay="0"/>
                                          </p:stCondLst>
                                        </p:cTn>
                                        <p:tgtEl>
                                          <p:spTgt spid="1271858"/>
                                        </p:tgtEl>
                                        <p:attrNameLst>
                                          <p:attrName>style.visibility</p:attrName>
                                        </p:attrNameLst>
                                      </p:cBhvr>
                                      <p:to>
                                        <p:strVal val="visible"/>
                                      </p:to>
                                    </p:set>
                                    <p:animEffect transition="in" filter="fade">
                                      <p:cBhvr>
                                        <p:cTn id="110" dur="500"/>
                                        <p:tgtEl>
                                          <p:spTgt spid="1271858"/>
                                        </p:tgtEl>
                                      </p:cBhvr>
                                    </p:animEffect>
                                  </p:childTnLst>
                                </p:cTn>
                              </p:par>
                              <p:par>
                                <p:cTn id="111" presetID="10" presetClass="exit" presetSubtype="0" fill="hold" grpId="1" nodeType="withEffect">
                                  <p:stCondLst>
                                    <p:cond delay="12000"/>
                                  </p:stCondLst>
                                  <p:childTnLst>
                                    <p:animEffect transition="out" filter="fade">
                                      <p:cBhvr>
                                        <p:cTn id="112" dur="500"/>
                                        <p:tgtEl>
                                          <p:spTgt spid="1271858"/>
                                        </p:tgtEl>
                                      </p:cBhvr>
                                    </p:animEffect>
                                    <p:set>
                                      <p:cBhvr>
                                        <p:cTn id="113" dur="1" fill="hold">
                                          <p:stCondLst>
                                            <p:cond delay="499"/>
                                          </p:stCondLst>
                                        </p:cTn>
                                        <p:tgtEl>
                                          <p:spTgt spid="1271858"/>
                                        </p:tgtEl>
                                        <p:attrNameLst>
                                          <p:attrName>style.visibility</p:attrName>
                                        </p:attrNameLst>
                                      </p:cBhvr>
                                      <p:to>
                                        <p:strVal val="hidden"/>
                                      </p:to>
                                    </p:set>
                                  </p:childTnLst>
                                </p:cTn>
                              </p:par>
                              <p:par>
                                <p:cTn id="114" presetID="10" presetClass="entr" presetSubtype="0" fill="hold" grpId="0" nodeType="withEffect">
                                  <p:stCondLst>
                                    <p:cond delay="12500"/>
                                  </p:stCondLst>
                                  <p:childTnLst>
                                    <p:set>
                                      <p:cBhvr>
                                        <p:cTn id="115" dur="1" fill="hold">
                                          <p:stCondLst>
                                            <p:cond delay="0"/>
                                          </p:stCondLst>
                                        </p:cTn>
                                        <p:tgtEl>
                                          <p:spTgt spid="1271859"/>
                                        </p:tgtEl>
                                        <p:attrNameLst>
                                          <p:attrName>style.visibility</p:attrName>
                                        </p:attrNameLst>
                                      </p:cBhvr>
                                      <p:to>
                                        <p:strVal val="visible"/>
                                      </p:to>
                                    </p:set>
                                    <p:animEffect transition="in" filter="fade">
                                      <p:cBhvr>
                                        <p:cTn id="116" dur="500"/>
                                        <p:tgtEl>
                                          <p:spTgt spid="1271859"/>
                                        </p:tgtEl>
                                      </p:cBhvr>
                                    </p:animEffect>
                                  </p:childTnLst>
                                </p:cTn>
                              </p:par>
                              <p:par>
                                <p:cTn id="117" presetID="10" presetClass="exit" presetSubtype="0" fill="hold" grpId="1" nodeType="withEffect">
                                  <p:stCondLst>
                                    <p:cond delay="14500"/>
                                  </p:stCondLst>
                                  <p:childTnLst>
                                    <p:animEffect transition="out" filter="fade">
                                      <p:cBhvr>
                                        <p:cTn id="118" dur="500"/>
                                        <p:tgtEl>
                                          <p:spTgt spid="1271859"/>
                                        </p:tgtEl>
                                      </p:cBhvr>
                                    </p:animEffect>
                                    <p:set>
                                      <p:cBhvr>
                                        <p:cTn id="119" dur="1" fill="hold">
                                          <p:stCondLst>
                                            <p:cond delay="499"/>
                                          </p:stCondLst>
                                        </p:cTn>
                                        <p:tgtEl>
                                          <p:spTgt spid="1271859"/>
                                        </p:tgtEl>
                                        <p:attrNameLst>
                                          <p:attrName>style.visibility</p:attrName>
                                        </p:attrNameLst>
                                      </p:cBhvr>
                                      <p:to>
                                        <p:strVal val="hidden"/>
                                      </p:to>
                                    </p:set>
                                  </p:childTnLst>
                                </p:cTn>
                              </p:par>
                              <p:par>
                                <p:cTn id="120" presetID="10" presetClass="entr" presetSubtype="0" fill="hold" grpId="0" nodeType="withEffect">
                                  <p:stCondLst>
                                    <p:cond delay="15000"/>
                                  </p:stCondLst>
                                  <p:childTnLst>
                                    <p:set>
                                      <p:cBhvr>
                                        <p:cTn id="121" dur="1" fill="hold">
                                          <p:stCondLst>
                                            <p:cond delay="0"/>
                                          </p:stCondLst>
                                        </p:cTn>
                                        <p:tgtEl>
                                          <p:spTgt spid="1271860"/>
                                        </p:tgtEl>
                                        <p:attrNameLst>
                                          <p:attrName>style.visibility</p:attrName>
                                        </p:attrNameLst>
                                      </p:cBhvr>
                                      <p:to>
                                        <p:strVal val="visible"/>
                                      </p:to>
                                    </p:set>
                                    <p:animEffect transition="in" filter="fade">
                                      <p:cBhvr>
                                        <p:cTn id="122" dur="500"/>
                                        <p:tgtEl>
                                          <p:spTgt spid="1271860"/>
                                        </p:tgtEl>
                                      </p:cBhvr>
                                    </p:animEffect>
                                  </p:childTnLst>
                                </p:cTn>
                              </p:par>
                              <p:par>
                                <p:cTn id="123" presetID="6" presetClass="emph" presetSubtype="0" fill="hold" grpId="0" nodeType="withEffect">
                                  <p:stCondLst>
                                    <p:cond delay="0"/>
                                  </p:stCondLst>
                                  <p:childTnLst>
                                    <p:animScale>
                                      <p:cBhvr>
                                        <p:cTn id="124" dur="15000" fill="hold"/>
                                        <p:tgtEl>
                                          <p:spTgt spid="1271861"/>
                                        </p:tgtEl>
                                      </p:cBhvr>
                                      <p:by x="100000" y="50000"/>
                                    </p:animScale>
                                  </p:childTnLst>
                                </p:cTn>
                              </p:par>
                              <p:par>
                                <p:cTn id="125" presetID="10" presetClass="entr" presetSubtype="0" fill="hold" grpId="0" nodeType="withEffect">
                                  <p:stCondLst>
                                    <p:cond delay="15000"/>
                                  </p:stCondLst>
                                  <p:childTnLst>
                                    <p:set>
                                      <p:cBhvr>
                                        <p:cTn id="126" dur="1" fill="hold">
                                          <p:stCondLst>
                                            <p:cond delay="0"/>
                                          </p:stCondLst>
                                        </p:cTn>
                                        <p:tgtEl>
                                          <p:spTgt spid="1271862"/>
                                        </p:tgtEl>
                                        <p:attrNameLst>
                                          <p:attrName>style.visibility</p:attrName>
                                        </p:attrNameLst>
                                      </p:cBhvr>
                                      <p:to>
                                        <p:strVal val="visible"/>
                                      </p:to>
                                    </p:set>
                                    <p:animEffect transition="in" filter="fade">
                                      <p:cBhvr>
                                        <p:cTn id="127" dur="500"/>
                                        <p:tgtEl>
                                          <p:spTgt spid="1271862"/>
                                        </p:tgtEl>
                                      </p:cBhvr>
                                    </p:animEffect>
                                  </p:childTnLst>
                                </p:cTn>
                              </p:par>
                              <p:par>
                                <p:cTn id="128" presetID="10" presetClass="entr" presetSubtype="0" fill="hold" grpId="0" nodeType="withEffect">
                                  <p:stCondLst>
                                    <p:cond delay="15000"/>
                                  </p:stCondLst>
                                  <p:childTnLst>
                                    <p:set>
                                      <p:cBhvr>
                                        <p:cTn id="129" dur="1" fill="hold">
                                          <p:stCondLst>
                                            <p:cond delay="0"/>
                                          </p:stCondLst>
                                        </p:cTn>
                                        <p:tgtEl>
                                          <p:spTgt spid="1271863"/>
                                        </p:tgtEl>
                                        <p:attrNameLst>
                                          <p:attrName>style.visibility</p:attrName>
                                        </p:attrNameLst>
                                      </p:cBhvr>
                                      <p:to>
                                        <p:strVal val="visible"/>
                                      </p:to>
                                    </p:set>
                                    <p:animEffect transition="in" filter="fade">
                                      <p:cBhvr>
                                        <p:cTn id="130" dur="500"/>
                                        <p:tgtEl>
                                          <p:spTgt spid="1271863"/>
                                        </p:tgtEl>
                                      </p:cBhvr>
                                    </p:animEffect>
                                  </p:childTnLst>
                                </p:cTn>
                              </p:par>
                              <p:par>
                                <p:cTn id="131" presetID="42" presetClass="path" presetSubtype="0" fill="hold" nodeType="withEffect">
                                  <p:stCondLst>
                                    <p:cond delay="0"/>
                                  </p:stCondLst>
                                  <p:childTnLst>
                                    <p:animMotion origin="layout" path="M -2.5E-6 2.59259E-6 L -0.00104 0.05625 " pathEditMode="relative" rAng="0" ptsTypes="AA">
                                      <p:cBhvr>
                                        <p:cTn id="132" dur="15000" fill="hold"/>
                                        <p:tgtEl>
                                          <p:spTgt spid="2"/>
                                        </p:tgtEl>
                                        <p:attrNameLst>
                                          <p:attrName>ppt_x</p:attrName>
                                          <p:attrName>ppt_y</p:attrName>
                                        </p:attrNameLst>
                                      </p:cBhvr>
                                      <p:rCtr x="-1" y="28"/>
                                    </p:animMotion>
                                  </p:childTnLst>
                                </p:cTn>
                              </p:par>
                              <p:par>
                                <p:cTn id="133" presetID="10" presetClass="exit" presetSubtype="0" fill="hold" grpId="0" nodeType="withEffect">
                                  <p:stCondLst>
                                    <p:cond delay="0"/>
                                  </p:stCondLst>
                                  <p:childTnLst>
                                    <p:animEffect transition="out" filter="fade">
                                      <p:cBhvr>
                                        <p:cTn id="134" dur="500"/>
                                        <p:tgtEl>
                                          <p:spTgt spid="1271874"/>
                                        </p:tgtEl>
                                      </p:cBhvr>
                                    </p:animEffect>
                                    <p:set>
                                      <p:cBhvr>
                                        <p:cTn id="135" dur="1" fill="hold">
                                          <p:stCondLst>
                                            <p:cond delay="499"/>
                                          </p:stCondLst>
                                        </p:cTn>
                                        <p:tgtEl>
                                          <p:spTgt spid="1271874"/>
                                        </p:tgtEl>
                                        <p:attrNameLst>
                                          <p:attrName>style.visibility</p:attrName>
                                        </p:attrNameLst>
                                      </p:cBhvr>
                                      <p:to>
                                        <p:strVal val="hidden"/>
                                      </p:to>
                                    </p:set>
                                  </p:childTnLst>
                                </p:cTn>
                              </p:par>
                              <p:par>
                                <p:cTn id="136" presetID="6" presetClass="emph" presetSubtype="0" fill="hold" grpId="0" nodeType="withEffect">
                                  <p:stCondLst>
                                    <p:cond delay="0"/>
                                  </p:stCondLst>
                                  <p:childTnLst>
                                    <p:animScale>
                                      <p:cBhvr>
                                        <p:cTn id="137" dur="15000" fill="hold"/>
                                        <p:tgtEl>
                                          <p:spTgt spid="1271875"/>
                                        </p:tgtEl>
                                      </p:cBhvr>
                                      <p:by x="100000" y="50000"/>
                                    </p:animScale>
                                  </p:childTnLst>
                                </p:cTn>
                              </p:par>
                            </p:childTnLst>
                          </p:cTn>
                        </p:par>
                        <p:par>
                          <p:cTn id="138" fill="hold">
                            <p:stCondLst>
                              <p:cond delay="15500"/>
                            </p:stCondLst>
                            <p:childTnLst>
                              <p:par>
                                <p:cTn id="139" presetID="1" presetClass="entr" presetSubtype="0" fill="hold" nodeType="afterEffect">
                                  <p:stCondLst>
                                    <p:cond delay="0"/>
                                  </p:stCondLst>
                                  <p:childTnLst>
                                    <p:set>
                                      <p:cBhvr>
                                        <p:cTn id="140" dur="1" fill="hold">
                                          <p:stCondLst>
                                            <p:cond delay="0"/>
                                          </p:stCondLst>
                                        </p:cTn>
                                        <p:tgtEl>
                                          <p:spTgt spid="1271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813" grpId="0" animBg="1"/>
      <p:bldP spid="1271814" grpId="0" animBg="1"/>
      <p:bldP spid="1271823" grpId="0" animBg="1"/>
      <p:bldP spid="1271824" grpId="0" animBg="1"/>
      <p:bldP spid="1271833" grpId="0" animBg="1"/>
      <p:bldP spid="1271833" grpId="1" animBg="1"/>
      <p:bldP spid="1271834" grpId="0" animBg="1"/>
      <p:bldP spid="1271834" grpId="1" animBg="1"/>
      <p:bldP spid="1271836" grpId="0" animBg="1"/>
      <p:bldP spid="1271839" grpId="0" animBg="1"/>
      <p:bldP spid="1271840" grpId="0" animBg="1"/>
      <p:bldP spid="1271840" grpId="1" animBg="1"/>
      <p:bldP spid="1271841" grpId="0" animBg="1"/>
      <p:bldP spid="1271841" grpId="1" animBg="1"/>
      <p:bldP spid="1271842" grpId="0" animBg="1"/>
      <p:bldP spid="1271842" grpId="1" animBg="1"/>
      <p:bldP spid="1271843" grpId="0" animBg="1"/>
      <p:bldP spid="1271843" grpId="1" animBg="1"/>
      <p:bldP spid="1271844" grpId="0" animBg="1"/>
      <p:bldP spid="1271844" grpId="1" animBg="1"/>
      <p:bldP spid="1271853" grpId="0" animBg="1"/>
      <p:bldP spid="1271854" grpId="0" animBg="1"/>
      <p:bldP spid="1271855" grpId="0" animBg="1"/>
      <p:bldP spid="1271855" grpId="1" animBg="1"/>
      <p:bldP spid="1271856" grpId="0" animBg="1"/>
      <p:bldP spid="1271856" grpId="1" animBg="1"/>
      <p:bldP spid="1271857" grpId="0" animBg="1"/>
      <p:bldP spid="1271857" grpId="1" animBg="1"/>
      <p:bldP spid="1271858" grpId="0" animBg="1"/>
      <p:bldP spid="1271858" grpId="1" animBg="1"/>
      <p:bldP spid="1271859" grpId="0" animBg="1"/>
      <p:bldP spid="1271859" grpId="1" animBg="1"/>
      <p:bldP spid="1271860" grpId="0" animBg="1"/>
      <p:bldP spid="1271861" grpId="0" animBg="1"/>
      <p:bldP spid="1271862" grpId="0" animBg="1"/>
      <p:bldP spid="1271863" grpId="0" animBg="1"/>
      <p:bldP spid="1271874" grpId="0" animBg="1"/>
      <p:bldP spid="12718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a:xfrm>
            <a:off x="3657600" y="6610350"/>
            <a:ext cx="2133600" cy="247650"/>
          </a:xfrm>
          <a:prstGeom prst="rect">
            <a:avLst/>
          </a:prstGeom>
          <a:noFill/>
        </p:spPr>
        <p:txBody>
          <a:bodyPr/>
          <a:lstStyle/>
          <a:p>
            <a:fld id="{F861DE81-6496-4E44-B060-F9B1E08A78E0}" type="slidenum">
              <a:rPr lang="en-US" smtClean="0"/>
              <a:pPr/>
              <a:t>11</a:t>
            </a:fld>
            <a:r>
              <a:rPr lang="en-US" smtClean="0"/>
              <a:t>/38</a:t>
            </a:r>
          </a:p>
        </p:txBody>
      </p:sp>
      <p:pic>
        <p:nvPicPr>
          <p:cNvPr id="23555" name="Picture 2" descr="17360119"/>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23556" name="WordArt 3"/>
          <p:cNvSpPr>
            <a:spLocks noChangeArrowheads="1" noChangeShapeType="1" noTextEdit="1"/>
          </p:cNvSpPr>
          <p:nvPr/>
        </p:nvSpPr>
        <p:spPr bwMode="auto">
          <a:xfrm>
            <a:off x="2627313" y="1601788"/>
            <a:ext cx="4843462" cy="9588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Every Inch COUNTS!</a:t>
            </a:r>
          </a:p>
        </p:txBody>
      </p:sp>
      <p:sp>
        <p:nvSpPr>
          <p:cNvPr id="135173" name="Text Box 5"/>
          <p:cNvSpPr txBox="1">
            <a:spLocks noChangeArrowheads="1"/>
          </p:cNvSpPr>
          <p:nvPr/>
        </p:nvSpPr>
        <p:spPr bwMode="auto">
          <a:xfrm>
            <a:off x="5699125" y="3508375"/>
            <a:ext cx="3113088" cy="1562100"/>
          </a:xfrm>
          <a:prstGeom prst="rect">
            <a:avLst/>
          </a:prstGeom>
          <a:solidFill>
            <a:schemeClr val="bg1">
              <a:alpha val="35001"/>
            </a:schemeClr>
          </a:solidFill>
          <a:ln w="9525">
            <a:solidFill>
              <a:schemeClr val="accent2"/>
            </a:solidFill>
            <a:miter lim="800000"/>
            <a:headEnd/>
            <a:tailEnd/>
          </a:ln>
          <a:effectLst/>
        </p:spPr>
        <p:txBody>
          <a:bodyPr>
            <a:spAutoFit/>
          </a:bodyPr>
          <a:lstStyle/>
          <a:p>
            <a:pPr algn="ctr" eaLnBrk="0" hangingPunct="0">
              <a:spcBef>
                <a:spcPct val="50000"/>
              </a:spcBef>
              <a:defRPr/>
            </a:pPr>
            <a:r>
              <a:rPr lang="en-US" sz="2400" b="1">
                <a:solidFill>
                  <a:schemeClr val="bg1"/>
                </a:solidFill>
                <a:effectLst>
                  <a:outerShdw blurRad="38100" dist="38100" dir="2700000" algn="tl">
                    <a:srgbClr val="C0C0C0"/>
                  </a:outerShdw>
                </a:effectLst>
                <a:latin typeface="Verdana" pitchFamily="34" charset="0"/>
              </a:rPr>
              <a:t>DO NOT DISMISS WHAT APPEARS TO BE INSIGNIFICANT</a:t>
            </a:r>
            <a:r>
              <a:rPr lang="en-US" sz="2400" b="1">
                <a:solidFill>
                  <a:schemeClr val="bg1"/>
                </a:solidFill>
                <a:effectLst>
                  <a:outerShdw blurRad="38100" dist="38100" dir="2700000" algn="tl">
                    <a:srgbClr val="C0C0C0"/>
                  </a:outerShdw>
                </a:effectLst>
              </a:rPr>
              <a:t>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4294967295"/>
          </p:nvPr>
        </p:nvSpPr>
        <p:spPr>
          <a:xfrm>
            <a:off x="3657600" y="6610350"/>
            <a:ext cx="2133600" cy="247650"/>
          </a:xfrm>
          <a:prstGeom prst="rect">
            <a:avLst/>
          </a:prstGeom>
          <a:noFill/>
        </p:spPr>
        <p:txBody>
          <a:bodyPr/>
          <a:lstStyle/>
          <a:p>
            <a:fld id="{38E96592-8823-4178-9D75-BF65E52EB39F}" type="slidenum">
              <a:rPr lang="en-US" smtClean="0"/>
              <a:pPr/>
              <a:t>12</a:t>
            </a:fld>
            <a:r>
              <a:rPr lang="en-US" smtClean="0"/>
              <a:t>/38</a:t>
            </a:r>
          </a:p>
        </p:txBody>
      </p:sp>
      <p:pic>
        <p:nvPicPr>
          <p:cNvPr id="37891" name="Picture 2"/>
          <p:cNvPicPr>
            <a:picLocks noChangeAspect="1" noChangeArrowheads="1"/>
          </p:cNvPicPr>
          <p:nvPr/>
        </p:nvPicPr>
        <p:blipFill>
          <a:blip r:embed="rId3" cstate="screen">
            <a:lum contrast="-24000"/>
          </a:blip>
          <a:srcRect/>
          <a:stretch>
            <a:fillRect/>
          </a:stretch>
        </p:blipFill>
        <p:spPr bwMode="auto">
          <a:xfrm>
            <a:off x="0" y="-12700"/>
            <a:ext cx="9144000" cy="6858000"/>
          </a:xfrm>
          <a:prstGeom prst="rect">
            <a:avLst/>
          </a:prstGeom>
          <a:noFill/>
          <a:ln w="9525">
            <a:noFill/>
            <a:miter lim="800000"/>
            <a:headEnd/>
            <a:tailEnd/>
          </a:ln>
        </p:spPr>
      </p:pic>
      <p:grpSp>
        <p:nvGrpSpPr>
          <p:cNvPr id="37892" name="Group 3"/>
          <p:cNvGrpSpPr>
            <a:grpSpLocks/>
          </p:cNvGrpSpPr>
          <p:nvPr/>
        </p:nvGrpSpPr>
        <p:grpSpPr bwMode="auto">
          <a:xfrm>
            <a:off x="4953000" y="2743200"/>
            <a:ext cx="155575" cy="147638"/>
            <a:chOff x="1104" y="2976"/>
            <a:chExt cx="216" cy="173"/>
          </a:xfrm>
        </p:grpSpPr>
        <p:grpSp>
          <p:nvGrpSpPr>
            <p:cNvPr id="38011" name="Group 4"/>
            <p:cNvGrpSpPr>
              <a:grpSpLocks/>
            </p:cNvGrpSpPr>
            <p:nvPr/>
          </p:nvGrpSpPr>
          <p:grpSpPr bwMode="auto">
            <a:xfrm>
              <a:off x="1104" y="2976"/>
              <a:ext cx="216" cy="168"/>
              <a:chOff x="1248" y="240"/>
              <a:chExt cx="4176" cy="3600"/>
            </a:xfrm>
          </p:grpSpPr>
          <p:sp>
            <p:nvSpPr>
              <p:cNvPr id="38013"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014"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015"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016"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012" name="Oval 9"/>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7893" name="Group 10"/>
          <p:cNvGrpSpPr>
            <a:grpSpLocks/>
          </p:cNvGrpSpPr>
          <p:nvPr/>
        </p:nvGrpSpPr>
        <p:grpSpPr bwMode="auto">
          <a:xfrm>
            <a:off x="7467600" y="6553200"/>
            <a:ext cx="155575" cy="147638"/>
            <a:chOff x="1104" y="2976"/>
            <a:chExt cx="216" cy="173"/>
          </a:xfrm>
        </p:grpSpPr>
        <p:grpSp>
          <p:nvGrpSpPr>
            <p:cNvPr id="38005" name="Group 11"/>
            <p:cNvGrpSpPr>
              <a:grpSpLocks/>
            </p:cNvGrpSpPr>
            <p:nvPr/>
          </p:nvGrpSpPr>
          <p:grpSpPr bwMode="auto">
            <a:xfrm>
              <a:off x="1104" y="2976"/>
              <a:ext cx="216" cy="168"/>
              <a:chOff x="1248" y="240"/>
              <a:chExt cx="4176" cy="3600"/>
            </a:xfrm>
          </p:grpSpPr>
          <p:sp>
            <p:nvSpPr>
              <p:cNvPr id="38007"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008"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009"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010"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006" name="Oval 16"/>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7894" name="Group 17"/>
          <p:cNvGrpSpPr>
            <a:grpSpLocks/>
          </p:cNvGrpSpPr>
          <p:nvPr/>
        </p:nvGrpSpPr>
        <p:grpSpPr bwMode="auto">
          <a:xfrm>
            <a:off x="5940425" y="5110163"/>
            <a:ext cx="155575" cy="147637"/>
            <a:chOff x="1104" y="2976"/>
            <a:chExt cx="216" cy="173"/>
          </a:xfrm>
        </p:grpSpPr>
        <p:grpSp>
          <p:nvGrpSpPr>
            <p:cNvPr id="37999" name="Group 18"/>
            <p:cNvGrpSpPr>
              <a:grpSpLocks/>
            </p:cNvGrpSpPr>
            <p:nvPr/>
          </p:nvGrpSpPr>
          <p:grpSpPr bwMode="auto">
            <a:xfrm>
              <a:off x="1104" y="2976"/>
              <a:ext cx="216" cy="168"/>
              <a:chOff x="1248" y="240"/>
              <a:chExt cx="4176" cy="3600"/>
            </a:xfrm>
          </p:grpSpPr>
          <p:sp>
            <p:nvSpPr>
              <p:cNvPr id="38001"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002"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003"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004"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000" name="Oval 23"/>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7895" name="Group 24"/>
          <p:cNvGrpSpPr>
            <a:grpSpLocks/>
          </p:cNvGrpSpPr>
          <p:nvPr/>
        </p:nvGrpSpPr>
        <p:grpSpPr bwMode="auto">
          <a:xfrm>
            <a:off x="2362200" y="454025"/>
            <a:ext cx="155575" cy="147638"/>
            <a:chOff x="1104" y="2976"/>
            <a:chExt cx="216" cy="173"/>
          </a:xfrm>
        </p:grpSpPr>
        <p:grpSp>
          <p:nvGrpSpPr>
            <p:cNvPr id="37993" name="Group 25"/>
            <p:cNvGrpSpPr>
              <a:grpSpLocks/>
            </p:cNvGrpSpPr>
            <p:nvPr/>
          </p:nvGrpSpPr>
          <p:grpSpPr bwMode="auto">
            <a:xfrm>
              <a:off x="1104" y="2976"/>
              <a:ext cx="216" cy="168"/>
              <a:chOff x="1248" y="240"/>
              <a:chExt cx="4176" cy="3600"/>
            </a:xfrm>
          </p:grpSpPr>
          <p:sp>
            <p:nvSpPr>
              <p:cNvPr id="37995"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7996"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7997"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7998"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7994" name="Oval 30"/>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10" name="Group 31"/>
          <p:cNvGrpSpPr>
            <a:grpSpLocks/>
          </p:cNvGrpSpPr>
          <p:nvPr/>
        </p:nvGrpSpPr>
        <p:grpSpPr bwMode="auto">
          <a:xfrm>
            <a:off x="0" y="0"/>
            <a:ext cx="6172200" cy="3741738"/>
            <a:chOff x="0" y="0"/>
            <a:chExt cx="3888" cy="2357"/>
          </a:xfrm>
        </p:grpSpPr>
        <p:pic>
          <p:nvPicPr>
            <p:cNvPr id="37981" name="Picture 32" descr="706419029_feba24ea87"/>
            <p:cNvPicPr>
              <a:picLocks noChangeAspect="1" noChangeArrowheads="1"/>
            </p:cNvPicPr>
            <p:nvPr/>
          </p:nvPicPr>
          <p:blipFill>
            <a:blip r:embed="rId4" cstate="screen"/>
            <a:srcRect/>
            <a:stretch>
              <a:fillRect/>
            </a:stretch>
          </p:blipFill>
          <p:spPr bwMode="auto">
            <a:xfrm>
              <a:off x="0" y="0"/>
              <a:ext cx="3888" cy="2357"/>
            </a:xfrm>
            <a:prstGeom prst="rect">
              <a:avLst/>
            </a:prstGeom>
            <a:noFill/>
            <a:ln w="9525">
              <a:noFill/>
              <a:miter lim="800000"/>
              <a:headEnd/>
              <a:tailEnd/>
            </a:ln>
          </p:spPr>
        </p:pic>
        <p:sp>
          <p:nvSpPr>
            <p:cNvPr id="37982" name="Oval 33"/>
            <p:cNvSpPr>
              <a:spLocks noChangeArrowheads="1"/>
            </p:cNvSpPr>
            <p:nvPr/>
          </p:nvSpPr>
          <p:spPr bwMode="auto">
            <a:xfrm>
              <a:off x="2053" y="393"/>
              <a:ext cx="249" cy="262"/>
            </a:xfrm>
            <a:prstGeom prst="ellipse">
              <a:avLst/>
            </a:prstGeom>
            <a:solidFill>
              <a:srgbClr val="FF0000">
                <a:alpha val="36862"/>
              </a:srgbClr>
            </a:solidFill>
            <a:ln w="9525">
              <a:solidFill>
                <a:schemeClr val="tx1"/>
              </a:solidFill>
              <a:round/>
              <a:headEnd/>
              <a:tailEnd/>
            </a:ln>
          </p:spPr>
          <p:txBody>
            <a:bodyPr wrap="none" anchor="ctr">
              <a:spAutoFit/>
            </a:bodyPr>
            <a:lstStyle/>
            <a:p>
              <a:endParaRPr lang="en-US"/>
            </a:p>
          </p:txBody>
        </p:sp>
        <p:sp>
          <p:nvSpPr>
            <p:cNvPr id="37983" name="Oval 34"/>
            <p:cNvSpPr>
              <a:spLocks noChangeArrowheads="1"/>
            </p:cNvSpPr>
            <p:nvPr/>
          </p:nvSpPr>
          <p:spPr bwMode="auto">
            <a:xfrm>
              <a:off x="0" y="851"/>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84" name="Oval 35"/>
            <p:cNvSpPr>
              <a:spLocks noChangeArrowheads="1"/>
            </p:cNvSpPr>
            <p:nvPr/>
          </p:nvSpPr>
          <p:spPr bwMode="auto">
            <a:xfrm>
              <a:off x="3608" y="851"/>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85" name="Oval 36"/>
            <p:cNvSpPr>
              <a:spLocks noChangeArrowheads="1"/>
            </p:cNvSpPr>
            <p:nvPr/>
          </p:nvSpPr>
          <p:spPr bwMode="auto">
            <a:xfrm>
              <a:off x="0" y="1964"/>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86" name="Oval 37"/>
            <p:cNvSpPr>
              <a:spLocks noChangeArrowheads="1"/>
            </p:cNvSpPr>
            <p:nvPr/>
          </p:nvSpPr>
          <p:spPr bwMode="auto">
            <a:xfrm>
              <a:off x="2675" y="655"/>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87" name="Line 38"/>
            <p:cNvSpPr>
              <a:spLocks noChangeShapeType="1"/>
            </p:cNvSpPr>
            <p:nvPr/>
          </p:nvSpPr>
          <p:spPr bwMode="auto">
            <a:xfrm>
              <a:off x="2177" y="524"/>
              <a:ext cx="622" cy="262"/>
            </a:xfrm>
            <a:prstGeom prst="line">
              <a:avLst/>
            </a:prstGeom>
            <a:noFill/>
            <a:ln w="9525">
              <a:solidFill>
                <a:schemeClr val="tx1"/>
              </a:solidFill>
              <a:round/>
              <a:headEnd/>
              <a:tailEnd type="triangle" w="med" len="med"/>
            </a:ln>
          </p:spPr>
          <p:txBody>
            <a:bodyPr wrap="none" anchor="ctr">
              <a:spAutoFit/>
            </a:bodyPr>
            <a:lstStyle/>
            <a:p>
              <a:endParaRPr lang="en-US"/>
            </a:p>
          </p:txBody>
        </p:sp>
        <p:sp>
          <p:nvSpPr>
            <p:cNvPr id="37988" name="Line 39"/>
            <p:cNvSpPr>
              <a:spLocks noChangeShapeType="1"/>
            </p:cNvSpPr>
            <p:nvPr/>
          </p:nvSpPr>
          <p:spPr bwMode="auto">
            <a:xfrm flipH="1">
              <a:off x="124" y="524"/>
              <a:ext cx="2053" cy="458"/>
            </a:xfrm>
            <a:prstGeom prst="line">
              <a:avLst/>
            </a:prstGeom>
            <a:noFill/>
            <a:ln w="9525">
              <a:solidFill>
                <a:schemeClr val="tx1"/>
              </a:solidFill>
              <a:round/>
              <a:headEnd/>
              <a:tailEnd type="triangle" w="med" len="med"/>
            </a:ln>
          </p:spPr>
          <p:txBody>
            <a:bodyPr anchor="ctr">
              <a:spAutoFit/>
            </a:bodyPr>
            <a:lstStyle/>
            <a:p>
              <a:endParaRPr lang="en-US"/>
            </a:p>
          </p:txBody>
        </p:sp>
        <p:sp>
          <p:nvSpPr>
            <p:cNvPr id="37989" name="Line 40"/>
            <p:cNvSpPr>
              <a:spLocks noChangeShapeType="1"/>
            </p:cNvSpPr>
            <p:nvPr/>
          </p:nvSpPr>
          <p:spPr bwMode="auto">
            <a:xfrm flipH="1">
              <a:off x="124" y="524"/>
              <a:ext cx="2053" cy="1571"/>
            </a:xfrm>
            <a:prstGeom prst="line">
              <a:avLst/>
            </a:prstGeom>
            <a:noFill/>
            <a:ln w="9525">
              <a:solidFill>
                <a:schemeClr val="tx1"/>
              </a:solidFill>
              <a:round/>
              <a:headEnd/>
              <a:tailEnd type="triangle" w="med" len="med"/>
            </a:ln>
          </p:spPr>
          <p:txBody>
            <a:bodyPr anchor="ctr">
              <a:spAutoFit/>
            </a:bodyPr>
            <a:lstStyle/>
            <a:p>
              <a:endParaRPr lang="en-US"/>
            </a:p>
          </p:txBody>
        </p:sp>
        <p:sp>
          <p:nvSpPr>
            <p:cNvPr id="37990" name="Line 41"/>
            <p:cNvSpPr>
              <a:spLocks noChangeShapeType="1"/>
            </p:cNvSpPr>
            <p:nvPr/>
          </p:nvSpPr>
          <p:spPr bwMode="auto">
            <a:xfrm>
              <a:off x="2177" y="524"/>
              <a:ext cx="1555" cy="458"/>
            </a:xfrm>
            <a:prstGeom prst="line">
              <a:avLst/>
            </a:prstGeom>
            <a:noFill/>
            <a:ln w="9525">
              <a:solidFill>
                <a:schemeClr val="tx1"/>
              </a:solidFill>
              <a:round/>
              <a:headEnd/>
              <a:tailEnd type="triangle" w="med" len="med"/>
            </a:ln>
          </p:spPr>
          <p:txBody>
            <a:bodyPr anchor="ctr">
              <a:spAutoFit/>
            </a:bodyPr>
            <a:lstStyle/>
            <a:p>
              <a:endParaRPr lang="en-US"/>
            </a:p>
          </p:txBody>
        </p:sp>
        <p:sp>
          <p:nvSpPr>
            <p:cNvPr id="37991" name="Oval 42"/>
            <p:cNvSpPr>
              <a:spLocks noChangeArrowheads="1"/>
            </p:cNvSpPr>
            <p:nvPr/>
          </p:nvSpPr>
          <p:spPr bwMode="auto">
            <a:xfrm>
              <a:off x="124" y="393"/>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92" name="Line 43"/>
            <p:cNvSpPr>
              <a:spLocks noChangeShapeType="1"/>
            </p:cNvSpPr>
            <p:nvPr/>
          </p:nvSpPr>
          <p:spPr bwMode="auto">
            <a:xfrm flipH="1">
              <a:off x="249" y="528"/>
              <a:ext cx="1948" cy="0"/>
            </a:xfrm>
            <a:prstGeom prst="line">
              <a:avLst/>
            </a:prstGeom>
            <a:noFill/>
            <a:ln w="9525">
              <a:solidFill>
                <a:schemeClr val="tx1"/>
              </a:solidFill>
              <a:round/>
              <a:headEnd/>
              <a:tailEnd type="triangle" w="med" len="med"/>
            </a:ln>
          </p:spPr>
          <p:txBody>
            <a:bodyPr anchor="ctr">
              <a:spAutoFit/>
            </a:bodyPr>
            <a:lstStyle/>
            <a:p>
              <a:endParaRPr lang="en-US"/>
            </a:p>
          </p:txBody>
        </p:sp>
      </p:grpSp>
      <p:grpSp>
        <p:nvGrpSpPr>
          <p:cNvPr id="11" name="Group 44"/>
          <p:cNvGrpSpPr>
            <a:grpSpLocks/>
          </p:cNvGrpSpPr>
          <p:nvPr/>
        </p:nvGrpSpPr>
        <p:grpSpPr bwMode="auto">
          <a:xfrm>
            <a:off x="0" y="623888"/>
            <a:ext cx="6122988" cy="2909887"/>
            <a:chOff x="1076" y="1833"/>
            <a:chExt cx="3857" cy="1833"/>
          </a:xfrm>
        </p:grpSpPr>
        <p:sp>
          <p:nvSpPr>
            <p:cNvPr id="37970" name="Oval 45"/>
            <p:cNvSpPr>
              <a:spLocks noChangeArrowheads="1"/>
            </p:cNvSpPr>
            <p:nvPr/>
          </p:nvSpPr>
          <p:spPr bwMode="auto">
            <a:xfrm>
              <a:off x="3129" y="1833"/>
              <a:ext cx="249" cy="262"/>
            </a:xfrm>
            <a:prstGeom prst="ellipse">
              <a:avLst/>
            </a:prstGeom>
            <a:solidFill>
              <a:srgbClr val="FF0000">
                <a:alpha val="36862"/>
              </a:srgbClr>
            </a:solidFill>
            <a:ln w="9525">
              <a:solidFill>
                <a:schemeClr val="tx1"/>
              </a:solidFill>
              <a:round/>
              <a:headEnd/>
              <a:tailEnd/>
            </a:ln>
          </p:spPr>
          <p:txBody>
            <a:bodyPr wrap="none" anchor="ctr">
              <a:spAutoFit/>
            </a:bodyPr>
            <a:lstStyle/>
            <a:p>
              <a:endParaRPr lang="en-US"/>
            </a:p>
          </p:txBody>
        </p:sp>
        <p:sp>
          <p:nvSpPr>
            <p:cNvPr id="37971" name="Oval 46"/>
            <p:cNvSpPr>
              <a:spLocks noChangeArrowheads="1"/>
            </p:cNvSpPr>
            <p:nvPr/>
          </p:nvSpPr>
          <p:spPr bwMode="auto">
            <a:xfrm>
              <a:off x="1076" y="2291"/>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72" name="Oval 47"/>
            <p:cNvSpPr>
              <a:spLocks noChangeArrowheads="1"/>
            </p:cNvSpPr>
            <p:nvPr/>
          </p:nvSpPr>
          <p:spPr bwMode="auto">
            <a:xfrm>
              <a:off x="4684" y="2291"/>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73" name="Oval 48"/>
            <p:cNvSpPr>
              <a:spLocks noChangeArrowheads="1"/>
            </p:cNvSpPr>
            <p:nvPr/>
          </p:nvSpPr>
          <p:spPr bwMode="auto">
            <a:xfrm>
              <a:off x="1076" y="3404"/>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74" name="Oval 49"/>
            <p:cNvSpPr>
              <a:spLocks noChangeArrowheads="1"/>
            </p:cNvSpPr>
            <p:nvPr/>
          </p:nvSpPr>
          <p:spPr bwMode="auto">
            <a:xfrm>
              <a:off x="3751" y="2095"/>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75" name="Line 50"/>
            <p:cNvSpPr>
              <a:spLocks noChangeShapeType="1"/>
            </p:cNvSpPr>
            <p:nvPr/>
          </p:nvSpPr>
          <p:spPr bwMode="auto">
            <a:xfrm>
              <a:off x="3253" y="1964"/>
              <a:ext cx="622" cy="262"/>
            </a:xfrm>
            <a:prstGeom prst="line">
              <a:avLst/>
            </a:prstGeom>
            <a:noFill/>
            <a:ln w="9525">
              <a:solidFill>
                <a:schemeClr val="tx1"/>
              </a:solidFill>
              <a:round/>
              <a:headEnd/>
              <a:tailEnd type="triangle" w="med" len="med"/>
            </a:ln>
          </p:spPr>
          <p:txBody>
            <a:bodyPr wrap="none" anchor="ctr">
              <a:spAutoFit/>
            </a:bodyPr>
            <a:lstStyle/>
            <a:p>
              <a:endParaRPr lang="en-US"/>
            </a:p>
          </p:txBody>
        </p:sp>
        <p:sp>
          <p:nvSpPr>
            <p:cNvPr id="37976" name="Line 51"/>
            <p:cNvSpPr>
              <a:spLocks noChangeShapeType="1"/>
            </p:cNvSpPr>
            <p:nvPr/>
          </p:nvSpPr>
          <p:spPr bwMode="auto">
            <a:xfrm flipH="1">
              <a:off x="1200" y="1964"/>
              <a:ext cx="2053" cy="458"/>
            </a:xfrm>
            <a:prstGeom prst="line">
              <a:avLst/>
            </a:prstGeom>
            <a:noFill/>
            <a:ln w="9525">
              <a:solidFill>
                <a:schemeClr val="tx1"/>
              </a:solidFill>
              <a:round/>
              <a:headEnd/>
              <a:tailEnd type="triangle" w="med" len="med"/>
            </a:ln>
          </p:spPr>
          <p:txBody>
            <a:bodyPr anchor="ctr">
              <a:spAutoFit/>
            </a:bodyPr>
            <a:lstStyle/>
            <a:p>
              <a:endParaRPr lang="en-US"/>
            </a:p>
          </p:txBody>
        </p:sp>
        <p:sp>
          <p:nvSpPr>
            <p:cNvPr id="37977" name="Line 52"/>
            <p:cNvSpPr>
              <a:spLocks noChangeShapeType="1"/>
            </p:cNvSpPr>
            <p:nvPr/>
          </p:nvSpPr>
          <p:spPr bwMode="auto">
            <a:xfrm flipH="1">
              <a:off x="1200" y="1964"/>
              <a:ext cx="2053" cy="1571"/>
            </a:xfrm>
            <a:prstGeom prst="line">
              <a:avLst/>
            </a:prstGeom>
            <a:noFill/>
            <a:ln w="9525">
              <a:solidFill>
                <a:schemeClr val="tx1"/>
              </a:solidFill>
              <a:round/>
              <a:headEnd/>
              <a:tailEnd type="triangle" w="med" len="med"/>
            </a:ln>
          </p:spPr>
          <p:txBody>
            <a:bodyPr anchor="ctr">
              <a:spAutoFit/>
            </a:bodyPr>
            <a:lstStyle/>
            <a:p>
              <a:endParaRPr lang="en-US"/>
            </a:p>
          </p:txBody>
        </p:sp>
        <p:sp>
          <p:nvSpPr>
            <p:cNvPr id="37978" name="Line 53"/>
            <p:cNvSpPr>
              <a:spLocks noChangeShapeType="1"/>
            </p:cNvSpPr>
            <p:nvPr/>
          </p:nvSpPr>
          <p:spPr bwMode="auto">
            <a:xfrm>
              <a:off x="3253" y="1964"/>
              <a:ext cx="1555" cy="458"/>
            </a:xfrm>
            <a:prstGeom prst="line">
              <a:avLst/>
            </a:prstGeom>
            <a:noFill/>
            <a:ln w="9525">
              <a:solidFill>
                <a:schemeClr val="tx1"/>
              </a:solidFill>
              <a:round/>
              <a:headEnd/>
              <a:tailEnd type="triangle" w="med" len="med"/>
            </a:ln>
          </p:spPr>
          <p:txBody>
            <a:bodyPr anchor="ctr">
              <a:spAutoFit/>
            </a:bodyPr>
            <a:lstStyle/>
            <a:p>
              <a:endParaRPr lang="en-US"/>
            </a:p>
          </p:txBody>
        </p:sp>
        <p:sp>
          <p:nvSpPr>
            <p:cNvPr id="37979" name="Oval 54"/>
            <p:cNvSpPr>
              <a:spLocks noChangeArrowheads="1"/>
            </p:cNvSpPr>
            <p:nvPr/>
          </p:nvSpPr>
          <p:spPr bwMode="auto">
            <a:xfrm>
              <a:off x="1200" y="1833"/>
              <a:ext cx="249" cy="262"/>
            </a:xfrm>
            <a:prstGeom prst="ellipse">
              <a:avLst/>
            </a:prstGeom>
            <a:solidFill>
              <a:srgbClr val="FFFF00">
                <a:alpha val="36862"/>
              </a:srgbClr>
            </a:solidFill>
            <a:ln w="9525">
              <a:solidFill>
                <a:schemeClr val="tx1"/>
              </a:solidFill>
              <a:round/>
              <a:headEnd/>
              <a:tailEnd/>
            </a:ln>
          </p:spPr>
          <p:txBody>
            <a:bodyPr wrap="none" anchor="ctr">
              <a:spAutoFit/>
            </a:bodyPr>
            <a:lstStyle/>
            <a:p>
              <a:endParaRPr lang="en-US"/>
            </a:p>
          </p:txBody>
        </p:sp>
        <p:sp>
          <p:nvSpPr>
            <p:cNvPr id="37980" name="Line 55"/>
            <p:cNvSpPr>
              <a:spLocks noChangeShapeType="1"/>
            </p:cNvSpPr>
            <p:nvPr/>
          </p:nvSpPr>
          <p:spPr bwMode="auto">
            <a:xfrm flipH="1">
              <a:off x="1325" y="1968"/>
              <a:ext cx="1948" cy="0"/>
            </a:xfrm>
            <a:prstGeom prst="line">
              <a:avLst/>
            </a:prstGeom>
            <a:noFill/>
            <a:ln w="9525">
              <a:solidFill>
                <a:schemeClr val="tx1"/>
              </a:solidFill>
              <a:round/>
              <a:headEnd/>
              <a:tailEnd type="triangle" w="med" len="med"/>
            </a:ln>
          </p:spPr>
          <p:txBody>
            <a:bodyPr anchor="ctr">
              <a:spAutoFit/>
            </a:bodyPr>
            <a:lstStyle/>
            <a:p>
              <a:endParaRPr lang="en-US"/>
            </a:p>
          </p:txBody>
        </p:sp>
      </p:grpSp>
      <p:pic>
        <p:nvPicPr>
          <p:cNvPr id="140344" name="Picture 56" descr="706419029_feba24ea87"/>
          <p:cNvPicPr>
            <a:picLocks noChangeAspect="1" noChangeArrowheads="1"/>
          </p:cNvPicPr>
          <p:nvPr/>
        </p:nvPicPr>
        <p:blipFill>
          <a:blip r:embed="rId4" cstate="screen"/>
          <a:srcRect/>
          <a:stretch>
            <a:fillRect/>
          </a:stretch>
        </p:blipFill>
        <p:spPr bwMode="auto">
          <a:xfrm>
            <a:off x="0" y="0"/>
            <a:ext cx="6172200" cy="3741738"/>
          </a:xfrm>
          <a:prstGeom prst="rect">
            <a:avLst/>
          </a:prstGeom>
          <a:noFill/>
          <a:ln w="9525">
            <a:noFill/>
            <a:miter lim="800000"/>
            <a:headEnd/>
            <a:tailEnd/>
          </a:ln>
        </p:spPr>
      </p:pic>
      <p:pic>
        <p:nvPicPr>
          <p:cNvPr id="140345" name="Picture 57" descr="FEMA_DFIRM"/>
          <p:cNvPicPr>
            <a:picLocks noChangeAspect="1" noChangeArrowheads="1"/>
          </p:cNvPicPr>
          <p:nvPr/>
        </p:nvPicPr>
        <p:blipFill>
          <a:blip r:embed="rId5" cstate="screen"/>
          <a:srcRect/>
          <a:stretch>
            <a:fillRect/>
          </a:stretch>
        </p:blipFill>
        <p:spPr bwMode="auto">
          <a:xfrm>
            <a:off x="4953000" y="3697288"/>
            <a:ext cx="4191000" cy="3121025"/>
          </a:xfrm>
          <a:prstGeom prst="rect">
            <a:avLst/>
          </a:prstGeom>
          <a:noFill/>
          <a:ln w="9525">
            <a:noFill/>
            <a:miter lim="800000"/>
            <a:headEnd/>
            <a:tailEnd/>
          </a:ln>
        </p:spPr>
      </p:pic>
      <p:pic>
        <p:nvPicPr>
          <p:cNvPr id="140346" name="Picture 58"/>
          <p:cNvPicPr>
            <a:picLocks noChangeAspect="1" noChangeArrowheads="1"/>
          </p:cNvPicPr>
          <p:nvPr/>
        </p:nvPicPr>
        <p:blipFill>
          <a:blip r:embed="rId6" cstate="screen"/>
          <a:srcRect/>
          <a:stretch>
            <a:fillRect/>
          </a:stretch>
        </p:blipFill>
        <p:spPr bwMode="auto">
          <a:xfrm>
            <a:off x="3455988" y="3419475"/>
            <a:ext cx="4246562" cy="3281363"/>
          </a:xfrm>
          <a:prstGeom prst="rect">
            <a:avLst/>
          </a:prstGeom>
          <a:noFill/>
          <a:ln w="9525">
            <a:noFill/>
            <a:miter lim="800000"/>
            <a:headEnd/>
            <a:tailEnd/>
          </a:ln>
        </p:spPr>
      </p:pic>
      <p:grpSp>
        <p:nvGrpSpPr>
          <p:cNvPr id="37901" name="Group 59"/>
          <p:cNvGrpSpPr>
            <a:grpSpLocks/>
          </p:cNvGrpSpPr>
          <p:nvPr/>
        </p:nvGrpSpPr>
        <p:grpSpPr bwMode="auto">
          <a:xfrm>
            <a:off x="373063" y="5715000"/>
            <a:ext cx="155575" cy="147638"/>
            <a:chOff x="1104" y="2976"/>
            <a:chExt cx="216" cy="173"/>
          </a:xfrm>
        </p:grpSpPr>
        <p:grpSp>
          <p:nvGrpSpPr>
            <p:cNvPr id="37964" name="Group 60"/>
            <p:cNvGrpSpPr>
              <a:grpSpLocks/>
            </p:cNvGrpSpPr>
            <p:nvPr/>
          </p:nvGrpSpPr>
          <p:grpSpPr bwMode="auto">
            <a:xfrm>
              <a:off x="1104" y="2976"/>
              <a:ext cx="216" cy="168"/>
              <a:chOff x="1248" y="240"/>
              <a:chExt cx="4176" cy="3600"/>
            </a:xfrm>
          </p:grpSpPr>
          <p:sp>
            <p:nvSpPr>
              <p:cNvPr id="37966"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7967"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7968"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7969"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7965" name="Oval 65"/>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pic>
        <p:nvPicPr>
          <p:cNvPr id="140354" name="Picture 66"/>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4572000" y="0"/>
            <a:ext cx="4572000" cy="4953000"/>
          </a:xfrm>
          <a:prstGeom prst="rect">
            <a:avLst/>
          </a:prstGeom>
          <a:noFill/>
          <a:ln w="9525">
            <a:noFill/>
            <a:miter lim="800000"/>
            <a:headEnd/>
            <a:tailEnd/>
          </a:ln>
        </p:spPr>
      </p:pic>
      <p:sp>
        <p:nvSpPr>
          <p:cNvPr id="140355" name="Rectangle 67"/>
          <p:cNvSpPr>
            <a:spLocks noChangeArrowheads="1"/>
          </p:cNvSpPr>
          <p:nvPr/>
        </p:nvSpPr>
        <p:spPr bwMode="auto">
          <a:xfrm>
            <a:off x="592138" y="4095750"/>
            <a:ext cx="3217862" cy="574675"/>
          </a:xfrm>
          <a:prstGeom prst="rect">
            <a:avLst/>
          </a:prstGeom>
          <a:solidFill>
            <a:srgbClr val="FFFF99">
              <a:alpha val="50980"/>
            </a:srgbClr>
          </a:solidFill>
          <a:ln w="9525">
            <a:solidFill>
              <a:schemeClr val="tx1"/>
            </a:solidFill>
            <a:miter lim="800000"/>
            <a:headEnd/>
            <a:tailEnd/>
          </a:ln>
        </p:spPr>
        <p:txBody>
          <a:bodyPr anchor="ctr">
            <a:spAutoFit/>
          </a:bodyPr>
          <a:lstStyle/>
          <a:p>
            <a:endParaRPr lang="en-US"/>
          </a:p>
        </p:txBody>
      </p:sp>
      <p:grpSp>
        <p:nvGrpSpPr>
          <p:cNvPr id="37904" name="Group 68"/>
          <p:cNvGrpSpPr>
            <a:grpSpLocks/>
          </p:cNvGrpSpPr>
          <p:nvPr/>
        </p:nvGrpSpPr>
        <p:grpSpPr bwMode="auto">
          <a:xfrm>
            <a:off x="4038600" y="3741738"/>
            <a:ext cx="155575" cy="147637"/>
            <a:chOff x="1104" y="2976"/>
            <a:chExt cx="216" cy="173"/>
          </a:xfrm>
        </p:grpSpPr>
        <p:grpSp>
          <p:nvGrpSpPr>
            <p:cNvPr id="37958" name="Group 69"/>
            <p:cNvGrpSpPr>
              <a:grpSpLocks/>
            </p:cNvGrpSpPr>
            <p:nvPr/>
          </p:nvGrpSpPr>
          <p:grpSpPr bwMode="auto">
            <a:xfrm>
              <a:off x="1104" y="2976"/>
              <a:ext cx="216" cy="168"/>
              <a:chOff x="1248" y="240"/>
              <a:chExt cx="4176" cy="3600"/>
            </a:xfrm>
          </p:grpSpPr>
          <p:sp>
            <p:nvSpPr>
              <p:cNvPr id="37960"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7961"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7962"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7963"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7959" name="Oval 74"/>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7905" name="Group 75"/>
          <p:cNvGrpSpPr>
            <a:grpSpLocks/>
          </p:cNvGrpSpPr>
          <p:nvPr/>
        </p:nvGrpSpPr>
        <p:grpSpPr bwMode="auto">
          <a:xfrm>
            <a:off x="5230813" y="5867400"/>
            <a:ext cx="155575" cy="147638"/>
            <a:chOff x="1104" y="2976"/>
            <a:chExt cx="216" cy="173"/>
          </a:xfrm>
        </p:grpSpPr>
        <p:grpSp>
          <p:nvGrpSpPr>
            <p:cNvPr id="37952" name="Group 76"/>
            <p:cNvGrpSpPr>
              <a:grpSpLocks/>
            </p:cNvGrpSpPr>
            <p:nvPr/>
          </p:nvGrpSpPr>
          <p:grpSpPr bwMode="auto">
            <a:xfrm>
              <a:off x="1104" y="2976"/>
              <a:ext cx="216" cy="168"/>
              <a:chOff x="1248" y="240"/>
              <a:chExt cx="4176" cy="3600"/>
            </a:xfrm>
          </p:grpSpPr>
          <p:sp>
            <p:nvSpPr>
              <p:cNvPr id="37954"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7955"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7956"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7957"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7953" name="Oval 81"/>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18" name="Group 82"/>
          <p:cNvGrpSpPr>
            <a:grpSpLocks/>
          </p:cNvGrpSpPr>
          <p:nvPr/>
        </p:nvGrpSpPr>
        <p:grpSpPr bwMode="auto">
          <a:xfrm>
            <a:off x="5916613" y="5132388"/>
            <a:ext cx="184150" cy="147637"/>
            <a:chOff x="1104" y="2976"/>
            <a:chExt cx="216" cy="173"/>
          </a:xfrm>
        </p:grpSpPr>
        <p:grpSp>
          <p:nvGrpSpPr>
            <p:cNvPr id="37946" name="Group 83"/>
            <p:cNvGrpSpPr>
              <a:grpSpLocks/>
            </p:cNvGrpSpPr>
            <p:nvPr/>
          </p:nvGrpSpPr>
          <p:grpSpPr bwMode="auto">
            <a:xfrm>
              <a:off x="1104" y="2976"/>
              <a:ext cx="216" cy="168"/>
              <a:chOff x="1248" y="240"/>
              <a:chExt cx="4176" cy="3600"/>
            </a:xfrm>
          </p:grpSpPr>
          <p:sp>
            <p:nvSpPr>
              <p:cNvPr id="37948"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7949"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7950"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7951"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7947" name="Oval 88"/>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anchor="ctr">
              <a:spAutoFit/>
            </a:bodyPr>
            <a:lstStyle/>
            <a:p>
              <a:endParaRPr lang="en-US"/>
            </a:p>
          </p:txBody>
        </p:sp>
      </p:grpSp>
      <p:grpSp>
        <p:nvGrpSpPr>
          <p:cNvPr id="20" name="Group 89"/>
          <p:cNvGrpSpPr>
            <a:grpSpLocks/>
          </p:cNvGrpSpPr>
          <p:nvPr/>
        </p:nvGrpSpPr>
        <p:grpSpPr bwMode="auto">
          <a:xfrm>
            <a:off x="681038" y="4267200"/>
            <a:ext cx="276225" cy="287338"/>
            <a:chOff x="1104" y="2976"/>
            <a:chExt cx="216" cy="173"/>
          </a:xfrm>
        </p:grpSpPr>
        <p:grpSp>
          <p:nvGrpSpPr>
            <p:cNvPr id="37940" name="Group 90"/>
            <p:cNvGrpSpPr>
              <a:grpSpLocks/>
            </p:cNvGrpSpPr>
            <p:nvPr/>
          </p:nvGrpSpPr>
          <p:grpSpPr bwMode="auto">
            <a:xfrm>
              <a:off x="1104" y="2976"/>
              <a:ext cx="216" cy="168"/>
              <a:chOff x="1248" y="240"/>
              <a:chExt cx="4176" cy="3600"/>
            </a:xfrm>
          </p:grpSpPr>
          <p:sp>
            <p:nvSpPr>
              <p:cNvPr id="37942"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7943"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7944"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7945"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7941" name="Oval 95"/>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sp>
        <p:nvSpPr>
          <p:cNvPr id="140384" name="Text Box 96"/>
          <p:cNvSpPr txBox="1">
            <a:spLocks noChangeArrowheads="1"/>
          </p:cNvSpPr>
          <p:nvPr/>
        </p:nvSpPr>
        <p:spPr bwMode="auto">
          <a:xfrm>
            <a:off x="533400" y="4267200"/>
            <a:ext cx="2514600" cy="366713"/>
          </a:xfrm>
          <a:prstGeom prst="rect">
            <a:avLst/>
          </a:prstGeom>
          <a:noFill/>
          <a:ln w="9525">
            <a:noFill/>
            <a:miter lim="800000"/>
            <a:headEnd/>
            <a:tailEnd/>
          </a:ln>
        </p:spPr>
        <p:txBody>
          <a:bodyPr>
            <a:spAutoFit/>
          </a:bodyPr>
          <a:lstStyle/>
          <a:p>
            <a:pPr algn="ctr" eaLnBrk="0" hangingPunct="0">
              <a:spcBef>
                <a:spcPct val="50000"/>
              </a:spcBef>
            </a:pPr>
            <a:r>
              <a:rPr lang="en-US" b="1">
                <a:solidFill>
                  <a:srgbClr val="CE0808"/>
                </a:solidFill>
              </a:rPr>
              <a:t>NSRS Control</a:t>
            </a:r>
          </a:p>
        </p:txBody>
      </p:sp>
      <p:grpSp>
        <p:nvGrpSpPr>
          <p:cNvPr id="22" name="Group 97"/>
          <p:cNvGrpSpPr>
            <a:grpSpLocks/>
          </p:cNvGrpSpPr>
          <p:nvPr/>
        </p:nvGrpSpPr>
        <p:grpSpPr bwMode="auto">
          <a:xfrm>
            <a:off x="325438" y="4586288"/>
            <a:ext cx="3844925" cy="671512"/>
            <a:chOff x="205" y="2889"/>
            <a:chExt cx="2422" cy="423"/>
          </a:xfrm>
        </p:grpSpPr>
        <p:sp>
          <p:nvSpPr>
            <p:cNvPr id="37936" name="Oval 98"/>
            <p:cNvSpPr>
              <a:spLocks noChangeArrowheads="1"/>
            </p:cNvSpPr>
            <p:nvPr/>
          </p:nvSpPr>
          <p:spPr bwMode="auto">
            <a:xfrm>
              <a:off x="442" y="2936"/>
              <a:ext cx="134" cy="141"/>
            </a:xfrm>
            <a:prstGeom prst="ellipse">
              <a:avLst/>
            </a:prstGeom>
            <a:solidFill>
              <a:srgbClr val="FF0000"/>
            </a:solidFill>
            <a:ln w="9525">
              <a:solidFill>
                <a:schemeClr val="tx1"/>
              </a:solidFill>
              <a:round/>
              <a:headEnd/>
              <a:tailEnd/>
            </a:ln>
          </p:spPr>
          <p:txBody>
            <a:bodyPr wrap="none" anchor="ctr">
              <a:spAutoFit/>
            </a:bodyPr>
            <a:lstStyle/>
            <a:p>
              <a:endParaRPr lang="en-US"/>
            </a:p>
          </p:txBody>
        </p:sp>
        <p:sp>
          <p:nvSpPr>
            <p:cNvPr id="37937" name="Oval 99"/>
            <p:cNvSpPr>
              <a:spLocks noChangeArrowheads="1"/>
            </p:cNvSpPr>
            <p:nvPr/>
          </p:nvSpPr>
          <p:spPr bwMode="auto">
            <a:xfrm rot="830442">
              <a:off x="442" y="3145"/>
              <a:ext cx="134" cy="141"/>
            </a:xfrm>
            <a:prstGeom prst="ellipse">
              <a:avLst/>
            </a:prstGeom>
            <a:solidFill>
              <a:srgbClr val="FFFF00"/>
            </a:solidFill>
            <a:ln w="9525">
              <a:solidFill>
                <a:schemeClr val="tx1"/>
              </a:solidFill>
              <a:round/>
              <a:headEnd/>
              <a:tailEnd/>
            </a:ln>
          </p:spPr>
          <p:txBody>
            <a:bodyPr wrap="none" anchor="ctr">
              <a:spAutoFit/>
            </a:bodyPr>
            <a:lstStyle/>
            <a:p>
              <a:endParaRPr lang="en-US"/>
            </a:p>
          </p:txBody>
        </p:sp>
        <p:sp>
          <p:nvSpPr>
            <p:cNvPr id="37938" name="Text Box 100"/>
            <p:cNvSpPr txBox="1">
              <a:spLocks noChangeArrowheads="1"/>
            </p:cNvSpPr>
            <p:nvPr/>
          </p:nvSpPr>
          <p:spPr bwMode="auto">
            <a:xfrm>
              <a:off x="288" y="2889"/>
              <a:ext cx="2339" cy="231"/>
            </a:xfrm>
            <a:prstGeom prst="rect">
              <a:avLst/>
            </a:prstGeom>
            <a:noFill/>
            <a:ln w="9525">
              <a:noFill/>
              <a:miter lim="800000"/>
              <a:headEnd/>
              <a:tailEnd/>
            </a:ln>
          </p:spPr>
          <p:txBody>
            <a:bodyPr>
              <a:spAutoFit/>
            </a:bodyPr>
            <a:lstStyle/>
            <a:p>
              <a:pPr algn="ctr" eaLnBrk="0" hangingPunct="0">
                <a:spcBef>
                  <a:spcPct val="50000"/>
                </a:spcBef>
              </a:pPr>
              <a:r>
                <a:rPr lang="en-US" b="1">
                  <a:solidFill>
                    <a:srgbClr val="CE0808"/>
                  </a:solidFill>
                </a:rPr>
                <a:t>Project Primary Control</a:t>
              </a:r>
            </a:p>
          </p:txBody>
        </p:sp>
        <p:sp>
          <p:nvSpPr>
            <p:cNvPr id="37939" name="Text Box 101"/>
            <p:cNvSpPr txBox="1">
              <a:spLocks noChangeArrowheads="1"/>
            </p:cNvSpPr>
            <p:nvPr/>
          </p:nvSpPr>
          <p:spPr bwMode="auto">
            <a:xfrm>
              <a:off x="205" y="3081"/>
              <a:ext cx="2339" cy="231"/>
            </a:xfrm>
            <a:prstGeom prst="rect">
              <a:avLst/>
            </a:prstGeom>
            <a:noFill/>
            <a:ln w="9525">
              <a:noFill/>
              <a:miter lim="800000"/>
              <a:headEnd/>
              <a:tailEnd/>
            </a:ln>
          </p:spPr>
          <p:txBody>
            <a:bodyPr>
              <a:spAutoFit/>
            </a:bodyPr>
            <a:lstStyle/>
            <a:p>
              <a:pPr algn="ctr" eaLnBrk="0" hangingPunct="0">
                <a:spcBef>
                  <a:spcPct val="50000"/>
                </a:spcBef>
              </a:pPr>
              <a:r>
                <a:rPr lang="en-US" b="1">
                  <a:solidFill>
                    <a:srgbClr val="CE0808"/>
                  </a:solidFill>
                </a:rPr>
                <a:t>Project Local Control</a:t>
              </a:r>
            </a:p>
          </p:txBody>
        </p:sp>
      </p:grpSp>
      <p:sp>
        <p:nvSpPr>
          <p:cNvPr id="140391" name="Text Box 103"/>
          <p:cNvSpPr txBox="1">
            <a:spLocks noChangeArrowheads="1"/>
          </p:cNvSpPr>
          <p:nvPr/>
        </p:nvSpPr>
        <p:spPr bwMode="auto">
          <a:xfrm>
            <a:off x="5365750" y="3865563"/>
            <a:ext cx="3400425" cy="2327275"/>
          </a:xfrm>
          <a:prstGeom prst="rect">
            <a:avLst/>
          </a:prstGeom>
          <a:solidFill>
            <a:srgbClr val="FFFF99">
              <a:alpha val="58823"/>
            </a:srgbClr>
          </a:solidFill>
          <a:ln w="38100">
            <a:solidFill>
              <a:schemeClr val="tx1"/>
            </a:solidFill>
            <a:miter lim="800000"/>
            <a:headEnd/>
            <a:tailEnd/>
          </a:ln>
        </p:spPr>
        <p:txBody>
          <a:bodyPr>
            <a:spAutoFit/>
          </a:bodyPr>
          <a:lstStyle/>
          <a:p>
            <a:pPr algn="ctr" eaLnBrk="0" hangingPunct="0">
              <a:spcBef>
                <a:spcPct val="50000"/>
              </a:spcBef>
            </a:pPr>
            <a:r>
              <a:rPr lang="en-US" b="1" dirty="0"/>
              <a:t>THE HISTORIC OR LEGACY REFERENCE NETWORK </a:t>
            </a:r>
            <a:r>
              <a:rPr lang="en-US" b="1" dirty="0" smtClean="0"/>
              <a:t>IS </a:t>
            </a:r>
            <a:r>
              <a:rPr lang="en-US" b="1" dirty="0"/>
              <a:t>NOT CHANGE OR </a:t>
            </a:r>
            <a:r>
              <a:rPr lang="en-US" b="1" dirty="0" smtClean="0"/>
              <a:t>ELIMINATED</a:t>
            </a:r>
            <a:r>
              <a:rPr lang="en-US" b="1" dirty="0"/>
              <a:t>.  THIS PROCESS JUST RELATES </a:t>
            </a:r>
            <a:r>
              <a:rPr lang="en-US" b="1" dirty="0" smtClean="0"/>
              <a:t>LOCAL NETWORKS </a:t>
            </a:r>
            <a:r>
              <a:rPr lang="en-US" b="1" dirty="0"/>
              <a:t>TO THE NATIONAL SPATIAL REFERENCE SYSTEM</a:t>
            </a:r>
          </a:p>
        </p:txBody>
      </p:sp>
      <p:pic>
        <p:nvPicPr>
          <p:cNvPr id="140392" name="Picture 104"/>
          <p:cNvPicPr>
            <a:picLocks noChangeAspect="1" noChangeArrowheads="1"/>
          </p:cNvPicPr>
          <p:nvPr/>
        </p:nvPicPr>
        <p:blipFill>
          <a:blip r:embed="rId8" cstate="screen">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
        <p:nvSpPr>
          <p:cNvPr id="140393" name="Text Box 105"/>
          <p:cNvSpPr txBox="1">
            <a:spLocks noChangeArrowheads="1"/>
          </p:cNvSpPr>
          <p:nvPr/>
        </p:nvSpPr>
        <p:spPr bwMode="auto">
          <a:xfrm>
            <a:off x="5233988" y="3649663"/>
            <a:ext cx="3400425" cy="646331"/>
          </a:xfrm>
          <a:prstGeom prst="rect">
            <a:avLst/>
          </a:prstGeom>
          <a:solidFill>
            <a:srgbClr val="FFFF99">
              <a:alpha val="58823"/>
            </a:srgbClr>
          </a:solidFill>
          <a:ln w="38100">
            <a:solidFill>
              <a:schemeClr val="tx1"/>
            </a:solidFill>
            <a:miter lim="800000"/>
            <a:headEnd/>
            <a:tailEnd/>
          </a:ln>
        </p:spPr>
        <p:txBody>
          <a:bodyPr>
            <a:spAutoFit/>
          </a:bodyPr>
          <a:lstStyle/>
          <a:p>
            <a:pPr algn="ctr" eaLnBrk="0" hangingPunct="0">
              <a:spcBef>
                <a:spcPct val="50000"/>
              </a:spcBef>
            </a:pPr>
            <a:r>
              <a:rPr lang="en-US" b="1" dirty="0" smtClean="0"/>
              <a:t>Ties are easily </a:t>
            </a:r>
            <a:r>
              <a:rPr lang="en-US" b="1" dirty="0"/>
              <a:t>accomplished with GPS and OPUS-DB</a:t>
            </a:r>
          </a:p>
        </p:txBody>
      </p:sp>
      <p:pic>
        <p:nvPicPr>
          <p:cNvPr id="140394" name="Picture 106"/>
          <p:cNvPicPr>
            <a:picLocks noChangeAspect="1" noChangeArrowheads="1"/>
          </p:cNvPicPr>
          <p:nvPr/>
        </p:nvPicPr>
        <p:blipFill>
          <a:blip r:embed="rId9" cstate="screen">
            <a:clrChange>
              <a:clrFrom>
                <a:srgbClr val="DDDDDD"/>
              </a:clrFrom>
              <a:clrTo>
                <a:srgbClr val="DDDDDD">
                  <a:alpha val="0"/>
                </a:srgbClr>
              </a:clrTo>
            </a:clrChange>
          </a:blip>
          <a:srcRect/>
          <a:stretch>
            <a:fillRect/>
          </a:stretch>
        </p:blipFill>
        <p:spPr bwMode="auto">
          <a:xfrm>
            <a:off x="6858000" y="3124200"/>
            <a:ext cx="1593850" cy="1046163"/>
          </a:xfrm>
          <a:prstGeom prst="rect">
            <a:avLst/>
          </a:prstGeom>
          <a:noFill/>
          <a:ln w="9525">
            <a:noFill/>
            <a:miter lim="800000"/>
            <a:headEnd/>
            <a:tailEnd/>
          </a:ln>
        </p:spPr>
      </p:pic>
      <p:pic>
        <p:nvPicPr>
          <p:cNvPr id="140395" name="Picture 107"/>
          <p:cNvPicPr>
            <a:picLocks noChangeAspect="1" noChangeArrowheads="1"/>
          </p:cNvPicPr>
          <p:nvPr/>
        </p:nvPicPr>
        <p:blipFill>
          <a:blip r:embed="rId10" cstate="screen">
            <a:clrChange>
              <a:clrFrom>
                <a:srgbClr val="FFFFFF"/>
              </a:clrFrom>
              <a:clrTo>
                <a:srgbClr val="FFFFFF">
                  <a:alpha val="0"/>
                </a:srgbClr>
              </a:clrTo>
            </a:clrChange>
          </a:blip>
          <a:srcRect/>
          <a:stretch>
            <a:fillRect/>
          </a:stretch>
        </p:blipFill>
        <p:spPr bwMode="auto">
          <a:xfrm>
            <a:off x="7712075" y="3725863"/>
            <a:ext cx="1203325" cy="1836737"/>
          </a:xfrm>
          <a:prstGeom prst="rect">
            <a:avLst/>
          </a:prstGeom>
          <a:noFill/>
          <a:ln w="9525">
            <a:noFill/>
            <a:miter lim="800000"/>
            <a:headEnd/>
            <a:tailEnd/>
          </a:ln>
        </p:spPr>
      </p:pic>
      <p:pic>
        <p:nvPicPr>
          <p:cNvPr id="140396" name="Picture 108"/>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533400" y="4421188"/>
            <a:ext cx="8382000" cy="989012"/>
          </a:xfrm>
          <a:prstGeom prst="rect">
            <a:avLst/>
          </a:prstGeom>
          <a:noFill/>
          <a:ln w="9525">
            <a:noFill/>
            <a:miter lim="800000"/>
            <a:headEnd/>
            <a:tailEnd/>
          </a:ln>
        </p:spPr>
      </p:pic>
      <p:grpSp>
        <p:nvGrpSpPr>
          <p:cNvPr id="23" name="Group 109"/>
          <p:cNvGrpSpPr>
            <a:grpSpLocks/>
          </p:cNvGrpSpPr>
          <p:nvPr/>
        </p:nvGrpSpPr>
        <p:grpSpPr bwMode="auto">
          <a:xfrm>
            <a:off x="468313" y="528638"/>
            <a:ext cx="7094537" cy="6092825"/>
            <a:chOff x="295" y="333"/>
            <a:chExt cx="4469" cy="3838"/>
          </a:xfrm>
        </p:grpSpPr>
        <p:sp>
          <p:nvSpPr>
            <p:cNvPr id="37923" name="Line 110"/>
            <p:cNvSpPr>
              <a:spLocks noChangeShapeType="1"/>
            </p:cNvSpPr>
            <p:nvPr/>
          </p:nvSpPr>
          <p:spPr bwMode="auto">
            <a:xfrm flipH="1">
              <a:off x="3355" y="3262"/>
              <a:ext cx="456" cy="477"/>
            </a:xfrm>
            <a:prstGeom prst="line">
              <a:avLst/>
            </a:prstGeom>
            <a:noFill/>
            <a:ln w="19050">
              <a:solidFill>
                <a:srgbClr val="FFFF00"/>
              </a:solidFill>
              <a:round/>
              <a:headEnd/>
              <a:tailEnd/>
            </a:ln>
          </p:spPr>
          <p:txBody>
            <a:bodyPr anchor="ctr">
              <a:spAutoFit/>
            </a:bodyPr>
            <a:lstStyle/>
            <a:p>
              <a:endParaRPr lang="en-US"/>
            </a:p>
          </p:txBody>
        </p:sp>
        <p:grpSp>
          <p:nvGrpSpPr>
            <p:cNvPr id="37924" name="Group 111"/>
            <p:cNvGrpSpPr>
              <a:grpSpLocks/>
            </p:cNvGrpSpPr>
            <p:nvPr/>
          </p:nvGrpSpPr>
          <p:grpSpPr bwMode="auto">
            <a:xfrm>
              <a:off x="295" y="333"/>
              <a:ext cx="4469" cy="3838"/>
              <a:chOff x="295" y="333"/>
              <a:chExt cx="4469" cy="3838"/>
            </a:xfrm>
          </p:grpSpPr>
          <p:sp>
            <p:nvSpPr>
              <p:cNvPr id="37925" name="Line 112"/>
              <p:cNvSpPr>
                <a:spLocks noChangeShapeType="1"/>
              </p:cNvSpPr>
              <p:nvPr/>
            </p:nvSpPr>
            <p:spPr bwMode="auto">
              <a:xfrm flipV="1">
                <a:off x="295" y="353"/>
                <a:ext cx="1231" cy="3314"/>
              </a:xfrm>
              <a:prstGeom prst="line">
                <a:avLst/>
              </a:prstGeom>
              <a:noFill/>
              <a:ln w="19050">
                <a:solidFill>
                  <a:srgbClr val="FFFF00"/>
                </a:solidFill>
                <a:round/>
                <a:headEnd/>
                <a:tailEnd/>
              </a:ln>
            </p:spPr>
            <p:txBody>
              <a:bodyPr wrap="none" anchor="ctr">
                <a:spAutoFit/>
              </a:bodyPr>
              <a:lstStyle/>
              <a:p>
                <a:endParaRPr lang="en-US"/>
              </a:p>
            </p:txBody>
          </p:sp>
          <p:sp>
            <p:nvSpPr>
              <p:cNvPr id="37926" name="Line 113"/>
              <p:cNvSpPr>
                <a:spLocks noChangeShapeType="1"/>
              </p:cNvSpPr>
              <p:nvPr/>
            </p:nvSpPr>
            <p:spPr bwMode="auto">
              <a:xfrm flipV="1">
                <a:off x="304" y="2400"/>
                <a:ext cx="2309" cy="1220"/>
              </a:xfrm>
              <a:prstGeom prst="line">
                <a:avLst/>
              </a:prstGeom>
              <a:noFill/>
              <a:ln w="19050">
                <a:solidFill>
                  <a:srgbClr val="FFFF00"/>
                </a:solidFill>
                <a:round/>
                <a:headEnd/>
                <a:tailEnd/>
              </a:ln>
            </p:spPr>
            <p:txBody>
              <a:bodyPr anchor="ctr">
                <a:spAutoFit/>
              </a:bodyPr>
              <a:lstStyle/>
              <a:p>
                <a:endParaRPr lang="en-US"/>
              </a:p>
            </p:txBody>
          </p:sp>
          <p:sp>
            <p:nvSpPr>
              <p:cNvPr id="37927" name="Line 114"/>
              <p:cNvSpPr>
                <a:spLocks noChangeShapeType="1"/>
              </p:cNvSpPr>
              <p:nvPr/>
            </p:nvSpPr>
            <p:spPr bwMode="auto">
              <a:xfrm>
                <a:off x="295" y="3643"/>
                <a:ext cx="3060" cy="96"/>
              </a:xfrm>
              <a:prstGeom prst="line">
                <a:avLst/>
              </a:prstGeom>
              <a:noFill/>
              <a:ln w="19050">
                <a:solidFill>
                  <a:srgbClr val="FFFF00"/>
                </a:solidFill>
                <a:round/>
                <a:headEnd/>
                <a:tailEnd/>
              </a:ln>
            </p:spPr>
            <p:txBody>
              <a:bodyPr anchor="ctr">
                <a:spAutoFit/>
              </a:bodyPr>
              <a:lstStyle/>
              <a:p>
                <a:endParaRPr lang="en-US"/>
              </a:p>
            </p:txBody>
          </p:sp>
          <p:sp>
            <p:nvSpPr>
              <p:cNvPr id="37928" name="Line 115"/>
              <p:cNvSpPr>
                <a:spLocks noChangeShapeType="1"/>
              </p:cNvSpPr>
              <p:nvPr/>
            </p:nvSpPr>
            <p:spPr bwMode="auto">
              <a:xfrm>
                <a:off x="2613" y="2400"/>
                <a:ext cx="742" cy="1339"/>
              </a:xfrm>
              <a:prstGeom prst="line">
                <a:avLst/>
              </a:prstGeom>
              <a:noFill/>
              <a:ln w="19050">
                <a:solidFill>
                  <a:srgbClr val="FFFF00"/>
                </a:solidFill>
                <a:round/>
                <a:headEnd/>
                <a:tailEnd/>
              </a:ln>
            </p:spPr>
            <p:txBody>
              <a:bodyPr anchor="ctr">
                <a:spAutoFit/>
              </a:bodyPr>
              <a:lstStyle/>
              <a:p>
                <a:endParaRPr lang="en-US"/>
              </a:p>
            </p:txBody>
          </p:sp>
          <p:sp>
            <p:nvSpPr>
              <p:cNvPr id="37929" name="Line 116"/>
              <p:cNvSpPr>
                <a:spLocks noChangeShapeType="1"/>
              </p:cNvSpPr>
              <p:nvPr/>
            </p:nvSpPr>
            <p:spPr bwMode="auto">
              <a:xfrm>
                <a:off x="3158" y="1771"/>
                <a:ext cx="197" cy="1966"/>
              </a:xfrm>
              <a:prstGeom prst="line">
                <a:avLst/>
              </a:prstGeom>
              <a:noFill/>
              <a:ln w="19050">
                <a:solidFill>
                  <a:srgbClr val="FFFF00"/>
                </a:solidFill>
                <a:round/>
                <a:headEnd/>
                <a:tailEnd/>
              </a:ln>
            </p:spPr>
            <p:txBody>
              <a:bodyPr anchor="ctr">
                <a:spAutoFit/>
              </a:bodyPr>
              <a:lstStyle/>
              <a:p>
                <a:endParaRPr lang="en-US"/>
              </a:p>
            </p:txBody>
          </p:sp>
          <p:sp>
            <p:nvSpPr>
              <p:cNvPr id="37930" name="Line 117"/>
              <p:cNvSpPr>
                <a:spLocks noChangeShapeType="1"/>
              </p:cNvSpPr>
              <p:nvPr/>
            </p:nvSpPr>
            <p:spPr bwMode="auto">
              <a:xfrm flipH="1" flipV="1">
                <a:off x="3355" y="3739"/>
                <a:ext cx="1409" cy="432"/>
              </a:xfrm>
              <a:prstGeom prst="line">
                <a:avLst/>
              </a:prstGeom>
              <a:noFill/>
              <a:ln w="19050">
                <a:solidFill>
                  <a:srgbClr val="FFFF00"/>
                </a:solidFill>
                <a:round/>
                <a:headEnd/>
                <a:tailEnd/>
              </a:ln>
            </p:spPr>
            <p:txBody>
              <a:bodyPr anchor="ctr">
                <a:spAutoFit/>
              </a:bodyPr>
              <a:lstStyle/>
              <a:p>
                <a:endParaRPr lang="en-US"/>
              </a:p>
            </p:txBody>
          </p:sp>
          <p:sp>
            <p:nvSpPr>
              <p:cNvPr id="37931" name="Line 118"/>
              <p:cNvSpPr>
                <a:spLocks noChangeShapeType="1"/>
              </p:cNvSpPr>
              <p:nvPr/>
            </p:nvSpPr>
            <p:spPr bwMode="auto">
              <a:xfrm flipH="1" flipV="1">
                <a:off x="3780" y="3262"/>
                <a:ext cx="984" cy="907"/>
              </a:xfrm>
              <a:prstGeom prst="line">
                <a:avLst/>
              </a:prstGeom>
              <a:noFill/>
              <a:ln w="19050">
                <a:solidFill>
                  <a:srgbClr val="FFFF00"/>
                </a:solidFill>
                <a:round/>
                <a:headEnd/>
                <a:tailEnd/>
              </a:ln>
            </p:spPr>
            <p:txBody>
              <a:bodyPr anchor="ctr">
                <a:spAutoFit/>
              </a:bodyPr>
              <a:lstStyle/>
              <a:p>
                <a:endParaRPr lang="en-US"/>
              </a:p>
            </p:txBody>
          </p:sp>
          <p:sp>
            <p:nvSpPr>
              <p:cNvPr id="37932" name="Line 119"/>
              <p:cNvSpPr>
                <a:spLocks noChangeShapeType="1"/>
              </p:cNvSpPr>
              <p:nvPr/>
            </p:nvSpPr>
            <p:spPr bwMode="auto">
              <a:xfrm flipH="1" flipV="1">
                <a:off x="3158" y="1771"/>
                <a:ext cx="644" cy="1538"/>
              </a:xfrm>
              <a:prstGeom prst="line">
                <a:avLst/>
              </a:prstGeom>
              <a:noFill/>
              <a:ln w="19050">
                <a:solidFill>
                  <a:srgbClr val="FFFF00"/>
                </a:solidFill>
                <a:round/>
                <a:headEnd/>
                <a:tailEnd/>
              </a:ln>
            </p:spPr>
            <p:txBody>
              <a:bodyPr anchor="ctr">
                <a:spAutoFit/>
              </a:bodyPr>
              <a:lstStyle/>
              <a:p>
                <a:endParaRPr lang="en-US"/>
              </a:p>
            </p:txBody>
          </p:sp>
          <p:sp>
            <p:nvSpPr>
              <p:cNvPr id="37933" name="Line 120"/>
              <p:cNvSpPr>
                <a:spLocks noChangeShapeType="1"/>
              </p:cNvSpPr>
              <p:nvPr/>
            </p:nvSpPr>
            <p:spPr bwMode="auto">
              <a:xfrm flipH="1" flipV="1">
                <a:off x="1526" y="333"/>
                <a:ext cx="1632" cy="1462"/>
              </a:xfrm>
              <a:prstGeom prst="line">
                <a:avLst/>
              </a:prstGeom>
              <a:noFill/>
              <a:ln w="19050">
                <a:solidFill>
                  <a:srgbClr val="FFFF00"/>
                </a:solidFill>
                <a:round/>
                <a:headEnd/>
                <a:tailEnd/>
              </a:ln>
            </p:spPr>
            <p:txBody>
              <a:bodyPr anchor="ctr">
                <a:spAutoFit/>
              </a:bodyPr>
              <a:lstStyle/>
              <a:p>
                <a:endParaRPr lang="en-US"/>
              </a:p>
            </p:txBody>
          </p:sp>
          <p:sp>
            <p:nvSpPr>
              <p:cNvPr id="37934" name="Line 121"/>
              <p:cNvSpPr>
                <a:spLocks noChangeShapeType="1"/>
              </p:cNvSpPr>
              <p:nvPr/>
            </p:nvSpPr>
            <p:spPr bwMode="auto">
              <a:xfrm flipH="1" flipV="1">
                <a:off x="1548" y="353"/>
                <a:ext cx="1056" cy="2047"/>
              </a:xfrm>
              <a:prstGeom prst="line">
                <a:avLst/>
              </a:prstGeom>
              <a:noFill/>
              <a:ln w="19050">
                <a:solidFill>
                  <a:srgbClr val="FFFF00"/>
                </a:solidFill>
                <a:round/>
                <a:headEnd/>
                <a:tailEnd/>
              </a:ln>
            </p:spPr>
            <p:txBody>
              <a:bodyPr anchor="ctr">
                <a:spAutoFit/>
              </a:bodyPr>
              <a:lstStyle/>
              <a:p>
                <a:endParaRPr lang="en-US"/>
              </a:p>
            </p:txBody>
          </p:sp>
          <p:sp>
            <p:nvSpPr>
              <p:cNvPr id="37935" name="Line 122"/>
              <p:cNvSpPr>
                <a:spLocks noChangeShapeType="1"/>
              </p:cNvSpPr>
              <p:nvPr/>
            </p:nvSpPr>
            <p:spPr bwMode="auto">
              <a:xfrm flipV="1">
                <a:off x="2604" y="1795"/>
                <a:ext cx="576" cy="605"/>
              </a:xfrm>
              <a:prstGeom prst="line">
                <a:avLst/>
              </a:prstGeom>
              <a:noFill/>
              <a:ln w="19050">
                <a:solidFill>
                  <a:srgbClr val="FFFF00"/>
                </a:solidFill>
                <a:round/>
                <a:headEnd/>
                <a:tailEnd/>
              </a:ln>
            </p:spPr>
            <p:txBody>
              <a:bodyPr anchor="ctr">
                <a:spAutoFit/>
              </a:bodyPr>
              <a:lstStyle/>
              <a:p>
                <a:endParaRPr lang="en-US"/>
              </a:p>
            </p:txBody>
          </p:sp>
        </p:grpSp>
      </p:grpSp>
      <p:sp>
        <p:nvSpPr>
          <p:cNvPr id="140411" name="WordArt 123"/>
          <p:cNvSpPr>
            <a:spLocks noChangeArrowheads="1" noChangeShapeType="1" noTextEdit="1"/>
          </p:cNvSpPr>
          <p:nvPr/>
        </p:nvSpPr>
        <p:spPr bwMode="auto">
          <a:xfrm>
            <a:off x="4302125" y="2152650"/>
            <a:ext cx="4575175" cy="376238"/>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Flood Insurance Rate Maps</a:t>
            </a:r>
          </a:p>
        </p:txBody>
      </p:sp>
      <p:sp>
        <p:nvSpPr>
          <p:cNvPr id="140412" name="WordArt 124"/>
          <p:cNvSpPr>
            <a:spLocks noChangeArrowheads="1" noChangeShapeType="1" noTextEdit="1"/>
          </p:cNvSpPr>
          <p:nvPr/>
        </p:nvSpPr>
        <p:spPr bwMode="auto">
          <a:xfrm>
            <a:off x="4302125" y="2774950"/>
            <a:ext cx="3260725" cy="2984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Adjacent Projects</a:t>
            </a:r>
          </a:p>
        </p:txBody>
      </p:sp>
      <p:sp>
        <p:nvSpPr>
          <p:cNvPr id="140413" name="WordArt 125"/>
          <p:cNvSpPr>
            <a:spLocks noChangeArrowheads="1" noChangeShapeType="1" noTextEdit="1"/>
          </p:cNvSpPr>
          <p:nvPr/>
        </p:nvSpPr>
        <p:spPr bwMode="auto">
          <a:xfrm>
            <a:off x="4302125" y="3330575"/>
            <a:ext cx="2566988" cy="265113"/>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HEC Models</a:t>
            </a:r>
          </a:p>
        </p:txBody>
      </p:sp>
      <p:sp>
        <p:nvSpPr>
          <p:cNvPr id="140414" name="WordArt 126"/>
          <p:cNvSpPr>
            <a:spLocks noChangeArrowheads="1" noChangeShapeType="1" noTextEdit="1"/>
          </p:cNvSpPr>
          <p:nvPr/>
        </p:nvSpPr>
        <p:spPr bwMode="auto">
          <a:xfrm>
            <a:off x="4291013" y="3925888"/>
            <a:ext cx="2566987" cy="265112"/>
          </a:xfrm>
          <a:prstGeom prst="rect">
            <a:avLst/>
          </a:prstGeom>
        </p:spPr>
        <p:txBody>
          <a:bodyPr wrap="none" fromWordArt="1">
            <a:prstTxWarp prst="textPlain">
              <a:avLst>
                <a:gd name="adj" fmla="val 50000"/>
              </a:avLst>
            </a:prstTxWarp>
          </a:bodyPr>
          <a:lstStyle/>
          <a:p>
            <a:pPr algn="ct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Impact"/>
              </a:rPr>
              <a:t>LiDAR</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 Datasets</a:t>
            </a:r>
          </a:p>
        </p:txBody>
      </p:sp>
      <p:sp>
        <p:nvSpPr>
          <p:cNvPr id="140415" name="WordArt 127"/>
          <p:cNvSpPr>
            <a:spLocks noChangeArrowheads="1" noChangeShapeType="1" noTextEdit="1"/>
          </p:cNvSpPr>
          <p:nvPr/>
        </p:nvSpPr>
        <p:spPr bwMode="auto">
          <a:xfrm>
            <a:off x="604838" y="1195388"/>
            <a:ext cx="7932737"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The NSRS provides that common reference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0344"/>
                                        </p:tgtEl>
                                      </p:cBhvr>
                                    </p:animEffect>
                                    <p:set>
                                      <p:cBhvr>
                                        <p:cTn id="7" dur="1" fill="hold">
                                          <p:stCondLst>
                                            <p:cond delay="1999"/>
                                          </p:stCondLst>
                                        </p:cTn>
                                        <p:tgtEl>
                                          <p:spTgt spid="140344"/>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140392"/>
                                        </p:tgtEl>
                                        <p:attrNameLst>
                                          <p:attrName>style.visibility</p:attrName>
                                        </p:attrNameLst>
                                      </p:cBhvr>
                                      <p:to>
                                        <p:strVal val="hidden"/>
                                      </p:to>
                                    </p:set>
                                  </p:childTnLst>
                                </p:cTn>
                              </p:par>
                              <p:par>
                                <p:cTn id="10" presetID="10" presetClass="entr" presetSubtype="0" fill="hold" grpId="2" nodeType="withEffect">
                                  <p:stCondLst>
                                    <p:cond delay="0"/>
                                  </p:stCondLst>
                                  <p:childTnLst>
                                    <p:set>
                                      <p:cBhvr>
                                        <p:cTn id="11" dur="1" fill="hold">
                                          <p:stCondLst>
                                            <p:cond delay="0"/>
                                          </p:stCondLst>
                                        </p:cTn>
                                        <p:tgtEl>
                                          <p:spTgt spid="140391"/>
                                        </p:tgtEl>
                                        <p:attrNameLst>
                                          <p:attrName>style.visibility</p:attrName>
                                        </p:attrNameLst>
                                      </p:cBhvr>
                                      <p:to>
                                        <p:strVal val="visible"/>
                                      </p:to>
                                    </p:set>
                                    <p:animEffect transition="in" filter="fade">
                                      <p:cBhvr>
                                        <p:cTn id="12" dur="2000"/>
                                        <p:tgtEl>
                                          <p:spTgt spid="140391"/>
                                        </p:tgtEl>
                                      </p:cBhvr>
                                    </p:animEffect>
                                  </p:childTnLst>
                                </p:cTn>
                              </p:par>
                              <p:par>
                                <p:cTn id="13" presetID="42" presetClass="path" presetSubtype="0" accel="50000" decel="50000" fill="hold" grpId="0" nodeType="withEffect">
                                  <p:stCondLst>
                                    <p:cond delay="0"/>
                                  </p:stCondLst>
                                  <p:childTnLst>
                                    <p:animMotion origin="layout" path="M 5E-6 4.07407E-6 L 5E-6 0.05902 " pathEditMode="relative" rAng="0" ptsTypes="AA">
                                      <p:cBhvr>
                                        <p:cTn id="14" dur="2000" fill="hold"/>
                                        <p:tgtEl>
                                          <p:spTgt spid="140355"/>
                                        </p:tgtEl>
                                        <p:attrNameLst>
                                          <p:attrName>ppt_x</p:attrName>
                                          <p:attrName>ppt_y</p:attrName>
                                        </p:attrNameLst>
                                      </p:cBhvr>
                                      <p:rCtr x="0" y="29"/>
                                    </p:animMotion>
                                  </p:childTnLst>
                                </p:cTn>
                              </p:par>
                              <p:par>
                                <p:cTn id="15" presetID="6" presetClass="emph" presetSubtype="0" fill="hold" grpId="1" nodeType="withEffect">
                                  <p:stCondLst>
                                    <p:cond delay="0"/>
                                  </p:stCondLst>
                                  <p:childTnLst>
                                    <p:animScale>
                                      <p:cBhvr>
                                        <p:cTn id="16" dur="2000" fill="hold"/>
                                        <p:tgtEl>
                                          <p:spTgt spid="140355"/>
                                        </p:tgtEl>
                                      </p:cBhvr>
                                      <p:by x="100000" y="200000"/>
                                    </p:animScale>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000"/>
                                        <p:tgtEl>
                                          <p:spTgt spid="22"/>
                                        </p:tgtEl>
                                      </p:cBhvr>
                                    </p:animEffect>
                                  </p:childTnLst>
                                </p:cTn>
                              </p:par>
                            </p:childTnLst>
                          </p:cTn>
                        </p:par>
                        <p:par>
                          <p:cTn id="20" fill="hold">
                            <p:stCondLst>
                              <p:cond delay="2000"/>
                            </p:stCondLst>
                            <p:childTnLst>
                              <p:par>
                                <p:cTn id="21" presetID="26" presetClass="emph" presetSubtype="0" repeatCount="3000" fill="remove" nodeType="afterEffect">
                                  <p:stCondLst>
                                    <p:cond delay="0"/>
                                  </p:stCondLst>
                                  <p:childTnLst>
                                    <p:animEffect transition="out" filter="fade">
                                      <p:cBhvr>
                                        <p:cTn id="22" dur="500" tmFilter="0, 0; .2, .5; .8, .5; 1, 0"/>
                                        <p:tgtEl>
                                          <p:spTgt spid="11"/>
                                        </p:tgtEl>
                                      </p:cBhvr>
                                    </p:animEffect>
                                    <p:animScale>
                                      <p:cBhvr>
                                        <p:cTn id="23" dur="250" autoRev="1" fill="hold"/>
                                        <p:tgtEl>
                                          <p:spTgt spid="11"/>
                                        </p:tgtEl>
                                      </p:cBhvr>
                                      <p:by x="105000" y="105000"/>
                                    </p:animScale>
                                  </p:childTnLst>
                                </p:cTn>
                              </p:par>
                            </p:childTnLst>
                          </p:cTn>
                        </p:par>
                        <p:par>
                          <p:cTn id="24" fill="hold">
                            <p:stCondLst>
                              <p:cond delay="3500"/>
                            </p:stCondLst>
                            <p:childTnLst>
                              <p:par>
                                <p:cTn id="25" presetID="1" presetClass="entr" presetSubtype="0" fill="hold" nodeType="afterEffect">
                                  <p:stCondLst>
                                    <p:cond delay="0"/>
                                  </p:stCondLst>
                                  <p:childTnLst>
                                    <p:set>
                                      <p:cBhvr>
                                        <p:cTn id="26" dur="1" fill="hold">
                                          <p:stCondLst>
                                            <p:cond delay="0"/>
                                          </p:stCondLst>
                                        </p:cTn>
                                        <p:tgtEl>
                                          <p:spTgt spid="1403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2.22222E-6 7.40741E-7 C 0.01042 0.02222 0.02101 0.04491 0.03629 0.08287 C 0.05156 0.12083 0.08281 0.17847 0.09132 0.22824 C 0.09948 0.27778 0.07431 0.33843 0.08716 0.37986 C 0.1 0.4213 0.13594 0.45833 0.16806 0.47731 C 0.20035 0.49606 0.25608 0.49051 0.28056 0.49375 C 0.30486 0.49699 0.30851 0.49583 0.31528 0.49606 " pathEditMode="relative" rAng="0" ptsTypes="aaaaaaA">
                                      <p:cBhvr>
                                        <p:cTn id="30" dur="2000" fill="hold"/>
                                        <p:tgtEl>
                                          <p:spTgt spid="11"/>
                                        </p:tgtEl>
                                        <p:attrNameLst>
                                          <p:attrName>ppt_x</p:attrName>
                                          <p:attrName>ppt_y</p:attrName>
                                        </p:attrNameLst>
                                      </p:cBhvr>
                                      <p:rCtr x="158" y="248"/>
                                    </p:animMotion>
                                  </p:childTnLst>
                                </p:cTn>
                              </p:par>
                              <p:par>
                                <p:cTn id="31" presetID="1" presetClass="exit" presetSubtype="0" fill="hold" nodeType="withEffect">
                                  <p:stCondLst>
                                    <p:cond delay="0"/>
                                  </p:stCondLst>
                                  <p:childTnLst>
                                    <p:set>
                                      <p:cBhvr>
                                        <p:cTn id="32" dur="1" fill="hold">
                                          <p:stCondLst>
                                            <p:cond delay="0"/>
                                          </p:stCondLst>
                                        </p:cTn>
                                        <p:tgtEl>
                                          <p:spTgt spid="140392"/>
                                        </p:tgtEl>
                                        <p:attrNameLst>
                                          <p:attrName>style.visibility</p:attrName>
                                        </p:attrNameLst>
                                      </p:cBhvr>
                                      <p:to>
                                        <p:strVal val="hidden"/>
                                      </p:to>
                                    </p:set>
                                  </p:childTnLst>
                                </p:cTn>
                              </p:par>
                              <p:par>
                                <p:cTn id="33" presetID="10" presetClass="exit" presetSubtype="0" fill="hold" grpId="3" nodeType="withEffect">
                                  <p:stCondLst>
                                    <p:cond delay="0"/>
                                  </p:stCondLst>
                                  <p:childTnLst>
                                    <p:animEffect transition="out" filter="fade">
                                      <p:cBhvr>
                                        <p:cTn id="34" dur="2000"/>
                                        <p:tgtEl>
                                          <p:spTgt spid="140391"/>
                                        </p:tgtEl>
                                      </p:cBhvr>
                                    </p:animEffect>
                                    <p:set>
                                      <p:cBhvr>
                                        <p:cTn id="35" dur="1" fill="hold">
                                          <p:stCondLst>
                                            <p:cond delay="1999"/>
                                          </p:stCondLst>
                                        </p:cTn>
                                        <p:tgtEl>
                                          <p:spTgt spid="140391"/>
                                        </p:tgtEl>
                                        <p:attrNameLst>
                                          <p:attrName>style.visibility</p:attrName>
                                        </p:attrNameLst>
                                      </p:cBhvr>
                                      <p:to>
                                        <p:strVal val="hidden"/>
                                      </p:to>
                                    </p:set>
                                  </p:childTnLst>
                                </p:cTn>
                              </p:par>
                              <p:par>
                                <p:cTn id="36" presetID="6" presetClass="emph" presetSubtype="0" fill="hold" nodeType="withEffect">
                                  <p:stCondLst>
                                    <p:cond delay="0"/>
                                  </p:stCondLst>
                                  <p:childTnLst>
                                    <p:animScale>
                                      <p:cBhvr>
                                        <p:cTn id="37" dur="2000" fill="hold"/>
                                        <p:tgtEl>
                                          <p:spTgt spid="11"/>
                                        </p:tgtEl>
                                      </p:cBhvr>
                                      <p:by x="20000" y="20000"/>
                                    </p:animScale>
                                  </p:child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140392"/>
                                        </p:tgtEl>
                                        <p:attrNameLst>
                                          <p:attrName>style.visibility</p:attrName>
                                        </p:attrNameLst>
                                      </p:cBhvr>
                                      <p:to>
                                        <p:strVal val="visible"/>
                                      </p:to>
                                    </p:set>
                                  </p:childTnLst>
                                </p:cTn>
                              </p:par>
                              <p:par>
                                <p:cTn id="41" presetID="10" presetClass="entr" presetSubtype="0" fill="hold" grpId="2" nodeType="withEffect">
                                  <p:stCondLst>
                                    <p:cond delay="0"/>
                                  </p:stCondLst>
                                  <p:childTnLst>
                                    <p:set>
                                      <p:cBhvr>
                                        <p:cTn id="42" dur="1" fill="hold">
                                          <p:stCondLst>
                                            <p:cond delay="0"/>
                                          </p:stCondLst>
                                        </p:cTn>
                                        <p:tgtEl>
                                          <p:spTgt spid="140393"/>
                                        </p:tgtEl>
                                        <p:attrNameLst>
                                          <p:attrName>style.visibility</p:attrName>
                                        </p:attrNameLst>
                                      </p:cBhvr>
                                      <p:to>
                                        <p:strVal val="visible"/>
                                      </p:to>
                                    </p:set>
                                    <p:animEffect transition="in" filter="fade">
                                      <p:cBhvr>
                                        <p:cTn id="43" dur="2000"/>
                                        <p:tgtEl>
                                          <p:spTgt spid="140393"/>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5.55112E-17 4.81481E-6 C 0.0375 0.07407 0.07517 0.14837 0.08976 0.21481 C 0.10434 0.28125 0.07743 0.35092 0.08802 0.39837 C 0.09861 0.44583 0.12778 0.47916 0.15399 0.5 C 0.18038 0.5206 0.2191 0.51944 0.24566 0.52337 C 0.27205 0.52731 0.30139 0.52407 0.3125 0.52337 " pathEditMode="relative" rAng="0" ptsTypes="aaaaaA">
                                      <p:cBhvr>
                                        <p:cTn id="47" dur="2000" fill="hold"/>
                                        <p:tgtEl>
                                          <p:spTgt spid="10"/>
                                        </p:tgtEl>
                                        <p:attrNameLst>
                                          <p:attrName>ppt_x</p:attrName>
                                          <p:attrName>ppt_y</p:attrName>
                                        </p:attrNameLst>
                                      </p:cBhvr>
                                      <p:rCtr x="156" y="264"/>
                                    </p:animMotion>
                                  </p:childTnLst>
                                </p:cTn>
                              </p:par>
                              <p:par>
                                <p:cTn id="48" presetID="10" presetClass="exit" presetSubtype="0" fill="hold" grpId="3" nodeType="withEffect">
                                  <p:stCondLst>
                                    <p:cond delay="0"/>
                                  </p:stCondLst>
                                  <p:childTnLst>
                                    <p:animEffect transition="out" filter="fade">
                                      <p:cBhvr>
                                        <p:cTn id="49" dur="2000"/>
                                        <p:tgtEl>
                                          <p:spTgt spid="140393"/>
                                        </p:tgtEl>
                                      </p:cBhvr>
                                    </p:animEffect>
                                    <p:set>
                                      <p:cBhvr>
                                        <p:cTn id="50" dur="1" fill="hold">
                                          <p:stCondLst>
                                            <p:cond delay="1999"/>
                                          </p:stCondLst>
                                        </p:cTn>
                                        <p:tgtEl>
                                          <p:spTgt spid="14039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0392"/>
                                        </p:tgtEl>
                                        <p:attrNameLst>
                                          <p:attrName>style.visibility</p:attrName>
                                        </p:attrNameLst>
                                      </p:cBhvr>
                                      <p:to>
                                        <p:strVal val="hidden"/>
                                      </p:to>
                                    </p:set>
                                  </p:childTnLst>
                                </p:cTn>
                              </p:par>
                              <p:par>
                                <p:cTn id="53" presetID="6" presetClass="emph" presetSubtype="0" fill="hold" nodeType="withEffect">
                                  <p:stCondLst>
                                    <p:cond delay="0"/>
                                  </p:stCondLst>
                                  <p:childTnLst>
                                    <p:animScale>
                                      <p:cBhvr>
                                        <p:cTn id="54" dur="2000" fill="hold"/>
                                        <p:tgtEl>
                                          <p:spTgt spid="10"/>
                                        </p:tgtEl>
                                      </p:cBhvr>
                                      <p:by x="20000" y="20000"/>
                                    </p:animScale>
                                  </p:childTnLst>
                                </p:cTn>
                              </p:par>
                            </p:childTnLst>
                          </p:cTn>
                        </p:par>
                        <p:par>
                          <p:cTn id="55" fill="hold">
                            <p:stCondLst>
                              <p:cond delay="2000"/>
                            </p:stCondLst>
                            <p:childTnLst>
                              <p:par>
                                <p:cTn id="56" presetID="1" presetClass="entr" presetSubtype="0"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par>
                          <p:cTn id="58" fill="hold">
                            <p:stCondLst>
                              <p:cond delay="2000"/>
                            </p:stCondLst>
                            <p:childTnLst>
                              <p:par>
                                <p:cTn id="59" presetID="6" presetClass="emph" presetSubtype="0" repeatCount="indefinite" fill="remove" nodeType="afterEffect">
                                  <p:stCondLst>
                                    <p:cond delay="0"/>
                                  </p:stCondLst>
                                  <p:endCondLst>
                                    <p:cond evt="onNext" delay="0">
                                      <p:tgtEl>
                                        <p:sldTgt/>
                                      </p:tgtEl>
                                    </p:cond>
                                  </p:endCondLst>
                                  <p:childTnLst>
                                    <p:animScale>
                                      <p:cBhvr>
                                        <p:cTn id="60" dur="500" fill="hold"/>
                                        <p:tgtEl>
                                          <p:spTgt spid="18"/>
                                        </p:tgtEl>
                                      </p:cBhvr>
                                      <p:by x="110000" y="110000"/>
                                    </p:animScale>
                                  </p:childTnLst>
                                </p:cTn>
                              </p:par>
                            </p:childTnLst>
                          </p:cTn>
                        </p:par>
                        <p:par>
                          <p:cTn id="61" fill="hold">
                            <p:stCondLst>
                              <p:cond delay="2500"/>
                            </p:stCondLst>
                            <p:childTnLst>
                              <p:par>
                                <p:cTn id="62" presetID="1" presetClass="entr" presetSubtype="0" fill="hold" nodeType="afterEffect">
                                  <p:stCondLst>
                                    <p:cond delay="0"/>
                                  </p:stCondLst>
                                  <p:childTnLst>
                                    <p:set>
                                      <p:cBhvr>
                                        <p:cTn id="63" dur="1" fill="hold">
                                          <p:stCondLst>
                                            <p:cond delay="0"/>
                                          </p:stCondLst>
                                        </p:cTn>
                                        <p:tgtEl>
                                          <p:spTgt spid="140392"/>
                                        </p:tgtEl>
                                        <p:attrNameLst>
                                          <p:attrName>style.visibility</p:attrName>
                                        </p:attrNameLst>
                                      </p:cBhvr>
                                      <p:to>
                                        <p:strVal val="visible"/>
                                      </p:to>
                                    </p:set>
                                  </p:childTnLst>
                                </p:cTn>
                              </p:par>
                            </p:childTnLst>
                          </p:cTn>
                        </p:par>
                        <p:par>
                          <p:cTn id="64" fill="hold">
                            <p:stCondLst>
                              <p:cond delay="2500"/>
                            </p:stCondLst>
                            <p:childTnLst>
                              <p:par>
                                <p:cTn id="65" presetID="3" presetClass="entr" presetSubtype="0" fill="hold" grpId="0" nodeType="afterEffect">
                                  <p:stCondLst>
                                    <p:cond delay="0"/>
                                  </p:stCondLst>
                                  <p:childTnLst>
                                    <p:set>
                                      <p:cBhvr>
                                        <p:cTn id="66" dur="1" fill="hold">
                                          <p:stCondLst>
                                            <p:cond delay="0"/>
                                          </p:stCondLst>
                                        </p:cTn>
                                        <p:tgtEl>
                                          <p:spTgt spid="140415"/>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140392"/>
                                        </p:tgtEl>
                                        <p:attrNameLst>
                                          <p:attrName>style.visibility</p:attrName>
                                        </p:attrNameLst>
                                      </p:cBhvr>
                                      <p:to>
                                        <p:strVal val="hidden"/>
                                      </p:to>
                                    </p:set>
                                  </p:childTnLst>
                                </p:cTn>
                              </p:par>
                            </p:childTnLst>
                          </p:cTn>
                        </p:par>
                        <p:par>
                          <p:cTn id="69" fill="hold">
                            <p:stCondLst>
                              <p:cond delay="2500"/>
                            </p:stCondLst>
                            <p:childTnLst>
                              <p:par>
                                <p:cTn id="70" presetID="10" presetClass="entr" presetSubtype="0"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childTnLst>
                                </p:cTn>
                              </p:par>
                              <p:par>
                                <p:cTn id="73" presetID="9" presetClass="emph" presetSubtype="0" nodeType="withEffect">
                                  <p:stCondLst>
                                    <p:cond delay="0"/>
                                  </p:stCondLst>
                                  <p:childTnLst>
                                    <p:set>
                                      <p:cBhvr rctx="PPT">
                                        <p:cTn id="74" dur="indefinite"/>
                                        <p:tgtEl>
                                          <p:spTgt spid="23"/>
                                        </p:tgtEl>
                                        <p:attrNameLst>
                                          <p:attrName>style.opacity</p:attrName>
                                        </p:attrNameLst>
                                      </p:cBhvr>
                                      <p:to>
                                        <p:strVal val="0.5"/>
                                      </p:to>
                                    </p:set>
                                    <p:animEffect filter="image" prLst="opacity: 0.5">
                                      <p:cBhvr rctx="IE">
                                        <p:cTn id="75" dur="indefinite"/>
                                        <p:tgtEl>
                                          <p:spTgt spid="23"/>
                                        </p:tgtEl>
                                      </p:cBhvr>
                                    </p:animEffect>
                                  </p:childTnLst>
                                </p:cTn>
                              </p:par>
                            </p:childTnLst>
                          </p:cTn>
                        </p:par>
                        <p:par>
                          <p:cTn id="76" fill="hold">
                            <p:stCondLst>
                              <p:cond delay="3500"/>
                            </p:stCondLst>
                            <p:childTnLst>
                              <p:par>
                                <p:cTn id="77" presetID="1" presetClass="entr" presetSubtype="0" fill="hold" nodeType="afterEffect">
                                  <p:stCondLst>
                                    <p:cond delay="0"/>
                                  </p:stCondLst>
                                  <p:childTnLst>
                                    <p:set>
                                      <p:cBhvr>
                                        <p:cTn id="78" dur="1" fill="hold">
                                          <p:stCondLst>
                                            <p:cond delay="0"/>
                                          </p:stCondLst>
                                        </p:cTn>
                                        <p:tgtEl>
                                          <p:spTgt spid="14039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40345"/>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40392"/>
                                        </p:tgtEl>
                                        <p:attrNameLst>
                                          <p:attrName>style.visibility</p:attrName>
                                        </p:attrNameLst>
                                      </p:cBhvr>
                                      <p:to>
                                        <p:strVal val="hidden"/>
                                      </p:to>
                                    </p:set>
                                  </p:childTnLst>
                                </p:cTn>
                              </p:par>
                            </p:childTnLst>
                          </p:cTn>
                        </p:par>
                        <p:par>
                          <p:cTn id="85" fill="hold">
                            <p:stCondLst>
                              <p:cond delay="0"/>
                            </p:stCondLst>
                            <p:childTnLst>
                              <p:par>
                                <p:cTn id="86" presetID="6" presetClass="emph" presetSubtype="0" fill="hold" nodeType="afterEffect">
                                  <p:stCondLst>
                                    <p:cond delay="0"/>
                                  </p:stCondLst>
                                  <p:childTnLst>
                                    <p:animScale>
                                      <p:cBhvr>
                                        <p:cTn id="87" dur="2000" fill="hold"/>
                                        <p:tgtEl>
                                          <p:spTgt spid="140345"/>
                                        </p:tgtEl>
                                      </p:cBhvr>
                                      <p:by x="20000" y="20000"/>
                                    </p:animScale>
                                  </p:childTnLst>
                                </p:cTn>
                              </p:par>
                              <p:par>
                                <p:cTn id="88" presetID="10" presetClass="entr" presetSubtype="0" fill="hold" grpId="0" nodeType="withEffect">
                                  <p:stCondLst>
                                    <p:cond delay="0"/>
                                  </p:stCondLst>
                                  <p:childTnLst>
                                    <p:set>
                                      <p:cBhvr>
                                        <p:cTn id="89" dur="1" fill="hold">
                                          <p:stCondLst>
                                            <p:cond delay="0"/>
                                          </p:stCondLst>
                                        </p:cTn>
                                        <p:tgtEl>
                                          <p:spTgt spid="140411"/>
                                        </p:tgtEl>
                                        <p:attrNameLst>
                                          <p:attrName>style.visibility</p:attrName>
                                        </p:attrNameLst>
                                      </p:cBhvr>
                                      <p:to>
                                        <p:strVal val="visible"/>
                                      </p:to>
                                    </p:set>
                                    <p:animEffect transition="in" filter="fade">
                                      <p:cBhvr>
                                        <p:cTn id="90" dur="500"/>
                                        <p:tgtEl>
                                          <p:spTgt spid="140411"/>
                                        </p:tgtEl>
                                      </p:cBhvr>
                                    </p:animEffect>
                                  </p:childTnLst>
                                </p:cTn>
                              </p:par>
                              <p:par>
                                <p:cTn id="91" presetID="0" presetClass="path" presetSubtype="0" accel="50000" decel="50000" fill="hold" nodeType="withEffect">
                                  <p:stCondLst>
                                    <p:cond delay="0"/>
                                  </p:stCondLst>
                                  <p:childTnLst>
                                    <p:animMotion origin="layout" path="M -3.33333E-6 1.85185E-6 C -0.01406 0.02801 -0.02777 0.05717 -0.04791 0.08241 C -0.0677 0.10717 -0.09687 0.13704 -0.12014 0.14815 C -0.14305 0.16018 -0.17639 0.14954 -0.1875 0.15023 " pathEditMode="relative" rAng="0" ptsTypes="aaaA">
                                      <p:cBhvr>
                                        <p:cTn id="92" dur="2000" fill="hold"/>
                                        <p:tgtEl>
                                          <p:spTgt spid="140345"/>
                                        </p:tgtEl>
                                        <p:attrNameLst>
                                          <p:attrName>ppt_x</p:attrName>
                                          <p:attrName>ppt_y</p:attrName>
                                        </p:attrNameLst>
                                      </p:cBhvr>
                                      <p:rCtr x="-94" y="80"/>
                                    </p:animMotion>
                                  </p:childTnLst>
                                </p:cTn>
                              </p:par>
                            </p:childTnLst>
                          </p:cTn>
                        </p:par>
                        <p:par>
                          <p:cTn id="93" fill="hold">
                            <p:stCondLst>
                              <p:cond delay="2000"/>
                            </p:stCondLst>
                            <p:childTnLst>
                              <p:par>
                                <p:cTn id="94" presetID="1" presetClass="entr" presetSubtype="0" fill="hold" nodeType="afterEffect">
                                  <p:stCondLst>
                                    <p:cond delay="0"/>
                                  </p:stCondLst>
                                  <p:childTnLst>
                                    <p:set>
                                      <p:cBhvr>
                                        <p:cTn id="95" dur="1" fill="hold">
                                          <p:stCondLst>
                                            <p:cond delay="0"/>
                                          </p:stCondLst>
                                        </p:cTn>
                                        <p:tgtEl>
                                          <p:spTgt spid="140346"/>
                                        </p:tgtEl>
                                        <p:attrNameLst>
                                          <p:attrName>style.visibility</p:attrName>
                                        </p:attrNameLst>
                                      </p:cBhvr>
                                      <p:to>
                                        <p:strVal val="visible"/>
                                      </p:to>
                                    </p:set>
                                  </p:childTnLst>
                                </p:cTn>
                              </p:par>
                            </p:childTnLst>
                          </p:cTn>
                        </p:par>
                        <p:par>
                          <p:cTn id="96" fill="hold">
                            <p:stCondLst>
                              <p:cond delay="2000"/>
                            </p:stCondLst>
                            <p:childTnLst>
                              <p:par>
                                <p:cTn id="97" presetID="6" presetClass="emph" presetSubtype="0" fill="hold" nodeType="afterEffect">
                                  <p:stCondLst>
                                    <p:cond delay="0"/>
                                  </p:stCondLst>
                                  <p:childTnLst>
                                    <p:animScale>
                                      <p:cBhvr>
                                        <p:cTn id="98" dur="2000" fill="hold"/>
                                        <p:tgtEl>
                                          <p:spTgt spid="140346"/>
                                        </p:tgtEl>
                                      </p:cBhvr>
                                      <p:by x="20000" y="20000"/>
                                    </p:animScale>
                                  </p:childTnLst>
                                </p:cTn>
                              </p:par>
                              <p:par>
                                <p:cTn id="99" presetID="10" presetClass="entr" presetSubtype="0" fill="hold" grpId="0" nodeType="withEffect">
                                  <p:stCondLst>
                                    <p:cond delay="0"/>
                                  </p:stCondLst>
                                  <p:childTnLst>
                                    <p:set>
                                      <p:cBhvr>
                                        <p:cTn id="100" dur="1" fill="hold">
                                          <p:stCondLst>
                                            <p:cond delay="0"/>
                                          </p:stCondLst>
                                        </p:cTn>
                                        <p:tgtEl>
                                          <p:spTgt spid="140412"/>
                                        </p:tgtEl>
                                        <p:attrNameLst>
                                          <p:attrName>style.visibility</p:attrName>
                                        </p:attrNameLst>
                                      </p:cBhvr>
                                      <p:to>
                                        <p:strVal val="visible"/>
                                      </p:to>
                                    </p:set>
                                    <p:animEffect transition="in" filter="fade">
                                      <p:cBhvr>
                                        <p:cTn id="101" dur="500"/>
                                        <p:tgtEl>
                                          <p:spTgt spid="140412"/>
                                        </p:tgtEl>
                                      </p:cBhvr>
                                    </p:animEffect>
                                  </p:childTnLst>
                                </p:cTn>
                              </p:par>
                              <p:par>
                                <p:cTn id="102" presetID="0" presetClass="path" presetSubtype="0" accel="50000" decel="50000" fill="hold" nodeType="withEffect">
                                  <p:stCondLst>
                                    <p:cond delay="0"/>
                                  </p:stCondLst>
                                  <p:childTnLst>
                                    <p:animMotion origin="layout" path="M -0.08333 -0.23983 C -0.09444 -0.23959 -0.10538 -0.23983 -0.11615 -0.2389 C -0.12882 -0.23774 -0.1408 -0.23057 -0.15365 -0.22872 C -0.15955 -0.22572 -0.1651 -0.22687 -0.17049 -0.22109 C -0.17257 -0.20976 -0.1691 -0.22479 -0.17396 -0.216 C -0.17552 -0.21323 -0.17604 -0.2093 -0.17743 -0.20606 C -0.17951 -0.19427 -0.19167 -0.16883 -0.20017 -0.16559 C -0.20712 -0.15564 -0.20955 -0.15634 -0.21875 -0.15171 C -0.2224 -0.14963 -0.22413 -0.1457 -0.22743 -0.14316 C -0.22899 -0.14177 -0.23108 -0.14177 -0.23247 -0.14038 C -0.23333 -0.13969 -0.23438 -0.13876 -0.23542 -0.13807 C -0.23646 -0.13275 -0.23854 -0.13298 -0.24132 -0.12905 C -0.24306 -0.12119 -0.25069 -0.11563 -0.25625 -0.11355 C -0.2625 -0.10777 -0.25417 -0.11517 -0.26319 -0.10985 C -0.27049 -0.10569 -0.27708 -0.09806 -0.28438 -0.09366 C -0.28767 -0.09158 -0.29045 -0.09089 -0.29375 -0.08835 C -0.2967 -0.08303 -0.29757 -0.08256 -0.30191 -0.08118 C -0.30399 -0.07632 -0.30799 -0.07285 -0.31146 -0.06961 C -0.31528 -0.05897 -0.32066 -0.05042 -0.32708 -0.04325 C -0.33004 -0.037 -0.33715 -0.03099 -0.34201 -0.02937 C -0.34983 -0.02174 -0.33906 -0.03168 -0.34826 -0.02544 C -0.35087 -0.02359 -0.35608 -0.0192 -0.35608 -0.01873 C -0.35712 -0.01365 -0.3599 -0.01087 -0.36319 -0.00786 C -0.36528 -0.00301 -0.36719 0.00023 -0.37118 0.00208 C -0.37517 0.00971 -0.38264 0.01388 -0.38837 0.01873 C -0.39271 0.0222 -0.39497 0.02636 -0.39879 0.03006 C -0.40156 0.03238 -0.40451 0.034 -0.40694 0.03631 C -0.41163 0.0407 -0.41563 0.04764 -0.42014 0.0525 C -0.42153 0.05435 -0.42535 0.05758 -0.42535 0.05782 C -0.42917 0.06568 -0.43542 0.06753 -0.44097 0.07146 C -0.44132 0.07285 -0.44115 0.0747 -0.44201 0.07539 C -0.44323 0.07655 -0.44497 0.07562 -0.44635 0.07655 C -0.44948 0.07863 -0.45243 0.0821 -0.45573 0.08418 C -0.47448 0.09597 -0.47483 0.09528 -0.49896 0.09667 C -0.5283 0.09528 -0.52413 0.09759 -0.54184 0.08904 C -0.54254 0.08765 -0.54271 0.08649 -0.5434 0.08534 C -0.54427 0.08441 -0.54549 0.08418 -0.54635 0.08279 C -0.54688 0.08164 -0.5467 0.08025 -0.54705 0.07909 C -0.54774 0.0777 -0.54879 0.07678 -0.54965 0.07539 C -0.55208 0.06522 -0.54861 0.07747 -0.55313 0.06915 C -0.55434 0.0666 -0.55417 0.0599 -0.55417 0.05758 " pathEditMode="relative" rAng="0" ptsTypes="ffffffffffffffffffffffffffffffffffffffffA">
                                      <p:cBhvr>
                                        <p:cTn id="103" dur="2000" fill="hold"/>
                                        <p:tgtEl>
                                          <p:spTgt spid="140346"/>
                                        </p:tgtEl>
                                        <p:attrNameLst>
                                          <p:attrName>ppt_x</p:attrName>
                                          <p:attrName>ppt_y</p:attrName>
                                        </p:attrNameLst>
                                      </p:cBhvr>
                                      <p:rCtr x="-236" y="169"/>
                                    </p:animMotion>
                                  </p:childTnLst>
                                </p:cTn>
                              </p:par>
                            </p:childTnLst>
                          </p:cTn>
                        </p:par>
                        <p:par>
                          <p:cTn id="104" fill="hold">
                            <p:stCondLst>
                              <p:cond delay="4000"/>
                            </p:stCondLst>
                            <p:childTnLst>
                              <p:par>
                                <p:cTn id="105" presetID="1" presetClass="entr" presetSubtype="0" fill="hold" nodeType="afterEffect">
                                  <p:stCondLst>
                                    <p:cond delay="0"/>
                                  </p:stCondLst>
                                  <p:childTnLst>
                                    <p:set>
                                      <p:cBhvr>
                                        <p:cTn id="106" dur="1" fill="hold">
                                          <p:stCondLst>
                                            <p:cond delay="0"/>
                                          </p:stCondLst>
                                        </p:cTn>
                                        <p:tgtEl>
                                          <p:spTgt spid="140354"/>
                                        </p:tgtEl>
                                        <p:attrNameLst>
                                          <p:attrName>style.visibility</p:attrName>
                                        </p:attrNameLst>
                                      </p:cBhvr>
                                      <p:to>
                                        <p:strVal val="visible"/>
                                      </p:to>
                                    </p:set>
                                  </p:childTnLst>
                                </p:cTn>
                              </p:par>
                            </p:childTnLst>
                          </p:cTn>
                        </p:par>
                        <p:par>
                          <p:cTn id="107" fill="hold">
                            <p:stCondLst>
                              <p:cond delay="4000"/>
                            </p:stCondLst>
                            <p:childTnLst>
                              <p:par>
                                <p:cTn id="108" presetID="6" presetClass="emph" presetSubtype="0" fill="hold" nodeType="afterEffect">
                                  <p:stCondLst>
                                    <p:cond delay="0"/>
                                  </p:stCondLst>
                                  <p:childTnLst>
                                    <p:animScale>
                                      <p:cBhvr>
                                        <p:cTn id="109" dur="2000" fill="hold"/>
                                        <p:tgtEl>
                                          <p:spTgt spid="140354"/>
                                        </p:tgtEl>
                                      </p:cBhvr>
                                      <p:by x="75000" y="75000"/>
                                    </p:animScale>
                                  </p:childTnLst>
                                </p:cTn>
                              </p:par>
                              <p:par>
                                <p:cTn id="110" presetID="10" presetClass="exit" presetSubtype="0" fill="hold" nodeType="withEffect">
                                  <p:stCondLst>
                                    <p:cond delay="0"/>
                                  </p:stCondLst>
                                  <p:childTnLst>
                                    <p:animEffect transition="out" filter="fade">
                                      <p:cBhvr>
                                        <p:cTn id="111" dur="2000"/>
                                        <p:tgtEl>
                                          <p:spTgt spid="20"/>
                                        </p:tgtEl>
                                      </p:cBhvr>
                                    </p:animEffect>
                                    <p:set>
                                      <p:cBhvr>
                                        <p:cTn id="112" dur="1" fill="hold">
                                          <p:stCondLst>
                                            <p:cond delay="1999"/>
                                          </p:stCondLst>
                                        </p:cTn>
                                        <p:tgtEl>
                                          <p:spTgt spid="20"/>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2000"/>
                                        <p:tgtEl>
                                          <p:spTgt spid="140355"/>
                                        </p:tgtEl>
                                      </p:cBhvr>
                                    </p:animEffect>
                                    <p:set>
                                      <p:cBhvr>
                                        <p:cTn id="115" dur="1" fill="hold">
                                          <p:stCondLst>
                                            <p:cond delay="1999"/>
                                          </p:stCondLst>
                                        </p:cTn>
                                        <p:tgtEl>
                                          <p:spTgt spid="140355"/>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140384"/>
                                        </p:tgtEl>
                                      </p:cBhvr>
                                    </p:animEffect>
                                    <p:set>
                                      <p:cBhvr>
                                        <p:cTn id="118" dur="1" fill="hold">
                                          <p:stCondLst>
                                            <p:cond delay="1999"/>
                                          </p:stCondLst>
                                        </p:cTn>
                                        <p:tgtEl>
                                          <p:spTgt spid="140384"/>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2000"/>
                                        <p:tgtEl>
                                          <p:spTgt spid="22"/>
                                        </p:tgtEl>
                                      </p:cBhvr>
                                    </p:animEffect>
                                    <p:set>
                                      <p:cBhvr>
                                        <p:cTn id="121" dur="1" fill="hold">
                                          <p:stCondLst>
                                            <p:cond delay="1999"/>
                                          </p:stCondLst>
                                        </p:cTn>
                                        <p:tgtEl>
                                          <p:spTgt spid="22"/>
                                        </p:tgtEl>
                                        <p:attrNameLst>
                                          <p:attrName>style.visibility</p:attrName>
                                        </p:attrNameLst>
                                      </p:cBhvr>
                                      <p:to>
                                        <p:strVal val="hidden"/>
                                      </p:to>
                                    </p:set>
                                  </p:childTnLst>
                                </p:cTn>
                              </p:par>
                              <p:par>
                                <p:cTn id="122" presetID="10" presetClass="entr" presetSubtype="0" fill="hold" grpId="0" nodeType="withEffect">
                                  <p:stCondLst>
                                    <p:cond delay="0"/>
                                  </p:stCondLst>
                                  <p:childTnLst>
                                    <p:set>
                                      <p:cBhvr>
                                        <p:cTn id="123" dur="1" fill="hold">
                                          <p:stCondLst>
                                            <p:cond delay="0"/>
                                          </p:stCondLst>
                                        </p:cTn>
                                        <p:tgtEl>
                                          <p:spTgt spid="140413"/>
                                        </p:tgtEl>
                                        <p:attrNameLst>
                                          <p:attrName>style.visibility</p:attrName>
                                        </p:attrNameLst>
                                      </p:cBhvr>
                                      <p:to>
                                        <p:strVal val="visible"/>
                                      </p:to>
                                    </p:set>
                                    <p:animEffect transition="in" filter="fade">
                                      <p:cBhvr>
                                        <p:cTn id="124" dur="500"/>
                                        <p:tgtEl>
                                          <p:spTgt spid="140413"/>
                                        </p:tgtEl>
                                      </p:cBhvr>
                                    </p:animEffect>
                                  </p:childTnLst>
                                </p:cTn>
                              </p:par>
                              <p:par>
                                <p:cTn id="125" presetID="0" presetClass="path" presetSubtype="0" accel="50000" decel="50000" fill="hold" nodeType="withEffect">
                                  <p:stCondLst>
                                    <p:cond delay="0"/>
                                  </p:stCondLst>
                                  <p:childTnLst>
                                    <p:animMotion origin="layout" path="M -4.72222E-6 -7.40741E-7 C 0.00261 0.00764 0.00625 0.01435 0.0099 0.02107 C 0.01198 0.025 0.0158 0.03333 0.0158 0.03333 C 0.01841 0.04653 0.01441 0.03009 0.0191 0.04005 C 0.02188 0.04607 0.02101 0.0537 0.02587 0.05764 C 0.02744 0.0625 0.02813 0.06713 0.02917 0.07222 C 0.03004 0.09028 0.03108 0.10718 0.0316 0.12546 C 0.03073 0.14792 0.03264 0.15718 0.02657 0.17338 C 0.0257 0.17917 0.02396 0.18357 0.02084 0.18773 C 0.01632 0.20509 0.02188 0.1882 0.01667 0.19653 C 0.0125 0.20324 0.01129 0.21296 0.0066 0.21875 C 0.00504 0.225 -0.0026 0.23357 -0.00746 0.23657 C -0.01128 0.24421 -0.00659 0.23657 -0.0125 0.24097 C -0.01354 0.24167 -0.01406 0.24375 -0.0151 0.24445 C -0.01684 0.2456 -0.02083 0.24653 -0.02083 0.24653 C -0.0309 0.25718 -0.04739 0.25579 -0.0592 0.25671 C -0.08315 0.26042 -0.11892 0.25417 -0.1401 0.23542 C -0.14305 0.22917 -0.14878 0.2294 -0.15329 0.22546 C -0.15555 0.22338 -0.16093 0.22107 -0.16093 0.22107 C -0.16684 0.2132 -0.17395 0.21111 -0.18177 0.20764 C -0.20642 0.20857 -0.20937 0.20764 -0.22586 0.21227 C -0.22899 0.21644 -0.23194 0.21597 -0.23593 0.21782 C -0.24097 0.22454 -0.23576 0.21852 -0.24079 0.22222 C -0.24305 0.22384 -0.24756 0.22778 -0.24756 0.22778 C -0.24982 0.23195 -0.25138 0.23472 -0.25503 0.23657 C -0.2585 0.24375 -0.26493 0.24514 -0.27083 0.24653 C -0.29288 0.24583 -0.31597 0.24815 -0.3375 0.24005 C -0.34027 0.2375 -0.33906 0.23773 -0.34079 0.23773 " pathEditMode="relative" ptsTypes="fffffffffffffffffffffffffffA">
                                      <p:cBhvr>
                                        <p:cTn id="126" dur="2000" fill="hold"/>
                                        <p:tgtEl>
                                          <p:spTgt spid="140354"/>
                                        </p:tgtEl>
                                        <p:attrNameLst>
                                          <p:attrName>ppt_x</p:attrName>
                                          <p:attrName>ppt_y</p:attrName>
                                        </p:attrNameLst>
                                      </p:cBhvr>
                                    </p:animMotion>
                                  </p:childTnLst>
                                </p:cTn>
                              </p:par>
                            </p:childTnLst>
                          </p:cTn>
                        </p:par>
                        <p:par>
                          <p:cTn id="127" fill="hold">
                            <p:stCondLst>
                              <p:cond delay="6000"/>
                            </p:stCondLst>
                            <p:childTnLst>
                              <p:par>
                                <p:cTn id="128" presetID="9" presetClass="emph" presetSubtype="0" nodeType="afterEffect">
                                  <p:stCondLst>
                                    <p:cond delay="0"/>
                                  </p:stCondLst>
                                  <p:childTnLst>
                                    <p:set>
                                      <p:cBhvr rctx="PPT">
                                        <p:cTn id="129" dur="indefinite"/>
                                        <p:tgtEl>
                                          <p:spTgt spid="140354"/>
                                        </p:tgtEl>
                                        <p:attrNameLst>
                                          <p:attrName>style.opacity</p:attrName>
                                        </p:attrNameLst>
                                      </p:cBhvr>
                                      <p:to>
                                        <p:strVal val="0.5"/>
                                      </p:to>
                                    </p:set>
                                    <p:animEffect filter="image" prLst="opacity: 0.5">
                                      <p:cBhvr rctx="IE">
                                        <p:cTn id="130" dur="indefinite"/>
                                        <p:tgtEl>
                                          <p:spTgt spid="140354"/>
                                        </p:tgtEl>
                                      </p:cBhvr>
                                    </p:animEffect>
                                  </p:childTnLst>
                                </p:cTn>
                              </p:par>
                            </p:childTnLst>
                          </p:cTn>
                        </p:par>
                        <p:par>
                          <p:cTn id="131" fill="hold">
                            <p:stCondLst>
                              <p:cond delay="6000"/>
                            </p:stCondLst>
                            <p:childTnLst>
                              <p:par>
                                <p:cTn id="132" presetID="1" presetClass="entr" presetSubtype="0" fill="hold" nodeType="afterEffect">
                                  <p:stCondLst>
                                    <p:cond delay="0"/>
                                  </p:stCondLst>
                                  <p:childTnLst>
                                    <p:set>
                                      <p:cBhvr>
                                        <p:cTn id="133" dur="1" fill="hold">
                                          <p:stCondLst>
                                            <p:cond delay="0"/>
                                          </p:stCondLst>
                                        </p:cTn>
                                        <p:tgtEl>
                                          <p:spTgt spid="140392"/>
                                        </p:tgtEl>
                                        <p:attrNameLst>
                                          <p:attrName>style.visibility</p:attrName>
                                        </p:attrNameLst>
                                      </p:cBhvr>
                                      <p:to>
                                        <p:strVal val="visible"/>
                                      </p:to>
                                    </p:set>
                                  </p:childTnLst>
                                </p:cTn>
                              </p:par>
                              <p:par>
                                <p:cTn id="134" presetID="10" presetClass="entr" presetSubtype="0" fill="hold" grpId="0" nodeType="withEffect">
                                  <p:stCondLst>
                                    <p:cond delay="0"/>
                                  </p:stCondLst>
                                  <p:childTnLst>
                                    <p:set>
                                      <p:cBhvr>
                                        <p:cTn id="135" dur="1" fill="hold">
                                          <p:stCondLst>
                                            <p:cond delay="0"/>
                                          </p:stCondLst>
                                        </p:cTn>
                                        <p:tgtEl>
                                          <p:spTgt spid="140414"/>
                                        </p:tgtEl>
                                        <p:attrNameLst>
                                          <p:attrName>style.visibility</p:attrName>
                                        </p:attrNameLst>
                                      </p:cBhvr>
                                      <p:to>
                                        <p:strVal val="visible"/>
                                      </p:to>
                                    </p:set>
                                    <p:animEffect transition="in" filter="fade">
                                      <p:cBhvr>
                                        <p:cTn id="136" dur="500"/>
                                        <p:tgtEl>
                                          <p:spTgt spid="140414"/>
                                        </p:tgtEl>
                                      </p:cBhvr>
                                    </p:animEffect>
                                  </p:childTnLst>
                                </p:cTn>
                              </p:par>
                              <p:par>
                                <p:cTn id="137" presetID="2" presetClass="entr" presetSubtype="8" fill="hold" nodeType="withEffect">
                                  <p:stCondLst>
                                    <p:cond delay="0"/>
                                  </p:stCondLst>
                                  <p:childTnLst>
                                    <p:set>
                                      <p:cBhvr>
                                        <p:cTn id="138" dur="1" fill="hold">
                                          <p:stCondLst>
                                            <p:cond delay="0"/>
                                          </p:stCondLst>
                                        </p:cTn>
                                        <p:tgtEl>
                                          <p:spTgt spid="140395"/>
                                        </p:tgtEl>
                                        <p:attrNameLst>
                                          <p:attrName>style.visibility</p:attrName>
                                        </p:attrNameLst>
                                      </p:cBhvr>
                                      <p:to>
                                        <p:strVal val="visible"/>
                                      </p:to>
                                    </p:set>
                                    <p:anim calcmode="lin" valueType="num">
                                      <p:cBhvr additive="base">
                                        <p:cTn id="139" dur="2000" fill="hold"/>
                                        <p:tgtEl>
                                          <p:spTgt spid="140395"/>
                                        </p:tgtEl>
                                        <p:attrNameLst>
                                          <p:attrName>ppt_x</p:attrName>
                                        </p:attrNameLst>
                                      </p:cBhvr>
                                      <p:tavLst>
                                        <p:tav tm="0">
                                          <p:val>
                                            <p:strVal val="0-#ppt_w/2"/>
                                          </p:val>
                                        </p:tav>
                                        <p:tav tm="100000">
                                          <p:val>
                                            <p:strVal val="#ppt_x"/>
                                          </p:val>
                                        </p:tav>
                                      </p:tavLst>
                                    </p:anim>
                                    <p:anim calcmode="lin" valueType="num">
                                      <p:cBhvr additive="base">
                                        <p:cTn id="140" dur="2000" fill="hold"/>
                                        <p:tgtEl>
                                          <p:spTgt spid="140395"/>
                                        </p:tgtEl>
                                        <p:attrNameLst>
                                          <p:attrName>ppt_y</p:attrName>
                                        </p:attrNameLst>
                                      </p:cBhvr>
                                      <p:tavLst>
                                        <p:tav tm="0">
                                          <p:val>
                                            <p:strVal val="#ppt_y"/>
                                          </p:val>
                                        </p:tav>
                                        <p:tav tm="100000">
                                          <p:val>
                                            <p:strVal val="#ppt_y"/>
                                          </p:val>
                                        </p:tav>
                                      </p:tavLst>
                                    </p:anim>
                                  </p:childTnLst>
                                </p:cTn>
                              </p:par>
                              <p:par>
                                <p:cTn id="141" presetID="9" presetClass="emph" presetSubtype="0" nodeType="withEffect">
                                  <p:stCondLst>
                                    <p:cond delay="0"/>
                                  </p:stCondLst>
                                  <p:childTnLst>
                                    <p:set>
                                      <p:cBhvr rctx="PPT">
                                        <p:cTn id="142" dur="indefinite"/>
                                        <p:tgtEl>
                                          <p:spTgt spid="140395"/>
                                        </p:tgtEl>
                                        <p:attrNameLst>
                                          <p:attrName>style.opacity</p:attrName>
                                        </p:attrNameLst>
                                      </p:cBhvr>
                                      <p:to>
                                        <p:strVal val="0.5"/>
                                      </p:to>
                                    </p:set>
                                    <p:animEffect filter="image" prLst="opacity: 0.5">
                                      <p:cBhvr rctx="IE">
                                        <p:cTn id="143" dur="indefinite"/>
                                        <p:tgtEl>
                                          <p:spTgt spid="140395"/>
                                        </p:tgtEl>
                                      </p:cBhvr>
                                    </p:animEffect>
                                  </p:childTnLst>
                                </p:cTn>
                              </p:par>
                              <p:par>
                                <p:cTn id="144" presetID="2" presetClass="entr" presetSubtype="8" fill="hold" nodeType="withEffect">
                                  <p:stCondLst>
                                    <p:cond delay="0"/>
                                  </p:stCondLst>
                                  <p:childTnLst>
                                    <p:set>
                                      <p:cBhvr>
                                        <p:cTn id="145" dur="1" fill="hold">
                                          <p:stCondLst>
                                            <p:cond delay="0"/>
                                          </p:stCondLst>
                                        </p:cTn>
                                        <p:tgtEl>
                                          <p:spTgt spid="140394"/>
                                        </p:tgtEl>
                                        <p:attrNameLst>
                                          <p:attrName>style.visibility</p:attrName>
                                        </p:attrNameLst>
                                      </p:cBhvr>
                                      <p:to>
                                        <p:strVal val="visible"/>
                                      </p:to>
                                    </p:set>
                                    <p:anim calcmode="lin" valueType="num">
                                      <p:cBhvr additive="base">
                                        <p:cTn id="146" dur="2000" fill="hold"/>
                                        <p:tgtEl>
                                          <p:spTgt spid="140394"/>
                                        </p:tgtEl>
                                        <p:attrNameLst>
                                          <p:attrName>ppt_x</p:attrName>
                                        </p:attrNameLst>
                                      </p:cBhvr>
                                      <p:tavLst>
                                        <p:tav tm="0">
                                          <p:val>
                                            <p:strVal val="0-#ppt_w/2"/>
                                          </p:val>
                                        </p:tav>
                                        <p:tav tm="100000">
                                          <p:val>
                                            <p:strVal val="#ppt_x"/>
                                          </p:val>
                                        </p:tav>
                                      </p:tavLst>
                                    </p:anim>
                                    <p:anim calcmode="lin" valueType="num">
                                      <p:cBhvr additive="base">
                                        <p:cTn id="147" dur="2000" fill="hold"/>
                                        <p:tgtEl>
                                          <p:spTgt spid="140394"/>
                                        </p:tgtEl>
                                        <p:attrNameLst>
                                          <p:attrName>ppt_y</p:attrName>
                                        </p:attrNameLst>
                                      </p:cBhvr>
                                      <p:tavLst>
                                        <p:tav tm="0">
                                          <p:val>
                                            <p:strVal val="#ppt_y"/>
                                          </p:val>
                                        </p:tav>
                                        <p:tav tm="100000">
                                          <p:val>
                                            <p:strVal val="#ppt_y"/>
                                          </p:val>
                                        </p:tav>
                                      </p:tavLst>
                                    </p:anim>
                                  </p:childTnLst>
                                </p:cTn>
                              </p:par>
                              <p:par>
                                <p:cTn id="148" presetID="22" presetClass="entr" presetSubtype="8" fill="hold" nodeType="withEffect">
                                  <p:stCondLst>
                                    <p:cond delay="300"/>
                                  </p:stCondLst>
                                  <p:childTnLst>
                                    <p:set>
                                      <p:cBhvr>
                                        <p:cTn id="149" dur="1" fill="hold">
                                          <p:stCondLst>
                                            <p:cond delay="0"/>
                                          </p:stCondLst>
                                        </p:cTn>
                                        <p:tgtEl>
                                          <p:spTgt spid="140396"/>
                                        </p:tgtEl>
                                        <p:attrNameLst>
                                          <p:attrName>style.visibility</p:attrName>
                                        </p:attrNameLst>
                                      </p:cBhvr>
                                      <p:to>
                                        <p:strVal val="visible"/>
                                      </p:to>
                                    </p:set>
                                    <p:animEffect transition="in" filter="wipe(left)">
                                      <p:cBhvr>
                                        <p:cTn id="150" dur="2000"/>
                                        <p:tgtEl>
                                          <p:spTgt spid="140396"/>
                                        </p:tgtEl>
                                      </p:cBhvr>
                                    </p:animEffect>
                                  </p:childTnLst>
                                </p:cTn>
                              </p:par>
                              <p:par>
                                <p:cTn id="151" presetID="9" presetClass="emph" presetSubtype="0" nodeType="withEffect">
                                  <p:stCondLst>
                                    <p:cond delay="500"/>
                                  </p:stCondLst>
                                  <p:childTnLst>
                                    <p:set>
                                      <p:cBhvr rctx="PPT">
                                        <p:cTn id="152" dur="indefinite"/>
                                        <p:tgtEl>
                                          <p:spTgt spid="140396"/>
                                        </p:tgtEl>
                                        <p:attrNameLst>
                                          <p:attrName>style.opacity</p:attrName>
                                        </p:attrNameLst>
                                      </p:cBhvr>
                                      <p:to>
                                        <p:strVal val="0.5"/>
                                      </p:to>
                                    </p:set>
                                    <p:animEffect filter="image" prLst="opacity: 0.5">
                                      <p:cBhvr rctx="IE">
                                        <p:cTn id="153" dur="indefinite"/>
                                        <p:tgtEl>
                                          <p:spTgt spid="140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55" grpId="0" animBg="1"/>
      <p:bldP spid="140355" grpId="1" animBg="1"/>
      <p:bldP spid="140355" grpId="2" animBg="1"/>
      <p:bldP spid="140384" grpId="0"/>
      <p:bldP spid="140391" grpId="0" animBg="1"/>
      <p:bldP spid="140391" grpId="1" animBg="1"/>
      <p:bldP spid="140391" grpId="2" animBg="1"/>
      <p:bldP spid="140391" grpId="3" animBg="1"/>
      <p:bldP spid="140393" grpId="0" animBg="1"/>
      <p:bldP spid="140393" grpId="1" animBg="1"/>
      <p:bldP spid="140393" grpId="2" animBg="1"/>
      <p:bldP spid="140393" grpId="3" animBg="1"/>
      <p:bldP spid="140411" grpId="0" animBg="1"/>
      <p:bldP spid="140412" grpId="0" animBg="1"/>
      <p:bldP spid="140413" grpId="0" animBg="1"/>
      <p:bldP spid="140414" grpId="0" animBg="1"/>
      <p:bldP spid="1404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4294967295"/>
          </p:nvPr>
        </p:nvSpPr>
        <p:spPr>
          <a:xfrm>
            <a:off x="3657600" y="6610350"/>
            <a:ext cx="2133600" cy="247650"/>
          </a:xfrm>
          <a:prstGeom prst="rect">
            <a:avLst/>
          </a:prstGeom>
          <a:noFill/>
        </p:spPr>
        <p:txBody>
          <a:bodyPr/>
          <a:lstStyle/>
          <a:p>
            <a:fld id="{7109524B-0D3A-4010-8A59-AB4CE3DF7B4A}" type="slidenum">
              <a:rPr lang="en-US" smtClean="0"/>
              <a:pPr/>
              <a:t>13</a:t>
            </a:fld>
            <a:r>
              <a:rPr lang="en-US" smtClean="0"/>
              <a:t>/38</a:t>
            </a:r>
          </a:p>
        </p:txBody>
      </p:sp>
      <p:pic>
        <p:nvPicPr>
          <p:cNvPr id="38915" name="Picture 2"/>
          <p:cNvPicPr>
            <a:picLocks noChangeAspect="1" noChangeArrowheads="1"/>
          </p:cNvPicPr>
          <p:nvPr/>
        </p:nvPicPr>
        <p:blipFill>
          <a:blip r:embed="rId3" cstate="screen"/>
          <a:srcRect/>
          <a:stretch>
            <a:fillRect/>
          </a:stretch>
        </p:blipFill>
        <p:spPr bwMode="auto">
          <a:xfrm>
            <a:off x="-12700" y="3175"/>
            <a:ext cx="9156700" cy="6867525"/>
          </a:xfrm>
          <a:prstGeom prst="rect">
            <a:avLst/>
          </a:prstGeom>
          <a:noFill/>
          <a:ln w="9525">
            <a:noFill/>
            <a:miter lim="800000"/>
            <a:headEnd/>
            <a:tailEnd/>
          </a:ln>
        </p:spPr>
      </p:pic>
      <p:pic>
        <p:nvPicPr>
          <p:cNvPr id="142339" name="Picture 3"/>
          <p:cNvPicPr>
            <a:picLocks noChangeAspect="1" noChangeArrowheads="1"/>
          </p:cNvPicPr>
          <p:nvPr/>
        </p:nvPicPr>
        <p:blipFill>
          <a:blip r:embed="rId4" cstate="screen"/>
          <a:srcRect/>
          <a:stretch>
            <a:fillRect/>
          </a:stretch>
        </p:blipFill>
        <p:spPr bwMode="auto">
          <a:xfrm>
            <a:off x="2921000" y="3846513"/>
            <a:ext cx="4572000" cy="2973387"/>
          </a:xfrm>
          <a:prstGeom prst="rect">
            <a:avLst/>
          </a:prstGeom>
          <a:noFill/>
          <a:ln w="9525">
            <a:noFill/>
            <a:miter lim="800000"/>
            <a:headEnd/>
            <a:tailEnd/>
          </a:ln>
        </p:spPr>
      </p:pic>
      <p:pic>
        <p:nvPicPr>
          <p:cNvPr id="142340" name="Picture 4" descr="FEMA_DFIRM"/>
          <p:cNvPicPr>
            <a:picLocks noChangeAspect="1" noChangeArrowheads="1"/>
          </p:cNvPicPr>
          <p:nvPr/>
        </p:nvPicPr>
        <p:blipFill>
          <a:blip r:embed="rId5" cstate="screen"/>
          <a:srcRect/>
          <a:stretch>
            <a:fillRect/>
          </a:stretch>
        </p:blipFill>
        <p:spPr bwMode="auto">
          <a:xfrm>
            <a:off x="1538288" y="592138"/>
            <a:ext cx="4191000" cy="3121025"/>
          </a:xfrm>
          <a:prstGeom prst="rect">
            <a:avLst/>
          </a:prstGeom>
          <a:noFill/>
          <a:ln w="9525">
            <a:noFill/>
            <a:miter lim="800000"/>
            <a:headEnd/>
            <a:tailEnd/>
          </a:ln>
        </p:spPr>
      </p:pic>
      <p:pic>
        <p:nvPicPr>
          <p:cNvPr id="142341" name="Picture 5"/>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3892550" y="1951038"/>
            <a:ext cx="4741863" cy="3708400"/>
          </a:xfrm>
          <a:prstGeom prst="rect">
            <a:avLst/>
          </a:prstGeom>
          <a:noFill/>
          <a:ln w="9525">
            <a:noFill/>
            <a:miter lim="800000"/>
            <a:headEnd/>
            <a:tailEnd/>
          </a:ln>
        </p:spPr>
      </p:pic>
      <p:sp>
        <p:nvSpPr>
          <p:cNvPr id="142342" name="Text Box 6"/>
          <p:cNvSpPr txBox="1">
            <a:spLocks noChangeArrowheads="1"/>
          </p:cNvSpPr>
          <p:nvPr/>
        </p:nvSpPr>
        <p:spPr bwMode="auto">
          <a:xfrm>
            <a:off x="4779963" y="2181225"/>
            <a:ext cx="3581400" cy="579438"/>
          </a:xfrm>
          <a:prstGeom prst="rect">
            <a:avLst/>
          </a:prstGeom>
          <a:noFill/>
          <a:ln w="9525">
            <a:noFill/>
            <a:miter lim="800000"/>
            <a:headEnd/>
            <a:tailEnd/>
          </a:ln>
        </p:spPr>
        <p:txBody>
          <a:bodyPr>
            <a:spAutoFit/>
          </a:bodyPr>
          <a:lstStyle/>
          <a:p>
            <a:pPr eaLnBrk="0" hangingPunct="0">
              <a:spcBef>
                <a:spcPct val="50000"/>
              </a:spcBef>
              <a:buFontTx/>
              <a:buChar char="•"/>
            </a:pPr>
            <a:r>
              <a:rPr lang="en-US" sz="3200" b="1">
                <a:solidFill>
                  <a:schemeClr val="bg1"/>
                </a:solidFill>
              </a:rPr>
              <a:t> HEC Models</a:t>
            </a:r>
          </a:p>
        </p:txBody>
      </p:sp>
      <p:sp>
        <p:nvSpPr>
          <p:cNvPr id="142343" name="Text Box 7"/>
          <p:cNvSpPr txBox="1">
            <a:spLocks noChangeArrowheads="1"/>
          </p:cNvSpPr>
          <p:nvPr/>
        </p:nvSpPr>
        <p:spPr bwMode="auto">
          <a:xfrm>
            <a:off x="4779963" y="1481138"/>
            <a:ext cx="3581400" cy="579437"/>
          </a:xfrm>
          <a:prstGeom prst="rect">
            <a:avLst/>
          </a:prstGeom>
          <a:noFill/>
          <a:ln w="9525">
            <a:noFill/>
            <a:miter lim="800000"/>
            <a:headEnd/>
            <a:tailEnd/>
          </a:ln>
        </p:spPr>
        <p:txBody>
          <a:bodyPr>
            <a:spAutoFit/>
          </a:bodyPr>
          <a:lstStyle/>
          <a:p>
            <a:pPr eaLnBrk="0" hangingPunct="0">
              <a:spcBef>
                <a:spcPct val="50000"/>
              </a:spcBef>
              <a:buFontTx/>
              <a:buChar char="•"/>
            </a:pPr>
            <a:r>
              <a:rPr lang="en-US" sz="3200" b="1">
                <a:solidFill>
                  <a:schemeClr val="bg1"/>
                </a:solidFill>
              </a:rPr>
              <a:t> DFIRMS</a:t>
            </a:r>
          </a:p>
        </p:txBody>
      </p:sp>
      <p:pic>
        <p:nvPicPr>
          <p:cNvPr id="142344" name="Picture 8"/>
          <p:cNvPicPr>
            <a:picLocks noChangeAspect="1" noChangeArrowheads="1"/>
          </p:cNvPicPr>
          <p:nvPr/>
        </p:nvPicPr>
        <p:blipFill>
          <a:blip r:embed="rId7" cstate="screen"/>
          <a:srcRect/>
          <a:stretch>
            <a:fillRect/>
          </a:stretch>
        </p:blipFill>
        <p:spPr bwMode="auto">
          <a:xfrm>
            <a:off x="2706688" y="3227388"/>
            <a:ext cx="4983162" cy="3325812"/>
          </a:xfrm>
          <a:prstGeom prst="rect">
            <a:avLst/>
          </a:prstGeom>
          <a:noFill/>
          <a:ln w="9525">
            <a:noFill/>
            <a:miter lim="800000"/>
            <a:headEnd/>
            <a:tailEnd/>
          </a:ln>
        </p:spPr>
      </p:pic>
      <p:sp>
        <p:nvSpPr>
          <p:cNvPr id="142345" name="Text Box 9"/>
          <p:cNvSpPr txBox="1">
            <a:spLocks noChangeArrowheads="1"/>
          </p:cNvSpPr>
          <p:nvPr/>
        </p:nvSpPr>
        <p:spPr bwMode="auto">
          <a:xfrm>
            <a:off x="4779963" y="792163"/>
            <a:ext cx="3581400" cy="579437"/>
          </a:xfrm>
          <a:prstGeom prst="rect">
            <a:avLst/>
          </a:prstGeom>
          <a:noFill/>
          <a:ln w="9525">
            <a:noFill/>
            <a:miter lim="800000"/>
            <a:headEnd/>
            <a:tailEnd/>
          </a:ln>
        </p:spPr>
        <p:txBody>
          <a:bodyPr>
            <a:spAutoFit/>
          </a:bodyPr>
          <a:lstStyle/>
          <a:p>
            <a:pPr eaLnBrk="0" hangingPunct="0">
              <a:spcBef>
                <a:spcPct val="50000"/>
              </a:spcBef>
              <a:buFontTx/>
              <a:buChar char="•"/>
            </a:pPr>
            <a:r>
              <a:rPr lang="en-US" sz="2400" b="1">
                <a:solidFill>
                  <a:schemeClr val="bg1"/>
                </a:solidFill>
              </a:rPr>
              <a:t> </a:t>
            </a:r>
            <a:r>
              <a:rPr lang="en-US" sz="3200" b="1">
                <a:solidFill>
                  <a:schemeClr val="bg1"/>
                </a:solidFill>
              </a:rPr>
              <a:t>ADCIRC Models</a:t>
            </a:r>
          </a:p>
        </p:txBody>
      </p:sp>
      <p:pic>
        <p:nvPicPr>
          <p:cNvPr id="142346" name="Picture 10"/>
          <p:cNvPicPr>
            <a:picLocks noChangeAspect="1" noChangeArrowheads="1"/>
          </p:cNvPicPr>
          <p:nvPr/>
        </p:nvPicPr>
        <p:blipFill>
          <a:blip r:embed="rId8" cstate="screen"/>
          <a:srcRect/>
          <a:stretch>
            <a:fillRect/>
          </a:stretch>
        </p:blipFill>
        <p:spPr bwMode="auto">
          <a:xfrm>
            <a:off x="3797300" y="2806700"/>
            <a:ext cx="5029200" cy="3276600"/>
          </a:xfrm>
          <a:prstGeom prst="rect">
            <a:avLst/>
          </a:prstGeom>
          <a:noFill/>
          <a:ln w="9525">
            <a:noFill/>
            <a:miter lim="800000"/>
            <a:headEnd/>
            <a:tailEnd/>
          </a:ln>
        </p:spPr>
      </p:pic>
      <p:pic>
        <p:nvPicPr>
          <p:cNvPr id="142347" name="Picture 11"/>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4572000" y="284163"/>
            <a:ext cx="4572000" cy="4953000"/>
          </a:xfrm>
          <a:prstGeom prst="rect">
            <a:avLst/>
          </a:prstGeom>
          <a:noFill/>
          <a:ln w="9525">
            <a:noFill/>
            <a:miter lim="800000"/>
            <a:headEnd/>
            <a:tailEnd/>
          </a:ln>
        </p:spPr>
      </p:pic>
      <p:pic>
        <p:nvPicPr>
          <p:cNvPr id="142348" name="Picture 12"/>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4402138" y="36513"/>
            <a:ext cx="4741862" cy="3708400"/>
          </a:xfrm>
          <a:prstGeom prst="rect">
            <a:avLst/>
          </a:prstGeom>
          <a:noFill/>
          <a:ln w="9525">
            <a:noFill/>
            <a:miter lim="800000"/>
            <a:headEnd/>
            <a:tailEnd/>
          </a:ln>
        </p:spPr>
      </p:pic>
      <p:pic>
        <p:nvPicPr>
          <p:cNvPr id="142349" name="Picture 13"/>
          <p:cNvPicPr>
            <a:picLocks noChangeAspect="1" noChangeArrowheads="1"/>
          </p:cNvPicPr>
          <p:nvPr/>
        </p:nvPicPr>
        <p:blipFill>
          <a:blip r:embed="rId10" cstate="screen"/>
          <a:srcRect/>
          <a:stretch>
            <a:fillRect/>
          </a:stretch>
        </p:blipFill>
        <p:spPr bwMode="auto">
          <a:xfrm>
            <a:off x="3268663" y="284163"/>
            <a:ext cx="5421312" cy="4065587"/>
          </a:xfrm>
          <a:prstGeom prst="rect">
            <a:avLst/>
          </a:prstGeom>
          <a:noFill/>
          <a:ln w="9525">
            <a:noFill/>
            <a:miter lim="800000"/>
            <a:headEnd/>
            <a:tailEnd/>
          </a:ln>
        </p:spPr>
      </p:pic>
      <p:grpSp>
        <p:nvGrpSpPr>
          <p:cNvPr id="38927" name="Group 14"/>
          <p:cNvGrpSpPr>
            <a:grpSpLocks/>
          </p:cNvGrpSpPr>
          <p:nvPr/>
        </p:nvGrpSpPr>
        <p:grpSpPr bwMode="auto">
          <a:xfrm>
            <a:off x="373063" y="560388"/>
            <a:ext cx="5627687" cy="6140450"/>
            <a:chOff x="235" y="353"/>
            <a:chExt cx="3545" cy="3868"/>
          </a:xfrm>
        </p:grpSpPr>
        <p:grpSp>
          <p:nvGrpSpPr>
            <p:cNvPr id="38943" name="Group 15"/>
            <p:cNvGrpSpPr>
              <a:grpSpLocks/>
            </p:cNvGrpSpPr>
            <p:nvPr/>
          </p:nvGrpSpPr>
          <p:grpSpPr bwMode="auto">
            <a:xfrm>
              <a:off x="2354" y="1748"/>
              <a:ext cx="98" cy="93"/>
              <a:chOff x="1104" y="2976"/>
              <a:chExt cx="216" cy="173"/>
            </a:xfrm>
          </p:grpSpPr>
          <p:grpSp>
            <p:nvGrpSpPr>
              <p:cNvPr id="38986" name="Group 16"/>
              <p:cNvGrpSpPr>
                <a:grpSpLocks/>
              </p:cNvGrpSpPr>
              <p:nvPr/>
            </p:nvGrpSpPr>
            <p:grpSpPr bwMode="auto">
              <a:xfrm>
                <a:off x="1104" y="2976"/>
                <a:ext cx="216" cy="168"/>
                <a:chOff x="1248" y="240"/>
                <a:chExt cx="4176" cy="3600"/>
              </a:xfrm>
            </p:grpSpPr>
            <p:sp>
              <p:nvSpPr>
                <p:cNvPr id="38988"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989"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990"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991"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987" name="Oval 21"/>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8944" name="Group 22"/>
            <p:cNvGrpSpPr>
              <a:grpSpLocks/>
            </p:cNvGrpSpPr>
            <p:nvPr/>
          </p:nvGrpSpPr>
          <p:grpSpPr bwMode="auto">
            <a:xfrm>
              <a:off x="1620" y="3469"/>
              <a:ext cx="98" cy="93"/>
              <a:chOff x="1104" y="2976"/>
              <a:chExt cx="216" cy="173"/>
            </a:xfrm>
          </p:grpSpPr>
          <p:grpSp>
            <p:nvGrpSpPr>
              <p:cNvPr id="38980" name="Group 23"/>
              <p:cNvGrpSpPr>
                <a:grpSpLocks/>
              </p:cNvGrpSpPr>
              <p:nvPr/>
            </p:nvGrpSpPr>
            <p:grpSpPr bwMode="auto">
              <a:xfrm>
                <a:off x="1104" y="2976"/>
                <a:ext cx="216" cy="168"/>
                <a:chOff x="1248" y="240"/>
                <a:chExt cx="4176" cy="3600"/>
              </a:xfrm>
            </p:grpSpPr>
            <p:sp>
              <p:nvSpPr>
                <p:cNvPr id="38982"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983"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984"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985"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981" name="Oval 28"/>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8945" name="Group 29"/>
            <p:cNvGrpSpPr>
              <a:grpSpLocks/>
            </p:cNvGrpSpPr>
            <p:nvPr/>
          </p:nvGrpSpPr>
          <p:grpSpPr bwMode="auto">
            <a:xfrm>
              <a:off x="2049" y="353"/>
              <a:ext cx="98" cy="93"/>
              <a:chOff x="1104" y="2976"/>
              <a:chExt cx="216" cy="173"/>
            </a:xfrm>
          </p:grpSpPr>
          <p:grpSp>
            <p:nvGrpSpPr>
              <p:cNvPr id="38974" name="Group 30"/>
              <p:cNvGrpSpPr>
                <a:grpSpLocks/>
              </p:cNvGrpSpPr>
              <p:nvPr/>
            </p:nvGrpSpPr>
            <p:grpSpPr bwMode="auto">
              <a:xfrm>
                <a:off x="1104" y="2976"/>
                <a:ext cx="216" cy="168"/>
                <a:chOff x="1248" y="240"/>
                <a:chExt cx="4176" cy="3600"/>
              </a:xfrm>
            </p:grpSpPr>
            <p:sp>
              <p:nvSpPr>
                <p:cNvPr id="38976"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977"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978"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979"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975" name="Oval 35"/>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8946" name="Group 36"/>
            <p:cNvGrpSpPr>
              <a:grpSpLocks/>
            </p:cNvGrpSpPr>
            <p:nvPr/>
          </p:nvGrpSpPr>
          <p:grpSpPr bwMode="auto">
            <a:xfrm>
              <a:off x="235" y="3600"/>
              <a:ext cx="98" cy="93"/>
              <a:chOff x="1104" y="2976"/>
              <a:chExt cx="216" cy="173"/>
            </a:xfrm>
          </p:grpSpPr>
          <p:grpSp>
            <p:nvGrpSpPr>
              <p:cNvPr id="38968" name="Group 37"/>
              <p:cNvGrpSpPr>
                <a:grpSpLocks/>
              </p:cNvGrpSpPr>
              <p:nvPr/>
            </p:nvGrpSpPr>
            <p:grpSpPr bwMode="auto">
              <a:xfrm>
                <a:off x="1104" y="2976"/>
                <a:ext cx="216" cy="168"/>
                <a:chOff x="1248" y="240"/>
                <a:chExt cx="4176" cy="3600"/>
              </a:xfrm>
            </p:grpSpPr>
            <p:sp>
              <p:nvSpPr>
                <p:cNvPr id="38970"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971"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972"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973"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969" name="Oval 42"/>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8947" name="Group 43"/>
            <p:cNvGrpSpPr>
              <a:grpSpLocks/>
            </p:cNvGrpSpPr>
            <p:nvPr/>
          </p:nvGrpSpPr>
          <p:grpSpPr bwMode="auto">
            <a:xfrm>
              <a:off x="900" y="1124"/>
              <a:ext cx="98" cy="93"/>
              <a:chOff x="1104" y="2976"/>
              <a:chExt cx="216" cy="173"/>
            </a:xfrm>
          </p:grpSpPr>
          <p:grpSp>
            <p:nvGrpSpPr>
              <p:cNvPr id="38962" name="Group 44"/>
              <p:cNvGrpSpPr>
                <a:grpSpLocks/>
              </p:cNvGrpSpPr>
              <p:nvPr/>
            </p:nvGrpSpPr>
            <p:grpSpPr bwMode="auto">
              <a:xfrm>
                <a:off x="1104" y="2976"/>
                <a:ext cx="216" cy="168"/>
                <a:chOff x="1248" y="240"/>
                <a:chExt cx="4176" cy="3600"/>
              </a:xfrm>
            </p:grpSpPr>
            <p:sp>
              <p:nvSpPr>
                <p:cNvPr id="38964"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965"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966"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967"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963" name="Oval 49"/>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8948" name="Group 50"/>
            <p:cNvGrpSpPr>
              <a:grpSpLocks/>
            </p:cNvGrpSpPr>
            <p:nvPr/>
          </p:nvGrpSpPr>
          <p:grpSpPr bwMode="auto">
            <a:xfrm>
              <a:off x="3682" y="4128"/>
              <a:ext cx="98" cy="93"/>
              <a:chOff x="1104" y="2976"/>
              <a:chExt cx="216" cy="173"/>
            </a:xfrm>
          </p:grpSpPr>
          <p:grpSp>
            <p:nvGrpSpPr>
              <p:cNvPr id="38956" name="Group 51"/>
              <p:cNvGrpSpPr>
                <a:grpSpLocks/>
              </p:cNvGrpSpPr>
              <p:nvPr/>
            </p:nvGrpSpPr>
            <p:grpSpPr bwMode="auto">
              <a:xfrm>
                <a:off x="1104" y="2976"/>
                <a:ext cx="216" cy="168"/>
                <a:chOff x="1248" y="240"/>
                <a:chExt cx="4176" cy="3600"/>
              </a:xfrm>
            </p:grpSpPr>
            <p:sp>
              <p:nvSpPr>
                <p:cNvPr id="38958"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959"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960"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961"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957" name="Oval 56"/>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nvGrpSpPr>
            <p:cNvPr id="38949" name="Group 57"/>
            <p:cNvGrpSpPr>
              <a:grpSpLocks/>
            </p:cNvGrpSpPr>
            <p:nvPr/>
          </p:nvGrpSpPr>
          <p:grpSpPr bwMode="auto">
            <a:xfrm>
              <a:off x="1315" y="2330"/>
              <a:ext cx="98" cy="93"/>
              <a:chOff x="1104" y="2976"/>
              <a:chExt cx="216" cy="173"/>
            </a:xfrm>
          </p:grpSpPr>
          <p:grpSp>
            <p:nvGrpSpPr>
              <p:cNvPr id="38950" name="Group 58"/>
              <p:cNvGrpSpPr>
                <a:grpSpLocks/>
              </p:cNvGrpSpPr>
              <p:nvPr/>
            </p:nvGrpSpPr>
            <p:grpSpPr bwMode="auto">
              <a:xfrm>
                <a:off x="1104" y="2976"/>
                <a:ext cx="216" cy="168"/>
                <a:chOff x="1248" y="240"/>
                <a:chExt cx="4176" cy="3600"/>
              </a:xfrm>
            </p:grpSpPr>
            <p:sp>
              <p:nvSpPr>
                <p:cNvPr id="38952"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en-US"/>
                </a:p>
              </p:txBody>
            </p:sp>
            <p:sp>
              <p:nvSpPr>
                <p:cNvPr id="38953"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0000"/>
                </a:solidFill>
                <a:ln w="9525">
                  <a:solidFill>
                    <a:srgbClr val="000000"/>
                  </a:solidFill>
                  <a:miter lim="800000"/>
                  <a:headEnd/>
                  <a:tailEnd/>
                </a:ln>
              </p:spPr>
              <p:txBody>
                <a:bodyPr/>
                <a:lstStyle/>
                <a:p>
                  <a:endParaRPr lang="en-US"/>
                </a:p>
              </p:txBody>
            </p:sp>
            <p:sp>
              <p:nvSpPr>
                <p:cNvPr id="38954"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0000"/>
                </a:solidFill>
                <a:ln w="9525">
                  <a:solidFill>
                    <a:srgbClr val="000000"/>
                  </a:solidFill>
                  <a:miter lim="800000"/>
                  <a:headEnd/>
                  <a:tailEnd/>
                </a:ln>
              </p:spPr>
              <p:txBody>
                <a:bodyPr/>
                <a:lstStyle/>
                <a:p>
                  <a:endParaRPr lang="en-US"/>
                </a:p>
              </p:txBody>
            </p:sp>
            <p:sp>
              <p:nvSpPr>
                <p:cNvPr id="38955" name="Pyr4"/>
                <p:cNvSpPr>
                  <a:spLocks noEditPoints="1" noChangeArrowheads="1"/>
                </p:cNvSpPr>
                <p:nvPr/>
              </p:nvSpPr>
              <p:spPr bwMode="auto">
                <a:xfrm>
                  <a:off x="1248" y="2904"/>
                  <a:ext cx="4176" cy="936"/>
                </a:xfrm>
                <a:custGeom>
                  <a:avLst/>
                  <a:gdLst>
                    <a:gd name="T0" fmla="*/ 0 w 21600"/>
                    <a:gd name="T1" fmla="*/ 0 h 21600"/>
                    <a:gd name="T2" fmla="*/ 1 w 21600"/>
                    <a:gd name="T3" fmla="*/ 0 h 21600"/>
                    <a:gd name="T4" fmla="*/ 1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0000"/>
                </a:solidFill>
                <a:ln w="9525">
                  <a:solidFill>
                    <a:srgbClr val="000000"/>
                  </a:solidFill>
                  <a:miter lim="800000"/>
                  <a:headEnd/>
                  <a:tailEnd/>
                </a:ln>
              </p:spPr>
              <p:txBody>
                <a:bodyPr/>
                <a:lstStyle/>
                <a:p>
                  <a:endParaRPr lang="en-US"/>
                </a:p>
              </p:txBody>
            </p:sp>
          </p:grpSp>
          <p:sp>
            <p:nvSpPr>
              <p:cNvPr id="38951" name="Oval 63"/>
              <p:cNvSpPr>
                <a:spLocks noChangeArrowheads="1"/>
              </p:cNvSpPr>
              <p:nvPr/>
            </p:nvSpPr>
            <p:spPr bwMode="auto">
              <a:xfrm>
                <a:off x="1160" y="3053"/>
                <a:ext cx="96" cy="96"/>
              </a:xfrm>
              <a:prstGeom prst="ellipse">
                <a:avLst/>
              </a:prstGeom>
              <a:solidFill>
                <a:srgbClr val="CE0808"/>
              </a:solidFill>
              <a:ln w="9525">
                <a:solidFill>
                  <a:schemeClr val="tx1"/>
                </a:solidFill>
                <a:round/>
                <a:headEnd/>
                <a:tailEnd/>
              </a:ln>
            </p:spPr>
            <p:txBody>
              <a:bodyPr wrap="none" anchor="ctr">
                <a:spAutoFit/>
              </a:bodyPr>
              <a:lstStyle/>
              <a:p>
                <a:endParaRPr lang="en-US"/>
              </a:p>
            </p:txBody>
          </p:sp>
        </p:grpSp>
      </p:grpSp>
      <p:grpSp>
        <p:nvGrpSpPr>
          <p:cNvPr id="17" name="Group 64"/>
          <p:cNvGrpSpPr>
            <a:grpSpLocks/>
          </p:cNvGrpSpPr>
          <p:nvPr/>
        </p:nvGrpSpPr>
        <p:grpSpPr bwMode="auto">
          <a:xfrm>
            <a:off x="433388" y="625475"/>
            <a:ext cx="5507037" cy="6034088"/>
            <a:chOff x="273" y="394"/>
            <a:chExt cx="3469" cy="3801"/>
          </a:xfrm>
        </p:grpSpPr>
        <p:sp>
          <p:nvSpPr>
            <p:cNvPr id="38932" name="Line 65"/>
            <p:cNvSpPr>
              <a:spLocks noChangeShapeType="1"/>
            </p:cNvSpPr>
            <p:nvPr/>
          </p:nvSpPr>
          <p:spPr bwMode="auto">
            <a:xfrm flipV="1">
              <a:off x="295" y="2373"/>
              <a:ext cx="1058" cy="1270"/>
            </a:xfrm>
            <a:prstGeom prst="line">
              <a:avLst/>
            </a:prstGeom>
            <a:noFill/>
            <a:ln w="12700">
              <a:solidFill>
                <a:srgbClr val="FFFF00"/>
              </a:solidFill>
              <a:round/>
              <a:headEnd/>
              <a:tailEnd/>
            </a:ln>
          </p:spPr>
          <p:txBody>
            <a:bodyPr wrap="none" anchor="ctr">
              <a:spAutoFit/>
            </a:bodyPr>
            <a:lstStyle/>
            <a:p>
              <a:endParaRPr lang="en-US"/>
            </a:p>
          </p:txBody>
        </p:sp>
        <p:sp>
          <p:nvSpPr>
            <p:cNvPr id="38933" name="Line 66"/>
            <p:cNvSpPr>
              <a:spLocks noChangeShapeType="1"/>
            </p:cNvSpPr>
            <p:nvPr/>
          </p:nvSpPr>
          <p:spPr bwMode="auto">
            <a:xfrm flipV="1">
              <a:off x="295" y="3536"/>
              <a:ext cx="1385" cy="105"/>
            </a:xfrm>
            <a:prstGeom prst="line">
              <a:avLst/>
            </a:prstGeom>
            <a:noFill/>
            <a:ln w="12700">
              <a:solidFill>
                <a:srgbClr val="FFFF00"/>
              </a:solidFill>
              <a:round/>
              <a:headEnd/>
              <a:tailEnd/>
            </a:ln>
          </p:spPr>
          <p:txBody>
            <a:bodyPr anchor="ctr">
              <a:spAutoFit/>
            </a:bodyPr>
            <a:lstStyle/>
            <a:p>
              <a:endParaRPr lang="en-US"/>
            </a:p>
          </p:txBody>
        </p:sp>
        <p:sp>
          <p:nvSpPr>
            <p:cNvPr id="38934" name="Line 67"/>
            <p:cNvSpPr>
              <a:spLocks noChangeShapeType="1"/>
            </p:cNvSpPr>
            <p:nvPr/>
          </p:nvSpPr>
          <p:spPr bwMode="auto">
            <a:xfrm flipH="1">
              <a:off x="1375" y="1815"/>
              <a:ext cx="1017" cy="556"/>
            </a:xfrm>
            <a:prstGeom prst="line">
              <a:avLst/>
            </a:prstGeom>
            <a:noFill/>
            <a:ln w="12700">
              <a:solidFill>
                <a:srgbClr val="FFFF00"/>
              </a:solidFill>
              <a:round/>
              <a:headEnd/>
              <a:tailEnd/>
            </a:ln>
          </p:spPr>
          <p:txBody>
            <a:bodyPr anchor="ctr">
              <a:spAutoFit/>
            </a:bodyPr>
            <a:lstStyle/>
            <a:p>
              <a:endParaRPr lang="en-US"/>
            </a:p>
          </p:txBody>
        </p:sp>
        <p:sp>
          <p:nvSpPr>
            <p:cNvPr id="38935" name="Line 68"/>
            <p:cNvSpPr>
              <a:spLocks noChangeShapeType="1"/>
            </p:cNvSpPr>
            <p:nvPr/>
          </p:nvSpPr>
          <p:spPr bwMode="auto">
            <a:xfrm>
              <a:off x="1680" y="3536"/>
              <a:ext cx="2062" cy="659"/>
            </a:xfrm>
            <a:prstGeom prst="line">
              <a:avLst/>
            </a:prstGeom>
            <a:noFill/>
            <a:ln w="12700">
              <a:solidFill>
                <a:srgbClr val="FFFF00"/>
              </a:solidFill>
              <a:round/>
              <a:headEnd/>
              <a:tailEnd/>
            </a:ln>
          </p:spPr>
          <p:txBody>
            <a:bodyPr anchor="ctr">
              <a:spAutoFit/>
            </a:bodyPr>
            <a:lstStyle/>
            <a:p>
              <a:endParaRPr lang="en-US"/>
            </a:p>
          </p:txBody>
        </p:sp>
        <p:sp>
          <p:nvSpPr>
            <p:cNvPr id="38936" name="Line 69"/>
            <p:cNvSpPr>
              <a:spLocks noChangeShapeType="1"/>
            </p:cNvSpPr>
            <p:nvPr/>
          </p:nvSpPr>
          <p:spPr bwMode="auto">
            <a:xfrm flipH="1" flipV="1">
              <a:off x="2414" y="1789"/>
              <a:ext cx="1328" cy="2406"/>
            </a:xfrm>
            <a:prstGeom prst="line">
              <a:avLst/>
            </a:prstGeom>
            <a:noFill/>
            <a:ln w="12700">
              <a:solidFill>
                <a:srgbClr val="FFFF00"/>
              </a:solidFill>
              <a:round/>
              <a:headEnd/>
              <a:tailEnd/>
            </a:ln>
          </p:spPr>
          <p:txBody>
            <a:bodyPr anchor="ctr">
              <a:spAutoFit/>
            </a:bodyPr>
            <a:lstStyle/>
            <a:p>
              <a:endParaRPr lang="en-US"/>
            </a:p>
          </p:txBody>
        </p:sp>
        <p:sp>
          <p:nvSpPr>
            <p:cNvPr id="38937" name="Line 70"/>
            <p:cNvSpPr>
              <a:spLocks noChangeShapeType="1"/>
            </p:cNvSpPr>
            <p:nvPr/>
          </p:nvSpPr>
          <p:spPr bwMode="auto">
            <a:xfrm flipH="1" flipV="1">
              <a:off x="938" y="1191"/>
              <a:ext cx="415" cy="1206"/>
            </a:xfrm>
            <a:prstGeom prst="line">
              <a:avLst/>
            </a:prstGeom>
            <a:noFill/>
            <a:ln w="12700">
              <a:solidFill>
                <a:srgbClr val="FFFF00"/>
              </a:solidFill>
              <a:round/>
              <a:headEnd/>
              <a:tailEnd/>
            </a:ln>
          </p:spPr>
          <p:txBody>
            <a:bodyPr anchor="ctr">
              <a:spAutoFit/>
            </a:bodyPr>
            <a:lstStyle/>
            <a:p>
              <a:endParaRPr lang="en-US"/>
            </a:p>
          </p:txBody>
        </p:sp>
        <p:sp>
          <p:nvSpPr>
            <p:cNvPr id="38938" name="Line 71"/>
            <p:cNvSpPr>
              <a:spLocks noChangeShapeType="1"/>
            </p:cNvSpPr>
            <p:nvPr/>
          </p:nvSpPr>
          <p:spPr bwMode="auto">
            <a:xfrm flipV="1">
              <a:off x="273" y="1167"/>
              <a:ext cx="696" cy="2476"/>
            </a:xfrm>
            <a:prstGeom prst="line">
              <a:avLst/>
            </a:prstGeom>
            <a:noFill/>
            <a:ln w="12700">
              <a:solidFill>
                <a:srgbClr val="FFFF00"/>
              </a:solidFill>
              <a:round/>
              <a:headEnd/>
              <a:tailEnd/>
            </a:ln>
          </p:spPr>
          <p:txBody>
            <a:bodyPr anchor="ctr">
              <a:spAutoFit/>
            </a:bodyPr>
            <a:lstStyle/>
            <a:p>
              <a:endParaRPr lang="en-US"/>
            </a:p>
          </p:txBody>
        </p:sp>
        <p:sp>
          <p:nvSpPr>
            <p:cNvPr id="38939" name="Line 72"/>
            <p:cNvSpPr>
              <a:spLocks noChangeShapeType="1"/>
            </p:cNvSpPr>
            <p:nvPr/>
          </p:nvSpPr>
          <p:spPr bwMode="auto">
            <a:xfrm flipV="1">
              <a:off x="938" y="394"/>
              <a:ext cx="1184" cy="797"/>
            </a:xfrm>
            <a:prstGeom prst="line">
              <a:avLst/>
            </a:prstGeom>
            <a:noFill/>
            <a:ln w="12700">
              <a:solidFill>
                <a:srgbClr val="FFFF00"/>
              </a:solidFill>
              <a:round/>
              <a:headEnd/>
              <a:tailEnd/>
            </a:ln>
          </p:spPr>
          <p:txBody>
            <a:bodyPr anchor="ctr">
              <a:spAutoFit/>
            </a:bodyPr>
            <a:lstStyle/>
            <a:p>
              <a:endParaRPr lang="en-US"/>
            </a:p>
          </p:txBody>
        </p:sp>
        <p:sp>
          <p:nvSpPr>
            <p:cNvPr id="38940" name="Line 73"/>
            <p:cNvSpPr>
              <a:spLocks noChangeShapeType="1"/>
            </p:cNvSpPr>
            <p:nvPr/>
          </p:nvSpPr>
          <p:spPr bwMode="auto">
            <a:xfrm>
              <a:off x="938" y="1214"/>
              <a:ext cx="1501" cy="577"/>
            </a:xfrm>
            <a:prstGeom prst="line">
              <a:avLst/>
            </a:prstGeom>
            <a:noFill/>
            <a:ln w="12700">
              <a:solidFill>
                <a:srgbClr val="FFFF00"/>
              </a:solidFill>
              <a:round/>
              <a:headEnd/>
              <a:tailEnd/>
            </a:ln>
          </p:spPr>
          <p:txBody>
            <a:bodyPr anchor="ctr">
              <a:spAutoFit/>
            </a:bodyPr>
            <a:lstStyle/>
            <a:p>
              <a:endParaRPr lang="en-US"/>
            </a:p>
          </p:txBody>
        </p:sp>
        <p:sp>
          <p:nvSpPr>
            <p:cNvPr id="38941" name="Line 74"/>
            <p:cNvSpPr>
              <a:spLocks noChangeShapeType="1"/>
            </p:cNvSpPr>
            <p:nvPr/>
          </p:nvSpPr>
          <p:spPr bwMode="auto">
            <a:xfrm flipH="1" flipV="1">
              <a:off x="2109" y="443"/>
              <a:ext cx="318" cy="1348"/>
            </a:xfrm>
            <a:prstGeom prst="line">
              <a:avLst/>
            </a:prstGeom>
            <a:noFill/>
            <a:ln w="12700">
              <a:solidFill>
                <a:srgbClr val="FFFF00"/>
              </a:solidFill>
              <a:round/>
              <a:headEnd/>
              <a:tailEnd/>
            </a:ln>
          </p:spPr>
          <p:txBody>
            <a:bodyPr anchor="ctr">
              <a:spAutoFit/>
            </a:bodyPr>
            <a:lstStyle/>
            <a:p>
              <a:endParaRPr lang="en-US"/>
            </a:p>
          </p:txBody>
        </p:sp>
        <p:sp>
          <p:nvSpPr>
            <p:cNvPr id="38942" name="Line 75"/>
            <p:cNvSpPr>
              <a:spLocks noChangeShapeType="1"/>
            </p:cNvSpPr>
            <p:nvPr/>
          </p:nvSpPr>
          <p:spPr bwMode="auto">
            <a:xfrm flipV="1">
              <a:off x="1658" y="1838"/>
              <a:ext cx="756" cy="1698"/>
            </a:xfrm>
            <a:prstGeom prst="line">
              <a:avLst/>
            </a:prstGeom>
            <a:noFill/>
            <a:ln w="12700">
              <a:solidFill>
                <a:srgbClr val="FFFF00"/>
              </a:solidFill>
              <a:round/>
              <a:headEnd/>
              <a:tailEnd/>
            </a:ln>
          </p:spPr>
          <p:txBody>
            <a:bodyPr anchor="ctr">
              <a:spAutoFit/>
            </a:bodyPr>
            <a:lstStyle/>
            <a:p>
              <a:endParaRPr lang="en-US"/>
            </a:p>
          </p:txBody>
        </p:sp>
      </p:grpSp>
      <p:sp>
        <p:nvSpPr>
          <p:cNvPr id="142412" name="Text Box 76"/>
          <p:cNvSpPr txBox="1">
            <a:spLocks noChangeArrowheads="1"/>
          </p:cNvSpPr>
          <p:nvPr/>
        </p:nvSpPr>
        <p:spPr bwMode="auto">
          <a:xfrm>
            <a:off x="4776788" y="2789238"/>
            <a:ext cx="3581400" cy="579437"/>
          </a:xfrm>
          <a:prstGeom prst="rect">
            <a:avLst/>
          </a:prstGeom>
          <a:noFill/>
          <a:ln w="9525">
            <a:noFill/>
            <a:miter lim="800000"/>
            <a:headEnd/>
            <a:tailEnd/>
          </a:ln>
        </p:spPr>
        <p:txBody>
          <a:bodyPr>
            <a:spAutoFit/>
          </a:bodyPr>
          <a:lstStyle/>
          <a:p>
            <a:pPr eaLnBrk="0" hangingPunct="0">
              <a:spcBef>
                <a:spcPct val="50000"/>
              </a:spcBef>
              <a:buFontTx/>
              <a:buChar char="•"/>
            </a:pPr>
            <a:r>
              <a:rPr lang="en-US" sz="3200" b="1">
                <a:solidFill>
                  <a:schemeClr val="bg1"/>
                </a:solidFill>
              </a:rPr>
              <a:t> Other Projects</a:t>
            </a:r>
          </a:p>
        </p:txBody>
      </p:sp>
      <p:sp>
        <p:nvSpPr>
          <p:cNvPr id="38930" name="Text Box 77"/>
          <p:cNvSpPr txBox="1">
            <a:spLocks noChangeArrowheads="1"/>
          </p:cNvSpPr>
          <p:nvPr/>
        </p:nvSpPr>
        <p:spPr bwMode="auto">
          <a:xfrm>
            <a:off x="1023938" y="90488"/>
            <a:ext cx="7337425" cy="701675"/>
          </a:xfrm>
          <a:prstGeom prst="rect">
            <a:avLst/>
          </a:prstGeom>
          <a:noFill/>
          <a:ln w="9525">
            <a:noFill/>
            <a:miter lim="800000"/>
            <a:headEnd/>
            <a:tailEnd/>
          </a:ln>
        </p:spPr>
        <p:txBody>
          <a:bodyPr>
            <a:spAutoFit/>
          </a:bodyPr>
          <a:lstStyle/>
          <a:p>
            <a:pPr eaLnBrk="0" hangingPunct="0">
              <a:spcBef>
                <a:spcPct val="50000"/>
              </a:spcBef>
            </a:pPr>
            <a:r>
              <a:rPr lang="en-US" sz="3200" b="1">
                <a:solidFill>
                  <a:schemeClr val="bg1"/>
                </a:solidFill>
              </a:rPr>
              <a:t> </a:t>
            </a:r>
            <a:r>
              <a:rPr lang="en-US" sz="4000" b="1">
                <a:solidFill>
                  <a:schemeClr val="bg1"/>
                </a:solidFill>
              </a:rPr>
              <a:t>Connection to the NSRS</a:t>
            </a:r>
          </a:p>
        </p:txBody>
      </p:sp>
      <p:pic>
        <p:nvPicPr>
          <p:cNvPr id="142414" name="Picture 78"/>
          <p:cNvPicPr>
            <a:picLocks noChangeAspect="1" noChangeArrowheads="1"/>
          </p:cNvPicPr>
          <p:nvPr/>
        </p:nvPicPr>
        <p:blipFill>
          <a:blip r:embed="rId11" cstate="screen">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24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16667E-6 0.00625 C -0.0573 0.03631 -0.11459 0.06684 -0.17743 0.06938 C -0.24028 0.07193 -0.32796 0.04695 -0.37743 0.02151 C -0.42674 -0.0037 -0.454 -0.05226 -0.47379 -0.08302 C -0.49341 -0.11378 -0.49184 -0.13413 -0.49618 -0.16281 C -0.50035 -0.19149 -0.49775 -0.23566 -0.49879 -0.25509 C -0.5 -0.27451 -0.50278 -0.27567 -0.50296 -0.2796 " pathEditMode="relative" rAng="0" ptsTypes="aaaaaaA">
                                      <p:cBhvr>
                                        <p:cTn id="10" dur="2000" fill="hold"/>
                                        <p:tgtEl>
                                          <p:spTgt spid="142341"/>
                                        </p:tgtEl>
                                        <p:attrNameLst>
                                          <p:attrName>ppt_x</p:attrName>
                                          <p:attrName>ppt_y</p:attrName>
                                        </p:attrNameLst>
                                      </p:cBhvr>
                                      <p:rCtr x="-252" y="-110"/>
                                    </p:animMotion>
                                  </p:childTnLst>
                                </p:cTn>
                              </p:par>
                              <p:par>
                                <p:cTn id="11" presetID="1" presetClass="exit" presetSubtype="0" fill="hold" nodeType="withEffect">
                                  <p:stCondLst>
                                    <p:cond delay="0"/>
                                  </p:stCondLst>
                                  <p:childTnLst>
                                    <p:set>
                                      <p:cBhvr>
                                        <p:cTn id="12" dur="1" fill="hold">
                                          <p:stCondLst>
                                            <p:cond delay="0"/>
                                          </p:stCondLst>
                                        </p:cTn>
                                        <p:tgtEl>
                                          <p:spTgt spid="142414"/>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2000" fill="hold"/>
                                        <p:tgtEl>
                                          <p:spTgt spid="142341"/>
                                        </p:tgtEl>
                                      </p:cBhvr>
                                      <p:by x="20000" y="20000"/>
                                    </p:animScale>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4241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1000"/>
                                  </p:stCondLst>
                                  <p:childTnLst>
                                    <p:set>
                                      <p:cBhvr>
                                        <p:cTn id="20" dur="1" fill="hold">
                                          <p:stCondLst>
                                            <p:cond delay="0"/>
                                          </p:stCondLst>
                                        </p:cTn>
                                        <p:tgtEl>
                                          <p:spTgt spid="142339"/>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42414"/>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0"/>
                                          </p:stCondLst>
                                        </p:cTn>
                                        <p:tgtEl>
                                          <p:spTgt spid="142345"/>
                                        </p:tgtEl>
                                        <p:attrNameLst>
                                          <p:attrName>style.visibility</p:attrName>
                                        </p:attrNameLst>
                                      </p:cBhvr>
                                      <p:to>
                                        <p:strVal val="visible"/>
                                      </p:to>
                                    </p:set>
                                  </p:childTnLst>
                                </p:cTn>
                              </p:par>
                              <p:par>
                                <p:cTn id="26" presetID="0" presetClass="path" presetSubtype="0" accel="50000" decel="50000" fill="hold" nodeType="withEffect">
                                  <p:stCondLst>
                                    <p:cond delay="0"/>
                                  </p:stCondLst>
                                  <p:childTnLst>
                                    <p:animMotion origin="layout" path="M 0.06458 0.00624 C 0.01372 0.05273 -0.03698 0.09921 -0.08108 0.10476 C -0.12517 0.11031 -0.17517 0.06892 -0.2 0.03955 C -0.22483 0.01041 -0.2309 -0.02197 -0.23038 -0.06984 C -0.22986 -0.11772 -0.21372 -0.21115 -0.1974 -0.24792 C -0.18108 -0.28446 -0.14358 -0.28215 -0.13281 -0.28885 " pathEditMode="relative" rAng="0" ptsTypes="aaaaaA">
                                      <p:cBhvr>
                                        <p:cTn id="27" dur="2000" fill="hold"/>
                                        <p:tgtEl>
                                          <p:spTgt spid="142339"/>
                                        </p:tgtEl>
                                        <p:attrNameLst>
                                          <p:attrName>ppt_x</p:attrName>
                                          <p:attrName>ppt_y</p:attrName>
                                        </p:attrNameLst>
                                      </p:cBhvr>
                                      <p:rCtr x="-148" y="-96"/>
                                    </p:animMotion>
                                  </p:childTnLst>
                                </p:cTn>
                              </p:par>
                              <p:par>
                                <p:cTn id="28" presetID="6" presetClass="emph" presetSubtype="0" fill="hold" nodeType="withEffect">
                                  <p:stCondLst>
                                    <p:cond delay="0"/>
                                  </p:stCondLst>
                                  <p:childTnLst>
                                    <p:animScale>
                                      <p:cBhvr>
                                        <p:cTn id="29" dur="2000" fill="hold"/>
                                        <p:tgtEl>
                                          <p:spTgt spid="142339"/>
                                        </p:tgtEl>
                                      </p:cBhvr>
                                      <p:by x="255000" y="255000"/>
                                    </p:animScale>
                                  </p:childTnLst>
                                </p:cTn>
                              </p:par>
                            </p:childTnLst>
                          </p:cTn>
                        </p:par>
                        <p:par>
                          <p:cTn id="30" fill="hold">
                            <p:stCondLst>
                              <p:cond delay="5000"/>
                            </p:stCondLst>
                            <p:childTnLst>
                              <p:par>
                                <p:cTn id="31" presetID="9" presetClass="emph" presetSubtype="0" nodeType="afterEffect">
                                  <p:stCondLst>
                                    <p:cond delay="0"/>
                                  </p:stCondLst>
                                  <p:childTnLst>
                                    <p:set>
                                      <p:cBhvr rctx="PPT">
                                        <p:cTn id="32" dur="indefinite"/>
                                        <p:tgtEl>
                                          <p:spTgt spid="142339"/>
                                        </p:tgtEl>
                                        <p:attrNameLst>
                                          <p:attrName>style.opacity</p:attrName>
                                        </p:attrNameLst>
                                      </p:cBhvr>
                                      <p:to>
                                        <p:strVal val="0.25"/>
                                      </p:to>
                                    </p:set>
                                    <p:animEffect filter="image" prLst="opacity: 0.25">
                                      <p:cBhvr rctx="IE">
                                        <p:cTn id="33" dur="indefinite"/>
                                        <p:tgtEl>
                                          <p:spTgt spid="142339"/>
                                        </p:tgtEl>
                                      </p:cBhvr>
                                    </p:animEffect>
                                  </p:childTnLst>
                                </p:cTn>
                              </p:par>
                            </p:childTnLst>
                          </p:cTn>
                        </p:par>
                        <p:par>
                          <p:cTn id="34" fill="hold">
                            <p:stCondLst>
                              <p:cond delay="5000"/>
                            </p:stCondLst>
                            <p:childTnLst>
                              <p:par>
                                <p:cTn id="35" presetID="1" presetClass="entr" presetSubtype="0" fill="hold" nodeType="afterEffect">
                                  <p:stCondLst>
                                    <p:cond delay="0"/>
                                  </p:stCondLst>
                                  <p:childTnLst>
                                    <p:set>
                                      <p:cBhvr>
                                        <p:cTn id="36" dur="1" fill="hold">
                                          <p:stCondLst>
                                            <p:cond delay="0"/>
                                          </p:stCondLst>
                                        </p:cTn>
                                        <p:tgtEl>
                                          <p:spTgt spid="142414"/>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142343"/>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142414"/>
                                        </p:tgtEl>
                                        <p:attrNameLst>
                                          <p:attrName>style.visibility</p:attrName>
                                        </p:attrNameLst>
                                      </p:cBhvr>
                                      <p:to>
                                        <p:strVal val="hidden"/>
                                      </p:to>
                                    </p:set>
                                  </p:childTnLst>
                                </p:cTn>
                              </p:par>
                            </p:childTnLst>
                          </p:cTn>
                        </p:par>
                        <p:par>
                          <p:cTn id="42" fill="hold">
                            <p:stCondLst>
                              <p:cond delay="5500"/>
                            </p:stCondLst>
                            <p:childTnLst>
                              <p:par>
                                <p:cTn id="43" presetID="1" presetClass="entr" presetSubtype="0" fill="hold" nodeType="afterEffect">
                                  <p:stCondLst>
                                    <p:cond delay="0"/>
                                  </p:stCondLst>
                                  <p:childTnLst>
                                    <p:set>
                                      <p:cBhvr>
                                        <p:cTn id="44" dur="1" fill="hold">
                                          <p:stCondLst>
                                            <p:cond delay="0"/>
                                          </p:stCondLst>
                                        </p:cTn>
                                        <p:tgtEl>
                                          <p:spTgt spid="142340"/>
                                        </p:tgtEl>
                                        <p:attrNameLst>
                                          <p:attrName>style.visibility</p:attrName>
                                        </p:attrNameLst>
                                      </p:cBhvr>
                                      <p:to>
                                        <p:strVal val="visible"/>
                                      </p:to>
                                    </p:set>
                                  </p:childTnLst>
                                </p:cTn>
                              </p:par>
                            </p:childTnLst>
                          </p:cTn>
                        </p:par>
                        <p:par>
                          <p:cTn id="45" fill="hold">
                            <p:stCondLst>
                              <p:cond delay="5500"/>
                            </p:stCondLst>
                            <p:childTnLst>
                              <p:par>
                                <p:cTn id="46" presetID="6" presetClass="emph" presetSubtype="0" fill="hold" nodeType="afterEffect">
                                  <p:stCondLst>
                                    <p:cond delay="0"/>
                                  </p:stCondLst>
                                  <p:childTnLst>
                                    <p:animScale>
                                      <p:cBhvr>
                                        <p:cTn id="47" dur="2000" fill="hold"/>
                                        <p:tgtEl>
                                          <p:spTgt spid="142340"/>
                                        </p:tgtEl>
                                      </p:cBhvr>
                                      <p:by x="20000" y="20000"/>
                                    </p:animScale>
                                  </p:childTnLst>
                                </p:cTn>
                              </p:par>
                              <p:par>
                                <p:cTn id="48" presetID="0" presetClass="path" presetSubtype="0" accel="50000" decel="50000" fill="hold" nodeType="withEffect">
                                  <p:stCondLst>
                                    <p:cond delay="0"/>
                                  </p:stCondLst>
                                  <p:childTnLst>
                                    <p:animMotion origin="layout" path="M 4.16667E-6 1.48011E-6 C 0.01302 0.11355 0.025 0.2315 0.04757 0.33603 C 0.07013 0.43733 0.10503 0.56337 0.13628 0.61147 C 0.16718 0.66466 0.21927 0.62743 0.23559 0.63205 " pathEditMode="relative" rAng="321814" ptsTypes="aaaA">
                                      <p:cBhvr>
                                        <p:cTn id="49" dur="2000" fill="hold"/>
                                        <p:tgtEl>
                                          <p:spTgt spid="142340"/>
                                        </p:tgtEl>
                                        <p:attrNameLst>
                                          <p:attrName>ppt_x</p:attrName>
                                          <p:attrName>ppt_y</p:attrName>
                                        </p:attrNameLst>
                                      </p:cBhvr>
                                      <p:rCtr x="116" y="336"/>
                                    </p:animMotion>
                                  </p:childTnLst>
                                </p:cTn>
                              </p:par>
                            </p:childTnLst>
                          </p:cTn>
                        </p:par>
                        <p:par>
                          <p:cTn id="50" fill="hold">
                            <p:stCondLst>
                              <p:cond delay="7500"/>
                            </p:stCondLst>
                            <p:childTnLst>
                              <p:par>
                                <p:cTn id="51" presetID="1" presetClass="entr" presetSubtype="0" fill="hold" nodeType="afterEffect">
                                  <p:stCondLst>
                                    <p:cond delay="0"/>
                                  </p:stCondLst>
                                  <p:childTnLst>
                                    <p:set>
                                      <p:cBhvr>
                                        <p:cTn id="52" dur="1" fill="hold">
                                          <p:stCondLst>
                                            <p:cond delay="0"/>
                                          </p:stCondLst>
                                        </p:cTn>
                                        <p:tgtEl>
                                          <p:spTgt spid="142414"/>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500"/>
                                  </p:stCondLst>
                                  <p:childTnLst>
                                    <p:set>
                                      <p:cBhvr>
                                        <p:cTn id="55" dur="1" fill="hold">
                                          <p:stCondLst>
                                            <p:cond delay="0"/>
                                          </p:stCondLst>
                                        </p:cTn>
                                        <p:tgtEl>
                                          <p:spTgt spid="142342"/>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42414"/>
                                        </p:tgtEl>
                                        <p:attrNameLst>
                                          <p:attrName>style.visibility</p:attrName>
                                        </p:attrNameLst>
                                      </p:cBhvr>
                                      <p:to>
                                        <p:strVal val="hidden"/>
                                      </p:to>
                                    </p:set>
                                  </p:childTnLst>
                                </p:cTn>
                              </p:par>
                            </p:childTnLst>
                          </p:cTn>
                        </p:par>
                        <p:par>
                          <p:cTn id="58" fill="hold">
                            <p:stCondLst>
                              <p:cond delay="8000"/>
                            </p:stCondLst>
                            <p:childTnLst>
                              <p:par>
                                <p:cTn id="59" presetID="1" presetClass="entr" presetSubtype="0" fill="hold" nodeType="afterEffect">
                                  <p:stCondLst>
                                    <p:cond delay="0"/>
                                  </p:stCondLst>
                                  <p:childTnLst>
                                    <p:set>
                                      <p:cBhvr>
                                        <p:cTn id="60" dur="1" fill="hold">
                                          <p:stCondLst>
                                            <p:cond delay="0"/>
                                          </p:stCondLst>
                                        </p:cTn>
                                        <p:tgtEl>
                                          <p:spTgt spid="142347"/>
                                        </p:tgtEl>
                                        <p:attrNameLst>
                                          <p:attrName>style.visibility</p:attrName>
                                        </p:attrNameLst>
                                      </p:cBhvr>
                                      <p:to>
                                        <p:strVal val="visible"/>
                                      </p:to>
                                    </p:set>
                                  </p:childTnLst>
                                </p:cTn>
                              </p:par>
                            </p:childTnLst>
                          </p:cTn>
                        </p:par>
                        <p:par>
                          <p:cTn id="61" fill="hold">
                            <p:stCondLst>
                              <p:cond delay="8000"/>
                            </p:stCondLst>
                            <p:childTnLst>
                              <p:par>
                                <p:cTn id="62" presetID="6" presetClass="emph" presetSubtype="0" fill="hold" nodeType="afterEffect">
                                  <p:stCondLst>
                                    <p:cond delay="0"/>
                                  </p:stCondLst>
                                  <p:childTnLst>
                                    <p:animScale>
                                      <p:cBhvr>
                                        <p:cTn id="63" dur="2000" fill="hold"/>
                                        <p:tgtEl>
                                          <p:spTgt spid="142347"/>
                                        </p:tgtEl>
                                      </p:cBhvr>
                                      <p:by x="50000" y="50000"/>
                                    </p:animScale>
                                  </p:childTnLst>
                                </p:cTn>
                              </p:par>
                              <p:par>
                                <p:cTn id="64" presetID="0" presetClass="path" presetSubtype="0" accel="50000" decel="50000" fill="hold" nodeType="withEffect">
                                  <p:stCondLst>
                                    <p:cond delay="0"/>
                                  </p:stCondLst>
                                  <p:childTnLst>
                                    <p:animMotion origin="layout" path="M -8.33333E-7 2.16466E-6 C 0.00261 0.00462 0.00625 0.00902 0.0099 0.01318 C 0.01198 0.01572 0.0158 0.02081 0.0158 0.02104 C 0.0184 0.02914 0.01441 0.01873 0.0191 0.02497 C 0.02188 0.02891 0.02101 0.03376 0.02587 0.03608 C 0.02743 0.03931 0.02813 0.04209 0.02917 0.04533 C 0.03004 0.05666 0.03108 0.0673 0.0316 0.07886 C 0.03073 0.09297 0.03264 0.09898 0.02656 0.10916 C 0.0257 0.11263 0.02396 0.1154 0.02083 0.11818 C 0.01632 0.12905 0.02188 0.11841 0.01667 0.12373 C 0.0125 0.12789 0.01129 0.1339 0.0066 0.1376 C 0.00504 0.14153 -0.0026 0.14685 -0.00746 0.14893 C -0.01128 0.15356 -0.0066 0.14893 -0.0125 0.15171 C -0.01354 0.15194 -0.01406 0.15333 -0.0151 0.15379 C -0.01684 0.15448 -0.02083 0.15518 -0.02083 0.15518 C -0.0309 0.16188 -0.04739 0.16096 -0.0592 0.16142 C -0.08316 0.16397 -0.11892 0.1598 -0.1401 0.14801 C -0.14305 0.14408 -0.14878 0.14431 -0.1533 0.14176 C -0.15555 0.14061 -0.16094 0.13899 -0.16094 0.13922 C -0.16684 0.13413 -0.17396 0.13275 -0.18177 0.13066 C -0.20642 0.13113 -0.20937 0.13066 -0.22587 0.13367 C -0.22899 0.13621 -0.23194 0.13598 -0.23594 0.13714 C -0.24097 0.1413 -0.23576 0.1376 -0.2408 0.13991 C -0.24305 0.14084 -0.24757 0.14338 -0.24757 0.14338 C -0.24983 0.14593 -0.25139 0.14778 -0.25503 0.14893 C -0.25851 0.15333 -0.26493 0.15425 -0.27083 0.15518 C -0.29288 0.15472 -0.31597 0.1561 -0.3375 0.15102 C -0.34028 0.1494 -0.33906 0.14963 -0.3408 0.14963 " pathEditMode="relative" rAng="0" ptsTypes="fffffffffffffffffffffffffffA">
                                      <p:cBhvr>
                                        <p:cTn id="65" dur="2000" fill="hold"/>
                                        <p:tgtEl>
                                          <p:spTgt spid="142347"/>
                                        </p:tgtEl>
                                        <p:attrNameLst>
                                          <p:attrName>ppt_x</p:attrName>
                                          <p:attrName>ppt_y</p:attrName>
                                        </p:attrNameLst>
                                      </p:cBhvr>
                                      <p:rCtr x="-154" y="82"/>
                                    </p:animMotion>
                                  </p:childTnLst>
                                </p:cTn>
                              </p:par>
                            </p:childTnLst>
                          </p:cTn>
                        </p:par>
                        <p:par>
                          <p:cTn id="66" fill="hold">
                            <p:stCondLst>
                              <p:cond delay="10000"/>
                            </p:stCondLst>
                            <p:childTnLst>
                              <p:par>
                                <p:cTn id="67" presetID="9" presetClass="emph" presetSubtype="0" nodeType="afterEffect">
                                  <p:stCondLst>
                                    <p:cond delay="0"/>
                                  </p:stCondLst>
                                  <p:childTnLst>
                                    <p:set>
                                      <p:cBhvr rctx="PPT">
                                        <p:cTn id="68" dur="indefinite"/>
                                        <p:tgtEl>
                                          <p:spTgt spid="142347"/>
                                        </p:tgtEl>
                                        <p:attrNameLst>
                                          <p:attrName>style.opacity</p:attrName>
                                        </p:attrNameLst>
                                      </p:cBhvr>
                                      <p:to>
                                        <p:strVal val="0.5"/>
                                      </p:to>
                                    </p:set>
                                    <p:animEffect filter="image" prLst="opacity: 0.5">
                                      <p:cBhvr rctx="IE">
                                        <p:cTn id="69" dur="indefinite"/>
                                        <p:tgtEl>
                                          <p:spTgt spid="142347"/>
                                        </p:tgtEl>
                                      </p:cBhvr>
                                    </p:animEffect>
                                  </p:childTnLst>
                                </p:cTn>
                              </p:par>
                            </p:childTnLst>
                          </p:cTn>
                        </p:par>
                        <p:par>
                          <p:cTn id="70" fill="hold">
                            <p:stCondLst>
                              <p:cond delay="10000"/>
                            </p:stCondLst>
                            <p:childTnLst>
                              <p:par>
                                <p:cTn id="71" presetID="1" presetClass="entr" presetSubtype="0" fill="hold" nodeType="afterEffect">
                                  <p:stCondLst>
                                    <p:cond delay="0"/>
                                  </p:stCondLst>
                                  <p:childTnLst>
                                    <p:set>
                                      <p:cBhvr>
                                        <p:cTn id="72" dur="1" fill="hold">
                                          <p:stCondLst>
                                            <p:cond delay="0"/>
                                          </p:stCondLst>
                                        </p:cTn>
                                        <p:tgtEl>
                                          <p:spTgt spid="142414"/>
                                        </p:tgtEl>
                                        <p:attrNameLst>
                                          <p:attrName>style.visibility</p:attrName>
                                        </p:attrNameLst>
                                      </p:cBhvr>
                                      <p:to>
                                        <p:strVal val="visible"/>
                                      </p:to>
                                    </p:set>
                                  </p:childTnLst>
                                </p:cTn>
                              </p:par>
                            </p:childTnLst>
                          </p:cTn>
                        </p:par>
                        <p:par>
                          <p:cTn id="73" fill="hold">
                            <p:stCondLst>
                              <p:cond delay="10000"/>
                            </p:stCondLst>
                            <p:childTnLst>
                              <p:par>
                                <p:cTn id="74" presetID="1" presetClass="entr" presetSubtype="0" fill="hold" grpId="0" nodeType="afterEffect">
                                  <p:stCondLst>
                                    <p:cond delay="500"/>
                                  </p:stCondLst>
                                  <p:childTnLst>
                                    <p:set>
                                      <p:cBhvr>
                                        <p:cTn id="75" dur="1" fill="hold">
                                          <p:stCondLst>
                                            <p:cond delay="0"/>
                                          </p:stCondLst>
                                        </p:cTn>
                                        <p:tgtEl>
                                          <p:spTgt spid="142412"/>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0"/>
                                          </p:stCondLst>
                                        </p:cTn>
                                        <p:tgtEl>
                                          <p:spTgt spid="142414"/>
                                        </p:tgtEl>
                                        <p:attrNameLst>
                                          <p:attrName>style.visibility</p:attrName>
                                        </p:attrNameLst>
                                      </p:cBhvr>
                                      <p:to>
                                        <p:strVal val="hidden"/>
                                      </p:to>
                                    </p:set>
                                  </p:childTnLst>
                                </p:cTn>
                              </p:par>
                            </p:childTnLst>
                          </p:cTn>
                        </p:par>
                        <p:par>
                          <p:cTn id="78" fill="hold">
                            <p:stCondLst>
                              <p:cond delay="10500"/>
                            </p:stCondLst>
                            <p:childTnLst>
                              <p:par>
                                <p:cTn id="79" presetID="1" presetClass="entr" presetSubtype="0" fill="hold" nodeType="afterEffect">
                                  <p:stCondLst>
                                    <p:cond delay="0"/>
                                  </p:stCondLst>
                                  <p:childTnLst>
                                    <p:set>
                                      <p:cBhvr>
                                        <p:cTn id="80" dur="1" fill="hold">
                                          <p:stCondLst>
                                            <p:cond delay="0"/>
                                          </p:stCondLst>
                                        </p:cTn>
                                        <p:tgtEl>
                                          <p:spTgt spid="142344"/>
                                        </p:tgtEl>
                                        <p:attrNameLst>
                                          <p:attrName>style.visibility</p:attrName>
                                        </p:attrNameLst>
                                      </p:cBhvr>
                                      <p:to>
                                        <p:strVal val="visible"/>
                                      </p:to>
                                    </p:set>
                                  </p:childTnLst>
                                </p:cTn>
                              </p:par>
                              <p:par>
                                <p:cTn id="81" presetID="0" presetClass="path" presetSubtype="0" accel="50000" decel="50000" fill="hold" nodeType="withEffect">
                                  <p:stCondLst>
                                    <p:cond delay="0"/>
                                  </p:stCondLst>
                                  <p:childTnLst>
                                    <p:animMotion origin="layout" path="M -2.5E-6 0.02914 C -0.03073 -0.01596 -0.06128 -0.06129 -0.09531 -0.10014 C -0.12934 -0.13899 -0.1658 -0.18455 -0.20399 -0.2049 C -0.24236 -0.22526 -0.2875 -0.22664 -0.32482 -0.22202 C -0.36215 -0.21739 -0.3993 -0.19565 -0.4283 -0.17646 C -0.45712 -0.15703 -0.48212 -0.13275 -0.49809 -0.10592 C -0.51389 -0.07886 -0.51909 -0.04094 -0.52343 -0.01457 C -0.52778 0.01202 -0.53107 0.03099 -0.52482 0.05203 C -0.51857 0.07331 -0.49236 0.10268 -0.48593 0.11309 " pathEditMode="relative" rAng="0" ptsTypes="aaaaaaaaA">
                                      <p:cBhvr>
                                        <p:cTn id="82" dur="2000" fill="hold"/>
                                        <p:tgtEl>
                                          <p:spTgt spid="142344"/>
                                        </p:tgtEl>
                                        <p:attrNameLst>
                                          <p:attrName>ppt_x</p:attrName>
                                          <p:attrName>ppt_y</p:attrName>
                                        </p:attrNameLst>
                                      </p:cBhvr>
                                      <p:rCtr x="-266" y="-86"/>
                                    </p:animMotion>
                                  </p:childTnLst>
                                </p:cTn>
                              </p:par>
                              <p:par>
                                <p:cTn id="83" presetID="6" presetClass="emph" presetSubtype="0" fill="hold" nodeType="withEffect">
                                  <p:stCondLst>
                                    <p:cond delay="0"/>
                                  </p:stCondLst>
                                  <p:childTnLst>
                                    <p:animScale>
                                      <p:cBhvr>
                                        <p:cTn id="84" dur="2000" fill="hold"/>
                                        <p:tgtEl>
                                          <p:spTgt spid="142344"/>
                                        </p:tgtEl>
                                      </p:cBhvr>
                                      <p:by x="20000" y="20000"/>
                                    </p:animScale>
                                  </p:childTnLst>
                                </p:cTn>
                              </p:par>
                            </p:childTnLst>
                          </p:cTn>
                        </p:par>
                        <p:par>
                          <p:cTn id="85" fill="hold">
                            <p:stCondLst>
                              <p:cond delay="12500"/>
                            </p:stCondLst>
                            <p:childTnLst>
                              <p:par>
                                <p:cTn id="86" presetID="1" presetClass="entr" presetSubtype="0" fill="hold" nodeType="afterEffect">
                                  <p:stCondLst>
                                    <p:cond delay="0"/>
                                  </p:stCondLst>
                                  <p:childTnLst>
                                    <p:set>
                                      <p:cBhvr>
                                        <p:cTn id="87" dur="1" fill="hold">
                                          <p:stCondLst>
                                            <p:cond delay="0"/>
                                          </p:stCondLst>
                                        </p:cTn>
                                        <p:tgtEl>
                                          <p:spTgt spid="142346"/>
                                        </p:tgtEl>
                                        <p:attrNameLst>
                                          <p:attrName>style.visibility</p:attrName>
                                        </p:attrNameLst>
                                      </p:cBhvr>
                                      <p:to>
                                        <p:strVal val="visible"/>
                                      </p:to>
                                    </p:set>
                                  </p:childTnLst>
                                </p:cTn>
                              </p:par>
                              <p:par>
                                <p:cTn id="88" presetID="0" presetClass="path" presetSubtype="0" accel="50000" decel="50000" fill="hold" nodeType="withEffect">
                                  <p:stCondLst>
                                    <p:cond delay="0"/>
                                  </p:stCondLst>
                                  <p:childTnLst>
                                    <p:animMotion origin="layout" path="M 2.22222E-6 -0.30204 C 0.01823 -0.30851 0.03663 -0.31476 -0.02379 -0.30088 C -0.08438 -0.28654 -0.28021 -0.24214 -0.36285 -0.21601 C -0.44549 -0.1901 -0.48837 -0.1686 -0.51962 -0.14501 C -0.55087 -0.12095 -0.5434 -0.10222 -0.55018 -0.07239 C -0.55712 -0.04279 -0.56771 0.00069 -0.56007 0.03376 C -0.55226 0.06707 -0.53108 0.10314 -0.50313 0.1265 C -0.475 0.15009 -0.41198 0.16605 -0.3915 0.17437 " pathEditMode="relative" rAng="0" ptsTypes="aaaaaaaA">
                                      <p:cBhvr>
                                        <p:cTn id="89" dur="2000" fill="hold"/>
                                        <p:tgtEl>
                                          <p:spTgt spid="142346"/>
                                        </p:tgtEl>
                                        <p:attrNameLst>
                                          <p:attrName>ppt_x</p:attrName>
                                          <p:attrName>ppt_y</p:attrName>
                                        </p:attrNameLst>
                                      </p:cBhvr>
                                      <p:rCtr x="-266" y="232"/>
                                    </p:animMotion>
                                  </p:childTnLst>
                                </p:cTn>
                              </p:par>
                              <p:par>
                                <p:cTn id="90" presetID="6" presetClass="emph" presetSubtype="0" fill="hold" nodeType="withEffect">
                                  <p:stCondLst>
                                    <p:cond delay="0"/>
                                  </p:stCondLst>
                                  <p:childTnLst>
                                    <p:animScale>
                                      <p:cBhvr>
                                        <p:cTn id="91" dur="2000" fill="hold"/>
                                        <p:tgtEl>
                                          <p:spTgt spid="142346"/>
                                        </p:tgtEl>
                                      </p:cBhvr>
                                      <p:by x="20000" y="20000"/>
                                    </p:animScale>
                                  </p:childTnLst>
                                </p:cTn>
                              </p:par>
                            </p:childTnLst>
                          </p:cTn>
                        </p:par>
                        <p:par>
                          <p:cTn id="92" fill="hold">
                            <p:stCondLst>
                              <p:cond delay="14500"/>
                            </p:stCondLst>
                            <p:childTnLst>
                              <p:par>
                                <p:cTn id="93" presetID="1" presetClass="entr" presetSubtype="0" fill="hold" nodeType="afterEffect">
                                  <p:stCondLst>
                                    <p:cond delay="0"/>
                                  </p:stCondLst>
                                  <p:childTnLst>
                                    <p:set>
                                      <p:cBhvr>
                                        <p:cTn id="94" dur="1" fill="hold">
                                          <p:stCondLst>
                                            <p:cond delay="0"/>
                                          </p:stCondLst>
                                        </p:cTn>
                                        <p:tgtEl>
                                          <p:spTgt spid="142349"/>
                                        </p:tgtEl>
                                        <p:attrNameLst>
                                          <p:attrName>style.visibility</p:attrName>
                                        </p:attrNameLst>
                                      </p:cBhvr>
                                      <p:to>
                                        <p:strVal val="visible"/>
                                      </p:to>
                                    </p:set>
                                  </p:childTnLst>
                                </p:cTn>
                              </p:par>
                              <p:par>
                                <p:cTn id="95" presetID="0" presetClass="path" presetSubtype="0" accel="50000" decel="50000" fill="hold" nodeType="withEffect">
                                  <p:stCondLst>
                                    <p:cond delay="0"/>
                                  </p:stCondLst>
                                  <p:childTnLst>
                                    <p:animMotion origin="layout" path="M -0.00017 -0.00254 C -0.125 -0.00463 -0.24982 -0.00624 -0.325 0.01411 C -0.40017 0.03446 -0.42656 0.08834 -0.45069 0.12072 C -0.475 0.15333 -0.47604 0.19288 -0.47083 0.20976 C -0.46528 0.22687 -0.43125 0.21624 -0.41771 0.22317 C -0.40416 0.22988 -0.39392 0.24607 -0.38906 0.25069 " pathEditMode="relative" rAng="0" ptsTypes="aaaaaA">
                                      <p:cBhvr>
                                        <p:cTn id="96" dur="2000" fill="hold"/>
                                        <p:tgtEl>
                                          <p:spTgt spid="142349"/>
                                        </p:tgtEl>
                                        <p:attrNameLst>
                                          <p:attrName>ppt_x</p:attrName>
                                          <p:attrName>ppt_y</p:attrName>
                                        </p:attrNameLst>
                                      </p:cBhvr>
                                      <p:rCtr x="-238" y="125"/>
                                    </p:animMotion>
                                  </p:childTnLst>
                                </p:cTn>
                              </p:par>
                              <p:par>
                                <p:cTn id="97" presetID="6" presetClass="emph" presetSubtype="0" fill="hold" nodeType="withEffect">
                                  <p:stCondLst>
                                    <p:cond delay="0"/>
                                  </p:stCondLst>
                                  <p:childTnLst>
                                    <p:animScale>
                                      <p:cBhvr>
                                        <p:cTn id="98" dur="2000" fill="hold"/>
                                        <p:tgtEl>
                                          <p:spTgt spid="142349"/>
                                        </p:tgtEl>
                                      </p:cBhvr>
                                      <p:by x="20000" y="20000"/>
                                    </p:animScale>
                                  </p:childTnLst>
                                </p:cTn>
                              </p:par>
                            </p:childTnLst>
                          </p:cTn>
                        </p:par>
                        <p:par>
                          <p:cTn id="99" fill="hold">
                            <p:stCondLst>
                              <p:cond delay="16500"/>
                            </p:stCondLst>
                            <p:childTnLst>
                              <p:par>
                                <p:cTn id="100" presetID="1" presetClass="entr" presetSubtype="0" fill="hold" nodeType="afterEffect">
                                  <p:stCondLst>
                                    <p:cond delay="0"/>
                                  </p:stCondLst>
                                  <p:childTnLst>
                                    <p:set>
                                      <p:cBhvr>
                                        <p:cTn id="101" dur="1" fill="hold">
                                          <p:stCondLst>
                                            <p:cond delay="0"/>
                                          </p:stCondLst>
                                        </p:cTn>
                                        <p:tgtEl>
                                          <p:spTgt spid="142348"/>
                                        </p:tgtEl>
                                        <p:attrNameLst>
                                          <p:attrName>style.visibility</p:attrName>
                                        </p:attrNameLst>
                                      </p:cBhvr>
                                      <p:to>
                                        <p:strVal val="visible"/>
                                      </p:to>
                                    </p:set>
                                  </p:childTnLst>
                                </p:cTn>
                              </p:par>
                              <p:par>
                                <p:cTn id="102" presetID="0" presetClass="path" presetSubtype="0" accel="50000" decel="50000" fill="hold" nodeType="withEffect">
                                  <p:stCondLst>
                                    <p:cond delay="0"/>
                                  </p:stCondLst>
                                  <p:childTnLst>
                                    <p:animMotion origin="layout" path="M 5E-6 0.0074 C -0.04184 0.0296 -0.08333 0.05227 -0.129 0.05435 C -0.17466 0.05666 -0.23855 0.0377 -0.27448 0.01873 C -0.31025 5.92044E-7 -0.33004 -0.03608 -0.34445 -0.05897 C -0.35869 -0.08164 -0.35747 -0.0969 -0.36077 -0.11818 C -0.36372 -0.13945 -0.36181 -0.17229 -0.36268 -0.18663 C -0.36337 -0.20143 -0.36546 -0.20213 -0.36546 -0.20467 " pathEditMode="relative" rAng="0" ptsTypes="aaaaaaA">
                                      <p:cBhvr>
                                        <p:cTn id="103" dur="2000" fill="hold"/>
                                        <p:tgtEl>
                                          <p:spTgt spid="142348"/>
                                        </p:tgtEl>
                                        <p:attrNameLst>
                                          <p:attrName>ppt_x</p:attrName>
                                          <p:attrName>ppt_y</p:attrName>
                                        </p:attrNameLst>
                                      </p:cBhvr>
                                      <p:rCtr x="-183" y="-81"/>
                                    </p:animMotion>
                                  </p:childTnLst>
                                </p:cTn>
                              </p:par>
                              <p:par>
                                <p:cTn id="104" presetID="6" presetClass="emph" presetSubtype="0" fill="hold" nodeType="withEffect">
                                  <p:stCondLst>
                                    <p:cond delay="0"/>
                                  </p:stCondLst>
                                  <p:childTnLst>
                                    <p:animScale>
                                      <p:cBhvr>
                                        <p:cTn id="105" dur="2000" fill="hold"/>
                                        <p:tgtEl>
                                          <p:spTgt spid="142348"/>
                                        </p:tgtEl>
                                      </p:cBhvr>
                                      <p:by x="20000" y="20000"/>
                                    </p:animScale>
                                  </p:childTnLst>
                                </p:cTn>
                              </p:par>
                            </p:childTnLst>
                          </p:cTn>
                        </p:par>
                        <p:par>
                          <p:cTn id="106" fill="hold">
                            <p:stCondLst>
                              <p:cond delay="18500"/>
                            </p:stCondLst>
                            <p:childTnLst>
                              <p:par>
                                <p:cTn id="107" presetID="1" presetClass="entr" presetSubtype="0" fill="hold" nodeType="afterEffect">
                                  <p:stCondLst>
                                    <p:cond delay="0"/>
                                  </p:stCondLst>
                                  <p:childTnLst>
                                    <p:set>
                                      <p:cBhvr>
                                        <p:cTn id="108" dur="1" fill="hold">
                                          <p:stCondLst>
                                            <p:cond delay="0"/>
                                          </p:stCondLst>
                                        </p:cTn>
                                        <p:tgtEl>
                                          <p:spTgt spid="142414"/>
                                        </p:tgtEl>
                                        <p:attrNameLst>
                                          <p:attrName>style.visibility</p:attrName>
                                        </p:attrNameLst>
                                      </p:cBhvr>
                                      <p:to>
                                        <p:strVal val="visible"/>
                                      </p:to>
                                    </p:set>
                                  </p:childTnLst>
                                </p:cTn>
                              </p:par>
                            </p:childTnLst>
                          </p:cTn>
                        </p:par>
                        <p:par>
                          <p:cTn id="109" fill="hold">
                            <p:stCondLst>
                              <p:cond delay="18500"/>
                            </p:stCondLst>
                            <p:childTnLst>
                              <p:par>
                                <p:cTn id="110" presetID="22" presetClass="entr" presetSubtype="1" fill="hold" nodeType="after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wipe(up)">
                                      <p:cBhvr>
                                        <p:cTn id="112" dur="500"/>
                                        <p:tgtEl>
                                          <p:spTgt spid="17"/>
                                        </p:tgtEl>
                                      </p:cBhvr>
                                    </p:animEffect>
                                  </p:childTnLst>
                                </p:cTn>
                              </p:par>
                              <p:par>
                                <p:cTn id="113" presetID="1" presetClass="exit" presetSubtype="0" fill="hold" nodeType="withEffect">
                                  <p:stCondLst>
                                    <p:cond delay="0"/>
                                  </p:stCondLst>
                                  <p:childTnLst>
                                    <p:set>
                                      <p:cBhvr>
                                        <p:cTn id="114" dur="1" fill="hold">
                                          <p:stCondLst>
                                            <p:cond delay="0"/>
                                          </p:stCondLst>
                                        </p:cTn>
                                        <p:tgtEl>
                                          <p:spTgt spid="142414"/>
                                        </p:tgtEl>
                                        <p:attrNameLst>
                                          <p:attrName>style.visibility</p:attrName>
                                        </p:attrNameLst>
                                      </p:cBhvr>
                                      <p:to>
                                        <p:strVal val="hidden"/>
                                      </p:to>
                                    </p:set>
                                  </p:childTnLst>
                                </p:cTn>
                              </p:par>
                            </p:childTnLst>
                          </p:cTn>
                        </p:par>
                        <p:par>
                          <p:cTn id="115" fill="hold">
                            <p:stCondLst>
                              <p:cond delay="19000"/>
                            </p:stCondLst>
                            <p:childTnLst>
                              <p:par>
                                <p:cTn id="116" presetID="1" presetClass="entr" presetSubtype="0" fill="hold" nodeType="afterEffect">
                                  <p:stCondLst>
                                    <p:cond delay="0"/>
                                  </p:stCondLst>
                                  <p:childTnLst>
                                    <p:set>
                                      <p:cBhvr>
                                        <p:cTn id="117" dur="1" fill="hold">
                                          <p:stCondLst>
                                            <p:cond delay="0"/>
                                          </p:stCondLst>
                                        </p:cTn>
                                        <p:tgtEl>
                                          <p:spTgt spid="142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p:bldP spid="142343" grpId="0"/>
      <p:bldP spid="142345" grpId="0"/>
      <p:bldP spid="1424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Line 2"/>
          <p:cNvSpPr>
            <a:spLocks noChangeShapeType="1"/>
          </p:cNvSpPr>
          <p:nvPr/>
        </p:nvSpPr>
        <p:spPr bwMode="auto">
          <a:xfrm>
            <a:off x="7115175" y="3382963"/>
            <a:ext cx="0" cy="2786062"/>
          </a:xfrm>
          <a:prstGeom prst="line">
            <a:avLst/>
          </a:prstGeom>
          <a:noFill/>
          <a:ln w="9525">
            <a:solidFill>
              <a:schemeClr val="tx1"/>
            </a:solidFill>
            <a:round/>
            <a:headEnd/>
            <a:tailEnd/>
          </a:ln>
        </p:spPr>
        <p:txBody>
          <a:bodyPr/>
          <a:lstStyle/>
          <a:p>
            <a:endParaRPr lang="en-US"/>
          </a:p>
        </p:txBody>
      </p:sp>
      <p:sp>
        <p:nvSpPr>
          <p:cNvPr id="39940" name="Rectangle 3"/>
          <p:cNvSpPr>
            <a:spLocks noChangeArrowheads="1"/>
          </p:cNvSpPr>
          <p:nvPr/>
        </p:nvSpPr>
        <p:spPr bwMode="auto">
          <a:xfrm>
            <a:off x="1308100" y="838200"/>
            <a:ext cx="152400" cy="26701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4388" name="Freeform 4"/>
          <p:cNvSpPr>
            <a:spLocks/>
          </p:cNvSpPr>
          <p:nvPr/>
        </p:nvSpPr>
        <p:spPr bwMode="auto">
          <a:xfrm>
            <a:off x="1460500" y="838200"/>
            <a:ext cx="5638800" cy="838200"/>
          </a:xfrm>
          <a:custGeom>
            <a:avLst/>
            <a:gdLst>
              <a:gd name="T0" fmla="*/ 0 w 3552"/>
              <a:gd name="T1" fmla="*/ 0 h 528"/>
              <a:gd name="T2" fmla="*/ 2147483647 w 3552"/>
              <a:gd name="T3" fmla="*/ 2147483647 h 528"/>
              <a:gd name="T4" fmla="*/ 2147483647 w 3552"/>
              <a:gd name="T5" fmla="*/ 2147483647 h 528"/>
              <a:gd name="T6" fmla="*/ 2147483647 w 3552"/>
              <a:gd name="T7" fmla="*/ 2147483647 h 528"/>
              <a:gd name="T8" fmla="*/ 0 60000 65536"/>
              <a:gd name="T9" fmla="*/ 0 60000 65536"/>
              <a:gd name="T10" fmla="*/ 0 60000 65536"/>
              <a:gd name="T11" fmla="*/ 0 60000 65536"/>
              <a:gd name="T12" fmla="*/ 0 w 3552"/>
              <a:gd name="T13" fmla="*/ 0 h 528"/>
              <a:gd name="T14" fmla="*/ 3552 w 3552"/>
              <a:gd name="T15" fmla="*/ 528 h 528"/>
            </a:gdLst>
            <a:ahLst/>
            <a:cxnLst>
              <a:cxn ang="T8">
                <a:pos x="T0" y="T1"/>
              </a:cxn>
              <a:cxn ang="T9">
                <a:pos x="T2" y="T3"/>
              </a:cxn>
              <a:cxn ang="T10">
                <a:pos x="T4" y="T5"/>
              </a:cxn>
              <a:cxn ang="T11">
                <a:pos x="T6" y="T7"/>
              </a:cxn>
            </a:cxnLst>
            <a:rect l="T12" t="T13" r="T14" b="T15"/>
            <a:pathLst>
              <a:path w="3552" h="528">
                <a:moveTo>
                  <a:pt x="0" y="0"/>
                </a:moveTo>
                <a:cubicBezTo>
                  <a:pt x="440" y="16"/>
                  <a:pt x="880" y="32"/>
                  <a:pt x="1296" y="96"/>
                </a:cubicBezTo>
                <a:cubicBezTo>
                  <a:pt x="1712" y="160"/>
                  <a:pt x="2120" y="312"/>
                  <a:pt x="2496" y="384"/>
                </a:cubicBezTo>
                <a:cubicBezTo>
                  <a:pt x="2872" y="456"/>
                  <a:pt x="3212" y="492"/>
                  <a:pt x="3552" y="528"/>
                </a:cubicBezTo>
              </a:path>
            </a:pathLst>
          </a:custGeom>
          <a:noFill/>
          <a:ln w="19050" cap="flat" cmpd="sng">
            <a:solidFill>
              <a:schemeClr val="tx1"/>
            </a:solidFill>
            <a:prstDash val="lgDash"/>
            <a:round/>
            <a:headEnd/>
            <a:tailEnd/>
          </a:ln>
        </p:spPr>
        <p:txBody>
          <a:bodyPr/>
          <a:lstStyle/>
          <a:p>
            <a:endParaRPr lang="en-US"/>
          </a:p>
        </p:txBody>
      </p:sp>
      <p:sp>
        <p:nvSpPr>
          <p:cNvPr id="39942" name="Line 5"/>
          <p:cNvSpPr>
            <a:spLocks noChangeShapeType="1"/>
          </p:cNvSpPr>
          <p:nvPr/>
        </p:nvSpPr>
        <p:spPr bwMode="auto">
          <a:xfrm flipH="1">
            <a:off x="566738" y="839788"/>
            <a:ext cx="890587" cy="1587"/>
          </a:xfrm>
          <a:prstGeom prst="line">
            <a:avLst/>
          </a:prstGeom>
          <a:noFill/>
          <a:ln w="9525">
            <a:solidFill>
              <a:schemeClr val="tx1"/>
            </a:solidFill>
            <a:round/>
            <a:headEnd/>
            <a:tailEnd/>
          </a:ln>
        </p:spPr>
        <p:txBody>
          <a:bodyPr/>
          <a:lstStyle/>
          <a:p>
            <a:endParaRPr lang="en-US"/>
          </a:p>
        </p:txBody>
      </p:sp>
      <p:sp>
        <p:nvSpPr>
          <p:cNvPr id="144390" name="Freeform 6"/>
          <p:cNvSpPr>
            <a:spLocks/>
          </p:cNvSpPr>
          <p:nvPr/>
        </p:nvSpPr>
        <p:spPr bwMode="auto">
          <a:xfrm>
            <a:off x="1477963" y="4535488"/>
            <a:ext cx="2025650" cy="141287"/>
          </a:xfrm>
          <a:custGeom>
            <a:avLst/>
            <a:gdLst>
              <a:gd name="T0" fmla="*/ 0 w 1276"/>
              <a:gd name="T1" fmla="*/ 0 h 89"/>
              <a:gd name="T2" fmla="*/ 2147483647 w 1276"/>
              <a:gd name="T3" fmla="*/ 2147483647 h 89"/>
              <a:gd name="T4" fmla="*/ 2147483647 w 1276"/>
              <a:gd name="T5" fmla="*/ 2147483647 h 89"/>
              <a:gd name="T6" fmla="*/ 2147483647 w 1276"/>
              <a:gd name="T7" fmla="*/ 2147483647 h 89"/>
              <a:gd name="T8" fmla="*/ 0 60000 65536"/>
              <a:gd name="T9" fmla="*/ 0 60000 65536"/>
              <a:gd name="T10" fmla="*/ 0 60000 65536"/>
              <a:gd name="T11" fmla="*/ 0 60000 65536"/>
              <a:gd name="T12" fmla="*/ 0 w 1276"/>
              <a:gd name="T13" fmla="*/ 0 h 89"/>
              <a:gd name="T14" fmla="*/ 1276 w 1276"/>
              <a:gd name="T15" fmla="*/ 89 h 89"/>
            </a:gdLst>
            <a:ahLst/>
            <a:cxnLst>
              <a:cxn ang="T8">
                <a:pos x="T0" y="T1"/>
              </a:cxn>
              <a:cxn ang="T9">
                <a:pos x="T2" y="T3"/>
              </a:cxn>
              <a:cxn ang="T10">
                <a:pos x="T4" y="T5"/>
              </a:cxn>
              <a:cxn ang="T11">
                <a:pos x="T6" y="T7"/>
              </a:cxn>
            </a:cxnLst>
            <a:rect l="T12" t="T13" r="T14" b="T15"/>
            <a:pathLst>
              <a:path w="1276" h="89">
                <a:moveTo>
                  <a:pt x="0" y="0"/>
                </a:moveTo>
                <a:cubicBezTo>
                  <a:pt x="220" y="8"/>
                  <a:pt x="441" y="17"/>
                  <a:pt x="620" y="27"/>
                </a:cubicBezTo>
                <a:cubicBezTo>
                  <a:pt x="799" y="37"/>
                  <a:pt x="963" y="52"/>
                  <a:pt x="1072" y="62"/>
                </a:cubicBezTo>
                <a:cubicBezTo>
                  <a:pt x="1181" y="72"/>
                  <a:pt x="1228" y="80"/>
                  <a:pt x="1276" y="89"/>
                </a:cubicBezTo>
              </a:path>
            </a:pathLst>
          </a:custGeom>
          <a:noFill/>
          <a:ln w="19050" cmpd="sng">
            <a:solidFill>
              <a:schemeClr val="tx1"/>
            </a:solidFill>
            <a:round/>
            <a:headEnd/>
            <a:tailEnd/>
          </a:ln>
        </p:spPr>
        <p:txBody>
          <a:bodyPr/>
          <a:lstStyle/>
          <a:p>
            <a:endParaRPr lang="en-US"/>
          </a:p>
        </p:txBody>
      </p:sp>
      <p:sp>
        <p:nvSpPr>
          <p:cNvPr id="144391" name="Freeform 7"/>
          <p:cNvSpPr>
            <a:spLocks/>
          </p:cNvSpPr>
          <p:nvPr/>
        </p:nvSpPr>
        <p:spPr bwMode="auto">
          <a:xfrm>
            <a:off x="3503613" y="4529138"/>
            <a:ext cx="1687512" cy="401637"/>
          </a:xfrm>
          <a:custGeom>
            <a:avLst/>
            <a:gdLst>
              <a:gd name="T0" fmla="*/ 0 w 1055"/>
              <a:gd name="T1" fmla="*/ 0 h 257"/>
              <a:gd name="T2" fmla="*/ 2147483647 w 1055"/>
              <a:gd name="T3" fmla="*/ 2147483647 h 257"/>
              <a:gd name="T4" fmla="*/ 2147483647 w 1055"/>
              <a:gd name="T5" fmla="*/ 2147483647 h 257"/>
              <a:gd name="T6" fmla="*/ 2147483647 w 1055"/>
              <a:gd name="T7" fmla="*/ 2147483647 h 257"/>
              <a:gd name="T8" fmla="*/ 2147483647 w 1055"/>
              <a:gd name="T9" fmla="*/ 2147483647 h 257"/>
              <a:gd name="T10" fmla="*/ 0 60000 65536"/>
              <a:gd name="T11" fmla="*/ 0 60000 65536"/>
              <a:gd name="T12" fmla="*/ 0 60000 65536"/>
              <a:gd name="T13" fmla="*/ 0 60000 65536"/>
              <a:gd name="T14" fmla="*/ 0 60000 65536"/>
              <a:gd name="T15" fmla="*/ 0 w 1055"/>
              <a:gd name="T16" fmla="*/ 0 h 257"/>
              <a:gd name="T17" fmla="*/ 1055 w 1055"/>
              <a:gd name="T18" fmla="*/ 257 h 257"/>
            </a:gdLst>
            <a:ahLst/>
            <a:cxnLst>
              <a:cxn ang="T10">
                <a:pos x="T0" y="T1"/>
              </a:cxn>
              <a:cxn ang="T11">
                <a:pos x="T2" y="T3"/>
              </a:cxn>
              <a:cxn ang="T12">
                <a:pos x="T4" y="T5"/>
              </a:cxn>
              <a:cxn ang="T13">
                <a:pos x="T6" y="T7"/>
              </a:cxn>
              <a:cxn ang="T14">
                <a:pos x="T8" y="T9"/>
              </a:cxn>
            </a:cxnLst>
            <a:rect l="T15" t="T16" r="T17" b="T18"/>
            <a:pathLst>
              <a:path w="1055" h="257">
                <a:moveTo>
                  <a:pt x="0" y="0"/>
                </a:moveTo>
                <a:cubicBezTo>
                  <a:pt x="79" y="17"/>
                  <a:pt x="159" y="34"/>
                  <a:pt x="239" y="53"/>
                </a:cubicBezTo>
                <a:cubicBezTo>
                  <a:pt x="319" y="72"/>
                  <a:pt x="389" y="91"/>
                  <a:pt x="479" y="115"/>
                </a:cubicBezTo>
                <a:cubicBezTo>
                  <a:pt x="569" y="139"/>
                  <a:pt x="684" y="171"/>
                  <a:pt x="780" y="195"/>
                </a:cubicBezTo>
                <a:cubicBezTo>
                  <a:pt x="876" y="219"/>
                  <a:pt x="965" y="238"/>
                  <a:pt x="1055" y="257"/>
                </a:cubicBezTo>
              </a:path>
            </a:pathLst>
          </a:custGeom>
          <a:noFill/>
          <a:ln w="19050" cmpd="sng">
            <a:solidFill>
              <a:schemeClr val="tx1"/>
            </a:solidFill>
            <a:round/>
            <a:headEnd/>
            <a:tailEnd/>
          </a:ln>
        </p:spPr>
        <p:txBody>
          <a:bodyPr/>
          <a:lstStyle/>
          <a:p>
            <a:endParaRPr lang="en-US"/>
          </a:p>
        </p:txBody>
      </p:sp>
      <p:sp>
        <p:nvSpPr>
          <p:cNvPr id="144392" name="Freeform 8"/>
          <p:cNvSpPr>
            <a:spLocks/>
          </p:cNvSpPr>
          <p:nvPr/>
        </p:nvSpPr>
        <p:spPr bwMode="auto">
          <a:xfrm>
            <a:off x="5180013" y="4533900"/>
            <a:ext cx="1927225" cy="266700"/>
          </a:xfrm>
          <a:custGeom>
            <a:avLst/>
            <a:gdLst>
              <a:gd name="T0" fmla="*/ 0 w 1214"/>
              <a:gd name="T1" fmla="*/ 0 h 168"/>
              <a:gd name="T2" fmla="*/ 2147483647 w 1214"/>
              <a:gd name="T3" fmla="*/ 2147483647 h 168"/>
              <a:gd name="T4" fmla="*/ 2147483647 w 1214"/>
              <a:gd name="T5" fmla="*/ 2147483647 h 168"/>
              <a:gd name="T6" fmla="*/ 2147483647 w 1214"/>
              <a:gd name="T7" fmla="*/ 2147483647 h 168"/>
              <a:gd name="T8" fmla="*/ 2147483647 w 1214"/>
              <a:gd name="T9" fmla="*/ 2147483647 h 168"/>
              <a:gd name="T10" fmla="*/ 2147483647 w 1214"/>
              <a:gd name="T11" fmla="*/ 2147483647 h 168"/>
              <a:gd name="T12" fmla="*/ 0 60000 65536"/>
              <a:gd name="T13" fmla="*/ 0 60000 65536"/>
              <a:gd name="T14" fmla="*/ 0 60000 65536"/>
              <a:gd name="T15" fmla="*/ 0 60000 65536"/>
              <a:gd name="T16" fmla="*/ 0 60000 65536"/>
              <a:gd name="T17" fmla="*/ 0 60000 65536"/>
              <a:gd name="T18" fmla="*/ 0 w 1214"/>
              <a:gd name="T19" fmla="*/ 0 h 168"/>
              <a:gd name="T20" fmla="*/ 1214 w 121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1214" h="168">
                <a:moveTo>
                  <a:pt x="0" y="0"/>
                </a:moveTo>
                <a:cubicBezTo>
                  <a:pt x="96" y="18"/>
                  <a:pt x="192" y="37"/>
                  <a:pt x="275" y="53"/>
                </a:cubicBezTo>
                <a:cubicBezTo>
                  <a:pt x="358" y="69"/>
                  <a:pt x="419" y="85"/>
                  <a:pt x="497" y="97"/>
                </a:cubicBezTo>
                <a:cubicBezTo>
                  <a:pt x="575" y="109"/>
                  <a:pt x="665" y="115"/>
                  <a:pt x="745" y="124"/>
                </a:cubicBezTo>
                <a:cubicBezTo>
                  <a:pt x="825" y="133"/>
                  <a:pt x="897" y="143"/>
                  <a:pt x="975" y="150"/>
                </a:cubicBezTo>
                <a:cubicBezTo>
                  <a:pt x="1053" y="157"/>
                  <a:pt x="1133" y="162"/>
                  <a:pt x="1214" y="168"/>
                </a:cubicBezTo>
              </a:path>
            </a:pathLst>
          </a:custGeom>
          <a:noFill/>
          <a:ln w="19050" cmpd="sng">
            <a:solidFill>
              <a:schemeClr val="tx1"/>
            </a:solidFill>
            <a:round/>
            <a:headEnd/>
            <a:tailEnd/>
          </a:ln>
        </p:spPr>
        <p:txBody>
          <a:bodyPr/>
          <a:lstStyle/>
          <a:p>
            <a:endParaRPr lang="en-US"/>
          </a:p>
        </p:txBody>
      </p:sp>
      <p:sp>
        <p:nvSpPr>
          <p:cNvPr id="39946" name="Line 9"/>
          <p:cNvSpPr>
            <a:spLocks noChangeShapeType="1"/>
          </p:cNvSpPr>
          <p:nvPr/>
        </p:nvSpPr>
        <p:spPr bwMode="auto">
          <a:xfrm>
            <a:off x="1476375" y="4533900"/>
            <a:ext cx="5629275" cy="1588"/>
          </a:xfrm>
          <a:prstGeom prst="line">
            <a:avLst/>
          </a:prstGeom>
          <a:noFill/>
          <a:ln w="38100">
            <a:solidFill>
              <a:schemeClr val="tx1"/>
            </a:solidFill>
            <a:prstDash val="lgDash"/>
            <a:round/>
            <a:headEnd/>
            <a:tailEnd/>
          </a:ln>
        </p:spPr>
        <p:txBody>
          <a:bodyPr/>
          <a:lstStyle/>
          <a:p>
            <a:endParaRPr lang="en-US"/>
          </a:p>
        </p:txBody>
      </p:sp>
      <p:sp>
        <p:nvSpPr>
          <p:cNvPr id="39947" name="Line 10"/>
          <p:cNvSpPr>
            <a:spLocks noChangeShapeType="1"/>
          </p:cNvSpPr>
          <p:nvPr/>
        </p:nvSpPr>
        <p:spPr bwMode="auto">
          <a:xfrm flipH="1">
            <a:off x="531813" y="4535488"/>
            <a:ext cx="900112" cy="0"/>
          </a:xfrm>
          <a:prstGeom prst="line">
            <a:avLst/>
          </a:prstGeom>
          <a:noFill/>
          <a:ln w="9525">
            <a:solidFill>
              <a:schemeClr val="tx1"/>
            </a:solidFill>
            <a:round/>
            <a:headEnd/>
            <a:tailEnd/>
          </a:ln>
        </p:spPr>
        <p:txBody>
          <a:bodyPr/>
          <a:lstStyle/>
          <a:p>
            <a:endParaRPr lang="en-US"/>
          </a:p>
        </p:txBody>
      </p:sp>
      <p:sp>
        <p:nvSpPr>
          <p:cNvPr id="39948" name="Line 11"/>
          <p:cNvSpPr>
            <a:spLocks noChangeShapeType="1"/>
          </p:cNvSpPr>
          <p:nvPr/>
        </p:nvSpPr>
        <p:spPr bwMode="auto">
          <a:xfrm flipV="1">
            <a:off x="600075" y="823913"/>
            <a:ext cx="0" cy="3702050"/>
          </a:xfrm>
          <a:prstGeom prst="line">
            <a:avLst/>
          </a:prstGeom>
          <a:noFill/>
          <a:ln w="19050">
            <a:solidFill>
              <a:srgbClr val="FF0000"/>
            </a:solidFill>
            <a:round/>
            <a:headEnd type="triangle" w="med" len="med"/>
            <a:tailEnd type="triangle" w="med" len="med"/>
          </a:ln>
        </p:spPr>
        <p:txBody>
          <a:bodyPr/>
          <a:lstStyle/>
          <a:p>
            <a:endParaRPr lang="en-US"/>
          </a:p>
        </p:txBody>
      </p:sp>
      <p:sp>
        <p:nvSpPr>
          <p:cNvPr id="39949" name="Text Box 12"/>
          <p:cNvSpPr txBox="1">
            <a:spLocks noChangeArrowheads="1"/>
          </p:cNvSpPr>
          <p:nvPr/>
        </p:nvSpPr>
        <p:spPr bwMode="auto">
          <a:xfrm>
            <a:off x="885825" y="434975"/>
            <a:ext cx="1089025" cy="396875"/>
          </a:xfrm>
          <a:prstGeom prst="rect">
            <a:avLst/>
          </a:prstGeom>
          <a:noFill/>
          <a:ln w="9525">
            <a:noFill/>
            <a:miter lim="800000"/>
            <a:headEnd/>
            <a:tailEnd/>
          </a:ln>
        </p:spPr>
        <p:txBody>
          <a:bodyPr wrap="none">
            <a:spAutoFit/>
          </a:bodyPr>
          <a:lstStyle/>
          <a:p>
            <a:pPr algn="ctr"/>
            <a:r>
              <a:rPr lang="en-US" sz="1000"/>
              <a:t>Top of Structure</a:t>
            </a:r>
          </a:p>
          <a:p>
            <a:pPr algn="ctr"/>
            <a:r>
              <a:rPr lang="en-US" sz="1000"/>
              <a:t>(Present)</a:t>
            </a:r>
          </a:p>
        </p:txBody>
      </p:sp>
      <p:sp>
        <p:nvSpPr>
          <p:cNvPr id="144397" name="Rectangle 13"/>
          <p:cNvSpPr>
            <a:spLocks noChangeArrowheads="1"/>
          </p:cNvSpPr>
          <p:nvPr/>
        </p:nvSpPr>
        <p:spPr bwMode="auto">
          <a:xfrm>
            <a:off x="7107238" y="835025"/>
            <a:ext cx="152400" cy="26701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4398" name="Text Box 14"/>
          <p:cNvSpPr txBox="1">
            <a:spLocks noChangeArrowheads="1"/>
          </p:cNvSpPr>
          <p:nvPr/>
        </p:nvSpPr>
        <p:spPr bwMode="auto">
          <a:xfrm>
            <a:off x="6670675" y="1265238"/>
            <a:ext cx="1089025" cy="396875"/>
          </a:xfrm>
          <a:prstGeom prst="rect">
            <a:avLst/>
          </a:prstGeom>
          <a:noFill/>
          <a:ln w="9525">
            <a:noFill/>
            <a:miter lim="800000"/>
            <a:headEnd/>
            <a:tailEnd/>
          </a:ln>
        </p:spPr>
        <p:txBody>
          <a:bodyPr wrap="none">
            <a:spAutoFit/>
          </a:bodyPr>
          <a:lstStyle/>
          <a:p>
            <a:pPr algn="ctr"/>
            <a:r>
              <a:rPr lang="en-US" sz="1000"/>
              <a:t>Top of Structure</a:t>
            </a:r>
          </a:p>
          <a:p>
            <a:pPr algn="ctr"/>
            <a:r>
              <a:rPr lang="en-US" sz="1000"/>
              <a:t>(Future)</a:t>
            </a:r>
          </a:p>
        </p:txBody>
      </p:sp>
      <p:grpSp>
        <p:nvGrpSpPr>
          <p:cNvPr id="2" name="Group 15"/>
          <p:cNvGrpSpPr>
            <a:grpSpLocks/>
          </p:cNvGrpSpPr>
          <p:nvPr/>
        </p:nvGrpSpPr>
        <p:grpSpPr bwMode="auto">
          <a:xfrm>
            <a:off x="3705225" y="468313"/>
            <a:ext cx="2030413" cy="742950"/>
            <a:chOff x="2603" y="309"/>
            <a:chExt cx="1279" cy="468"/>
          </a:xfrm>
        </p:grpSpPr>
        <p:sp>
          <p:nvSpPr>
            <p:cNvPr id="40053" name="Text Box 16"/>
            <p:cNvSpPr txBox="1">
              <a:spLocks noChangeArrowheads="1"/>
            </p:cNvSpPr>
            <p:nvPr/>
          </p:nvSpPr>
          <p:spPr bwMode="auto">
            <a:xfrm>
              <a:off x="2603" y="309"/>
              <a:ext cx="1279" cy="250"/>
            </a:xfrm>
            <a:prstGeom prst="rect">
              <a:avLst/>
            </a:prstGeom>
            <a:noFill/>
            <a:ln w="9525">
              <a:noFill/>
              <a:miter lim="800000"/>
              <a:headEnd/>
              <a:tailEnd/>
            </a:ln>
          </p:spPr>
          <p:txBody>
            <a:bodyPr wrap="none">
              <a:spAutoFit/>
            </a:bodyPr>
            <a:lstStyle/>
            <a:p>
              <a:pPr algn="ctr"/>
              <a:r>
                <a:rPr lang="en-US" sz="1000"/>
                <a:t>Displacement of Top of Structure</a:t>
              </a:r>
            </a:p>
            <a:p>
              <a:pPr algn="ctr"/>
              <a:r>
                <a:rPr lang="en-US" sz="1000"/>
                <a:t>Due to Non-linear Subsidence</a:t>
              </a:r>
            </a:p>
          </p:txBody>
        </p:sp>
        <p:sp>
          <p:nvSpPr>
            <p:cNvPr id="40054" name="Line 17"/>
            <p:cNvSpPr>
              <a:spLocks noChangeShapeType="1"/>
            </p:cNvSpPr>
            <p:nvPr/>
          </p:nvSpPr>
          <p:spPr bwMode="auto">
            <a:xfrm flipH="1">
              <a:off x="3072" y="585"/>
              <a:ext cx="82" cy="192"/>
            </a:xfrm>
            <a:prstGeom prst="line">
              <a:avLst/>
            </a:prstGeom>
            <a:noFill/>
            <a:ln w="9525">
              <a:solidFill>
                <a:schemeClr val="tx1"/>
              </a:solidFill>
              <a:round/>
              <a:headEnd/>
              <a:tailEnd type="triangle" w="med" len="med"/>
            </a:ln>
          </p:spPr>
          <p:txBody>
            <a:bodyPr/>
            <a:lstStyle/>
            <a:p>
              <a:endParaRPr lang="en-US"/>
            </a:p>
          </p:txBody>
        </p:sp>
      </p:grpSp>
      <p:grpSp>
        <p:nvGrpSpPr>
          <p:cNvPr id="3" name="Group 18"/>
          <p:cNvGrpSpPr>
            <a:grpSpLocks/>
          </p:cNvGrpSpPr>
          <p:nvPr/>
        </p:nvGrpSpPr>
        <p:grpSpPr bwMode="auto">
          <a:xfrm>
            <a:off x="3767138" y="3141663"/>
            <a:ext cx="2598737" cy="619125"/>
            <a:chOff x="2642" y="1993"/>
            <a:chExt cx="1637" cy="390"/>
          </a:xfrm>
        </p:grpSpPr>
        <p:sp>
          <p:nvSpPr>
            <p:cNvPr id="40051" name="Text Box 19"/>
            <p:cNvSpPr txBox="1">
              <a:spLocks noChangeArrowheads="1"/>
            </p:cNvSpPr>
            <p:nvPr/>
          </p:nvSpPr>
          <p:spPr bwMode="auto">
            <a:xfrm>
              <a:off x="2784" y="2133"/>
              <a:ext cx="1495" cy="250"/>
            </a:xfrm>
            <a:prstGeom prst="rect">
              <a:avLst/>
            </a:prstGeom>
            <a:noFill/>
            <a:ln w="9525">
              <a:noFill/>
              <a:miter lim="800000"/>
              <a:headEnd/>
              <a:tailEnd/>
            </a:ln>
          </p:spPr>
          <p:txBody>
            <a:bodyPr wrap="none">
              <a:spAutoFit/>
            </a:bodyPr>
            <a:lstStyle/>
            <a:p>
              <a:pPr algn="ctr"/>
              <a:r>
                <a:rPr lang="en-US" sz="1000"/>
                <a:t>Displacement of Local Mean Sea Level</a:t>
              </a:r>
            </a:p>
            <a:p>
              <a:pPr algn="ctr"/>
              <a:r>
                <a:rPr lang="en-US" sz="1000"/>
                <a:t>Due to Eustatic Rise (assumed linear)</a:t>
              </a:r>
            </a:p>
          </p:txBody>
        </p:sp>
        <p:sp>
          <p:nvSpPr>
            <p:cNvPr id="40052" name="Line 20"/>
            <p:cNvSpPr>
              <a:spLocks noChangeShapeType="1"/>
            </p:cNvSpPr>
            <p:nvPr/>
          </p:nvSpPr>
          <p:spPr bwMode="auto">
            <a:xfrm flipH="1" flipV="1">
              <a:off x="2642" y="1993"/>
              <a:ext cx="174" cy="201"/>
            </a:xfrm>
            <a:prstGeom prst="line">
              <a:avLst/>
            </a:prstGeom>
            <a:noFill/>
            <a:ln w="9525">
              <a:solidFill>
                <a:schemeClr val="tx1"/>
              </a:solidFill>
              <a:round/>
              <a:headEnd/>
              <a:tailEnd type="triangle" w="med" len="med"/>
            </a:ln>
          </p:spPr>
          <p:txBody>
            <a:bodyPr/>
            <a:lstStyle/>
            <a:p>
              <a:endParaRPr lang="en-US"/>
            </a:p>
          </p:txBody>
        </p:sp>
      </p:grpSp>
      <p:sp>
        <p:nvSpPr>
          <p:cNvPr id="39954" name="Text Box 21"/>
          <p:cNvSpPr txBox="1">
            <a:spLocks noChangeArrowheads="1"/>
          </p:cNvSpPr>
          <p:nvPr/>
        </p:nvSpPr>
        <p:spPr bwMode="auto">
          <a:xfrm>
            <a:off x="3409950" y="4049713"/>
            <a:ext cx="1073150" cy="366712"/>
          </a:xfrm>
          <a:prstGeom prst="rect">
            <a:avLst/>
          </a:prstGeom>
          <a:noFill/>
          <a:ln w="9525">
            <a:noFill/>
            <a:miter lim="800000"/>
            <a:headEnd/>
            <a:tailEnd/>
          </a:ln>
        </p:spPr>
        <p:txBody>
          <a:bodyPr wrap="none">
            <a:spAutoFit/>
          </a:bodyPr>
          <a:lstStyle/>
          <a:p>
            <a:pPr algn="ctr"/>
            <a:r>
              <a:rPr lang="en-US"/>
              <a:t>NAVD88</a:t>
            </a:r>
          </a:p>
        </p:txBody>
      </p:sp>
      <p:sp>
        <p:nvSpPr>
          <p:cNvPr id="39955" name="Line 22"/>
          <p:cNvSpPr>
            <a:spLocks noChangeShapeType="1"/>
          </p:cNvSpPr>
          <p:nvPr/>
        </p:nvSpPr>
        <p:spPr bwMode="auto">
          <a:xfrm>
            <a:off x="4391025" y="4260850"/>
            <a:ext cx="146050" cy="258763"/>
          </a:xfrm>
          <a:prstGeom prst="line">
            <a:avLst/>
          </a:prstGeom>
          <a:noFill/>
          <a:ln w="9525">
            <a:solidFill>
              <a:schemeClr val="tx1"/>
            </a:solidFill>
            <a:round/>
            <a:headEnd/>
            <a:tailEnd type="triangle" w="med" len="med"/>
          </a:ln>
        </p:spPr>
        <p:txBody>
          <a:bodyPr/>
          <a:lstStyle/>
          <a:p>
            <a:endParaRPr lang="en-US"/>
          </a:p>
        </p:txBody>
      </p:sp>
      <p:grpSp>
        <p:nvGrpSpPr>
          <p:cNvPr id="4" name="Group 23"/>
          <p:cNvGrpSpPr>
            <a:grpSpLocks/>
          </p:cNvGrpSpPr>
          <p:nvPr/>
        </p:nvGrpSpPr>
        <p:grpSpPr bwMode="auto">
          <a:xfrm>
            <a:off x="1392238" y="2806700"/>
            <a:ext cx="5791200" cy="552450"/>
            <a:chOff x="1146" y="1782"/>
            <a:chExt cx="3648" cy="348"/>
          </a:xfrm>
        </p:grpSpPr>
        <p:sp>
          <p:nvSpPr>
            <p:cNvPr id="40037" name="Line 24"/>
            <p:cNvSpPr>
              <a:spLocks noChangeShapeType="1"/>
            </p:cNvSpPr>
            <p:nvPr/>
          </p:nvSpPr>
          <p:spPr bwMode="auto">
            <a:xfrm>
              <a:off x="1326" y="2002"/>
              <a:ext cx="978" cy="0"/>
            </a:xfrm>
            <a:prstGeom prst="line">
              <a:avLst/>
            </a:prstGeom>
            <a:noFill/>
            <a:ln w="9525">
              <a:solidFill>
                <a:srgbClr val="00FFFF"/>
              </a:solidFill>
              <a:round/>
              <a:headEnd/>
              <a:tailEnd/>
            </a:ln>
          </p:spPr>
          <p:txBody>
            <a:bodyPr/>
            <a:lstStyle/>
            <a:p>
              <a:endParaRPr lang="en-US"/>
            </a:p>
          </p:txBody>
        </p:sp>
        <p:grpSp>
          <p:nvGrpSpPr>
            <p:cNvPr id="40038" name="Group 25"/>
            <p:cNvGrpSpPr>
              <a:grpSpLocks/>
            </p:cNvGrpSpPr>
            <p:nvPr/>
          </p:nvGrpSpPr>
          <p:grpSpPr bwMode="auto">
            <a:xfrm>
              <a:off x="1146" y="1782"/>
              <a:ext cx="3648" cy="348"/>
              <a:chOff x="1146" y="1782"/>
              <a:chExt cx="3648" cy="348"/>
            </a:xfrm>
          </p:grpSpPr>
          <p:sp>
            <p:nvSpPr>
              <p:cNvPr id="40039" name="Line 26"/>
              <p:cNvSpPr>
                <a:spLocks noChangeShapeType="1"/>
              </p:cNvSpPr>
              <p:nvPr/>
            </p:nvSpPr>
            <p:spPr bwMode="auto">
              <a:xfrm>
                <a:off x="2537" y="1951"/>
                <a:ext cx="978" cy="0"/>
              </a:xfrm>
              <a:prstGeom prst="line">
                <a:avLst/>
              </a:prstGeom>
              <a:noFill/>
              <a:ln w="9525">
                <a:solidFill>
                  <a:srgbClr val="00FFFF"/>
                </a:solidFill>
                <a:round/>
                <a:headEnd/>
                <a:tailEnd/>
              </a:ln>
            </p:spPr>
            <p:txBody>
              <a:bodyPr/>
              <a:lstStyle/>
              <a:p>
                <a:endParaRPr lang="en-US"/>
              </a:p>
            </p:txBody>
          </p:sp>
          <p:sp>
            <p:nvSpPr>
              <p:cNvPr id="40040" name="Line 27"/>
              <p:cNvSpPr>
                <a:spLocks noChangeShapeType="1"/>
              </p:cNvSpPr>
              <p:nvPr/>
            </p:nvSpPr>
            <p:spPr bwMode="auto">
              <a:xfrm>
                <a:off x="3694" y="1910"/>
                <a:ext cx="978" cy="0"/>
              </a:xfrm>
              <a:prstGeom prst="line">
                <a:avLst/>
              </a:prstGeom>
              <a:noFill/>
              <a:ln w="9525">
                <a:solidFill>
                  <a:srgbClr val="00FFFF"/>
                </a:solidFill>
                <a:round/>
                <a:headEnd/>
                <a:tailEnd/>
              </a:ln>
            </p:spPr>
            <p:txBody>
              <a:bodyPr/>
              <a:lstStyle/>
              <a:p>
                <a:endParaRPr lang="en-US"/>
              </a:p>
            </p:txBody>
          </p:sp>
          <p:grpSp>
            <p:nvGrpSpPr>
              <p:cNvPr id="40041" name="Group 28"/>
              <p:cNvGrpSpPr>
                <a:grpSpLocks/>
              </p:cNvGrpSpPr>
              <p:nvPr/>
            </p:nvGrpSpPr>
            <p:grpSpPr bwMode="auto">
              <a:xfrm>
                <a:off x="1199" y="1782"/>
                <a:ext cx="3595" cy="300"/>
                <a:chOff x="1199" y="1782"/>
                <a:chExt cx="3595" cy="300"/>
              </a:xfrm>
            </p:grpSpPr>
            <p:sp>
              <p:nvSpPr>
                <p:cNvPr id="40043" name="Line 29"/>
                <p:cNvSpPr>
                  <a:spLocks noChangeShapeType="1"/>
                </p:cNvSpPr>
                <p:nvPr/>
              </p:nvSpPr>
              <p:spPr bwMode="auto">
                <a:xfrm flipV="1">
                  <a:off x="1199" y="1909"/>
                  <a:ext cx="3564" cy="137"/>
                </a:xfrm>
                <a:prstGeom prst="line">
                  <a:avLst/>
                </a:prstGeom>
                <a:noFill/>
                <a:ln w="28575">
                  <a:solidFill>
                    <a:srgbClr val="0066FF"/>
                  </a:solidFill>
                  <a:prstDash val="dash"/>
                  <a:round/>
                  <a:headEnd/>
                  <a:tailEnd/>
                </a:ln>
              </p:spPr>
              <p:txBody>
                <a:bodyPr/>
                <a:lstStyle/>
                <a:p>
                  <a:endParaRPr lang="en-US"/>
                </a:p>
              </p:txBody>
            </p:sp>
            <p:sp>
              <p:nvSpPr>
                <p:cNvPr id="40044" name="Text Box 30"/>
                <p:cNvSpPr txBox="1">
                  <a:spLocks noChangeArrowheads="1"/>
                </p:cNvSpPr>
                <p:nvPr/>
              </p:nvSpPr>
              <p:spPr bwMode="auto">
                <a:xfrm>
                  <a:off x="2524" y="1823"/>
                  <a:ext cx="1028" cy="154"/>
                </a:xfrm>
                <a:prstGeom prst="rect">
                  <a:avLst/>
                </a:prstGeom>
                <a:noFill/>
                <a:ln w="9525">
                  <a:noFill/>
                  <a:miter lim="800000"/>
                  <a:headEnd/>
                  <a:tailEnd/>
                </a:ln>
              </p:spPr>
              <p:txBody>
                <a:bodyPr wrap="none">
                  <a:spAutoFit/>
                </a:bodyPr>
                <a:lstStyle/>
                <a:p>
                  <a:pPr algn="ctr"/>
                  <a:r>
                    <a:rPr lang="en-US" sz="1000"/>
                    <a:t>LMSL, Epoch: yyyy - yyyy</a:t>
                  </a:r>
                </a:p>
              </p:txBody>
            </p:sp>
            <p:sp>
              <p:nvSpPr>
                <p:cNvPr id="40045" name="Text Box 31"/>
                <p:cNvSpPr txBox="1">
                  <a:spLocks noChangeArrowheads="1"/>
                </p:cNvSpPr>
                <p:nvPr/>
              </p:nvSpPr>
              <p:spPr bwMode="auto">
                <a:xfrm>
                  <a:off x="3653" y="1782"/>
                  <a:ext cx="1028" cy="154"/>
                </a:xfrm>
                <a:prstGeom prst="rect">
                  <a:avLst/>
                </a:prstGeom>
                <a:noFill/>
                <a:ln w="9525">
                  <a:noFill/>
                  <a:miter lim="800000"/>
                  <a:headEnd/>
                  <a:tailEnd/>
                </a:ln>
              </p:spPr>
              <p:txBody>
                <a:bodyPr wrap="none">
                  <a:spAutoFit/>
                </a:bodyPr>
                <a:lstStyle/>
                <a:p>
                  <a:pPr algn="ctr"/>
                  <a:r>
                    <a:rPr lang="en-US" sz="1000"/>
                    <a:t>LMSL, Epoch: yyyy - yyyy</a:t>
                  </a:r>
                </a:p>
              </p:txBody>
            </p:sp>
            <p:grpSp>
              <p:nvGrpSpPr>
                <p:cNvPr id="40046" name="Group 32"/>
                <p:cNvGrpSpPr>
                  <a:grpSpLocks/>
                </p:cNvGrpSpPr>
                <p:nvPr/>
              </p:nvGrpSpPr>
              <p:grpSpPr bwMode="auto">
                <a:xfrm>
                  <a:off x="1295" y="1865"/>
                  <a:ext cx="1069" cy="217"/>
                  <a:chOff x="1295" y="1865"/>
                  <a:chExt cx="1069" cy="217"/>
                </a:xfrm>
              </p:grpSpPr>
              <p:sp>
                <p:nvSpPr>
                  <p:cNvPr id="40049" name="Text Box 33"/>
                  <p:cNvSpPr txBox="1">
                    <a:spLocks noChangeArrowheads="1"/>
                  </p:cNvSpPr>
                  <p:nvPr/>
                </p:nvSpPr>
                <p:spPr bwMode="auto">
                  <a:xfrm>
                    <a:off x="1295" y="1865"/>
                    <a:ext cx="1028" cy="154"/>
                  </a:xfrm>
                  <a:prstGeom prst="rect">
                    <a:avLst/>
                  </a:prstGeom>
                  <a:noFill/>
                  <a:ln w="9525">
                    <a:noFill/>
                    <a:miter lim="800000"/>
                    <a:headEnd/>
                    <a:tailEnd/>
                  </a:ln>
                </p:spPr>
                <p:txBody>
                  <a:bodyPr wrap="none">
                    <a:spAutoFit/>
                  </a:bodyPr>
                  <a:lstStyle/>
                  <a:p>
                    <a:pPr algn="ctr"/>
                    <a:r>
                      <a:rPr lang="en-US" sz="1000"/>
                      <a:t>LMSL, Epoch: yyyy - yyyy</a:t>
                    </a:r>
                  </a:p>
                </p:txBody>
              </p:sp>
              <p:sp>
                <p:nvSpPr>
                  <p:cNvPr id="40050" name="AutoShape 34"/>
                  <p:cNvSpPr>
                    <a:spLocks noChangeArrowheads="1"/>
                  </p:cNvSpPr>
                  <p:nvPr/>
                </p:nvSpPr>
                <p:spPr bwMode="auto">
                  <a:xfrm>
                    <a:off x="2274" y="1998"/>
                    <a:ext cx="90" cy="84"/>
                  </a:xfrm>
                  <a:prstGeom prst="triangle">
                    <a:avLst>
                      <a:gd name="adj" fmla="val 50000"/>
                    </a:avLst>
                  </a:prstGeom>
                  <a:solidFill>
                    <a:srgbClr val="00FFFF"/>
                  </a:solidFill>
                  <a:ln w="9525">
                    <a:solidFill>
                      <a:schemeClr val="tx1"/>
                    </a:solidFill>
                    <a:miter lim="800000"/>
                    <a:headEnd/>
                    <a:tailEnd/>
                  </a:ln>
                </p:spPr>
                <p:txBody>
                  <a:bodyPr wrap="none" anchor="ctr"/>
                  <a:lstStyle/>
                  <a:p>
                    <a:endParaRPr lang="en-US"/>
                  </a:p>
                </p:txBody>
              </p:sp>
            </p:grpSp>
            <p:sp>
              <p:nvSpPr>
                <p:cNvPr id="40047" name="AutoShape 35"/>
                <p:cNvSpPr>
                  <a:spLocks noChangeArrowheads="1"/>
                </p:cNvSpPr>
                <p:nvPr/>
              </p:nvSpPr>
              <p:spPr bwMode="auto">
                <a:xfrm>
                  <a:off x="3486" y="1950"/>
                  <a:ext cx="90" cy="84"/>
                </a:xfrm>
                <a:prstGeom prst="triangle">
                  <a:avLst>
                    <a:gd name="adj" fmla="val 50000"/>
                  </a:avLst>
                </a:prstGeom>
                <a:solidFill>
                  <a:srgbClr val="00FFFF"/>
                </a:solidFill>
                <a:ln w="9525">
                  <a:solidFill>
                    <a:schemeClr val="tx1"/>
                  </a:solidFill>
                  <a:miter lim="800000"/>
                  <a:headEnd/>
                  <a:tailEnd/>
                </a:ln>
              </p:spPr>
              <p:txBody>
                <a:bodyPr wrap="none" anchor="ctr"/>
                <a:lstStyle/>
                <a:p>
                  <a:endParaRPr lang="en-US"/>
                </a:p>
              </p:txBody>
            </p:sp>
            <p:sp>
              <p:nvSpPr>
                <p:cNvPr id="40048" name="AutoShape 36"/>
                <p:cNvSpPr>
                  <a:spLocks noChangeArrowheads="1"/>
                </p:cNvSpPr>
                <p:nvPr/>
              </p:nvSpPr>
              <p:spPr bwMode="auto">
                <a:xfrm>
                  <a:off x="4704" y="1902"/>
                  <a:ext cx="90" cy="84"/>
                </a:xfrm>
                <a:prstGeom prst="triangle">
                  <a:avLst>
                    <a:gd name="adj" fmla="val 50000"/>
                  </a:avLst>
                </a:prstGeom>
                <a:solidFill>
                  <a:srgbClr val="00FFFF"/>
                </a:solidFill>
                <a:ln w="9525">
                  <a:solidFill>
                    <a:schemeClr val="tx1"/>
                  </a:solidFill>
                  <a:miter lim="800000"/>
                  <a:headEnd/>
                  <a:tailEnd/>
                </a:ln>
              </p:spPr>
              <p:txBody>
                <a:bodyPr wrap="none" anchor="ctr"/>
                <a:lstStyle/>
                <a:p>
                  <a:endParaRPr lang="en-US"/>
                </a:p>
              </p:txBody>
            </p:sp>
          </p:grpSp>
          <p:sp>
            <p:nvSpPr>
              <p:cNvPr id="40042" name="AutoShape 37"/>
              <p:cNvSpPr>
                <a:spLocks noChangeArrowheads="1"/>
              </p:cNvSpPr>
              <p:nvPr/>
            </p:nvSpPr>
            <p:spPr bwMode="auto">
              <a:xfrm>
                <a:off x="1146" y="2046"/>
                <a:ext cx="90" cy="84"/>
              </a:xfrm>
              <a:prstGeom prst="triangle">
                <a:avLst>
                  <a:gd name="adj" fmla="val 50000"/>
                </a:avLst>
              </a:prstGeom>
              <a:solidFill>
                <a:srgbClr val="00FFFF"/>
              </a:solidFill>
              <a:ln w="9525">
                <a:solidFill>
                  <a:schemeClr val="tx1"/>
                </a:solidFill>
                <a:miter lim="800000"/>
                <a:headEnd/>
                <a:tailEnd/>
              </a:ln>
            </p:spPr>
            <p:txBody>
              <a:bodyPr wrap="none" anchor="ctr"/>
              <a:lstStyle/>
              <a:p>
                <a:endParaRPr lang="en-US"/>
              </a:p>
            </p:txBody>
          </p:sp>
        </p:grpSp>
      </p:grpSp>
      <p:grpSp>
        <p:nvGrpSpPr>
          <p:cNvPr id="8" name="Group 38"/>
          <p:cNvGrpSpPr>
            <a:grpSpLocks/>
          </p:cNvGrpSpPr>
          <p:nvPr/>
        </p:nvGrpSpPr>
        <p:grpSpPr bwMode="auto">
          <a:xfrm>
            <a:off x="1793875" y="5102225"/>
            <a:ext cx="2060575" cy="838200"/>
            <a:chOff x="1385" y="3207"/>
            <a:chExt cx="1298" cy="528"/>
          </a:xfrm>
        </p:grpSpPr>
        <p:sp>
          <p:nvSpPr>
            <p:cNvPr id="40035" name="Text Box 39"/>
            <p:cNvSpPr txBox="1">
              <a:spLocks noChangeArrowheads="1"/>
            </p:cNvSpPr>
            <p:nvPr/>
          </p:nvSpPr>
          <p:spPr bwMode="auto">
            <a:xfrm>
              <a:off x="1385" y="3389"/>
              <a:ext cx="1177" cy="346"/>
            </a:xfrm>
            <a:prstGeom prst="rect">
              <a:avLst/>
            </a:prstGeom>
            <a:noFill/>
            <a:ln w="9525">
              <a:noFill/>
              <a:miter lim="800000"/>
              <a:headEnd/>
              <a:tailEnd/>
            </a:ln>
          </p:spPr>
          <p:txBody>
            <a:bodyPr wrap="none">
              <a:spAutoFit/>
            </a:bodyPr>
            <a:lstStyle/>
            <a:p>
              <a:pPr algn="ctr"/>
              <a:r>
                <a:rPr lang="en-US" sz="1000"/>
                <a:t>Displacement of PBM</a:t>
              </a:r>
            </a:p>
            <a:p>
              <a:pPr algn="ctr"/>
              <a:r>
                <a:rPr lang="en-US" sz="1000"/>
                <a:t>and Tide Staff Zero</a:t>
              </a:r>
            </a:p>
            <a:p>
              <a:pPr algn="ctr"/>
              <a:r>
                <a:rPr lang="en-US" sz="1000"/>
                <a:t>Due to Non-linear Subsidence</a:t>
              </a:r>
            </a:p>
          </p:txBody>
        </p:sp>
        <p:sp>
          <p:nvSpPr>
            <p:cNvPr id="40036" name="Line 40"/>
            <p:cNvSpPr>
              <a:spLocks noChangeShapeType="1"/>
            </p:cNvSpPr>
            <p:nvPr/>
          </p:nvSpPr>
          <p:spPr bwMode="auto">
            <a:xfrm flipV="1">
              <a:off x="2397" y="3207"/>
              <a:ext cx="286" cy="242"/>
            </a:xfrm>
            <a:prstGeom prst="line">
              <a:avLst/>
            </a:prstGeom>
            <a:noFill/>
            <a:ln w="9525">
              <a:solidFill>
                <a:schemeClr val="tx1"/>
              </a:solidFill>
              <a:round/>
              <a:headEnd/>
              <a:tailEnd type="triangle" w="med" len="med"/>
            </a:ln>
          </p:spPr>
          <p:txBody>
            <a:bodyPr/>
            <a:lstStyle/>
            <a:p>
              <a:endParaRPr lang="en-US"/>
            </a:p>
          </p:txBody>
        </p:sp>
      </p:grpSp>
      <p:grpSp>
        <p:nvGrpSpPr>
          <p:cNvPr id="9" name="Group 41"/>
          <p:cNvGrpSpPr>
            <a:grpSpLocks/>
          </p:cNvGrpSpPr>
          <p:nvPr/>
        </p:nvGrpSpPr>
        <p:grpSpPr bwMode="auto">
          <a:xfrm>
            <a:off x="5260975" y="4702175"/>
            <a:ext cx="1778000" cy="595313"/>
            <a:chOff x="3583" y="2976"/>
            <a:chExt cx="1120" cy="375"/>
          </a:xfrm>
        </p:grpSpPr>
        <p:sp>
          <p:nvSpPr>
            <p:cNvPr id="40033" name="Text Box 42"/>
            <p:cNvSpPr txBox="1">
              <a:spLocks noChangeArrowheads="1"/>
            </p:cNvSpPr>
            <p:nvPr/>
          </p:nvSpPr>
          <p:spPr bwMode="auto">
            <a:xfrm>
              <a:off x="3583" y="3101"/>
              <a:ext cx="1120" cy="250"/>
            </a:xfrm>
            <a:prstGeom prst="rect">
              <a:avLst/>
            </a:prstGeom>
            <a:noFill/>
            <a:ln w="9525">
              <a:noFill/>
              <a:miter lim="800000"/>
              <a:headEnd/>
              <a:tailEnd/>
            </a:ln>
          </p:spPr>
          <p:txBody>
            <a:bodyPr wrap="none">
              <a:spAutoFit/>
            </a:bodyPr>
            <a:lstStyle/>
            <a:p>
              <a:pPr algn="ctr"/>
              <a:r>
                <a:rPr lang="en-US" sz="1000"/>
                <a:t>Inter-Epoch Displacement of</a:t>
              </a:r>
            </a:p>
            <a:p>
              <a:pPr algn="ctr"/>
              <a:r>
                <a:rPr lang="en-US" sz="1000"/>
                <a:t>Geodetic Datum “Zero”</a:t>
              </a:r>
            </a:p>
          </p:txBody>
        </p:sp>
        <p:sp>
          <p:nvSpPr>
            <p:cNvPr id="40034" name="Line 43"/>
            <p:cNvSpPr>
              <a:spLocks noChangeShapeType="1"/>
            </p:cNvSpPr>
            <p:nvPr/>
          </p:nvSpPr>
          <p:spPr bwMode="auto">
            <a:xfrm flipV="1">
              <a:off x="3990" y="2976"/>
              <a:ext cx="18" cy="156"/>
            </a:xfrm>
            <a:prstGeom prst="line">
              <a:avLst/>
            </a:prstGeom>
            <a:noFill/>
            <a:ln w="9525">
              <a:solidFill>
                <a:schemeClr val="tx1"/>
              </a:solidFill>
              <a:round/>
              <a:headEnd/>
              <a:tailEnd type="triangle" w="med" len="med"/>
            </a:ln>
          </p:spPr>
          <p:txBody>
            <a:bodyPr/>
            <a:lstStyle/>
            <a:p>
              <a:endParaRPr lang="en-US"/>
            </a:p>
          </p:txBody>
        </p:sp>
      </p:grpSp>
      <p:grpSp>
        <p:nvGrpSpPr>
          <p:cNvPr id="10" name="Group 44"/>
          <p:cNvGrpSpPr>
            <a:grpSpLocks/>
          </p:cNvGrpSpPr>
          <p:nvPr/>
        </p:nvGrpSpPr>
        <p:grpSpPr bwMode="auto">
          <a:xfrm>
            <a:off x="2516188" y="4525963"/>
            <a:ext cx="982662" cy="774700"/>
            <a:chOff x="1854" y="2865"/>
            <a:chExt cx="619" cy="488"/>
          </a:xfrm>
        </p:grpSpPr>
        <p:sp>
          <p:nvSpPr>
            <p:cNvPr id="40029" name="Line 45"/>
            <p:cNvSpPr>
              <a:spLocks noChangeShapeType="1"/>
            </p:cNvSpPr>
            <p:nvPr/>
          </p:nvSpPr>
          <p:spPr bwMode="auto">
            <a:xfrm flipV="1">
              <a:off x="2472" y="2865"/>
              <a:ext cx="1" cy="90"/>
            </a:xfrm>
            <a:prstGeom prst="line">
              <a:avLst/>
            </a:prstGeom>
            <a:noFill/>
            <a:ln w="19050">
              <a:solidFill>
                <a:schemeClr val="tx1"/>
              </a:solidFill>
              <a:round/>
              <a:headEnd/>
              <a:tailEnd/>
            </a:ln>
          </p:spPr>
          <p:txBody>
            <a:bodyPr/>
            <a:lstStyle/>
            <a:p>
              <a:endParaRPr lang="en-US"/>
            </a:p>
          </p:txBody>
        </p:sp>
        <p:sp>
          <p:nvSpPr>
            <p:cNvPr id="40030" name="Line 46"/>
            <p:cNvSpPr>
              <a:spLocks noChangeShapeType="1"/>
            </p:cNvSpPr>
            <p:nvPr/>
          </p:nvSpPr>
          <p:spPr bwMode="auto">
            <a:xfrm>
              <a:off x="2472" y="2958"/>
              <a:ext cx="0" cy="162"/>
            </a:xfrm>
            <a:prstGeom prst="line">
              <a:avLst/>
            </a:prstGeom>
            <a:noFill/>
            <a:ln w="9525">
              <a:solidFill>
                <a:schemeClr val="tx1"/>
              </a:solidFill>
              <a:prstDash val="dash"/>
              <a:round/>
              <a:headEnd/>
              <a:tailEnd/>
            </a:ln>
          </p:spPr>
          <p:txBody>
            <a:bodyPr/>
            <a:lstStyle/>
            <a:p>
              <a:endParaRPr lang="en-US"/>
            </a:p>
          </p:txBody>
        </p:sp>
        <p:sp>
          <p:nvSpPr>
            <p:cNvPr id="40031" name="Line 47"/>
            <p:cNvSpPr>
              <a:spLocks noChangeShapeType="1"/>
            </p:cNvSpPr>
            <p:nvPr/>
          </p:nvSpPr>
          <p:spPr bwMode="auto">
            <a:xfrm flipH="1">
              <a:off x="1854" y="3156"/>
              <a:ext cx="564" cy="0"/>
            </a:xfrm>
            <a:prstGeom prst="line">
              <a:avLst/>
            </a:prstGeom>
            <a:noFill/>
            <a:ln w="9525">
              <a:solidFill>
                <a:schemeClr val="tx1"/>
              </a:solidFill>
              <a:round/>
              <a:headEnd/>
              <a:tailEnd/>
            </a:ln>
          </p:spPr>
          <p:txBody>
            <a:bodyPr/>
            <a:lstStyle/>
            <a:p>
              <a:endParaRPr lang="en-US"/>
            </a:p>
          </p:txBody>
        </p:sp>
        <p:sp>
          <p:nvSpPr>
            <p:cNvPr id="40032" name="Text Box 48"/>
            <p:cNvSpPr txBox="1">
              <a:spLocks noChangeArrowheads="1"/>
            </p:cNvSpPr>
            <p:nvPr/>
          </p:nvSpPr>
          <p:spPr bwMode="auto">
            <a:xfrm>
              <a:off x="1919" y="3141"/>
              <a:ext cx="545" cy="212"/>
            </a:xfrm>
            <a:prstGeom prst="rect">
              <a:avLst/>
            </a:prstGeom>
            <a:noFill/>
            <a:ln w="9525">
              <a:noFill/>
              <a:miter lim="800000"/>
              <a:headEnd/>
              <a:tailEnd/>
            </a:ln>
          </p:spPr>
          <p:txBody>
            <a:bodyPr wrap="none">
              <a:spAutoFit/>
            </a:bodyPr>
            <a:lstStyle/>
            <a:p>
              <a:r>
                <a:rPr lang="en-US" sz="800"/>
                <a:t>NAVD88</a:t>
              </a:r>
            </a:p>
            <a:p>
              <a:r>
                <a:rPr lang="en-US" sz="800"/>
                <a:t>Epoch: yyyy.yy</a:t>
              </a:r>
            </a:p>
          </p:txBody>
        </p:sp>
      </p:grpSp>
      <p:grpSp>
        <p:nvGrpSpPr>
          <p:cNvPr id="11" name="Group 49"/>
          <p:cNvGrpSpPr>
            <a:grpSpLocks/>
          </p:cNvGrpSpPr>
          <p:nvPr/>
        </p:nvGrpSpPr>
        <p:grpSpPr bwMode="auto">
          <a:xfrm>
            <a:off x="4192588" y="4525963"/>
            <a:ext cx="992187" cy="1193800"/>
            <a:chOff x="2910" y="2865"/>
            <a:chExt cx="625" cy="752"/>
          </a:xfrm>
        </p:grpSpPr>
        <p:sp>
          <p:nvSpPr>
            <p:cNvPr id="40025" name="Line 50"/>
            <p:cNvSpPr>
              <a:spLocks noChangeShapeType="1"/>
            </p:cNvSpPr>
            <p:nvPr/>
          </p:nvSpPr>
          <p:spPr bwMode="auto">
            <a:xfrm flipV="1">
              <a:off x="3534" y="2865"/>
              <a:ext cx="1" cy="252"/>
            </a:xfrm>
            <a:prstGeom prst="line">
              <a:avLst/>
            </a:prstGeom>
            <a:noFill/>
            <a:ln w="19050">
              <a:solidFill>
                <a:schemeClr val="tx1"/>
              </a:solidFill>
              <a:round/>
              <a:headEnd/>
              <a:tailEnd/>
            </a:ln>
          </p:spPr>
          <p:txBody>
            <a:bodyPr/>
            <a:lstStyle/>
            <a:p>
              <a:endParaRPr lang="en-US"/>
            </a:p>
          </p:txBody>
        </p:sp>
        <p:sp>
          <p:nvSpPr>
            <p:cNvPr id="40026" name="Line 51"/>
            <p:cNvSpPr>
              <a:spLocks noChangeShapeType="1"/>
            </p:cNvSpPr>
            <p:nvPr/>
          </p:nvSpPr>
          <p:spPr bwMode="auto">
            <a:xfrm>
              <a:off x="3534" y="3120"/>
              <a:ext cx="0" cy="258"/>
            </a:xfrm>
            <a:prstGeom prst="line">
              <a:avLst/>
            </a:prstGeom>
            <a:noFill/>
            <a:ln w="9525">
              <a:solidFill>
                <a:schemeClr val="tx1"/>
              </a:solidFill>
              <a:prstDash val="dash"/>
              <a:round/>
              <a:headEnd/>
              <a:tailEnd/>
            </a:ln>
          </p:spPr>
          <p:txBody>
            <a:bodyPr/>
            <a:lstStyle/>
            <a:p>
              <a:endParaRPr lang="en-US"/>
            </a:p>
          </p:txBody>
        </p:sp>
        <p:sp>
          <p:nvSpPr>
            <p:cNvPr id="40027" name="Line 52"/>
            <p:cNvSpPr>
              <a:spLocks noChangeShapeType="1"/>
            </p:cNvSpPr>
            <p:nvPr/>
          </p:nvSpPr>
          <p:spPr bwMode="auto">
            <a:xfrm flipH="1">
              <a:off x="2910" y="3420"/>
              <a:ext cx="564" cy="0"/>
            </a:xfrm>
            <a:prstGeom prst="line">
              <a:avLst/>
            </a:prstGeom>
            <a:noFill/>
            <a:ln w="9525">
              <a:solidFill>
                <a:schemeClr val="tx1"/>
              </a:solidFill>
              <a:round/>
              <a:headEnd/>
              <a:tailEnd/>
            </a:ln>
          </p:spPr>
          <p:txBody>
            <a:bodyPr/>
            <a:lstStyle/>
            <a:p>
              <a:endParaRPr lang="en-US"/>
            </a:p>
          </p:txBody>
        </p:sp>
        <p:sp>
          <p:nvSpPr>
            <p:cNvPr id="40028" name="Text Box 53"/>
            <p:cNvSpPr txBox="1">
              <a:spLocks noChangeArrowheads="1"/>
            </p:cNvSpPr>
            <p:nvPr/>
          </p:nvSpPr>
          <p:spPr bwMode="auto">
            <a:xfrm>
              <a:off x="2921" y="3405"/>
              <a:ext cx="545" cy="212"/>
            </a:xfrm>
            <a:prstGeom prst="rect">
              <a:avLst/>
            </a:prstGeom>
            <a:noFill/>
            <a:ln w="9525">
              <a:noFill/>
              <a:miter lim="800000"/>
              <a:headEnd/>
              <a:tailEnd/>
            </a:ln>
          </p:spPr>
          <p:txBody>
            <a:bodyPr wrap="none">
              <a:spAutoFit/>
            </a:bodyPr>
            <a:lstStyle/>
            <a:p>
              <a:r>
                <a:rPr lang="en-US" sz="800"/>
                <a:t>NAVD88</a:t>
              </a:r>
            </a:p>
            <a:p>
              <a:r>
                <a:rPr lang="en-US" sz="800"/>
                <a:t>Epoch: yyyy.yy</a:t>
              </a:r>
            </a:p>
          </p:txBody>
        </p:sp>
      </p:grpSp>
      <p:grpSp>
        <p:nvGrpSpPr>
          <p:cNvPr id="12" name="Group 54"/>
          <p:cNvGrpSpPr>
            <a:grpSpLocks/>
          </p:cNvGrpSpPr>
          <p:nvPr/>
        </p:nvGrpSpPr>
        <p:grpSpPr bwMode="auto">
          <a:xfrm>
            <a:off x="1460500" y="4776788"/>
            <a:ext cx="5724525" cy="1111250"/>
            <a:chOff x="1189" y="3023"/>
            <a:chExt cx="3606" cy="700"/>
          </a:xfrm>
        </p:grpSpPr>
        <p:sp>
          <p:nvSpPr>
            <p:cNvPr id="40018" name="Oval 55"/>
            <p:cNvSpPr>
              <a:spLocks noChangeArrowheads="1"/>
            </p:cNvSpPr>
            <p:nvPr/>
          </p:nvSpPr>
          <p:spPr bwMode="auto">
            <a:xfrm>
              <a:off x="2427" y="3129"/>
              <a:ext cx="100" cy="56"/>
            </a:xfrm>
            <a:prstGeom prst="ellipse">
              <a:avLst/>
            </a:prstGeom>
            <a:solidFill>
              <a:srgbClr val="FEA2A0"/>
            </a:solidFill>
            <a:ln w="9525">
              <a:solidFill>
                <a:schemeClr val="tx1"/>
              </a:solidFill>
              <a:round/>
              <a:headEnd/>
              <a:tailEnd/>
            </a:ln>
          </p:spPr>
          <p:txBody>
            <a:bodyPr wrap="none" anchor="ctr"/>
            <a:lstStyle/>
            <a:p>
              <a:endParaRPr lang="en-US"/>
            </a:p>
          </p:txBody>
        </p:sp>
        <p:sp>
          <p:nvSpPr>
            <p:cNvPr id="40019" name="Oval 56"/>
            <p:cNvSpPr>
              <a:spLocks noChangeArrowheads="1"/>
            </p:cNvSpPr>
            <p:nvPr/>
          </p:nvSpPr>
          <p:spPr bwMode="auto">
            <a:xfrm>
              <a:off x="3484" y="3393"/>
              <a:ext cx="100" cy="56"/>
            </a:xfrm>
            <a:prstGeom prst="ellipse">
              <a:avLst/>
            </a:prstGeom>
            <a:solidFill>
              <a:srgbClr val="FEA2A0"/>
            </a:solidFill>
            <a:ln w="9525">
              <a:solidFill>
                <a:schemeClr val="tx1"/>
              </a:solidFill>
              <a:round/>
              <a:headEnd/>
              <a:tailEnd/>
            </a:ln>
          </p:spPr>
          <p:txBody>
            <a:bodyPr wrap="none" anchor="ctr"/>
            <a:lstStyle/>
            <a:p>
              <a:endParaRPr lang="en-US"/>
            </a:p>
          </p:txBody>
        </p:sp>
        <p:sp>
          <p:nvSpPr>
            <p:cNvPr id="40020" name="Text Box 57"/>
            <p:cNvSpPr txBox="1">
              <a:spLocks noChangeArrowheads="1"/>
            </p:cNvSpPr>
            <p:nvPr/>
          </p:nvSpPr>
          <p:spPr bwMode="auto">
            <a:xfrm>
              <a:off x="2475" y="3023"/>
              <a:ext cx="289" cy="154"/>
            </a:xfrm>
            <a:prstGeom prst="rect">
              <a:avLst/>
            </a:prstGeom>
            <a:noFill/>
            <a:ln w="9525">
              <a:noFill/>
              <a:miter lim="800000"/>
              <a:headEnd/>
              <a:tailEnd/>
            </a:ln>
          </p:spPr>
          <p:txBody>
            <a:bodyPr wrap="none">
              <a:spAutoFit/>
            </a:bodyPr>
            <a:lstStyle/>
            <a:p>
              <a:pPr algn="ctr"/>
              <a:r>
                <a:rPr lang="en-US" sz="1000"/>
                <a:t>PBM</a:t>
              </a:r>
            </a:p>
          </p:txBody>
        </p:sp>
        <p:sp>
          <p:nvSpPr>
            <p:cNvPr id="40021" name="Text Box 58"/>
            <p:cNvSpPr txBox="1">
              <a:spLocks noChangeArrowheads="1"/>
            </p:cNvSpPr>
            <p:nvPr/>
          </p:nvSpPr>
          <p:spPr bwMode="auto">
            <a:xfrm>
              <a:off x="3489" y="3437"/>
              <a:ext cx="289" cy="154"/>
            </a:xfrm>
            <a:prstGeom prst="rect">
              <a:avLst/>
            </a:prstGeom>
            <a:noFill/>
            <a:ln w="9525">
              <a:noFill/>
              <a:miter lim="800000"/>
              <a:headEnd/>
              <a:tailEnd/>
            </a:ln>
          </p:spPr>
          <p:txBody>
            <a:bodyPr wrap="none">
              <a:spAutoFit/>
            </a:bodyPr>
            <a:lstStyle/>
            <a:p>
              <a:pPr algn="ctr"/>
              <a:r>
                <a:rPr lang="en-US" sz="1000"/>
                <a:t>PBM</a:t>
              </a:r>
            </a:p>
          </p:txBody>
        </p:sp>
        <p:sp>
          <p:nvSpPr>
            <p:cNvPr id="40022" name="Freeform 59"/>
            <p:cNvSpPr>
              <a:spLocks/>
            </p:cNvSpPr>
            <p:nvPr/>
          </p:nvSpPr>
          <p:spPr bwMode="auto">
            <a:xfrm>
              <a:off x="1189" y="3071"/>
              <a:ext cx="3552" cy="528"/>
            </a:xfrm>
            <a:custGeom>
              <a:avLst/>
              <a:gdLst>
                <a:gd name="T0" fmla="*/ 0 w 3552"/>
                <a:gd name="T1" fmla="*/ 0 h 528"/>
                <a:gd name="T2" fmla="*/ 1296 w 3552"/>
                <a:gd name="T3" fmla="*/ 96 h 528"/>
                <a:gd name="T4" fmla="*/ 2496 w 3552"/>
                <a:gd name="T5" fmla="*/ 384 h 528"/>
                <a:gd name="T6" fmla="*/ 3552 w 3552"/>
                <a:gd name="T7" fmla="*/ 528 h 528"/>
                <a:gd name="T8" fmla="*/ 0 60000 65536"/>
                <a:gd name="T9" fmla="*/ 0 60000 65536"/>
                <a:gd name="T10" fmla="*/ 0 60000 65536"/>
                <a:gd name="T11" fmla="*/ 0 60000 65536"/>
                <a:gd name="T12" fmla="*/ 0 w 3552"/>
                <a:gd name="T13" fmla="*/ 0 h 528"/>
                <a:gd name="T14" fmla="*/ 3552 w 3552"/>
                <a:gd name="T15" fmla="*/ 528 h 528"/>
              </a:gdLst>
              <a:ahLst/>
              <a:cxnLst>
                <a:cxn ang="T8">
                  <a:pos x="T0" y="T1"/>
                </a:cxn>
                <a:cxn ang="T9">
                  <a:pos x="T2" y="T3"/>
                </a:cxn>
                <a:cxn ang="T10">
                  <a:pos x="T4" y="T5"/>
                </a:cxn>
                <a:cxn ang="T11">
                  <a:pos x="T6" y="T7"/>
                </a:cxn>
              </a:cxnLst>
              <a:rect l="T12" t="T13" r="T14" b="T15"/>
              <a:pathLst>
                <a:path w="3552" h="528">
                  <a:moveTo>
                    <a:pt x="0" y="0"/>
                  </a:moveTo>
                  <a:cubicBezTo>
                    <a:pt x="440" y="16"/>
                    <a:pt x="880" y="32"/>
                    <a:pt x="1296" y="96"/>
                  </a:cubicBezTo>
                  <a:cubicBezTo>
                    <a:pt x="1712" y="160"/>
                    <a:pt x="2120" y="312"/>
                    <a:pt x="2496" y="384"/>
                  </a:cubicBezTo>
                  <a:cubicBezTo>
                    <a:pt x="2872" y="456"/>
                    <a:pt x="3212" y="492"/>
                    <a:pt x="3552" y="528"/>
                  </a:cubicBezTo>
                </a:path>
              </a:pathLst>
            </a:custGeom>
            <a:noFill/>
            <a:ln w="19050" cap="flat" cmpd="sng">
              <a:solidFill>
                <a:srgbClr val="00FF00"/>
              </a:solidFill>
              <a:prstDash val="lgDash"/>
              <a:round/>
              <a:headEnd/>
              <a:tailEnd/>
            </a:ln>
          </p:spPr>
          <p:txBody>
            <a:bodyPr/>
            <a:lstStyle/>
            <a:p>
              <a:endParaRPr lang="en-US"/>
            </a:p>
          </p:txBody>
        </p:sp>
        <p:sp>
          <p:nvSpPr>
            <p:cNvPr id="40023" name="Oval 60"/>
            <p:cNvSpPr>
              <a:spLocks noChangeArrowheads="1"/>
            </p:cNvSpPr>
            <p:nvPr/>
          </p:nvSpPr>
          <p:spPr bwMode="auto">
            <a:xfrm>
              <a:off x="4695" y="3561"/>
              <a:ext cx="100" cy="56"/>
            </a:xfrm>
            <a:prstGeom prst="ellipse">
              <a:avLst/>
            </a:prstGeom>
            <a:solidFill>
              <a:srgbClr val="FEA2A0"/>
            </a:solidFill>
            <a:ln w="9525">
              <a:solidFill>
                <a:schemeClr val="tx1"/>
              </a:solidFill>
              <a:round/>
              <a:headEnd/>
              <a:tailEnd/>
            </a:ln>
          </p:spPr>
          <p:txBody>
            <a:bodyPr wrap="none" anchor="ctr"/>
            <a:lstStyle/>
            <a:p>
              <a:endParaRPr lang="en-US"/>
            </a:p>
          </p:txBody>
        </p:sp>
        <p:sp>
          <p:nvSpPr>
            <p:cNvPr id="40024" name="Text Box 61"/>
            <p:cNvSpPr txBox="1">
              <a:spLocks noChangeArrowheads="1"/>
            </p:cNvSpPr>
            <p:nvPr/>
          </p:nvSpPr>
          <p:spPr bwMode="auto">
            <a:xfrm>
              <a:off x="4455" y="3569"/>
              <a:ext cx="289" cy="154"/>
            </a:xfrm>
            <a:prstGeom prst="rect">
              <a:avLst/>
            </a:prstGeom>
            <a:noFill/>
            <a:ln w="9525">
              <a:noFill/>
              <a:miter lim="800000"/>
              <a:headEnd/>
              <a:tailEnd/>
            </a:ln>
          </p:spPr>
          <p:txBody>
            <a:bodyPr wrap="none">
              <a:spAutoFit/>
            </a:bodyPr>
            <a:lstStyle/>
            <a:p>
              <a:pPr algn="ctr"/>
              <a:r>
                <a:rPr lang="en-US" sz="1000"/>
                <a:t>PBM</a:t>
              </a:r>
            </a:p>
          </p:txBody>
        </p:sp>
      </p:grpSp>
      <p:grpSp>
        <p:nvGrpSpPr>
          <p:cNvPr id="13" name="Group 62"/>
          <p:cNvGrpSpPr>
            <a:grpSpLocks/>
          </p:cNvGrpSpPr>
          <p:nvPr/>
        </p:nvGrpSpPr>
        <p:grpSpPr bwMode="auto">
          <a:xfrm>
            <a:off x="228600" y="4535488"/>
            <a:ext cx="1646238" cy="622300"/>
            <a:chOff x="413" y="2871"/>
            <a:chExt cx="1037" cy="392"/>
          </a:xfrm>
        </p:grpSpPr>
        <p:sp>
          <p:nvSpPr>
            <p:cNvPr id="40011" name="Line 63"/>
            <p:cNvSpPr>
              <a:spLocks noChangeShapeType="1"/>
            </p:cNvSpPr>
            <p:nvPr/>
          </p:nvSpPr>
          <p:spPr bwMode="auto">
            <a:xfrm flipH="1">
              <a:off x="606" y="3074"/>
              <a:ext cx="552" cy="1"/>
            </a:xfrm>
            <a:prstGeom prst="line">
              <a:avLst/>
            </a:prstGeom>
            <a:noFill/>
            <a:ln w="9525">
              <a:solidFill>
                <a:schemeClr val="tx1"/>
              </a:solidFill>
              <a:round/>
              <a:headEnd/>
              <a:tailEnd/>
            </a:ln>
          </p:spPr>
          <p:txBody>
            <a:bodyPr/>
            <a:lstStyle/>
            <a:p>
              <a:endParaRPr lang="en-US"/>
            </a:p>
          </p:txBody>
        </p:sp>
        <p:grpSp>
          <p:nvGrpSpPr>
            <p:cNvPr id="40012" name="Group 64"/>
            <p:cNvGrpSpPr>
              <a:grpSpLocks/>
            </p:cNvGrpSpPr>
            <p:nvPr/>
          </p:nvGrpSpPr>
          <p:grpSpPr bwMode="auto">
            <a:xfrm>
              <a:off x="413" y="2871"/>
              <a:ext cx="1037" cy="392"/>
              <a:chOff x="413" y="2871"/>
              <a:chExt cx="1037" cy="392"/>
            </a:xfrm>
          </p:grpSpPr>
          <p:sp>
            <p:nvSpPr>
              <p:cNvPr id="40013" name="Oval 65"/>
              <p:cNvSpPr>
                <a:spLocks noChangeArrowheads="1"/>
              </p:cNvSpPr>
              <p:nvPr/>
            </p:nvSpPr>
            <p:spPr bwMode="auto">
              <a:xfrm>
                <a:off x="1134" y="3044"/>
                <a:ext cx="100" cy="56"/>
              </a:xfrm>
              <a:prstGeom prst="ellipse">
                <a:avLst/>
              </a:prstGeom>
              <a:solidFill>
                <a:srgbClr val="FEA2A0"/>
              </a:solidFill>
              <a:ln w="9525">
                <a:solidFill>
                  <a:schemeClr val="tx1"/>
                </a:solidFill>
                <a:round/>
                <a:headEnd/>
                <a:tailEnd/>
              </a:ln>
            </p:spPr>
            <p:txBody>
              <a:bodyPr wrap="none" anchor="ctr"/>
              <a:lstStyle/>
              <a:p>
                <a:endParaRPr lang="en-US"/>
              </a:p>
            </p:txBody>
          </p:sp>
          <p:sp>
            <p:nvSpPr>
              <p:cNvPr id="40014" name="Line 66"/>
              <p:cNvSpPr>
                <a:spLocks noChangeShapeType="1"/>
              </p:cNvSpPr>
              <p:nvPr/>
            </p:nvSpPr>
            <p:spPr bwMode="auto">
              <a:xfrm>
                <a:off x="960" y="2871"/>
                <a:ext cx="0" cy="201"/>
              </a:xfrm>
              <a:prstGeom prst="line">
                <a:avLst/>
              </a:prstGeom>
              <a:noFill/>
              <a:ln w="9525">
                <a:solidFill>
                  <a:schemeClr val="tx1"/>
                </a:solidFill>
                <a:round/>
                <a:headEnd type="triangle" w="med" len="med"/>
                <a:tailEnd type="triangle" w="med" len="med"/>
              </a:ln>
            </p:spPr>
            <p:txBody>
              <a:bodyPr/>
              <a:lstStyle/>
              <a:p>
                <a:endParaRPr lang="en-US"/>
              </a:p>
            </p:txBody>
          </p:sp>
          <p:sp>
            <p:nvSpPr>
              <p:cNvPr id="40015" name="Text Box 67"/>
              <p:cNvSpPr txBox="1">
                <a:spLocks noChangeArrowheads="1"/>
              </p:cNvSpPr>
              <p:nvPr/>
            </p:nvSpPr>
            <p:spPr bwMode="auto">
              <a:xfrm>
                <a:off x="1161" y="3077"/>
                <a:ext cx="289" cy="154"/>
              </a:xfrm>
              <a:prstGeom prst="rect">
                <a:avLst/>
              </a:prstGeom>
              <a:noFill/>
              <a:ln w="9525">
                <a:noFill/>
                <a:miter lim="800000"/>
                <a:headEnd/>
                <a:tailEnd/>
              </a:ln>
            </p:spPr>
            <p:txBody>
              <a:bodyPr wrap="none">
                <a:spAutoFit/>
              </a:bodyPr>
              <a:lstStyle/>
              <a:p>
                <a:pPr algn="ctr"/>
                <a:r>
                  <a:rPr lang="en-US" sz="1000"/>
                  <a:t>PBM</a:t>
                </a:r>
              </a:p>
            </p:txBody>
          </p:sp>
          <p:sp>
            <p:nvSpPr>
              <p:cNvPr id="40016" name="Text Box 68"/>
              <p:cNvSpPr txBox="1">
                <a:spLocks noChangeArrowheads="1"/>
              </p:cNvSpPr>
              <p:nvPr/>
            </p:nvSpPr>
            <p:spPr bwMode="auto">
              <a:xfrm>
                <a:off x="587" y="3051"/>
                <a:ext cx="545" cy="212"/>
              </a:xfrm>
              <a:prstGeom prst="rect">
                <a:avLst/>
              </a:prstGeom>
              <a:noFill/>
              <a:ln w="9525">
                <a:noFill/>
                <a:miter lim="800000"/>
                <a:headEnd/>
                <a:tailEnd/>
              </a:ln>
            </p:spPr>
            <p:txBody>
              <a:bodyPr wrap="none">
                <a:spAutoFit/>
              </a:bodyPr>
              <a:lstStyle/>
              <a:p>
                <a:r>
                  <a:rPr lang="en-US" sz="800"/>
                  <a:t>NAVD88</a:t>
                </a:r>
              </a:p>
              <a:p>
                <a:r>
                  <a:rPr lang="en-US" sz="800"/>
                  <a:t>Epoch: yyyy.yy</a:t>
                </a:r>
              </a:p>
            </p:txBody>
          </p:sp>
          <p:sp>
            <p:nvSpPr>
              <p:cNvPr id="40017" name="Text Box 69"/>
              <p:cNvSpPr txBox="1">
                <a:spLocks noChangeArrowheads="1"/>
              </p:cNvSpPr>
              <p:nvPr/>
            </p:nvSpPr>
            <p:spPr bwMode="auto">
              <a:xfrm>
                <a:off x="413" y="2907"/>
                <a:ext cx="584" cy="135"/>
              </a:xfrm>
              <a:prstGeom prst="rect">
                <a:avLst/>
              </a:prstGeom>
              <a:noFill/>
              <a:ln w="9525">
                <a:noFill/>
                <a:miter lim="800000"/>
                <a:headEnd/>
                <a:tailEnd/>
              </a:ln>
            </p:spPr>
            <p:txBody>
              <a:bodyPr wrap="none">
                <a:spAutoFit/>
              </a:bodyPr>
              <a:lstStyle/>
              <a:p>
                <a:r>
                  <a:rPr lang="en-US" sz="800"/>
                  <a:t>Initial PBM Elev.</a:t>
                </a:r>
              </a:p>
            </p:txBody>
          </p:sp>
        </p:grpSp>
      </p:grpSp>
      <p:grpSp>
        <p:nvGrpSpPr>
          <p:cNvPr id="15" name="Group 70"/>
          <p:cNvGrpSpPr>
            <a:grpSpLocks/>
          </p:cNvGrpSpPr>
          <p:nvPr/>
        </p:nvGrpSpPr>
        <p:grpSpPr bwMode="auto">
          <a:xfrm>
            <a:off x="7105650" y="4521200"/>
            <a:ext cx="1101725" cy="1455738"/>
            <a:chOff x="4745" y="2862"/>
            <a:chExt cx="694" cy="917"/>
          </a:xfrm>
        </p:grpSpPr>
        <p:sp>
          <p:nvSpPr>
            <p:cNvPr id="40007" name="Line 71"/>
            <p:cNvSpPr>
              <a:spLocks noChangeShapeType="1"/>
            </p:cNvSpPr>
            <p:nvPr/>
          </p:nvSpPr>
          <p:spPr bwMode="auto">
            <a:xfrm>
              <a:off x="4745" y="3593"/>
              <a:ext cx="485" cy="0"/>
            </a:xfrm>
            <a:prstGeom prst="line">
              <a:avLst/>
            </a:prstGeom>
            <a:noFill/>
            <a:ln w="9525">
              <a:solidFill>
                <a:schemeClr val="tx1"/>
              </a:solidFill>
              <a:round/>
              <a:headEnd/>
              <a:tailEnd/>
            </a:ln>
          </p:spPr>
          <p:txBody>
            <a:bodyPr/>
            <a:lstStyle/>
            <a:p>
              <a:endParaRPr lang="en-US"/>
            </a:p>
          </p:txBody>
        </p:sp>
        <p:sp>
          <p:nvSpPr>
            <p:cNvPr id="40008" name="Line 72"/>
            <p:cNvSpPr>
              <a:spLocks noChangeShapeType="1"/>
            </p:cNvSpPr>
            <p:nvPr/>
          </p:nvSpPr>
          <p:spPr bwMode="auto">
            <a:xfrm>
              <a:off x="4928" y="2862"/>
              <a:ext cx="0" cy="722"/>
            </a:xfrm>
            <a:prstGeom prst="line">
              <a:avLst/>
            </a:prstGeom>
            <a:noFill/>
            <a:ln w="9525">
              <a:solidFill>
                <a:schemeClr val="tx1"/>
              </a:solidFill>
              <a:round/>
              <a:headEnd type="triangle" w="med" len="med"/>
              <a:tailEnd type="triangle" w="med" len="med"/>
            </a:ln>
          </p:spPr>
          <p:txBody>
            <a:bodyPr/>
            <a:lstStyle/>
            <a:p>
              <a:endParaRPr lang="en-US"/>
            </a:p>
          </p:txBody>
        </p:sp>
        <p:sp>
          <p:nvSpPr>
            <p:cNvPr id="40009" name="Text Box 73"/>
            <p:cNvSpPr txBox="1">
              <a:spLocks noChangeArrowheads="1"/>
            </p:cNvSpPr>
            <p:nvPr/>
          </p:nvSpPr>
          <p:spPr bwMode="auto">
            <a:xfrm>
              <a:off x="4763" y="3567"/>
              <a:ext cx="545" cy="212"/>
            </a:xfrm>
            <a:prstGeom prst="rect">
              <a:avLst/>
            </a:prstGeom>
            <a:noFill/>
            <a:ln w="9525">
              <a:noFill/>
              <a:miter lim="800000"/>
              <a:headEnd/>
              <a:tailEnd/>
            </a:ln>
          </p:spPr>
          <p:txBody>
            <a:bodyPr wrap="none">
              <a:spAutoFit/>
            </a:bodyPr>
            <a:lstStyle/>
            <a:p>
              <a:r>
                <a:rPr lang="en-US" sz="800"/>
                <a:t>NAVD88</a:t>
              </a:r>
            </a:p>
            <a:p>
              <a:r>
                <a:rPr lang="en-US" sz="800"/>
                <a:t>Epoch: yyyy.yy</a:t>
              </a:r>
            </a:p>
          </p:txBody>
        </p:sp>
        <p:sp>
          <p:nvSpPr>
            <p:cNvPr id="40010" name="Text Box 74"/>
            <p:cNvSpPr txBox="1">
              <a:spLocks noChangeArrowheads="1"/>
            </p:cNvSpPr>
            <p:nvPr/>
          </p:nvSpPr>
          <p:spPr bwMode="auto">
            <a:xfrm>
              <a:off x="4901" y="3129"/>
              <a:ext cx="538" cy="212"/>
            </a:xfrm>
            <a:prstGeom prst="rect">
              <a:avLst/>
            </a:prstGeom>
            <a:noFill/>
            <a:ln w="9525">
              <a:noFill/>
              <a:miter lim="800000"/>
              <a:headEnd/>
              <a:tailEnd/>
            </a:ln>
          </p:spPr>
          <p:txBody>
            <a:bodyPr wrap="none">
              <a:spAutoFit/>
            </a:bodyPr>
            <a:lstStyle/>
            <a:p>
              <a:r>
                <a:rPr lang="en-US" sz="800"/>
                <a:t>Future</a:t>
              </a:r>
            </a:p>
            <a:p>
              <a:r>
                <a:rPr lang="en-US" sz="800"/>
                <a:t>PBM Elevation</a:t>
              </a:r>
            </a:p>
          </p:txBody>
        </p:sp>
      </p:grpSp>
      <p:grpSp>
        <p:nvGrpSpPr>
          <p:cNvPr id="39964" name="Group 75"/>
          <p:cNvGrpSpPr>
            <a:grpSpLocks/>
          </p:cNvGrpSpPr>
          <p:nvPr/>
        </p:nvGrpSpPr>
        <p:grpSpPr bwMode="auto">
          <a:xfrm>
            <a:off x="676275" y="3228975"/>
            <a:ext cx="458788" cy="1293813"/>
            <a:chOff x="695" y="2048"/>
            <a:chExt cx="289" cy="815"/>
          </a:xfrm>
        </p:grpSpPr>
        <p:sp>
          <p:nvSpPr>
            <p:cNvPr id="40005" name="Line 76"/>
            <p:cNvSpPr>
              <a:spLocks noChangeShapeType="1"/>
            </p:cNvSpPr>
            <p:nvPr/>
          </p:nvSpPr>
          <p:spPr bwMode="auto">
            <a:xfrm>
              <a:off x="960" y="2048"/>
              <a:ext cx="0" cy="814"/>
            </a:xfrm>
            <a:prstGeom prst="line">
              <a:avLst/>
            </a:prstGeom>
            <a:noFill/>
            <a:ln w="9525">
              <a:solidFill>
                <a:schemeClr val="tx1"/>
              </a:solidFill>
              <a:round/>
              <a:headEnd type="triangle" w="med" len="med"/>
              <a:tailEnd type="triangle" w="med" len="med"/>
            </a:ln>
          </p:spPr>
          <p:txBody>
            <a:bodyPr/>
            <a:lstStyle/>
            <a:p>
              <a:endParaRPr lang="en-US"/>
            </a:p>
          </p:txBody>
        </p:sp>
        <p:sp>
          <p:nvSpPr>
            <p:cNvPr id="40006" name="Text Box 77"/>
            <p:cNvSpPr txBox="1">
              <a:spLocks noChangeArrowheads="1"/>
            </p:cNvSpPr>
            <p:nvPr/>
          </p:nvSpPr>
          <p:spPr bwMode="auto">
            <a:xfrm rot="-5400000">
              <a:off x="434" y="2313"/>
              <a:ext cx="811" cy="289"/>
            </a:xfrm>
            <a:prstGeom prst="rect">
              <a:avLst/>
            </a:prstGeom>
            <a:noFill/>
            <a:ln w="9525">
              <a:noFill/>
              <a:miter lim="800000"/>
              <a:headEnd/>
              <a:tailEnd/>
            </a:ln>
          </p:spPr>
          <p:txBody>
            <a:bodyPr wrap="none">
              <a:spAutoFit/>
            </a:bodyPr>
            <a:lstStyle/>
            <a:p>
              <a:pPr algn="ctr"/>
              <a:r>
                <a:rPr lang="en-US" sz="800"/>
                <a:t>Present</a:t>
              </a:r>
            </a:p>
            <a:p>
              <a:pPr algn="ctr"/>
              <a:r>
                <a:rPr lang="en-US" sz="800"/>
                <a:t>Geodetic Elev. of LMSL,</a:t>
              </a:r>
            </a:p>
            <a:p>
              <a:pPr algn="ctr"/>
              <a:r>
                <a:rPr lang="en-US" sz="800"/>
                <a:t>Epoch: yyyy - yyyy</a:t>
              </a:r>
            </a:p>
          </p:txBody>
        </p:sp>
      </p:grpSp>
      <p:grpSp>
        <p:nvGrpSpPr>
          <p:cNvPr id="17" name="Group 78"/>
          <p:cNvGrpSpPr>
            <a:grpSpLocks/>
          </p:cNvGrpSpPr>
          <p:nvPr/>
        </p:nvGrpSpPr>
        <p:grpSpPr bwMode="auto">
          <a:xfrm>
            <a:off x="7364413" y="3011488"/>
            <a:ext cx="336550" cy="1509712"/>
            <a:chOff x="4908" y="1911"/>
            <a:chExt cx="212" cy="951"/>
          </a:xfrm>
        </p:grpSpPr>
        <p:sp>
          <p:nvSpPr>
            <p:cNvPr id="40003" name="Line 79"/>
            <p:cNvSpPr>
              <a:spLocks noChangeShapeType="1"/>
            </p:cNvSpPr>
            <p:nvPr/>
          </p:nvSpPr>
          <p:spPr bwMode="auto">
            <a:xfrm flipV="1">
              <a:off x="4928" y="1911"/>
              <a:ext cx="0" cy="951"/>
            </a:xfrm>
            <a:prstGeom prst="line">
              <a:avLst/>
            </a:prstGeom>
            <a:noFill/>
            <a:ln w="9525">
              <a:solidFill>
                <a:schemeClr val="tx1"/>
              </a:solidFill>
              <a:round/>
              <a:headEnd type="triangle" w="med" len="med"/>
              <a:tailEnd type="triangle" w="med" len="med"/>
            </a:ln>
          </p:spPr>
          <p:txBody>
            <a:bodyPr/>
            <a:lstStyle/>
            <a:p>
              <a:endParaRPr lang="en-US"/>
            </a:p>
          </p:txBody>
        </p:sp>
        <p:sp>
          <p:nvSpPr>
            <p:cNvPr id="40004" name="Text Box 80"/>
            <p:cNvSpPr txBox="1">
              <a:spLocks noChangeArrowheads="1"/>
            </p:cNvSpPr>
            <p:nvPr/>
          </p:nvSpPr>
          <p:spPr bwMode="auto">
            <a:xfrm rot="-5400000">
              <a:off x="4588" y="2260"/>
              <a:ext cx="852" cy="212"/>
            </a:xfrm>
            <a:prstGeom prst="rect">
              <a:avLst/>
            </a:prstGeom>
            <a:noFill/>
            <a:ln w="9525">
              <a:noFill/>
              <a:miter lim="800000"/>
              <a:headEnd/>
              <a:tailEnd/>
            </a:ln>
          </p:spPr>
          <p:txBody>
            <a:bodyPr wrap="none">
              <a:spAutoFit/>
            </a:bodyPr>
            <a:lstStyle/>
            <a:p>
              <a:pPr algn="ctr"/>
              <a:r>
                <a:rPr lang="en-US" sz="800"/>
                <a:t>Future Geodetic Elev. of</a:t>
              </a:r>
            </a:p>
            <a:p>
              <a:pPr algn="ctr"/>
              <a:r>
                <a:rPr lang="en-US" sz="800"/>
                <a:t>LMSL, Epoch: yyyy - yyyy</a:t>
              </a:r>
            </a:p>
          </p:txBody>
        </p:sp>
      </p:grpSp>
      <p:grpSp>
        <p:nvGrpSpPr>
          <p:cNvPr id="18" name="Group 81"/>
          <p:cNvGrpSpPr>
            <a:grpSpLocks/>
          </p:cNvGrpSpPr>
          <p:nvPr/>
        </p:nvGrpSpPr>
        <p:grpSpPr bwMode="auto">
          <a:xfrm>
            <a:off x="7119938" y="1608138"/>
            <a:ext cx="600075" cy="1450975"/>
            <a:chOff x="4754" y="1027"/>
            <a:chExt cx="378" cy="914"/>
          </a:xfrm>
        </p:grpSpPr>
        <p:sp>
          <p:nvSpPr>
            <p:cNvPr id="40000" name="Line 82"/>
            <p:cNvSpPr>
              <a:spLocks noChangeShapeType="1"/>
            </p:cNvSpPr>
            <p:nvPr/>
          </p:nvSpPr>
          <p:spPr bwMode="auto">
            <a:xfrm>
              <a:off x="4754" y="1911"/>
              <a:ext cx="311" cy="0"/>
            </a:xfrm>
            <a:prstGeom prst="line">
              <a:avLst/>
            </a:prstGeom>
            <a:noFill/>
            <a:ln w="9525">
              <a:solidFill>
                <a:schemeClr val="tx1"/>
              </a:solidFill>
              <a:round/>
              <a:headEnd/>
              <a:tailEnd/>
            </a:ln>
          </p:spPr>
          <p:txBody>
            <a:bodyPr/>
            <a:lstStyle/>
            <a:p>
              <a:endParaRPr lang="en-US"/>
            </a:p>
          </p:txBody>
        </p:sp>
        <p:sp>
          <p:nvSpPr>
            <p:cNvPr id="40001" name="Line 83"/>
            <p:cNvSpPr>
              <a:spLocks noChangeShapeType="1"/>
            </p:cNvSpPr>
            <p:nvPr/>
          </p:nvSpPr>
          <p:spPr bwMode="auto">
            <a:xfrm flipV="1">
              <a:off x="4928" y="1070"/>
              <a:ext cx="0" cy="841"/>
            </a:xfrm>
            <a:prstGeom prst="line">
              <a:avLst/>
            </a:prstGeom>
            <a:noFill/>
            <a:ln w="19050">
              <a:solidFill>
                <a:srgbClr val="FF0000"/>
              </a:solidFill>
              <a:round/>
              <a:headEnd type="triangle" w="med" len="med"/>
              <a:tailEnd type="triangle" w="med" len="med"/>
            </a:ln>
          </p:spPr>
          <p:txBody>
            <a:bodyPr/>
            <a:lstStyle/>
            <a:p>
              <a:endParaRPr lang="en-US"/>
            </a:p>
          </p:txBody>
        </p:sp>
        <p:sp>
          <p:nvSpPr>
            <p:cNvPr id="40002" name="Text Box 84"/>
            <p:cNvSpPr txBox="1">
              <a:spLocks noChangeArrowheads="1"/>
            </p:cNvSpPr>
            <p:nvPr/>
          </p:nvSpPr>
          <p:spPr bwMode="auto">
            <a:xfrm rot="-5400000">
              <a:off x="4569" y="1378"/>
              <a:ext cx="914" cy="212"/>
            </a:xfrm>
            <a:prstGeom prst="rect">
              <a:avLst/>
            </a:prstGeom>
            <a:noFill/>
            <a:ln w="9525">
              <a:noFill/>
              <a:miter lim="800000"/>
              <a:headEnd/>
              <a:tailEnd/>
            </a:ln>
          </p:spPr>
          <p:txBody>
            <a:bodyPr wrap="none">
              <a:spAutoFit/>
            </a:bodyPr>
            <a:lstStyle/>
            <a:p>
              <a:pPr algn="ctr"/>
              <a:r>
                <a:rPr lang="en-US" sz="800">
                  <a:solidFill>
                    <a:srgbClr val="FF0000"/>
                  </a:solidFill>
                </a:rPr>
                <a:t>Min. Structure Height above</a:t>
              </a:r>
            </a:p>
            <a:p>
              <a:pPr algn="ctr"/>
              <a:r>
                <a:rPr lang="en-US" sz="800">
                  <a:solidFill>
                    <a:srgbClr val="FF0000"/>
                  </a:solidFill>
                </a:rPr>
                <a:t>LMSL @ End of Design Life</a:t>
              </a:r>
            </a:p>
          </p:txBody>
        </p:sp>
      </p:grpSp>
      <p:grpSp>
        <p:nvGrpSpPr>
          <p:cNvPr id="19" name="Group 85"/>
          <p:cNvGrpSpPr>
            <a:grpSpLocks/>
          </p:cNvGrpSpPr>
          <p:nvPr/>
        </p:nvGrpSpPr>
        <p:grpSpPr bwMode="auto">
          <a:xfrm>
            <a:off x="7119938" y="1671638"/>
            <a:ext cx="996950" cy="2849562"/>
            <a:chOff x="4754" y="1067"/>
            <a:chExt cx="628" cy="1795"/>
          </a:xfrm>
        </p:grpSpPr>
        <p:sp>
          <p:nvSpPr>
            <p:cNvPr id="39996" name="Line 86"/>
            <p:cNvSpPr>
              <a:spLocks noChangeShapeType="1"/>
            </p:cNvSpPr>
            <p:nvPr/>
          </p:nvSpPr>
          <p:spPr bwMode="auto">
            <a:xfrm>
              <a:off x="4755" y="2862"/>
              <a:ext cx="484" cy="0"/>
            </a:xfrm>
            <a:prstGeom prst="line">
              <a:avLst/>
            </a:prstGeom>
            <a:noFill/>
            <a:ln w="9525">
              <a:solidFill>
                <a:schemeClr val="tx1"/>
              </a:solidFill>
              <a:round/>
              <a:headEnd/>
              <a:tailEnd/>
            </a:ln>
          </p:spPr>
          <p:txBody>
            <a:bodyPr/>
            <a:lstStyle/>
            <a:p>
              <a:endParaRPr lang="en-US"/>
            </a:p>
          </p:txBody>
        </p:sp>
        <p:sp>
          <p:nvSpPr>
            <p:cNvPr id="39997" name="Line 87"/>
            <p:cNvSpPr>
              <a:spLocks noChangeShapeType="1"/>
            </p:cNvSpPr>
            <p:nvPr/>
          </p:nvSpPr>
          <p:spPr bwMode="auto">
            <a:xfrm>
              <a:off x="4754" y="1070"/>
              <a:ext cx="467" cy="0"/>
            </a:xfrm>
            <a:prstGeom prst="line">
              <a:avLst/>
            </a:prstGeom>
            <a:noFill/>
            <a:ln w="9525">
              <a:solidFill>
                <a:schemeClr val="tx1"/>
              </a:solidFill>
              <a:round/>
              <a:headEnd/>
              <a:tailEnd/>
            </a:ln>
          </p:spPr>
          <p:txBody>
            <a:bodyPr/>
            <a:lstStyle/>
            <a:p>
              <a:endParaRPr lang="en-US"/>
            </a:p>
          </p:txBody>
        </p:sp>
        <p:sp>
          <p:nvSpPr>
            <p:cNvPr id="39998" name="Line 88"/>
            <p:cNvSpPr>
              <a:spLocks noChangeShapeType="1"/>
            </p:cNvSpPr>
            <p:nvPr/>
          </p:nvSpPr>
          <p:spPr bwMode="auto">
            <a:xfrm flipV="1">
              <a:off x="5168" y="1067"/>
              <a:ext cx="0" cy="1792"/>
            </a:xfrm>
            <a:prstGeom prst="line">
              <a:avLst/>
            </a:prstGeom>
            <a:noFill/>
            <a:ln w="9525">
              <a:solidFill>
                <a:schemeClr val="tx1"/>
              </a:solidFill>
              <a:round/>
              <a:headEnd type="triangle" w="med" len="med"/>
              <a:tailEnd type="triangle" w="med" len="med"/>
            </a:ln>
          </p:spPr>
          <p:txBody>
            <a:bodyPr/>
            <a:lstStyle/>
            <a:p>
              <a:endParaRPr lang="en-US"/>
            </a:p>
          </p:txBody>
        </p:sp>
        <p:sp>
          <p:nvSpPr>
            <p:cNvPr id="39999" name="Text Box 89"/>
            <p:cNvSpPr txBox="1">
              <a:spLocks noChangeArrowheads="1"/>
            </p:cNvSpPr>
            <p:nvPr/>
          </p:nvSpPr>
          <p:spPr bwMode="auto">
            <a:xfrm rot="-5400000">
              <a:off x="4527" y="1757"/>
              <a:ext cx="1460" cy="250"/>
            </a:xfrm>
            <a:prstGeom prst="rect">
              <a:avLst/>
            </a:prstGeom>
            <a:noFill/>
            <a:ln w="9525">
              <a:noFill/>
              <a:miter lim="800000"/>
              <a:headEnd/>
              <a:tailEnd/>
            </a:ln>
          </p:spPr>
          <p:txBody>
            <a:bodyPr wrap="none">
              <a:spAutoFit/>
            </a:bodyPr>
            <a:lstStyle/>
            <a:p>
              <a:pPr algn="ctr"/>
              <a:r>
                <a:rPr lang="en-US" sz="1000"/>
                <a:t>Minimum Geodetic Elev. of</a:t>
              </a:r>
            </a:p>
            <a:p>
              <a:pPr algn="ctr"/>
              <a:r>
                <a:rPr lang="en-US" sz="1000"/>
                <a:t>Top of Structure @ End of Design Life</a:t>
              </a:r>
            </a:p>
          </p:txBody>
        </p:sp>
      </p:grpSp>
      <p:sp>
        <p:nvSpPr>
          <p:cNvPr id="39968" name="Text Box 90"/>
          <p:cNvSpPr txBox="1">
            <a:spLocks noChangeArrowheads="1"/>
          </p:cNvSpPr>
          <p:nvPr/>
        </p:nvSpPr>
        <p:spPr bwMode="auto">
          <a:xfrm rot="-5400000">
            <a:off x="-581819" y="2420144"/>
            <a:ext cx="2043113" cy="396875"/>
          </a:xfrm>
          <a:prstGeom prst="rect">
            <a:avLst/>
          </a:prstGeom>
          <a:noFill/>
          <a:ln w="9525">
            <a:noFill/>
            <a:miter lim="800000"/>
            <a:headEnd/>
            <a:tailEnd/>
          </a:ln>
        </p:spPr>
        <p:txBody>
          <a:bodyPr wrap="none">
            <a:spAutoFit/>
          </a:bodyPr>
          <a:lstStyle/>
          <a:p>
            <a:pPr algn="ctr"/>
            <a:r>
              <a:rPr lang="en-US" sz="1000">
                <a:solidFill>
                  <a:srgbClr val="FF0000"/>
                </a:solidFill>
              </a:rPr>
              <a:t>Present/Design Geodetic Elev. of</a:t>
            </a:r>
          </a:p>
          <a:p>
            <a:pPr algn="ctr"/>
            <a:r>
              <a:rPr lang="en-US" sz="1000">
                <a:solidFill>
                  <a:srgbClr val="FF0000"/>
                </a:solidFill>
              </a:rPr>
              <a:t>Top of Structure</a:t>
            </a:r>
          </a:p>
        </p:txBody>
      </p:sp>
      <p:sp>
        <p:nvSpPr>
          <p:cNvPr id="39969" name="Line 91"/>
          <p:cNvSpPr>
            <a:spLocks noChangeShapeType="1"/>
          </p:cNvSpPr>
          <p:nvPr/>
        </p:nvSpPr>
        <p:spPr bwMode="auto">
          <a:xfrm>
            <a:off x="1446213" y="3548063"/>
            <a:ext cx="0" cy="2700337"/>
          </a:xfrm>
          <a:prstGeom prst="line">
            <a:avLst/>
          </a:prstGeom>
          <a:noFill/>
          <a:ln w="9525">
            <a:solidFill>
              <a:schemeClr val="tx1"/>
            </a:solidFill>
            <a:round/>
            <a:headEnd/>
            <a:tailEnd/>
          </a:ln>
        </p:spPr>
        <p:txBody>
          <a:bodyPr/>
          <a:lstStyle/>
          <a:p>
            <a:endParaRPr lang="en-US"/>
          </a:p>
        </p:txBody>
      </p:sp>
      <p:sp>
        <p:nvSpPr>
          <p:cNvPr id="39970" name="Line 92"/>
          <p:cNvSpPr>
            <a:spLocks noChangeShapeType="1"/>
          </p:cNvSpPr>
          <p:nvPr/>
        </p:nvSpPr>
        <p:spPr bwMode="auto">
          <a:xfrm flipH="1">
            <a:off x="1444625" y="6015038"/>
            <a:ext cx="5661025" cy="0"/>
          </a:xfrm>
          <a:prstGeom prst="line">
            <a:avLst/>
          </a:prstGeom>
          <a:noFill/>
          <a:ln w="9525">
            <a:solidFill>
              <a:schemeClr val="tx1"/>
            </a:solidFill>
            <a:round/>
            <a:headEnd type="triangle" w="med" len="med"/>
            <a:tailEnd type="triangle" w="med" len="med"/>
          </a:ln>
        </p:spPr>
        <p:txBody>
          <a:bodyPr/>
          <a:lstStyle/>
          <a:p>
            <a:endParaRPr lang="en-US"/>
          </a:p>
        </p:txBody>
      </p:sp>
      <p:sp>
        <p:nvSpPr>
          <p:cNvPr id="39971" name="Text Box 93"/>
          <p:cNvSpPr txBox="1">
            <a:spLocks noChangeArrowheads="1"/>
          </p:cNvSpPr>
          <p:nvPr/>
        </p:nvSpPr>
        <p:spPr bwMode="auto">
          <a:xfrm>
            <a:off x="3171825" y="5973763"/>
            <a:ext cx="2078038" cy="244475"/>
          </a:xfrm>
          <a:prstGeom prst="rect">
            <a:avLst/>
          </a:prstGeom>
          <a:noFill/>
          <a:ln w="9525">
            <a:noFill/>
            <a:miter lim="800000"/>
            <a:headEnd/>
            <a:tailEnd/>
          </a:ln>
        </p:spPr>
        <p:txBody>
          <a:bodyPr wrap="none">
            <a:spAutoFit/>
          </a:bodyPr>
          <a:lstStyle/>
          <a:p>
            <a:pPr algn="ctr"/>
            <a:r>
              <a:rPr lang="en-US" sz="1000"/>
              <a:t>Proposed Design Life of Structure</a:t>
            </a:r>
          </a:p>
        </p:txBody>
      </p:sp>
      <p:sp>
        <p:nvSpPr>
          <p:cNvPr id="39972" name="Text Box 94"/>
          <p:cNvSpPr txBox="1">
            <a:spLocks noChangeArrowheads="1"/>
          </p:cNvSpPr>
          <p:nvPr/>
        </p:nvSpPr>
        <p:spPr bwMode="auto">
          <a:xfrm>
            <a:off x="1741488" y="1347788"/>
            <a:ext cx="3151187" cy="517525"/>
          </a:xfrm>
          <a:prstGeom prst="rect">
            <a:avLst/>
          </a:prstGeom>
          <a:noFill/>
          <a:ln w="9525">
            <a:noFill/>
            <a:miter lim="800000"/>
            <a:headEnd/>
            <a:tailEnd/>
          </a:ln>
        </p:spPr>
        <p:txBody>
          <a:bodyPr wrap="none">
            <a:spAutoFit/>
          </a:bodyPr>
          <a:lstStyle/>
          <a:p>
            <a:r>
              <a:rPr lang="en-US" sz="1400" b="1"/>
              <a:t>Coastal Storm Protection Structure</a:t>
            </a:r>
          </a:p>
          <a:p>
            <a:r>
              <a:rPr lang="en-US" sz="1400" b="1"/>
              <a:t>Design Height Considerations</a:t>
            </a:r>
          </a:p>
        </p:txBody>
      </p:sp>
      <p:grpSp>
        <p:nvGrpSpPr>
          <p:cNvPr id="39973" name="Group 95"/>
          <p:cNvGrpSpPr>
            <a:grpSpLocks/>
          </p:cNvGrpSpPr>
          <p:nvPr/>
        </p:nvGrpSpPr>
        <p:grpSpPr bwMode="auto">
          <a:xfrm>
            <a:off x="773113" y="833438"/>
            <a:ext cx="731837" cy="2395537"/>
            <a:chOff x="756" y="539"/>
            <a:chExt cx="461" cy="1509"/>
          </a:xfrm>
        </p:grpSpPr>
        <p:sp>
          <p:nvSpPr>
            <p:cNvPr id="39993" name="Line 96"/>
            <p:cNvSpPr>
              <a:spLocks noChangeShapeType="1"/>
            </p:cNvSpPr>
            <p:nvPr/>
          </p:nvSpPr>
          <p:spPr bwMode="auto">
            <a:xfrm flipH="1">
              <a:off x="793" y="2046"/>
              <a:ext cx="424" cy="1"/>
            </a:xfrm>
            <a:prstGeom prst="line">
              <a:avLst/>
            </a:prstGeom>
            <a:noFill/>
            <a:ln w="9525">
              <a:solidFill>
                <a:schemeClr val="tx1"/>
              </a:solidFill>
              <a:round/>
              <a:headEnd/>
              <a:tailEnd/>
            </a:ln>
          </p:spPr>
          <p:txBody>
            <a:bodyPr/>
            <a:lstStyle/>
            <a:p>
              <a:endParaRPr lang="en-US"/>
            </a:p>
          </p:txBody>
        </p:sp>
        <p:sp>
          <p:nvSpPr>
            <p:cNvPr id="39994" name="Line 97"/>
            <p:cNvSpPr>
              <a:spLocks noChangeShapeType="1"/>
            </p:cNvSpPr>
            <p:nvPr/>
          </p:nvSpPr>
          <p:spPr bwMode="auto">
            <a:xfrm flipV="1">
              <a:off x="960" y="539"/>
              <a:ext cx="0" cy="1509"/>
            </a:xfrm>
            <a:prstGeom prst="line">
              <a:avLst/>
            </a:prstGeom>
            <a:noFill/>
            <a:ln w="9525">
              <a:solidFill>
                <a:schemeClr val="tx1"/>
              </a:solidFill>
              <a:round/>
              <a:headEnd type="triangle" w="med" len="med"/>
              <a:tailEnd type="triangle" w="med" len="med"/>
            </a:ln>
          </p:spPr>
          <p:txBody>
            <a:bodyPr/>
            <a:lstStyle/>
            <a:p>
              <a:endParaRPr lang="en-US"/>
            </a:p>
          </p:txBody>
        </p:sp>
        <p:sp>
          <p:nvSpPr>
            <p:cNvPr id="39995" name="Text Box 98"/>
            <p:cNvSpPr txBox="1">
              <a:spLocks noChangeArrowheads="1"/>
            </p:cNvSpPr>
            <p:nvPr/>
          </p:nvSpPr>
          <p:spPr bwMode="auto">
            <a:xfrm rot="-5400000">
              <a:off x="245" y="1199"/>
              <a:ext cx="1233" cy="212"/>
            </a:xfrm>
            <a:prstGeom prst="rect">
              <a:avLst/>
            </a:prstGeom>
            <a:noFill/>
            <a:ln w="9525">
              <a:noFill/>
              <a:miter lim="800000"/>
              <a:headEnd/>
              <a:tailEnd/>
            </a:ln>
          </p:spPr>
          <p:txBody>
            <a:bodyPr wrap="none">
              <a:spAutoFit/>
            </a:bodyPr>
            <a:lstStyle/>
            <a:p>
              <a:pPr algn="ctr"/>
              <a:r>
                <a:rPr lang="en-US" sz="800"/>
                <a:t>Present/Design Structure Height above</a:t>
              </a:r>
            </a:p>
            <a:p>
              <a:pPr algn="ctr"/>
              <a:r>
                <a:rPr lang="en-US" sz="800"/>
                <a:t>LMSL, Epoch: yyyy - yyyy</a:t>
              </a:r>
            </a:p>
          </p:txBody>
        </p:sp>
      </p:grpSp>
      <p:grpSp>
        <p:nvGrpSpPr>
          <p:cNvPr id="21" name="Group 99"/>
          <p:cNvGrpSpPr>
            <a:grpSpLocks/>
          </p:cNvGrpSpPr>
          <p:nvPr/>
        </p:nvGrpSpPr>
        <p:grpSpPr bwMode="auto">
          <a:xfrm>
            <a:off x="5700713" y="1676400"/>
            <a:ext cx="1397000" cy="349250"/>
            <a:chOff x="3860" y="1070"/>
            <a:chExt cx="880" cy="220"/>
          </a:xfrm>
        </p:grpSpPr>
        <p:sp>
          <p:nvSpPr>
            <p:cNvPr id="39989" name="Line 100"/>
            <p:cNvSpPr>
              <a:spLocks noChangeShapeType="1"/>
            </p:cNvSpPr>
            <p:nvPr/>
          </p:nvSpPr>
          <p:spPr bwMode="auto">
            <a:xfrm flipH="1">
              <a:off x="4197" y="1070"/>
              <a:ext cx="539" cy="0"/>
            </a:xfrm>
            <a:prstGeom prst="line">
              <a:avLst/>
            </a:prstGeom>
            <a:noFill/>
            <a:ln w="9525">
              <a:solidFill>
                <a:schemeClr val="tx1"/>
              </a:solidFill>
              <a:round/>
              <a:headEnd/>
              <a:tailEnd/>
            </a:ln>
          </p:spPr>
          <p:txBody>
            <a:bodyPr/>
            <a:lstStyle/>
            <a:p>
              <a:endParaRPr lang="en-US"/>
            </a:p>
          </p:txBody>
        </p:sp>
        <p:sp>
          <p:nvSpPr>
            <p:cNvPr id="39990" name="Line 101"/>
            <p:cNvSpPr>
              <a:spLocks noChangeShapeType="1"/>
            </p:cNvSpPr>
            <p:nvPr/>
          </p:nvSpPr>
          <p:spPr bwMode="auto">
            <a:xfrm>
              <a:off x="4416" y="1073"/>
              <a:ext cx="0" cy="212"/>
            </a:xfrm>
            <a:prstGeom prst="line">
              <a:avLst/>
            </a:prstGeom>
            <a:noFill/>
            <a:ln w="9525">
              <a:solidFill>
                <a:schemeClr val="tx1"/>
              </a:solidFill>
              <a:round/>
              <a:headEnd type="triangle" w="med" len="med"/>
              <a:tailEnd type="triangle" w="med" len="med"/>
            </a:ln>
          </p:spPr>
          <p:txBody>
            <a:bodyPr/>
            <a:lstStyle/>
            <a:p>
              <a:endParaRPr lang="en-US"/>
            </a:p>
          </p:txBody>
        </p:sp>
        <p:sp>
          <p:nvSpPr>
            <p:cNvPr id="39991" name="Text Box 102"/>
            <p:cNvSpPr txBox="1">
              <a:spLocks noChangeArrowheads="1"/>
            </p:cNvSpPr>
            <p:nvPr/>
          </p:nvSpPr>
          <p:spPr bwMode="auto">
            <a:xfrm>
              <a:off x="3860" y="1073"/>
              <a:ext cx="541" cy="212"/>
            </a:xfrm>
            <a:prstGeom prst="rect">
              <a:avLst/>
            </a:prstGeom>
            <a:noFill/>
            <a:ln w="9525">
              <a:noFill/>
              <a:miter lim="800000"/>
              <a:headEnd/>
              <a:tailEnd/>
            </a:ln>
          </p:spPr>
          <p:txBody>
            <a:bodyPr wrap="none">
              <a:spAutoFit/>
            </a:bodyPr>
            <a:lstStyle/>
            <a:p>
              <a:pPr algn="ctr"/>
              <a:r>
                <a:rPr lang="en-US" sz="800">
                  <a:solidFill>
                    <a:srgbClr val="0066FF"/>
                  </a:solidFill>
                </a:rPr>
                <a:t>Freeboard</a:t>
              </a:r>
            </a:p>
            <a:p>
              <a:pPr algn="ctr"/>
              <a:r>
                <a:rPr lang="en-US" sz="800">
                  <a:solidFill>
                    <a:srgbClr val="0066FF"/>
                  </a:solidFill>
                </a:rPr>
                <a:t>(Safety Factor)</a:t>
              </a:r>
            </a:p>
          </p:txBody>
        </p:sp>
        <p:sp>
          <p:nvSpPr>
            <p:cNvPr id="39992" name="Line 103"/>
            <p:cNvSpPr>
              <a:spLocks noChangeShapeType="1"/>
            </p:cNvSpPr>
            <p:nvPr/>
          </p:nvSpPr>
          <p:spPr bwMode="auto">
            <a:xfrm flipH="1">
              <a:off x="4201" y="1290"/>
              <a:ext cx="539" cy="0"/>
            </a:xfrm>
            <a:prstGeom prst="line">
              <a:avLst/>
            </a:prstGeom>
            <a:noFill/>
            <a:ln w="9525">
              <a:solidFill>
                <a:schemeClr val="tx1"/>
              </a:solidFill>
              <a:round/>
              <a:headEnd/>
              <a:tailEnd/>
            </a:ln>
          </p:spPr>
          <p:txBody>
            <a:bodyPr/>
            <a:lstStyle/>
            <a:p>
              <a:endParaRPr lang="en-US"/>
            </a:p>
          </p:txBody>
        </p:sp>
      </p:grpSp>
      <p:grpSp>
        <p:nvGrpSpPr>
          <p:cNvPr id="22" name="Group 104"/>
          <p:cNvGrpSpPr>
            <a:grpSpLocks/>
          </p:cNvGrpSpPr>
          <p:nvPr/>
        </p:nvGrpSpPr>
        <p:grpSpPr bwMode="auto">
          <a:xfrm>
            <a:off x="1458913" y="2046288"/>
            <a:ext cx="5653087" cy="673100"/>
            <a:chOff x="1188" y="1303"/>
            <a:chExt cx="3561" cy="424"/>
          </a:xfrm>
        </p:grpSpPr>
        <p:sp>
          <p:nvSpPr>
            <p:cNvPr id="39984" name="Text Box 105"/>
            <p:cNvSpPr txBox="1">
              <a:spLocks noChangeArrowheads="1"/>
            </p:cNvSpPr>
            <p:nvPr/>
          </p:nvSpPr>
          <p:spPr bwMode="auto">
            <a:xfrm>
              <a:off x="3530" y="1395"/>
              <a:ext cx="1007" cy="289"/>
            </a:xfrm>
            <a:prstGeom prst="rect">
              <a:avLst/>
            </a:prstGeom>
            <a:noFill/>
            <a:ln w="9525">
              <a:noFill/>
              <a:miter lim="800000"/>
              <a:headEnd/>
              <a:tailEnd/>
            </a:ln>
          </p:spPr>
          <p:txBody>
            <a:bodyPr wrap="none">
              <a:spAutoFit/>
            </a:bodyPr>
            <a:lstStyle/>
            <a:p>
              <a:pPr algn="ctr"/>
              <a:r>
                <a:rPr lang="en-US" sz="800">
                  <a:solidFill>
                    <a:srgbClr val="0066FF"/>
                  </a:solidFill>
                </a:rPr>
                <a:t>100 -Year Flood Height</a:t>
              </a:r>
            </a:p>
            <a:p>
              <a:pPr algn="ctr"/>
              <a:r>
                <a:rPr lang="en-US" sz="800">
                  <a:solidFill>
                    <a:srgbClr val="0066FF"/>
                  </a:solidFill>
                </a:rPr>
                <a:t>(Above LMSL or Geodetic Zero</a:t>
              </a:r>
            </a:p>
            <a:p>
              <a:pPr algn="ctr"/>
              <a:r>
                <a:rPr lang="en-US" sz="800">
                  <a:solidFill>
                    <a:srgbClr val="0066FF"/>
                  </a:solidFill>
                </a:rPr>
                <a:t>at end of Design Life)</a:t>
              </a:r>
            </a:p>
          </p:txBody>
        </p:sp>
        <p:sp>
          <p:nvSpPr>
            <p:cNvPr id="39985" name="Line 106"/>
            <p:cNvSpPr>
              <a:spLocks noChangeShapeType="1"/>
            </p:cNvSpPr>
            <p:nvPr/>
          </p:nvSpPr>
          <p:spPr bwMode="auto">
            <a:xfrm flipV="1">
              <a:off x="1193" y="1303"/>
              <a:ext cx="3556" cy="137"/>
            </a:xfrm>
            <a:prstGeom prst="line">
              <a:avLst/>
            </a:prstGeom>
            <a:noFill/>
            <a:ln w="38100">
              <a:solidFill>
                <a:srgbClr val="0066FF"/>
              </a:solidFill>
              <a:round/>
              <a:headEnd/>
              <a:tailEnd/>
            </a:ln>
          </p:spPr>
          <p:txBody>
            <a:bodyPr/>
            <a:lstStyle/>
            <a:p>
              <a:endParaRPr lang="en-US"/>
            </a:p>
          </p:txBody>
        </p:sp>
        <p:sp>
          <p:nvSpPr>
            <p:cNvPr id="39986" name="Line 107"/>
            <p:cNvSpPr>
              <a:spLocks noChangeShapeType="1"/>
            </p:cNvSpPr>
            <p:nvPr/>
          </p:nvSpPr>
          <p:spPr bwMode="auto">
            <a:xfrm flipV="1">
              <a:off x="4484" y="1320"/>
              <a:ext cx="252" cy="172"/>
            </a:xfrm>
            <a:prstGeom prst="line">
              <a:avLst/>
            </a:prstGeom>
            <a:noFill/>
            <a:ln w="9525">
              <a:solidFill>
                <a:schemeClr val="tx1"/>
              </a:solidFill>
              <a:round/>
              <a:headEnd/>
              <a:tailEnd type="triangle" w="med" len="med"/>
            </a:ln>
          </p:spPr>
          <p:txBody>
            <a:bodyPr/>
            <a:lstStyle/>
            <a:p>
              <a:endParaRPr lang="en-US"/>
            </a:p>
          </p:txBody>
        </p:sp>
        <p:sp>
          <p:nvSpPr>
            <p:cNvPr id="39987" name="Text Box 108"/>
            <p:cNvSpPr txBox="1">
              <a:spLocks noChangeArrowheads="1"/>
            </p:cNvSpPr>
            <p:nvPr/>
          </p:nvSpPr>
          <p:spPr bwMode="auto">
            <a:xfrm>
              <a:off x="1391" y="1515"/>
              <a:ext cx="1268" cy="212"/>
            </a:xfrm>
            <a:prstGeom prst="rect">
              <a:avLst/>
            </a:prstGeom>
            <a:noFill/>
            <a:ln w="9525">
              <a:noFill/>
              <a:miter lim="800000"/>
              <a:headEnd/>
              <a:tailEnd/>
            </a:ln>
          </p:spPr>
          <p:txBody>
            <a:bodyPr wrap="none">
              <a:spAutoFit/>
            </a:bodyPr>
            <a:lstStyle/>
            <a:p>
              <a:r>
                <a:rPr lang="en-US" sz="800">
                  <a:solidFill>
                    <a:srgbClr val="0066FF"/>
                  </a:solidFill>
                </a:rPr>
                <a:t>100 -Year Flood Height</a:t>
              </a:r>
            </a:p>
            <a:p>
              <a:r>
                <a:rPr lang="en-US" sz="800">
                  <a:solidFill>
                    <a:srgbClr val="0066FF"/>
                  </a:solidFill>
                </a:rPr>
                <a:t>(Above Present LMSL or Geodetic Zero)</a:t>
              </a:r>
            </a:p>
          </p:txBody>
        </p:sp>
        <p:sp>
          <p:nvSpPr>
            <p:cNvPr id="39988" name="Line 109"/>
            <p:cNvSpPr>
              <a:spLocks noChangeShapeType="1"/>
            </p:cNvSpPr>
            <p:nvPr/>
          </p:nvSpPr>
          <p:spPr bwMode="auto">
            <a:xfrm flipH="1" flipV="1">
              <a:off x="1188" y="1452"/>
              <a:ext cx="222" cy="138"/>
            </a:xfrm>
            <a:prstGeom prst="line">
              <a:avLst/>
            </a:prstGeom>
            <a:noFill/>
            <a:ln w="9525">
              <a:solidFill>
                <a:schemeClr val="tx1"/>
              </a:solidFill>
              <a:round/>
              <a:headEnd/>
              <a:tailEnd type="triangle" w="med" len="med"/>
            </a:ln>
          </p:spPr>
          <p:txBody>
            <a:bodyPr/>
            <a:lstStyle/>
            <a:p>
              <a:endParaRPr lang="en-US"/>
            </a:p>
          </p:txBody>
        </p:sp>
      </p:grpSp>
      <p:grpSp>
        <p:nvGrpSpPr>
          <p:cNvPr id="23" name="Group 110"/>
          <p:cNvGrpSpPr>
            <a:grpSpLocks/>
          </p:cNvGrpSpPr>
          <p:nvPr/>
        </p:nvGrpSpPr>
        <p:grpSpPr bwMode="auto">
          <a:xfrm>
            <a:off x="1462088" y="2235200"/>
            <a:ext cx="5653087" cy="534988"/>
            <a:chOff x="1548" y="115"/>
            <a:chExt cx="3561" cy="337"/>
          </a:xfrm>
        </p:grpSpPr>
        <p:sp>
          <p:nvSpPr>
            <p:cNvPr id="39979" name="Text Box 111"/>
            <p:cNvSpPr txBox="1">
              <a:spLocks noChangeArrowheads="1"/>
            </p:cNvSpPr>
            <p:nvPr/>
          </p:nvSpPr>
          <p:spPr bwMode="auto">
            <a:xfrm>
              <a:off x="3819" y="163"/>
              <a:ext cx="1007" cy="289"/>
            </a:xfrm>
            <a:prstGeom prst="rect">
              <a:avLst/>
            </a:prstGeom>
            <a:noFill/>
            <a:ln w="9525">
              <a:noFill/>
              <a:miter lim="800000"/>
              <a:headEnd/>
              <a:tailEnd/>
            </a:ln>
          </p:spPr>
          <p:txBody>
            <a:bodyPr wrap="none">
              <a:spAutoFit/>
            </a:bodyPr>
            <a:lstStyle/>
            <a:p>
              <a:pPr algn="ctr"/>
              <a:r>
                <a:rPr lang="en-US" sz="800">
                  <a:solidFill>
                    <a:srgbClr val="0066FF"/>
                  </a:solidFill>
                </a:rPr>
                <a:t>100 -Year Flood Height</a:t>
              </a:r>
            </a:p>
            <a:p>
              <a:pPr algn="ctr"/>
              <a:r>
                <a:rPr lang="en-US" sz="800">
                  <a:solidFill>
                    <a:srgbClr val="0066FF"/>
                  </a:solidFill>
                </a:rPr>
                <a:t>(Above LMSL or Geodetic Zero</a:t>
              </a:r>
            </a:p>
            <a:p>
              <a:pPr algn="ctr"/>
              <a:r>
                <a:rPr lang="en-US" sz="800">
                  <a:solidFill>
                    <a:srgbClr val="0066FF"/>
                  </a:solidFill>
                </a:rPr>
                <a:t>at end of Design Life)</a:t>
              </a:r>
            </a:p>
          </p:txBody>
        </p:sp>
        <p:sp>
          <p:nvSpPr>
            <p:cNvPr id="39980" name="Line 112"/>
            <p:cNvSpPr>
              <a:spLocks noChangeShapeType="1"/>
            </p:cNvSpPr>
            <p:nvPr/>
          </p:nvSpPr>
          <p:spPr bwMode="auto">
            <a:xfrm flipV="1">
              <a:off x="1553" y="115"/>
              <a:ext cx="3556" cy="9"/>
            </a:xfrm>
            <a:prstGeom prst="line">
              <a:avLst/>
            </a:prstGeom>
            <a:noFill/>
            <a:ln w="38100">
              <a:solidFill>
                <a:srgbClr val="0066FF"/>
              </a:solidFill>
              <a:round/>
              <a:headEnd/>
              <a:tailEnd/>
            </a:ln>
          </p:spPr>
          <p:txBody>
            <a:bodyPr/>
            <a:lstStyle/>
            <a:p>
              <a:endParaRPr lang="en-US"/>
            </a:p>
          </p:txBody>
        </p:sp>
        <p:sp>
          <p:nvSpPr>
            <p:cNvPr id="39981" name="Line 113"/>
            <p:cNvSpPr>
              <a:spLocks noChangeShapeType="1"/>
            </p:cNvSpPr>
            <p:nvPr/>
          </p:nvSpPr>
          <p:spPr bwMode="auto">
            <a:xfrm flipV="1">
              <a:off x="4792" y="132"/>
              <a:ext cx="252" cy="172"/>
            </a:xfrm>
            <a:prstGeom prst="line">
              <a:avLst/>
            </a:prstGeom>
            <a:noFill/>
            <a:ln w="9525">
              <a:solidFill>
                <a:schemeClr val="tx1"/>
              </a:solidFill>
              <a:round/>
              <a:headEnd/>
              <a:tailEnd type="triangle" w="med" len="med"/>
            </a:ln>
          </p:spPr>
          <p:txBody>
            <a:bodyPr/>
            <a:lstStyle/>
            <a:p>
              <a:endParaRPr lang="en-US"/>
            </a:p>
          </p:txBody>
        </p:sp>
        <p:sp>
          <p:nvSpPr>
            <p:cNvPr id="39982" name="Text Box 114"/>
            <p:cNvSpPr txBox="1">
              <a:spLocks noChangeArrowheads="1"/>
            </p:cNvSpPr>
            <p:nvPr/>
          </p:nvSpPr>
          <p:spPr bwMode="auto">
            <a:xfrm>
              <a:off x="1751" y="212"/>
              <a:ext cx="1268" cy="212"/>
            </a:xfrm>
            <a:prstGeom prst="rect">
              <a:avLst/>
            </a:prstGeom>
            <a:noFill/>
            <a:ln w="9525">
              <a:noFill/>
              <a:miter lim="800000"/>
              <a:headEnd/>
              <a:tailEnd/>
            </a:ln>
          </p:spPr>
          <p:txBody>
            <a:bodyPr wrap="none">
              <a:spAutoFit/>
            </a:bodyPr>
            <a:lstStyle/>
            <a:p>
              <a:r>
                <a:rPr lang="en-US" sz="800">
                  <a:solidFill>
                    <a:srgbClr val="0066FF"/>
                  </a:solidFill>
                </a:rPr>
                <a:t>100 -Year Flood Height</a:t>
              </a:r>
            </a:p>
            <a:p>
              <a:r>
                <a:rPr lang="en-US" sz="800">
                  <a:solidFill>
                    <a:srgbClr val="0066FF"/>
                  </a:solidFill>
                </a:rPr>
                <a:t>(Above Present LMSL or Geodetic Zero)</a:t>
              </a:r>
            </a:p>
          </p:txBody>
        </p:sp>
        <p:sp>
          <p:nvSpPr>
            <p:cNvPr id="39983" name="Line 115"/>
            <p:cNvSpPr>
              <a:spLocks noChangeShapeType="1"/>
            </p:cNvSpPr>
            <p:nvPr/>
          </p:nvSpPr>
          <p:spPr bwMode="auto">
            <a:xfrm flipH="1" flipV="1">
              <a:off x="1548" y="149"/>
              <a:ext cx="222" cy="138"/>
            </a:xfrm>
            <a:prstGeom prst="line">
              <a:avLst/>
            </a:prstGeom>
            <a:noFill/>
            <a:ln w="9525">
              <a:solidFill>
                <a:schemeClr val="tx1"/>
              </a:solidFill>
              <a:round/>
              <a:headEnd/>
              <a:tailEnd type="triangle" w="med" len="med"/>
            </a:ln>
          </p:spPr>
          <p:txBody>
            <a:bodyPr/>
            <a:lstStyle/>
            <a:p>
              <a:endParaRPr lang="en-US"/>
            </a:p>
          </p:txBody>
        </p:sp>
      </p:grpSp>
      <p:sp>
        <p:nvSpPr>
          <p:cNvPr id="144500" name="Line 116"/>
          <p:cNvSpPr>
            <a:spLocks noChangeShapeType="1"/>
          </p:cNvSpPr>
          <p:nvPr/>
        </p:nvSpPr>
        <p:spPr bwMode="auto">
          <a:xfrm flipV="1">
            <a:off x="1477963" y="3167063"/>
            <a:ext cx="5607050" cy="44450"/>
          </a:xfrm>
          <a:prstGeom prst="line">
            <a:avLst/>
          </a:prstGeom>
          <a:noFill/>
          <a:ln w="28575">
            <a:solidFill>
              <a:srgbClr val="0066FF"/>
            </a:solidFill>
            <a:prstDash val="dash"/>
            <a:round/>
            <a:headEnd/>
            <a:tailEnd/>
          </a:ln>
        </p:spPr>
        <p:txBody>
          <a:bodyPr/>
          <a:lstStyle/>
          <a:p>
            <a:endParaRPr lang="en-US"/>
          </a:p>
        </p:txBody>
      </p:sp>
      <p:sp>
        <p:nvSpPr>
          <p:cNvPr id="144501" name="Text Box 117"/>
          <p:cNvSpPr txBox="1">
            <a:spLocks noChangeArrowheads="1"/>
          </p:cNvSpPr>
          <p:nvPr/>
        </p:nvSpPr>
        <p:spPr bwMode="auto">
          <a:xfrm>
            <a:off x="1568450" y="2944813"/>
            <a:ext cx="1666875" cy="244475"/>
          </a:xfrm>
          <a:prstGeom prst="rect">
            <a:avLst/>
          </a:prstGeom>
          <a:noFill/>
          <a:ln w="9525">
            <a:noFill/>
            <a:miter lim="800000"/>
            <a:headEnd/>
            <a:tailEnd/>
          </a:ln>
        </p:spPr>
        <p:txBody>
          <a:bodyPr>
            <a:spAutoFit/>
          </a:bodyPr>
          <a:lstStyle/>
          <a:p>
            <a:pPr algn="ctr" eaLnBrk="0" hangingPunct="0">
              <a:spcBef>
                <a:spcPct val="50000"/>
              </a:spcBef>
            </a:pPr>
            <a:r>
              <a:rPr lang="en-US" sz="1000"/>
              <a:t>LMSL, Epoch yyyy-yyyy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50000" fill="hold" grpId="0" nodeType="afterEffect">
                                  <p:stCondLst>
                                    <p:cond delay="0"/>
                                  </p:stCondLst>
                                  <p:childTnLst>
                                    <p:animMotion origin="layout" path="M -1.66667E-6 -2.03515E-7 L 0.00018 0.12442 " pathEditMode="relative" rAng="0" ptsTypes="AA">
                                      <p:cBhvr>
                                        <p:cTn id="6" dur="3000" fill="hold"/>
                                        <p:tgtEl>
                                          <p:spTgt spid="144397"/>
                                        </p:tgtEl>
                                        <p:attrNameLst>
                                          <p:attrName>ppt_x</p:attrName>
                                          <p:attrName>ppt_y</p:attrName>
                                        </p:attrNameLst>
                                      </p:cBhvr>
                                      <p:rCtr x="0" y="62"/>
                                    </p:animMotion>
                                  </p:childTnLst>
                                </p:cTn>
                              </p:par>
                              <p:par>
                                <p:cTn id="7" presetID="22" presetClass="entr" presetSubtype="8" fill="hold" grpId="0" nodeType="withEffect">
                                  <p:stCondLst>
                                    <p:cond delay="0"/>
                                  </p:stCondLst>
                                  <p:childTnLst>
                                    <p:set>
                                      <p:cBhvr>
                                        <p:cTn id="8" dur="1" fill="hold">
                                          <p:stCondLst>
                                            <p:cond delay="0"/>
                                          </p:stCondLst>
                                        </p:cTn>
                                        <p:tgtEl>
                                          <p:spTgt spid="144388"/>
                                        </p:tgtEl>
                                        <p:attrNameLst>
                                          <p:attrName>style.visibility</p:attrName>
                                        </p:attrNameLst>
                                      </p:cBhvr>
                                      <p:to>
                                        <p:strVal val="visible"/>
                                      </p:to>
                                    </p:set>
                                    <p:animEffect transition="in" filter="wipe(left)">
                                      <p:cBhvr>
                                        <p:cTn id="9" dur="3000"/>
                                        <p:tgtEl>
                                          <p:spTgt spid="144388"/>
                                        </p:tgtEl>
                                      </p:cBhvr>
                                    </p:animEffect>
                                  </p:childTnLst>
                                </p:cTn>
                              </p:par>
                              <p:par>
                                <p:cTn id="10" presetID="10" presetClass="entr" presetSubtype="0" fill="hold" nodeType="withEffect">
                                  <p:stCondLst>
                                    <p:cond delay="1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par>
                          <p:cTn id="13" fill="hold">
                            <p:stCondLst>
                              <p:cond delay="35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4398"/>
                                        </p:tgtEl>
                                        <p:attrNameLst>
                                          <p:attrName>style.visibility</p:attrName>
                                        </p:attrNameLst>
                                      </p:cBhvr>
                                      <p:to>
                                        <p:strVal val="visible"/>
                                      </p:to>
                                    </p:set>
                                    <p:animEffect transition="in" filter="fade">
                                      <p:cBhvr>
                                        <p:cTn id="19" dur="2000"/>
                                        <p:tgtEl>
                                          <p:spTgt spid="144398"/>
                                        </p:tgtEl>
                                      </p:cBhvr>
                                    </p:animEffect>
                                  </p:childTnLst>
                                </p:cTn>
                              </p:par>
                            </p:childTnLst>
                          </p:cTn>
                        </p:par>
                        <p:par>
                          <p:cTn id="20" fill="hold">
                            <p:stCondLst>
                              <p:cond delay="55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3000"/>
                                        <p:tgtEl>
                                          <p:spTgt spid="4"/>
                                        </p:tgtEl>
                                      </p:cBhvr>
                                    </p:animEffect>
                                  </p:childTnLst>
                                </p:cTn>
                              </p:par>
                              <p:par>
                                <p:cTn id="24" presetID="10" presetClass="exit" presetSubtype="0" fill="hold" nodeType="withEffect">
                                  <p:stCondLst>
                                    <p:cond delay="0"/>
                                  </p:stCondLst>
                                  <p:childTnLst>
                                    <p:animEffect transition="out" filter="fade">
                                      <p:cBhvr>
                                        <p:cTn id="25" dur="1000"/>
                                        <p:tgtEl>
                                          <p:spTgt spid="23"/>
                                        </p:tgtEl>
                                      </p:cBhvr>
                                    </p:animEffect>
                                    <p:set>
                                      <p:cBhvr>
                                        <p:cTn id="26" dur="1" fill="hold">
                                          <p:stCondLst>
                                            <p:cond delay="999"/>
                                          </p:stCondLst>
                                        </p:cTn>
                                        <p:tgtEl>
                                          <p:spTgt spid="2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144500"/>
                                        </p:tgtEl>
                                      </p:cBhvr>
                                    </p:animEffect>
                                    <p:set>
                                      <p:cBhvr>
                                        <p:cTn id="29" dur="1" fill="hold">
                                          <p:stCondLst>
                                            <p:cond delay="999"/>
                                          </p:stCondLst>
                                        </p:cTn>
                                        <p:tgtEl>
                                          <p:spTgt spid="144500"/>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144501"/>
                                        </p:tgtEl>
                                      </p:cBhvr>
                                    </p:animEffect>
                                    <p:set>
                                      <p:cBhvr>
                                        <p:cTn id="32" dur="1" fill="hold">
                                          <p:stCondLst>
                                            <p:cond delay="999"/>
                                          </p:stCondLst>
                                        </p:cTn>
                                        <p:tgtEl>
                                          <p:spTgt spid="144501"/>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3000"/>
                                        <p:tgtEl>
                                          <p:spTgt spid="22"/>
                                        </p:tgtEl>
                                      </p:cBhvr>
                                    </p:animEffect>
                                  </p:childTnLst>
                                </p:cTn>
                              </p:par>
                              <p:par>
                                <p:cTn id="36" presetID="10" presetClass="entr" presetSubtype="0" fill="hold" nodeType="withEffect">
                                  <p:stCondLst>
                                    <p:cond delay="15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2000"/>
                                        <p:tgtEl>
                                          <p:spTgt spid="3"/>
                                        </p:tgtEl>
                                      </p:cBhvr>
                                    </p:animEffect>
                                  </p:childTnLst>
                                </p:cTn>
                              </p:par>
                            </p:childTnLst>
                          </p:cTn>
                        </p:par>
                        <p:par>
                          <p:cTn id="39" fill="hold">
                            <p:stCondLst>
                              <p:cond delay="9000"/>
                            </p:stCondLst>
                            <p:childTnLst>
                              <p:par>
                                <p:cTn id="40" presetID="17" presetClass="entr" presetSubtype="4"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ppt_h/2"/>
                                          </p:val>
                                        </p:tav>
                                        <p:tav tm="100000">
                                          <p:val>
                                            <p:strVal val="#ppt_y"/>
                                          </p:val>
                                        </p:tav>
                                      </p:tavLst>
                                    </p:anim>
                                    <p:anim calcmode="lin" valueType="num">
                                      <p:cBhvr>
                                        <p:cTn id="44" dur="500" fill="hold"/>
                                        <p:tgtEl>
                                          <p:spTgt spid="21"/>
                                        </p:tgtEl>
                                        <p:attrNameLst>
                                          <p:attrName>ppt_w</p:attrName>
                                        </p:attrNameLst>
                                      </p:cBhvr>
                                      <p:tavLst>
                                        <p:tav tm="0">
                                          <p:val>
                                            <p:strVal val="#ppt_w"/>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childTnLst>
                                </p:cTn>
                              </p:par>
                            </p:childTnLst>
                          </p:cTn>
                        </p:par>
                        <p:par>
                          <p:cTn id="46" fill="hold">
                            <p:stCondLst>
                              <p:cond delay="9500"/>
                            </p:stCondLst>
                            <p:childTnLst>
                              <p:par>
                                <p:cTn id="47" presetID="17" presetClass="entr" presetSubtype="4"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ppt_x</p:attrName>
                                        </p:attrNameLst>
                                      </p:cBhvr>
                                      <p:tavLst>
                                        <p:tav tm="0">
                                          <p:val>
                                            <p:strVal val="#ppt_x"/>
                                          </p:val>
                                        </p:tav>
                                        <p:tav tm="100000">
                                          <p:val>
                                            <p:strVal val="#ppt_x"/>
                                          </p:val>
                                        </p:tav>
                                      </p:tavLst>
                                    </p:anim>
                                    <p:anim calcmode="lin" valueType="num">
                                      <p:cBhvr>
                                        <p:cTn id="50" dur="500" fill="hold"/>
                                        <p:tgtEl>
                                          <p:spTgt spid="18"/>
                                        </p:tgtEl>
                                        <p:attrNameLst>
                                          <p:attrName>ppt_y</p:attrName>
                                        </p:attrNameLst>
                                      </p:cBhvr>
                                      <p:tavLst>
                                        <p:tav tm="0">
                                          <p:val>
                                            <p:strVal val="#ppt_y+#ppt_h/2"/>
                                          </p:val>
                                        </p:tav>
                                        <p:tav tm="100000">
                                          <p:val>
                                            <p:strVal val="#ppt_y"/>
                                          </p:val>
                                        </p:tav>
                                      </p:tavLst>
                                    </p:anim>
                                    <p:anim calcmode="lin" valueType="num">
                                      <p:cBhvr>
                                        <p:cTn id="51" dur="500" fill="hold"/>
                                        <p:tgtEl>
                                          <p:spTgt spid="18"/>
                                        </p:tgtEl>
                                        <p:attrNameLst>
                                          <p:attrName>ppt_w</p:attrName>
                                        </p:attrNameLst>
                                      </p:cBhvr>
                                      <p:tavLst>
                                        <p:tav tm="0">
                                          <p:val>
                                            <p:strVal val="#ppt_w"/>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childTnLst>
                                </p:cTn>
                              </p:par>
                            </p:childTnLst>
                          </p:cTn>
                        </p:par>
                        <p:par>
                          <p:cTn id="53" fill="hold">
                            <p:stCondLst>
                              <p:cond delay="10000"/>
                            </p:stCondLst>
                            <p:childTnLst>
                              <p:par>
                                <p:cTn id="54" presetID="17" presetClass="entr" presetSubtype="4"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ppt_x</p:attrName>
                                        </p:attrNameLst>
                                      </p:cBhvr>
                                      <p:tavLst>
                                        <p:tav tm="0">
                                          <p:val>
                                            <p:strVal val="#ppt_x"/>
                                          </p:val>
                                        </p:tav>
                                        <p:tav tm="100000">
                                          <p:val>
                                            <p:strVal val="#ppt_x"/>
                                          </p:val>
                                        </p:tav>
                                      </p:tavLst>
                                    </p:anim>
                                    <p:anim calcmode="lin" valueType="num">
                                      <p:cBhvr>
                                        <p:cTn id="57" dur="500" fill="hold"/>
                                        <p:tgtEl>
                                          <p:spTgt spid="17"/>
                                        </p:tgtEl>
                                        <p:attrNameLst>
                                          <p:attrName>ppt_y</p:attrName>
                                        </p:attrNameLst>
                                      </p:cBhvr>
                                      <p:tavLst>
                                        <p:tav tm="0">
                                          <p:val>
                                            <p:strVal val="#ppt_y+#ppt_h/2"/>
                                          </p:val>
                                        </p:tav>
                                        <p:tav tm="100000">
                                          <p:val>
                                            <p:strVal val="#ppt_y"/>
                                          </p:val>
                                        </p:tav>
                                      </p:tavLst>
                                    </p:anim>
                                    <p:anim calcmode="lin" valueType="num">
                                      <p:cBhvr>
                                        <p:cTn id="58" dur="500" fill="hold"/>
                                        <p:tgtEl>
                                          <p:spTgt spid="17"/>
                                        </p:tgtEl>
                                        <p:attrNameLst>
                                          <p:attrName>ppt_w</p:attrName>
                                        </p:attrNameLst>
                                      </p:cBhvr>
                                      <p:tavLst>
                                        <p:tav tm="0">
                                          <p:val>
                                            <p:strVal val="#ppt_w"/>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childTnLst>
                                </p:cTn>
                              </p:par>
                            </p:childTnLst>
                          </p:cTn>
                        </p:par>
                        <p:par>
                          <p:cTn id="60" fill="hold">
                            <p:stCondLst>
                              <p:cond delay="10500"/>
                            </p:stCondLst>
                            <p:childTnLst>
                              <p:par>
                                <p:cTn id="61" presetID="10"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childTnLst>
                                </p:cTn>
                              </p:par>
                            </p:childTnLst>
                          </p:cTn>
                        </p:par>
                        <p:par>
                          <p:cTn id="64" fill="hold">
                            <p:stCondLst>
                              <p:cond delay="11500"/>
                            </p:stCondLst>
                            <p:childTnLst>
                              <p:par>
                                <p:cTn id="65" presetID="22" presetClass="entr" presetSubtype="8"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1000"/>
                                        <p:tgtEl>
                                          <p:spTgt spid="12"/>
                                        </p:tgtEl>
                                      </p:cBhvr>
                                    </p:animEffect>
                                  </p:childTnLst>
                                </p:cTn>
                              </p:par>
                              <p:par>
                                <p:cTn id="68" presetID="10" presetClass="entr" presetSubtype="0" fill="hold" nodeType="withEffect">
                                  <p:stCondLst>
                                    <p:cond delay="150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1000"/>
                                        <p:tgtEl>
                                          <p:spTgt spid="8"/>
                                        </p:tgtEl>
                                      </p:cBhvr>
                                    </p:animEffect>
                                  </p:childTnLst>
                                </p:cTn>
                              </p:par>
                            </p:childTnLst>
                          </p:cTn>
                        </p:par>
                        <p:par>
                          <p:cTn id="71" fill="hold">
                            <p:stCondLst>
                              <p:cond delay="14000"/>
                            </p:stCondLst>
                            <p:childTnLst>
                              <p:par>
                                <p:cTn id="72" presetID="10" presetClass="entr" presetSubtype="0" fill="hold"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par>
                          <p:cTn id="75" fill="hold">
                            <p:stCondLst>
                              <p:cond delay="14500"/>
                            </p:stCondLst>
                            <p:childTnLst>
                              <p:par>
                                <p:cTn id="76" presetID="22" presetClass="entr" presetSubtype="8" fill="hold" grpId="0" nodeType="afterEffect">
                                  <p:stCondLst>
                                    <p:cond delay="0"/>
                                  </p:stCondLst>
                                  <p:childTnLst>
                                    <p:set>
                                      <p:cBhvr>
                                        <p:cTn id="77" dur="1" fill="hold">
                                          <p:stCondLst>
                                            <p:cond delay="0"/>
                                          </p:stCondLst>
                                        </p:cTn>
                                        <p:tgtEl>
                                          <p:spTgt spid="144390"/>
                                        </p:tgtEl>
                                        <p:attrNameLst>
                                          <p:attrName>style.visibility</p:attrName>
                                        </p:attrNameLst>
                                      </p:cBhvr>
                                      <p:to>
                                        <p:strVal val="visible"/>
                                      </p:to>
                                    </p:set>
                                    <p:animEffect transition="in" filter="wipe(left)">
                                      <p:cBhvr>
                                        <p:cTn id="78" dur="500"/>
                                        <p:tgtEl>
                                          <p:spTgt spid="144390"/>
                                        </p:tgtEl>
                                      </p:cBhvr>
                                    </p:animEffect>
                                  </p:childTnLst>
                                </p:cTn>
                              </p:par>
                            </p:childTnLst>
                          </p:cTn>
                        </p:par>
                        <p:par>
                          <p:cTn id="79" fill="hold">
                            <p:stCondLst>
                              <p:cond delay="15000"/>
                            </p:stCondLst>
                            <p:childTnLst>
                              <p:par>
                                <p:cTn id="80" presetID="10" presetClass="entr" presetSubtype="0" fill="hold" nodeType="after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par>
                          <p:cTn id="83" fill="hold">
                            <p:stCondLst>
                              <p:cond delay="15500"/>
                            </p:stCondLst>
                            <p:childTnLst>
                              <p:par>
                                <p:cTn id="84" presetID="22" presetClass="entr" presetSubtype="8" fill="hold" grpId="0" nodeType="afterEffect">
                                  <p:stCondLst>
                                    <p:cond delay="0"/>
                                  </p:stCondLst>
                                  <p:childTnLst>
                                    <p:set>
                                      <p:cBhvr>
                                        <p:cTn id="85" dur="1" fill="hold">
                                          <p:stCondLst>
                                            <p:cond delay="0"/>
                                          </p:stCondLst>
                                        </p:cTn>
                                        <p:tgtEl>
                                          <p:spTgt spid="144391"/>
                                        </p:tgtEl>
                                        <p:attrNameLst>
                                          <p:attrName>style.visibility</p:attrName>
                                        </p:attrNameLst>
                                      </p:cBhvr>
                                      <p:to>
                                        <p:strVal val="visible"/>
                                      </p:to>
                                    </p:set>
                                    <p:animEffect transition="in" filter="wipe(left)">
                                      <p:cBhvr>
                                        <p:cTn id="86" dur="500"/>
                                        <p:tgtEl>
                                          <p:spTgt spid="144391"/>
                                        </p:tgtEl>
                                      </p:cBhvr>
                                    </p:animEffect>
                                  </p:childTnLst>
                                </p:cTn>
                              </p:par>
                            </p:childTnLst>
                          </p:cTn>
                        </p:par>
                        <p:par>
                          <p:cTn id="87" fill="hold">
                            <p:stCondLst>
                              <p:cond delay="16000"/>
                            </p:stCondLst>
                            <p:childTnLst>
                              <p:par>
                                <p:cTn id="88" presetID="10" presetClass="entr" presetSubtype="0"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cTn>
                              </p:par>
                            </p:childTnLst>
                          </p:cTn>
                        </p:par>
                        <p:par>
                          <p:cTn id="91" fill="hold">
                            <p:stCondLst>
                              <p:cond delay="16500"/>
                            </p:stCondLst>
                            <p:childTnLst>
                              <p:par>
                                <p:cTn id="92" presetID="22" presetClass="entr" presetSubtype="8" fill="hold" grpId="0" nodeType="afterEffect">
                                  <p:stCondLst>
                                    <p:cond delay="0"/>
                                  </p:stCondLst>
                                  <p:childTnLst>
                                    <p:set>
                                      <p:cBhvr>
                                        <p:cTn id="93" dur="1" fill="hold">
                                          <p:stCondLst>
                                            <p:cond delay="0"/>
                                          </p:stCondLst>
                                        </p:cTn>
                                        <p:tgtEl>
                                          <p:spTgt spid="144392"/>
                                        </p:tgtEl>
                                        <p:attrNameLst>
                                          <p:attrName>style.visibility</p:attrName>
                                        </p:attrNameLst>
                                      </p:cBhvr>
                                      <p:to>
                                        <p:strVal val="visible"/>
                                      </p:to>
                                    </p:set>
                                    <p:animEffect transition="in" filter="wipe(left)">
                                      <p:cBhvr>
                                        <p:cTn id="94" dur="500"/>
                                        <p:tgtEl>
                                          <p:spTgt spid="144392"/>
                                        </p:tgtEl>
                                      </p:cBhvr>
                                    </p:animEffect>
                                  </p:childTnLst>
                                </p:cTn>
                              </p:par>
                              <p:par>
                                <p:cTn id="95" presetID="1" presetClass="entr" presetSubtype="0" fill="hold" nodeType="withEffect">
                                  <p:stCondLst>
                                    <p:cond delay="1500"/>
                                  </p:stCondLst>
                                  <p:childTnLst>
                                    <p:set>
                                      <p:cBhvr>
                                        <p:cTn id="9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p:bldP spid="144390" grpId="0" animBg="1"/>
      <p:bldP spid="144391" grpId="0" animBg="1"/>
      <p:bldP spid="144392" grpId="0" animBg="1"/>
      <p:bldP spid="144397" grpId="0" animBg="1"/>
      <p:bldP spid="144398" grpId="0"/>
      <p:bldP spid="144500" grpId="0" animBg="1"/>
      <p:bldP spid="1445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6200" y="228600"/>
            <a:ext cx="6324600" cy="1143000"/>
          </a:xfrm>
        </p:spPr>
        <p:txBody>
          <a:bodyPr/>
          <a:lstStyle/>
          <a:p>
            <a:pPr eaLnBrk="1" hangingPunct="1">
              <a:defRPr/>
            </a:pPr>
            <a:r>
              <a:rPr lang="en-US" sz="4000" b="1" u="sng" smtClean="0">
                <a:solidFill>
                  <a:srgbClr val="48564E"/>
                </a:solidFill>
                <a:effectLst>
                  <a:outerShdw blurRad="38100" dist="38100" dir="2700000" algn="tl">
                    <a:srgbClr val="C0C0C0"/>
                  </a:outerShdw>
                </a:effectLst>
              </a:rPr>
              <a:t>U-SMART</a:t>
            </a:r>
            <a:r>
              <a:rPr lang="en-US" sz="1600" b="1" u="sng" smtClean="0">
                <a:solidFill>
                  <a:srgbClr val="48564E"/>
                </a:solidFill>
                <a:effectLst>
                  <a:outerShdw blurRad="38100" dist="38100" dir="2700000" algn="tl">
                    <a:srgbClr val="C0C0C0"/>
                  </a:outerShdw>
                </a:effectLst>
              </a:rPr>
              <a:t/>
            </a:r>
            <a:br>
              <a:rPr lang="en-US" sz="1600" b="1" u="sng" smtClean="0">
                <a:solidFill>
                  <a:srgbClr val="48564E"/>
                </a:solidFill>
                <a:effectLst>
                  <a:outerShdw blurRad="38100" dist="38100" dir="2700000" algn="tl">
                    <a:srgbClr val="C0C0C0"/>
                  </a:outerShdw>
                </a:effectLst>
              </a:rPr>
            </a:br>
            <a:r>
              <a:rPr lang="en-US" sz="1600" b="1" u="sng" smtClean="0">
                <a:solidFill>
                  <a:srgbClr val="48564E"/>
                </a:solidFill>
                <a:effectLst>
                  <a:outerShdw blurRad="38100" dist="38100" dir="2700000" algn="tl">
                    <a:srgbClr val="C0C0C0"/>
                  </a:outerShdw>
                </a:effectLst>
              </a:rPr>
              <a:t>USACE Survey Monument Archival and Retrieval Tool</a:t>
            </a:r>
            <a:endParaRPr lang="en-US" sz="4000" b="1" u="sng" smtClean="0">
              <a:solidFill>
                <a:srgbClr val="48564E"/>
              </a:solidFill>
              <a:effectLst>
                <a:outerShdw blurRad="38100" dist="38100" dir="2700000" algn="tl">
                  <a:srgbClr val="C0C0C0"/>
                </a:outerShdw>
              </a:effectLst>
            </a:endParaRPr>
          </a:p>
        </p:txBody>
      </p:sp>
      <p:sp>
        <p:nvSpPr>
          <p:cNvPr id="33806" name="Rectangle 14"/>
          <p:cNvSpPr>
            <a:spLocks noGrp="1" noChangeArrowheads="1"/>
          </p:cNvSpPr>
          <p:nvPr>
            <p:ph idx="1"/>
          </p:nvPr>
        </p:nvSpPr>
        <p:spPr>
          <a:xfrm>
            <a:off x="227013" y="2152650"/>
            <a:ext cx="4343400" cy="4114800"/>
          </a:xfrm>
        </p:spPr>
        <p:txBody>
          <a:bodyPr/>
          <a:lstStyle/>
          <a:p>
            <a:pPr marL="0" indent="0" eaLnBrk="1" hangingPunct="1">
              <a:buFont typeface="Wingdings" pitchFamily="2" charset="2"/>
              <a:buNone/>
              <a:defRPr/>
            </a:pPr>
            <a:r>
              <a:rPr lang="en-US" sz="2400" b="1" dirty="0" smtClean="0">
                <a:solidFill>
                  <a:srgbClr val="48564E"/>
                </a:solidFill>
                <a:effectLst>
                  <a:outerShdw blurRad="38100" dist="38100" dir="2700000" algn="tl">
                    <a:srgbClr val="C0C0C0"/>
                  </a:outerShdw>
                </a:effectLst>
              </a:rPr>
              <a:t>Web-Based U-SMART GIS Interface For Archival and Retrieval of Project Control</a:t>
            </a:r>
          </a:p>
          <a:p>
            <a:pPr marL="0" indent="0" eaLnBrk="1" hangingPunct="1">
              <a:buFont typeface="Wingdings" pitchFamily="2" charset="2"/>
              <a:buNone/>
              <a:defRPr/>
            </a:pPr>
            <a:endParaRPr lang="en-US" sz="1800" b="1" dirty="0" smtClean="0">
              <a:solidFill>
                <a:schemeClr val="tx2"/>
              </a:solidFill>
              <a:effectLst>
                <a:outerShdw blurRad="38100" dist="38100" dir="2700000" algn="tl">
                  <a:srgbClr val="C0C0C0"/>
                </a:outerShdw>
              </a:effectLst>
            </a:endParaRPr>
          </a:p>
          <a:p>
            <a:pPr marL="0" indent="0" eaLnBrk="1" hangingPunct="1">
              <a:buFont typeface="Wingdings" pitchFamily="2" charset="2"/>
              <a:buNone/>
              <a:defRPr/>
            </a:pPr>
            <a:r>
              <a:rPr lang="en-US" sz="1600" b="1" dirty="0" smtClean="0">
                <a:solidFill>
                  <a:srgbClr val="48564E"/>
                </a:solidFill>
                <a:effectLst>
                  <a:outerShdw blurRad="38100" dist="38100" dir="2700000" algn="tl">
                    <a:srgbClr val="C0C0C0"/>
                  </a:outerShdw>
                </a:effectLst>
              </a:rPr>
              <a:t>Linked to the CorpsMap System, an easy to use GIS interface facilitates the retrieval of survey control from the database of USACE and NGS control points. The marks are also referenced to their respective projects making it easy to link up projects and their associated vertical control points.</a:t>
            </a:r>
          </a:p>
          <a:p>
            <a:pPr marL="0" indent="0" eaLnBrk="1" hangingPunct="1">
              <a:buNone/>
              <a:defRPr/>
            </a:pPr>
            <a:endParaRPr lang="en-US" sz="2000" b="1" dirty="0" smtClean="0">
              <a:solidFill>
                <a:srgbClr val="48564E"/>
              </a:solidFill>
              <a:effectLst>
                <a:outerShdw blurRad="38100" dist="38100" dir="2700000" algn="tl">
                  <a:srgbClr val="C0C0C0"/>
                </a:outerShdw>
              </a:effectLst>
            </a:endParaRPr>
          </a:p>
        </p:txBody>
      </p:sp>
      <p:pic>
        <p:nvPicPr>
          <p:cNvPr id="4101" name="Picture 15" descr="reggio 2.2_Page_1.jpg"/>
          <p:cNvPicPr>
            <a:picLocks noChangeAspect="1"/>
          </p:cNvPicPr>
          <p:nvPr/>
        </p:nvPicPr>
        <p:blipFill>
          <a:blip r:embed="rId3" cstate="screen"/>
          <a:srcRect/>
          <a:stretch>
            <a:fillRect/>
          </a:stretch>
        </p:blipFill>
        <p:spPr bwMode="auto">
          <a:xfrm>
            <a:off x="4800600" y="1447800"/>
            <a:ext cx="2295525" cy="2968625"/>
          </a:xfrm>
          <a:prstGeom prst="rect">
            <a:avLst/>
          </a:prstGeom>
          <a:noFill/>
          <a:ln w="9525">
            <a:solidFill>
              <a:srgbClr val="C00000"/>
            </a:solidFill>
            <a:miter lim="800000"/>
            <a:headEnd/>
            <a:tailEnd/>
          </a:ln>
        </p:spPr>
      </p:pic>
      <p:grpSp>
        <p:nvGrpSpPr>
          <p:cNvPr id="2" name="Group 5"/>
          <p:cNvGrpSpPr>
            <a:grpSpLocks/>
          </p:cNvGrpSpPr>
          <p:nvPr/>
        </p:nvGrpSpPr>
        <p:grpSpPr bwMode="auto">
          <a:xfrm>
            <a:off x="7315200" y="1143000"/>
            <a:ext cx="1371600" cy="2438400"/>
            <a:chOff x="3696" y="1440"/>
            <a:chExt cx="1728" cy="2448"/>
          </a:xfrm>
        </p:grpSpPr>
        <p:grpSp>
          <p:nvGrpSpPr>
            <p:cNvPr id="3" name="Group 6"/>
            <p:cNvGrpSpPr>
              <a:grpSpLocks/>
            </p:cNvGrpSpPr>
            <p:nvPr/>
          </p:nvGrpSpPr>
          <p:grpSpPr bwMode="auto">
            <a:xfrm>
              <a:off x="3696" y="1440"/>
              <a:ext cx="1728" cy="2448"/>
              <a:chOff x="3840" y="1440"/>
              <a:chExt cx="1488" cy="2160"/>
            </a:xfrm>
          </p:grpSpPr>
          <p:sp>
            <p:nvSpPr>
              <p:cNvPr id="4109" name="AutoShape 7"/>
              <p:cNvSpPr>
                <a:spLocks noChangeArrowheads="1"/>
              </p:cNvSpPr>
              <p:nvPr/>
            </p:nvSpPr>
            <p:spPr bwMode="auto">
              <a:xfrm>
                <a:off x="3840" y="1440"/>
                <a:ext cx="1488" cy="2160"/>
              </a:xfrm>
              <a:prstGeom prst="flowChartMagneticDisk">
                <a:avLst/>
              </a:prstGeom>
              <a:solidFill>
                <a:schemeClr val="accent1"/>
              </a:solidFill>
              <a:ln w="9525">
                <a:solidFill>
                  <a:schemeClr val="tx1"/>
                </a:solidFill>
                <a:round/>
                <a:headEnd/>
                <a:tailEnd/>
              </a:ln>
            </p:spPr>
            <p:txBody>
              <a:bodyPr wrap="none" anchor="ctr"/>
              <a:lstStyle/>
              <a:p>
                <a:endParaRPr lang="en-US"/>
              </a:p>
            </p:txBody>
          </p:sp>
          <p:sp>
            <p:nvSpPr>
              <p:cNvPr id="4110" name="WordArt 8"/>
              <p:cNvSpPr>
                <a:spLocks noChangeArrowheads="1" noChangeShapeType="1" noTextEdit="1"/>
              </p:cNvSpPr>
              <p:nvPr/>
            </p:nvSpPr>
            <p:spPr bwMode="auto">
              <a:xfrm>
                <a:off x="3936" y="2448"/>
                <a:ext cx="1282" cy="381"/>
              </a:xfrm>
              <a:prstGeom prst="rect">
                <a:avLst/>
              </a:prstGeom>
            </p:spPr>
            <p:txBody>
              <a:bodyPr wrap="none" fromWordArt="1">
                <a:prstTxWarp prst="textCanDown">
                  <a:avLst>
                    <a:gd name="adj" fmla="val 33333"/>
                  </a:avLst>
                </a:prstTxWarp>
              </a:bodyPr>
              <a:lstStyle/>
              <a:p>
                <a:pPr algn="ctr"/>
                <a:r>
                  <a:rPr lang="en-US" sz="3600" kern="10">
                    <a:ln w="9525">
                      <a:solidFill>
                        <a:srgbClr val="000000"/>
                      </a:solidFill>
                      <a:round/>
                      <a:headEnd/>
                      <a:tailEnd/>
                    </a:ln>
                    <a:solidFill>
                      <a:srgbClr val="000000"/>
                    </a:solidFill>
                    <a:latin typeface="Times New Roman"/>
                    <a:cs typeface="Times New Roman"/>
                  </a:rPr>
                  <a:t>U-SMART</a:t>
                </a:r>
              </a:p>
            </p:txBody>
          </p:sp>
        </p:grpSp>
        <p:sp>
          <p:nvSpPr>
            <p:cNvPr id="4108" name="Oval 10"/>
            <p:cNvSpPr>
              <a:spLocks noChangeArrowheads="1"/>
            </p:cNvSpPr>
            <p:nvPr/>
          </p:nvSpPr>
          <p:spPr bwMode="auto">
            <a:xfrm>
              <a:off x="3831" y="1512"/>
              <a:ext cx="1440" cy="624"/>
            </a:xfrm>
            <a:prstGeom prst="ellipse">
              <a:avLst/>
            </a:prstGeom>
            <a:noFill/>
            <a:ln w="22225">
              <a:solidFill>
                <a:schemeClr val="tx1"/>
              </a:solidFill>
              <a:round/>
              <a:headEnd/>
              <a:tailEnd/>
            </a:ln>
          </p:spPr>
          <p:txBody>
            <a:bodyPr wrap="none" anchor="ctr"/>
            <a:lstStyle/>
            <a:p>
              <a:endParaRPr lang="en-US"/>
            </a:p>
          </p:txBody>
        </p:sp>
      </p:grpSp>
      <p:pic>
        <p:nvPicPr>
          <p:cNvPr id="4103" name="Picture 13" descr="MCj04247760000[1]"/>
          <p:cNvPicPr>
            <a:picLocks noChangeAspect="1" noChangeArrowheads="1"/>
          </p:cNvPicPr>
          <p:nvPr/>
        </p:nvPicPr>
        <p:blipFill>
          <a:blip r:embed="rId4" cstate="screen"/>
          <a:srcRect/>
          <a:stretch>
            <a:fillRect/>
          </a:stretch>
        </p:blipFill>
        <p:spPr bwMode="auto">
          <a:xfrm rot="5400000">
            <a:off x="6957219" y="2537619"/>
            <a:ext cx="563562" cy="762000"/>
          </a:xfrm>
          <a:prstGeom prst="rect">
            <a:avLst/>
          </a:prstGeom>
          <a:noFill/>
          <a:ln w="9525">
            <a:noFill/>
            <a:miter lim="800000"/>
            <a:headEnd/>
            <a:tailEnd/>
          </a:ln>
        </p:spPr>
      </p:pic>
      <p:pic>
        <p:nvPicPr>
          <p:cNvPr id="4104" name="Picture 15"/>
          <p:cNvPicPr>
            <a:picLocks noChangeAspect="1" noChangeArrowheads="1"/>
          </p:cNvPicPr>
          <p:nvPr/>
        </p:nvPicPr>
        <p:blipFill>
          <a:blip r:embed="rId5" cstate="screen"/>
          <a:srcRect/>
          <a:stretch>
            <a:fillRect/>
          </a:stretch>
        </p:blipFill>
        <p:spPr bwMode="auto">
          <a:xfrm>
            <a:off x="5486400" y="3886200"/>
            <a:ext cx="3429000" cy="2068513"/>
          </a:xfrm>
          <a:prstGeom prst="rect">
            <a:avLst/>
          </a:prstGeom>
          <a:noFill/>
          <a:ln w="9525">
            <a:noFill/>
            <a:miter lim="800000"/>
            <a:headEnd/>
            <a:tailEnd/>
          </a:ln>
        </p:spPr>
      </p:pic>
      <p:pic>
        <p:nvPicPr>
          <p:cNvPr id="4105" name="Picture 12" descr="MCj04247760000[1]"/>
          <p:cNvPicPr>
            <a:picLocks noChangeAspect="1" noChangeArrowheads="1"/>
          </p:cNvPicPr>
          <p:nvPr/>
        </p:nvPicPr>
        <p:blipFill>
          <a:blip r:embed="rId4" cstate="screen"/>
          <a:srcRect/>
          <a:stretch>
            <a:fillRect/>
          </a:stretch>
        </p:blipFill>
        <p:spPr bwMode="auto">
          <a:xfrm rot="10800000">
            <a:off x="7696200" y="3276600"/>
            <a:ext cx="563563" cy="762000"/>
          </a:xfrm>
          <a:prstGeom prst="rect">
            <a:avLst/>
          </a:prstGeom>
          <a:noFill/>
          <a:ln w="9525">
            <a:noFill/>
            <a:miter lim="800000"/>
            <a:headEnd/>
            <a:tailEnd/>
          </a:ln>
        </p:spPr>
      </p:pic>
      <p:pic>
        <p:nvPicPr>
          <p:cNvPr id="4106" name="Picture 26" descr="USMART Logo.jpg"/>
          <p:cNvPicPr>
            <a:picLocks noChangeAspect="1"/>
          </p:cNvPicPr>
          <p:nvPr/>
        </p:nvPicPr>
        <p:blipFill>
          <a:blip r:embed="rId6" cstate="screen">
            <a:clrChange>
              <a:clrFrom>
                <a:srgbClr val="FFFFFF"/>
              </a:clrFrom>
              <a:clrTo>
                <a:srgbClr val="FFFFFF">
                  <a:alpha val="0"/>
                </a:srgbClr>
              </a:clrTo>
            </a:clrChange>
          </a:blip>
          <a:srcRect/>
          <a:stretch>
            <a:fillRect/>
          </a:stretch>
        </p:blipFill>
        <p:spPr bwMode="auto">
          <a:xfrm>
            <a:off x="7424738" y="1182688"/>
            <a:ext cx="1155700" cy="696912"/>
          </a:xfrm>
          <a:prstGeom prst="rect">
            <a:avLst/>
          </a:prstGeom>
          <a:noFill/>
          <a:ln w="9525">
            <a:noFill/>
            <a:miter lim="800000"/>
            <a:headEnd/>
            <a:tailEnd/>
          </a:ln>
        </p:spPr>
      </p:pic>
    </p:spTree>
  </p:cSld>
  <p:clrMapOvr>
    <a:masterClrMapping/>
  </p:clrMapOvr>
  <p:transition advTm="8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5" name="Rectangle 63"/>
          <p:cNvSpPr>
            <a:spLocks noGrp="1" noChangeArrowheads="1"/>
          </p:cNvSpPr>
          <p:nvPr>
            <p:ph type="title"/>
          </p:nvPr>
        </p:nvSpPr>
        <p:spPr>
          <a:xfrm>
            <a:off x="76200" y="228600"/>
            <a:ext cx="6324600" cy="1143000"/>
          </a:xfrm>
        </p:spPr>
        <p:txBody>
          <a:bodyPr/>
          <a:lstStyle/>
          <a:p>
            <a:pPr eaLnBrk="1" hangingPunct="1">
              <a:defRPr/>
            </a:pPr>
            <a:r>
              <a:rPr lang="en-US" sz="4000" b="1" u="sng" smtClean="0">
                <a:solidFill>
                  <a:srgbClr val="48564E"/>
                </a:solidFill>
                <a:effectLst>
                  <a:outerShdw blurRad="38100" dist="38100" dir="2700000" algn="tl">
                    <a:srgbClr val="C0C0C0"/>
                  </a:outerShdw>
                </a:effectLst>
              </a:rPr>
              <a:t>U-SMART</a:t>
            </a:r>
            <a:r>
              <a:rPr lang="en-US" sz="1600" b="1" u="sng" smtClean="0">
                <a:solidFill>
                  <a:srgbClr val="48564E"/>
                </a:solidFill>
                <a:effectLst>
                  <a:outerShdw blurRad="38100" dist="38100" dir="2700000" algn="tl">
                    <a:srgbClr val="C0C0C0"/>
                  </a:outerShdw>
                </a:effectLst>
              </a:rPr>
              <a:t/>
            </a:r>
            <a:br>
              <a:rPr lang="en-US" sz="1600" b="1" u="sng" smtClean="0">
                <a:solidFill>
                  <a:srgbClr val="48564E"/>
                </a:solidFill>
                <a:effectLst>
                  <a:outerShdw blurRad="38100" dist="38100" dir="2700000" algn="tl">
                    <a:srgbClr val="C0C0C0"/>
                  </a:outerShdw>
                </a:effectLst>
              </a:rPr>
            </a:br>
            <a:r>
              <a:rPr lang="en-US" sz="1600" b="1" u="sng" smtClean="0">
                <a:solidFill>
                  <a:srgbClr val="48564E"/>
                </a:solidFill>
                <a:effectLst>
                  <a:outerShdw blurRad="38100" dist="38100" dir="2700000" algn="tl">
                    <a:srgbClr val="C0C0C0"/>
                  </a:outerShdw>
                </a:effectLst>
              </a:rPr>
              <a:t>USACE Survey Monument Archival and Retrieval Tool</a:t>
            </a:r>
          </a:p>
        </p:txBody>
      </p:sp>
      <p:sp>
        <p:nvSpPr>
          <p:cNvPr id="3078" name="Rectangle 6"/>
          <p:cNvSpPr>
            <a:spLocks noGrp="1" noChangeArrowheads="1"/>
          </p:cNvSpPr>
          <p:nvPr>
            <p:ph type="body" sz="half" idx="1"/>
          </p:nvPr>
        </p:nvSpPr>
        <p:spPr>
          <a:xfrm>
            <a:off x="301752" y="1295400"/>
            <a:ext cx="3048000" cy="3992562"/>
          </a:xfrm>
        </p:spPr>
        <p:txBody>
          <a:bodyPr/>
          <a:lstStyle/>
          <a:p>
            <a:pPr>
              <a:lnSpc>
                <a:spcPct val="80000"/>
              </a:lnSpc>
              <a:buNone/>
              <a:defRPr/>
            </a:pPr>
            <a:r>
              <a:rPr lang="en-US" sz="2400" b="1" dirty="0" smtClean="0">
                <a:solidFill>
                  <a:srgbClr val="48564E"/>
                </a:solidFill>
                <a:effectLst>
                  <a:outerShdw blurRad="38100" dist="38100" dir="2700000" algn="tl">
                    <a:srgbClr val="C0C0C0"/>
                  </a:outerShdw>
                </a:effectLst>
              </a:rPr>
              <a:t>Web Map Interface</a:t>
            </a:r>
          </a:p>
          <a:p>
            <a:pPr marL="284163" indent="-284163" eaLnBrk="1" hangingPunct="1">
              <a:lnSpc>
                <a:spcPct val="80000"/>
              </a:lnSpc>
              <a:buFont typeface="Wingdings" pitchFamily="2" charset="2"/>
              <a:buChar char=""/>
              <a:defRPr/>
            </a:pPr>
            <a:endParaRPr lang="en-US" sz="1400" b="1" dirty="0" smtClean="0">
              <a:solidFill>
                <a:srgbClr val="48564E"/>
              </a:solidFill>
              <a:effectLst>
                <a:outerShdw blurRad="38100" dist="38100" dir="2700000" algn="tl">
                  <a:srgbClr val="C0C0C0"/>
                </a:outerShdw>
              </a:effectLst>
              <a:ea typeface="Times New Roman" pitchFamily="18" charset="0"/>
              <a:cs typeface="Arial" charset="0"/>
            </a:endParaRPr>
          </a:p>
          <a:p>
            <a:pPr marL="284163" indent="-284163" eaLnBrk="1" hangingPunct="1">
              <a:lnSpc>
                <a:spcPct val="80000"/>
              </a:lnSpc>
              <a:buFont typeface="Wingdings" pitchFamily="2" charset="2"/>
              <a:buChar char=""/>
              <a:defRPr/>
            </a:pPr>
            <a:r>
              <a:rPr lang="en-US" sz="1600" b="1" kern="1200" dirty="0" smtClean="0">
                <a:solidFill>
                  <a:srgbClr val="48564E"/>
                </a:solidFill>
                <a:effectLst>
                  <a:outerShdw blurRad="38100" dist="38100" dir="2700000" algn="tl">
                    <a:srgbClr val="C0C0C0"/>
                  </a:outerShdw>
                </a:effectLst>
              </a:rPr>
              <a:t>Toggle On/Off</a:t>
            </a:r>
          </a:p>
          <a:p>
            <a:pPr marL="630238" lvl="1" indent="-231775" algn="just" eaLnBrk="1" hangingPunct="1">
              <a:lnSpc>
                <a:spcPct val="80000"/>
              </a:lnSpc>
              <a:defRPr/>
            </a:pPr>
            <a:r>
              <a:rPr lang="en-US" sz="1600" b="1" kern="1200" dirty="0" smtClean="0">
                <a:solidFill>
                  <a:srgbClr val="48564E"/>
                </a:solidFill>
                <a:effectLst>
                  <a:outerShdw blurRad="38100" dist="38100" dir="2700000" algn="tl">
                    <a:srgbClr val="C0C0C0"/>
                  </a:outerShdw>
                </a:effectLst>
                <a:ea typeface="+mn-ea"/>
                <a:cs typeface="+mn-cs"/>
              </a:rPr>
              <a:t>Labels</a:t>
            </a:r>
          </a:p>
          <a:p>
            <a:pPr marL="630238" lvl="1" indent="-231775" algn="just" eaLnBrk="1" hangingPunct="1">
              <a:lnSpc>
                <a:spcPct val="80000"/>
              </a:lnSpc>
              <a:defRPr/>
            </a:pPr>
            <a:r>
              <a:rPr lang="en-US" sz="1600" b="1" kern="1200" dirty="0" smtClean="0">
                <a:solidFill>
                  <a:srgbClr val="48564E"/>
                </a:solidFill>
                <a:effectLst>
                  <a:outerShdw blurRad="38100" dist="38100" dir="2700000" algn="tl">
                    <a:srgbClr val="C0C0C0"/>
                  </a:outerShdw>
                </a:effectLst>
                <a:ea typeface="+mn-ea"/>
                <a:cs typeface="+mn-cs"/>
              </a:rPr>
              <a:t>Primary Control Points</a:t>
            </a:r>
          </a:p>
          <a:p>
            <a:pPr marL="630238" lvl="1" indent="-231775" algn="just" eaLnBrk="1" hangingPunct="1">
              <a:lnSpc>
                <a:spcPct val="80000"/>
              </a:lnSpc>
              <a:defRPr/>
            </a:pPr>
            <a:r>
              <a:rPr lang="en-US" sz="1600" b="1" kern="1200" dirty="0" smtClean="0">
                <a:solidFill>
                  <a:srgbClr val="48564E"/>
                </a:solidFill>
                <a:effectLst>
                  <a:outerShdw blurRad="38100" dist="38100" dir="2700000" algn="tl">
                    <a:srgbClr val="C0C0C0"/>
                  </a:outerShdw>
                </a:effectLst>
                <a:ea typeface="+mn-ea"/>
                <a:cs typeface="+mn-cs"/>
              </a:rPr>
              <a:t>Project Control Points</a:t>
            </a:r>
          </a:p>
          <a:p>
            <a:pPr marL="284163" indent="-284163" algn="just" eaLnBrk="1" hangingPunct="1">
              <a:lnSpc>
                <a:spcPct val="80000"/>
              </a:lnSpc>
              <a:buFont typeface="Wingdings" pitchFamily="2" charset="2"/>
              <a:buChar char=""/>
              <a:defRPr/>
            </a:pPr>
            <a:endParaRPr lang="en-US" sz="1600" b="1" kern="1200" dirty="0" smtClean="0">
              <a:solidFill>
                <a:srgbClr val="48564E"/>
              </a:solidFill>
              <a:effectLst>
                <a:outerShdw blurRad="38100" dist="38100" dir="2700000" algn="tl">
                  <a:srgbClr val="C0C0C0"/>
                </a:outerShdw>
              </a:effectLst>
            </a:endParaRPr>
          </a:p>
          <a:p>
            <a:pPr marL="284163" indent="-284163" algn="just" eaLnBrk="1" hangingPunct="1">
              <a:lnSpc>
                <a:spcPct val="80000"/>
              </a:lnSpc>
              <a:buFont typeface="Wingdings" pitchFamily="2" charset="2"/>
              <a:buChar char=""/>
              <a:defRPr/>
            </a:pPr>
            <a:r>
              <a:rPr lang="en-US" sz="1600" b="1" kern="1200" dirty="0" smtClean="0">
                <a:solidFill>
                  <a:srgbClr val="48564E"/>
                </a:solidFill>
                <a:effectLst>
                  <a:outerShdw blurRad="38100" dist="38100" dir="2700000" algn="tl">
                    <a:srgbClr val="C0C0C0"/>
                  </a:outerShdw>
                </a:effectLst>
              </a:rPr>
              <a:t>Standard Map </a:t>
            </a:r>
            <a:r>
              <a:rPr lang="en-US" sz="1600" b="1" kern="1200" dirty="0" err="1" smtClean="0">
                <a:solidFill>
                  <a:srgbClr val="48564E"/>
                </a:solidFill>
                <a:effectLst>
                  <a:outerShdw blurRad="38100" dist="38100" dir="2700000" algn="tl">
                    <a:srgbClr val="C0C0C0"/>
                  </a:outerShdw>
                </a:effectLst>
              </a:rPr>
              <a:t>Symbology</a:t>
            </a:r>
            <a:endParaRPr lang="en-US" sz="1600" b="1" kern="1200" dirty="0" smtClean="0">
              <a:solidFill>
                <a:srgbClr val="48564E"/>
              </a:solidFill>
              <a:effectLst>
                <a:outerShdw blurRad="38100" dist="38100" dir="2700000" algn="tl">
                  <a:srgbClr val="C0C0C0"/>
                </a:outerShdw>
              </a:effectLst>
            </a:endParaRPr>
          </a:p>
          <a:p>
            <a:pPr marL="630238" lvl="1" indent="-231775" algn="just" eaLnBrk="1" hangingPunct="1">
              <a:lnSpc>
                <a:spcPct val="80000"/>
              </a:lnSpc>
              <a:defRPr/>
            </a:pPr>
            <a:r>
              <a:rPr lang="en-US" sz="1600" b="1" kern="1200" dirty="0" smtClean="0">
                <a:solidFill>
                  <a:srgbClr val="48564E"/>
                </a:solidFill>
                <a:effectLst>
                  <a:outerShdw blurRad="38100" dist="38100" dir="2700000" algn="tl">
                    <a:srgbClr val="C0C0C0"/>
                  </a:outerShdw>
                </a:effectLst>
                <a:ea typeface="+mn-ea"/>
                <a:cs typeface="+mn-cs"/>
              </a:rPr>
              <a:t>Circle = 1D</a:t>
            </a:r>
          </a:p>
          <a:p>
            <a:pPr marL="630238" lvl="1" indent="-231775" algn="just" eaLnBrk="1" hangingPunct="1">
              <a:lnSpc>
                <a:spcPct val="80000"/>
              </a:lnSpc>
              <a:defRPr/>
            </a:pPr>
            <a:r>
              <a:rPr lang="en-US" sz="1600" b="1" kern="1200" dirty="0" smtClean="0">
                <a:solidFill>
                  <a:srgbClr val="48564E"/>
                </a:solidFill>
                <a:effectLst>
                  <a:outerShdw blurRad="38100" dist="38100" dir="2700000" algn="tl">
                    <a:srgbClr val="C0C0C0"/>
                  </a:outerShdw>
                </a:effectLst>
                <a:ea typeface="+mn-ea"/>
                <a:cs typeface="+mn-cs"/>
              </a:rPr>
              <a:t>Triangle = 2D</a:t>
            </a:r>
          </a:p>
          <a:p>
            <a:pPr marL="630238" lvl="1" indent="-231775" algn="just" eaLnBrk="1" hangingPunct="1">
              <a:lnSpc>
                <a:spcPct val="80000"/>
              </a:lnSpc>
              <a:defRPr/>
            </a:pPr>
            <a:r>
              <a:rPr lang="en-US" sz="1600" b="1" kern="1200" dirty="0" smtClean="0">
                <a:solidFill>
                  <a:srgbClr val="48564E"/>
                </a:solidFill>
                <a:effectLst>
                  <a:outerShdw blurRad="38100" dist="38100" dir="2700000" algn="tl">
                    <a:srgbClr val="C0C0C0"/>
                  </a:outerShdw>
                </a:effectLst>
                <a:ea typeface="+mn-ea"/>
                <a:cs typeface="+mn-cs"/>
              </a:rPr>
              <a:t>Triangle In Circle = 3D</a:t>
            </a:r>
          </a:p>
          <a:p>
            <a:pPr marL="284163" indent="-284163" algn="just" eaLnBrk="1" hangingPunct="1">
              <a:lnSpc>
                <a:spcPct val="80000"/>
              </a:lnSpc>
              <a:buFont typeface="Wingdings" pitchFamily="2" charset="2"/>
              <a:buChar char=""/>
              <a:defRPr/>
            </a:pPr>
            <a:endParaRPr lang="en-US" sz="1600" b="1" kern="1200" dirty="0" smtClean="0">
              <a:solidFill>
                <a:srgbClr val="48564E"/>
              </a:solidFill>
              <a:effectLst>
                <a:outerShdw blurRad="38100" dist="38100" dir="2700000" algn="tl">
                  <a:srgbClr val="C0C0C0"/>
                </a:outerShdw>
              </a:effectLst>
            </a:endParaRPr>
          </a:p>
          <a:p>
            <a:pPr marL="284163" indent="-284163" algn="just" eaLnBrk="1" hangingPunct="1">
              <a:lnSpc>
                <a:spcPct val="80000"/>
              </a:lnSpc>
              <a:buFont typeface="Wingdings" pitchFamily="2" charset="2"/>
              <a:buChar char=""/>
              <a:defRPr/>
            </a:pPr>
            <a:r>
              <a:rPr lang="en-US" sz="1600" b="1" kern="1200" dirty="0" smtClean="0">
                <a:solidFill>
                  <a:srgbClr val="48564E"/>
                </a:solidFill>
                <a:effectLst>
                  <a:outerShdw blurRad="38100" dist="38100" dir="2700000" algn="tl">
                    <a:srgbClr val="C0C0C0"/>
                  </a:outerShdw>
                </a:effectLst>
              </a:rPr>
              <a:t>Default Map Displays User’s District.</a:t>
            </a:r>
          </a:p>
          <a:p>
            <a:pPr marL="284163" indent="-284163" algn="just" eaLnBrk="1" hangingPunct="1">
              <a:lnSpc>
                <a:spcPct val="80000"/>
              </a:lnSpc>
              <a:buFont typeface="Wingdings" pitchFamily="2" charset="2"/>
              <a:buChar char=""/>
              <a:defRPr/>
            </a:pPr>
            <a:endParaRPr lang="en-US" sz="1600" b="1" kern="1200" dirty="0" smtClean="0">
              <a:solidFill>
                <a:srgbClr val="48564E"/>
              </a:solidFill>
              <a:effectLst>
                <a:outerShdw blurRad="38100" dist="38100" dir="2700000" algn="tl">
                  <a:srgbClr val="C0C0C0"/>
                </a:outerShdw>
              </a:effectLst>
            </a:endParaRPr>
          </a:p>
          <a:p>
            <a:pPr marL="284163" indent="-284163" algn="just" eaLnBrk="1" hangingPunct="1">
              <a:lnSpc>
                <a:spcPct val="80000"/>
              </a:lnSpc>
              <a:buFont typeface="Wingdings" pitchFamily="2" charset="2"/>
              <a:buChar char=""/>
              <a:defRPr/>
            </a:pPr>
            <a:r>
              <a:rPr lang="en-US" sz="1600" b="1" kern="1200" dirty="0" smtClean="0">
                <a:solidFill>
                  <a:srgbClr val="48564E"/>
                </a:solidFill>
                <a:effectLst>
                  <a:outerShdw blurRad="38100" dist="38100" dir="2700000" algn="tl">
                    <a:srgbClr val="C0C0C0"/>
                  </a:outerShdw>
                </a:effectLst>
              </a:rPr>
              <a:t>Allow User To Click On Survey Monument </a:t>
            </a:r>
          </a:p>
          <a:p>
            <a:pPr marL="284163" indent="-284163" algn="just" eaLnBrk="1" hangingPunct="1">
              <a:lnSpc>
                <a:spcPct val="80000"/>
              </a:lnSpc>
              <a:buFont typeface="Wingdings" pitchFamily="2" charset="2"/>
              <a:buNone/>
              <a:defRPr/>
            </a:pPr>
            <a:r>
              <a:rPr lang="en-US" sz="1600" b="1" kern="1200" dirty="0" smtClean="0">
                <a:solidFill>
                  <a:srgbClr val="48564E"/>
                </a:solidFill>
                <a:effectLst>
                  <a:outerShdw blurRad="38100" dist="38100" dir="2700000" algn="tl">
                    <a:srgbClr val="C0C0C0"/>
                  </a:outerShdw>
                </a:effectLst>
              </a:rPr>
              <a:t>	To Display Datasheet And History</a:t>
            </a:r>
          </a:p>
          <a:p>
            <a:pPr marL="284163" indent="-284163" algn="just" eaLnBrk="1" hangingPunct="1">
              <a:lnSpc>
                <a:spcPct val="80000"/>
              </a:lnSpc>
              <a:buFont typeface="Wingdings" pitchFamily="2" charset="2"/>
              <a:buChar char=""/>
              <a:defRPr/>
            </a:pPr>
            <a:endParaRPr lang="en-US" sz="1600" b="1" kern="1200" dirty="0" smtClean="0">
              <a:solidFill>
                <a:srgbClr val="48564E"/>
              </a:solidFill>
              <a:effectLst>
                <a:outerShdw blurRad="38100" dist="38100" dir="2700000" algn="tl">
                  <a:srgbClr val="C0C0C0"/>
                </a:outerShdw>
              </a:effectLst>
            </a:endParaRPr>
          </a:p>
          <a:p>
            <a:pPr marL="284163" indent="-284163" algn="just" eaLnBrk="1" hangingPunct="1">
              <a:lnSpc>
                <a:spcPct val="80000"/>
              </a:lnSpc>
              <a:buFont typeface="Wingdings" pitchFamily="2" charset="2"/>
              <a:buChar char=""/>
              <a:defRPr/>
            </a:pPr>
            <a:r>
              <a:rPr lang="en-US" sz="1600" b="1" kern="1200" dirty="0" smtClean="0">
                <a:solidFill>
                  <a:srgbClr val="48564E"/>
                </a:solidFill>
                <a:effectLst>
                  <a:outerShdw blurRad="38100" dist="38100" dir="2700000" algn="tl">
                    <a:srgbClr val="C0C0C0"/>
                  </a:outerShdw>
                </a:effectLst>
              </a:rPr>
              <a:t>Allow User To Show/Hide NGS Points On Map</a:t>
            </a:r>
          </a:p>
        </p:txBody>
      </p:sp>
      <p:pic>
        <p:nvPicPr>
          <p:cNvPr id="3137" name="Picture 65"/>
          <p:cNvPicPr>
            <a:picLocks noChangeAspect="1" noChangeArrowheads="1"/>
          </p:cNvPicPr>
          <p:nvPr/>
        </p:nvPicPr>
        <p:blipFill>
          <a:blip r:embed="rId3" cstate="screen"/>
          <a:srcRect/>
          <a:stretch>
            <a:fillRect/>
          </a:stretch>
        </p:blipFill>
        <p:spPr bwMode="auto">
          <a:xfrm>
            <a:off x="3352800" y="1524000"/>
            <a:ext cx="5610225" cy="49926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cstate="screen"/>
          <a:srcRect/>
          <a:stretch>
            <a:fillRect/>
          </a:stretch>
        </p:blipFill>
        <p:spPr bwMode="auto">
          <a:xfrm>
            <a:off x="0" y="0"/>
            <a:ext cx="9199435" cy="6858000"/>
          </a:xfrm>
          <a:prstGeom prst="rect">
            <a:avLst/>
          </a:prstGeom>
          <a:noFill/>
          <a:ln w="9525">
            <a:noFill/>
            <a:miter lim="800000"/>
            <a:headEnd/>
            <a:tailEnd/>
          </a:ln>
        </p:spPr>
      </p:pic>
      <p:sp>
        <p:nvSpPr>
          <p:cNvPr id="13" name="Rectangle 10"/>
          <p:cNvSpPr>
            <a:spLocks noChangeArrowheads="1"/>
          </p:cNvSpPr>
          <p:nvPr/>
        </p:nvSpPr>
        <p:spPr bwMode="auto">
          <a:xfrm>
            <a:off x="1981200" y="1295400"/>
            <a:ext cx="1447800" cy="304800"/>
          </a:xfrm>
          <a:prstGeom prst="rect">
            <a:avLst/>
          </a:prstGeom>
          <a:solidFill>
            <a:srgbClr val="CCFFFF">
              <a:alpha val="28000"/>
            </a:srgbClr>
          </a:solidFill>
          <a:ln w="38100">
            <a:solidFill>
              <a:srgbClr val="C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14" name="Right Arrow 13"/>
          <p:cNvSpPr/>
          <p:nvPr/>
        </p:nvSpPr>
        <p:spPr>
          <a:xfrm rot="12633506">
            <a:off x="3442794" y="1708916"/>
            <a:ext cx="1214517" cy="685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p:cNvPicPr>
            <a:picLocks noChangeAspect="1" noChangeArrowheads="1"/>
          </p:cNvPicPr>
          <p:nvPr/>
        </p:nvPicPr>
        <p:blipFill>
          <a:blip r:embed="rId4" cstate="screen"/>
          <a:srcRect/>
          <a:stretch>
            <a:fillRect/>
          </a:stretch>
        </p:blipFill>
        <p:spPr bwMode="auto">
          <a:xfrm>
            <a:off x="0" y="0"/>
            <a:ext cx="9199433" cy="6858000"/>
          </a:xfrm>
          <a:prstGeom prst="rect">
            <a:avLst/>
          </a:prstGeom>
          <a:noFill/>
          <a:ln w="9525">
            <a:noFill/>
            <a:miter lim="800000"/>
            <a:headEnd/>
            <a:tailEnd/>
          </a:ln>
        </p:spPr>
      </p:pic>
      <p:pic>
        <p:nvPicPr>
          <p:cNvPr id="2054" name="Picture 6"/>
          <p:cNvPicPr>
            <a:picLocks noChangeAspect="1" noChangeArrowheads="1"/>
          </p:cNvPicPr>
          <p:nvPr/>
        </p:nvPicPr>
        <p:blipFill>
          <a:blip r:embed="rId5" cstate="screen"/>
          <a:srcRect/>
          <a:stretch>
            <a:fillRect/>
          </a:stretch>
        </p:blipFill>
        <p:spPr bwMode="auto">
          <a:xfrm>
            <a:off x="0" y="0"/>
            <a:ext cx="9199435" cy="6858000"/>
          </a:xfrm>
          <a:prstGeom prst="rect">
            <a:avLst/>
          </a:prstGeom>
          <a:noFill/>
          <a:ln w="9525">
            <a:noFill/>
            <a:miter lim="800000"/>
            <a:headEnd/>
            <a:tailEnd/>
          </a:ln>
        </p:spPr>
      </p:pic>
      <p:pic>
        <p:nvPicPr>
          <p:cNvPr id="2" name="Picture 3"/>
          <p:cNvPicPr>
            <a:picLocks noChangeAspect="1" noChangeArrowheads="1"/>
          </p:cNvPicPr>
          <p:nvPr/>
        </p:nvPicPr>
        <p:blipFill>
          <a:blip r:embed="rId6" cstate="screen"/>
          <a:srcRect/>
          <a:stretch>
            <a:fillRect/>
          </a:stretch>
        </p:blipFill>
        <p:spPr bwMode="auto">
          <a:xfrm>
            <a:off x="0" y="-1"/>
            <a:ext cx="9199436" cy="6858001"/>
          </a:xfrm>
          <a:prstGeom prst="rect">
            <a:avLst/>
          </a:prstGeom>
          <a:noFill/>
          <a:ln w="9525">
            <a:noFill/>
            <a:miter lim="800000"/>
            <a:headEnd/>
            <a:tailEnd/>
          </a:ln>
        </p:spPr>
      </p:pic>
      <p:pic>
        <p:nvPicPr>
          <p:cNvPr id="2050" name="Picture 2"/>
          <p:cNvPicPr>
            <a:picLocks noChangeAspect="1" noChangeArrowheads="1"/>
          </p:cNvPicPr>
          <p:nvPr/>
        </p:nvPicPr>
        <p:blipFill>
          <a:blip r:embed="rId7" cstate="screen"/>
          <a:srcRect/>
          <a:stretch>
            <a:fillRect/>
          </a:stretch>
        </p:blipFill>
        <p:spPr bwMode="auto">
          <a:xfrm>
            <a:off x="0" y="0"/>
            <a:ext cx="9199434" cy="6858000"/>
          </a:xfrm>
          <a:prstGeom prst="rect">
            <a:avLst/>
          </a:prstGeom>
          <a:noFill/>
          <a:ln w="9525">
            <a:noFill/>
            <a:miter lim="800000"/>
            <a:headEnd/>
            <a:tailEnd/>
          </a:ln>
        </p:spPr>
      </p:pic>
      <p:pic>
        <p:nvPicPr>
          <p:cNvPr id="3" name="Picture 4"/>
          <p:cNvPicPr>
            <a:picLocks noChangeAspect="1" noChangeArrowheads="1"/>
          </p:cNvPicPr>
          <p:nvPr/>
        </p:nvPicPr>
        <p:blipFill>
          <a:blip r:embed="rId8" cstate="screen"/>
          <a:srcRect/>
          <a:stretch>
            <a:fillRect/>
          </a:stretch>
        </p:blipFill>
        <p:spPr bwMode="auto">
          <a:xfrm>
            <a:off x="0" y="0"/>
            <a:ext cx="9199435"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C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USACE Project Control</a:t>
            </a:r>
            <a:r>
              <a:rPr lang="en-US" dirty="0" smtClean="0">
                <a:solidFill>
                  <a:schemeClr val="bg1"/>
                </a:solidFill>
                <a:effectLst>
                  <a:outerShdw blurRad="38100" dist="38100" dir="2700000" algn="tl">
                    <a:srgbClr val="000000"/>
                  </a:outerShdw>
                </a:effectLst>
                <a:latin typeface="Arial" charset="0"/>
              </a:rPr>
              <a:t> </a:t>
            </a:r>
            <a:r>
              <a:rPr lang="en-US" dirty="0">
                <a:solidFill>
                  <a:schemeClr val="bg1"/>
                </a:solidFill>
                <a:effectLst>
                  <a:outerShdw blurRad="38100" dist="38100" dir="2700000" algn="tl">
                    <a:srgbClr val="C0C0C0"/>
                  </a:outerShdw>
                </a:effectLst>
                <a:latin typeface="+mn-lt"/>
              </a:rPr>
              <a:t>Points</a:t>
            </a:r>
          </a:p>
        </p:txBody>
      </p:sp>
      <p:sp>
        <p:nvSpPr>
          <p:cNvPr id="4" name="Line 9"/>
          <p:cNvSpPr>
            <a:spLocks noChangeShapeType="1"/>
          </p:cNvSpPr>
          <p:nvPr/>
        </p:nvSpPr>
        <p:spPr bwMode="auto">
          <a:xfrm flipH="1">
            <a:off x="1676400" y="1905000"/>
            <a:ext cx="1371600" cy="228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5" name="Rectangle 8"/>
          <p:cNvSpPr>
            <a:spLocks noChangeArrowheads="1"/>
          </p:cNvSpPr>
          <p:nvPr/>
        </p:nvSpPr>
        <p:spPr bwMode="auto">
          <a:xfrm>
            <a:off x="0" y="1828800"/>
            <a:ext cx="1600200" cy="609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6" name="Line 9"/>
          <p:cNvSpPr>
            <a:spLocks noChangeShapeType="1"/>
          </p:cNvSpPr>
          <p:nvPr/>
        </p:nvSpPr>
        <p:spPr bwMode="auto">
          <a:xfrm flipH="1">
            <a:off x="3962400" y="1905000"/>
            <a:ext cx="990600" cy="609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7" name="Line 9"/>
          <p:cNvSpPr>
            <a:spLocks noChangeShapeType="1"/>
          </p:cNvSpPr>
          <p:nvPr/>
        </p:nvSpPr>
        <p:spPr bwMode="auto">
          <a:xfrm>
            <a:off x="4953000" y="1905000"/>
            <a:ext cx="2667000" cy="30480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8" name="Line 9"/>
          <p:cNvSpPr>
            <a:spLocks noChangeShapeType="1"/>
          </p:cNvSpPr>
          <p:nvPr/>
        </p:nvSpPr>
        <p:spPr bwMode="auto">
          <a:xfrm flipH="1">
            <a:off x="3429000" y="1905000"/>
            <a:ext cx="1524000" cy="3886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11"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C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USACE Project Control</a:t>
            </a:r>
            <a:r>
              <a:rPr lang="en-US" dirty="0" smtClean="0">
                <a:solidFill>
                  <a:schemeClr val="bg1"/>
                </a:solidFill>
                <a:effectLst>
                  <a:outerShdw blurRad="38100" dist="38100" dir="2700000" algn="tl">
                    <a:srgbClr val="000000"/>
                  </a:outerShdw>
                </a:effectLst>
                <a:latin typeface="Arial" charset="0"/>
              </a:rPr>
              <a:t> </a:t>
            </a:r>
            <a:r>
              <a:rPr lang="en-US" dirty="0">
                <a:solidFill>
                  <a:schemeClr val="bg1"/>
                </a:solidFill>
                <a:effectLst>
                  <a:outerShdw blurRad="38100" dist="38100" dir="2700000" algn="tl">
                    <a:srgbClr val="C0C0C0"/>
                  </a:outerShdw>
                </a:effectLst>
                <a:latin typeface="+mn-lt"/>
              </a:rPr>
              <a:t>Points</a:t>
            </a:r>
          </a:p>
        </p:txBody>
      </p:sp>
      <p:sp>
        <p:nvSpPr>
          <p:cNvPr id="12" name="Line 9"/>
          <p:cNvSpPr>
            <a:spLocks noChangeShapeType="1"/>
          </p:cNvSpPr>
          <p:nvPr/>
        </p:nvSpPr>
        <p:spPr bwMode="auto">
          <a:xfrm flipH="1">
            <a:off x="1676400" y="1905000"/>
            <a:ext cx="1371600" cy="228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3" name="Rectangle 8"/>
          <p:cNvSpPr>
            <a:spLocks noChangeArrowheads="1"/>
          </p:cNvSpPr>
          <p:nvPr/>
        </p:nvSpPr>
        <p:spPr bwMode="auto">
          <a:xfrm>
            <a:off x="0" y="1828800"/>
            <a:ext cx="1600200" cy="609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14" name="Line 9"/>
          <p:cNvSpPr>
            <a:spLocks noChangeShapeType="1"/>
          </p:cNvSpPr>
          <p:nvPr/>
        </p:nvSpPr>
        <p:spPr bwMode="auto">
          <a:xfrm flipH="1">
            <a:off x="3962400" y="1905000"/>
            <a:ext cx="990600" cy="609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5" name="Line 9"/>
          <p:cNvSpPr>
            <a:spLocks noChangeShapeType="1"/>
          </p:cNvSpPr>
          <p:nvPr/>
        </p:nvSpPr>
        <p:spPr bwMode="auto">
          <a:xfrm>
            <a:off x="4953000" y="1905000"/>
            <a:ext cx="2667000" cy="30480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6" name="Line 9"/>
          <p:cNvSpPr>
            <a:spLocks noChangeShapeType="1"/>
          </p:cNvSpPr>
          <p:nvPr/>
        </p:nvSpPr>
        <p:spPr bwMode="auto">
          <a:xfrm flipH="1">
            <a:off x="3429000" y="1905000"/>
            <a:ext cx="1524000" cy="3886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7" name="Text Box 8"/>
          <p:cNvSpPr txBox="1">
            <a:spLocks noChangeArrowheads="1"/>
          </p:cNvSpPr>
          <p:nvPr/>
        </p:nvSpPr>
        <p:spPr bwMode="auto">
          <a:xfrm>
            <a:off x="6553200" y="2667000"/>
            <a:ext cx="2057400" cy="366767"/>
          </a:xfrm>
          <a:prstGeom prst="rect">
            <a:avLst/>
          </a:prstGeom>
          <a:solidFill>
            <a:schemeClr val="accent3">
              <a:lumMod val="65000"/>
            </a:schemeClr>
          </a:solidFill>
          <a:ln w="12700">
            <a:solidFill>
              <a:srgbClr val="C00000"/>
            </a:solidFill>
            <a:miter lim="800000"/>
            <a:headEnd/>
            <a:tailEnd/>
          </a:ln>
          <a:effectLst/>
        </p:spPr>
        <p:txBody>
          <a:bodyPr wrap="square"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Live Traffic</a:t>
            </a:r>
            <a:endParaRPr lang="en-US" dirty="0">
              <a:solidFill>
                <a:schemeClr val="bg1"/>
              </a:solidFill>
              <a:effectLst>
                <a:outerShdw blurRad="38100" dist="38100" dir="2700000" algn="tl">
                  <a:srgbClr val="C0C0C0"/>
                </a:outerShdw>
              </a:effectLst>
              <a:latin typeface="+mn-lt"/>
            </a:endParaRPr>
          </a:p>
        </p:txBody>
      </p:sp>
      <p:sp>
        <p:nvSpPr>
          <p:cNvPr id="18" name="Line 9"/>
          <p:cNvSpPr>
            <a:spLocks noChangeShapeType="1"/>
          </p:cNvSpPr>
          <p:nvPr/>
        </p:nvSpPr>
        <p:spPr bwMode="auto">
          <a:xfrm flipH="1">
            <a:off x="6172200" y="2819400"/>
            <a:ext cx="304800" cy="76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5419725" y="223838"/>
            <a:ext cx="3479800" cy="6423025"/>
          </a:xfrm>
          <a:prstGeom prst="rect">
            <a:avLst/>
          </a:prstGeom>
          <a:solidFill>
            <a:schemeClr val="tx1"/>
          </a:solidFill>
          <a:ln w="9525">
            <a:noFill/>
            <a:miter lim="800000"/>
            <a:headEnd/>
            <a:tailEnd/>
          </a:ln>
          <a:effectLst>
            <a:outerShdw dist="71842" dir="2700000" algn="ctr" rotWithShape="0">
              <a:schemeClr val="bg2"/>
            </a:outerShdw>
          </a:effectLst>
        </p:spPr>
        <p:txBody>
          <a:bodyPr/>
          <a:lstStyle/>
          <a:p>
            <a:pPr algn="ctr">
              <a:spcBef>
                <a:spcPct val="20000"/>
              </a:spcBef>
              <a:buFont typeface="Wingdings" pitchFamily="2" charset="2"/>
              <a:buNone/>
              <a:defRPr/>
            </a:pPr>
            <a:r>
              <a:rPr lang="en-US" sz="2000" b="1">
                <a:solidFill>
                  <a:schemeClr val="bg1"/>
                </a:solidFill>
              </a:rPr>
              <a:t>Volume II of IX Volumes</a:t>
            </a:r>
          </a:p>
          <a:p>
            <a:pPr algn="ctr">
              <a:spcBef>
                <a:spcPct val="20000"/>
              </a:spcBef>
              <a:buFont typeface="Wingdings" pitchFamily="2" charset="2"/>
              <a:buNone/>
              <a:defRPr/>
            </a:pPr>
            <a:endParaRPr lang="en-US" sz="2000" b="1">
              <a:solidFill>
                <a:schemeClr val="bg1"/>
              </a:solidFill>
            </a:endParaRPr>
          </a:p>
          <a:p>
            <a:pPr algn="ctr">
              <a:spcBef>
                <a:spcPct val="20000"/>
              </a:spcBef>
              <a:buFont typeface="Wingdings" pitchFamily="2" charset="2"/>
              <a:buNone/>
              <a:defRPr/>
            </a:pPr>
            <a:endParaRPr lang="en-US" sz="2000" b="1">
              <a:solidFill>
                <a:schemeClr val="bg1"/>
              </a:solidFill>
            </a:endParaRPr>
          </a:p>
          <a:p>
            <a:pPr algn="ctr">
              <a:spcBef>
                <a:spcPct val="20000"/>
              </a:spcBef>
              <a:buFont typeface="Wingdings" pitchFamily="2" charset="2"/>
              <a:buNone/>
              <a:defRPr/>
            </a:pPr>
            <a:endParaRPr lang="en-US" sz="2000" b="1">
              <a:solidFill>
                <a:schemeClr val="bg1"/>
              </a:solidFill>
            </a:endParaRPr>
          </a:p>
          <a:p>
            <a:pPr algn="ctr">
              <a:spcBef>
                <a:spcPct val="20000"/>
              </a:spcBef>
              <a:buFont typeface="Wingdings" pitchFamily="2" charset="2"/>
              <a:buNone/>
              <a:defRPr/>
            </a:pPr>
            <a:r>
              <a:rPr lang="en-US" sz="2800" b="1" i="1">
                <a:solidFill>
                  <a:srgbClr val="FF3300"/>
                </a:solidFill>
              </a:rPr>
              <a:t>Geodetic Vertical and Water Level Datums</a:t>
            </a:r>
          </a:p>
          <a:p>
            <a:pPr algn="ctr">
              <a:spcBef>
                <a:spcPct val="20000"/>
              </a:spcBef>
              <a:buFont typeface="Wingdings" pitchFamily="2" charset="2"/>
              <a:buNone/>
              <a:defRPr/>
            </a:pPr>
            <a:endParaRPr lang="en-US" sz="2800" b="1" i="1">
              <a:solidFill>
                <a:srgbClr val="FF3300"/>
              </a:solidFill>
            </a:endParaRPr>
          </a:p>
          <a:p>
            <a:pPr algn="ctr">
              <a:spcBef>
                <a:spcPct val="20000"/>
              </a:spcBef>
              <a:buFont typeface="Wingdings" pitchFamily="2" charset="2"/>
              <a:buNone/>
              <a:defRPr/>
            </a:pPr>
            <a:endParaRPr lang="en-US" sz="2800" b="1" i="1">
              <a:solidFill>
                <a:srgbClr val="FF3300"/>
              </a:solidFill>
            </a:endParaRPr>
          </a:p>
          <a:p>
            <a:pPr algn="ctr">
              <a:spcBef>
                <a:spcPct val="20000"/>
              </a:spcBef>
              <a:buFont typeface="Wingdings" pitchFamily="2" charset="2"/>
              <a:buNone/>
              <a:defRPr/>
            </a:pPr>
            <a:r>
              <a:rPr lang="en-US" sz="3200" b="1">
                <a:solidFill>
                  <a:srgbClr val="00CC66"/>
                </a:solidFill>
              </a:rPr>
              <a:t>FINDINGS &amp; LESSONS LEARNED</a:t>
            </a:r>
          </a:p>
          <a:p>
            <a:pPr algn="ctr">
              <a:lnSpc>
                <a:spcPct val="90000"/>
              </a:lnSpc>
              <a:spcBef>
                <a:spcPct val="20000"/>
              </a:spcBef>
              <a:buFont typeface="Wingdings" pitchFamily="2" charset="2"/>
              <a:buNone/>
              <a:defRPr/>
            </a:pPr>
            <a:endParaRPr lang="en-US" sz="2000" b="1">
              <a:solidFill>
                <a:srgbClr val="FF3300"/>
              </a:solidFill>
            </a:endParaRPr>
          </a:p>
          <a:p>
            <a:pPr algn="ctr">
              <a:spcBef>
                <a:spcPct val="20000"/>
              </a:spcBef>
              <a:buFont typeface="Wingdings" pitchFamily="2" charset="2"/>
              <a:buNone/>
              <a:defRPr/>
            </a:pPr>
            <a:endParaRPr lang="en-US" sz="2400" b="1" i="1">
              <a:solidFill>
                <a:srgbClr val="00CC66"/>
              </a:solidFill>
            </a:endParaRPr>
          </a:p>
          <a:p>
            <a:pPr algn="ctr">
              <a:spcBef>
                <a:spcPct val="20000"/>
              </a:spcBef>
              <a:buFont typeface="Wingdings" pitchFamily="2" charset="2"/>
              <a:buNone/>
              <a:defRPr/>
            </a:pPr>
            <a:endParaRPr lang="en-US" sz="2800" b="1" i="1">
              <a:solidFill>
                <a:schemeClr val="bg1"/>
              </a:solidFill>
            </a:endParaRPr>
          </a:p>
        </p:txBody>
      </p:sp>
      <p:pic>
        <p:nvPicPr>
          <p:cNvPr id="119812" name="Picture 4" descr="IPET Report Cover"/>
          <p:cNvPicPr>
            <a:picLocks noChangeAspect="1" noChangeArrowheads="1"/>
          </p:cNvPicPr>
          <p:nvPr/>
        </p:nvPicPr>
        <p:blipFill>
          <a:blip r:embed="rId3" cstate="screen"/>
          <a:srcRect/>
          <a:stretch>
            <a:fillRect/>
          </a:stretch>
        </p:blipFill>
        <p:spPr bwMode="auto">
          <a:xfrm>
            <a:off x="266700" y="219075"/>
            <a:ext cx="4937125" cy="6388100"/>
          </a:xfrm>
          <a:prstGeom prst="rect">
            <a:avLst/>
          </a:prstGeom>
          <a:noFill/>
          <a:ln w="9525">
            <a:solidFill>
              <a:schemeClr val="tx1"/>
            </a:solidFill>
            <a:miter lim="800000"/>
            <a:headEnd/>
            <a:tailEnd/>
          </a:ln>
          <a:effectLst>
            <a:outerShdw dist="71842" dir="2700000" algn="ctr" rotWithShape="0">
              <a:srgbClr val="808080"/>
            </a:outerShdw>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screen"/>
          <a:srcRect/>
          <a:stretch>
            <a:fillRect/>
          </a:stretch>
        </p:blipFill>
        <p:spPr bwMode="auto">
          <a:xfrm>
            <a:off x="-1" y="0"/>
            <a:ext cx="9144001" cy="6858000"/>
          </a:xfrm>
          <a:prstGeom prst="rect">
            <a:avLst/>
          </a:prstGeom>
          <a:noFill/>
          <a:ln w="9525">
            <a:noFill/>
            <a:miter lim="800000"/>
            <a:headEnd/>
            <a:tailEnd/>
          </a:ln>
        </p:spPr>
      </p:pic>
      <p:sp>
        <p:nvSpPr>
          <p:cNvPr id="3"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C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USACE Project Control</a:t>
            </a:r>
            <a:r>
              <a:rPr lang="en-US" dirty="0" smtClean="0">
                <a:solidFill>
                  <a:schemeClr val="bg1"/>
                </a:solidFill>
                <a:effectLst>
                  <a:outerShdw blurRad="38100" dist="38100" dir="2700000" algn="tl">
                    <a:srgbClr val="000000"/>
                  </a:outerShdw>
                </a:effectLst>
                <a:latin typeface="Arial" charset="0"/>
              </a:rPr>
              <a:t> </a:t>
            </a:r>
            <a:r>
              <a:rPr lang="en-US" dirty="0">
                <a:solidFill>
                  <a:schemeClr val="bg1"/>
                </a:solidFill>
                <a:effectLst>
                  <a:outerShdw blurRad="38100" dist="38100" dir="2700000" algn="tl">
                    <a:srgbClr val="C0C0C0"/>
                  </a:outerShdw>
                </a:effectLst>
                <a:latin typeface="+mn-lt"/>
              </a:rPr>
              <a:t>Points</a:t>
            </a:r>
          </a:p>
        </p:txBody>
      </p:sp>
      <p:sp>
        <p:nvSpPr>
          <p:cNvPr id="4" name="Line 9"/>
          <p:cNvSpPr>
            <a:spLocks noChangeShapeType="1"/>
          </p:cNvSpPr>
          <p:nvPr/>
        </p:nvSpPr>
        <p:spPr bwMode="auto">
          <a:xfrm flipH="1">
            <a:off x="1676400" y="1905000"/>
            <a:ext cx="1371600" cy="228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5" name="Rectangle 8"/>
          <p:cNvSpPr>
            <a:spLocks noChangeArrowheads="1"/>
          </p:cNvSpPr>
          <p:nvPr/>
        </p:nvSpPr>
        <p:spPr bwMode="auto">
          <a:xfrm>
            <a:off x="0" y="1828800"/>
            <a:ext cx="1600200" cy="609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6" name="Line 9"/>
          <p:cNvSpPr>
            <a:spLocks noChangeShapeType="1"/>
          </p:cNvSpPr>
          <p:nvPr/>
        </p:nvSpPr>
        <p:spPr bwMode="auto">
          <a:xfrm flipH="1">
            <a:off x="3962400" y="1905000"/>
            <a:ext cx="990600" cy="609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7" name="Line 9"/>
          <p:cNvSpPr>
            <a:spLocks noChangeShapeType="1"/>
          </p:cNvSpPr>
          <p:nvPr/>
        </p:nvSpPr>
        <p:spPr bwMode="auto">
          <a:xfrm>
            <a:off x="4953000" y="1905000"/>
            <a:ext cx="2667000" cy="30480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8" name="Line 9"/>
          <p:cNvSpPr>
            <a:spLocks noChangeShapeType="1"/>
          </p:cNvSpPr>
          <p:nvPr/>
        </p:nvSpPr>
        <p:spPr bwMode="auto">
          <a:xfrm flipH="1">
            <a:off x="3429000" y="1905000"/>
            <a:ext cx="1524000" cy="3886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9" name="Text Box 8"/>
          <p:cNvSpPr txBox="1">
            <a:spLocks noChangeArrowheads="1"/>
          </p:cNvSpPr>
          <p:nvPr/>
        </p:nvSpPr>
        <p:spPr bwMode="auto">
          <a:xfrm>
            <a:off x="6553200" y="2667000"/>
            <a:ext cx="2057400" cy="366767"/>
          </a:xfrm>
          <a:prstGeom prst="rect">
            <a:avLst/>
          </a:prstGeom>
          <a:solidFill>
            <a:schemeClr val="accent3">
              <a:lumMod val="65000"/>
            </a:schemeClr>
          </a:solidFill>
          <a:ln w="12700">
            <a:solidFill>
              <a:srgbClr val="C00000"/>
            </a:solidFill>
            <a:miter lim="800000"/>
            <a:headEnd/>
            <a:tailEnd/>
          </a:ln>
          <a:effectLst/>
        </p:spPr>
        <p:txBody>
          <a:bodyPr wrap="square"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Live Radar</a:t>
            </a:r>
            <a:endParaRPr lang="en-US" dirty="0">
              <a:solidFill>
                <a:schemeClr val="bg1"/>
              </a:solidFill>
              <a:effectLst>
                <a:outerShdw blurRad="38100" dist="38100" dir="2700000" algn="tl">
                  <a:srgbClr val="C0C0C0"/>
                </a:outerShdw>
              </a:effectLst>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3" cstate="screen"/>
          <a:srcRect/>
          <a:stretch>
            <a:fillRect/>
          </a:stretch>
        </p:blipFill>
        <p:spPr bwMode="auto">
          <a:xfrm>
            <a:off x="0" y="0"/>
            <a:ext cx="9144001" cy="6858000"/>
          </a:xfrm>
          <a:prstGeom prst="rect">
            <a:avLst/>
          </a:prstGeom>
          <a:noFill/>
          <a:ln w="9525">
            <a:noFill/>
            <a:miter lim="800000"/>
            <a:headEnd/>
            <a:tailEnd/>
          </a:ln>
        </p:spPr>
      </p:pic>
      <p:sp>
        <p:nvSpPr>
          <p:cNvPr id="11"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C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USGS Stream Gauges</a:t>
            </a:r>
            <a:endParaRPr lang="en-US" dirty="0">
              <a:solidFill>
                <a:schemeClr val="bg1"/>
              </a:solidFill>
              <a:effectLst>
                <a:outerShdw blurRad="38100" dist="38100" dir="2700000" algn="tl">
                  <a:srgbClr val="C0C0C0"/>
                </a:outerShdw>
              </a:effectLst>
              <a:latin typeface="+mn-lt"/>
            </a:endParaRPr>
          </a:p>
        </p:txBody>
      </p:sp>
      <p:sp>
        <p:nvSpPr>
          <p:cNvPr id="12" name="Line 9"/>
          <p:cNvSpPr>
            <a:spLocks noChangeShapeType="1"/>
          </p:cNvSpPr>
          <p:nvPr/>
        </p:nvSpPr>
        <p:spPr bwMode="auto">
          <a:xfrm flipH="1">
            <a:off x="1600200" y="1905000"/>
            <a:ext cx="1447800" cy="28194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3" name="Rectangle 8"/>
          <p:cNvSpPr>
            <a:spLocks noChangeArrowheads="1"/>
          </p:cNvSpPr>
          <p:nvPr/>
        </p:nvSpPr>
        <p:spPr bwMode="auto">
          <a:xfrm>
            <a:off x="0" y="4724400"/>
            <a:ext cx="1600200" cy="3048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14" name="Line 9"/>
          <p:cNvSpPr>
            <a:spLocks noChangeShapeType="1"/>
          </p:cNvSpPr>
          <p:nvPr/>
        </p:nvSpPr>
        <p:spPr bwMode="auto">
          <a:xfrm flipH="1">
            <a:off x="4267200" y="1905000"/>
            <a:ext cx="685800" cy="34290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5" name="Line 9"/>
          <p:cNvSpPr>
            <a:spLocks noChangeShapeType="1"/>
          </p:cNvSpPr>
          <p:nvPr/>
        </p:nvSpPr>
        <p:spPr bwMode="auto">
          <a:xfrm>
            <a:off x="4953000" y="1905000"/>
            <a:ext cx="914400" cy="10668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6" name="Line 9"/>
          <p:cNvSpPr>
            <a:spLocks noChangeShapeType="1"/>
          </p:cNvSpPr>
          <p:nvPr/>
        </p:nvSpPr>
        <p:spPr bwMode="auto">
          <a:xfrm>
            <a:off x="4953000" y="1905000"/>
            <a:ext cx="914400" cy="22098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11"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C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USACE Gauges</a:t>
            </a:r>
            <a:endParaRPr lang="en-US" dirty="0">
              <a:solidFill>
                <a:schemeClr val="bg1"/>
              </a:solidFill>
              <a:effectLst>
                <a:outerShdw blurRad="38100" dist="38100" dir="2700000" algn="tl">
                  <a:srgbClr val="C0C0C0"/>
                </a:outerShdw>
              </a:effectLst>
              <a:latin typeface="+mn-lt"/>
            </a:endParaRPr>
          </a:p>
        </p:txBody>
      </p:sp>
      <p:sp>
        <p:nvSpPr>
          <p:cNvPr id="12" name="Line 9"/>
          <p:cNvSpPr>
            <a:spLocks noChangeShapeType="1"/>
          </p:cNvSpPr>
          <p:nvPr/>
        </p:nvSpPr>
        <p:spPr bwMode="auto">
          <a:xfrm flipH="1">
            <a:off x="1600200" y="1905000"/>
            <a:ext cx="1447800" cy="26670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3" name="Rectangle 8"/>
          <p:cNvSpPr>
            <a:spLocks noChangeArrowheads="1"/>
          </p:cNvSpPr>
          <p:nvPr/>
        </p:nvSpPr>
        <p:spPr bwMode="auto">
          <a:xfrm>
            <a:off x="0" y="4648200"/>
            <a:ext cx="1600200" cy="228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14" name="Line 9"/>
          <p:cNvSpPr>
            <a:spLocks noChangeShapeType="1"/>
          </p:cNvSpPr>
          <p:nvPr/>
        </p:nvSpPr>
        <p:spPr bwMode="auto">
          <a:xfrm>
            <a:off x="4953000" y="1905000"/>
            <a:ext cx="1219200" cy="3886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5" name="Line 9"/>
          <p:cNvSpPr>
            <a:spLocks noChangeShapeType="1"/>
          </p:cNvSpPr>
          <p:nvPr/>
        </p:nvSpPr>
        <p:spPr bwMode="auto">
          <a:xfrm>
            <a:off x="4953000" y="1905000"/>
            <a:ext cx="3276600" cy="29718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6" name="Line 9"/>
          <p:cNvSpPr>
            <a:spLocks noChangeShapeType="1"/>
          </p:cNvSpPr>
          <p:nvPr/>
        </p:nvSpPr>
        <p:spPr bwMode="auto">
          <a:xfrm>
            <a:off x="4953000" y="1905000"/>
            <a:ext cx="2438400" cy="35814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3" cstate="screen"/>
          <a:srcRect/>
          <a:stretch>
            <a:fillRect/>
          </a:stretch>
        </p:blipFill>
        <p:spPr bwMode="auto">
          <a:xfrm>
            <a:off x="0" y="0"/>
            <a:ext cx="9144001" cy="6858000"/>
          </a:xfrm>
          <a:prstGeom prst="rect">
            <a:avLst/>
          </a:prstGeom>
          <a:noFill/>
          <a:ln w="9525">
            <a:noFill/>
            <a:miter lim="800000"/>
            <a:headEnd/>
            <a:tailEnd/>
          </a:ln>
        </p:spPr>
      </p:pic>
      <p:sp>
        <p:nvSpPr>
          <p:cNvPr id="11"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C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NOAA Gauges</a:t>
            </a:r>
            <a:endParaRPr lang="en-US" dirty="0">
              <a:solidFill>
                <a:schemeClr val="bg1"/>
              </a:solidFill>
              <a:effectLst>
                <a:outerShdw blurRad="38100" dist="38100" dir="2700000" algn="tl">
                  <a:srgbClr val="C0C0C0"/>
                </a:outerShdw>
              </a:effectLst>
              <a:latin typeface="+mn-lt"/>
            </a:endParaRPr>
          </a:p>
        </p:txBody>
      </p:sp>
      <p:sp>
        <p:nvSpPr>
          <p:cNvPr id="12" name="Line 9"/>
          <p:cNvSpPr>
            <a:spLocks noChangeShapeType="1"/>
          </p:cNvSpPr>
          <p:nvPr/>
        </p:nvSpPr>
        <p:spPr bwMode="auto">
          <a:xfrm flipH="1">
            <a:off x="1600200" y="1905000"/>
            <a:ext cx="1447800" cy="25908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3" name="Rectangle 8"/>
          <p:cNvSpPr>
            <a:spLocks noChangeArrowheads="1"/>
          </p:cNvSpPr>
          <p:nvPr/>
        </p:nvSpPr>
        <p:spPr bwMode="auto">
          <a:xfrm>
            <a:off x="0" y="4572000"/>
            <a:ext cx="1600200" cy="228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14" name="Line 9"/>
          <p:cNvSpPr>
            <a:spLocks noChangeShapeType="1"/>
          </p:cNvSpPr>
          <p:nvPr/>
        </p:nvSpPr>
        <p:spPr bwMode="auto">
          <a:xfrm flipH="1">
            <a:off x="3962400" y="1905000"/>
            <a:ext cx="990600" cy="609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5" name="Line 9"/>
          <p:cNvSpPr>
            <a:spLocks noChangeShapeType="1"/>
          </p:cNvSpPr>
          <p:nvPr/>
        </p:nvSpPr>
        <p:spPr bwMode="auto">
          <a:xfrm flipH="1">
            <a:off x="3124200" y="1905000"/>
            <a:ext cx="1828800" cy="28194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6" name="Line 9"/>
          <p:cNvSpPr>
            <a:spLocks noChangeShapeType="1"/>
          </p:cNvSpPr>
          <p:nvPr/>
        </p:nvSpPr>
        <p:spPr bwMode="auto">
          <a:xfrm flipH="1">
            <a:off x="3429000" y="1905000"/>
            <a:ext cx="1524000" cy="1600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11"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C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NGS CORS</a:t>
            </a:r>
            <a:endParaRPr lang="en-US" dirty="0">
              <a:solidFill>
                <a:schemeClr val="bg1"/>
              </a:solidFill>
              <a:effectLst>
                <a:outerShdw blurRad="38100" dist="38100" dir="2700000" algn="tl">
                  <a:srgbClr val="C0C0C0"/>
                </a:outerShdw>
              </a:effectLst>
              <a:latin typeface="+mn-lt"/>
            </a:endParaRPr>
          </a:p>
        </p:txBody>
      </p:sp>
      <p:sp>
        <p:nvSpPr>
          <p:cNvPr id="12" name="Line 9"/>
          <p:cNvSpPr>
            <a:spLocks noChangeShapeType="1"/>
          </p:cNvSpPr>
          <p:nvPr/>
        </p:nvSpPr>
        <p:spPr bwMode="auto">
          <a:xfrm flipH="1">
            <a:off x="1600200" y="1905000"/>
            <a:ext cx="1447800" cy="838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3" name="Rectangle 8"/>
          <p:cNvSpPr>
            <a:spLocks noChangeArrowheads="1"/>
          </p:cNvSpPr>
          <p:nvPr/>
        </p:nvSpPr>
        <p:spPr bwMode="auto">
          <a:xfrm>
            <a:off x="0" y="2743200"/>
            <a:ext cx="1600200" cy="228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14" name="Line 9"/>
          <p:cNvSpPr>
            <a:spLocks noChangeShapeType="1"/>
          </p:cNvSpPr>
          <p:nvPr/>
        </p:nvSpPr>
        <p:spPr bwMode="auto">
          <a:xfrm flipH="1">
            <a:off x="2971800" y="1905000"/>
            <a:ext cx="1981200" cy="2514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5" name="Line 9"/>
          <p:cNvSpPr>
            <a:spLocks noChangeShapeType="1"/>
          </p:cNvSpPr>
          <p:nvPr/>
        </p:nvSpPr>
        <p:spPr bwMode="auto">
          <a:xfrm>
            <a:off x="4953000" y="1905000"/>
            <a:ext cx="1143000" cy="1219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6" name="Line 9"/>
          <p:cNvSpPr>
            <a:spLocks noChangeShapeType="1"/>
          </p:cNvSpPr>
          <p:nvPr/>
        </p:nvSpPr>
        <p:spPr bwMode="auto">
          <a:xfrm>
            <a:off x="4953000" y="1905000"/>
            <a:ext cx="1295400" cy="16764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cstate="screen"/>
          <a:srcRect/>
          <a:stretch>
            <a:fillRect/>
          </a:stretch>
        </p:blipFill>
        <p:spPr bwMode="auto">
          <a:xfrm>
            <a:off x="-1" y="0"/>
            <a:ext cx="9144001" cy="6858000"/>
          </a:xfrm>
          <a:prstGeom prst="rect">
            <a:avLst/>
          </a:prstGeom>
          <a:noFill/>
          <a:ln w="9525">
            <a:noFill/>
            <a:miter lim="800000"/>
            <a:headEnd/>
            <a:tailEnd/>
          </a:ln>
        </p:spPr>
      </p:pic>
      <p:sp>
        <p:nvSpPr>
          <p:cNvPr id="22"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C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NGS OPUS-DB</a:t>
            </a:r>
            <a:endParaRPr lang="en-US" dirty="0">
              <a:solidFill>
                <a:schemeClr val="bg1"/>
              </a:solidFill>
              <a:effectLst>
                <a:outerShdw blurRad="38100" dist="38100" dir="2700000" algn="tl">
                  <a:srgbClr val="C0C0C0"/>
                </a:outerShdw>
              </a:effectLst>
              <a:latin typeface="+mn-lt"/>
            </a:endParaRPr>
          </a:p>
        </p:txBody>
      </p:sp>
      <p:sp>
        <p:nvSpPr>
          <p:cNvPr id="23" name="Line 9"/>
          <p:cNvSpPr>
            <a:spLocks noChangeShapeType="1"/>
          </p:cNvSpPr>
          <p:nvPr/>
        </p:nvSpPr>
        <p:spPr bwMode="auto">
          <a:xfrm flipH="1">
            <a:off x="1600200" y="1905000"/>
            <a:ext cx="1447800" cy="7620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24" name="Rectangle 8"/>
          <p:cNvSpPr>
            <a:spLocks noChangeArrowheads="1"/>
          </p:cNvSpPr>
          <p:nvPr/>
        </p:nvSpPr>
        <p:spPr bwMode="auto">
          <a:xfrm>
            <a:off x="0" y="2667000"/>
            <a:ext cx="1600200" cy="228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25" name="Line 9"/>
          <p:cNvSpPr>
            <a:spLocks noChangeShapeType="1"/>
          </p:cNvSpPr>
          <p:nvPr/>
        </p:nvSpPr>
        <p:spPr bwMode="auto">
          <a:xfrm flipH="1">
            <a:off x="3962400" y="1905000"/>
            <a:ext cx="990600" cy="609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26" name="Line 9"/>
          <p:cNvSpPr>
            <a:spLocks noChangeShapeType="1"/>
          </p:cNvSpPr>
          <p:nvPr/>
        </p:nvSpPr>
        <p:spPr bwMode="auto">
          <a:xfrm>
            <a:off x="4953000" y="1905000"/>
            <a:ext cx="2667000" cy="30480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27" name="Line 9"/>
          <p:cNvSpPr>
            <a:spLocks noChangeShapeType="1"/>
          </p:cNvSpPr>
          <p:nvPr/>
        </p:nvSpPr>
        <p:spPr bwMode="auto">
          <a:xfrm flipH="1">
            <a:off x="3124200" y="1905000"/>
            <a:ext cx="1828800" cy="2895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screen"/>
          <a:srcRect/>
          <a:stretch>
            <a:fillRect/>
          </a:stretch>
        </p:blipFill>
        <p:spPr bwMode="auto">
          <a:xfrm>
            <a:off x="0" y="0"/>
            <a:ext cx="9144000" cy="6844822"/>
          </a:xfrm>
          <a:prstGeom prst="rect">
            <a:avLst/>
          </a:prstGeom>
          <a:noFill/>
          <a:ln w="9525">
            <a:noFill/>
            <a:miter lim="800000"/>
            <a:headEnd/>
            <a:tailEnd/>
          </a:ln>
        </p:spPr>
      </p:pic>
      <p:sp>
        <p:nvSpPr>
          <p:cNvPr id="12"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800000"/>
            </a:solidFill>
            <a:miter lim="800000"/>
            <a:headEnd/>
            <a:tailEnd/>
          </a:ln>
          <a:effectLst/>
        </p:spPr>
        <p:txBody>
          <a:bodyPr lIns="90488" tIns="44450" rIns="90488" bIns="44450">
            <a:spAutoFit/>
          </a:bodyPr>
          <a:lstStyle/>
          <a:p>
            <a:pPr algn="ctr">
              <a:spcBef>
                <a:spcPct val="50000"/>
              </a:spcBef>
              <a:defRPr/>
            </a:pPr>
            <a:r>
              <a:rPr lang="en-US" dirty="0">
                <a:solidFill>
                  <a:schemeClr val="bg1"/>
                </a:solidFill>
                <a:effectLst>
                  <a:outerShdw blurRad="38100" dist="38100" dir="2700000" algn="tl">
                    <a:srgbClr val="C0C0C0"/>
                  </a:outerShdw>
                </a:effectLst>
                <a:latin typeface="+mn-lt"/>
              </a:rPr>
              <a:t>NGS</a:t>
            </a:r>
            <a:r>
              <a:rPr lang="en-US" dirty="0">
                <a:solidFill>
                  <a:schemeClr val="bg1"/>
                </a:solidFill>
                <a:effectLst>
                  <a:outerShdw blurRad="38100" dist="38100" dir="2700000" algn="tl">
                    <a:srgbClr val="000000"/>
                  </a:outerShdw>
                </a:effectLst>
                <a:latin typeface="Arial" charset="0"/>
              </a:rPr>
              <a:t> </a:t>
            </a:r>
            <a:r>
              <a:rPr lang="en-US" dirty="0">
                <a:solidFill>
                  <a:schemeClr val="bg1"/>
                </a:solidFill>
                <a:effectLst>
                  <a:outerShdw blurRad="38100" dist="38100" dir="2700000" algn="tl">
                    <a:srgbClr val="C0C0C0"/>
                  </a:outerShdw>
                </a:effectLst>
                <a:latin typeface="+mn-lt"/>
              </a:rPr>
              <a:t>NSRS</a:t>
            </a:r>
            <a:r>
              <a:rPr lang="en-US" dirty="0">
                <a:solidFill>
                  <a:schemeClr val="bg1"/>
                </a:solidFill>
                <a:effectLst>
                  <a:outerShdw blurRad="38100" dist="38100" dir="2700000" algn="tl">
                    <a:srgbClr val="000000"/>
                  </a:outerShdw>
                </a:effectLst>
                <a:latin typeface="Arial" charset="0"/>
              </a:rPr>
              <a:t> </a:t>
            </a:r>
            <a:r>
              <a:rPr lang="en-US" dirty="0">
                <a:solidFill>
                  <a:schemeClr val="bg1"/>
                </a:solidFill>
                <a:effectLst>
                  <a:outerShdw blurRad="38100" dist="38100" dir="2700000" algn="tl">
                    <a:srgbClr val="C0C0C0"/>
                  </a:outerShdw>
                </a:effectLst>
                <a:latin typeface="+mn-lt"/>
              </a:rPr>
              <a:t>Control</a:t>
            </a:r>
            <a:r>
              <a:rPr lang="en-US" dirty="0">
                <a:solidFill>
                  <a:schemeClr val="bg1"/>
                </a:solidFill>
                <a:effectLst>
                  <a:outerShdw blurRad="38100" dist="38100" dir="2700000" algn="tl">
                    <a:srgbClr val="000000"/>
                  </a:outerShdw>
                </a:effectLst>
                <a:latin typeface="Arial" charset="0"/>
              </a:rPr>
              <a:t> </a:t>
            </a:r>
            <a:r>
              <a:rPr lang="en-US" dirty="0">
                <a:solidFill>
                  <a:schemeClr val="bg1"/>
                </a:solidFill>
                <a:effectLst>
                  <a:outerShdw blurRad="38100" dist="38100" dir="2700000" algn="tl">
                    <a:srgbClr val="C0C0C0"/>
                  </a:outerShdw>
                </a:effectLst>
                <a:latin typeface="+mn-lt"/>
              </a:rPr>
              <a:t>Points</a:t>
            </a:r>
          </a:p>
        </p:txBody>
      </p:sp>
      <p:sp>
        <p:nvSpPr>
          <p:cNvPr id="13" name="Line 9"/>
          <p:cNvSpPr>
            <a:spLocks noChangeShapeType="1"/>
          </p:cNvSpPr>
          <p:nvPr/>
        </p:nvSpPr>
        <p:spPr bwMode="auto">
          <a:xfrm flipH="1">
            <a:off x="1676400" y="1905000"/>
            <a:ext cx="1371600" cy="6858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4" name="Line 10"/>
          <p:cNvSpPr>
            <a:spLocks noChangeShapeType="1"/>
          </p:cNvSpPr>
          <p:nvPr/>
        </p:nvSpPr>
        <p:spPr bwMode="auto">
          <a:xfrm>
            <a:off x="4953000" y="1981200"/>
            <a:ext cx="762000" cy="6858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5" name="Line 11"/>
          <p:cNvSpPr>
            <a:spLocks noChangeShapeType="1"/>
          </p:cNvSpPr>
          <p:nvPr/>
        </p:nvSpPr>
        <p:spPr bwMode="auto">
          <a:xfrm>
            <a:off x="4953000" y="1981200"/>
            <a:ext cx="914400" cy="17526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16" name="Line 12"/>
          <p:cNvSpPr>
            <a:spLocks noChangeShapeType="1"/>
          </p:cNvSpPr>
          <p:nvPr/>
        </p:nvSpPr>
        <p:spPr bwMode="auto">
          <a:xfrm>
            <a:off x="4953000" y="1981200"/>
            <a:ext cx="533400" cy="34290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21" name="Rectangle 8"/>
          <p:cNvSpPr>
            <a:spLocks noChangeArrowheads="1"/>
          </p:cNvSpPr>
          <p:nvPr/>
        </p:nvSpPr>
        <p:spPr bwMode="auto">
          <a:xfrm>
            <a:off x="0" y="2514600"/>
            <a:ext cx="1600200" cy="3048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srcRect/>
          <a:stretch>
            <a:fillRect/>
          </a:stretch>
        </p:blipFill>
        <p:spPr bwMode="auto">
          <a:xfrm>
            <a:off x="0" y="0"/>
            <a:ext cx="9144000" cy="6867968"/>
          </a:xfrm>
          <a:prstGeom prst="rect">
            <a:avLst/>
          </a:prstGeom>
          <a:noFill/>
          <a:ln w="9525">
            <a:noFill/>
            <a:miter lim="800000"/>
            <a:headEnd/>
            <a:tailEnd/>
          </a:ln>
        </p:spPr>
      </p:pic>
      <p:sp>
        <p:nvSpPr>
          <p:cNvPr id="5" name="Rectangle 8"/>
          <p:cNvSpPr>
            <a:spLocks noChangeArrowheads="1"/>
          </p:cNvSpPr>
          <p:nvPr/>
        </p:nvSpPr>
        <p:spPr bwMode="auto">
          <a:xfrm>
            <a:off x="3124200" y="1752600"/>
            <a:ext cx="533400" cy="228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6" name="Rectangle 8"/>
          <p:cNvSpPr>
            <a:spLocks noChangeArrowheads="1"/>
          </p:cNvSpPr>
          <p:nvPr/>
        </p:nvSpPr>
        <p:spPr bwMode="auto">
          <a:xfrm>
            <a:off x="4800600" y="1143000"/>
            <a:ext cx="2286000" cy="228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7" name="Line 12"/>
          <p:cNvSpPr>
            <a:spLocks noChangeShapeType="1"/>
          </p:cNvSpPr>
          <p:nvPr/>
        </p:nvSpPr>
        <p:spPr bwMode="auto">
          <a:xfrm flipH="1">
            <a:off x="3124200" y="3124200"/>
            <a:ext cx="1828800" cy="2743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8" name="Text Box 8"/>
          <p:cNvSpPr txBox="1">
            <a:spLocks noChangeArrowheads="1"/>
          </p:cNvSpPr>
          <p:nvPr/>
        </p:nvSpPr>
        <p:spPr bwMode="auto">
          <a:xfrm>
            <a:off x="4953000" y="2743200"/>
            <a:ext cx="1371600" cy="366767"/>
          </a:xfrm>
          <a:prstGeom prst="rect">
            <a:avLst/>
          </a:prstGeom>
          <a:solidFill>
            <a:schemeClr val="accent3">
              <a:lumMod val="65000"/>
            </a:schemeClr>
          </a:solidFill>
          <a:ln w="12700">
            <a:solidFill>
              <a:srgbClr val="C00000"/>
            </a:solidFill>
            <a:miter lim="800000"/>
            <a:headEnd/>
            <a:tailEnd/>
          </a:ln>
          <a:effectLst/>
        </p:spPr>
        <p:txBody>
          <a:bodyPr wrap="square"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Links</a:t>
            </a:r>
            <a:endParaRPr lang="en-US" dirty="0">
              <a:solidFill>
                <a:schemeClr val="bg1"/>
              </a:solidFill>
              <a:effectLst>
                <a:outerShdw blurRad="38100" dist="38100" dir="2700000" algn="tl">
                  <a:srgbClr val="C0C0C0"/>
                </a:outerShdw>
              </a:effectLst>
              <a:latin typeface="+mn-lt"/>
            </a:endParaRPr>
          </a:p>
        </p:txBody>
      </p:sp>
      <p:sp>
        <p:nvSpPr>
          <p:cNvPr id="9" name="Line 12"/>
          <p:cNvSpPr>
            <a:spLocks noChangeShapeType="1"/>
          </p:cNvSpPr>
          <p:nvPr/>
        </p:nvSpPr>
        <p:spPr bwMode="auto">
          <a:xfrm flipH="1">
            <a:off x="609600" y="3124200"/>
            <a:ext cx="4343400" cy="2743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pic>
        <p:nvPicPr>
          <p:cNvPr id="10" name="Picture 9" descr="H 375 Data Sheet_Page_1.jpg"/>
          <p:cNvPicPr>
            <a:picLocks noChangeAspect="1"/>
          </p:cNvPicPr>
          <p:nvPr/>
        </p:nvPicPr>
        <p:blipFill>
          <a:blip r:embed="rId4" cstate="screen"/>
          <a:stretch>
            <a:fillRect/>
          </a:stretch>
        </p:blipFill>
        <p:spPr>
          <a:xfrm>
            <a:off x="2209800" y="381000"/>
            <a:ext cx="4707082" cy="609151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srcRect/>
          <a:stretch>
            <a:fillRect/>
          </a:stretch>
        </p:blipFill>
        <p:spPr bwMode="auto">
          <a:xfrm>
            <a:off x="0" y="0"/>
            <a:ext cx="9144000" cy="6867968"/>
          </a:xfrm>
          <a:prstGeom prst="rect">
            <a:avLst/>
          </a:prstGeom>
          <a:noFill/>
          <a:ln w="9525">
            <a:noFill/>
            <a:miter lim="800000"/>
            <a:headEnd/>
            <a:tailEnd/>
          </a:ln>
        </p:spPr>
      </p:pic>
      <p:sp>
        <p:nvSpPr>
          <p:cNvPr id="5" name="Rectangle 8"/>
          <p:cNvSpPr>
            <a:spLocks noChangeArrowheads="1"/>
          </p:cNvSpPr>
          <p:nvPr/>
        </p:nvSpPr>
        <p:spPr bwMode="auto">
          <a:xfrm>
            <a:off x="3124200" y="1752600"/>
            <a:ext cx="533400" cy="228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6" name="Rectangle 8"/>
          <p:cNvSpPr>
            <a:spLocks noChangeArrowheads="1"/>
          </p:cNvSpPr>
          <p:nvPr/>
        </p:nvSpPr>
        <p:spPr bwMode="auto">
          <a:xfrm>
            <a:off x="4800600" y="1143000"/>
            <a:ext cx="2286000" cy="228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7" name="Line 12"/>
          <p:cNvSpPr>
            <a:spLocks noChangeShapeType="1"/>
          </p:cNvSpPr>
          <p:nvPr/>
        </p:nvSpPr>
        <p:spPr bwMode="auto">
          <a:xfrm>
            <a:off x="4953000" y="3124200"/>
            <a:ext cx="1143000" cy="2743200"/>
          </a:xfrm>
          <a:prstGeom prst="line">
            <a:avLst/>
          </a:prstGeom>
          <a:noFill/>
          <a:ln w="38100">
            <a:solidFill>
              <a:srgbClr val="B00000"/>
            </a:solidFill>
            <a:round/>
            <a:headEnd/>
            <a:tailEnd type="triangle" w="med" len="med"/>
          </a:ln>
          <a:effectLst/>
        </p:spPr>
        <p:txBody>
          <a:bodyPr lIns="90488" tIns="44450" rIns="90488" bIns="44450"/>
          <a:lstStyle/>
          <a:p>
            <a:pPr>
              <a:defRPr/>
            </a:pPr>
            <a:endParaRPr lang="en-US">
              <a:effectLst>
                <a:outerShdw blurRad="38100" dist="38100" dir="2700000" algn="tl">
                  <a:srgbClr val="000000">
                    <a:alpha val="43137"/>
                  </a:srgbClr>
                </a:outerShdw>
              </a:effectLst>
              <a:latin typeface="Arial" charset="0"/>
            </a:endParaRPr>
          </a:p>
        </p:txBody>
      </p:sp>
      <p:sp>
        <p:nvSpPr>
          <p:cNvPr id="8" name="Text Box 8"/>
          <p:cNvSpPr txBox="1">
            <a:spLocks noChangeArrowheads="1"/>
          </p:cNvSpPr>
          <p:nvPr/>
        </p:nvSpPr>
        <p:spPr bwMode="auto">
          <a:xfrm>
            <a:off x="4953000" y="2743200"/>
            <a:ext cx="1371600" cy="366767"/>
          </a:xfrm>
          <a:prstGeom prst="rect">
            <a:avLst/>
          </a:prstGeom>
          <a:solidFill>
            <a:schemeClr val="accent3">
              <a:lumMod val="65000"/>
            </a:schemeClr>
          </a:solidFill>
          <a:ln w="12700">
            <a:solidFill>
              <a:srgbClr val="C00000"/>
            </a:solidFill>
            <a:miter lim="800000"/>
            <a:headEnd/>
            <a:tailEnd/>
          </a:ln>
          <a:effectLst/>
        </p:spPr>
        <p:txBody>
          <a:bodyPr wrap="square"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Links</a:t>
            </a:r>
            <a:endParaRPr lang="en-US" dirty="0">
              <a:solidFill>
                <a:schemeClr val="bg1"/>
              </a:solidFill>
              <a:effectLst>
                <a:outerShdw blurRad="38100" dist="38100" dir="2700000" algn="tl">
                  <a:srgbClr val="C0C0C0"/>
                </a:outerShdw>
              </a:effectLst>
              <a:latin typeface="+mn-lt"/>
            </a:endParaRPr>
          </a:p>
        </p:txBody>
      </p:sp>
      <p:pic>
        <p:nvPicPr>
          <p:cNvPr id="1026" name="Picture 2"/>
          <p:cNvPicPr>
            <a:picLocks noChangeAspect="1" noChangeArrowheads="1"/>
          </p:cNvPicPr>
          <p:nvPr/>
        </p:nvPicPr>
        <p:blipFill>
          <a:blip r:embed="rId4" cstate="screen"/>
          <a:srcRect/>
          <a:stretch>
            <a:fillRect/>
          </a:stretch>
        </p:blipFill>
        <p:spPr bwMode="auto">
          <a:xfrm>
            <a:off x="2057400" y="457200"/>
            <a:ext cx="5048250" cy="60066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5"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8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Google Street View</a:t>
            </a:r>
            <a:endParaRPr lang="en-US" dirty="0">
              <a:solidFill>
                <a:schemeClr val="bg1"/>
              </a:solidFill>
              <a:effectLst>
                <a:outerShdw blurRad="38100" dist="38100" dir="2700000" algn="tl">
                  <a:srgbClr val="C0C0C0"/>
                </a:outerShdw>
              </a:effectLst>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4294967295"/>
          </p:nvPr>
        </p:nvSpPr>
        <p:spPr>
          <a:xfrm>
            <a:off x="3657600" y="6610350"/>
            <a:ext cx="2133600" cy="247650"/>
          </a:xfrm>
          <a:prstGeom prst="rect">
            <a:avLst/>
          </a:prstGeom>
          <a:noFill/>
        </p:spPr>
        <p:txBody>
          <a:bodyPr/>
          <a:lstStyle/>
          <a:p>
            <a:fld id="{CFC9B6F1-D432-4BA6-AE61-92F49FD1BD88}" type="slidenum">
              <a:rPr lang="en-US" smtClean="0"/>
              <a:pPr/>
              <a:t>3</a:t>
            </a:fld>
            <a:r>
              <a:rPr lang="en-US" smtClean="0"/>
              <a:t>/38</a:t>
            </a:r>
          </a:p>
        </p:txBody>
      </p:sp>
      <p:pic>
        <p:nvPicPr>
          <p:cNvPr id="6147" name="Picture 2" descr="1508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117763" name="WordArt 3"/>
          <p:cNvSpPr>
            <a:spLocks noChangeArrowheads="1" noChangeShapeType="1" noTextEdit="1"/>
          </p:cNvSpPr>
          <p:nvPr/>
        </p:nvSpPr>
        <p:spPr bwMode="auto">
          <a:xfrm>
            <a:off x="2230438" y="531813"/>
            <a:ext cx="4275137"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How high is the water? </a:t>
            </a:r>
          </a:p>
        </p:txBody>
      </p:sp>
      <p:sp>
        <p:nvSpPr>
          <p:cNvPr id="117764" name="WordArt 4"/>
          <p:cNvSpPr>
            <a:spLocks noChangeArrowheads="1" noChangeShapeType="1" noTextEdit="1"/>
          </p:cNvSpPr>
          <p:nvPr/>
        </p:nvSpPr>
        <p:spPr bwMode="auto">
          <a:xfrm>
            <a:off x="2230438" y="1968500"/>
            <a:ext cx="1501775" cy="46037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0.0 feet ?</a:t>
            </a:r>
          </a:p>
        </p:txBody>
      </p:sp>
      <p:sp>
        <p:nvSpPr>
          <p:cNvPr id="117765" name="WordArt 5"/>
          <p:cNvSpPr>
            <a:spLocks noChangeArrowheads="1" noChangeShapeType="1" noTextEdit="1"/>
          </p:cNvSpPr>
          <p:nvPr/>
        </p:nvSpPr>
        <p:spPr bwMode="auto">
          <a:xfrm>
            <a:off x="2282825" y="2932113"/>
            <a:ext cx="1379538" cy="4286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b. 0.5 feet?</a:t>
            </a:r>
          </a:p>
        </p:txBody>
      </p:sp>
      <p:sp>
        <p:nvSpPr>
          <p:cNvPr id="117766" name="WordArt 6"/>
          <p:cNvSpPr>
            <a:spLocks noChangeArrowheads="1" noChangeShapeType="1" noTextEdit="1"/>
          </p:cNvSpPr>
          <p:nvPr/>
        </p:nvSpPr>
        <p:spPr bwMode="auto">
          <a:xfrm>
            <a:off x="2230438" y="3962400"/>
            <a:ext cx="1470025" cy="3873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c. 7.0 feet?</a:t>
            </a:r>
          </a:p>
        </p:txBody>
      </p:sp>
      <p:grpSp>
        <p:nvGrpSpPr>
          <p:cNvPr id="2" name="Group 8"/>
          <p:cNvGrpSpPr>
            <a:grpSpLocks/>
          </p:cNvGrpSpPr>
          <p:nvPr/>
        </p:nvGrpSpPr>
        <p:grpSpPr bwMode="auto">
          <a:xfrm>
            <a:off x="3917950" y="1990725"/>
            <a:ext cx="2201863" cy="2405063"/>
            <a:chOff x="2468" y="1254"/>
            <a:chExt cx="1387" cy="1515"/>
          </a:xfrm>
        </p:grpSpPr>
        <p:sp>
          <p:nvSpPr>
            <p:cNvPr id="6155" name="WordArt 9"/>
            <p:cNvSpPr>
              <a:spLocks noChangeArrowheads="1" noChangeShapeType="1" noTextEdit="1"/>
            </p:cNvSpPr>
            <p:nvPr/>
          </p:nvSpPr>
          <p:spPr bwMode="auto">
            <a:xfrm>
              <a:off x="2500" y="1254"/>
              <a:ext cx="1355" cy="29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LMSL (1983-2001)</a:t>
              </a:r>
            </a:p>
          </p:txBody>
        </p:sp>
        <p:sp>
          <p:nvSpPr>
            <p:cNvPr id="6156" name="WordArt 10"/>
            <p:cNvSpPr>
              <a:spLocks noChangeArrowheads="1" noChangeShapeType="1" noTextEdit="1"/>
            </p:cNvSpPr>
            <p:nvPr/>
          </p:nvSpPr>
          <p:spPr bwMode="auto">
            <a:xfrm>
              <a:off x="2468" y="1844"/>
              <a:ext cx="1355" cy="29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NAVD 88 (2004.65)</a:t>
              </a:r>
            </a:p>
          </p:txBody>
        </p:sp>
        <p:sp>
          <p:nvSpPr>
            <p:cNvPr id="6157" name="WordArt 11"/>
            <p:cNvSpPr>
              <a:spLocks noChangeArrowheads="1" noChangeShapeType="1" noTextEdit="1"/>
            </p:cNvSpPr>
            <p:nvPr/>
          </p:nvSpPr>
          <p:spPr bwMode="auto">
            <a:xfrm>
              <a:off x="2470" y="2479"/>
              <a:ext cx="1355" cy="29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Above the Slab</a:t>
              </a:r>
            </a:p>
          </p:txBody>
        </p:sp>
      </p:grpSp>
      <p:sp>
        <p:nvSpPr>
          <p:cNvPr id="117772" name="WordArt 12"/>
          <p:cNvSpPr>
            <a:spLocks noChangeArrowheads="1" noChangeShapeType="1" noTextEdit="1"/>
          </p:cNvSpPr>
          <p:nvPr/>
        </p:nvSpPr>
        <p:spPr bwMode="auto">
          <a:xfrm>
            <a:off x="2232025" y="4953000"/>
            <a:ext cx="2894013" cy="3873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d. All of the Above?</a:t>
            </a:r>
          </a:p>
        </p:txBody>
      </p:sp>
      <p:sp>
        <p:nvSpPr>
          <p:cNvPr id="117773" name="WordArt 13"/>
          <p:cNvSpPr>
            <a:spLocks noChangeArrowheads="1" noChangeShapeType="1" noTextEdit="1"/>
          </p:cNvSpPr>
          <p:nvPr/>
        </p:nvSpPr>
        <p:spPr bwMode="auto">
          <a:xfrm>
            <a:off x="2230438" y="4953000"/>
            <a:ext cx="2805112" cy="3683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d. All of the Above!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fade">
                                      <p:cBhvr>
                                        <p:cTn id="7" dur="500"/>
                                        <p:tgtEl>
                                          <p:spTgt spid="11776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7764"/>
                                        </p:tgtEl>
                                        <p:attrNameLst>
                                          <p:attrName>style.visibility</p:attrName>
                                        </p:attrNameLst>
                                      </p:cBhvr>
                                      <p:to>
                                        <p:strVal val="visible"/>
                                      </p:to>
                                    </p:set>
                                    <p:animEffect transition="in" filter="fade">
                                      <p:cBhvr>
                                        <p:cTn id="10" dur="500"/>
                                        <p:tgtEl>
                                          <p:spTgt spid="11776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17765"/>
                                        </p:tgtEl>
                                        <p:attrNameLst>
                                          <p:attrName>style.visibility</p:attrName>
                                        </p:attrNameLst>
                                      </p:cBhvr>
                                      <p:to>
                                        <p:strVal val="visible"/>
                                      </p:to>
                                    </p:set>
                                    <p:animEffect transition="in" filter="fade">
                                      <p:cBhvr>
                                        <p:cTn id="13" dur="500"/>
                                        <p:tgtEl>
                                          <p:spTgt spid="117765"/>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17766"/>
                                        </p:tgtEl>
                                        <p:attrNameLst>
                                          <p:attrName>style.visibility</p:attrName>
                                        </p:attrNameLst>
                                      </p:cBhvr>
                                      <p:to>
                                        <p:strVal val="visible"/>
                                      </p:to>
                                    </p:set>
                                    <p:animEffect transition="in" filter="fade">
                                      <p:cBhvr>
                                        <p:cTn id="16" dur="500"/>
                                        <p:tgtEl>
                                          <p:spTgt spid="117766"/>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17772"/>
                                        </p:tgtEl>
                                        <p:attrNameLst>
                                          <p:attrName>style.visibility</p:attrName>
                                        </p:attrNameLst>
                                      </p:cBhvr>
                                      <p:to>
                                        <p:strVal val="visible"/>
                                      </p:to>
                                    </p:set>
                                    <p:animEffect transition="in" filter="fade">
                                      <p:cBhvr>
                                        <p:cTn id="19" dur="500"/>
                                        <p:tgtEl>
                                          <p:spTgt spid="11777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7773"/>
                                        </p:tgtEl>
                                        <p:attrNameLst>
                                          <p:attrName>style.visibility</p:attrName>
                                        </p:attrNameLst>
                                      </p:cBhvr>
                                      <p:to>
                                        <p:strVal val="visible"/>
                                      </p:to>
                                    </p:set>
                                    <p:animEffect transition="in" filter="fade">
                                      <p:cBhvr>
                                        <p:cTn id="27" dur="2000"/>
                                        <p:tgtEl>
                                          <p:spTgt spid="117773"/>
                                        </p:tgtEl>
                                      </p:cBhvr>
                                    </p:animEffect>
                                  </p:childTnLst>
                                </p:cTn>
                              </p:par>
                              <p:par>
                                <p:cTn id="28" presetID="10" presetClass="exit" presetSubtype="0" fill="hold" grpId="1" nodeType="withEffect">
                                  <p:stCondLst>
                                    <p:cond delay="0"/>
                                  </p:stCondLst>
                                  <p:childTnLst>
                                    <p:animEffect transition="out" filter="fade">
                                      <p:cBhvr>
                                        <p:cTn id="29" dur="2000"/>
                                        <p:tgtEl>
                                          <p:spTgt spid="117772"/>
                                        </p:tgtEl>
                                      </p:cBhvr>
                                    </p:animEffect>
                                    <p:set>
                                      <p:cBhvr>
                                        <p:cTn id="30" dur="1" fill="hold">
                                          <p:stCondLst>
                                            <p:cond delay="1999"/>
                                          </p:stCondLst>
                                        </p:cTn>
                                        <p:tgtEl>
                                          <p:spTgt spid="117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nimBg="1"/>
      <p:bldP spid="117764" grpId="0" animBg="1"/>
      <p:bldP spid="117765" grpId="0" animBg="1"/>
      <p:bldP spid="117766" grpId="0" animBg="1"/>
      <p:bldP spid="117772" grpId="0" animBg="1"/>
      <p:bldP spid="117772" grpId="1" animBg="1"/>
      <p:bldP spid="11777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screen"/>
          <a:srcRect/>
          <a:stretch>
            <a:fillRect/>
          </a:stretch>
        </p:blipFill>
        <p:spPr bwMode="auto">
          <a:xfrm>
            <a:off x="0" y="0"/>
            <a:ext cx="9108450" cy="6858000"/>
          </a:xfrm>
          <a:prstGeom prst="rect">
            <a:avLst/>
          </a:prstGeom>
          <a:noFill/>
          <a:ln w="9525">
            <a:noFill/>
            <a:miter lim="800000"/>
            <a:headEnd/>
            <a:tailEnd/>
          </a:ln>
        </p:spPr>
      </p:pic>
      <p:sp>
        <p:nvSpPr>
          <p:cNvPr id="5" name="Text Box 8"/>
          <p:cNvSpPr txBox="1">
            <a:spLocks noChangeArrowheads="1"/>
          </p:cNvSpPr>
          <p:nvPr/>
        </p:nvSpPr>
        <p:spPr bwMode="auto">
          <a:xfrm>
            <a:off x="3124200" y="1524000"/>
            <a:ext cx="3962400" cy="366767"/>
          </a:xfrm>
          <a:prstGeom prst="rect">
            <a:avLst/>
          </a:prstGeom>
          <a:solidFill>
            <a:schemeClr val="accent3">
              <a:lumMod val="65000"/>
            </a:schemeClr>
          </a:solidFill>
          <a:ln w="12700">
            <a:solidFill>
              <a:srgbClr val="800000"/>
            </a:solidFill>
            <a:miter lim="800000"/>
            <a:headEnd/>
            <a:tailEnd/>
          </a:ln>
          <a:effectLst/>
        </p:spPr>
        <p:txBody>
          <a:bodyPr lIns="90488" tIns="44450" rIns="90488" bIns="44450">
            <a:spAutoFit/>
          </a:bodyPr>
          <a:lstStyle/>
          <a:p>
            <a:pPr algn="ctr">
              <a:spcBef>
                <a:spcPct val="50000"/>
              </a:spcBef>
              <a:defRPr/>
            </a:pPr>
            <a:r>
              <a:rPr lang="en-US" dirty="0" smtClean="0">
                <a:solidFill>
                  <a:schemeClr val="bg1"/>
                </a:solidFill>
                <a:effectLst>
                  <a:outerShdw blurRad="38100" dist="38100" dir="2700000" algn="tl">
                    <a:srgbClr val="C0C0C0"/>
                  </a:outerShdw>
                </a:effectLst>
                <a:latin typeface="+mn-lt"/>
              </a:rPr>
              <a:t>Coordinate System Selection</a:t>
            </a:r>
            <a:endParaRPr lang="en-US" dirty="0">
              <a:solidFill>
                <a:schemeClr val="bg1"/>
              </a:solidFill>
              <a:effectLst>
                <a:outerShdw blurRad="38100" dist="38100" dir="2700000" algn="tl">
                  <a:srgbClr val="C0C0C0"/>
                </a:outerShdw>
              </a:effectLst>
              <a:latin typeface="+mn-lt"/>
            </a:endParaRPr>
          </a:p>
        </p:txBody>
      </p:sp>
      <p:sp>
        <p:nvSpPr>
          <p:cNvPr id="7" name="Rectangle 8"/>
          <p:cNvSpPr>
            <a:spLocks noChangeArrowheads="1"/>
          </p:cNvSpPr>
          <p:nvPr/>
        </p:nvSpPr>
        <p:spPr bwMode="auto">
          <a:xfrm>
            <a:off x="4419600" y="5181600"/>
            <a:ext cx="1600200" cy="11430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
        <p:nvSpPr>
          <p:cNvPr id="8" name="Rectangle 8"/>
          <p:cNvSpPr>
            <a:spLocks noChangeArrowheads="1"/>
          </p:cNvSpPr>
          <p:nvPr/>
        </p:nvSpPr>
        <p:spPr bwMode="auto">
          <a:xfrm>
            <a:off x="6858000" y="6096000"/>
            <a:ext cx="1600200" cy="228600"/>
          </a:xfrm>
          <a:prstGeom prst="rect">
            <a:avLst/>
          </a:prstGeom>
          <a:solidFill>
            <a:schemeClr val="accent3">
              <a:lumMod val="65000"/>
              <a:alpha val="28000"/>
            </a:schemeClr>
          </a:solidFill>
          <a:ln w="12700">
            <a:solidFill>
              <a:srgbClr val="800000"/>
            </a:solidFill>
            <a:miter lim="800000"/>
            <a:headEnd/>
            <a:tailEnd/>
          </a:ln>
          <a:effectLst/>
        </p:spPr>
        <p:txBody>
          <a:bodyPr wrap="none" lIns="90488" tIns="44450" rIns="90488" bIns="44450" anchor="ct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5" name="Rectangle 63"/>
          <p:cNvSpPr>
            <a:spLocks noGrp="1" noChangeArrowheads="1"/>
          </p:cNvSpPr>
          <p:nvPr>
            <p:ph type="title"/>
          </p:nvPr>
        </p:nvSpPr>
        <p:spPr>
          <a:xfrm>
            <a:off x="76200" y="228600"/>
            <a:ext cx="6324600" cy="1143000"/>
          </a:xfrm>
        </p:spPr>
        <p:txBody>
          <a:bodyPr/>
          <a:lstStyle/>
          <a:p>
            <a:pPr eaLnBrk="1" hangingPunct="1">
              <a:defRPr/>
            </a:pPr>
            <a:r>
              <a:rPr lang="en-US" sz="4000" b="1" u="sng">
                <a:solidFill>
                  <a:srgbClr val="48564E"/>
                </a:solidFill>
                <a:effectLst>
                  <a:outerShdw blurRad="38100" dist="38100" dir="2700000" algn="tl">
                    <a:srgbClr val="C0C0C0"/>
                  </a:outerShdw>
                </a:effectLst>
              </a:rPr>
              <a:t>U-SMART</a:t>
            </a:r>
            <a:r>
              <a:rPr lang="en-US" sz="1600" b="1" u="sng">
                <a:solidFill>
                  <a:srgbClr val="48564E"/>
                </a:solidFill>
                <a:effectLst>
                  <a:outerShdw blurRad="38100" dist="38100" dir="2700000" algn="tl">
                    <a:srgbClr val="C0C0C0"/>
                  </a:outerShdw>
                </a:effectLst>
              </a:rPr>
              <a:t/>
            </a:r>
            <a:br>
              <a:rPr lang="en-US" sz="1600" b="1" u="sng">
                <a:solidFill>
                  <a:srgbClr val="48564E"/>
                </a:solidFill>
                <a:effectLst>
                  <a:outerShdw blurRad="38100" dist="38100" dir="2700000" algn="tl">
                    <a:srgbClr val="C0C0C0"/>
                  </a:outerShdw>
                </a:effectLst>
              </a:rPr>
            </a:br>
            <a:r>
              <a:rPr lang="en-US" sz="1600" b="1" u="sng">
                <a:solidFill>
                  <a:srgbClr val="48564E"/>
                </a:solidFill>
                <a:effectLst>
                  <a:outerShdw blurRad="38100" dist="38100" dir="2700000" algn="tl">
                    <a:srgbClr val="C0C0C0"/>
                  </a:outerShdw>
                </a:effectLst>
              </a:rPr>
              <a:t>USACE Survey Monument Archival and Retrieval Tool</a:t>
            </a:r>
          </a:p>
        </p:txBody>
      </p:sp>
      <p:sp>
        <p:nvSpPr>
          <p:cNvPr id="11267" name="Slide Number Placeholder 4"/>
          <p:cNvSpPr>
            <a:spLocks noGrp="1"/>
          </p:cNvSpPr>
          <p:nvPr>
            <p:ph type="sldNum" sz="quarter" idx="4294967295"/>
          </p:nvPr>
        </p:nvSpPr>
        <p:spPr>
          <a:xfrm>
            <a:off x="3657600" y="6610350"/>
            <a:ext cx="2133600" cy="247650"/>
          </a:xfrm>
          <a:prstGeom prst="rect">
            <a:avLst/>
          </a:prstGeom>
          <a:noFill/>
        </p:spPr>
        <p:txBody>
          <a:bodyPr/>
          <a:lstStyle/>
          <a:p>
            <a:fld id="{0C054ABF-8B47-437E-BC36-0FF22E1175C7}" type="slidenum">
              <a:rPr lang="en-US"/>
              <a:pPr/>
              <a:t>31</a:t>
            </a:fld>
            <a:r>
              <a:rPr lang="en-US"/>
              <a:t>/13</a:t>
            </a:r>
          </a:p>
        </p:txBody>
      </p:sp>
      <p:pic>
        <p:nvPicPr>
          <p:cNvPr id="11268" name="Picture 66"/>
          <p:cNvPicPr>
            <a:picLocks noChangeAspect="1" noChangeArrowheads="1"/>
          </p:cNvPicPr>
          <p:nvPr/>
        </p:nvPicPr>
        <p:blipFill>
          <a:blip r:embed="rId3" cstate="screen"/>
          <a:srcRect/>
          <a:stretch>
            <a:fillRect/>
          </a:stretch>
        </p:blipFill>
        <p:spPr bwMode="auto">
          <a:xfrm>
            <a:off x="0" y="0"/>
            <a:ext cx="9121775" cy="6858000"/>
          </a:xfrm>
          <a:prstGeom prst="rect">
            <a:avLst/>
          </a:prstGeom>
          <a:noFill/>
          <a:ln w="9525">
            <a:noFill/>
            <a:miter lim="800000"/>
            <a:headEnd/>
            <a:tailEnd/>
          </a:ln>
        </p:spPr>
      </p:pic>
      <p:pic>
        <p:nvPicPr>
          <p:cNvPr id="349186" name="Picture 2"/>
          <p:cNvPicPr>
            <a:picLocks noChangeAspect="1" noChangeArrowheads="1"/>
          </p:cNvPicPr>
          <p:nvPr/>
        </p:nvPicPr>
        <p:blipFill>
          <a:blip r:embed="rId4" cstate="screen"/>
          <a:srcRect/>
          <a:stretch>
            <a:fillRect/>
          </a:stretch>
        </p:blipFill>
        <p:spPr bwMode="auto">
          <a:xfrm>
            <a:off x="0" y="0"/>
            <a:ext cx="9124950" cy="6858000"/>
          </a:xfrm>
          <a:prstGeom prst="rect">
            <a:avLst/>
          </a:prstGeom>
          <a:noFill/>
          <a:ln w="9525">
            <a:noFill/>
            <a:miter lim="800000"/>
            <a:headEnd/>
            <a:tailEnd/>
          </a:ln>
        </p:spPr>
      </p:pic>
      <p:sp>
        <p:nvSpPr>
          <p:cNvPr id="11270" name="Slide Number Placeholder 3"/>
          <p:cNvSpPr txBox="1">
            <a:spLocks/>
          </p:cNvSpPr>
          <p:nvPr/>
        </p:nvSpPr>
        <p:spPr bwMode="auto">
          <a:xfrm>
            <a:off x="0" y="6610350"/>
            <a:ext cx="2133600" cy="247650"/>
          </a:xfrm>
          <a:prstGeom prst="rect">
            <a:avLst/>
          </a:prstGeom>
          <a:noFill/>
          <a:ln w="9525">
            <a:noFill/>
            <a:miter lim="800000"/>
            <a:headEnd/>
            <a:tailEnd/>
          </a:ln>
        </p:spPr>
        <p:txBody>
          <a:bodyPr/>
          <a:lstStyle/>
          <a:p>
            <a:pPr algn="ctr"/>
            <a:fld id="{960A5718-F343-4BEC-96EF-7FA1111B7B56}" type="slidenum">
              <a:rPr lang="en-US" sz="800"/>
              <a:pPr algn="ctr"/>
              <a:t>31</a:t>
            </a:fld>
            <a:r>
              <a:rPr lang="en-US" sz="800"/>
              <a:t>/15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grpSp>
        <p:nvGrpSpPr>
          <p:cNvPr id="2" name="Group 11"/>
          <p:cNvGrpSpPr>
            <a:grpSpLocks/>
          </p:cNvGrpSpPr>
          <p:nvPr/>
        </p:nvGrpSpPr>
        <p:grpSpPr bwMode="auto">
          <a:xfrm>
            <a:off x="4154488" y="1524000"/>
            <a:ext cx="4303712" cy="2032000"/>
            <a:chOff x="4154425" y="1524000"/>
            <a:chExt cx="4303775" cy="2031325"/>
          </a:xfrm>
        </p:grpSpPr>
        <p:sp>
          <p:nvSpPr>
            <p:cNvPr id="5" name="TextBox 4"/>
            <p:cNvSpPr txBox="1"/>
            <p:nvPr/>
          </p:nvSpPr>
          <p:spPr>
            <a:xfrm>
              <a:off x="4190938" y="1524000"/>
              <a:ext cx="4267262" cy="2031325"/>
            </a:xfrm>
            <a:prstGeom prst="rect">
              <a:avLst/>
            </a:prstGeom>
            <a:solidFill>
              <a:schemeClr val="accent3">
                <a:lumMod val="65000"/>
              </a:schemeClr>
            </a:solidFill>
          </p:spPr>
          <p:txBody>
            <a:bodyPr>
              <a:spAutoFit/>
            </a:bodyPr>
            <a:lstStyle/>
            <a:p>
              <a:pPr>
                <a:defRPr/>
              </a:pPr>
              <a:r>
                <a:rPr lang="en-US" dirty="0"/>
                <a:t>New Project </a:t>
              </a:r>
              <a:r>
                <a:rPr lang="en-US" dirty="0" err="1"/>
                <a:t>Symbology</a:t>
              </a:r>
              <a:endParaRPr lang="en-US" dirty="0"/>
            </a:p>
            <a:p>
              <a:pPr>
                <a:defRPr/>
              </a:pPr>
              <a:r>
                <a:rPr lang="en-US" dirty="0"/>
                <a:t>   Archived - orange circle</a:t>
              </a:r>
            </a:p>
            <a:p>
              <a:pPr>
                <a:defRPr/>
              </a:pPr>
              <a:r>
                <a:rPr lang="en-US" dirty="0"/>
                <a:t>   Compliant - blue circle w/ outer circle</a:t>
              </a:r>
            </a:p>
            <a:p>
              <a:pPr>
                <a:defRPr/>
              </a:pPr>
              <a:r>
                <a:rPr lang="en-US" dirty="0"/>
                <a:t>   Inactive - orange circle w/ outer circle</a:t>
              </a:r>
            </a:p>
            <a:p>
              <a:pPr>
                <a:defRPr/>
              </a:pPr>
              <a:r>
                <a:rPr lang="en-US" dirty="0"/>
                <a:t>   Sponsor Letter - blue star</a:t>
              </a:r>
            </a:p>
            <a:p>
              <a:pPr>
                <a:defRPr/>
              </a:pPr>
              <a:r>
                <a:rPr lang="en-US" dirty="0"/>
                <a:t>   Unknown - yellow star</a:t>
              </a:r>
            </a:p>
            <a:p>
              <a:pPr>
                <a:defRPr/>
              </a:pPr>
              <a:r>
                <a:rPr lang="en-US" dirty="0"/>
                <a:t>   non-compliant - red circle </a:t>
              </a:r>
            </a:p>
          </p:txBody>
        </p:sp>
        <p:pic>
          <p:nvPicPr>
            <p:cNvPr id="5125" name="Picture 3"/>
            <p:cNvPicPr>
              <a:picLocks noChangeAspect="1" noChangeArrowheads="1"/>
            </p:cNvPicPr>
            <p:nvPr/>
          </p:nvPicPr>
          <p:blipFill>
            <a:blip r:embed="rId4" cstate="screen">
              <a:clrChange>
                <a:clrFrom>
                  <a:srgbClr val="F0EDE5"/>
                </a:clrFrom>
                <a:clrTo>
                  <a:srgbClr val="F0EDE5">
                    <a:alpha val="0"/>
                  </a:srgbClr>
                </a:clrTo>
              </a:clrChange>
            </a:blip>
            <a:srcRect/>
            <a:stretch>
              <a:fillRect/>
            </a:stretch>
          </p:blipFill>
          <p:spPr bwMode="auto">
            <a:xfrm>
              <a:off x="4176370" y="2942540"/>
              <a:ext cx="276225" cy="285750"/>
            </a:xfrm>
            <a:prstGeom prst="rect">
              <a:avLst/>
            </a:prstGeom>
            <a:noFill/>
            <a:ln w="9525">
              <a:noFill/>
              <a:miter lim="800000"/>
              <a:headEnd/>
              <a:tailEnd/>
            </a:ln>
          </p:spPr>
        </p:pic>
        <p:pic>
          <p:nvPicPr>
            <p:cNvPr id="5126" name="Picture 4"/>
            <p:cNvPicPr>
              <a:picLocks noChangeAspect="1" noChangeArrowheads="1"/>
            </p:cNvPicPr>
            <p:nvPr/>
          </p:nvPicPr>
          <p:blipFill>
            <a:blip r:embed="rId5" cstate="screen">
              <a:clrChange>
                <a:clrFrom>
                  <a:srgbClr val="B4D2FF"/>
                </a:clrFrom>
                <a:clrTo>
                  <a:srgbClr val="B4D2FF">
                    <a:alpha val="0"/>
                  </a:srgbClr>
                </a:clrTo>
              </a:clrChange>
            </a:blip>
            <a:srcRect/>
            <a:stretch>
              <a:fillRect/>
            </a:stretch>
          </p:blipFill>
          <p:spPr bwMode="auto">
            <a:xfrm>
              <a:off x="4191000" y="2133600"/>
              <a:ext cx="240030" cy="228600"/>
            </a:xfrm>
            <a:prstGeom prst="rect">
              <a:avLst/>
            </a:prstGeom>
            <a:noFill/>
            <a:ln w="9525">
              <a:noFill/>
              <a:miter lim="800000"/>
              <a:headEnd/>
              <a:tailEnd/>
            </a:ln>
          </p:spPr>
        </p:pic>
        <p:pic>
          <p:nvPicPr>
            <p:cNvPr id="5127" name="Picture 5"/>
            <p:cNvPicPr>
              <a:picLocks noChangeAspect="1" noChangeArrowheads="1"/>
            </p:cNvPicPr>
            <p:nvPr/>
          </p:nvPicPr>
          <p:blipFill>
            <a:blip r:embed="rId6" cstate="screen">
              <a:clrChange>
                <a:clrFrom>
                  <a:srgbClr val="F0EDE5"/>
                </a:clrFrom>
                <a:clrTo>
                  <a:srgbClr val="F0EDE5">
                    <a:alpha val="0"/>
                  </a:srgbClr>
                </a:clrTo>
              </a:clrChange>
            </a:blip>
            <a:srcRect/>
            <a:stretch>
              <a:fillRect/>
            </a:stretch>
          </p:blipFill>
          <p:spPr bwMode="auto">
            <a:xfrm>
              <a:off x="4154425" y="2706625"/>
              <a:ext cx="276727" cy="228600"/>
            </a:xfrm>
            <a:prstGeom prst="rect">
              <a:avLst/>
            </a:prstGeom>
            <a:noFill/>
            <a:ln w="9525">
              <a:noFill/>
              <a:miter lim="800000"/>
              <a:headEnd/>
              <a:tailEnd/>
            </a:ln>
          </p:spPr>
        </p:pic>
        <p:pic>
          <p:nvPicPr>
            <p:cNvPr id="5128" name="Picture 6"/>
            <p:cNvPicPr>
              <a:picLocks noChangeAspect="1" noChangeArrowheads="1"/>
            </p:cNvPicPr>
            <p:nvPr/>
          </p:nvPicPr>
          <p:blipFill>
            <a:blip r:embed="rId7" cstate="screen">
              <a:clrChange>
                <a:clrFrom>
                  <a:srgbClr val="B4D2FF"/>
                </a:clrFrom>
                <a:clrTo>
                  <a:srgbClr val="B4D2FF">
                    <a:alpha val="0"/>
                  </a:srgbClr>
                </a:clrTo>
              </a:clrChange>
            </a:blip>
            <a:srcRect/>
            <a:stretch>
              <a:fillRect/>
            </a:stretch>
          </p:blipFill>
          <p:spPr bwMode="auto">
            <a:xfrm>
              <a:off x="4237940" y="3200400"/>
              <a:ext cx="161925" cy="228600"/>
            </a:xfrm>
            <a:prstGeom prst="rect">
              <a:avLst/>
            </a:prstGeom>
            <a:noFill/>
            <a:ln w="9525">
              <a:noFill/>
              <a:miter lim="800000"/>
              <a:headEnd/>
              <a:tailEnd/>
            </a:ln>
          </p:spPr>
        </p:pic>
        <p:pic>
          <p:nvPicPr>
            <p:cNvPr id="5129" name="Picture 7"/>
            <p:cNvPicPr>
              <a:picLocks noChangeAspect="1" noChangeArrowheads="1"/>
            </p:cNvPicPr>
            <p:nvPr/>
          </p:nvPicPr>
          <p:blipFill>
            <a:blip r:embed="rId8" cstate="screen">
              <a:clrChange>
                <a:clrFrom>
                  <a:srgbClr val="B4D2FF"/>
                </a:clrFrom>
                <a:clrTo>
                  <a:srgbClr val="B4D2FF">
                    <a:alpha val="0"/>
                  </a:srgbClr>
                </a:clrTo>
              </a:clrChange>
            </a:blip>
            <a:srcRect/>
            <a:stretch>
              <a:fillRect/>
            </a:stretch>
          </p:blipFill>
          <p:spPr bwMode="auto">
            <a:xfrm>
              <a:off x="4176370" y="2431085"/>
              <a:ext cx="257175" cy="238125"/>
            </a:xfrm>
            <a:prstGeom prst="rect">
              <a:avLst/>
            </a:prstGeom>
            <a:noFill/>
            <a:ln w="9525">
              <a:noFill/>
              <a:miter lim="800000"/>
              <a:headEnd/>
              <a:tailEnd/>
            </a:ln>
          </p:spPr>
        </p:pic>
        <p:pic>
          <p:nvPicPr>
            <p:cNvPr id="5130" name="Picture 8"/>
            <p:cNvPicPr>
              <a:picLocks noChangeAspect="1" noChangeArrowheads="1"/>
            </p:cNvPicPr>
            <p:nvPr/>
          </p:nvPicPr>
          <p:blipFill>
            <a:blip r:embed="rId9" cstate="screen">
              <a:clrChange>
                <a:clrFrom>
                  <a:srgbClr val="E9E5DC"/>
                </a:clrFrom>
                <a:clrTo>
                  <a:srgbClr val="E9E5DC">
                    <a:alpha val="0"/>
                  </a:srgbClr>
                </a:clrTo>
              </a:clrChange>
            </a:blip>
            <a:srcRect/>
            <a:stretch>
              <a:fillRect/>
            </a:stretch>
          </p:blipFill>
          <p:spPr bwMode="auto">
            <a:xfrm>
              <a:off x="4191000" y="1905000"/>
              <a:ext cx="190500" cy="2000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595971"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595973" name="Rectangle 5"/>
          <p:cNvSpPr>
            <a:spLocks noGrp="1" noChangeArrowheads="1"/>
          </p:cNvSpPr>
          <p:nvPr>
            <p:ph idx="1"/>
          </p:nvPr>
        </p:nvSpPr>
        <p:spPr>
          <a:xfrm>
            <a:off x="301752" y="1524000"/>
            <a:ext cx="4117848" cy="5029200"/>
          </a:xfrm>
        </p:spPr>
        <p:txBody>
          <a:bodyPr/>
          <a:lstStyle/>
          <a:p>
            <a:pPr>
              <a:lnSpc>
                <a:spcPct val="80000"/>
              </a:lnSpc>
              <a:buNone/>
              <a:defRPr/>
            </a:pPr>
            <a:r>
              <a:rPr lang="en-US" sz="2400" b="1" dirty="0" smtClean="0">
                <a:solidFill>
                  <a:srgbClr val="48564E"/>
                </a:solidFill>
                <a:effectLst>
                  <a:outerShdw blurRad="38100" dist="38100" dir="2700000" algn="tl">
                    <a:srgbClr val="C0C0C0"/>
                  </a:outerShdw>
                </a:effectLst>
              </a:rPr>
              <a:t>Summary</a:t>
            </a:r>
          </a:p>
          <a:p>
            <a:pPr eaLnBrk="1" hangingPunct="1">
              <a:spcBef>
                <a:spcPts val="1200"/>
              </a:spcBef>
              <a:defRPr/>
            </a:pPr>
            <a:r>
              <a:rPr lang="en-US" sz="1800" b="1" kern="1200" dirty="0" smtClean="0">
                <a:solidFill>
                  <a:srgbClr val="48564E"/>
                </a:solidFill>
                <a:effectLst>
                  <a:outerShdw blurRad="38100" dist="38100" dir="2700000" algn="tl">
                    <a:srgbClr val="C0C0C0"/>
                  </a:outerShdw>
                </a:effectLst>
              </a:rPr>
              <a:t>Layering of Datasets</a:t>
            </a:r>
          </a:p>
          <a:p>
            <a:pPr eaLnBrk="1" hangingPunct="1">
              <a:spcBef>
                <a:spcPts val="1200"/>
              </a:spcBef>
              <a:defRPr/>
            </a:pPr>
            <a:r>
              <a:rPr lang="en-US" sz="1800" b="1" kern="1200" dirty="0" smtClean="0">
                <a:solidFill>
                  <a:srgbClr val="48564E"/>
                </a:solidFill>
                <a:effectLst>
                  <a:outerShdw blurRad="38100" dist="38100" dir="2700000" algn="tl">
                    <a:srgbClr val="C0C0C0"/>
                  </a:outerShdw>
                </a:effectLst>
              </a:rPr>
              <a:t>Common Source For All Control</a:t>
            </a:r>
          </a:p>
          <a:p>
            <a:pPr lvl="1" eaLnBrk="1" hangingPunct="1">
              <a:spcBef>
                <a:spcPts val="1200"/>
              </a:spcBef>
              <a:buFont typeface="Arial" charset="0"/>
              <a:buChar char="►"/>
              <a:defRPr/>
            </a:pPr>
            <a:r>
              <a:rPr lang="en-US" sz="1800" b="1" kern="1200" dirty="0" smtClean="0">
                <a:solidFill>
                  <a:srgbClr val="48564E"/>
                </a:solidFill>
                <a:effectLst>
                  <a:outerShdw blurRad="38100" dist="38100" dir="2700000" algn="tl">
                    <a:srgbClr val="C0C0C0"/>
                  </a:outerShdw>
                </a:effectLst>
                <a:ea typeface="+mn-ea"/>
                <a:cs typeface="+mn-cs"/>
              </a:rPr>
              <a:t>No Desk Drawer Files</a:t>
            </a:r>
          </a:p>
          <a:p>
            <a:pPr lvl="1" eaLnBrk="1" hangingPunct="1">
              <a:spcBef>
                <a:spcPts val="1200"/>
              </a:spcBef>
              <a:buFont typeface="Arial" charset="0"/>
              <a:buChar char="►"/>
              <a:defRPr/>
            </a:pPr>
            <a:r>
              <a:rPr lang="en-US" sz="1800" b="1" kern="1200" dirty="0" smtClean="0">
                <a:solidFill>
                  <a:srgbClr val="48564E"/>
                </a:solidFill>
                <a:effectLst>
                  <a:outerShdw blurRad="38100" dist="38100" dir="2700000" algn="tl">
                    <a:srgbClr val="C0C0C0"/>
                  </a:outerShdw>
                </a:effectLst>
                <a:ea typeface="+mn-ea"/>
                <a:cs typeface="+mn-cs"/>
              </a:rPr>
              <a:t>Everyone On Same Page</a:t>
            </a:r>
          </a:p>
          <a:p>
            <a:pPr eaLnBrk="1" hangingPunct="1">
              <a:spcBef>
                <a:spcPts val="1200"/>
              </a:spcBef>
              <a:defRPr/>
            </a:pPr>
            <a:r>
              <a:rPr lang="en-US" sz="1800" b="1" kern="1200" dirty="0" smtClean="0">
                <a:solidFill>
                  <a:srgbClr val="48564E"/>
                </a:solidFill>
                <a:effectLst>
                  <a:outerShdw blurRad="38100" dist="38100" dir="2700000" algn="tl">
                    <a:srgbClr val="C0C0C0"/>
                  </a:outerShdw>
                </a:effectLst>
              </a:rPr>
              <a:t>Compares Coordinates Against NGS</a:t>
            </a:r>
          </a:p>
          <a:p>
            <a:pPr eaLnBrk="1" hangingPunct="1">
              <a:spcBef>
                <a:spcPts val="1200"/>
              </a:spcBef>
              <a:defRPr/>
            </a:pPr>
            <a:r>
              <a:rPr lang="en-US" sz="1800" b="1" kern="1200" dirty="0" smtClean="0">
                <a:solidFill>
                  <a:srgbClr val="48564E"/>
                </a:solidFill>
                <a:effectLst>
                  <a:outerShdw blurRad="38100" dist="38100" dir="2700000" algn="tl">
                    <a:srgbClr val="C0C0C0"/>
                  </a:outerShdw>
                </a:effectLst>
              </a:rPr>
              <a:t>Links Control To Projects</a:t>
            </a:r>
          </a:p>
          <a:p>
            <a:pPr eaLnBrk="1" hangingPunct="1">
              <a:spcBef>
                <a:spcPts val="1200"/>
              </a:spcBef>
              <a:defRPr/>
            </a:pPr>
            <a:r>
              <a:rPr lang="en-US" sz="1800" b="1" kern="1200" dirty="0" smtClean="0">
                <a:solidFill>
                  <a:srgbClr val="48564E"/>
                </a:solidFill>
                <a:effectLst>
                  <a:outerShdw blurRad="38100" dist="38100" dir="2700000" algn="tl">
                    <a:srgbClr val="C0C0C0"/>
                  </a:outerShdw>
                </a:effectLst>
              </a:rPr>
              <a:t>Links Primary Control To Local Project Control Networks</a:t>
            </a:r>
          </a:p>
          <a:p>
            <a:pPr eaLnBrk="1" hangingPunct="1">
              <a:spcBef>
                <a:spcPts val="1200"/>
              </a:spcBef>
              <a:defRPr/>
            </a:pPr>
            <a:r>
              <a:rPr lang="en-US" sz="1800" b="1" kern="1200" dirty="0" smtClean="0">
                <a:solidFill>
                  <a:srgbClr val="48564E"/>
                </a:solidFill>
                <a:effectLst>
                  <a:outerShdw blurRad="38100" dist="38100" dir="2700000" algn="tl">
                    <a:srgbClr val="C0C0C0"/>
                  </a:outerShdw>
                </a:effectLst>
              </a:rPr>
              <a:t>Minimized Maintenance At The Local Level</a:t>
            </a:r>
          </a:p>
          <a:p>
            <a:pPr eaLnBrk="1" hangingPunct="1">
              <a:spcBef>
                <a:spcPts val="1200"/>
              </a:spcBef>
              <a:defRPr/>
            </a:pPr>
            <a:r>
              <a:rPr lang="en-US" sz="1800" b="1" kern="1200" dirty="0" smtClean="0">
                <a:solidFill>
                  <a:srgbClr val="48564E"/>
                </a:solidFill>
                <a:effectLst>
                  <a:outerShdw blurRad="38100" dist="38100" dir="2700000" algn="tl">
                    <a:srgbClr val="C0C0C0"/>
                  </a:outerShdw>
                </a:effectLst>
              </a:rPr>
              <a:t>Easy Archival And Retrieval</a:t>
            </a:r>
          </a:p>
        </p:txBody>
      </p:sp>
      <p:sp>
        <p:nvSpPr>
          <p:cNvPr id="9" name="Rectangle 8"/>
          <p:cNvSpPr/>
          <p:nvPr/>
        </p:nvSpPr>
        <p:spPr>
          <a:xfrm>
            <a:off x="990600" y="3962400"/>
            <a:ext cx="33528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6800" y="3962400"/>
            <a:ext cx="3200400" cy="533400"/>
          </a:xfrm>
          <a:prstGeom prst="rect">
            <a:avLst/>
          </a:prstGeom>
          <a:solidFill>
            <a:srgbClr val="F2F2F2">
              <a:alpha val="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p:cNvSpPr>
            <a:spLocks noGrp="1" noChangeArrowheads="1"/>
          </p:cNvSpPr>
          <p:nvPr>
            <p:ph type="title"/>
          </p:nvPr>
        </p:nvSpPr>
        <p:spPr>
          <a:xfrm>
            <a:off x="76200" y="228600"/>
            <a:ext cx="6324600" cy="1143000"/>
          </a:xfrm>
        </p:spPr>
        <p:txBody>
          <a:bodyPr/>
          <a:lstStyle/>
          <a:p>
            <a:pPr eaLnBrk="1" hangingPunct="1">
              <a:defRPr/>
            </a:pPr>
            <a:r>
              <a:rPr lang="en-US" sz="4000" b="1" u="sng" dirty="0" smtClean="0">
                <a:solidFill>
                  <a:srgbClr val="48564E"/>
                </a:solidFill>
                <a:effectLst>
                  <a:outerShdw blurRad="38100" dist="38100" dir="2700000" algn="tl">
                    <a:srgbClr val="C0C0C0"/>
                  </a:outerShdw>
                </a:effectLst>
              </a:rPr>
              <a:t>U-SMART</a:t>
            </a:r>
            <a:r>
              <a:rPr lang="en-US" sz="1600" b="1" u="sng" dirty="0" smtClean="0">
                <a:solidFill>
                  <a:srgbClr val="48564E"/>
                </a:solidFill>
                <a:effectLst>
                  <a:outerShdw blurRad="38100" dist="38100" dir="2700000" algn="tl">
                    <a:srgbClr val="C0C0C0"/>
                  </a:outerShdw>
                </a:effectLst>
              </a:rPr>
              <a:t/>
            </a:r>
            <a:br>
              <a:rPr lang="en-US" sz="1600" b="1" u="sng" dirty="0" smtClean="0">
                <a:solidFill>
                  <a:srgbClr val="48564E"/>
                </a:solidFill>
                <a:effectLst>
                  <a:outerShdw blurRad="38100" dist="38100" dir="2700000" algn="tl">
                    <a:srgbClr val="C0C0C0"/>
                  </a:outerShdw>
                </a:effectLst>
              </a:rPr>
            </a:br>
            <a:r>
              <a:rPr lang="en-US" sz="1600" b="1" u="sng" dirty="0" smtClean="0">
                <a:solidFill>
                  <a:srgbClr val="48564E"/>
                </a:solidFill>
                <a:effectLst>
                  <a:outerShdw blurRad="38100" dist="38100" dir="2700000" algn="tl">
                    <a:srgbClr val="C0C0C0"/>
                  </a:outerShdw>
                </a:effectLst>
              </a:rPr>
              <a:t>USACE Survey Monument Archival and Retrieval Tool</a:t>
            </a:r>
            <a:endParaRPr lang="en-US" sz="4000" b="1" u="sng" dirty="0" smtClean="0">
              <a:solidFill>
                <a:srgbClr val="48564E"/>
              </a:solidFill>
              <a:effectLst>
                <a:outerShdw blurRad="38100" dist="38100" dir="2700000" algn="tl">
                  <a:srgbClr val="C0C0C0"/>
                </a:outerShdw>
              </a:effectLst>
            </a:endParaRPr>
          </a:p>
        </p:txBody>
      </p:sp>
      <p:pic>
        <p:nvPicPr>
          <p:cNvPr id="15" name="Picture 14" descr="Settlement Plug at Algiers Lock.jpg"/>
          <p:cNvPicPr>
            <a:picLocks noChangeAspect="1"/>
          </p:cNvPicPr>
          <p:nvPr/>
        </p:nvPicPr>
        <p:blipFill>
          <a:blip r:embed="rId3" cstate="screen"/>
          <a:stretch>
            <a:fillRect/>
          </a:stretch>
        </p:blipFill>
        <p:spPr>
          <a:xfrm>
            <a:off x="4495800" y="2209800"/>
            <a:ext cx="4390132" cy="368483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838200"/>
          </a:xfrm>
          <a:prstGeom prst="rect">
            <a:avLst/>
          </a:prstGeom>
          <a:solidFill>
            <a:srgbClr val="FFFFFF"/>
          </a:solidFill>
          <a:ln w="25560" cap="sq">
            <a:solidFill>
              <a:srgbClr val="89A4A7"/>
            </a:solidFill>
            <a:miter lim="800000"/>
            <a:headEnd/>
            <a:tailEnd/>
          </a:ln>
        </p:spPr>
        <p:txBody>
          <a:bodyPr wrap="none" anchor="ctr"/>
          <a:lstStyle/>
          <a:p>
            <a:endParaRPr lang="en-US"/>
          </a:p>
        </p:txBody>
      </p:sp>
      <p:sp>
        <p:nvSpPr>
          <p:cNvPr id="2051" name="Text Box 2"/>
          <p:cNvSpPr txBox="1">
            <a:spLocks noChangeArrowheads="1"/>
          </p:cNvSpPr>
          <p:nvPr/>
        </p:nvSpPr>
        <p:spPr bwMode="auto">
          <a:xfrm>
            <a:off x="457200" y="0"/>
            <a:ext cx="8229600" cy="838200"/>
          </a:xfrm>
          <a:prstGeom prst="rect">
            <a:avLst/>
          </a:prstGeom>
          <a:noFill/>
          <a:ln w="9525">
            <a:noFill/>
            <a:round/>
            <a:headEnd/>
            <a:tailEnd/>
          </a:ln>
        </p:spPr>
        <p:txBody>
          <a:bodyPr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rPr>
              <a:t>Levee Performance Assessment</a:t>
            </a:r>
          </a:p>
        </p:txBody>
      </p:sp>
      <p:pic>
        <p:nvPicPr>
          <p:cNvPr id="2052" name="Picture 3"/>
          <p:cNvPicPr>
            <a:picLocks noChangeAspect="1" noChangeArrowheads="1"/>
          </p:cNvPicPr>
          <p:nvPr/>
        </p:nvPicPr>
        <p:blipFill>
          <a:blip r:embed="rId3" cstate="print"/>
          <a:srcRect/>
          <a:stretch>
            <a:fillRect/>
          </a:stretch>
        </p:blipFill>
        <p:spPr bwMode="auto">
          <a:xfrm>
            <a:off x="0" y="0"/>
            <a:ext cx="9142413"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14339" name="Content Placeholder 2"/>
          <p:cNvSpPr>
            <a:spLocks noGrp="1"/>
          </p:cNvSpPr>
          <p:nvPr>
            <p:ph idx="1"/>
          </p:nvPr>
        </p:nvSpPr>
        <p:spPr/>
        <p:txBody>
          <a:bodyPr/>
          <a:lstStyle/>
          <a:p>
            <a:endParaRPr lang="en-US" smtClean="0"/>
          </a:p>
        </p:txBody>
      </p:sp>
      <p:pic>
        <p:nvPicPr>
          <p:cNvPr id="14340"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data_viewer25.png"/>
          <p:cNvPicPr>
            <a:picLocks noGrp="1" noChangeAspect="1"/>
          </p:cNvPicPr>
          <p:nvPr>
            <p:ph idx="1"/>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9144000" cy="533400"/>
          </a:xfrm>
          <a:prstGeom prst="rect">
            <a:avLst/>
          </a:prstGeom>
          <a:solidFill>
            <a:srgbClr val="FFFFFF"/>
          </a:solidFill>
          <a:ln w="25560" cap="sq">
            <a:solidFill>
              <a:srgbClr val="89A4A7"/>
            </a:solidFill>
            <a:miter lim="800000"/>
            <a:headEnd/>
            <a:tailEnd/>
          </a:ln>
        </p:spPr>
        <p:txBody>
          <a:bodyPr wrap="none" anchor="ctr"/>
          <a:lstStyle/>
          <a:p>
            <a:endParaRPr lang="en-US"/>
          </a:p>
        </p:txBody>
      </p:sp>
      <p:sp>
        <p:nvSpPr>
          <p:cNvPr id="5123" name="Text Box 2"/>
          <p:cNvSpPr txBox="1">
            <a:spLocks noChangeArrowheads="1"/>
          </p:cNvSpPr>
          <p:nvPr/>
        </p:nvSpPr>
        <p:spPr bwMode="auto">
          <a:xfrm>
            <a:off x="457200" y="0"/>
            <a:ext cx="8229600" cy="533400"/>
          </a:xfrm>
          <a:prstGeom prst="rect">
            <a:avLst/>
          </a:prstGeom>
          <a:noFill/>
          <a:ln w="9525">
            <a:noFill/>
            <a:round/>
            <a:headEnd/>
            <a:tailEnd/>
          </a:ln>
        </p:spPr>
        <p:txBody>
          <a:bodyPr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rPr>
              <a:t>MMC Data Viewer</a:t>
            </a:r>
          </a:p>
        </p:txBody>
      </p:sp>
      <p:pic>
        <p:nvPicPr>
          <p:cNvPr id="5124" name="Picture 3"/>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p:cNvPicPr>
            <a:picLocks noChangeAspect="1" noChangeArrowheads="1"/>
          </p:cNvPicPr>
          <p:nvPr/>
        </p:nvPicPr>
        <p:blipFill>
          <a:blip r:embed="rId3"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0" y="0"/>
            <a:ext cx="9144000" cy="68855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body" idx="1"/>
          </p:nvPr>
        </p:nvSpPr>
        <p:spPr>
          <a:xfrm>
            <a:off x="320675" y="2362200"/>
            <a:ext cx="5318125" cy="4114800"/>
          </a:xfrm>
          <a:noFill/>
        </p:spPr>
        <p:txBody>
          <a:bodyPr/>
          <a:lstStyle/>
          <a:p>
            <a:pPr eaLnBrk="1" hangingPunct="1">
              <a:lnSpc>
                <a:spcPct val="80000"/>
              </a:lnSpc>
              <a:buClr>
                <a:srgbClr val="FFFF00"/>
              </a:buClr>
              <a:buFontTx/>
              <a:buNone/>
            </a:pPr>
            <a:r>
              <a:rPr lang="en-US" sz="2400" b="1" u="sng" smtClean="0"/>
              <a:t>Most Significant Finding</a:t>
            </a:r>
            <a:r>
              <a:rPr lang="en-US" sz="2400" b="1" smtClean="0"/>
              <a:t>: </a:t>
            </a:r>
          </a:p>
          <a:p>
            <a:pPr eaLnBrk="1" hangingPunct="1">
              <a:lnSpc>
                <a:spcPct val="80000"/>
              </a:lnSpc>
              <a:buClr>
                <a:srgbClr val="FFFF00"/>
              </a:buClr>
              <a:buFontTx/>
              <a:buNone/>
            </a:pPr>
            <a:r>
              <a:rPr lang="en-US" sz="2400" b="1" smtClean="0"/>
              <a:t>	Flood control, hurricane protection, shore protection &amp; navigation  projects need to be relative/referenced to the current Local Mean Sea Level (or river/pool low water reference plane) datum and epoch [and NAVD88/NAD83]</a:t>
            </a:r>
          </a:p>
          <a:p>
            <a:pPr eaLnBrk="1" hangingPunct="1">
              <a:lnSpc>
                <a:spcPct val="80000"/>
              </a:lnSpc>
              <a:buClr>
                <a:srgbClr val="FFFF00"/>
              </a:buClr>
              <a:buFontTx/>
              <a:buNone/>
            </a:pPr>
            <a:r>
              <a:rPr lang="en-US" sz="2400" b="1" u="sng" smtClean="0"/>
              <a:t>Resultant Action</a:t>
            </a:r>
            <a:r>
              <a:rPr lang="en-US" sz="2400" b="1" smtClean="0"/>
              <a:t>: </a:t>
            </a:r>
          </a:p>
          <a:p>
            <a:pPr eaLnBrk="1" hangingPunct="1">
              <a:lnSpc>
                <a:spcPct val="80000"/>
              </a:lnSpc>
              <a:buClr>
                <a:srgbClr val="FFFF00"/>
              </a:buClr>
              <a:buFontTx/>
              <a:buNone/>
            </a:pPr>
            <a:r>
              <a:rPr lang="en-US" sz="2400" b="1" smtClean="0"/>
              <a:t>	Issue HQUSACE Corps-wide guidance to address these IPET findings ...  </a:t>
            </a:r>
          </a:p>
        </p:txBody>
      </p:sp>
      <p:sp>
        <p:nvSpPr>
          <p:cNvPr id="10244" name="Rectangle 3"/>
          <p:cNvSpPr>
            <a:spLocks noGrp="1" noChangeArrowheads="1"/>
          </p:cNvSpPr>
          <p:nvPr>
            <p:ph type="title"/>
          </p:nvPr>
        </p:nvSpPr>
        <p:spPr>
          <a:xfrm>
            <a:off x="990600" y="838200"/>
            <a:ext cx="7915275" cy="1295400"/>
          </a:xfrm>
          <a:noFill/>
        </p:spPr>
        <p:txBody>
          <a:bodyPr anchorCtr="1"/>
          <a:lstStyle/>
          <a:p>
            <a:pPr eaLnBrk="1" hangingPunct="1"/>
            <a:r>
              <a:rPr lang="en-US" sz="3200" b="1" smtClean="0"/>
              <a:t>IPET  Volume II--Geodetic Vertical and Water Level Datum Assessment</a:t>
            </a:r>
            <a:br>
              <a:rPr lang="en-US" sz="3200" b="1" smtClean="0"/>
            </a:br>
            <a:r>
              <a:rPr lang="en-US" sz="3200" b="1" i="1" smtClean="0"/>
              <a:t>FINDINGS &amp; LESSONS LEARNED</a:t>
            </a:r>
          </a:p>
        </p:txBody>
      </p:sp>
      <p:pic>
        <p:nvPicPr>
          <p:cNvPr id="28" name="Picture 2"/>
          <p:cNvPicPr>
            <a:picLocks noChangeAspect="1" noChangeArrowheads="1"/>
          </p:cNvPicPr>
          <p:nvPr/>
        </p:nvPicPr>
        <p:blipFill>
          <a:blip r:embed="rId3" cstate="screen">
            <a:clrChange>
              <a:clrFrom>
                <a:srgbClr val="F005FF"/>
              </a:clrFrom>
              <a:clrTo>
                <a:srgbClr val="F005FF">
                  <a:alpha val="0"/>
                </a:srgbClr>
              </a:clrTo>
            </a:clrChange>
          </a:blip>
          <a:srcRect/>
          <a:stretch>
            <a:fillRect/>
          </a:stretch>
        </p:blipFill>
        <p:spPr bwMode="auto">
          <a:xfrm>
            <a:off x="6172200" y="2438400"/>
            <a:ext cx="2481263" cy="2463800"/>
          </a:xfrm>
          <a:prstGeom prst="rect">
            <a:avLst/>
          </a:prstGeom>
          <a:noFill/>
          <a:ln w="9525">
            <a:noFill/>
            <a:miter lim="800000"/>
            <a:headEnd/>
            <a:tailEnd/>
          </a:ln>
        </p:spPr>
      </p:pic>
      <p:sp>
        <p:nvSpPr>
          <p:cNvPr id="10246" name="Oval 5"/>
          <p:cNvSpPr>
            <a:spLocks noChangeArrowheads="1"/>
          </p:cNvSpPr>
          <p:nvPr/>
        </p:nvSpPr>
        <p:spPr bwMode="auto">
          <a:xfrm>
            <a:off x="6181725" y="2482850"/>
            <a:ext cx="2482850" cy="2397125"/>
          </a:xfrm>
          <a:prstGeom prst="ellipse">
            <a:avLst/>
          </a:prstGeom>
          <a:solidFill>
            <a:schemeClr val="bg1">
              <a:alpha val="63136"/>
            </a:schemeClr>
          </a:solidFill>
          <a:ln w="19050">
            <a:solidFill>
              <a:schemeClr val="tx1"/>
            </a:solidFill>
            <a:round/>
            <a:headEnd/>
            <a:tailEnd/>
          </a:ln>
        </p:spPr>
        <p:txBody>
          <a:bodyPr wrap="none" anchor="ctr"/>
          <a:lstStyle/>
          <a:p>
            <a:endParaRPr lang="en-US"/>
          </a:p>
        </p:txBody>
      </p:sp>
      <p:sp>
        <p:nvSpPr>
          <p:cNvPr id="10247" name="Line 6"/>
          <p:cNvSpPr>
            <a:spLocks noChangeShapeType="1"/>
          </p:cNvSpPr>
          <p:nvPr/>
        </p:nvSpPr>
        <p:spPr bwMode="auto">
          <a:xfrm flipV="1">
            <a:off x="7391400" y="2397125"/>
            <a:ext cx="0" cy="1285875"/>
          </a:xfrm>
          <a:prstGeom prst="line">
            <a:avLst/>
          </a:prstGeom>
          <a:noFill/>
          <a:ln w="28575">
            <a:solidFill>
              <a:schemeClr val="accent2"/>
            </a:solidFill>
            <a:round/>
            <a:headEnd/>
            <a:tailEnd type="triangle" w="med" len="med"/>
          </a:ln>
        </p:spPr>
        <p:txBody>
          <a:bodyPr/>
          <a:lstStyle/>
          <a:p>
            <a:endParaRPr lang="en-US"/>
          </a:p>
        </p:txBody>
      </p:sp>
      <p:sp>
        <p:nvSpPr>
          <p:cNvPr id="10248" name="Line 7"/>
          <p:cNvSpPr>
            <a:spLocks noChangeShapeType="1"/>
          </p:cNvSpPr>
          <p:nvPr/>
        </p:nvSpPr>
        <p:spPr bwMode="auto">
          <a:xfrm>
            <a:off x="7391400" y="3683000"/>
            <a:ext cx="1295400" cy="0"/>
          </a:xfrm>
          <a:prstGeom prst="line">
            <a:avLst/>
          </a:prstGeom>
          <a:noFill/>
          <a:ln w="28575">
            <a:solidFill>
              <a:schemeClr val="accent2"/>
            </a:solidFill>
            <a:round/>
            <a:headEnd/>
            <a:tailEnd type="triangle" w="med" len="med"/>
          </a:ln>
        </p:spPr>
        <p:txBody>
          <a:bodyPr/>
          <a:lstStyle/>
          <a:p>
            <a:endParaRPr lang="en-US"/>
          </a:p>
        </p:txBody>
      </p:sp>
      <p:sp>
        <p:nvSpPr>
          <p:cNvPr id="10249" name="Line 8"/>
          <p:cNvSpPr>
            <a:spLocks noChangeShapeType="1"/>
          </p:cNvSpPr>
          <p:nvPr/>
        </p:nvSpPr>
        <p:spPr bwMode="auto">
          <a:xfrm flipH="1">
            <a:off x="6365875" y="3683000"/>
            <a:ext cx="1025525" cy="936625"/>
          </a:xfrm>
          <a:prstGeom prst="line">
            <a:avLst/>
          </a:prstGeom>
          <a:noFill/>
          <a:ln w="28575">
            <a:solidFill>
              <a:schemeClr val="accent2"/>
            </a:solidFill>
            <a:round/>
            <a:headEnd/>
            <a:tailEnd type="triangle" w="med" len="med"/>
          </a:ln>
        </p:spPr>
        <p:txBody>
          <a:bodyPr/>
          <a:lstStyle/>
          <a:p>
            <a:endParaRPr lang="en-US"/>
          </a:p>
        </p:txBody>
      </p:sp>
      <p:sp>
        <p:nvSpPr>
          <p:cNvPr id="10250" name="Freeform 9"/>
          <p:cNvSpPr>
            <a:spLocks/>
          </p:cNvSpPr>
          <p:nvPr/>
        </p:nvSpPr>
        <p:spPr bwMode="auto">
          <a:xfrm>
            <a:off x="6203950" y="3683000"/>
            <a:ext cx="2482850" cy="477838"/>
          </a:xfrm>
          <a:custGeom>
            <a:avLst/>
            <a:gdLst>
              <a:gd name="T0" fmla="*/ 0 w 2208"/>
              <a:gd name="T1" fmla="*/ 2147483647 h 392"/>
              <a:gd name="T2" fmla="*/ 2147483647 w 2208"/>
              <a:gd name="T3" fmla="*/ 2147483647 h 392"/>
              <a:gd name="T4" fmla="*/ 2147483647 w 2208"/>
              <a:gd name="T5" fmla="*/ 0 h 392"/>
              <a:gd name="T6" fmla="*/ 0 60000 65536"/>
              <a:gd name="T7" fmla="*/ 0 60000 65536"/>
              <a:gd name="T8" fmla="*/ 0 60000 65536"/>
              <a:gd name="T9" fmla="*/ 0 w 2208"/>
              <a:gd name="T10" fmla="*/ 0 h 392"/>
              <a:gd name="T11" fmla="*/ 2208 w 2208"/>
              <a:gd name="T12" fmla="*/ 392 h 392"/>
            </a:gdLst>
            <a:ahLst/>
            <a:cxnLst>
              <a:cxn ang="T6">
                <a:pos x="T0" y="T1"/>
              </a:cxn>
              <a:cxn ang="T7">
                <a:pos x="T2" y="T3"/>
              </a:cxn>
              <a:cxn ang="T8">
                <a:pos x="T4" y="T5"/>
              </a:cxn>
            </a:cxnLst>
            <a:rect l="T9" t="T10" r="T11" b="T12"/>
            <a:pathLst>
              <a:path w="2208" h="392">
                <a:moveTo>
                  <a:pt x="0" y="48"/>
                </a:moveTo>
                <a:cubicBezTo>
                  <a:pt x="392" y="220"/>
                  <a:pt x="784" y="392"/>
                  <a:pt x="1152" y="384"/>
                </a:cubicBezTo>
                <a:cubicBezTo>
                  <a:pt x="1520" y="376"/>
                  <a:pt x="1864" y="188"/>
                  <a:pt x="2208" y="0"/>
                </a:cubicBezTo>
              </a:path>
            </a:pathLst>
          </a:custGeom>
          <a:noFill/>
          <a:ln w="28575" cap="rnd" cmpd="sng">
            <a:solidFill>
              <a:schemeClr val="tx1"/>
            </a:solidFill>
            <a:prstDash val="dashDot"/>
            <a:round/>
            <a:headEnd/>
            <a:tailEnd/>
          </a:ln>
        </p:spPr>
        <p:txBody>
          <a:bodyPr/>
          <a:lstStyle/>
          <a:p>
            <a:endParaRPr lang="en-US"/>
          </a:p>
        </p:txBody>
      </p:sp>
      <p:sp>
        <p:nvSpPr>
          <p:cNvPr id="10251" name="Line 10"/>
          <p:cNvSpPr>
            <a:spLocks noChangeShapeType="1"/>
          </p:cNvSpPr>
          <p:nvPr/>
        </p:nvSpPr>
        <p:spPr bwMode="auto">
          <a:xfrm flipV="1">
            <a:off x="7461250" y="2819400"/>
            <a:ext cx="539750" cy="908050"/>
          </a:xfrm>
          <a:prstGeom prst="line">
            <a:avLst/>
          </a:prstGeom>
          <a:noFill/>
          <a:ln w="9525">
            <a:solidFill>
              <a:srgbClr val="C50707"/>
            </a:solidFill>
            <a:round/>
            <a:headEnd/>
            <a:tailEnd/>
          </a:ln>
        </p:spPr>
        <p:txBody>
          <a:bodyPr/>
          <a:lstStyle/>
          <a:p>
            <a:endParaRPr lang="en-US"/>
          </a:p>
        </p:txBody>
      </p:sp>
      <p:sp>
        <p:nvSpPr>
          <p:cNvPr id="10252" name="Line 11"/>
          <p:cNvSpPr>
            <a:spLocks noChangeShapeType="1"/>
          </p:cNvSpPr>
          <p:nvPr/>
        </p:nvSpPr>
        <p:spPr bwMode="auto">
          <a:xfrm>
            <a:off x="7383463" y="3681413"/>
            <a:ext cx="617537" cy="280987"/>
          </a:xfrm>
          <a:prstGeom prst="line">
            <a:avLst/>
          </a:prstGeom>
          <a:noFill/>
          <a:ln w="9525">
            <a:solidFill>
              <a:srgbClr val="C50707"/>
            </a:solidFill>
            <a:round/>
            <a:headEnd/>
            <a:tailEnd/>
          </a:ln>
        </p:spPr>
        <p:txBody>
          <a:bodyPr/>
          <a:lstStyle/>
          <a:p>
            <a:endParaRPr lang="en-US"/>
          </a:p>
        </p:txBody>
      </p:sp>
      <p:sp>
        <p:nvSpPr>
          <p:cNvPr id="10253" name="Line 12"/>
          <p:cNvSpPr>
            <a:spLocks noChangeShapeType="1"/>
          </p:cNvSpPr>
          <p:nvPr/>
        </p:nvSpPr>
        <p:spPr bwMode="auto">
          <a:xfrm>
            <a:off x="8001000" y="2819400"/>
            <a:ext cx="0" cy="1143000"/>
          </a:xfrm>
          <a:prstGeom prst="line">
            <a:avLst/>
          </a:prstGeom>
          <a:noFill/>
          <a:ln w="9525">
            <a:solidFill>
              <a:srgbClr val="C50707"/>
            </a:solidFill>
            <a:round/>
            <a:headEnd/>
            <a:tailEnd/>
          </a:ln>
        </p:spPr>
        <p:txBody>
          <a:bodyPr/>
          <a:lstStyle/>
          <a:p>
            <a:endParaRPr lang="en-US"/>
          </a:p>
        </p:txBody>
      </p:sp>
      <p:sp>
        <p:nvSpPr>
          <p:cNvPr id="10254" name="Freeform 13"/>
          <p:cNvSpPr>
            <a:spLocks/>
          </p:cNvSpPr>
          <p:nvPr/>
        </p:nvSpPr>
        <p:spPr bwMode="auto">
          <a:xfrm>
            <a:off x="7304088" y="3779838"/>
            <a:ext cx="276225" cy="57150"/>
          </a:xfrm>
          <a:custGeom>
            <a:avLst/>
            <a:gdLst>
              <a:gd name="T0" fmla="*/ 0 w 336"/>
              <a:gd name="T1" fmla="*/ 0 h 48"/>
              <a:gd name="T2" fmla="*/ 2147483647 w 336"/>
              <a:gd name="T3" fmla="*/ 2147483647 h 48"/>
              <a:gd name="T4" fmla="*/ 2147483647 w 336"/>
              <a:gd name="T5" fmla="*/ 0 h 48"/>
              <a:gd name="T6" fmla="*/ 0 60000 65536"/>
              <a:gd name="T7" fmla="*/ 0 60000 65536"/>
              <a:gd name="T8" fmla="*/ 0 60000 65536"/>
              <a:gd name="T9" fmla="*/ 0 w 336"/>
              <a:gd name="T10" fmla="*/ 0 h 48"/>
              <a:gd name="T11" fmla="*/ 336 w 336"/>
              <a:gd name="T12" fmla="*/ 48 h 48"/>
            </a:gdLst>
            <a:ahLst/>
            <a:cxnLst>
              <a:cxn ang="T6">
                <a:pos x="T0" y="T1"/>
              </a:cxn>
              <a:cxn ang="T7">
                <a:pos x="T2" y="T3"/>
              </a:cxn>
              <a:cxn ang="T8">
                <a:pos x="T4" y="T5"/>
              </a:cxn>
            </a:cxnLst>
            <a:rect l="T9" t="T10" r="T11" b="T12"/>
            <a:pathLst>
              <a:path w="336" h="48">
                <a:moveTo>
                  <a:pt x="0" y="0"/>
                </a:moveTo>
                <a:cubicBezTo>
                  <a:pt x="68" y="24"/>
                  <a:pt x="136" y="48"/>
                  <a:pt x="192" y="48"/>
                </a:cubicBezTo>
                <a:cubicBezTo>
                  <a:pt x="248" y="48"/>
                  <a:pt x="292" y="24"/>
                  <a:pt x="336" y="0"/>
                </a:cubicBezTo>
              </a:path>
            </a:pathLst>
          </a:custGeom>
          <a:noFill/>
          <a:ln w="9525">
            <a:solidFill>
              <a:schemeClr val="tx1"/>
            </a:solidFill>
            <a:round/>
            <a:headEnd/>
            <a:tailEnd/>
          </a:ln>
        </p:spPr>
        <p:txBody>
          <a:bodyPr/>
          <a:lstStyle/>
          <a:p>
            <a:endParaRPr lang="en-US"/>
          </a:p>
        </p:txBody>
      </p:sp>
      <p:sp>
        <p:nvSpPr>
          <p:cNvPr id="10255" name="Freeform 14"/>
          <p:cNvSpPr>
            <a:spLocks/>
          </p:cNvSpPr>
          <p:nvPr/>
        </p:nvSpPr>
        <p:spPr bwMode="auto">
          <a:xfrm>
            <a:off x="7577138" y="3492500"/>
            <a:ext cx="182562" cy="349250"/>
          </a:xfrm>
          <a:custGeom>
            <a:avLst/>
            <a:gdLst>
              <a:gd name="T0" fmla="*/ 2147483647 w 168"/>
              <a:gd name="T1" fmla="*/ 2147483647 h 336"/>
              <a:gd name="T2" fmla="*/ 2147483647 w 168"/>
              <a:gd name="T3" fmla="*/ 2147483647 h 336"/>
              <a:gd name="T4" fmla="*/ 0 w 168"/>
              <a:gd name="T5" fmla="*/ 0 h 336"/>
              <a:gd name="T6" fmla="*/ 0 60000 65536"/>
              <a:gd name="T7" fmla="*/ 0 60000 65536"/>
              <a:gd name="T8" fmla="*/ 0 60000 65536"/>
              <a:gd name="T9" fmla="*/ 0 w 168"/>
              <a:gd name="T10" fmla="*/ 0 h 336"/>
              <a:gd name="T11" fmla="*/ 168 w 168"/>
              <a:gd name="T12" fmla="*/ 336 h 336"/>
            </a:gdLst>
            <a:ahLst/>
            <a:cxnLst>
              <a:cxn ang="T6">
                <a:pos x="T0" y="T1"/>
              </a:cxn>
              <a:cxn ang="T7">
                <a:pos x="T2" y="T3"/>
              </a:cxn>
              <a:cxn ang="T8">
                <a:pos x="T4" y="T5"/>
              </a:cxn>
            </a:cxnLst>
            <a:rect l="T9" t="T10" r="T11" b="T12"/>
            <a:pathLst>
              <a:path w="168" h="336">
                <a:moveTo>
                  <a:pt x="144" y="336"/>
                </a:moveTo>
                <a:cubicBezTo>
                  <a:pt x="156" y="268"/>
                  <a:pt x="168" y="200"/>
                  <a:pt x="144" y="144"/>
                </a:cubicBezTo>
                <a:cubicBezTo>
                  <a:pt x="120" y="88"/>
                  <a:pt x="60" y="44"/>
                  <a:pt x="0" y="0"/>
                </a:cubicBezTo>
              </a:path>
            </a:pathLst>
          </a:custGeom>
          <a:noFill/>
          <a:ln w="9525">
            <a:solidFill>
              <a:schemeClr val="tx1"/>
            </a:solidFill>
            <a:round/>
            <a:headEnd/>
            <a:tailEnd/>
          </a:ln>
        </p:spPr>
        <p:txBody>
          <a:bodyPr/>
          <a:lstStyle/>
          <a:p>
            <a:endParaRPr lang="en-US"/>
          </a:p>
        </p:txBody>
      </p:sp>
      <p:sp>
        <p:nvSpPr>
          <p:cNvPr id="10256" name="Line 15"/>
          <p:cNvSpPr>
            <a:spLocks noChangeShapeType="1"/>
          </p:cNvSpPr>
          <p:nvPr/>
        </p:nvSpPr>
        <p:spPr bwMode="auto">
          <a:xfrm flipH="1" flipV="1">
            <a:off x="7781925" y="2655888"/>
            <a:ext cx="215900" cy="176212"/>
          </a:xfrm>
          <a:prstGeom prst="line">
            <a:avLst/>
          </a:prstGeom>
          <a:noFill/>
          <a:ln w="19050">
            <a:solidFill>
              <a:schemeClr val="hlink"/>
            </a:solidFill>
            <a:round/>
            <a:headEnd/>
            <a:tailEnd type="triangle" w="med" len="med"/>
          </a:ln>
        </p:spPr>
        <p:txBody>
          <a:bodyPr/>
          <a:lstStyle/>
          <a:p>
            <a:endParaRPr lang="en-US"/>
          </a:p>
        </p:txBody>
      </p:sp>
      <p:sp>
        <p:nvSpPr>
          <p:cNvPr id="10257" name="Line 16"/>
          <p:cNvSpPr>
            <a:spLocks noChangeShapeType="1"/>
          </p:cNvSpPr>
          <p:nvPr/>
        </p:nvSpPr>
        <p:spPr bwMode="auto">
          <a:xfrm flipV="1">
            <a:off x="7997825" y="2598738"/>
            <a:ext cx="161925" cy="233362"/>
          </a:xfrm>
          <a:prstGeom prst="line">
            <a:avLst/>
          </a:prstGeom>
          <a:noFill/>
          <a:ln w="19050">
            <a:solidFill>
              <a:schemeClr val="hlink"/>
            </a:solidFill>
            <a:round/>
            <a:headEnd/>
            <a:tailEnd type="triangle" w="med" len="med"/>
          </a:ln>
        </p:spPr>
        <p:txBody>
          <a:bodyPr/>
          <a:lstStyle/>
          <a:p>
            <a:endParaRPr lang="en-US"/>
          </a:p>
        </p:txBody>
      </p:sp>
      <p:sp>
        <p:nvSpPr>
          <p:cNvPr id="10258" name="Line 17"/>
          <p:cNvSpPr>
            <a:spLocks noChangeShapeType="1"/>
          </p:cNvSpPr>
          <p:nvPr/>
        </p:nvSpPr>
        <p:spPr bwMode="auto">
          <a:xfrm flipV="1">
            <a:off x="7997825" y="2655888"/>
            <a:ext cx="323850" cy="176212"/>
          </a:xfrm>
          <a:prstGeom prst="line">
            <a:avLst/>
          </a:prstGeom>
          <a:noFill/>
          <a:ln w="19050">
            <a:solidFill>
              <a:schemeClr val="hlink"/>
            </a:solidFill>
            <a:round/>
            <a:headEnd/>
            <a:tailEnd type="triangle" w="med" len="med"/>
          </a:ln>
        </p:spPr>
        <p:txBody>
          <a:bodyPr/>
          <a:lstStyle/>
          <a:p>
            <a:endParaRPr lang="en-US"/>
          </a:p>
        </p:txBody>
      </p:sp>
      <p:sp>
        <p:nvSpPr>
          <p:cNvPr id="10259" name="Text Box 18"/>
          <p:cNvSpPr txBox="1">
            <a:spLocks noChangeArrowheads="1"/>
          </p:cNvSpPr>
          <p:nvPr/>
        </p:nvSpPr>
        <p:spPr bwMode="auto">
          <a:xfrm>
            <a:off x="7620000" y="2540000"/>
            <a:ext cx="269875" cy="228600"/>
          </a:xfrm>
          <a:prstGeom prst="rect">
            <a:avLst/>
          </a:prstGeom>
          <a:noFill/>
          <a:ln w="9525">
            <a:noFill/>
            <a:miter lim="800000"/>
            <a:headEnd/>
            <a:tailEnd/>
          </a:ln>
        </p:spPr>
        <p:txBody>
          <a:bodyPr>
            <a:spAutoFit/>
          </a:bodyPr>
          <a:lstStyle/>
          <a:p>
            <a:pPr>
              <a:spcBef>
                <a:spcPct val="50000"/>
              </a:spcBef>
            </a:pPr>
            <a:r>
              <a:rPr lang="en-US" sz="900"/>
              <a:t>n</a:t>
            </a:r>
          </a:p>
        </p:txBody>
      </p:sp>
      <p:sp>
        <p:nvSpPr>
          <p:cNvPr id="10260" name="Text Box 19"/>
          <p:cNvSpPr txBox="1">
            <a:spLocks noChangeArrowheads="1"/>
          </p:cNvSpPr>
          <p:nvPr/>
        </p:nvSpPr>
        <p:spPr bwMode="auto">
          <a:xfrm>
            <a:off x="7943850" y="2433638"/>
            <a:ext cx="269875" cy="228600"/>
          </a:xfrm>
          <a:prstGeom prst="rect">
            <a:avLst/>
          </a:prstGeom>
          <a:noFill/>
          <a:ln w="9525">
            <a:noFill/>
            <a:miter lim="800000"/>
            <a:headEnd/>
            <a:tailEnd/>
          </a:ln>
        </p:spPr>
        <p:txBody>
          <a:bodyPr>
            <a:spAutoFit/>
          </a:bodyPr>
          <a:lstStyle/>
          <a:p>
            <a:pPr>
              <a:spcBef>
                <a:spcPct val="50000"/>
              </a:spcBef>
            </a:pPr>
            <a:r>
              <a:rPr lang="en-US" sz="900"/>
              <a:t>e</a:t>
            </a:r>
          </a:p>
        </p:txBody>
      </p:sp>
      <p:sp>
        <p:nvSpPr>
          <p:cNvPr id="10261" name="Text Box 20"/>
          <p:cNvSpPr txBox="1">
            <a:spLocks noChangeArrowheads="1"/>
          </p:cNvSpPr>
          <p:nvPr/>
        </p:nvSpPr>
        <p:spPr bwMode="auto">
          <a:xfrm>
            <a:off x="8159750" y="2667000"/>
            <a:ext cx="269875" cy="228600"/>
          </a:xfrm>
          <a:prstGeom prst="rect">
            <a:avLst/>
          </a:prstGeom>
          <a:noFill/>
          <a:ln w="9525">
            <a:noFill/>
            <a:miter lim="800000"/>
            <a:headEnd/>
            <a:tailEnd/>
          </a:ln>
        </p:spPr>
        <p:txBody>
          <a:bodyPr>
            <a:spAutoFit/>
          </a:bodyPr>
          <a:lstStyle/>
          <a:p>
            <a:pPr>
              <a:spcBef>
                <a:spcPct val="50000"/>
              </a:spcBef>
            </a:pPr>
            <a:r>
              <a:rPr lang="en-US" sz="900"/>
              <a:t>H</a:t>
            </a:r>
          </a:p>
        </p:txBody>
      </p:sp>
      <p:sp>
        <p:nvSpPr>
          <p:cNvPr id="10262" name="Text Box 21"/>
          <p:cNvSpPr txBox="1">
            <a:spLocks noChangeArrowheads="1"/>
          </p:cNvSpPr>
          <p:nvPr/>
        </p:nvSpPr>
        <p:spPr bwMode="auto">
          <a:xfrm>
            <a:off x="7175500" y="2514600"/>
            <a:ext cx="269875" cy="228600"/>
          </a:xfrm>
          <a:prstGeom prst="rect">
            <a:avLst/>
          </a:prstGeom>
          <a:noFill/>
          <a:ln w="9525">
            <a:noFill/>
            <a:miter lim="800000"/>
            <a:headEnd/>
            <a:tailEnd/>
          </a:ln>
        </p:spPr>
        <p:txBody>
          <a:bodyPr>
            <a:spAutoFit/>
          </a:bodyPr>
          <a:lstStyle/>
          <a:p>
            <a:pPr>
              <a:spcBef>
                <a:spcPct val="50000"/>
              </a:spcBef>
            </a:pPr>
            <a:r>
              <a:rPr lang="en-US" sz="900"/>
              <a:t>Z</a:t>
            </a:r>
          </a:p>
        </p:txBody>
      </p:sp>
      <p:sp>
        <p:nvSpPr>
          <p:cNvPr id="10263" name="Text Box 22"/>
          <p:cNvSpPr txBox="1">
            <a:spLocks noChangeArrowheads="1"/>
          </p:cNvSpPr>
          <p:nvPr/>
        </p:nvSpPr>
        <p:spPr bwMode="auto">
          <a:xfrm>
            <a:off x="6419850" y="4151313"/>
            <a:ext cx="269875" cy="228600"/>
          </a:xfrm>
          <a:prstGeom prst="rect">
            <a:avLst/>
          </a:prstGeom>
          <a:noFill/>
          <a:ln w="9525">
            <a:noFill/>
            <a:miter lim="800000"/>
            <a:headEnd/>
            <a:tailEnd/>
          </a:ln>
        </p:spPr>
        <p:txBody>
          <a:bodyPr>
            <a:spAutoFit/>
          </a:bodyPr>
          <a:lstStyle/>
          <a:p>
            <a:pPr>
              <a:spcBef>
                <a:spcPct val="50000"/>
              </a:spcBef>
            </a:pPr>
            <a:r>
              <a:rPr lang="en-US" sz="900"/>
              <a:t>X</a:t>
            </a:r>
          </a:p>
        </p:txBody>
      </p:sp>
      <p:sp>
        <p:nvSpPr>
          <p:cNvPr id="10264" name="Text Box 23"/>
          <p:cNvSpPr txBox="1">
            <a:spLocks noChangeArrowheads="1"/>
          </p:cNvSpPr>
          <p:nvPr/>
        </p:nvSpPr>
        <p:spPr bwMode="auto">
          <a:xfrm>
            <a:off x="8308975" y="3449638"/>
            <a:ext cx="269875" cy="228600"/>
          </a:xfrm>
          <a:prstGeom prst="rect">
            <a:avLst/>
          </a:prstGeom>
          <a:noFill/>
          <a:ln w="9525">
            <a:noFill/>
            <a:miter lim="800000"/>
            <a:headEnd/>
            <a:tailEnd/>
          </a:ln>
        </p:spPr>
        <p:txBody>
          <a:bodyPr>
            <a:spAutoFit/>
          </a:bodyPr>
          <a:lstStyle/>
          <a:p>
            <a:pPr>
              <a:spcBef>
                <a:spcPct val="50000"/>
              </a:spcBef>
            </a:pPr>
            <a:r>
              <a:rPr lang="en-US" sz="900"/>
              <a:t>Y</a:t>
            </a:r>
          </a:p>
        </p:txBody>
      </p:sp>
      <p:sp>
        <p:nvSpPr>
          <p:cNvPr id="10265" name="Text Box 25"/>
          <p:cNvSpPr txBox="1">
            <a:spLocks noChangeArrowheads="1"/>
          </p:cNvSpPr>
          <p:nvPr/>
        </p:nvSpPr>
        <p:spPr bwMode="auto">
          <a:xfrm>
            <a:off x="7315200" y="3810000"/>
            <a:ext cx="269875" cy="230188"/>
          </a:xfrm>
          <a:prstGeom prst="rect">
            <a:avLst/>
          </a:prstGeom>
          <a:noFill/>
          <a:ln w="9525">
            <a:noFill/>
            <a:miter lim="800000"/>
            <a:headEnd/>
            <a:tailEnd/>
          </a:ln>
        </p:spPr>
        <p:txBody>
          <a:bodyPr>
            <a:spAutoFit/>
          </a:bodyPr>
          <a:lstStyle/>
          <a:p>
            <a:pPr>
              <a:spcBef>
                <a:spcPct val="50000"/>
              </a:spcBef>
            </a:pPr>
            <a:r>
              <a:rPr lang="el-GR" sz="900" b="1">
                <a:latin typeface="Times New Roman" pitchFamily="18" charset="0"/>
                <a:cs typeface="Times New Roman" pitchFamily="18" charset="0"/>
                <a:sym typeface="Symbol" pitchFamily="18" charset="2"/>
              </a:rPr>
              <a:t>λ</a:t>
            </a:r>
            <a:endParaRPr lang="en-US" sz="900" b="1">
              <a:latin typeface="GreekMathSymbols" pitchFamily="34" charset="2"/>
            </a:endParaRPr>
          </a:p>
        </p:txBody>
      </p:sp>
      <p:sp>
        <p:nvSpPr>
          <p:cNvPr id="10266" name="Text Box 25"/>
          <p:cNvSpPr txBox="1">
            <a:spLocks noChangeArrowheads="1"/>
          </p:cNvSpPr>
          <p:nvPr/>
        </p:nvSpPr>
        <p:spPr bwMode="auto">
          <a:xfrm>
            <a:off x="7469188" y="3486150"/>
            <a:ext cx="269875" cy="231775"/>
          </a:xfrm>
          <a:prstGeom prst="rect">
            <a:avLst/>
          </a:prstGeom>
          <a:noFill/>
          <a:ln w="9525">
            <a:noFill/>
            <a:miter lim="800000"/>
            <a:headEnd/>
            <a:tailEnd/>
          </a:ln>
        </p:spPr>
        <p:txBody>
          <a:bodyPr>
            <a:spAutoFit/>
          </a:bodyPr>
          <a:lstStyle/>
          <a:p>
            <a:pPr>
              <a:spcBef>
                <a:spcPct val="50000"/>
              </a:spcBef>
            </a:pPr>
            <a:r>
              <a:rPr lang="az-Cyrl-AZ" sz="900" b="1">
                <a:latin typeface="Times New Roman" pitchFamily="18" charset="0"/>
                <a:cs typeface="Times New Roman" pitchFamily="18" charset="0"/>
                <a:sym typeface="Symbol" pitchFamily="18" charset="2"/>
              </a:rPr>
              <a:t>ф</a:t>
            </a:r>
            <a:endParaRPr lang="en-US" sz="900" b="1">
              <a:latin typeface="GreekMathSymbols" pitchFamily="34"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NOLA_Brief2.jpg"/>
          <p:cNvPicPr>
            <a:picLocks noChangeAspect="1"/>
          </p:cNvPicPr>
          <p:nvPr/>
        </p:nvPicPr>
        <p:blipFill>
          <a:blip r:embed="rId3" cstate="print"/>
          <a:srcRect/>
          <a:stretch>
            <a:fillRect/>
          </a:stretch>
        </p:blipFill>
        <p:spPr bwMode="auto">
          <a:xfrm>
            <a:off x="0" y="914400"/>
            <a:ext cx="9144000" cy="5943600"/>
          </a:xfrm>
          <a:prstGeom prst="rect">
            <a:avLst/>
          </a:prstGeom>
          <a:noFill/>
          <a:ln w="9525">
            <a:noFill/>
            <a:miter lim="800000"/>
            <a:headEnd/>
            <a:tailEnd/>
          </a:ln>
        </p:spPr>
      </p:pic>
      <p:sp>
        <p:nvSpPr>
          <p:cNvPr id="3" name="Title 2"/>
          <p:cNvSpPr>
            <a:spLocks noGrp="1"/>
          </p:cNvSpPr>
          <p:nvPr>
            <p:ph type="title"/>
          </p:nvPr>
        </p:nvSpPr>
        <p:spPr>
          <a:xfrm>
            <a:off x="457200" y="0"/>
            <a:ext cx="8229600" cy="762000"/>
          </a:xfrm>
        </p:spPr>
        <p:txBody>
          <a:bodyPr>
            <a:normAutofit/>
          </a:bodyPr>
          <a:lstStyle/>
          <a:p>
            <a:r>
              <a:rPr lang="en-US" b="1" dirty="0" smtClean="0"/>
              <a:t>NLD Public View</a:t>
            </a:r>
            <a:endParaRPr lang="en-US"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0" y="-1"/>
            <a:ext cx="9144000" cy="68855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76200" y="685800"/>
            <a:ext cx="5867400" cy="685800"/>
          </a:xfrm>
          <a:prstGeom prst="rect">
            <a:avLst/>
          </a:prstGeom>
          <a:noFill/>
          <a:ln>
            <a:miter lim="800000"/>
            <a:headEnd/>
            <a:tailEnd/>
          </a:ln>
        </p:spPr>
        <p:txBody>
          <a:bodyPr/>
          <a:lstStyle/>
          <a:p>
            <a:pPr marL="609600" indent="-609600" algn="ctr" eaLnBrk="0" hangingPunct="0">
              <a:lnSpc>
                <a:spcPct val="80000"/>
              </a:lnSpc>
              <a:spcBef>
                <a:spcPct val="20000"/>
              </a:spcBef>
              <a:defRPr/>
            </a:pPr>
            <a:r>
              <a:rPr lang="en-US" sz="8000" b="1" kern="0" dirty="0">
                <a:solidFill>
                  <a:srgbClr val="48564E"/>
                </a:solidFill>
                <a:effectLst>
                  <a:outerShdw blurRad="38100" dist="38100" dir="2700000" algn="tl">
                    <a:srgbClr val="C0C0C0"/>
                  </a:outerShdw>
                </a:effectLst>
                <a:latin typeface="+mn-lt"/>
              </a:rPr>
              <a:t>Questions?</a:t>
            </a:r>
            <a:endParaRPr lang="en-US" sz="4400" b="1" kern="0" dirty="0">
              <a:solidFill>
                <a:srgbClr val="48564E"/>
              </a:solidFill>
              <a:effectLst>
                <a:outerShdw blurRad="38100" dist="38100" dir="2700000" algn="tl">
                  <a:srgbClr val="C0C0C0"/>
                </a:outerShdw>
              </a:effectLst>
              <a:latin typeface="+mn-lt"/>
            </a:endParaRPr>
          </a:p>
        </p:txBody>
      </p:sp>
      <p:pic>
        <p:nvPicPr>
          <p:cNvPr id="41988" name="Picture 6" descr="69883"/>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rot="-884300">
            <a:off x="3336925" y="847725"/>
            <a:ext cx="644525" cy="668338"/>
          </a:xfrm>
          <a:prstGeom prst="rect">
            <a:avLst/>
          </a:prstGeom>
          <a:noFill/>
          <a:ln w="9525">
            <a:noFill/>
            <a:miter lim="800000"/>
            <a:headEnd/>
            <a:tailEnd/>
          </a:ln>
        </p:spPr>
      </p:pic>
      <p:pic>
        <p:nvPicPr>
          <p:cNvPr id="41989" name="Picture 15" descr="AGC_logo_small">
            <a:hlinkClick r:id="" action="ppaction://hlinkshowjump?jump=nextslide"/>
          </p:cNvPr>
          <p:cNvPicPr>
            <a:picLocks noChangeAspect="1" noChangeArrowheads="1"/>
          </p:cNvPicPr>
          <p:nvPr/>
        </p:nvPicPr>
        <p:blipFill>
          <a:blip r:embed="rId4" cstate="screen"/>
          <a:srcRect/>
          <a:stretch>
            <a:fillRect/>
          </a:stretch>
        </p:blipFill>
        <p:spPr bwMode="auto">
          <a:xfrm>
            <a:off x="1600200" y="5105400"/>
            <a:ext cx="941388" cy="941388"/>
          </a:xfrm>
          <a:prstGeom prst="rect">
            <a:avLst/>
          </a:prstGeom>
          <a:noFill/>
          <a:ln w="9525">
            <a:noFill/>
            <a:miter lim="800000"/>
            <a:headEnd/>
            <a:tailEnd/>
          </a:ln>
        </p:spPr>
      </p:pic>
      <p:pic>
        <p:nvPicPr>
          <p:cNvPr id="41990" name="Picture 16" descr="NOAA logo."/>
          <p:cNvPicPr>
            <a:picLocks noChangeAspect="1" noChangeArrowheads="1"/>
          </p:cNvPicPr>
          <p:nvPr/>
        </p:nvPicPr>
        <p:blipFill>
          <a:blip r:embed="rId5" cstate="screen"/>
          <a:srcRect/>
          <a:stretch>
            <a:fillRect/>
          </a:stretch>
        </p:blipFill>
        <p:spPr bwMode="auto">
          <a:xfrm>
            <a:off x="2667000" y="5105400"/>
            <a:ext cx="965200" cy="965200"/>
          </a:xfrm>
          <a:prstGeom prst="rect">
            <a:avLst/>
          </a:prstGeom>
          <a:noFill/>
          <a:ln w="9525">
            <a:noFill/>
            <a:miter lim="800000"/>
            <a:headEnd/>
            <a:tailEnd/>
          </a:ln>
        </p:spPr>
      </p:pic>
      <p:sp>
        <p:nvSpPr>
          <p:cNvPr id="10" name="Text Box 62"/>
          <p:cNvSpPr txBox="1">
            <a:spLocks noChangeArrowheads="1"/>
          </p:cNvSpPr>
          <p:nvPr/>
        </p:nvSpPr>
        <p:spPr bwMode="auto">
          <a:xfrm>
            <a:off x="0" y="1752600"/>
            <a:ext cx="5486400" cy="2062103"/>
          </a:xfrm>
          <a:prstGeom prst="rect">
            <a:avLst/>
          </a:prstGeom>
          <a:noFill/>
          <a:ln w="9525">
            <a:noFill/>
            <a:miter lim="800000"/>
            <a:headEnd/>
            <a:tailEnd/>
          </a:ln>
          <a:effectLst/>
        </p:spPr>
        <p:txBody>
          <a:bodyPr>
            <a:spAutoFit/>
          </a:bodyPr>
          <a:lstStyle/>
          <a:p>
            <a:pPr algn="ctr" eaLnBrk="0" hangingPunct="0">
              <a:spcBef>
                <a:spcPct val="50000"/>
              </a:spcBef>
              <a:defRPr/>
            </a:pPr>
            <a:r>
              <a:rPr lang="en-US" sz="1600" b="1" dirty="0">
                <a:solidFill>
                  <a:srgbClr val="48564E"/>
                </a:solidFill>
                <a:effectLst>
                  <a:outerShdw blurRad="38100" dist="38100" dir="2700000" algn="tl">
                    <a:srgbClr val="C0C0C0"/>
                  </a:outerShdw>
                </a:effectLst>
              </a:rPr>
              <a:t>Additional Information Available at:</a:t>
            </a:r>
          </a:p>
          <a:p>
            <a:pPr algn="ctr" eaLnBrk="0" hangingPunct="0">
              <a:spcBef>
                <a:spcPct val="50000"/>
              </a:spcBef>
              <a:defRPr/>
            </a:pPr>
            <a:r>
              <a:rPr lang="en-US" sz="1600" b="1" dirty="0">
                <a:solidFill>
                  <a:srgbClr val="48564E"/>
                </a:solidFill>
                <a:effectLst>
                  <a:outerShdw blurRad="38100" dist="38100" dir="2700000" algn="tl">
                    <a:srgbClr val="C0C0C0"/>
                  </a:outerShdw>
                </a:effectLst>
              </a:rPr>
              <a:t>http://www.agc.army.mil/Missions/NationalDatumsandSubsidenceProgram.aspx</a:t>
            </a:r>
          </a:p>
          <a:p>
            <a:pPr algn="ctr">
              <a:spcBef>
                <a:spcPct val="50000"/>
              </a:spcBef>
              <a:defRPr/>
            </a:pPr>
            <a:r>
              <a:rPr lang="en-US" sz="1600" b="1" dirty="0" smtClean="0">
                <a:solidFill>
                  <a:srgbClr val="48564E"/>
                </a:solidFill>
                <a:effectLst>
                  <a:outerShdw blurRad="38100" dist="38100" dir="2700000" algn="tl">
                    <a:srgbClr val="C0C0C0"/>
                  </a:outerShdw>
                </a:effectLst>
              </a:rPr>
              <a:t>james.k.garster@usace.army.mil</a:t>
            </a:r>
            <a:endParaRPr lang="en-US" sz="1600" b="1" dirty="0">
              <a:solidFill>
                <a:srgbClr val="48564E"/>
              </a:solidFill>
              <a:effectLst>
                <a:outerShdw blurRad="38100" dist="38100" dir="2700000" algn="tl">
                  <a:srgbClr val="C0C0C0"/>
                </a:outerShdw>
              </a:effectLst>
            </a:endParaRPr>
          </a:p>
          <a:p>
            <a:pPr algn="ctr">
              <a:spcBef>
                <a:spcPct val="50000"/>
              </a:spcBef>
              <a:defRPr/>
            </a:pPr>
            <a:r>
              <a:rPr lang="en-US" sz="1600" b="1" dirty="0" smtClean="0">
                <a:solidFill>
                  <a:srgbClr val="48564E"/>
                </a:solidFill>
                <a:effectLst>
                  <a:outerShdw blurRad="38100" dist="38100" dir="2700000" algn="tl">
                    <a:srgbClr val="C0C0C0"/>
                  </a:outerShdw>
                </a:effectLst>
              </a:rPr>
              <a:t>mark.w.huber@usace.army.mil</a:t>
            </a:r>
          </a:p>
          <a:p>
            <a:pPr algn="ctr">
              <a:spcBef>
                <a:spcPct val="50000"/>
              </a:spcBef>
              <a:defRPr/>
            </a:pPr>
            <a:r>
              <a:rPr lang="en-US" sz="1600" b="1" dirty="0" smtClean="0">
                <a:solidFill>
                  <a:srgbClr val="48564E"/>
                </a:solidFill>
                <a:effectLst>
                  <a:outerShdw blurRad="38100" dist="38100" dir="2700000" algn="tl">
                    <a:srgbClr val="C0C0C0"/>
                  </a:outerShdw>
                </a:effectLst>
              </a:rPr>
              <a:t>david.j.robar@usace.army.mil </a:t>
            </a:r>
            <a:endParaRPr lang="en-US" sz="1600" b="1" dirty="0">
              <a:solidFill>
                <a:srgbClr val="48564E"/>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53" name="Picture 9" descr="hydromap2"/>
          <p:cNvPicPr>
            <a:picLocks noChangeAspect="1" noChangeArrowheads="1"/>
          </p:cNvPicPr>
          <p:nvPr/>
        </p:nvPicPr>
        <p:blipFill>
          <a:blip r:embed="rId3" cstate="screen">
            <a:lum bright="54000" contrast="-66000"/>
          </a:blip>
          <a:srcRect l="2916" t="9813" r="3500" b="8746"/>
          <a:stretch>
            <a:fillRect/>
          </a:stretch>
        </p:blipFill>
        <p:spPr bwMode="auto">
          <a:xfrm>
            <a:off x="4572000" y="3733800"/>
            <a:ext cx="3968750" cy="2586038"/>
          </a:xfrm>
          <a:prstGeom prst="rect">
            <a:avLst/>
          </a:prstGeom>
          <a:noFill/>
          <a:ln w="19050">
            <a:noFill/>
            <a:miter lim="800000"/>
            <a:headEnd/>
            <a:tailEnd/>
          </a:ln>
        </p:spPr>
      </p:pic>
      <p:sp>
        <p:nvSpPr>
          <p:cNvPr id="14340" name="Rectangle 2"/>
          <p:cNvSpPr>
            <a:spLocks noGrp="1" noChangeArrowheads="1"/>
          </p:cNvSpPr>
          <p:nvPr>
            <p:ph type="title"/>
          </p:nvPr>
        </p:nvSpPr>
        <p:spPr>
          <a:xfrm>
            <a:off x="538163" y="152400"/>
            <a:ext cx="8148637" cy="914400"/>
          </a:xfrm>
          <a:noFill/>
        </p:spPr>
        <p:txBody>
          <a:bodyPr/>
          <a:lstStyle/>
          <a:p>
            <a:pPr eaLnBrk="1" hangingPunct="1"/>
            <a:r>
              <a:rPr lang="en-US" sz="4000" dirty="0" smtClean="0"/>
              <a:t>Actions for Change</a:t>
            </a:r>
          </a:p>
        </p:txBody>
      </p:sp>
      <p:pic>
        <p:nvPicPr>
          <p:cNvPr id="134147" name="Picture 3"/>
          <p:cNvPicPr>
            <a:picLocks noChangeAspect="1" noChangeArrowheads="1"/>
          </p:cNvPicPr>
          <p:nvPr/>
        </p:nvPicPr>
        <p:blipFill>
          <a:blip r:embed="rId4" cstate="screen"/>
          <a:srcRect/>
          <a:stretch>
            <a:fillRect/>
          </a:stretch>
        </p:blipFill>
        <p:spPr bwMode="auto">
          <a:xfrm>
            <a:off x="1273175" y="1235075"/>
            <a:ext cx="1851025" cy="2400300"/>
          </a:xfrm>
          <a:prstGeom prst="rect">
            <a:avLst/>
          </a:prstGeom>
          <a:noFill/>
          <a:ln w="9525">
            <a:solidFill>
              <a:schemeClr val="tx1"/>
            </a:solidFill>
            <a:miter lim="800000"/>
            <a:headEnd/>
            <a:tailEnd/>
          </a:ln>
          <a:effectLst>
            <a:outerShdw dist="53882" dir="2700000" algn="ctr" rotWithShape="0">
              <a:schemeClr val="bg2"/>
            </a:outerShdw>
          </a:effectLst>
        </p:spPr>
      </p:pic>
      <p:pic>
        <p:nvPicPr>
          <p:cNvPr id="134148" name="Picture 4"/>
          <p:cNvPicPr>
            <a:picLocks noChangeAspect="1" noChangeArrowheads="1"/>
          </p:cNvPicPr>
          <p:nvPr/>
        </p:nvPicPr>
        <p:blipFill>
          <a:blip r:embed="rId5" cstate="print"/>
          <a:stretch>
            <a:fillRect/>
          </a:stretch>
        </p:blipFill>
        <p:spPr bwMode="auto">
          <a:xfrm>
            <a:off x="5257800" y="1248995"/>
            <a:ext cx="1879600" cy="2410560"/>
          </a:xfrm>
          <a:prstGeom prst="rect">
            <a:avLst/>
          </a:prstGeom>
          <a:noFill/>
          <a:ln w="9525">
            <a:solidFill>
              <a:schemeClr val="tx1"/>
            </a:solidFill>
            <a:miter lim="800000"/>
            <a:headEnd/>
            <a:tailEnd/>
          </a:ln>
          <a:effectLst>
            <a:outerShdw dist="53882" dir="2700000" algn="ctr" rotWithShape="0">
              <a:schemeClr val="bg2"/>
            </a:outerShdw>
          </a:effectLst>
        </p:spPr>
      </p:pic>
      <p:pic>
        <p:nvPicPr>
          <p:cNvPr id="134149" name="Picture 5"/>
          <p:cNvPicPr>
            <a:picLocks noChangeAspect="1" noChangeArrowheads="1"/>
          </p:cNvPicPr>
          <p:nvPr/>
        </p:nvPicPr>
        <p:blipFill>
          <a:blip r:embed="rId6" cstate="screen"/>
          <a:srcRect/>
          <a:stretch>
            <a:fillRect/>
          </a:stretch>
        </p:blipFill>
        <p:spPr bwMode="auto">
          <a:xfrm>
            <a:off x="609600" y="3825875"/>
            <a:ext cx="3067050" cy="2270125"/>
          </a:xfrm>
          <a:prstGeom prst="rect">
            <a:avLst/>
          </a:prstGeom>
          <a:noFill/>
          <a:ln w="9525">
            <a:noFill/>
            <a:miter lim="800000"/>
            <a:headEnd/>
            <a:tailEnd/>
          </a:ln>
          <a:effectLst>
            <a:outerShdw dist="53882" dir="2700000" algn="ctr" rotWithShape="0">
              <a:schemeClr val="bg2"/>
            </a:outerShdw>
          </a:effectLst>
        </p:spPr>
      </p:pic>
      <p:sp>
        <p:nvSpPr>
          <p:cNvPr id="134150" name="AutoShape 6"/>
          <p:cNvSpPr>
            <a:spLocks noChangeArrowheads="1"/>
          </p:cNvSpPr>
          <p:nvPr/>
        </p:nvSpPr>
        <p:spPr bwMode="auto">
          <a:xfrm>
            <a:off x="3886200" y="2378075"/>
            <a:ext cx="11430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314973"/>
              </a:gs>
              <a:gs pos="100000">
                <a:schemeClr val="bg1"/>
              </a:gs>
            </a:gsLst>
            <a:lin ang="0" scaled="1"/>
          </a:gradFill>
          <a:ln w="9525">
            <a:solidFill>
              <a:schemeClr val="tx1"/>
            </a:solidFill>
            <a:miter lim="800000"/>
            <a:headEnd/>
            <a:tailEnd/>
          </a:ln>
        </p:spPr>
        <p:txBody>
          <a:bodyPr wrap="none" anchor="ctr"/>
          <a:lstStyle/>
          <a:p>
            <a:endParaRPr lang="en-US"/>
          </a:p>
        </p:txBody>
      </p:sp>
      <p:sp>
        <p:nvSpPr>
          <p:cNvPr id="134151" name="AutoShape 7"/>
          <p:cNvSpPr>
            <a:spLocks noChangeArrowheads="1"/>
          </p:cNvSpPr>
          <p:nvPr/>
        </p:nvSpPr>
        <p:spPr bwMode="auto">
          <a:xfrm>
            <a:off x="3810000" y="4587875"/>
            <a:ext cx="11430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314973"/>
              </a:gs>
              <a:gs pos="100000">
                <a:schemeClr val="bg1"/>
              </a:gs>
            </a:gsLst>
            <a:lin ang="0" scaled="1"/>
          </a:gradFill>
          <a:ln w="9525" algn="ctr">
            <a:solidFill>
              <a:schemeClr val="tx1"/>
            </a:solidFill>
            <a:miter lim="800000"/>
            <a:headEnd/>
            <a:tailEnd/>
          </a:ln>
        </p:spPr>
        <p:txBody>
          <a:bodyPr wrap="none" anchor="ctr"/>
          <a:lstStyle/>
          <a:p>
            <a:endParaRPr lang="en-US"/>
          </a:p>
        </p:txBody>
      </p:sp>
      <p:sp>
        <p:nvSpPr>
          <p:cNvPr id="134152" name="Text Box 8"/>
          <p:cNvSpPr txBox="1">
            <a:spLocks noChangeArrowheads="1"/>
          </p:cNvSpPr>
          <p:nvPr/>
        </p:nvSpPr>
        <p:spPr bwMode="auto">
          <a:xfrm>
            <a:off x="5181600" y="4359275"/>
            <a:ext cx="2514600" cy="1190625"/>
          </a:xfrm>
          <a:prstGeom prst="rect">
            <a:avLst/>
          </a:prstGeom>
          <a:noFill/>
          <a:ln w="19050">
            <a:noFill/>
            <a:miter lim="800000"/>
            <a:headEnd/>
            <a:tailEnd/>
          </a:ln>
          <a:effectLst/>
        </p:spPr>
        <p:txBody>
          <a:bodyPr>
            <a:spAutoFit/>
          </a:bodyPr>
          <a:lstStyle/>
          <a:p>
            <a:pPr algn="ctr">
              <a:defRPr/>
            </a:pPr>
            <a:r>
              <a:rPr lang="en-US" b="1" dirty="0">
                <a:effectLst>
                  <a:outerShdw blurRad="38100" dist="38100" dir="2700000" algn="tl">
                    <a:srgbClr val="C0C0C0"/>
                  </a:outerShdw>
                </a:effectLst>
              </a:rPr>
              <a:t>Relate all to a Single Nationwide</a:t>
            </a:r>
          </a:p>
          <a:p>
            <a:pPr algn="ctr">
              <a:defRPr/>
            </a:pPr>
            <a:r>
              <a:rPr lang="en-US" b="1" dirty="0">
                <a:effectLst>
                  <a:outerShdw blurRad="38100" dist="38100" dir="2700000" algn="tl">
                    <a:srgbClr val="C0C0C0"/>
                  </a:outerShdw>
                </a:effectLst>
              </a:rPr>
              <a:t>Reference System (i.e. </a:t>
            </a:r>
            <a:r>
              <a:rPr lang="en-US" b="1" dirty="0" smtClean="0">
                <a:effectLst>
                  <a:outerShdw blurRad="38100" dist="38100" dir="2700000" algn="tl">
                    <a:srgbClr val="C0C0C0"/>
                  </a:outerShdw>
                </a:effectLst>
              </a:rPr>
              <a:t>NSRS/NWLON)</a:t>
            </a:r>
            <a:endParaRPr lang="en-US" b="1"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4150"/>
                                        </p:tgtEl>
                                        <p:attrNameLst>
                                          <p:attrName>style.visibility</p:attrName>
                                        </p:attrNameLst>
                                      </p:cBhvr>
                                      <p:to>
                                        <p:strVal val="visible"/>
                                      </p:to>
                                    </p:set>
                                    <p:animEffect transition="in" filter="wipe(left)">
                                      <p:cBhvr>
                                        <p:cTn id="7" dur="500"/>
                                        <p:tgtEl>
                                          <p:spTgt spid="13415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4148"/>
                                        </p:tgtEl>
                                        <p:attrNameLst>
                                          <p:attrName>style.visibility</p:attrName>
                                        </p:attrNameLst>
                                      </p:cBhvr>
                                      <p:to>
                                        <p:strVal val="visible"/>
                                      </p:to>
                                    </p:set>
                                    <p:animEffect transition="in" filter="wipe(left)">
                                      <p:cBhvr>
                                        <p:cTn id="11" dur="500"/>
                                        <p:tgtEl>
                                          <p:spTgt spid="134148"/>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4151"/>
                                        </p:tgtEl>
                                        <p:attrNameLst>
                                          <p:attrName>style.visibility</p:attrName>
                                        </p:attrNameLst>
                                      </p:cBhvr>
                                      <p:to>
                                        <p:strVal val="visible"/>
                                      </p:to>
                                    </p:set>
                                    <p:animEffect transition="in" filter="wipe(left)">
                                      <p:cBhvr>
                                        <p:cTn id="15" dur="500"/>
                                        <p:tgtEl>
                                          <p:spTgt spid="134151"/>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34152"/>
                                        </p:tgtEl>
                                        <p:attrNameLst>
                                          <p:attrName>style.visibility</p:attrName>
                                        </p:attrNameLst>
                                      </p:cBhvr>
                                      <p:to>
                                        <p:strVal val="visible"/>
                                      </p:to>
                                    </p:set>
                                    <p:animEffect transition="in" filter="wipe(left)">
                                      <p:cBhvr>
                                        <p:cTn id="19" dur="500"/>
                                        <p:tgtEl>
                                          <p:spTgt spid="134152"/>
                                        </p:tgtEl>
                                      </p:cBhvr>
                                    </p:animEffect>
                                  </p:childTnLst>
                                </p:cTn>
                              </p:par>
                              <p:par>
                                <p:cTn id="20" presetID="10" presetClass="entr" presetSubtype="0" fill="hold" nodeType="withEffect">
                                  <p:stCondLst>
                                    <p:cond delay="0"/>
                                  </p:stCondLst>
                                  <p:childTnLst>
                                    <p:set>
                                      <p:cBhvr>
                                        <p:cTn id="21" dur="1" fill="hold">
                                          <p:stCondLst>
                                            <p:cond delay="0"/>
                                          </p:stCondLst>
                                        </p:cTn>
                                        <p:tgtEl>
                                          <p:spTgt spid="134153"/>
                                        </p:tgtEl>
                                        <p:attrNameLst>
                                          <p:attrName>style.visibility</p:attrName>
                                        </p:attrNameLst>
                                      </p:cBhvr>
                                      <p:to>
                                        <p:strVal val="visible"/>
                                      </p:to>
                                    </p:set>
                                    <p:animEffect transition="in" filter="fade">
                                      <p:cBhvr>
                                        <p:cTn id="22" dur="2000"/>
                                        <p:tgtEl>
                                          <p:spTgt spid="134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P spid="134151" grpId="0" animBg="1"/>
      <p:bldP spid="1341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457200"/>
            <a:ext cx="8229600" cy="1371600"/>
          </a:xfrm>
          <a:noFill/>
        </p:spPr>
        <p:txBody>
          <a:bodyPr/>
          <a:lstStyle/>
          <a:p>
            <a:pPr eaLnBrk="1" hangingPunct="1"/>
            <a:r>
              <a:rPr lang="en-US" sz="4000" dirty="0" smtClean="0"/>
              <a:t>Comprehensive Evaluation of Project </a:t>
            </a:r>
            <a:r>
              <a:rPr lang="en-US" sz="4000" dirty="0" err="1" smtClean="0"/>
              <a:t>Datums</a:t>
            </a:r>
            <a:r>
              <a:rPr lang="en-US" sz="4000" dirty="0" smtClean="0"/>
              <a:t> (CEPD)</a:t>
            </a:r>
            <a:endParaRPr lang="en-US" sz="3600" dirty="0" smtClean="0"/>
          </a:p>
        </p:txBody>
      </p:sp>
      <p:sp>
        <p:nvSpPr>
          <p:cNvPr id="128003" name="Rectangle 3"/>
          <p:cNvSpPr>
            <a:spLocks noGrp="1" noChangeArrowheads="1"/>
          </p:cNvSpPr>
          <p:nvPr>
            <p:ph type="body" idx="1"/>
          </p:nvPr>
        </p:nvSpPr>
        <p:spPr>
          <a:xfrm>
            <a:off x="587375" y="2133600"/>
            <a:ext cx="8229600" cy="3886200"/>
          </a:xfrm>
        </p:spPr>
        <p:txBody>
          <a:bodyPr/>
          <a:lstStyle/>
          <a:p>
            <a:pPr eaLnBrk="1" hangingPunct="1">
              <a:lnSpc>
                <a:spcPct val="90000"/>
              </a:lnSpc>
              <a:buFont typeface="Wingdings" pitchFamily="2" charset="2"/>
              <a:buNone/>
              <a:defRPr/>
            </a:pPr>
            <a:r>
              <a:rPr lang="en-US" sz="2000" dirty="0" smtClean="0">
                <a:effectLst>
                  <a:outerShdw blurRad="38100" dist="38100" dir="2700000" algn="tl">
                    <a:srgbClr val="C0C0C0"/>
                  </a:outerShdw>
                </a:effectLst>
              </a:rPr>
              <a:t>	Implement lessons learned from Hurricane Katrina IPET Report … reference CG memo dated 4 Dec 06</a:t>
            </a:r>
          </a:p>
          <a:p>
            <a:pPr eaLnBrk="1" hangingPunct="1">
              <a:lnSpc>
                <a:spcPct val="90000"/>
              </a:lnSpc>
              <a:buFont typeface="Wingdings" pitchFamily="2" charset="2"/>
              <a:buNone/>
              <a:defRPr/>
            </a:pPr>
            <a:r>
              <a:rPr lang="en-US" sz="2000" dirty="0" smtClean="0">
                <a:effectLst>
                  <a:outerShdw blurRad="38100" dist="38100" dir="2700000" algn="tl">
                    <a:srgbClr val="C0C0C0"/>
                  </a:outerShdw>
                </a:effectLst>
              </a:rPr>
              <a:t>(1) </a:t>
            </a:r>
            <a:r>
              <a:rPr lang="en-US" sz="2000" b="1" dirty="0" smtClean="0">
                <a:solidFill>
                  <a:srgbClr val="00B050"/>
                </a:solidFill>
                <a:effectLst>
                  <a:outerShdw blurRad="38100" dist="38100" dir="2700000" algn="tl">
                    <a:srgbClr val="C0C0C0"/>
                  </a:outerShdw>
                </a:effectLst>
              </a:rPr>
              <a:t>Inventory Vertical </a:t>
            </a:r>
            <a:r>
              <a:rPr lang="en-US" sz="2000" b="1" dirty="0" err="1" smtClean="0">
                <a:solidFill>
                  <a:srgbClr val="00B050"/>
                </a:solidFill>
                <a:effectLst>
                  <a:outerShdw blurRad="38100" dist="38100" dir="2700000" algn="tl">
                    <a:srgbClr val="C0C0C0"/>
                  </a:outerShdw>
                </a:effectLst>
              </a:rPr>
              <a:t>Datums</a:t>
            </a:r>
            <a:r>
              <a:rPr lang="en-US" sz="2000" b="1" dirty="0" smtClean="0">
                <a:solidFill>
                  <a:srgbClr val="00B050"/>
                </a:solidFill>
                <a:effectLst>
                  <a:outerShdw blurRad="38100" dist="38100" dir="2700000" algn="tl">
                    <a:srgbClr val="C0C0C0"/>
                  </a:outerShdw>
                </a:effectLst>
              </a:rPr>
              <a:t> on Projects</a:t>
            </a:r>
          </a:p>
          <a:p>
            <a:pPr eaLnBrk="1" hangingPunct="1">
              <a:lnSpc>
                <a:spcPct val="90000"/>
              </a:lnSpc>
              <a:defRPr/>
            </a:pPr>
            <a:r>
              <a:rPr lang="en-US" sz="2000" dirty="0" smtClean="0">
                <a:effectLst>
                  <a:outerShdw blurRad="38100" dist="38100" dir="2700000" algn="tl">
                    <a:srgbClr val="C0C0C0"/>
                  </a:outerShdw>
                </a:effectLst>
              </a:rPr>
              <a:t>Adequacy of elevation connections with US Dept of Commerce (NOAA) federal geodetic &amp; water level reference systems</a:t>
            </a:r>
          </a:p>
          <a:p>
            <a:pPr eaLnBrk="1" hangingPunct="1">
              <a:lnSpc>
                <a:spcPct val="90000"/>
              </a:lnSpc>
              <a:buFont typeface="Wingdings" pitchFamily="2" charset="2"/>
              <a:buNone/>
              <a:defRPr/>
            </a:pPr>
            <a:r>
              <a:rPr lang="en-US" sz="2000" dirty="0" smtClean="0">
                <a:effectLst>
                  <a:outerShdw blurRad="38100" dist="38100" dir="2700000" algn="tl">
                    <a:srgbClr val="C0C0C0"/>
                  </a:outerShdw>
                </a:effectLst>
              </a:rPr>
              <a:t>(2) </a:t>
            </a:r>
            <a:r>
              <a:rPr lang="en-US" sz="2000" b="1" dirty="0" smtClean="0">
                <a:solidFill>
                  <a:srgbClr val="00B050"/>
                </a:solidFill>
                <a:effectLst>
                  <a:outerShdw blurRad="38100" dist="38100" dir="2700000" algn="tl">
                    <a:srgbClr val="C0C0C0"/>
                  </a:outerShdw>
                </a:effectLst>
              </a:rPr>
              <a:t>Evaluate Projects</a:t>
            </a:r>
            <a:r>
              <a:rPr lang="en-US" sz="2000" dirty="0" smtClean="0">
                <a:effectLst>
                  <a:outerShdw blurRad="38100" dist="38100" dir="2700000" algn="tl">
                    <a:srgbClr val="C0C0C0"/>
                  </a:outerShdw>
                </a:effectLst>
              </a:rPr>
              <a:t> (Identify Deficiencies)</a:t>
            </a:r>
          </a:p>
          <a:p>
            <a:pPr eaLnBrk="1" hangingPunct="1">
              <a:lnSpc>
                <a:spcPct val="90000"/>
              </a:lnSpc>
              <a:defRPr/>
            </a:pPr>
            <a:r>
              <a:rPr lang="en-US" sz="2000" dirty="0" smtClean="0">
                <a:effectLst>
                  <a:outerShdw blurRad="38100" dist="38100" dir="2700000" algn="tl">
                    <a:srgbClr val="C0C0C0"/>
                  </a:outerShdw>
                </a:effectLst>
                <a:cs typeface="Arial" charset="0"/>
              </a:rPr>
              <a:t>Critical items for HQ (and District) per project</a:t>
            </a:r>
          </a:p>
          <a:p>
            <a:pPr lvl="1" eaLnBrk="1" hangingPunct="1">
              <a:lnSpc>
                <a:spcPct val="90000"/>
              </a:lnSpc>
              <a:defRPr/>
            </a:pPr>
            <a:r>
              <a:rPr lang="en-US" sz="1800" dirty="0" smtClean="0">
                <a:effectLst>
                  <a:outerShdw blurRad="38100" dist="38100" dir="2700000" algn="tl">
                    <a:srgbClr val="C0C0C0"/>
                  </a:outerShdw>
                </a:effectLst>
                <a:cs typeface="Arial" charset="0"/>
              </a:rPr>
              <a:t>Reference </a:t>
            </a:r>
            <a:r>
              <a:rPr lang="en-US" sz="1800" dirty="0" err="1" smtClean="0">
                <a:effectLst>
                  <a:outerShdw blurRad="38100" dist="38100" dir="2700000" algn="tl">
                    <a:srgbClr val="C0C0C0"/>
                  </a:outerShdw>
                </a:effectLst>
                <a:cs typeface="Arial" charset="0"/>
              </a:rPr>
              <a:t>datums</a:t>
            </a:r>
            <a:r>
              <a:rPr lang="en-US" sz="1800" dirty="0" smtClean="0">
                <a:effectLst>
                  <a:outerShdw blurRad="38100" dist="38100" dir="2700000" algn="tl">
                    <a:srgbClr val="C0C0C0"/>
                  </a:outerShdw>
                </a:effectLst>
                <a:cs typeface="Arial" charset="0"/>
              </a:rPr>
              <a:t> compliant or non-compliant</a:t>
            </a:r>
          </a:p>
          <a:p>
            <a:pPr lvl="1" eaLnBrk="1" hangingPunct="1">
              <a:lnSpc>
                <a:spcPct val="90000"/>
              </a:lnSpc>
              <a:defRPr/>
            </a:pPr>
            <a:r>
              <a:rPr lang="en-US" sz="1800" dirty="0" smtClean="0">
                <a:effectLst>
                  <a:outerShdw blurRad="38100" dist="38100" dir="2700000" algn="tl">
                    <a:srgbClr val="C0C0C0"/>
                  </a:outerShdw>
                </a:effectLst>
                <a:cs typeface="Arial" charset="0"/>
              </a:rPr>
              <a:t>Cost to bring into compliance</a:t>
            </a:r>
          </a:p>
          <a:p>
            <a:pPr lvl="1" eaLnBrk="1" hangingPunct="1">
              <a:lnSpc>
                <a:spcPct val="90000"/>
              </a:lnSpc>
              <a:defRPr/>
            </a:pPr>
            <a:r>
              <a:rPr lang="en-US" sz="1800" dirty="0" smtClean="0">
                <a:effectLst>
                  <a:outerShdw blurRad="38100" dist="38100" dir="2700000" algn="tl">
                    <a:srgbClr val="C0C0C0"/>
                  </a:outerShdw>
                </a:effectLst>
                <a:cs typeface="Arial" charset="0"/>
              </a:rPr>
              <a:t>Estimated date of completion--programmed</a:t>
            </a:r>
          </a:p>
          <a:p>
            <a:pPr lvl="1" eaLnBrk="1" hangingPunct="1">
              <a:lnSpc>
                <a:spcPct val="90000"/>
              </a:lnSpc>
              <a:defRPr/>
            </a:pPr>
            <a:r>
              <a:rPr lang="en-US" sz="1800" dirty="0" smtClean="0">
                <a:effectLst>
                  <a:outerShdw blurRad="38100" dist="38100" dir="2700000" algn="tl">
                    <a:srgbClr val="C0C0C0"/>
                  </a:outerShdw>
                </a:effectLst>
                <a:cs typeface="Arial" charset="0"/>
              </a:rPr>
              <a:t>Cost avoidance (navigation projects)</a:t>
            </a:r>
            <a:endParaRPr lang="en-US" sz="1800" dirty="0" smtClean="0">
              <a:effectLst>
                <a:outerShdw blurRad="38100" dist="38100" dir="2700000" algn="tl">
                  <a:srgbClr val="C0C0C0"/>
                </a:outerShdw>
              </a:effectLst>
            </a:endParaRPr>
          </a:p>
        </p:txBody>
      </p:sp>
      <p:sp>
        <p:nvSpPr>
          <p:cNvPr id="11269" name="Text Box 4"/>
          <p:cNvSpPr txBox="1">
            <a:spLocks noChangeArrowheads="1"/>
          </p:cNvSpPr>
          <p:nvPr/>
        </p:nvSpPr>
        <p:spPr bwMode="auto">
          <a:xfrm rot="10800000">
            <a:off x="0" y="3525838"/>
            <a:ext cx="546100" cy="1122362"/>
          </a:xfrm>
          <a:prstGeom prst="rect">
            <a:avLst/>
          </a:prstGeom>
          <a:noFill/>
          <a:ln w="25400">
            <a:noFill/>
            <a:miter lim="800000"/>
            <a:headEnd/>
            <a:tailEnd/>
          </a:ln>
        </p:spPr>
        <p:txBody>
          <a:bodyPr vert="eaVert" wrap="none" lIns="90488" tIns="44450" rIns="90488" bIns="44450">
            <a:spAutoFit/>
          </a:bodyPr>
          <a:lstStyle/>
          <a:p>
            <a:pPr eaLnBrk="0" hangingPunct="0"/>
            <a:r>
              <a:rPr lang="en-US" sz="2400"/>
              <a:t>Phase I</a:t>
            </a:r>
          </a:p>
        </p:txBody>
      </p:sp>
      <p:sp>
        <p:nvSpPr>
          <p:cNvPr id="11270" name="AutoShape 5"/>
          <p:cNvSpPr>
            <a:spLocks/>
          </p:cNvSpPr>
          <p:nvPr/>
        </p:nvSpPr>
        <p:spPr bwMode="auto">
          <a:xfrm>
            <a:off x="457200" y="2743200"/>
            <a:ext cx="76200" cy="2819400"/>
          </a:xfrm>
          <a:prstGeom prst="leftBrace">
            <a:avLst>
              <a:gd name="adj1" fmla="val 308333"/>
              <a:gd name="adj2" fmla="val 50000"/>
            </a:avLst>
          </a:prstGeom>
          <a:noFill/>
          <a:ln w="25400">
            <a:solidFill>
              <a:schemeClr val="tx1"/>
            </a:solidFill>
            <a:round/>
            <a:headEnd/>
            <a:tailEnd/>
          </a:ln>
        </p:spPr>
        <p:txBody>
          <a:bodyPr wrap="none" lIns="90488" tIns="44450" rIns="90488" bIns="44450" anchor="ctr"/>
          <a:lstStyle/>
          <a:p>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0" y="609600"/>
            <a:ext cx="9144000" cy="609600"/>
          </a:xfrm>
          <a:noFill/>
        </p:spPr>
        <p:txBody>
          <a:bodyPr/>
          <a:lstStyle/>
          <a:p>
            <a:pPr eaLnBrk="1" hangingPunct="1"/>
            <a:r>
              <a:rPr lang="en-US" dirty="0" smtClean="0"/>
              <a:t>CEPD (Cont’d)</a:t>
            </a:r>
          </a:p>
        </p:txBody>
      </p:sp>
      <p:sp>
        <p:nvSpPr>
          <p:cNvPr id="12292" name="Rectangle 3"/>
          <p:cNvSpPr>
            <a:spLocks noGrp="1" noChangeArrowheads="1"/>
          </p:cNvSpPr>
          <p:nvPr>
            <p:ph type="body" idx="1"/>
          </p:nvPr>
        </p:nvSpPr>
        <p:spPr>
          <a:xfrm>
            <a:off x="457200" y="1752600"/>
            <a:ext cx="8229600" cy="4953000"/>
          </a:xfrm>
          <a:noFill/>
        </p:spPr>
        <p:txBody>
          <a:bodyPr/>
          <a:lstStyle/>
          <a:p>
            <a:pPr eaLnBrk="1" hangingPunct="1"/>
            <a:r>
              <a:rPr lang="en-US" sz="2000" dirty="0" smtClean="0">
                <a:cs typeface="Arial" charset="0"/>
              </a:rPr>
              <a:t>Develop plan to update project to correct datum</a:t>
            </a:r>
          </a:p>
          <a:p>
            <a:pPr eaLnBrk="1" hangingPunct="1"/>
            <a:r>
              <a:rPr lang="en-US" sz="2000" dirty="0" smtClean="0">
                <a:cs typeface="Arial" charset="0"/>
              </a:rPr>
              <a:t>If both geodetic and hydraulic/tidal reference </a:t>
            </a:r>
            <a:r>
              <a:rPr lang="en-US" sz="2000" dirty="0" err="1" smtClean="0">
                <a:cs typeface="Arial" charset="0"/>
              </a:rPr>
              <a:t>datums</a:t>
            </a:r>
            <a:r>
              <a:rPr lang="en-US" sz="2000" dirty="0" smtClean="0">
                <a:cs typeface="Arial" charset="0"/>
              </a:rPr>
              <a:t> are compliant with CEPD standards</a:t>
            </a:r>
          </a:p>
          <a:p>
            <a:pPr lvl="1" eaLnBrk="1" hangingPunct="1"/>
            <a:r>
              <a:rPr lang="en-US" sz="1800" dirty="0" smtClean="0">
                <a:cs typeface="Arial" charset="0"/>
              </a:rPr>
              <a:t>Attach verification documents to Project Report</a:t>
            </a:r>
          </a:p>
          <a:p>
            <a:pPr eaLnBrk="1" hangingPunct="1"/>
            <a:r>
              <a:rPr lang="en-US" sz="2000" dirty="0" smtClean="0">
                <a:cs typeface="Arial" charset="0"/>
              </a:rPr>
              <a:t>Notify local sponsor of any deficiencies</a:t>
            </a:r>
          </a:p>
          <a:p>
            <a:pPr eaLnBrk="1" hangingPunct="1"/>
            <a:endParaRPr lang="en-US" sz="2000" dirty="0" smtClean="0">
              <a:cs typeface="Arial" charset="0"/>
            </a:endParaRPr>
          </a:p>
          <a:p>
            <a:pPr eaLnBrk="1" hangingPunct="1">
              <a:buFont typeface="Wingdings" pitchFamily="2" charset="2"/>
              <a:buNone/>
            </a:pPr>
            <a:r>
              <a:rPr lang="en-US" sz="2000" dirty="0" smtClean="0">
                <a:cs typeface="Arial" charset="0"/>
              </a:rPr>
              <a:t>(3) </a:t>
            </a:r>
            <a:r>
              <a:rPr lang="en-US" sz="2000" b="1" dirty="0" smtClean="0">
                <a:solidFill>
                  <a:srgbClr val="00B050"/>
                </a:solidFill>
                <a:cs typeface="Arial" charset="0"/>
              </a:rPr>
              <a:t>Transition to correct datum</a:t>
            </a:r>
          </a:p>
          <a:p>
            <a:pPr eaLnBrk="1" hangingPunct="1"/>
            <a:r>
              <a:rPr lang="en-US" sz="2000" dirty="0" smtClean="0">
                <a:cs typeface="Arial" charset="0"/>
              </a:rPr>
              <a:t>Re-Survey/Adjustments to update project datum</a:t>
            </a:r>
          </a:p>
          <a:p>
            <a:pPr eaLnBrk="1" hangingPunct="1"/>
            <a:r>
              <a:rPr lang="en-US" sz="2000" dirty="0" smtClean="0">
                <a:cs typeface="Arial" charset="0"/>
              </a:rPr>
              <a:t>Corrective Action Database</a:t>
            </a:r>
          </a:p>
          <a:p>
            <a:pPr lvl="1" eaLnBrk="1" hangingPunct="1"/>
            <a:endParaRPr lang="en-US" sz="1800" dirty="0" smtClean="0">
              <a:cs typeface="Arial" charset="0"/>
            </a:endParaRPr>
          </a:p>
          <a:p>
            <a:pPr eaLnBrk="1" hangingPunct="1">
              <a:buFont typeface="Wingdings" pitchFamily="2" charset="2"/>
              <a:buNone/>
            </a:pPr>
            <a:r>
              <a:rPr lang="en-US" sz="2000" dirty="0" smtClean="0">
                <a:cs typeface="Arial" charset="0"/>
              </a:rPr>
              <a:t>(4) </a:t>
            </a:r>
            <a:r>
              <a:rPr lang="en-US" sz="2000" b="1" dirty="0" smtClean="0">
                <a:solidFill>
                  <a:srgbClr val="00B050"/>
                </a:solidFill>
                <a:cs typeface="Arial" charset="0"/>
              </a:rPr>
              <a:t>Make Necessary changes to Project</a:t>
            </a:r>
          </a:p>
          <a:p>
            <a:pPr eaLnBrk="1" hangingPunct="1"/>
            <a:r>
              <a:rPr lang="en-US" sz="2000" dirty="0" smtClean="0">
                <a:cs typeface="Arial" charset="0"/>
              </a:rPr>
              <a:t>Notify PM/Engineer of changes to control</a:t>
            </a:r>
          </a:p>
          <a:p>
            <a:pPr eaLnBrk="1" hangingPunct="1"/>
            <a:r>
              <a:rPr lang="en-US" sz="2000" dirty="0" smtClean="0">
                <a:cs typeface="Arial" charset="0"/>
              </a:rPr>
              <a:t>Raise levee, decrease dredging, etc…</a:t>
            </a:r>
          </a:p>
        </p:txBody>
      </p:sp>
      <p:sp>
        <p:nvSpPr>
          <p:cNvPr id="12293" name="Text Box 4"/>
          <p:cNvSpPr txBox="1">
            <a:spLocks noChangeArrowheads="1"/>
          </p:cNvSpPr>
          <p:nvPr/>
        </p:nvSpPr>
        <p:spPr bwMode="auto">
          <a:xfrm rot="10800000">
            <a:off x="-1588" y="3594100"/>
            <a:ext cx="546101" cy="1206500"/>
          </a:xfrm>
          <a:prstGeom prst="rect">
            <a:avLst/>
          </a:prstGeom>
          <a:noFill/>
          <a:ln w="25400">
            <a:noFill/>
            <a:miter lim="800000"/>
            <a:headEnd/>
            <a:tailEnd/>
          </a:ln>
        </p:spPr>
        <p:txBody>
          <a:bodyPr vert="eaVert" wrap="none" lIns="90488" tIns="44450" rIns="90488" bIns="44450">
            <a:spAutoFit/>
          </a:bodyPr>
          <a:lstStyle/>
          <a:p>
            <a:pPr eaLnBrk="0" hangingPunct="0"/>
            <a:r>
              <a:rPr lang="en-US" sz="2400"/>
              <a:t>Phase II</a:t>
            </a:r>
          </a:p>
        </p:txBody>
      </p:sp>
      <p:sp>
        <p:nvSpPr>
          <p:cNvPr id="12294" name="Text Box 5"/>
          <p:cNvSpPr txBox="1">
            <a:spLocks noChangeArrowheads="1"/>
          </p:cNvSpPr>
          <p:nvPr/>
        </p:nvSpPr>
        <p:spPr bwMode="auto">
          <a:xfrm rot="10800000">
            <a:off x="-1588" y="5033963"/>
            <a:ext cx="546101" cy="1290637"/>
          </a:xfrm>
          <a:prstGeom prst="rect">
            <a:avLst/>
          </a:prstGeom>
          <a:noFill/>
          <a:ln w="25400">
            <a:noFill/>
            <a:miter lim="800000"/>
            <a:headEnd/>
            <a:tailEnd/>
          </a:ln>
        </p:spPr>
        <p:txBody>
          <a:bodyPr vert="eaVert" wrap="none" lIns="90488" tIns="44450" rIns="90488" bIns="44450">
            <a:spAutoFit/>
          </a:bodyPr>
          <a:lstStyle/>
          <a:p>
            <a:pPr eaLnBrk="0" hangingPunct="0"/>
            <a:r>
              <a:rPr lang="en-US" sz="2400"/>
              <a:t>Phase III</a:t>
            </a:r>
          </a:p>
        </p:txBody>
      </p:sp>
      <p:sp>
        <p:nvSpPr>
          <p:cNvPr id="12295" name="AutoShape 6"/>
          <p:cNvSpPr>
            <a:spLocks/>
          </p:cNvSpPr>
          <p:nvPr/>
        </p:nvSpPr>
        <p:spPr bwMode="auto">
          <a:xfrm>
            <a:off x="457200" y="3810000"/>
            <a:ext cx="76200" cy="1143000"/>
          </a:xfrm>
          <a:prstGeom prst="leftBrace">
            <a:avLst>
              <a:gd name="adj1" fmla="val 125000"/>
              <a:gd name="adj2" fmla="val 50000"/>
            </a:avLst>
          </a:prstGeom>
          <a:noFill/>
          <a:ln w="25400">
            <a:solidFill>
              <a:schemeClr val="tx1"/>
            </a:solidFill>
            <a:round/>
            <a:headEnd/>
            <a:tailEnd/>
          </a:ln>
        </p:spPr>
        <p:txBody>
          <a:bodyPr wrap="none" lIns="90488" tIns="44450" rIns="90488" bIns="44450" anchor="ctr"/>
          <a:lstStyle/>
          <a:p>
            <a:endParaRPr lang="en-US"/>
          </a:p>
        </p:txBody>
      </p:sp>
      <p:sp>
        <p:nvSpPr>
          <p:cNvPr id="12296" name="AutoShape 7"/>
          <p:cNvSpPr>
            <a:spLocks/>
          </p:cNvSpPr>
          <p:nvPr/>
        </p:nvSpPr>
        <p:spPr bwMode="auto">
          <a:xfrm>
            <a:off x="457200" y="5334000"/>
            <a:ext cx="76200" cy="990600"/>
          </a:xfrm>
          <a:prstGeom prst="leftBrace">
            <a:avLst>
              <a:gd name="adj1" fmla="val 108333"/>
              <a:gd name="adj2" fmla="val 50000"/>
            </a:avLst>
          </a:prstGeom>
          <a:noFill/>
          <a:ln w="25400">
            <a:solidFill>
              <a:schemeClr val="tx1"/>
            </a:solidFill>
            <a:round/>
            <a:headEnd/>
            <a:tailEnd/>
          </a:ln>
        </p:spPr>
        <p:txBody>
          <a:bodyPr wrap="none" lIns="90488" tIns="44450" rIns="90488" bIns="44450" anchor="ctr"/>
          <a:lstStyle/>
          <a:p>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a:hlinkClick r:id="rId3" action="ppaction://hlinkpres?slideindex=1&amp;slidetitle="/>
          </p:cNvPr>
          <p:cNvPicPr>
            <a:picLocks noChangeAspect="1" noChangeArrowheads="1"/>
          </p:cNvPicPr>
          <p:nvPr/>
        </p:nvPicPr>
        <p:blipFill>
          <a:blip r:embed="rId4" cstate="screen">
            <a:clrChange>
              <a:clrFrom>
                <a:srgbClr val="000000"/>
              </a:clrFrom>
              <a:clrTo>
                <a:srgbClr val="000000">
                  <a:alpha val="0"/>
                </a:srgbClr>
              </a:clrTo>
            </a:clrChange>
          </a:blip>
          <a:srcRect/>
          <a:stretch>
            <a:fillRect/>
          </a:stretch>
        </p:blipFill>
        <p:spPr bwMode="auto">
          <a:xfrm>
            <a:off x="4973638" y="1120775"/>
            <a:ext cx="2987675" cy="2732088"/>
          </a:xfrm>
          <a:prstGeom prst="rect">
            <a:avLst/>
          </a:prstGeom>
          <a:noFill/>
          <a:ln w="9525">
            <a:noFill/>
            <a:miter lim="800000"/>
            <a:headEnd/>
            <a:tailEnd/>
          </a:ln>
        </p:spPr>
      </p:pic>
      <p:pic>
        <p:nvPicPr>
          <p:cNvPr id="17412" name="Picture 3">
            <a:hlinkClick r:id="rId5" action="ppaction://hlinkpres?slideindex=1&amp;slidetitle="/>
          </p:cNvPr>
          <p:cNvPicPr>
            <a:picLocks noChangeAspect="1" noChangeArrowheads="1"/>
          </p:cNvPicPr>
          <p:nvPr/>
        </p:nvPicPr>
        <p:blipFill>
          <a:blip r:embed="rId6" cstate="screen">
            <a:clrChange>
              <a:clrFrom>
                <a:srgbClr val="080C08"/>
              </a:clrFrom>
              <a:clrTo>
                <a:srgbClr val="080C08">
                  <a:alpha val="0"/>
                </a:srgbClr>
              </a:clrTo>
            </a:clrChange>
          </a:blip>
          <a:srcRect/>
          <a:stretch>
            <a:fillRect/>
          </a:stretch>
        </p:blipFill>
        <p:spPr bwMode="auto">
          <a:xfrm>
            <a:off x="741363" y="914400"/>
            <a:ext cx="3748087" cy="2811463"/>
          </a:xfrm>
          <a:prstGeom prst="rect">
            <a:avLst/>
          </a:prstGeom>
          <a:noFill/>
          <a:ln w="9525">
            <a:noFill/>
            <a:miter lim="800000"/>
            <a:headEnd/>
            <a:tailEnd/>
          </a:ln>
        </p:spPr>
      </p:pic>
      <p:pic>
        <p:nvPicPr>
          <p:cNvPr id="17413" name="Picture 4">
            <a:hlinkClick r:id="rId7" action="ppaction://hlinkpres?slideindex=1&amp;slidetitle="/>
          </p:cNvPr>
          <p:cNvPicPr>
            <a:picLocks noChangeAspect="1" noChangeArrowheads="1"/>
          </p:cNvPicPr>
          <p:nvPr/>
        </p:nvPicPr>
        <p:blipFill>
          <a:blip r:embed="rId8" cstate="screen">
            <a:clrChange>
              <a:clrFrom>
                <a:srgbClr val="080C08"/>
              </a:clrFrom>
              <a:clrTo>
                <a:srgbClr val="080C08">
                  <a:alpha val="0"/>
                </a:srgbClr>
              </a:clrTo>
            </a:clrChange>
          </a:blip>
          <a:srcRect/>
          <a:stretch>
            <a:fillRect/>
          </a:stretch>
        </p:blipFill>
        <p:spPr bwMode="auto">
          <a:xfrm>
            <a:off x="2744788" y="3101975"/>
            <a:ext cx="3540125" cy="2832100"/>
          </a:xfrm>
          <a:prstGeom prst="rect">
            <a:avLst/>
          </a:prstGeom>
          <a:noFill/>
          <a:ln w="9525">
            <a:noFill/>
            <a:miter lim="800000"/>
            <a:headEnd/>
            <a:tailEnd/>
          </a:ln>
        </p:spPr>
      </p:pic>
      <p:sp>
        <p:nvSpPr>
          <p:cNvPr id="137221" name="Rectangle 5"/>
          <p:cNvSpPr>
            <a:spLocks noChangeArrowheads="1"/>
          </p:cNvSpPr>
          <p:nvPr/>
        </p:nvSpPr>
        <p:spPr bwMode="auto">
          <a:xfrm>
            <a:off x="4267200" y="457200"/>
            <a:ext cx="4621213" cy="4673600"/>
          </a:xfrm>
          <a:prstGeom prst="rect">
            <a:avLst/>
          </a:prstGeom>
          <a:solidFill>
            <a:schemeClr val="bg1">
              <a:alpha val="85001"/>
            </a:schemeClr>
          </a:solidFill>
          <a:ln w="9525">
            <a:solidFill>
              <a:schemeClr val="tx1"/>
            </a:solidFill>
            <a:miter lim="800000"/>
            <a:headEnd/>
            <a:tailEnd/>
          </a:ln>
          <a:effectLst>
            <a:outerShdw dist="53882" dir="2700000" algn="ctr" rotWithShape="0">
              <a:schemeClr val="bg2"/>
            </a:outerShdw>
          </a:effectLst>
        </p:spPr>
        <p:txBody>
          <a:bodyPr anchor="ctr">
            <a:spAutoFit/>
          </a:bodyPr>
          <a:lstStyle/>
          <a:p>
            <a:pPr algn="ctr" eaLnBrk="0" hangingPunct="0">
              <a:tabLst>
                <a:tab pos="217488" algn="l"/>
              </a:tabLst>
              <a:defRPr/>
            </a:pPr>
            <a:r>
              <a:rPr lang="en-US" sz="2000" b="1"/>
              <a:t>Inland Flood Risk Management, Navigation, and Water Control Systems (to include levees, floodwalls, multipurpose hydropower projects, locks and dams, and non-tidal inland navigation systems):</a:t>
            </a:r>
            <a:r>
              <a:rPr lang="en-US" sz="2000">
                <a:solidFill>
                  <a:srgbClr val="48564E"/>
                </a:solidFill>
              </a:rPr>
              <a:t> </a:t>
            </a:r>
          </a:p>
          <a:p>
            <a:pPr algn="ctr" eaLnBrk="0" hangingPunct="0">
              <a:tabLst>
                <a:tab pos="217488" algn="l"/>
              </a:tabLst>
              <a:defRPr/>
            </a:pPr>
            <a:r>
              <a:rPr lang="en-US" sz="2000">
                <a:solidFill>
                  <a:srgbClr val="48564E"/>
                </a:solidFill>
              </a:rPr>
              <a:t>Designed or constructed flood protection or navigation clearance grades, hydraulic or hydrodynamic water surface profiles, river or pool stages, and stream gages in inland flood risk and water control systems shall be accurately referenced to the NSRS (e.g., NAVD88).</a:t>
            </a:r>
          </a:p>
        </p:txBody>
      </p:sp>
      <p:sp>
        <p:nvSpPr>
          <p:cNvPr id="137222" name="Rectangle 6"/>
          <p:cNvSpPr>
            <a:spLocks noChangeArrowheads="1"/>
          </p:cNvSpPr>
          <p:nvPr/>
        </p:nvSpPr>
        <p:spPr bwMode="auto">
          <a:xfrm>
            <a:off x="838200" y="762000"/>
            <a:ext cx="3660775" cy="3149600"/>
          </a:xfrm>
          <a:prstGeom prst="rect">
            <a:avLst/>
          </a:prstGeom>
          <a:solidFill>
            <a:schemeClr val="bg1">
              <a:alpha val="85001"/>
            </a:schemeClr>
          </a:solidFill>
          <a:ln w="9525">
            <a:solidFill>
              <a:schemeClr val="tx1"/>
            </a:solidFill>
            <a:miter lim="800000"/>
            <a:headEnd/>
            <a:tailEnd/>
          </a:ln>
          <a:effectLst>
            <a:outerShdw dist="53882" dir="2700000" algn="ctr" rotWithShape="0">
              <a:schemeClr val="bg2"/>
            </a:outerShdw>
          </a:effectLst>
        </p:spPr>
        <p:txBody>
          <a:bodyPr anchor="ctr">
            <a:spAutoFit/>
          </a:bodyPr>
          <a:lstStyle/>
          <a:p>
            <a:pPr algn="ctr">
              <a:tabLst>
                <a:tab pos="217488" algn="l"/>
              </a:tabLst>
              <a:defRPr/>
            </a:pPr>
            <a:r>
              <a:rPr lang="en-US" sz="2000" b="1"/>
              <a:t>Coastal Navigation Projects:</a:t>
            </a:r>
            <a:endParaRPr lang="en-US" sz="2000"/>
          </a:p>
          <a:p>
            <a:pPr algn="ctr">
              <a:tabLst>
                <a:tab pos="217488" algn="l"/>
              </a:tabLst>
              <a:defRPr/>
            </a:pPr>
            <a:r>
              <a:rPr lang="en-US" sz="2000">
                <a:solidFill>
                  <a:srgbClr val="48564E"/>
                </a:solidFill>
              </a:rPr>
              <a:t>Designed, constructed, dredged, and maintained navigation project grades in coastal areas shall be directly referenced to a local Mean Lower Low Water (MLLW) datum modeled on the latest NTDE as defined by NOAA for the project area.</a:t>
            </a:r>
            <a:r>
              <a:rPr lang="en-US" sz="2000"/>
              <a:t> </a:t>
            </a:r>
          </a:p>
        </p:txBody>
      </p:sp>
      <p:sp>
        <p:nvSpPr>
          <p:cNvPr id="137223" name="WordArt 7"/>
          <p:cNvSpPr>
            <a:spLocks noChangeArrowheads="1" noChangeShapeType="1" noTextEdit="1"/>
          </p:cNvSpPr>
          <p:nvPr/>
        </p:nvSpPr>
        <p:spPr bwMode="auto">
          <a:xfrm rot="1812766">
            <a:off x="4873625" y="1570038"/>
            <a:ext cx="3667125" cy="1854200"/>
          </a:xfrm>
          <a:prstGeom prst="rect">
            <a:avLst/>
          </a:prstGeom>
        </p:spPr>
        <p:txBody>
          <a:bodyPr wrap="none" fromWordArt="1">
            <a:prstTxWarp prst="textPlain">
              <a:avLst>
                <a:gd name="adj" fmla="val 50000"/>
              </a:avLst>
            </a:prstTxWarp>
          </a:bodyPr>
          <a:lstStyle/>
          <a:p>
            <a:pPr algn="ctr"/>
            <a:r>
              <a:rPr lang="en-US" sz="3600" kern="10">
                <a:ln w="19050">
                  <a:solidFill>
                    <a:srgbClr val="333300"/>
                  </a:solidFill>
                  <a:round/>
                  <a:headEnd/>
                  <a:tailEnd/>
                </a:ln>
                <a:solidFill>
                  <a:srgbClr val="808000"/>
                </a:solidFill>
                <a:effectLst>
                  <a:outerShdw dist="35921" dir="2700000" algn="ctr" rotWithShape="0">
                    <a:srgbClr val="990000"/>
                  </a:outerShdw>
                </a:effectLst>
                <a:latin typeface="Impact"/>
              </a:rPr>
              <a:t>Inland Flood Protection </a:t>
            </a:r>
          </a:p>
          <a:p>
            <a:pPr algn="ctr"/>
            <a:r>
              <a:rPr lang="en-US" sz="3600" kern="10">
                <a:ln w="19050">
                  <a:solidFill>
                    <a:srgbClr val="333300"/>
                  </a:solidFill>
                  <a:round/>
                  <a:headEnd/>
                  <a:tailEnd/>
                </a:ln>
                <a:solidFill>
                  <a:srgbClr val="808000"/>
                </a:solidFill>
                <a:effectLst>
                  <a:outerShdw dist="35921" dir="2700000" algn="ctr" rotWithShape="0">
                    <a:srgbClr val="990000"/>
                  </a:outerShdw>
                </a:effectLst>
                <a:latin typeface="Impact"/>
              </a:rPr>
              <a:t>and </a:t>
            </a:r>
          </a:p>
          <a:p>
            <a:pPr algn="ctr"/>
            <a:r>
              <a:rPr lang="en-US" sz="3600" kern="10">
                <a:ln w="19050">
                  <a:solidFill>
                    <a:srgbClr val="333300"/>
                  </a:solidFill>
                  <a:round/>
                  <a:headEnd/>
                  <a:tailEnd/>
                </a:ln>
                <a:solidFill>
                  <a:srgbClr val="808000"/>
                </a:solidFill>
                <a:effectLst>
                  <a:outerShdw dist="35921" dir="2700000" algn="ctr" rotWithShape="0">
                    <a:srgbClr val="990000"/>
                  </a:outerShdw>
                </a:effectLst>
                <a:latin typeface="Impact"/>
              </a:rPr>
              <a:t>Water Control Systems</a:t>
            </a:r>
          </a:p>
        </p:txBody>
      </p:sp>
      <p:sp>
        <p:nvSpPr>
          <p:cNvPr id="137226" name="WordArt 10"/>
          <p:cNvSpPr>
            <a:spLocks noChangeArrowheads="1" noChangeShapeType="1" noTextEdit="1"/>
          </p:cNvSpPr>
          <p:nvPr/>
        </p:nvSpPr>
        <p:spPr bwMode="auto">
          <a:xfrm rot="-2497888">
            <a:off x="685800" y="1663700"/>
            <a:ext cx="3444875" cy="1003300"/>
          </a:xfrm>
          <a:prstGeom prst="rect">
            <a:avLst/>
          </a:prstGeom>
        </p:spPr>
        <p:txBody>
          <a:bodyPr wrap="none" fromWordArt="1">
            <a:prstTxWarp prst="textPlain">
              <a:avLst>
                <a:gd name="adj" fmla="val 50000"/>
              </a:avLst>
            </a:prstTxWarp>
          </a:bodyPr>
          <a:lstStyle/>
          <a:p>
            <a:pPr algn="ctr"/>
            <a:r>
              <a:rPr lang="en-US" sz="3600" kern="10">
                <a:ln w="19050">
                  <a:solidFill>
                    <a:srgbClr val="333300"/>
                  </a:solidFill>
                  <a:round/>
                  <a:headEnd/>
                  <a:tailEnd/>
                </a:ln>
                <a:solidFill>
                  <a:srgbClr val="808000"/>
                </a:solidFill>
                <a:effectLst>
                  <a:outerShdw dist="35921" dir="2700000" algn="ctr" rotWithShape="0">
                    <a:srgbClr val="990000"/>
                  </a:outerShdw>
                </a:effectLst>
                <a:latin typeface="Impact"/>
              </a:rPr>
              <a:t>Coastal</a:t>
            </a:r>
          </a:p>
          <a:p>
            <a:pPr algn="ctr"/>
            <a:r>
              <a:rPr lang="en-US" sz="3600" kern="10">
                <a:ln w="19050">
                  <a:solidFill>
                    <a:srgbClr val="333300"/>
                  </a:solidFill>
                  <a:round/>
                  <a:headEnd/>
                  <a:tailEnd/>
                </a:ln>
                <a:solidFill>
                  <a:srgbClr val="808000"/>
                </a:solidFill>
                <a:effectLst>
                  <a:outerShdw dist="35921" dir="2700000" algn="ctr" rotWithShape="0">
                    <a:srgbClr val="990000"/>
                  </a:outerShdw>
                </a:effectLst>
                <a:latin typeface="Impact"/>
              </a:rPr>
              <a:t>Navigation</a:t>
            </a:r>
          </a:p>
        </p:txBody>
      </p:sp>
      <p:sp>
        <p:nvSpPr>
          <p:cNvPr id="137224" name="Rectangle 8"/>
          <p:cNvSpPr>
            <a:spLocks noChangeArrowheads="1"/>
          </p:cNvSpPr>
          <p:nvPr/>
        </p:nvSpPr>
        <p:spPr bwMode="auto">
          <a:xfrm>
            <a:off x="2362200" y="2895600"/>
            <a:ext cx="4032250" cy="3454400"/>
          </a:xfrm>
          <a:prstGeom prst="rect">
            <a:avLst/>
          </a:prstGeom>
          <a:solidFill>
            <a:schemeClr val="bg1">
              <a:alpha val="85001"/>
            </a:schemeClr>
          </a:solidFill>
          <a:ln w="9525">
            <a:solidFill>
              <a:schemeClr val="tx1"/>
            </a:solidFill>
            <a:miter lim="800000"/>
            <a:headEnd/>
            <a:tailEnd/>
          </a:ln>
          <a:effectLst>
            <a:outerShdw dist="53882" dir="2700000" algn="ctr" rotWithShape="0">
              <a:schemeClr val="bg2"/>
            </a:outerShdw>
          </a:effectLst>
        </p:spPr>
        <p:txBody>
          <a:bodyPr anchor="ctr">
            <a:spAutoFit/>
          </a:bodyPr>
          <a:lstStyle/>
          <a:p>
            <a:pPr algn="ctr">
              <a:tabLst>
                <a:tab pos="217488" algn="l"/>
              </a:tabLst>
              <a:defRPr/>
            </a:pPr>
            <a:r>
              <a:rPr lang="en-US" sz="2000" b="1"/>
              <a:t>Hurricane &amp; Shore Protection Projects (HSPP):</a:t>
            </a:r>
            <a:r>
              <a:rPr lang="en-US" sz="2000"/>
              <a:t>  </a:t>
            </a:r>
          </a:p>
          <a:p>
            <a:pPr algn="ctr">
              <a:tabLst>
                <a:tab pos="217488" algn="l"/>
              </a:tabLst>
              <a:defRPr/>
            </a:pPr>
            <a:r>
              <a:rPr lang="en-US" sz="2000"/>
              <a:t>	</a:t>
            </a:r>
            <a:r>
              <a:rPr lang="en-US" sz="2000">
                <a:solidFill>
                  <a:srgbClr val="48564E"/>
                </a:solidFill>
              </a:rPr>
              <a:t>In coastal areas subject to tidal influence, hurricane and shore protection design or constructed grades shall be directly referenced to NWLON tidal gages and coastal hydrodynamic tidal models established and maintained by the US Department of Commerce (NOAA).</a:t>
            </a:r>
            <a:r>
              <a:rPr lang="en-US" sz="2000"/>
              <a:t> </a:t>
            </a:r>
          </a:p>
        </p:txBody>
      </p:sp>
      <p:sp>
        <p:nvSpPr>
          <p:cNvPr id="137225" name="WordArt 9"/>
          <p:cNvSpPr>
            <a:spLocks noChangeArrowheads="1" noChangeShapeType="1" noTextEdit="1"/>
          </p:cNvSpPr>
          <p:nvPr/>
        </p:nvSpPr>
        <p:spPr bwMode="auto">
          <a:xfrm>
            <a:off x="2698750" y="4081463"/>
            <a:ext cx="3743325" cy="1201737"/>
          </a:xfrm>
          <a:prstGeom prst="rect">
            <a:avLst/>
          </a:prstGeom>
        </p:spPr>
        <p:txBody>
          <a:bodyPr wrap="none" fromWordArt="1">
            <a:prstTxWarp prst="textPlain">
              <a:avLst>
                <a:gd name="adj" fmla="val 50000"/>
              </a:avLst>
            </a:prstTxWarp>
          </a:bodyPr>
          <a:lstStyle/>
          <a:p>
            <a:pPr algn="ctr"/>
            <a:r>
              <a:rPr lang="en-US" sz="3600" kern="10">
                <a:ln w="19050">
                  <a:solidFill>
                    <a:srgbClr val="333300"/>
                  </a:solidFill>
                  <a:round/>
                  <a:headEnd/>
                  <a:tailEnd/>
                </a:ln>
                <a:solidFill>
                  <a:srgbClr val="808000"/>
                </a:solidFill>
                <a:effectLst>
                  <a:outerShdw dist="35921" dir="2700000" algn="ctr" rotWithShape="0">
                    <a:srgbClr val="990000"/>
                  </a:outerShdw>
                </a:effectLst>
                <a:latin typeface="Impact"/>
              </a:rPr>
              <a:t>Hurricane and Shore</a:t>
            </a:r>
          </a:p>
          <a:p>
            <a:pPr algn="ctr"/>
            <a:r>
              <a:rPr lang="en-US" sz="3600" kern="10">
                <a:ln w="19050">
                  <a:solidFill>
                    <a:srgbClr val="333300"/>
                  </a:solidFill>
                  <a:round/>
                  <a:headEnd/>
                  <a:tailEnd/>
                </a:ln>
                <a:solidFill>
                  <a:srgbClr val="808000"/>
                </a:solidFill>
                <a:effectLst>
                  <a:outerShdw dist="35921" dir="2700000" algn="ctr" rotWithShape="0">
                    <a:srgbClr val="990000"/>
                  </a:outerShdw>
                </a:effectLst>
                <a:latin typeface="Impact"/>
              </a:rPr>
              <a:t>Protection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7222"/>
                                        </p:tgtEl>
                                        <p:attrNameLst>
                                          <p:attrName>style.visibility</p:attrName>
                                        </p:attrNameLst>
                                      </p:cBhvr>
                                      <p:to>
                                        <p:strVal val="visible"/>
                                      </p:to>
                                    </p:set>
                                    <p:anim calcmode="lin" valueType="num">
                                      <p:cBhvr>
                                        <p:cTn id="7" dur="500" fill="hold"/>
                                        <p:tgtEl>
                                          <p:spTgt spid="137222"/>
                                        </p:tgtEl>
                                        <p:attrNameLst>
                                          <p:attrName>ppt_w</p:attrName>
                                        </p:attrNameLst>
                                      </p:cBhvr>
                                      <p:tavLst>
                                        <p:tav tm="0">
                                          <p:val>
                                            <p:fltVal val="0"/>
                                          </p:val>
                                        </p:tav>
                                        <p:tav tm="100000">
                                          <p:val>
                                            <p:strVal val="#ppt_w"/>
                                          </p:val>
                                        </p:tav>
                                      </p:tavLst>
                                    </p:anim>
                                    <p:anim calcmode="lin" valueType="num">
                                      <p:cBhvr>
                                        <p:cTn id="8" dur="500" fill="hold"/>
                                        <p:tgtEl>
                                          <p:spTgt spid="137222"/>
                                        </p:tgtEl>
                                        <p:attrNameLst>
                                          <p:attrName>ppt_h</p:attrName>
                                        </p:attrNameLst>
                                      </p:cBhvr>
                                      <p:tavLst>
                                        <p:tav tm="0">
                                          <p:val>
                                            <p:fltVal val="0"/>
                                          </p:val>
                                        </p:tav>
                                        <p:tav tm="100000">
                                          <p:val>
                                            <p:strVal val="#ppt_h"/>
                                          </p:val>
                                        </p:tav>
                                      </p:tavLst>
                                    </p:anim>
                                    <p:animEffect transition="in" filter="fade">
                                      <p:cBhvr>
                                        <p:cTn id="9" dur="500"/>
                                        <p:tgtEl>
                                          <p:spTgt spid="1372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500"/>
                                        <p:tgtEl>
                                          <p:spTgt spid="137222"/>
                                        </p:tgtEl>
                                        <p:attrNameLst>
                                          <p:attrName>ppt_w</p:attrName>
                                        </p:attrNameLst>
                                      </p:cBhvr>
                                      <p:tavLst>
                                        <p:tav tm="0">
                                          <p:val>
                                            <p:strVal val="ppt_w"/>
                                          </p:val>
                                        </p:tav>
                                        <p:tav tm="100000">
                                          <p:val>
                                            <p:fltVal val="0"/>
                                          </p:val>
                                        </p:tav>
                                      </p:tavLst>
                                    </p:anim>
                                    <p:anim calcmode="lin" valueType="num">
                                      <p:cBhvr>
                                        <p:cTn id="14" dur="500"/>
                                        <p:tgtEl>
                                          <p:spTgt spid="137222"/>
                                        </p:tgtEl>
                                        <p:attrNameLst>
                                          <p:attrName>ppt_h</p:attrName>
                                        </p:attrNameLst>
                                      </p:cBhvr>
                                      <p:tavLst>
                                        <p:tav tm="0">
                                          <p:val>
                                            <p:strVal val="ppt_h"/>
                                          </p:val>
                                        </p:tav>
                                        <p:tav tm="100000">
                                          <p:val>
                                            <p:fltVal val="0"/>
                                          </p:val>
                                        </p:tav>
                                      </p:tavLst>
                                    </p:anim>
                                    <p:animEffect transition="out" filter="fade">
                                      <p:cBhvr>
                                        <p:cTn id="15" dur="500"/>
                                        <p:tgtEl>
                                          <p:spTgt spid="137222"/>
                                        </p:tgtEl>
                                      </p:cBhvr>
                                    </p:animEffect>
                                    <p:set>
                                      <p:cBhvr>
                                        <p:cTn id="16" dur="1" fill="hold">
                                          <p:stCondLst>
                                            <p:cond delay="499"/>
                                          </p:stCondLst>
                                        </p:cTn>
                                        <p:tgtEl>
                                          <p:spTgt spid="137222"/>
                                        </p:tgtEl>
                                        <p:attrNameLst>
                                          <p:attrName>style.visibility</p:attrName>
                                        </p:attrNameLst>
                                      </p:cBhvr>
                                      <p:to>
                                        <p:strVal val="hidden"/>
                                      </p:to>
                                    </p:set>
                                  </p:childTnLst>
                                </p:cTn>
                              </p:par>
                              <p:par>
                                <p:cTn id="17" presetID="53" presetClass="entr" presetSubtype="0" fill="hold" grpId="0" nodeType="withEffect">
                                  <p:stCondLst>
                                    <p:cond delay="0"/>
                                  </p:stCondLst>
                                  <p:childTnLst>
                                    <p:set>
                                      <p:cBhvr>
                                        <p:cTn id="18" dur="1" fill="hold">
                                          <p:stCondLst>
                                            <p:cond delay="0"/>
                                          </p:stCondLst>
                                        </p:cTn>
                                        <p:tgtEl>
                                          <p:spTgt spid="137226"/>
                                        </p:tgtEl>
                                        <p:attrNameLst>
                                          <p:attrName>style.visibility</p:attrName>
                                        </p:attrNameLst>
                                      </p:cBhvr>
                                      <p:to>
                                        <p:strVal val="visible"/>
                                      </p:to>
                                    </p:set>
                                    <p:anim calcmode="lin" valueType="num">
                                      <p:cBhvr>
                                        <p:cTn id="19" dur="500" fill="hold"/>
                                        <p:tgtEl>
                                          <p:spTgt spid="137226"/>
                                        </p:tgtEl>
                                        <p:attrNameLst>
                                          <p:attrName>ppt_w</p:attrName>
                                        </p:attrNameLst>
                                      </p:cBhvr>
                                      <p:tavLst>
                                        <p:tav tm="0">
                                          <p:val>
                                            <p:fltVal val="0"/>
                                          </p:val>
                                        </p:tav>
                                        <p:tav tm="100000">
                                          <p:val>
                                            <p:strVal val="#ppt_w"/>
                                          </p:val>
                                        </p:tav>
                                      </p:tavLst>
                                    </p:anim>
                                    <p:anim calcmode="lin" valueType="num">
                                      <p:cBhvr>
                                        <p:cTn id="20" dur="500" fill="hold"/>
                                        <p:tgtEl>
                                          <p:spTgt spid="137226"/>
                                        </p:tgtEl>
                                        <p:attrNameLst>
                                          <p:attrName>ppt_h</p:attrName>
                                        </p:attrNameLst>
                                      </p:cBhvr>
                                      <p:tavLst>
                                        <p:tav tm="0">
                                          <p:val>
                                            <p:fltVal val="0"/>
                                          </p:val>
                                        </p:tav>
                                        <p:tav tm="100000">
                                          <p:val>
                                            <p:strVal val="#ppt_h"/>
                                          </p:val>
                                        </p:tav>
                                      </p:tavLst>
                                    </p:anim>
                                    <p:animEffect transition="in" filter="fade">
                                      <p:cBhvr>
                                        <p:cTn id="21" dur="500"/>
                                        <p:tgtEl>
                                          <p:spTgt spid="137226"/>
                                        </p:tgtEl>
                                      </p:cBhvr>
                                    </p:animEffect>
                                  </p:childTnLst>
                                </p:cTn>
                              </p:par>
                            </p:childTnLst>
                          </p:cTn>
                        </p:par>
                        <p:par>
                          <p:cTn id="22" fill="hold">
                            <p:stCondLst>
                              <p:cond delay="500"/>
                            </p:stCondLst>
                            <p:childTnLst>
                              <p:par>
                                <p:cTn id="23" presetID="53" presetClass="entr" presetSubtype="0" fill="hold" grpId="0" nodeType="afterEffect">
                                  <p:stCondLst>
                                    <p:cond delay="0"/>
                                  </p:stCondLst>
                                  <p:childTnLst>
                                    <p:set>
                                      <p:cBhvr>
                                        <p:cTn id="24" dur="1" fill="hold">
                                          <p:stCondLst>
                                            <p:cond delay="0"/>
                                          </p:stCondLst>
                                        </p:cTn>
                                        <p:tgtEl>
                                          <p:spTgt spid="137221"/>
                                        </p:tgtEl>
                                        <p:attrNameLst>
                                          <p:attrName>style.visibility</p:attrName>
                                        </p:attrNameLst>
                                      </p:cBhvr>
                                      <p:to>
                                        <p:strVal val="visible"/>
                                      </p:to>
                                    </p:set>
                                    <p:anim calcmode="lin" valueType="num">
                                      <p:cBhvr>
                                        <p:cTn id="25" dur="500" fill="hold"/>
                                        <p:tgtEl>
                                          <p:spTgt spid="137221"/>
                                        </p:tgtEl>
                                        <p:attrNameLst>
                                          <p:attrName>ppt_w</p:attrName>
                                        </p:attrNameLst>
                                      </p:cBhvr>
                                      <p:tavLst>
                                        <p:tav tm="0">
                                          <p:val>
                                            <p:fltVal val="0"/>
                                          </p:val>
                                        </p:tav>
                                        <p:tav tm="100000">
                                          <p:val>
                                            <p:strVal val="#ppt_w"/>
                                          </p:val>
                                        </p:tav>
                                      </p:tavLst>
                                    </p:anim>
                                    <p:anim calcmode="lin" valueType="num">
                                      <p:cBhvr>
                                        <p:cTn id="26" dur="500" fill="hold"/>
                                        <p:tgtEl>
                                          <p:spTgt spid="137221"/>
                                        </p:tgtEl>
                                        <p:attrNameLst>
                                          <p:attrName>ppt_h</p:attrName>
                                        </p:attrNameLst>
                                      </p:cBhvr>
                                      <p:tavLst>
                                        <p:tav tm="0">
                                          <p:val>
                                            <p:fltVal val="0"/>
                                          </p:val>
                                        </p:tav>
                                        <p:tav tm="100000">
                                          <p:val>
                                            <p:strVal val="#ppt_h"/>
                                          </p:val>
                                        </p:tav>
                                      </p:tavLst>
                                    </p:anim>
                                    <p:animEffect transition="in" filter="fade">
                                      <p:cBhvr>
                                        <p:cTn id="27" dur="500"/>
                                        <p:tgtEl>
                                          <p:spTgt spid="1372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0" fill="hold" grpId="1" nodeType="clickEffect">
                                  <p:stCondLst>
                                    <p:cond delay="0"/>
                                  </p:stCondLst>
                                  <p:childTnLst>
                                    <p:anim calcmode="lin" valueType="num">
                                      <p:cBhvr>
                                        <p:cTn id="31" dur="500"/>
                                        <p:tgtEl>
                                          <p:spTgt spid="137221"/>
                                        </p:tgtEl>
                                        <p:attrNameLst>
                                          <p:attrName>ppt_w</p:attrName>
                                        </p:attrNameLst>
                                      </p:cBhvr>
                                      <p:tavLst>
                                        <p:tav tm="0">
                                          <p:val>
                                            <p:strVal val="ppt_w"/>
                                          </p:val>
                                        </p:tav>
                                        <p:tav tm="100000">
                                          <p:val>
                                            <p:fltVal val="0"/>
                                          </p:val>
                                        </p:tav>
                                      </p:tavLst>
                                    </p:anim>
                                    <p:anim calcmode="lin" valueType="num">
                                      <p:cBhvr>
                                        <p:cTn id="32" dur="500"/>
                                        <p:tgtEl>
                                          <p:spTgt spid="137221"/>
                                        </p:tgtEl>
                                        <p:attrNameLst>
                                          <p:attrName>ppt_h</p:attrName>
                                        </p:attrNameLst>
                                      </p:cBhvr>
                                      <p:tavLst>
                                        <p:tav tm="0">
                                          <p:val>
                                            <p:strVal val="ppt_h"/>
                                          </p:val>
                                        </p:tav>
                                        <p:tav tm="100000">
                                          <p:val>
                                            <p:fltVal val="0"/>
                                          </p:val>
                                        </p:tav>
                                      </p:tavLst>
                                    </p:anim>
                                    <p:animEffect transition="out" filter="fade">
                                      <p:cBhvr>
                                        <p:cTn id="33" dur="500"/>
                                        <p:tgtEl>
                                          <p:spTgt spid="137221"/>
                                        </p:tgtEl>
                                      </p:cBhvr>
                                    </p:animEffect>
                                    <p:set>
                                      <p:cBhvr>
                                        <p:cTn id="34" dur="1" fill="hold">
                                          <p:stCondLst>
                                            <p:cond delay="499"/>
                                          </p:stCondLst>
                                        </p:cTn>
                                        <p:tgtEl>
                                          <p:spTgt spid="137221"/>
                                        </p:tgtEl>
                                        <p:attrNameLst>
                                          <p:attrName>style.visibility</p:attrName>
                                        </p:attrNameLst>
                                      </p:cBhvr>
                                      <p:to>
                                        <p:strVal val="hidden"/>
                                      </p:to>
                                    </p:set>
                                  </p:childTnLst>
                                </p:cTn>
                              </p:par>
                              <p:par>
                                <p:cTn id="35" presetID="53" presetClass="entr" presetSubtype="0" fill="hold" grpId="0" nodeType="withEffect">
                                  <p:stCondLst>
                                    <p:cond delay="0"/>
                                  </p:stCondLst>
                                  <p:childTnLst>
                                    <p:set>
                                      <p:cBhvr>
                                        <p:cTn id="36" dur="1" fill="hold">
                                          <p:stCondLst>
                                            <p:cond delay="0"/>
                                          </p:stCondLst>
                                        </p:cTn>
                                        <p:tgtEl>
                                          <p:spTgt spid="137223"/>
                                        </p:tgtEl>
                                        <p:attrNameLst>
                                          <p:attrName>style.visibility</p:attrName>
                                        </p:attrNameLst>
                                      </p:cBhvr>
                                      <p:to>
                                        <p:strVal val="visible"/>
                                      </p:to>
                                    </p:set>
                                    <p:anim calcmode="lin" valueType="num">
                                      <p:cBhvr>
                                        <p:cTn id="37" dur="500" fill="hold"/>
                                        <p:tgtEl>
                                          <p:spTgt spid="137223"/>
                                        </p:tgtEl>
                                        <p:attrNameLst>
                                          <p:attrName>ppt_w</p:attrName>
                                        </p:attrNameLst>
                                      </p:cBhvr>
                                      <p:tavLst>
                                        <p:tav tm="0">
                                          <p:val>
                                            <p:fltVal val="0"/>
                                          </p:val>
                                        </p:tav>
                                        <p:tav tm="100000">
                                          <p:val>
                                            <p:strVal val="#ppt_w"/>
                                          </p:val>
                                        </p:tav>
                                      </p:tavLst>
                                    </p:anim>
                                    <p:anim calcmode="lin" valueType="num">
                                      <p:cBhvr>
                                        <p:cTn id="38" dur="500" fill="hold"/>
                                        <p:tgtEl>
                                          <p:spTgt spid="137223"/>
                                        </p:tgtEl>
                                        <p:attrNameLst>
                                          <p:attrName>ppt_h</p:attrName>
                                        </p:attrNameLst>
                                      </p:cBhvr>
                                      <p:tavLst>
                                        <p:tav tm="0">
                                          <p:val>
                                            <p:fltVal val="0"/>
                                          </p:val>
                                        </p:tav>
                                        <p:tav tm="100000">
                                          <p:val>
                                            <p:strVal val="#ppt_h"/>
                                          </p:val>
                                        </p:tav>
                                      </p:tavLst>
                                    </p:anim>
                                    <p:animEffect transition="in" filter="fade">
                                      <p:cBhvr>
                                        <p:cTn id="39" dur="500"/>
                                        <p:tgtEl>
                                          <p:spTgt spid="137223"/>
                                        </p:tgtEl>
                                      </p:cBhvr>
                                    </p:animEffect>
                                  </p:childTnLst>
                                </p:cTn>
                              </p:par>
                            </p:childTnLst>
                          </p:cTn>
                        </p:par>
                        <p:par>
                          <p:cTn id="40" fill="hold">
                            <p:stCondLst>
                              <p:cond delay="500"/>
                            </p:stCondLst>
                            <p:childTnLst>
                              <p:par>
                                <p:cTn id="41" presetID="53" presetClass="entr" presetSubtype="0" fill="hold" grpId="0" nodeType="afterEffect">
                                  <p:stCondLst>
                                    <p:cond delay="0"/>
                                  </p:stCondLst>
                                  <p:childTnLst>
                                    <p:set>
                                      <p:cBhvr>
                                        <p:cTn id="42" dur="1" fill="hold">
                                          <p:stCondLst>
                                            <p:cond delay="0"/>
                                          </p:stCondLst>
                                        </p:cTn>
                                        <p:tgtEl>
                                          <p:spTgt spid="137224"/>
                                        </p:tgtEl>
                                        <p:attrNameLst>
                                          <p:attrName>style.visibility</p:attrName>
                                        </p:attrNameLst>
                                      </p:cBhvr>
                                      <p:to>
                                        <p:strVal val="visible"/>
                                      </p:to>
                                    </p:set>
                                    <p:anim calcmode="lin" valueType="num">
                                      <p:cBhvr>
                                        <p:cTn id="43" dur="500" fill="hold"/>
                                        <p:tgtEl>
                                          <p:spTgt spid="137224"/>
                                        </p:tgtEl>
                                        <p:attrNameLst>
                                          <p:attrName>ppt_w</p:attrName>
                                        </p:attrNameLst>
                                      </p:cBhvr>
                                      <p:tavLst>
                                        <p:tav tm="0">
                                          <p:val>
                                            <p:fltVal val="0"/>
                                          </p:val>
                                        </p:tav>
                                        <p:tav tm="100000">
                                          <p:val>
                                            <p:strVal val="#ppt_w"/>
                                          </p:val>
                                        </p:tav>
                                      </p:tavLst>
                                    </p:anim>
                                    <p:anim calcmode="lin" valueType="num">
                                      <p:cBhvr>
                                        <p:cTn id="44" dur="500" fill="hold"/>
                                        <p:tgtEl>
                                          <p:spTgt spid="137224"/>
                                        </p:tgtEl>
                                        <p:attrNameLst>
                                          <p:attrName>ppt_h</p:attrName>
                                        </p:attrNameLst>
                                      </p:cBhvr>
                                      <p:tavLst>
                                        <p:tav tm="0">
                                          <p:val>
                                            <p:fltVal val="0"/>
                                          </p:val>
                                        </p:tav>
                                        <p:tav tm="100000">
                                          <p:val>
                                            <p:strVal val="#ppt_h"/>
                                          </p:val>
                                        </p:tav>
                                      </p:tavLst>
                                    </p:anim>
                                    <p:animEffect transition="in" filter="fade">
                                      <p:cBhvr>
                                        <p:cTn id="45" dur="500"/>
                                        <p:tgtEl>
                                          <p:spTgt spid="13722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0" fill="hold" grpId="1" nodeType="clickEffect">
                                  <p:stCondLst>
                                    <p:cond delay="0"/>
                                  </p:stCondLst>
                                  <p:childTnLst>
                                    <p:anim calcmode="lin" valueType="num">
                                      <p:cBhvr>
                                        <p:cTn id="49" dur="500"/>
                                        <p:tgtEl>
                                          <p:spTgt spid="137224"/>
                                        </p:tgtEl>
                                        <p:attrNameLst>
                                          <p:attrName>ppt_w</p:attrName>
                                        </p:attrNameLst>
                                      </p:cBhvr>
                                      <p:tavLst>
                                        <p:tav tm="0">
                                          <p:val>
                                            <p:strVal val="ppt_w"/>
                                          </p:val>
                                        </p:tav>
                                        <p:tav tm="100000">
                                          <p:val>
                                            <p:fltVal val="0"/>
                                          </p:val>
                                        </p:tav>
                                      </p:tavLst>
                                    </p:anim>
                                    <p:anim calcmode="lin" valueType="num">
                                      <p:cBhvr>
                                        <p:cTn id="50" dur="500"/>
                                        <p:tgtEl>
                                          <p:spTgt spid="137224"/>
                                        </p:tgtEl>
                                        <p:attrNameLst>
                                          <p:attrName>ppt_h</p:attrName>
                                        </p:attrNameLst>
                                      </p:cBhvr>
                                      <p:tavLst>
                                        <p:tav tm="0">
                                          <p:val>
                                            <p:strVal val="ppt_h"/>
                                          </p:val>
                                        </p:tav>
                                        <p:tav tm="100000">
                                          <p:val>
                                            <p:fltVal val="0"/>
                                          </p:val>
                                        </p:tav>
                                      </p:tavLst>
                                    </p:anim>
                                    <p:animEffect transition="out" filter="fade">
                                      <p:cBhvr>
                                        <p:cTn id="51" dur="500"/>
                                        <p:tgtEl>
                                          <p:spTgt spid="137224"/>
                                        </p:tgtEl>
                                      </p:cBhvr>
                                    </p:animEffect>
                                    <p:set>
                                      <p:cBhvr>
                                        <p:cTn id="52" dur="1" fill="hold">
                                          <p:stCondLst>
                                            <p:cond delay="499"/>
                                          </p:stCondLst>
                                        </p:cTn>
                                        <p:tgtEl>
                                          <p:spTgt spid="137224"/>
                                        </p:tgtEl>
                                        <p:attrNameLst>
                                          <p:attrName>style.visibility</p:attrName>
                                        </p:attrNameLst>
                                      </p:cBhvr>
                                      <p:to>
                                        <p:strVal val="hidden"/>
                                      </p:to>
                                    </p:set>
                                  </p:childTnLst>
                                </p:cTn>
                              </p:par>
                              <p:par>
                                <p:cTn id="53" presetID="53" presetClass="entr" presetSubtype="0" fill="hold" grpId="0" nodeType="withEffect">
                                  <p:stCondLst>
                                    <p:cond delay="0"/>
                                  </p:stCondLst>
                                  <p:childTnLst>
                                    <p:set>
                                      <p:cBhvr>
                                        <p:cTn id="54" dur="1" fill="hold">
                                          <p:stCondLst>
                                            <p:cond delay="0"/>
                                          </p:stCondLst>
                                        </p:cTn>
                                        <p:tgtEl>
                                          <p:spTgt spid="137225"/>
                                        </p:tgtEl>
                                        <p:attrNameLst>
                                          <p:attrName>style.visibility</p:attrName>
                                        </p:attrNameLst>
                                      </p:cBhvr>
                                      <p:to>
                                        <p:strVal val="visible"/>
                                      </p:to>
                                    </p:set>
                                    <p:anim calcmode="lin" valueType="num">
                                      <p:cBhvr>
                                        <p:cTn id="55" dur="500" fill="hold"/>
                                        <p:tgtEl>
                                          <p:spTgt spid="137225"/>
                                        </p:tgtEl>
                                        <p:attrNameLst>
                                          <p:attrName>ppt_w</p:attrName>
                                        </p:attrNameLst>
                                      </p:cBhvr>
                                      <p:tavLst>
                                        <p:tav tm="0">
                                          <p:val>
                                            <p:fltVal val="0"/>
                                          </p:val>
                                        </p:tav>
                                        <p:tav tm="100000">
                                          <p:val>
                                            <p:strVal val="#ppt_w"/>
                                          </p:val>
                                        </p:tav>
                                      </p:tavLst>
                                    </p:anim>
                                    <p:anim calcmode="lin" valueType="num">
                                      <p:cBhvr>
                                        <p:cTn id="56" dur="500" fill="hold"/>
                                        <p:tgtEl>
                                          <p:spTgt spid="137225"/>
                                        </p:tgtEl>
                                        <p:attrNameLst>
                                          <p:attrName>ppt_h</p:attrName>
                                        </p:attrNameLst>
                                      </p:cBhvr>
                                      <p:tavLst>
                                        <p:tav tm="0">
                                          <p:val>
                                            <p:fltVal val="0"/>
                                          </p:val>
                                        </p:tav>
                                        <p:tav tm="100000">
                                          <p:val>
                                            <p:strVal val="#ppt_h"/>
                                          </p:val>
                                        </p:tav>
                                      </p:tavLst>
                                    </p:anim>
                                    <p:animEffect transition="in" filter="fade">
                                      <p:cBhvr>
                                        <p:cTn id="57" dur="500"/>
                                        <p:tgtEl>
                                          <p:spTgt spid="137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nimBg="1"/>
      <p:bldP spid="137221" grpId="1" animBg="1"/>
      <p:bldP spid="137222" grpId="0" animBg="1"/>
      <p:bldP spid="137222" grpId="1" animBg="1"/>
      <p:bldP spid="137223" grpId="0" animBg="1"/>
      <p:bldP spid="137226" grpId="0" animBg="1"/>
      <p:bldP spid="137224" grpId="0" animBg="1"/>
      <p:bldP spid="137224" grpId="1" animBg="1"/>
      <p:bldP spid="1372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4294967295"/>
          </p:nvPr>
        </p:nvSpPr>
        <p:spPr>
          <a:xfrm>
            <a:off x="3657600" y="6610350"/>
            <a:ext cx="2133600" cy="247650"/>
          </a:xfrm>
          <a:prstGeom prst="rect">
            <a:avLst/>
          </a:prstGeom>
          <a:noFill/>
        </p:spPr>
        <p:txBody>
          <a:bodyPr/>
          <a:lstStyle/>
          <a:p>
            <a:fld id="{9D6D553D-E2A7-4ED6-9462-5991016395DE}" type="slidenum">
              <a:rPr lang="en-US" smtClean="0"/>
              <a:pPr/>
              <a:t>9</a:t>
            </a:fld>
            <a:endParaRPr lang="en-US" smtClean="0"/>
          </a:p>
        </p:txBody>
      </p:sp>
      <p:pic>
        <p:nvPicPr>
          <p:cNvPr id="4099" name="Picture 2"/>
          <p:cNvPicPr>
            <a:picLocks noChangeAspect="1" noChangeArrowheads="1"/>
          </p:cNvPicPr>
          <p:nvPr/>
        </p:nvPicPr>
        <p:blipFill>
          <a:blip r:embed="rId3" cstate="screen"/>
          <a:srcRect/>
          <a:stretch>
            <a:fillRect/>
          </a:stretch>
        </p:blipFill>
        <p:spPr bwMode="auto">
          <a:xfrm>
            <a:off x="0" y="0"/>
            <a:ext cx="9174163" cy="6858000"/>
          </a:xfrm>
          <a:prstGeom prst="rect">
            <a:avLst/>
          </a:prstGeom>
          <a:noFill/>
          <a:ln w="9525">
            <a:noFill/>
            <a:miter lim="800000"/>
            <a:headEnd/>
            <a:tailEnd/>
          </a:ln>
        </p:spPr>
      </p:pic>
      <p:sp>
        <p:nvSpPr>
          <p:cNvPr id="1479683" name="WordArt 3"/>
          <p:cNvSpPr>
            <a:spLocks noChangeArrowheads="1" noChangeShapeType="1" noTextEdit="1"/>
          </p:cNvSpPr>
          <p:nvPr/>
        </p:nvSpPr>
        <p:spPr bwMode="auto">
          <a:xfrm>
            <a:off x="369888" y="5494338"/>
            <a:ext cx="1447800" cy="571500"/>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solidFill>
                  <a:schemeClr val="bg1"/>
                </a:solidFill>
                <a:effectLst>
                  <a:outerShdw dist="35921" dir="2700000" algn="ctr" rotWithShape="0">
                    <a:srgbClr val="990000"/>
                  </a:outerShdw>
                </a:effectLst>
                <a:latin typeface="Impact"/>
              </a:rPr>
              <a:t>NAVD88</a:t>
            </a:r>
          </a:p>
        </p:txBody>
      </p:sp>
      <p:sp>
        <p:nvSpPr>
          <p:cNvPr id="1479684" name="Line 4"/>
          <p:cNvSpPr>
            <a:spLocks noChangeShapeType="1"/>
          </p:cNvSpPr>
          <p:nvPr/>
        </p:nvSpPr>
        <p:spPr bwMode="auto">
          <a:xfrm flipV="1">
            <a:off x="5360988" y="3452813"/>
            <a:ext cx="0" cy="2368550"/>
          </a:xfrm>
          <a:prstGeom prst="line">
            <a:avLst/>
          </a:prstGeom>
          <a:noFill/>
          <a:ln w="38100">
            <a:solidFill>
              <a:schemeClr val="accent2"/>
            </a:solidFill>
            <a:round/>
            <a:headEnd/>
            <a:tailEnd type="stealth" w="lg" len="lg"/>
          </a:ln>
        </p:spPr>
        <p:txBody>
          <a:bodyPr anchor="ctr">
            <a:spAutoFit/>
          </a:bodyPr>
          <a:lstStyle/>
          <a:p>
            <a:endParaRPr lang="en-US"/>
          </a:p>
        </p:txBody>
      </p:sp>
      <p:sp>
        <p:nvSpPr>
          <p:cNvPr id="1479685" name="WordArt 5"/>
          <p:cNvSpPr>
            <a:spLocks noChangeArrowheads="1" noChangeShapeType="1" noTextEdit="1"/>
          </p:cNvSpPr>
          <p:nvPr/>
        </p:nvSpPr>
        <p:spPr bwMode="auto">
          <a:xfrm>
            <a:off x="4943475" y="4013200"/>
            <a:ext cx="846138" cy="449263"/>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13.51'</a:t>
            </a:r>
          </a:p>
        </p:txBody>
      </p:sp>
      <p:sp>
        <p:nvSpPr>
          <p:cNvPr id="1479686" name="WordArt 6"/>
          <p:cNvSpPr>
            <a:spLocks noChangeArrowheads="1" noChangeShapeType="1" noTextEdit="1"/>
          </p:cNvSpPr>
          <p:nvPr/>
        </p:nvSpPr>
        <p:spPr bwMode="auto">
          <a:xfrm>
            <a:off x="366713" y="6157913"/>
            <a:ext cx="1447800" cy="571500"/>
          </a:xfrm>
          <a:prstGeom prst="rect">
            <a:avLst/>
          </a:prstGeom>
        </p:spPr>
        <p:txBody>
          <a:bodyPr wrap="none" fromWordArt="1">
            <a:prstTxWarp prst="textPlain">
              <a:avLst>
                <a:gd name="adj" fmla="val 50000"/>
              </a:avLst>
            </a:prstTxWarp>
          </a:bodyPr>
          <a:lstStyle/>
          <a:p>
            <a:pPr algn="ctr"/>
            <a:r>
              <a:rPr lang="en-US" sz="3600" kern="10">
                <a:ln w="19050">
                  <a:solidFill>
                    <a:srgbClr val="008000"/>
                  </a:solidFill>
                  <a:round/>
                  <a:headEnd/>
                  <a:tailEnd/>
                </a:ln>
                <a:solidFill>
                  <a:schemeClr val="bg1"/>
                </a:solidFill>
                <a:effectLst>
                  <a:outerShdw dist="35921" dir="2700000" algn="ctr" rotWithShape="0">
                    <a:srgbClr val="990000"/>
                  </a:outerShdw>
                </a:effectLst>
                <a:latin typeface="Impact"/>
              </a:rPr>
              <a:t>NGVD29</a:t>
            </a:r>
          </a:p>
        </p:txBody>
      </p:sp>
      <p:sp>
        <p:nvSpPr>
          <p:cNvPr id="1479687" name="Line 7"/>
          <p:cNvSpPr>
            <a:spLocks noChangeShapeType="1"/>
          </p:cNvSpPr>
          <p:nvPr/>
        </p:nvSpPr>
        <p:spPr bwMode="auto">
          <a:xfrm flipV="1">
            <a:off x="6164263" y="3452813"/>
            <a:ext cx="0" cy="3006725"/>
          </a:xfrm>
          <a:prstGeom prst="line">
            <a:avLst/>
          </a:prstGeom>
          <a:noFill/>
          <a:ln w="38100">
            <a:solidFill>
              <a:schemeClr val="hlink"/>
            </a:solidFill>
            <a:round/>
            <a:headEnd/>
            <a:tailEnd type="stealth" w="lg" len="lg"/>
          </a:ln>
        </p:spPr>
        <p:txBody>
          <a:bodyPr anchor="ctr">
            <a:spAutoFit/>
          </a:bodyPr>
          <a:lstStyle/>
          <a:p>
            <a:endParaRPr lang="en-US"/>
          </a:p>
        </p:txBody>
      </p:sp>
      <p:sp>
        <p:nvSpPr>
          <p:cNvPr id="1479688" name="WordArt 8"/>
          <p:cNvSpPr>
            <a:spLocks noChangeArrowheads="1" noChangeShapeType="1" noTextEdit="1"/>
          </p:cNvSpPr>
          <p:nvPr/>
        </p:nvSpPr>
        <p:spPr bwMode="auto">
          <a:xfrm>
            <a:off x="5795963" y="3740150"/>
            <a:ext cx="830262" cy="449263"/>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14.00'</a:t>
            </a:r>
          </a:p>
        </p:txBody>
      </p:sp>
      <p:sp>
        <p:nvSpPr>
          <p:cNvPr id="1479689" name="Line 9"/>
          <p:cNvSpPr>
            <a:spLocks noChangeShapeType="1"/>
          </p:cNvSpPr>
          <p:nvPr/>
        </p:nvSpPr>
        <p:spPr bwMode="auto">
          <a:xfrm>
            <a:off x="2003425" y="5821363"/>
            <a:ext cx="6711950" cy="0"/>
          </a:xfrm>
          <a:prstGeom prst="line">
            <a:avLst/>
          </a:prstGeom>
          <a:noFill/>
          <a:ln w="38100">
            <a:solidFill>
              <a:srgbClr val="FF0000"/>
            </a:solidFill>
            <a:round/>
            <a:headEnd/>
            <a:tailEnd/>
          </a:ln>
        </p:spPr>
        <p:txBody>
          <a:bodyPr anchor="ctr">
            <a:spAutoFit/>
          </a:bodyPr>
          <a:lstStyle/>
          <a:p>
            <a:endParaRPr lang="en-US"/>
          </a:p>
        </p:txBody>
      </p:sp>
      <p:sp>
        <p:nvSpPr>
          <p:cNvPr id="1479690" name="Freeform 10"/>
          <p:cNvSpPr>
            <a:spLocks/>
          </p:cNvSpPr>
          <p:nvPr/>
        </p:nvSpPr>
        <p:spPr bwMode="auto">
          <a:xfrm>
            <a:off x="30163" y="311150"/>
            <a:ext cx="9144000" cy="935038"/>
          </a:xfrm>
          <a:custGeom>
            <a:avLst/>
            <a:gdLst>
              <a:gd name="T0" fmla="*/ 0 w 6158"/>
              <a:gd name="T1" fmla="*/ 935038 h 589"/>
              <a:gd name="T2" fmla="*/ 4197806 w 6158"/>
              <a:gd name="T3" fmla="*/ 58738 h 589"/>
              <a:gd name="T4" fmla="*/ 9144000 w 6158"/>
              <a:gd name="T5" fmla="*/ 584200 h 589"/>
              <a:gd name="T6" fmla="*/ 0 60000 65536"/>
              <a:gd name="T7" fmla="*/ 0 60000 65536"/>
              <a:gd name="T8" fmla="*/ 0 60000 65536"/>
              <a:gd name="T9" fmla="*/ 0 w 6158"/>
              <a:gd name="T10" fmla="*/ 0 h 589"/>
              <a:gd name="T11" fmla="*/ 6158 w 6158"/>
              <a:gd name="T12" fmla="*/ 589 h 589"/>
            </a:gdLst>
            <a:ahLst/>
            <a:cxnLst>
              <a:cxn ang="T6">
                <a:pos x="T0" y="T1"/>
              </a:cxn>
              <a:cxn ang="T7">
                <a:pos x="T2" y="T3"/>
              </a:cxn>
              <a:cxn ang="T8">
                <a:pos x="T4" y="T5"/>
              </a:cxn>
            </a:cxnLst>
            <a:rect l="T9" t="T10" r="T11" b="T12"/>
            <a:pathLst>
              <a:path w="6158" h="589">
                <a:moveTo>
                  <a:pt x="0" y="589"/>
                </a:moveTo>
                <a:cubicBezTo>
                  <a:pt x="900" y="331"/>
                  <a:pt x="1801" y="74"/>
                  <a:pt x="2827" y="37"/>
                </a:cubicBezTo>
                <a:cubicBezTo>
                  <a:pt x="3853" y="0"/>
                  <a:pt x="5005" y="184"/>
                  <a:pt x="6158" y="368"/>
                </a:cubicBezTo>
              </a:path>
            </a:pathLst>
          </a:custGeom>
          <a:noFill/>
          <a:ln w="38100" cap="flat" cmpd="sng">
            <a:solidFill>
              <a:srgbClr val="FF00FF"/>
            </a:solidFill>
            <a:prstDash val="solid"/>
            <a:round/>
            <a:headEnd/>
            <a:tailEnd/>
          </a:ln>
        </p:spPr>
        <p:txBody>
          <a:bodyPr anchor="ctr">
            <a:spAutoFit/>
          </a:bodyPr>
          <a:lstStyle/>
          <a:p>
            <a:endParaRPr lang="en-US"/>
          </a:p>
        </p:txBody>
      </p:sp>
      <p:sp>
        <p:nvSpPr>
          <p:cNvPr id="1479691" name="Line 11"/>
          <p:cNvSpPr>
            <a:spLocks noChangeShapeType="1"/>
          </p:cNvSpPr>
          <p:nvPr/>
        </p:nvSpPr>
        <p:spPr bwMode="auto">
          <a:xfrm flipH="1" flipV="1">
            <a:off x="4522788" y="344488"/>
            <a:ext cx="14287" cy="3108325"/>
          </a:xfrm>
          <a:prstGeom prst="line">
            <a:avLst/>
          </a:prstGeom>
          <a:noFill/>
          <a:ln w="38100">
            <a:solidFill>
              <a:srgbClr val="FF00FF"/>
            </a:solidFill>
            <a:round/>
            <a:headEnd type="triangle" w="med" len="med"/>
            <a:tailEnd type="none" w="lg" len="lg"/>
          </a:ln>
        </p:spPr>
        <p:txBody>
          <a:bodyPr anchor="ctr">
            <a:spAutoFit/>
          </a:bodyPr>
          <a:lstStyle/>
          <a:p>
            <a:endParaRPr lang="en-US"/>
          </a:p>
        </p:txBody>
      </p:sp>
      <p:sp>
        <p:nvSpPr>
          <p:cNvPr id="1479692" name="WordArt 12"/>
          <p:cNvSpPr>
            <a:spLocks noChangeArrowheads="1" noChangeShapeType="1" noTextEdit="1"/>
          </p:cNvSpPr>
          <p:nvPr/>
        </p:nvSpPr>
        <p:spPr bwMode="auto">
          <a:xfrm>
            <a:off x="4025900" y="1365250"/>
            <a:ext cx="977900" cy="412750"/>
          </a:xfrm>
          <a:prstGeom prst="rect">
            <a:avLst/>
          </a:prstGeom>
        </p:spPr>
        <p:txBody>
          <a:bodyPr wrap="none" fromWordArt="1">
            <a:prstTxWarp prst="textPlain">
              <a:avLst>
                <a:gd name="adj" fmla="val 50000"/>
              </a:avLst>
            </a:prstTxWarp>
          </a:bodyPr>
          <a:lstStyle/>
          <a:p>
            <a:pPr algn="ctr"/>
            <a:r>
              <a:rPr lang="en-US" sz="3600" kern="10">
                <a:ln w="19050">
                  <a:solidFill>
                    <a:srgbClr val="FF00FF"/>
                  </a:solidFill>
                  <a:round/>
                  <a:headEnd/>
                  <a:tailEnd/>
                </a:ln>
                <a:solidFill>
                  <a:srgbClr val="0066CC"/>
                </a:solidFill>
                <a:effectLst>
                  <a:outerShdw dist="35921" dir="2700000" algn="ctr" rotWithShape="0">
                    <a:srgbClr val="990000"/>
                  </a:outerShdw>
                </a:effectLst>
                <a:latin typeface="Impact"/>
              </a:rPr>
              <a:t>-59.56'</a:t>
            </a:r>
          </a:p>
        </p:txBody>
      </p:sp>
      <p:sp>
        <p:nvSpPr>
          <p:cNvPr id="1479693" name="Line 13"/>
          <p:cNvSpPr>
            <a:spLocks noChangeShapeType="1"/>
          </p:cNvSpPr>
          <p:nvPr/>
        </p:nvSpPr>
        <p:spPr bwMode="auto">
          <a:xfrm>
            <a:off x="2032000" y="6459538"/>
            <a:ext cx="6711950" cy="0"/>
          </a:xfrm>
          <a:prstGeom prst="line">
            <a:avLst/>
          </a:prstGeom>
          <a:noFill/>
          <a:ln w="38100">
            <a:solidFill>
              <a:srgbClr val="FF0000"/>
            </a:solidFill>
            <a:round/>
            <a:headEnd/>
            <a:tailEnd/>
          </a:ln>
        </p:spPr>
        <p:txBody>
          <a:bodyPr anchor="ctr">
            <a:spAutoFit/>
          </a:bodyPr>
          <a:lstStyle/>
          <a:p>
            <a:endParaRPr lang="en-US"/>
          </a:p>
        </p:txBody>
      </p:sp>
      <p:sp>
        <p:nvSpPr>
          <p:cNvPr id="1479694" name="WordArt 14"/>
          <p:cNvSpPr>
            <a:spLocks noChangeArrowheads="1" noChangeShapeType="1" noTextEdit="1"/>
          </p:cNvSpPr>
          <p:nvPr/>
        </p:nvSpPr>
        <p:spPr bwMode="auto">
          <a:xfrm>
            <a:off x="366713" y="4719638"/>
            <a:ext cx="995362" cy="571500"/>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solidFill>
                  <a:schemeClr val="bg1"/>
                </a:solidFill>
                <a:effectLst>
                  <a:outerShdw dist="35921" dir="2700000" algn="ctr" rotWithShape="0">
                    <a:srgbClr val="990000"/>
                  </a:outerShdw>
                </a:effectLst>
                <a:latin typeface="Impact"/>
              </a:rPr>
              <a:t>LMSL</a:t>
            </a:r>
          </a:p>
        </p:txBody>
      </p:sp>
      <p:sp>
        <p:nvSpPr>
          <p:cNvPr id="1479695" name="Line 15"/>
          <p:cNvSpPr>
            <a:spLocks noChangeShapeType="1"/>
          </p:cNvSpPr>
          <p:nvPr/>
        </p:nvSpPr>
        <p:spPr bwMode="auto">
          <a:xfrm flipV="1">
            <a:off x="4733925" y="3452813"/>
            <a:ext cx="0" cy="1593850"/>
          </a:xfrm>
          <a:prstGeom prst="line">
            <a:avLst/>
          </a:prstGeom>
          <a:noFill/>
          <a:ln w="38100">
            <a:solidFill>
              <a:schemeClr val="accent2"/>
            </a:solidFill>
            <a:round/>
            <a:headEnd/>
            <a:tailEnd type="stealth" w="lg" len="lg"/>
          </a:ln>
        </p:spPr>
        <p:txBody>
          <a:bodyPr anchor="ctr">
            <a:spAutoFit/>
          </a:bodyPr>
          <a:lstStyle/>
          <a:p>
            <a:endParaRPr lang="en-US"/>
          </a:p>
        </p:txBody>
      </p:sp>
      <p:sp>
        <p:nvSpPr>
          <p:cNvPr id="1479696" name="WordArt 16"/>
          <p:cNvSpPr>
            <a:spLocks noChangeArrowheads="1" noChangeShapeType="1" noTextEdit="1"/>
          </p:cNvSpPr>
          <p:nvPr/>
        </p:nvSpPr>
        <p:spPr bwMode="auto">
          <a:xfrm>
            <a:off x="4335463" y="4491038"/>
            <a:ext cx="846137" cy="449262"/>
          </a:xfrm>
          <a:prstGeom prst="rect">
            <a:avLst/>
          </a:prstGeom>
        </p:spPr>
        <p:txBody>
          <a:bodyPr wrap="none" fromWordArt="1">
            <a:prstTxWarp prst="textPlain">
              <a:avLst>
                <a:gd name="adj" fmla="val 50000"/>
              </a:avLst>
            </a:prstTxWarp>
          </a:bodyPr>
          <a:lstStyle/>
          <a:p>
            <a:pPr algn="ct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13.01'</a:t>
            </a:r>
          </a:p>
        </p:txBody>
      </p:sp>
      <p:sp>
        <p:nvSpPr>
          <p:cNvPr id="1479697" name="Line 17"/>
          <p:cNvSpPr>
            <a:spLocks noChangeShapeType="1"/>
          </p:cNvSpPr>
          <p:nvPr/>
        </p:nvSpPr>
        <p:spPr bwMode="auto">
          <a:xfrm>
            <a:off x="1362075" y="5046663"/>
            <a:ext cx="7350125" cy="0"/>
          </a:xfrm>
          <a:prstGeom prst="line">
            <a:avLst/>
          </a:prstGeom>
          <a:noFill/>
          <a:ln w="38100">
            <a:solidFill>
              <a:srgbClr val="FF0000"/>
            </a:solidFill>
            <a:round/>
            <a:headEnd/>
            <a:tailEnd/>
          </a:ln>
        </p:spPr>
        <p:txBody>
          <a:bodyPr anchor="ctr">
            <a:spAutoFit/>
          </a:bodyPr>
          <a:lstStyle/>
          <a:p>
            <a:endParaRPr lang="en-US"/>
          </a:p>
        </p:txBody>
      </p:sp>
      <p:sp>
        <p:nvSpPr>
          <p:cNvPr id="1479698" name="Line 18"/>
          <p:cNvSpPr>
            <a:spLocks noChangeShapeType="1"/>
          </p:cNvSpPr>
          <p:nvPr/>
        </p:nvSpPr>
        <p:spPr bwMode="auto">
          <a:xfrm>
            <a:off x="2032000" y="3452813"/>
            <a:ext cx="4805363" cy="0"/>
          </a:xfrm>
          <a:prstGeom prst="line">
            <a:avLst/>
          </a:prstGeom>
          <a:noFill/>
          <a:ln w="28575">
            <a:solidFill>
              <a:schemeClr val="tx1"/>
            </a:solidFill>
            <a:round/>
            <a:headEnd/>
            <a:tailEnd/>
          </a:ln>
        </p:spPr>
        <p:txBody>
          <a:bodyPr anchor="ctr">
            <a:spAutoFit/>
          </a:bodyPr>
          <a:lstStyle/>
          <a:p>
            <a:endParaRPr lang="en-US"/>
          </a:p>
        </p:txBody>
      </p:sp>
      <p:pic>
        <p:nvPicPr>
          <p:cNvPr id="1479699" name="Picture 19"/>
          <p:cNvPicPr>
            <a:picLocks noChangeAspect="1" noChangeArrowheads="1"/>
          </p:cNvPicPr>
          <p:nvPr/>
        </p:nvPicPr>
        <p:blipFill>
          <a:blip r:embed="rId4" cstate="screen">
            <a:clrChange>
              <a:clrFrom>
                <a:srgbClr val="FBFBFB"/>
              </a:clrFrom>
              <a:clrTo>
                <a:srgbClr val="FBFBFB">
                  <a:alpha val="0"/>
                </a:srgbClr>
              </a:clrTo>
            </a:clrChange>
          </a:blip>
          <a:srcRect/>
          <a:stretch>
            <a:fillRect/>
          </a:stretch>
        </p:blipFill>
        <p:spPr bwMode="auto">
          <a:xfrm>
            <a:off x="0" y="6678613"/>
            <a:ext cx="307975" cy="179387"/>
          </a:xfrm>
          <a:prstGeom prst="rect">
            <a:avLst/>
          </a:prstGeom>
          <a:noFill/>
          <a:ln w="9525">
            <a:noFill/>
            <a:miter lim="800000"/>
            <a:headEnd/>
            <a:tailEnd/>
          </a:ln>
        </p:spPr>
      </p:pic>
      <p:sp>
        <p:nvSpPr>
          <p:cNvPr id="1479700" name="WordArt 20"/>
          <p:cNvSpPr>
            <a:spLocks noChangeArrowheads="1" noChangeShapeType="1" noTextEdit="1"/>
          </p:cNvSpPr>
          <p:nvPr/>
        </p:nvSpPr>
        <p:spPr bwMode="auto">
          <a:xfrm rot="-557586">
            <a:off x="1497013" y="260350"/>
            <a:ext cx="2497137" cy="571500"/>
          </a:xfrm>
          <a:prstGeom prst="rect">
            <a:avLst/>
          </a:prstGeom>
        </p:spPr>
        <p:txBody>
          <a:bodyPr wrap="none" fromWordArt="1">
            <a:prstTxWarp prst="textPlain">
              <a:avLst>
                <a:gd name="adj" fmla="val 50000"/>
              </a:avLst>
            </a:prstTxWarp>
          </a:bodyPr>
          <a:lstStyle/>
          <a:p>
            <a:pPr algn="ctr"/>
            <a:r>
              <a:rPr lang="en-US" sz="3600" kern="10">
                <a:ln w="19050">
                  <a:solidFill>
                    <a:srgbClr val="800080"/>
                  </a:solidFill>
                  <a:round/>
                  <a:headEnd/>
                  <a:tailEnd/>
                </a:ln>
                <a:solidFill>
                  <a:schemeClr val="bg1"/>
                </a:solidFill>
                <a:effectLst>
                  <a:outerShdw dist="35921" dir="2700000" algn="ctr" rotWithShape="0">
                    <a:srgbClr val="990000"/>
                  </a:outerShdw>
                </a:effectLst>
                <a:latin typeface="Impact"/>
              </a:rPr>
              <a:t>GRS80 (NAD83/GPS)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79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47968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79699"/>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479698"/>
                                        </p:tgtEl>
                                        <p:attrNameLst>
                                          <p:attrName>style.visibility</p:attrName>
                                        </p:attrNameLst>
                                      </p:cBhvr>
                                      <p:to>
                                        <p:strVal val="visible"/>
                                      </p:to>
                                    </p:set>
                                    <p:animEffect transition="in" filter="wipe(left)">
                                      <p:cBhvr>
                                        <p:cTn id="15" dur="500"/>
                                        <p:tgtEl>
                                          <p:spTgt spid="147969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79693"/>
                                        </p:tgtEl>
                                        <p:attrNameLst>
                                          <p:attrName>style.visibility</p:attrName>
                                        </p:attrNameLst>
                                      </p:cBhvr>
                                      <p:to>
                                        <p:strVal val="visible"/>
                                      </p:to>
                                    </p:set>
                                    <p:animEffect transition="in" filter="wipe(left)">
                                      <p:cBhvr>
                                        <p:cTn id="19" dur="500"/>
                                        <p:tgtEl>
                                          <p:spTgt spid="1479693"/>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1479687"/>
                                        </p:tgtEl>
                                        <p:attrNameLst>
                                          <p:attrName>style.visibility</p:attrName>
                                        </p:attrNameLst>
                                      </p:cBhvr>
                                      <p:to>
                                        <p:strVal val="visible"/>
                                      </p:to>
                                    </p:set>
                                    <p:animEffect transition="in" filter="wipe(down)">
                                      <p:cBhvr>
                                        <p:cTn id="23" dur="500"/>
                                        <p:tgtEl>
                                          <p:spTgt spid="147968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79688"/>
                                        </p:tgtEl>
                                        <p:attrNameLst>
                                          <p:attrName>style.visibility</p:attrName>
                                        </p:attrNameLst>
                                      </p:cBhvr>
                                      <p:to>
                                        <p:strVal val="visible"/>
                                      </p:to>
                                    </p:set>
                                    <p:animEffect transition="in" filter="fade">
                                      <p:cBhvr>
                                        <p:cTn id="26" dur="1000"/>
                                        <p:tgtEl>
                                          <p:spTgt spid="1479688"/>
                                        </p:tgtEl>
                                      </p:cBhvr>
                                    </p:animEffec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147969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0" fill="hold" grpId="0" nodeType="clickEffect">
                                  <p:stCondLst>
                                    <p:cond delay="0"/>
                                  </p:stCondLst>
                                  <p:childTnLst>
                                    <p:set>
                                      <p:cBhvr>
                                        <p:cTn id="33" dur="1" fill="hold">
                                          <p:stCondLst>
                                            <p:cond delay="0"/>
                                          </p:stCondLst>
                                        </p:cTn>
                                        <p:tgtEl>
                                          <p:spTgt spid="1479683"/>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479699"/>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479689"/>
                                        </p:tgtEl>
                                        <p:attrNameLst>
                                          <p:attrName>style.visibility</p:attrName>
                                        </p:attrNameLst>
                                      </p:cBhvr>
                                      <p:to>
                                        <p:strVal val="visible"/>
                                      </p:to>
                                    </p:set>
                                    <p:animEffect transition="in" filter="wipe(left)">
                                      <p:cBhvr>
                                        <p:cTn id="38" dur="500"/>
                                        <p:tgtEl>
                                          <p:spTgt spid="1479689"/>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1479684"/>
                                        </p:tgtEl>
                                        <p:attrNameLst>
                                          <p:attrName>style.visibility</p:attrName>
                                        </p:attrNameLst>
                                      </p:cBhvr>
                                      <p:to>
                                        <p:strVal val="visible"/>
                                      </p:to>
                                    </p:set>
                                    <p:animEffect transition="in" filter="wipe(down)">
                                      <p:cBhvr>
                                        <p:cTn id="42" dur="500"/>
                                        <p:tgtEl>
                                          <p:spTgt spid="147968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79685"/>
                                        </p:tgtEl>
                                        <p:attrNameLst>
                                          <p:attrName>style.visibility</p:attrName>
                                        </p:attrNameLst>
                                      </p:cBhvr>
                                      <p:to>
                                        <p:strVal val="visible"/>
                                      </p:to>
                                    </p:set>
                                    <p:animEffect transition="in" filter="fade">
                                      <p:cBhvr>
                                        <p:cTn id="45" dur="1000"/>
                                        <p:tgtEl>
                                          <p:spTgt spid="1479685"/>
                                        </p:tgtEl>
                                      </p:cBhvr>
                                    </p:animEffect>
                                  </p:childTnLst>
                                </p:cTn>
                              </p:par>
                            </p:childTnLst>
                          </p:cTn>
                        </p:par>
                        <p:par>
                          <p:cTn id="46" fill="hold">
                            <p:stCondLst>
                              <p:cond delay="1500"/>
                            </p:stCondLst>
                            <p:childTnLst>
                              <p:par>
                                <p:cTn id="47" presetID="1" presetClass="entr" presetSubtype="0" fill="hold" nodeType="afterEffect">
                                  <p:stCondLst>
                                    <p:cond delay="0"/>
                                  </p:stCondLst>
                                  <p:childTnLst>
                                    <p:set>
                                      <p:cBhvr>
                                        <p:cTn id="48" dur="1" fill="hold">
                                          <p:stCondLst>
                                            <p:cond delay="0"/>
                                          </p:stCondLst>
                                        </p:cTn>
                                        <p:tgtEl>
                                          <p:spTgt spid="147969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479699"/>
                                        </p:tgtEl>
                                        <p:attrNameLst>
                                          <p:attrName>style.visibility</p:attrName>
                                        </p:attrNameLst>
                                      </p:cBhvr>
                                      <p:to>
                                        <p:strVal val="hidden"/>
                                      </p:to>
                                    </p:set>
                                  </p:childTnLst>
                                </p:cTn>
                              </p:par>
                            </p:childTnLst>
                          </p:cTn>
                        </p:par>
                        <p:par>
                          <p:cTn id="53" fill="hold">
                            <p:stCondLst>
                              <p:cond delay="0"/>
                            </p:stCondLst>
                            <p:childTnLst>
                              <p:par>
                                <p:cTn id="54" presetID="22" presetClass="entr" presetSubtype="8" fill="hold" grpId="0" nodeType="afterEffect">
                                  <p:stCondLst>
                                    <p:cond delay="0"/>
                                  </p:stCondLst>
                                  <p:childTnLst>
                                    <p:set>
                                      <p:cBhvr>
                                        <p:cTn id="55" dur="1" fill="hold">
                                          <p:stCondLst>
                                            <p:cond delay="0"/>
                                          </p:stCondLst>
                                        </p:cTn>
                                        <p:tgtEl>
                                          <p:spTgt spid="1479690"/>
                                        </p:tgtEl>
                                        <p:attrNameLst>
                                          <p:attrName>style.visibility</p:attrName>
                                        </p:attrNameLst>
                                      </p:cBhvr>
                                      <p:to>
                                        <p:strVal val="visible"/>
                                      </p:to>
                                    </p:set>
                                    <p:animEffect transition="in" filter="wipe(left)">
                                      <p:cBhvr>
                                        <p:cTn id="56" dur="500"/>
                                        <p:tgtEl>
                                          <p:spTgt spid="1479690"/>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1479691"/>
                                        </p:tgtEl>
                                        <p:attrNameLst>
                                          <p:attrName>style.visibility</p:attrName>
                                        </p:attrNameLst>
                                      </p:cBhvr>
                                      <p:to>
                                        <p:strVal val="visible"/>
                                      </p:to>
                                    </p:set>
                                    <p:animEffect transition="in" filter="wipe(up)">
                                      <p:cBhvr>
                                        <p:cTn id="60" dur="500"/>
                                        <p:tgtEl>
                                          <p:spTgt spid="147969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79700"/>
                                        </p:tgtEl>
                                        <p:attrNameLst>
                                          <p:attrName>style.visibility</p:attrName>
                                        </p:attrNameLst>
                                      </p:cBhvr>
                                      <p:to>
                                        <p:strVal val="visible"/>
                                      </p:to>
                                    </p:set>
                                    <p:animEffect transition="in" filter="fade">
                                      <p:cBhvr>
                                        <p:cTn id="63" dur="2000"/>
                                        <p:tgtEl>
                                          <p:spTgt spid="147970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79692"/>
                                        </p:tgtEl>
                                        <p:attrNameLst>
                                          <p:attrName>style.visibility</p:attrName>
                                        </p:attrNameLst>
                                      </p:cBhvr>
                                      <p:to>
                                        <p:strVal val="visible"/>
                                      </p:to>
                                    </p:set>
                                    <p:animEffect transition="in" filter="fade">
                                      <p:cBhvr>
                                        <p:cTn id="66" dur="1000"/>
                                        <p:tgtEl>
                                          <p:spTgt spid="1479692"/>
                                        </p:tgtEl>
                                      </p:cBhvr>
                                    </p:animEffect>
                                  </p:childTnLst>
                                </p:cTn>
                              </p:par>
                            </p:childTnLst>
                          </p:cTn>
                        </p:par>
                        <p:par>
                          <p:cTn id="67" fill="hold">
                            <p:stCondLst>
                              <p:cond delay="2500"/>
                            </p:stCondLst>
                            <p:childTnLst>
                              <p:par>
                                <p:cTn id="68" presetID="1" presetClass="entr" presetSubtype="0" fill="hold" nodeType="afterEffect">
                                  <p:stCondLst>
                                    <p:cond delay="0"/>
                                  </p:stCondLst>
                                  <p:childTnLst>
                                    <p:set>
                                      <p:cBhvr>
                                        <p:cTn id="69" dur="1" fill="hold">
                                          <p:stCondLst>
                                            <p:cond delay="0"/>
                                          </p:stCondLst>
                                        </p:cTn>
                                        <p:tgtEl>
                                          <p:spTgt spid="147969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 presetClass="entr" presetSubtype="0" fill="hold" grpId="0" nodeType="clickEffect">
                                  <p:stCondLst>
                                    <p:cond delay="0"/>
                                  </p:stCondLst>
                                  <p:childTnLst>
                                    <p:set>
                                      <p:cBhvr>
                                        <p:cTn id="73" dur="1" fill="hold">
                                          <p:stCondLst>
                                            <p:cond delay="0"/>
                                          </p:stCondLst>
                                        </p:cTn>
                                        <p:tgtEl>
                                          <p:spTgt spid="1479694"/>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1479699"/>
                                        </p:tgtEl>
                                        <p:attrNameLst>
                                          <p:attrName>style.visibility</p:attrName>
                                        </p:attrNameLst>
                                      </p:cBhvr>
                                      <p:to>
                                        <p:strVal val="hidden"/>
                                      </p:to>
                                    </p:set>
                                  </p:childTnLst>
                                </p:cTn>
                              </p:par>
                              <p:par>
                                <p:cTn id="76" presetID="22" presetClass="entr" presetSubtype="8" fill="hold" grpId="0" nodeType="withEffect">
                                  <p:stCondLst>
                                    <p:cond delay="0"/>
                                  </p:stCondLst>
                                  <p:childTnLst>
                                    <p:set>
                                      <p:cBhvr>
                                        <p:cTn id="77" dur="1" fill="hold">
                                          <p:stCondLst>
                                            <p:cond delay="0"/>
                                          </p:stCondLst>
                                        </p:cTn>
                                        <p:tgtEl>
                                          <p:spTgt spid="1479697"/>
                                        </p:tgtEl>
                                        <p:attrNameLst>
                                          <p:attrName>style.visibility</p:attrName>
                                        </p:attrNameLst>
                                      </p:cBhvr>
                                      <p:to>
                                        <p:strVal val="visible"/>
                                      </p:to>
                                    </p:set>
                                    <p:animEffect transition="in" filter="wipe(left)">
                                      <p:cBhvr>
                                        <p:cTn id="78" dur="500"/>
                                        <p:tgtEl>
                                          <p:spTgt spid="1479697"/>
                                        </p:tgtEl>
                                      </p:cBhvr>
                                    </p:animEffect>
                                  </p:childTnLst>
                                </p:cTn>
                              </p:par>
                            </p:childTnLst>
                          </p:cTn>
                        </p:par>
                        <p:par>
                          <p:cTn id="79" fill="hold">
                            <p:stCondLst>
                              <p:cond delay="500"/>
                            </p:stCondLst>
                            <p:childTnLst>
                              <p:par>
                                <p:cTn id="80" presetID="22" presetClass="entr" presetSubtype="4" fill="hold" grpId="0" nodeType="afterEffect">
                                  <p:stCondLst>
                                    <p:cond delay="0"/>
                                  </p:stCondLst>
                                  <p:childTnLst>
                                    <p:set>
                                      <p:cBhvr>
                                        <p:cTn id="81" dur="1" fill="hold">
                                          <p:stCondLst>
                                            <p:cond delay="0"/>
                                          </p:stCondLst>
                                        </p:cTn>
                                        <p:tgtEl>
                                          <p:spTgt spid="1479695"/>
                                        </p:tgtEl>
                                        <p:attrNameLst>
                                          <p:attrName>style.visibility</p:attrName>
                                        </p:attrNameLst>
                                      </p:cBhvr>
                                      <p:to>
                                        <p:strVal val="visible"/>
                                      </p:to>
                                    </p:set>
                                    <p:animEffect transition="in" filter="wipe(down)">
                                      <p:cBhvr>
                                        <p:cTn id="82" dur="500"/>
                                        <p:tgtEl>
                                          <p:spTgt spid="147969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79696"/>
                                        </p:tgtEl>
                                        <p:attrNameLst>
                                          <p:attrName>style.visibility</p:attrName>
                                        </p:attrNameLst>
                                      </p:cBhvr>
                                      <p:to>
                                        <p:strVal val="visible"/>
                                      </p:to>
                                    </p:set>
                                    <p:animEffect transition="in" filter="fade">
                                      <p:cBhvr>
                                        <p:cTn id="85" dur="1000"/>
                                        <p:tgtEl>
                                          <p:spTgt spid="1479696"/>
                                        </p:tgtEl>
                                      </p:cBhvr>
                                    </p:animEffect>
                                  </p:childTnLst>
                                </p:cTn>
                              </p:par>
                            </p:childTnLst>
                          </p:cTn>
                        </p:par>
                        <p:par>
                          <p:cTn id="86" fill="hold">
                            <p:stCondLst>
                              <p:cond delay="1500"/>
                            </p:stCondLst>
                            <p:childTnLst>
                              <p:par>
                                <p:cTn id="87" presetID="1" presetClass="entr" presetSubtype="0" fill="hold" nodeType="afterEffect">
                                  <p:stCondLst>
                                    <p:cond delay="0"/>
                                  </p:stCondLst>
                                  <p:childTnLst>
                                    <p:set>
                                      <p:cBhvr>
                                        <p:cTn id="88" dur="1" fill="hold">
                                          <p:stCondLst>
                                            <p:cond delay="0"/>
                                          </p:stCondLst>
                                        </p:cTn>
                                        <p:tgtEl>
                                          <p:spTgt spid="147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9683" grpId="0" animBg="1"/>
      <p:bldP spid="1479684" grpId="0" animBg="1"/>
      <p:bldP spid="1479685" grpId="0" animBg="1"/>
      <p:bldP spid="1479686" grpId="0" animBg="1"/>
      <p:bldP spid="1479687" grpId="0" animBg="1"/>
      <p:bldP spid="1479688" grpId="0" animBg="1"/>
      <p:bldP spid="1479689" grpId="0" animBg="1"/>
      <p:bldP spid="1479690" grpId="0" animBg="1"/>
      <p:bldP spid="1479691" grpId="0" animBg="1"/>
      <p:bldP spid="1479692" grpId="0" animBg="1"/>
      <p:bldP spid="1479693" grpId="0" animBg="1"/>
      <p:bldP spid="1479694" grpId="0" animBg="1"/>
      <p:bldP spid="1479695" grpId="0" animBg="1"/>
      <p:bldP spid="1479696" grpId="0" animBg="1"/>
      <p:bldP spid="1479697" grpId="0" animBg="1"/>
      <p:bldP spid="1479698" grpId="0" animBg="1"/>
      <p:bldP spid="147970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7&quot;&gt;&lt;property id=&quot;20148&quot; value=&quot;5&quot;/&gt;&lt;property id=&quot;20300&quot; value=&quot;Slide 2&quot;/&gt;&lt;property id=&quot;20307&quot; value=&quot;271&quot;/&gt;&lt;/object&gt;&lt;object type=&quot;3&quot; unique_id=&quot;10008&quot;&gt;&lt;property id=&quot;20148&quot; value=&quot;5&quot;/&gt;&lt;property id=&quot;20300&quot; value=&quot;Slide 3&quot;/&gt;&lt;property id=&quot;20307&quot; value=&quot;272&quot;/&gt;&lt;/object&gt;&lt;object type=&quot;3&quot; unique_id=&quot;10009&quot;&gt;&lt;property id=&quot;20148&quot; value=&quot;5&quot;/&gt;&lt;property id=&quot;20300&quot; value=&quot;Slide 4 - &amp;quot;IPET  Volume II--Geodetic Vertical and Water Level Datum Assessment&amp;#x0D;&amp;#x0A;FINDINGS &amp;amp; LESSONS LEARNED&amp;quot;&quot;/&gt;&lt;property id=&quot;20307&quot; value=&quot;273&quot;/&gt;&lt;/object&gt;&lt;object type=&quot;3&quot; unique_id=&quot;10010&quot;&gt;&lt;property id=&quot;20148&quot; value=&quot;5&quot;/&gt;&lt;property id=&quot;20300&quot; value=&quot;Slide 5 - &amp;quot;IPET  Volume II--Geodetic Vertical and Water Level Datum Assessment&amp;#x0D;&amp;#x0A;FINDINGS &amp;amp; LESSONS LEARNED&amp;quot;&quot;/&gt;&lt;property id=&quot;20307&quot; value=&quot;308&quot;/&gt;&lt;/object&gt;&lt;object type=&quot;3&quot; unique_id=&quot;10011&quot;&gt;&lt;property id=&quot;20148&quot; value=&quot;5&quot;/&gt;&lt;property id=&quot;20300&quot; value=&quot;Slide 6 - &amp;quot;IPET  Volume II--Geodetic Vertical and Water Level Datum Assessment&amp;#x0D;&amp;#x0A;FINDINGS &amp;amp; LESSONS LEARNED&amp;quot;&quot;/&gt;&lt;property id=&quot;20307&quot; value=&quot;274&quot;/&gt;&lt;/object&gt;&lt;object type=&quot;3&quot; unique_id=&quot;10012&quot;&gt;&lt;property id=&quot;20148&quot; value=&quot;5&quot;/&gt;&lt;property id=&quot;20300&quot; value=&quot;Slide 7 - &amp;quot;CEPD Purpose &amp;amp; Objective&amp;quot;&quot;/&gt;&lt;property id=&quot;20307&quot; value=&quot;276&quot;/&gt;&lt;/object&gt;&lt;object type=&quot;3&quot; unique_id=&quot;10013&quot;&gt;&lt;property id=&quot;20148&quot; value=&quot;5&quot;/&gt;&lt;property id=&quot;20300&quot; value=&quot;Slide 8 - &amp;quot;CEPD Purpose &amp;amp; Objective (Cont’d)&amp;quot;&quot;/&gt;&lt;property id=&quot;20307&quot; value=&quot;277&quot;/&gt;&lt;/object&gt;&lt;object type=&quot;3&quot; unique_id=&quot;10015&quot;&gt;&lt;property id=&quot;20148&quot; value=&quot;5&quot;/&gt;&lt;property id=&quot;20300&quot; value=&quot;Slide 9 - &amp;quot;AFC Vertical Control Approach&amp;quot;&quot;/&gt;&lt;property id=&quot;20307&quot; value=&quot;279&quot;/&gt;&lt;/object&gt;&lt;object type=&quot;3&quot; unique_id=&quot;10016&quot;&gt;&lt;property id=&quot;20148&quot; value=&quot;5&quot;/&gt;&lt;property id=&quot;20300&quot; value=&quot;Slide 10&quot;/&gt;&lt;property id=&quot;20307&quot; value=&quot;275&quot;/&gt;&lt;/object&gt;&lt;object type=&quot;3&quot; unique_id=&quot;10017&quot;&gt;&lt;property id=&quot;20148&quot; value=&quot;5&quot;/&gt;&lt;property id=&quot;20300&quot; value=&quot;Slide 11 - &amp;quot;ER 1110-2-8160&amp;#x0D;&amp;#x0A;POLICIES FOR REFERENCING PROJECT ELEVATION GRADES &amp;#x0D;&amp;#x0A;TO NATIONWIDE VERTICAL DATUMS&amp;quot;&quot;/&gt;&lt;property id=&quot;20307&quot; value=&quot;293&quot;/&gt;&lt;/object&gt;&lt;object type=&quot;3&quot; unique_id=&quot;10018&quot;&gt;&lt;property id=&quot;20148&quot; value=&quot;5&quot;/&gt;&lt;property id=&quot;20300&quot; value=&quot;Slide 12&quot;/&gt;&lt;property id=&quot;20307&quot; value=&quot;281&quot;/&gt;&lt;/object&gt;&lt;object type=&quot;3&quot; unique_id=&quot;10019&quot;&gt;&lt;property id=&quot;20148&quot; value=&quot;5&quot;/&gt;&lt;property id=&quot;20300&quot; value=&quot;Slide 13 - &amp;quot;Implementation Actions&amp;quot;&quot;/&gt;&lt;property id=&quot;20307&quot; value=&quot;319&quot;/&gt;&lt;/object&gt;&lt;object type=&quot;3&quot; unique_id=&quot;10020&quot;&gt;&lt;property id=&quot;20148&quot; value=&quot;5&quot;/&gt;&lt;property id=&quot;20300&quot; value=&quot;Slide 14 - &amp;quot;Implementation Actions&amp;quot;&quot;/&gt;&lt;property id=&quot;20307&quot; value=&quot;314&quot;/&gt;&lt;/object&gt;&lt;object type=&quot;3&quot; unique_id=&quot;10021&quot;&gt;&lt;property id=&quot;20148&quot; value=&quot;5&quot;/&gt;&lt;property id=&quot;20300&quot; value=&quot;Slide 15 - &amp;quot;Implementation Actions&amp;quot;&quot;/&gt;&lt;property id=&quot;20307&quot; value=&quot;315&quot;/&gt;&lt;/object&gt;&lt;object type=&quot;3&quot; unique_id=&quot;10022&quot;&gt;&lt;property id=&quot;20148&quot; value=&quot;5&quot;/&gt;&lt;property id=&quot;20300&quot; value=&quot;Slide 16 - &amp;quot;Implementation Actions&amp;quot;&quot;/&gt;&lt;property id=&quot;20307&quot; value=&quot;318&quot;/&gt;&lt;/object&gt;&lt;object type=&quot;3&quot; unique_id=&quot;10023&quot;&gt;&lt;property id=&quot;20148&quot; value=&quot;5&quot;/&gt;&lt;property id=&quot;20300&quot; value=&quot;Slide 17 - &amp;quot;Implementation Actions&amp;quot;&quot;/&gt;&lt;property id=&quot;20307&quot; value=&quot;316&quot;/&gt;&lt;/object&gt;&lt;object type=&quot;3&quot; unique_id=&quot;10024&quot;&gt;&lt;property id=&quot;20148&quot; value=&quot;5&quot;/&gt;&lt;property id=&quot;20300&quot; value=&quot;Slide 18&quot;/&gt;&lt;property id=&quot;20307&quot; value=&quot;280&quot;/&gt;&lt;/object&gt;&lt;object type=&quot;3&quot; unique_id=&quot;10038&quot;&gt;&lt;property id=&quot;20148&quot; value=&quot;5&quot;/&gt;&lt;property id=&quot;20300&quot; value=&quot;Slide 22&quot;/&gt;&lt;property id=&quot;20307&quot; value=&quot;283&quot;/&gt;&lt;/object&gt;&lt;object type=&quot;3&quot; unique_id=&quot;10039&quot;&gt;&lt;property id=&quot;20148&quot; value=&quot;5&quot;/&gt;&lt;property id=&quot;20300&quot; value=&quot;Slide 23&quot;/&gt;&lt;property id=&quot;20307&quot; value=&quot;284&quot;/&gt;&lt;/object&gt;&lt;object type=&quot;3&quot; unique_id=&quot;10040&quot;&gt;&lt;property id=&quot;20148&quot; value=&quot;5&quot;/&gt;&lt;property id=&quot;20300&quot; value=&quot;Slide 24&quot;/&gt;&lt;property id=&quot;20307&quot; value=&quot;285&quot;/&gt;&lt;/object&gt;&lt;object type=&quot;3&quot; unique_id=&quot;10041&quot;&gt;&lt;property id=&quot;20148&quot; value=&quot;5&quot;/&gt;&lt;property id=&quot;20300&quot; value=&quot;Slide 53 - &amp;quot;Summary&amp;quot;&quot;/&gt;&lt;property id=&quot;20307&quot; value=&quot;322&quot;/&gt;&lt;/object&gt;&lt;object type=&quot;3&quot; unique_id=&quot;10042&quot;&gt;&lt;property id=&quot;20148&quot; value=&quot;5&quot;/&gt;&lt;property id=&quot;20300&quot; value=&quot;Slide 54&quot;/&gt;&lt;property id=&quot;20307&quot; value=&quot;309&quot;/&gt;&lt;/object&gt;&lt;object type=&quot;3&quot; unique_id=&quot;10532&quot;&gt;&lt;property id=&quot;20148&quot; value=&quot;5&quot;/&gt;&lt;property id=&quot;20300&quot; value=&quot;Slide 19 - &amp;quot;17th Street Outfall Canal&amp;#x0D;&amp;#x0A;East Bank Floodwall Construction&amp;#x0D;&amp;#x0A;ca 1993 Floodwall Protection/Capping Project (High Leve&quot;/&gt;&lt;property id=&quot;20307&quot; value=&quot;323&quot;/&gt;&lt;/object&gt;&lt;object type=&quot;3&quot; unique_id=&quot;10533&quot;&gt;&lt;property id=&quot;20148&quot; value=&quot;5&quot;/&gt;&lt;property id=&quot;20300&quot; value=&quot;Slide 20&quot;/&gt;&lt;property id=&quot;20307&quot; value=&quot;324&quot;/&gt;&lt;/object&gt;&lt;object type=&quot;3&quot; unique_id=&quot;10534&quot;&gt;&lt;property id=&quot;20148&quot; value=&quot;5&quot;/&gt;&lt;property id=&quot;20300&quot; value=&quot;Slide 21&quot;/&gt;&lt;property id=&quot;20307&quot; value=&quot;326&quot;/&gt;&lt;/object&gt;&lt;object type=&quot;3&quot; unique_id=&quot;10535&quot;&gt;&lt;property id=&quot;20148&quot; value=&quot;5&quot;/&gt;&lt;property id=&quot;20300&quot; value=&quot;Slide 25 - &amp;quot;U-SMART&amp;#x0D;&amp;#x0A;USACE Survey Monument Archival and Retrieval Tool&amp;quot;&quot;/&gt;&lt;property id=&quot;20307&quot; value=&quot;331&quot;/&gt;&lt;/object&gt;&lt;object type=&quot;3&quot; unique_id=&quot;10536&quot;&gt;&lt;property id=&quot;20148&quot; value=&quot;5&quot;/&gt;&lt;property id=&quot;20300&quot; value=&quot;Slide 48&quot;/&gt;&lt;property id=&quot;20307&quot; value=&quot;328&quot;/&gt;&lt;/object&gt;&lt;object type=&quot;3&quot; unique_id=&quot;10537&quot;&gt;&lt;property id=&quot;20148&quot; value=&quot;5&quot;/&gt;&lt;property id=&quot;20300&quot; value=&quot;Slide 49&quot;/&gt;&lt;property id=&quot;20307&quot; value=&quot;329&quot;/&gt;&lt;/object&gt;&lt;object type=&quot;3&quot; unique_id=&quot;10538&quot;&gt;&lt;property id=&quot;20148&quot; value=&quot;5&quot;/&gt;&lt;property id=&quot;20300&quot; value=&quot;Slide 50 - &amp;quot;Project Compliancy&amp;quot;&quot;/&gt;&lt;property id=&quot;20307&quot; value=&quot;330&quot;/&gt;&lt;/object&gt;&lt;object type=&quot;3&quot; unique_id=&quot;10539&quot;&gt;&lt;property id=&quot;20148&quot; value=&quot;5&quot;/&gt;&lt;property id=&quot;20300&quot; value=&quot;Slide 51&quot;/&gt;&lt;property id=&quot;20307&quot; value=&quot;327&quot;/&gt;&lt;/object&gt;&lt;object type=&quot;3&quot; unique_id=&quot;12157&quot;&gt;&lt;property id=&quot;20148&quot; value=&quot;5&quot;/&gt;&lt;property id=&quot;20300&quot; value=&quot;Slide 28 - &amp;quot;U-SMART&amp;#x0D;&amp;#x0A;USACE Survey Monument Archival and Retrieval Tool&amp;quot;&quot;/&gt;&lt;property id=&quot;20307&quot; value=&quot;349&quot;/&gt;&lt;/object&gt;&lt;object type=&quot;3&quot; unique_id=&quot;12158&quot;&gt;&lt;property id=&quot;20148&quot; value=&quot;5&quot;/&gt;&lt;property id=&quot;20300&quot; value=&quot;Slide 29 - &amp;quot;U-SMART&amp;#x0D;&amp;#x0A;USACE Survey Monument Archival and Retrieval Tool&amp;quot;&quot;/&gt;&lt;property id=&quot;20307&quot; value=&quot;350&quot;/&gt;&lt;/object&gt;&lt;object type=&quot;3&quot; unique_id=&quot;12159&quot;&gt;&lt;property id=&quot;20148&quot; value=&quot;5&quot;/&gt;&lt;property id=&quot;20300&quot; value=&quot;Slide 30 - &amp;quot;U-SMART&amp;#x0D;&amp;#x0A;USACE Survey Monument Archival and Retrieval Tool&amp;quot;&quot;/&gt;&lt;property id=&quot;20307&quot; value=&quot;351&quot;/&gt;&lt;/object&gt;&lt;object type=&quot;3&quot; unique_id=&quot;12160&quot;&gt;&lt;property id=&quot;20148&quot; value=&quot;5&quot;/&gt;&lt;property id=&quot;20300&quot; value=&quot;Slide 31 - &amp;quot;U-SMART&amp;#x0D;&amp;#x0A;USACE Survey Monument Archival and Retrieval Tool&amp;quot;&quot;/&gt;&lt;property id=&quot;20307&quot; value=&quot;352&quot;/&gt;&lt;/object&gt;&lt;object type=&quot;3&quot; unique_id=&quot;12161&quot;&gt;&lt;property id=&quot;20148&quot; value=&quot;5&quot;/&gt;&lt;property id=&quot;20300&quot; value=&quot;Slide 32 - &amp;quot;U-SMART&amp;#x0D;&amp;#x0A;USACE Survey Monument Archival and Retrieval Tool&amp;quot;&quot;/&gt;&lt;property id=&quot;20307&quot; value=&quot;353&quot;/&gt;&lt;/object&gt;&lt;object type=&quot;3&quot; unique_id=&quot;12162&quot;&gt;&lt;property id=&quot;20148&quot; value=&quot;5&quot;/&gt;&lt;property id=&quot;20300&quot; value=&quot;Slide 33&quot;/&gt;&lt;property id=&quot;20307&quot; value=&quot;354&quot;/&gt;&lt;/object&gt;&lt;object type=&quot;3&quot; unique_id=&quot;12163&quot;&gt;&lt;property id=&quot;20148&quot; value=&quot;5&quot;/&gt;&lt;property id=&quot;20300&quot; value=&quot;Slide 34&quot;/&gt;&lt;property id=&quot;20307&quot; value=&quot;355&quot;/&gt;&lt;/object&gt;&lt;object type=&quot;3&quot; unique_id=&quot;12164&quot;&gt;&lt;property id=&quot;20148&quot; value=&quot;5&quot;/&gt;&lt;property id=&quot;20300&quot; value=&quot;Slide 35&quot;/&gt;&lt;property id=&quot;20307&quot; value=&quot;356&quot;/&gt;&lt;/object&gt;&lt;object type=&quot;3&quot; unique_id=&quot;12165&quot;&gt;&lt;property id=&quot;20148&quot; value=&quot;5&quot;/&gt;&lt;property id=&quot;20300&quot; value=&quot;Slide 36&quot;/&gt;&lt;property id=&quot;20307&quot; value=&quot;357&quot;/&gt;&lt;/object&gt;&lt;object type=&quot;3&quot; unique_id=&quot;12166&quot;&gt;&lt;property id=&quot;20148&quot; value=&quot;5&quot;/&gt;&lt;property id=&quot;20300&quot; value=&quot;Slide 37&quot;/&gt;&lt;property id=&quot;20307&quot; value=&quot;358&quot;/&gt;&lt;/object&gt;&lt;object type=&quot;3&quot; unique_id=&quot;12167&quot;&gt;&lt;property id=&quot;20148&quot; value=&quot;5&quot;/&gt;&lt;property id=&quot;20300&quot; value=&quot;Slide 38&quot;/&gt;&lt;property id=&quot;20307&quot; value=&quot;359&quot;/&gt;&lt;/object&gt;&lt;object type=&quot;3&quot; unique_id=&quot;12168&quot;&gt;&lt;property id=&quot;20148&quot; value=&quot;5&quot;/&gt;&lt;property id=&quot;20300&quot; value=&quot;Slide 39&quot;/&gt;&lt;property id=&quot;20307&quot; value=&quot;360&quot;/&gt;&lt;/object&gt;&lt;object type=&quot;3&quot; unique_id=&quot;12169&quot;&gt;&lt;property id=&quot;20148&quot; value=&quot;5&quot;/&gt;&lt;property id=&quot;20300&quot; value=&quot;Slide 40&quot;/&gt;&lt;property id=&quot;20307&quot; value=&quot;361&quot;/&gt;&lt;/object&gt;&lt;object type=&quot;3&quot; unique_id=&quot;12170&quot;&gt;&lt;property id=&quot;20148&quot; value=&quot;5&quot;/&gt;&lt;property id=&quot;20300&quot; value=&quot;Slide 41&quot;/&gt;&lt;property id=&quot;20307&quot; value=&quot;362&quot;/&gt;&lt;/object&gt;&lt;object type=&quot;3&quot; unique_id=&quot;12171&quot;&gt;&lt;property id=&quot;20148&quot; value=&quot;5&quot;/&gt;&lt;property id=&quot;20300&quot; value=&quot;Slide 42&quot;/&gt;&lt;property id=&quot;20307&quot; value=&quot;363&quot;/&gt;&lt;/object&gt;&lt;object type=&quot;3&quot; unique_id=&quot;12172&quot;&gt;&lt;property id=&quot;20148&quot; value=&quot;5&quot;/&gt;&lt;property id=&quot;20300&quot; value=&quot;Slide 43&quot;/&gt;&lt;property id=&quot;20307&quot; value=&quot;364&quot;/&gt;&lt;/object&gt;&lt;object type=&quot;3&quot; unique_id=&quot;12173&quot;&gt;&lt;property id=&quot;20148&quot; value=&quot;5&quot;/&gt;&lt;property id=&quot;20300&quot; value=&quot;Slide 44&quot;/&gt;&lt;property id=&quot;20307&quot; value=&quot;365&quot;/&gt;&lt;/object&gt;&lt;object type=&quot;3&quot; unique_id=&quot;12174&quot;&gt;&lt;property id=&quot;20148&quot; value=&quot;5&quot;/&gt;&lt;property id=&quot;20300&quot; value=&quot;Slide 45&quot;/&gt;&lt;property id=&quot;20307&quot; value=&quot;366&quot;/&gt;&lt;/object&gt;&lt;object type=&quot;3&quot; unique_id=&quot;12175&quot;&gt;&lt;property id=&quot;20148&quot; value=&quot;5&quot;/&gt;&lt;property id=&quot;20300&quot; value=&quot;Slide 46&quot;/&gt;&lt;property id=&quot;20307&quot; value=&quot;367&quot;/&gt;&lt;/object&gt;&lt;object type=&quot;3&quot; unique_id=&quot;12179&quot;&gt;&lt;property id=&quot;20148&quot; value=&quot;5&quot;/&gt;&lt;property id=&quot;20300&quot; value=&quot;Slide 52 - &amp;quot;U-SMART&amp;#x0D;&amp;#x0A;USACE Survey Monument Archival and Retrieval Tool&amp;quot;&quot;/&gt;&lt;property id=&quot;20307&quot; value=&quot;371&quot;/&gt;&lt;/object&gt;&lt;object type=&quot;3&quot; unique_id=&quot;12180&quot;&gt;&lt;property id=&quot;20148&quot; value=&quot;5&quot;/&gt;&lt;property id=&quot;20300&quot; value=&quot;Slide 26 - &amp;quot;U-SMART&amp;#x0D;&amp;#x0A;USACE Survey Monument Archival and Retrieval Tool&amp;quot;&quot;/&gt;&lt;property id=&quot;20307&quot; value=&quot;332&quot;/&gt;&lt;/object&gt;&lt;object type=&quot;3&quot; unique_id=&quot;12187&quot;&gt;&lt;property id=&quot;20148&quot; value=&quot;5&quot;/&gt;&lt;property id=&quot;20300&quot; value=&quot;Slide 47 - &amp;quot;U-SMART&amp;#x0D;&amp;#x0A;USACE Survey Monument Archival and Retrieval Tool&amp;quot;&quot;/&gt;&lt;property id=&quot;20307&quot; value=&quot;339&quot;/&gt;&lt;/object&gt;&lt;object type=&quot;3&quot; unique_id=&quot;12693&quot;&gt;&lt;property id=&quot;20148&quot; value=&quot;5&quot;/&gt;&lt;property id=&quot;20300&quot; value=&quot;Slide 27 - &amp;quot;U-SMART&amp;#x0D;&amp;#x0A;USACE Survey Monument Archival and Retrieval Tool&amp;quot;&quot;/&gt;&lt;property id=&quot;20307&quot; value=&quot;372&quot;/&gt;&lt;/object&gt;&lt;/object&gt;&lt;/object&gt;&lt;/database&gt;"/>
  <p:tag name="SECTOMILLISECCONVERTED" val="1"/>
</p:tagLst>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USACE PPT_Master_Slide_Template</Template>
  <TotalTime>8455</TotalTime>
  <Words>2094</Words>
  <Application>Microsoft Office PowerPoint</Application>
  <PresentationFormat>On-screen Show (4:3)</PresentationFormat>
  <Paragraphs>387</Paragraphs>
  <Slides>42</Slides>
  <Notes>42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Title Master</vt:lpstr>
      <vt:lpstr>Slide Master</vt:lpstr>
      <vt:lpstr>Slide 1</vt:lpstr>
      <vt:lpstr>Slide 2</vt:lpstr>
      <vt:lpstr>Slide 3</vt:lpstr>
      <vt:lpstr>IPET  Volume II--Geodetic Vertical and Water Level Datum Assessment FINDINGS &amp; LESSONS LEARNED</vt:lpstr>
      <vt:lpstr>Actions for Change</vt:lpstr>
      <vt:lpstr>Comprehensive Evaluation of Project Datums (CEPD)</vt:lpstr>
      <vt:lpstr>CEPD (Cont’d)</vt:lpstr>
      <vt:lpstr>Slide 8</vt:lpstr>
      <vt:lpstr>Slide 9</vt:lpstr>
      <vt:lpstr>Slide 10</vt:lpstr>
      <vt:lpstr>Slide 11</vt:lpstr>
      <vt:lpstr>Slide 12</vt:lpstr>
      <vt:lpstr>Slide 13</vt:lpstr>
      <vt:lpstr>Slide 14</vt:lpstr>
      <vt:lpstr>U-SMART USACE Survey Monument Archival and Retrieval Tool</vt:lpstr>
      <vt:lpstr>U-SMART USACE Survey Monument Archival and Retrieval Tool</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U-SMART USACE Survey Monument Archival and Retrieval Tool</vt:lpstr>
      <vt:lpstr>Slide 32</vt:lpstr>
      <vt:lpstr>U-SMART USACE Survey Monument Archival and Retrieval Tool</vt:lpstr>
      <vt:lpstr>Slide 34</vt:lpstr>
      <vt:lpstr>Slide 35</vt:lpstr>
      <vt:lpstr>Slide 36</vt:lpstr>
      <vt:lpstr>Slide 37</vt:lpstr>
      <vt:lpstr>Slide 38</vt:lpstr>
      <vt:lpstr>Slide 39</vt:lpstr>
      <vt:lpstr>NLD Public View</vt:lpstr>
      <vt:lpstr>Slide 41</vt:lpstr>
      <vt:lpstr>Slide 42</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USACE</dc:creator>
  <cp:lastModifiedBy>k3enddjr</cp:lastModifiedBy>
  <cp:revision>206</cp:revision>
  <dcterms:created xsi:type="dcterms:W3CDTF">2009-03-10T16:20:08Z</dcterms:created>
  <dcterms:modified xsi:type="dcterms:W3CDTF">2014-05-06T16:37:53Z</dcterms:modified>
</cp:coreProperties>
</file>