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311" r:id="rId2"/>
    <p:sldId id="365" r:id="rId3"/>
    <p:sldId id="364" r:id="rId4"/>
    <p:sldId id="316" r:id="rId5"/>
    <p:sldId id="308" r:id="rId6"/>
    <p:sldId id="317" r:id="rId7"/>
    <p:sldId id="318" r:id="rId8"/>
    <p:sldId id="320" r:id="rId9"/>
    <p:sldId id="275" r:id="rId10"/>
    <p:sldId id="321" r:id="rId11"/>
    <p:sldId id="322" r:id="rId12"/>
    <p:sldId id="323" r:id="rId13"/>
    <p:sldId id="352" r:id="rId14"/>
    <p:sldId id="354" r:id="rId15"/>
    <p:sldId id="303" r:id="rId16"/>
    <p:sldId id="304" r:id="rId17"/>
    <p:sldId id="293" r:id="rId18"/>
    <p:sldId id="277" r:id="rId19"/>
    <p:sldId id="326" r:id="rId20"/>
    <p:sldId id="278" r:id="rId21"/>
    <p:sldId id="338" r:id="rId22"/>
    <p:sldId id="339" r:id="rId23"/>
    <p:sldId id="358" r:id="rId24"/>
    <p:sldId id="340" r:id="rId25"/>
    <p:sldId id="342" r:id="rId26"/>
    <p:sldId id="288" r:id="rId27"/>
    <p:sldId id="312" r:id="rId28"/>
    <p:sldId id="309" r:id="rId29"/>
    <p:sldId id="327" r:id="rId30"/>
    <p:sldId id="329" r:id="rId31"/>
    <p:sldId id="334" r:id="rId32"/>
    <p:sldId id="335" r:id="rId33"/>
    <p:sldId id="333" r:id="rId34"/>
    <p:sldId id="276" r:id="rId35"/>
    <p:sldId id="336" r:id="rId36"/>
    <p:sldId id="283" r:id="rId37"/>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FFFFFF"/>
    <a:srgbClr val="FFFF00"/>
    <a:srgbClr val="0000FF"/>
    <a:srgbClr val="000000"/>
    <a:srgbClr val="FFFF66"/>
    <a:srgbClr val="FFFF99"/>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6" autoAdjust="0"/>
    <p:restoredTop sz="80399" autoAdjust="0"/>
  </p:normalViewPr>
  <p:slideViewPr>
    <p:cSldViewPr>
      <p:cViewPr>
        <p:scale>
          <a:sx n="100" d="100"/>
          <a:sy n="100" d="100"/>
        </p:scale>
        <p:origin x="-186" y="2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12" d="100"/>
          <a:sy n="112" d="100"/>
        </p:scale>
        <p:origin x="-498" y="-90"/>
      </p:cViewPr>
      <p:guideLst>
        <p:guide orient="horz" pos="2208"/>
        <p:guide pos="292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335" cy="350204"/>
          </a:xfrm>
          <a:prstGeom prst="rect">
            <a:avLst/>
          </a:prstGeom>
        </p:spPr>
        <p:txBody>
          <a:bodyPr vert="horz" lIns="92298" tIns="46149" rIns="92298" bIns="46149" rtlCol="0"/>
          <a:lstStyle>
            <a:lvl1pPr algn="l">
              <a:defRPr sz="1200">
                <a:latin typeface="Arial" pitchFamily="34" charset="0"/>
              </a:defRPr>
            </a:lvl1pPr>
          </a:lstStyle>
          <a:p>
            <a:pPr>
              <a:defRPr/>
            </a:pPr>
            <a:endParaRPr lang="en-US"/>
          </a:p>
        </p:txBody>
      </p:sp>
      <p:sp>
        <p:nvSpPr>
          <p:cNvPr id="3" name="Date Placeholder 2"/>
          <p:cNvSpPr>
            <a:spLocks noGrp="1"/>
          </p:cNvSpPr>
          <p:nvPr>
            <p:ph type="dt" sz="quarter" idx="1"/>
          </p:nvPr>
        </p:nvSpPr>
        <p:spPr>
          <a:xfrm>
            <a:off x="5266480" y="0"/>
            <a:ext cx="4028335" cy="350204"/>
          </a:xfrm>
          <a:prstGeom prst="rect">
            <a:avLst/>
          </a:prstGeom>
        </p:spPr>
        <p:txBody>
          <a:bodyPr vert="horz" lIns="92298" tIns="46149" rIns="92298" bIns="46149" rtlCol="0"/>
          <a:lstStyle>
            <a:lvl1pPr algn="r">
              <a:defRPr sz="1200">
                <a:latin typeface="Arial" pitchFamily="34" charset="0"/>
              </a:defRPr>
            </a:lvl1pPr>
          </a:lstStyle>
          <a:p>
            <a:pPr>
              <a:defRPr/>
            </a:pPr>
            <a:fld id="{72832739-9E5B-40C5-9BD9-58CEBF3E6782}" type="datetimeFigureOut">
              <a:rPr lang="en-US"/>
              <a:pPr>
                <a:defRPr/>
              </a:pPr>
              <a:t>1/13/2011</a:t>
            </a:fld>
            <a:endParaRPr lang="en-US"/>
          </a:p>
        </p:txBody>
      </p:sp>
      <p:sp>
        <p:nvSpPr>
          <p:cNvPr id="4" name="Footer Placeholder 3"/>
          <p:cNvSpPr>
            <a:spLocks noGrp="1"/>
          </p:cNvSpPr>
          <p:nvPr>
            <p:ph type="ftr" sz="quarter" idx="2"/>
          </p:nvPr>
        </p:nvSpPr>
        <p:spPr>
          <a:xfrm>
            <a:off x="0" y="6658612"/>
            <a:ext cx="4028335" cy="350204"/>
          </a:xfrm>
          <a:prstGeom prst="rect">
            <a:avLst/>
          </a:prstGeom>
        </p:spPr>
        <p:txBody>
          <a:bodyPr vert="horz" lIns="92298" tIns="46149" rIns="92298" bIns="46149" rtlCol="0" anchor="b"/>
          <a:lstStyle>
            <a:lvl1pPr algn="l">
              <a:defRPr sz="1200">
                <a:latin typeface="Arial" pitchFamily="34" charset="0"/>
              </a:defRPr>
            </a:lvl1pPr>
          </a:lstStyle>
          <a:p>
            <a:pPr>
              <a:defRPr/>
            </a:pPr>
            <a:endParaRPr lang="en-US"/>
          </a:p>
        </p:txBody>
      </p:sp>
      <p:sp>
        <p:nvSpPr>
          <p:cNvPr id="5" name="Slide Number Placeholder 4"/>
          <p:cNvSpPr>
            <a:spLocks noGrp="1"/>
          </p:cNvSpPr>
          <p:nvPr>
            <p:ph type="sldNum" sz="quarter" idx="3"/>
          </p:nvPr>
        </p:nvSpPr>
        <p:spPr>
          <a:xfrm>
            <a:off x="5266480" y="6658612"/>
            <a:ext cx="4028335" cy="350204"/>
          </a:xfrm>
          <a:prstGeom prst="rect">
            <a:avLst/>
          </a:prstGeom>
        </p:spPr>
        <p:txBody>
          <a:bodyPr vert="horz" lIns="92298" tIns="46149" rIns="92298" bIns="46149" rtlCol="0" anchor="b"/>
          <a:lstStyle>
            <a:lvl1pPr algn="r">
              <a:defRPr sz="1200">
                <a:latin typeface="Arial" pitchFamily="34" charset="0"/>
              </a:defRPr>
            </a:lvl1pPr>
          </a:lstStyle>
          <a:p>
            <a:pPr>
              <a:defRPr/>
            </a:pPr>
            <a:fld id="{821E33E0-1CF0-4E8B-9F26-A0CB8F459FC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335" cy="350204"/>
          </a:xfrm>
          <a:prstGeom prst="rect">
            <a:avLst/>
          </a:prstGeom>
        </p:spPr>
        <p:txBody>
          <a:bodyPr vert="horz" lIns="93175" tIns="46587" rIns="93175" bIns="46587"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5266480" y="0"/>
            <a:ext cx="4028335" cy="350204"/>
          </a:xfrm>
          <a:prstGeom prst="rect">
            <a:avLst/>
          </a:prstGeom>
        </p:spPr>
        <p:txBody>
          <a:bodyPr vert="horz" lIns="93175" tIns="46587" rIns="93175" bIns="46587" rtlCol="0"/>
          <a:lstStyle>
            <a:lvl1pPr algn="r">
              <a:defRPr sz="1200">
                <a:latin typeface="Arial" charset="0"/>
              </a:defRPr>
            </a:lvl1pPr>
          </a:lstStyle>
          <a:p>
            <a:pPr>
              <a:defRPr/>
            </a:pPr>
            <a:fld id="{4671244E-9903-4DEE-89C8-6A7D06F6591C}" type="datetimeFigureOut">
              <a:rPr lang="en-US"/>
              <a:pPr>
                <a:defRPr/>
              </a:pPr>
              <a:t>1/13/2011</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5" tIns="46587" rIns="93175" bIns="46587" rtlCol="0" anchor="ctr"/>
          <a:lstStyle/>
          <a:p>
            <a:pPr lvl="0"/>
            <a:endParaRPr lang="en-US" noProof="0"/>
          </a:p>
        </p:txBody>
      </p:sp>
      <p:sp>
        <p:nvSpPr>
          <p:cNvPr id="5" name="Notes Placeholder 4"/>
          <p:cNvSpPr>
            <a:spLocks noGrp="1"/>
          </p:cNvSpPr>
          <p:nvPr>
            <p:ph type="body" sz="quarter" idx="3"/>
          </p:nvPr>
        </p:nvSpPr>
        <p:spPr>
          <a:xfrm>
            <a:off x="930592" y="3330891"/>
            <a:ext cx="7435218" cy="3153412"/>
          </a:xfrm>
          <a:prstGeom prst="rect">
            <a:avLst/>
          </a:prstGeom>
        </p:spPr>
        <p:txBody>
          <a:bodyPr vert="horz" lIns="93175" tIns="46587" rIns="93175" bIns="4658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658612"/>
            <a:ext cx="4028335" cy="350204"/>
          </a:xfrm>
          <a:prstGeom prst="rect">
            <a:avLst/>
          </a:prstGeom>
        </p:spPr>
        <p:txBody>
          <a:bodyPr vert="horz" lIns="93175" tIns="46587" rIns="93175" bIns="46587"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5266480" y="6658612"/>
            <a:ext cx="4028335" cy="350204"/>
          </a:xfrm>
          <a:prstGeom prst="rect">
            <a:avLst/>
          </a:prstGeom>
        </p:spPr>
        <p:txBody>
          <a:bodyPr vert="horz" lIns="93175" tIns="46587" rIns="93175" bIns="46587" rtlCol="0" anchor="b"/>
          <a:lstStyle>
            <a:lvl1pPr algn="r">
              <a:defRPr sz="1200">
                <a:latin typeface="Arial" charset="0"/>
              </a:defRPr>
            </a:lvl1pPr>
          </a:lstStyle>
          <a:p>
            <a:pPr>
              <a:defRPr/>
            </a:pPr>
            <a:fld id="{5024AC95-4C0A-4F4B-9795-56189BA909B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Vertical Datum Transformation (</a:t>
            </a:r>
            <a:r>
              <a:rPr lang="en-US" sz="1400" b="1" dirty="0" err="1" smtClean="0"/>
              <a:t>VDatum</a:t>
            </a:r>
            <a:r>
              <a:rPr lang="en-US" sz="1400" b="1" dirty="0" smtClean="0"/>
              <a:t>) is a free software tool under development jointly by NOAA's National Geodetic Survey (NGS), Office of Coast Survey (OCS) and Center for Operational Oceanographic Products and Services (CO-OPS). </a:t>
            </a:r>
          </a:p>
          <a:p>
            <a:endParaRPr lang="en-US" sz="1400" b="1" dirty="0" smtClean="0"/>
          </a:p>
          <a:p>
            <a:r>
              <a:rPr lang="en-US" sz="1400" b="1" dirty="0" err="1" smtClean="0"/>
              <a:t>VDatum</a:t>
            </a:r>
            <a:r>
              <a:rPr lang="en-US" sz="1400" b="1" dirty="0" smtClean="0"/>
              <a:t> is designed to transform geospatial data among a variety of tidal, </a:t>
            </a:r>
            <a:r>
              <a:rPr lang="en-US" sz="1400" b="1" dirty="0" err="1" smtClean="0"/>
              <a:t>orthometric</a:t>
            </a:r>
            <a:r>
              <a:rPr lang="en-US" sz="1400" b="1" dirty="0" smtClean="0"/>
              <a:t> and ellipsoidal </a:t>
            </a:r>
            <a:r>
              <a:rPr lang="en-US" sz="1400" b="1" dirty="0" err="1" smtClean="0"/>
              <a:t>datums</a:t>
            </a:r>
            <a:r>
              <a:rPr lang="en-US" sz="1400" b="1" dirty="0" smtClean="0"/>
              <a:t> - allowing users to convert their data from different references to a common system , </a:t>
            </a:r>
          </a:p>
          <a:p>
            <a:endParaRPr lang="en-US" sz="1400" b="1" dirty="0" smtClean="0"/>
          </a:p>
          <a:p>
            <a:r>
              <a:rPr lang="en-US" sz="1400" b="1" dirty="0" smtClean="0"/>
              <a:t>This helps to enable the fusion of a diversity of geospatial data onto a preferred vertical  datum. </a:t>
            </a:r>
            <a:endParaRPr lang="en-US" sz="1400" dirty="0"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9212A6-BE6A-4299-823D-82CD139A0EEC}"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b="1" dirty="0" smtClean="0"/>
              <a:t>Merging data sets in coastal areas is important in a range of </a:t>
            </a:r>
            <a:r>
              <a:rPr lang="en-US" sz="1400" b="1" dirty="0" smtClean="0"/>
              <a:t>applications, which are shown at the bottom of the slide. </a:t>
            </a:r>
            <a:endParaRPr lang="en-US" sz="1400" b="1" dirty="0" smtClean="0"/>
          </a:p>
          <a:p>
            <a:endParaRPr lang="en-US" sz="1400" b="1" dirty="0" smtClean="0"/>
          </a:p>
          <a:p>
            <a:r>
              <a:rPr lang="en-US" sz="1400" b="1" dirty="0" err="1" smtClean="0"/>
              <a:t>VDatum</a:t>
            </a:r>
            <a:r>
              <a:rPr lang="en-US" sz="1400" b="1" dirty="0" smtClean="0"/>
              <a:t> enables spatial information from different environmental sectors such as topographic and bathymetric data to be mapped onto one uniform surface. </a:t>
            </a:r>
          </a:p>
          <a:p>
            <a:endParaRPr lang="en-US" sz="1400" b="1" dirty="0" smtClean="0"/>
          </a:p>
          <a:p>
            <a:r>
              <a:rPr lang="en-US" sz="1400" b="1" dirty="0" smtClean="0"/>
              <a:t>This is why </a:t>
            </a:r>
            <a:r>
              <a:rPr lang="en-US" sz="1400" b="1" dirty="0" err="1" smtClean="0"/>
              <a:t>VDatum</a:t>
            </a:r>
            <a:r>
              <a:rPr lang="en-US" sz="1400" b="1" dirty="0" smtClean="0"/>
              <a:t> is considered an enabler of IOCM. </a:t>
            </a:r>
          </a:p>
          <a:p>
            <a:endParaRPr lang="en-US" dirty="0"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7B69D7-61C0-4025-9C67-824F5D044569}"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b="1" dirty="0" smtClean="0">
                <a:latin typeface="Times" pitchFamily="18" charset="0"/>
              </a:rPr>
              <a:t>This is an example of where </a:t>
            </a:r>
            <a:r>
              <a:rPr lang="en-US" sz="1400" b="1" dirty="0" err="1" smtClean="0">
                <a:latin typeface="Times" pitchFamily="18" charset="0"/>
              </a:rPr>
              <a:t>VDatum</a:t>
            </a:r>
            <a:r>
              <a:rPr lang="en-US" sz="1400" b="1" dirty="0" smtClean="0">
                <a:latin typeface="Times" pitchFamily="18" charset="0"/>
              </a:rPr>
              <a:t> was used to merge existing spatial datasets including NOAA bathymetry &amp; FEMA </a:t>
            </a:r>
            <a:r>
              <a:rPr lang="en-US" sz="1400" b="1" dirty="0" err="1" smtClean="0">
                <a:latin typeface="Times" pitchFamily="18" charset="0"/>
              </a:rPr>
              <a:t>Lidar</a:t>
            </a:r>
            <a:r>
              <a:rPr lang="en-US" sz="1400" b="1" dirty="0" smtClean="0">
                <a:latin typeface="Times" pitchFamily="18" charset="0"/>
              </a:rPr>
              <a:t> along the NC coast. </a:t>
            </a:r>
          </a:p>
          <a:p>
            <a:endParaRPr lang="en-US" sz="1400" b="1" dirty="0" smtClean="0">
              <a:latin typeface="Times" pitchFamily="18" charset="0"/>
            </a:endParaRPr>
          </a:p>
          <a:p>
            <a:r>
              <a:rPr lang="en-US" sz="1400" b="1" dirty="0" smtClean="0">
                <a:latin typeface="Times" pitchFamily="18" charset="0"/>
              </a:rPr>
              <a:t>The </a:t>
            </a:r>
            <a:r>
              <a:rPr lang="en-US" sz="1400" b="1" dirty="0" err="1" smtClean="0">
                <a:latin typeface="Times" pitchFamily="18" charset="0"/>
              </a:rPr>
              <a:t>VDatum</a:t>
            </a:r>
            <a:r>
              <a:rPr lang="en-US" sz="1400" b="1" dirty="0" smtClean="0">
                <a:latin typeface="Times" pitchFamily="18" charset="0"/>
              </a:rPr>
              <a:t> tool </a:t>
            </a:r>
            <a:r>
              <a:rPr lang="en-US" sz="1400" b="1" dirty="0" smtClean="0">
                <a:latin typeface="Times" pitchFamily="18" charset="0"/>
              </a:rPr>
              <a:t>allowed the vertical datum issues to be resolved and for the creation of a seamless model of topography and bathymetry. </a:t>
            </a:r>
          </a:p>
          <a:p>
            <a:endParaRPr lang="en-US" sz="1400" b="1" dirty="0" smtClean="0">
              <a:latin typeface="Times" pitchFamily="18" charset="0"/>
            </a:endParaRPr>
          </a:p>
          <a:p>
            <a:r>
              <a:rPr lang="en-US" sz="1400" b="1" dirty="0" smtClean="0">
                <a:latin typeface="Times" pitchFamily="18" charset="0"/>
              </a:rPr>
              <a:t>Using this model, sea level rise scenarios can be analyzed.</a:t>
            </a:r>
            <a:endParaRPr lang="en-US" sz="1400" b="1" dirty="0" smtClean="0"/>
          </a:p>
          <a:p>
            <a:endParaRPr lang="en-US" dirty="0"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6BD2A3-B1C8-4722-872E-C546646D3957}"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Surveying on the Ellipsoid is an important application of </a:t>
            </a:r>
            <a:r>
              <a:rPr lang="en-US" sz="1400" b="1" dirty="0" err="1" smtClean="0"/>
              <a:t>VDatum</a:t>
            </a:r>
            <a:r>
              <a:rPr lang="en-US" sz="1400" b="1" dirty="0" smtClean="0"/>
              <a:t> for NOAA, the Corps of Engineers and other hydro surveying organizations. </a:t>
            </a:r>
          </a:p>
          <a:p>
            <a:r>
              <a:rPr lang="en-US" sz="1400" b="1" dirty="0" smtClean="0"/>
              <a:t>	</a:t>
            </a:r>
          </a:p>
          <a:p>
            <a:r>
              <a:rPr lang="en-US" sz="1400" b="1" dirty="0" smtClean="0"/>
              <a:t>It holds the promise of acquiring hydrographic survey depths using kinematic GPS for vertical referencing. </a:t>
            </a:r>
          </a:p>
          <a:p>
            <a:endParaRPr lang="en-US" sz="1400" b="1" dirty="0" smtClean="0"/>
          </a:p>
          <a:p>
            <a:r>
              <a:rPr lang="en-US" sz="1400" b="1" dirty="0" smtClean="0"/>
              <a:t>In other words, it will allow hydrographic surveyors to determine the water depths related to a charted tidal datum directly from GPS observations, without having to determine the chart datum from measuring discrete tides.</a:t>
            </a:r>
          </a:p>
          <a:p>
            <a:endParaRPr lang="en-US" sz="1400" b="1" dirty="0" smtClean="0"/>
          </a:p>
          <a:p>
            <a:r>
              <a:rPr lang="en-US" sz="1400" b="1" dirty="0" smtClean="0"/>
              <a:t>By surveying on the ellipsoid,  uncertainties resulting from vessel heave and dynamic draft can also be accounted for.</a:t>
            </a:r>
            <a:endParaRPr lang="en-US" sz="1400" b="1"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smtClean="0"/>
              <a:t>Another application of </a:t>
            </a:r>
            <a:r>
              <a:rPr lang="en-US" sz="1400" b="1" dirty="0" err="1" smtClean="0"/>
              <a:t>VDatum</a:t>
            </a:r>
            <a:r>
              <a:rPr lang="en-US" sz="1400" b="1" dirty="0" smtClean="0"/>
              <a:t> is with </a:t>
            </a:r>
            <a:r>
              <a:rPr lang="en-US" sz="1400" b="1" dirty="0" err="1" smtClean="0"/>
              <a:t>LiDAR</a:t>
            </a:r>
            <a:r>
              <a:rPr lang="en-US" sz="1400" b="1" dirty="0" smtClean="0"/>
              <a:t> imagery. </a:t>
            </a:r>
          </a:p>
          <a:p>
            <a:endParaRPr lang="en-US" sz="1400" b="1" dirty="0" smtClean="0"/>
          </a:p>
          <a:p>
            <a:r>
              <a:rPr lang="en-US" sz="1400" b="1" dirty="0" smtClean="0"/>
              <a:t>Since </a:t>
            </a:r>
            <a:r>
              <a:rPr lang="en-US" sz="1400" b="1" dirty="0" err="1" smtClean="0"/>
              <a:t>LiDAR</a:t>
            </a:r>
            <a:r>
              <a:rPr lang="en-US" sz="1400" b="1" dirty="0" smtClean="0"/>
              <a:t> imagery is based on GPS, </a:t>
            </a:r>
            <a:r>
              <a:rPr lang="en-US" sz="1400" b="1" dirty="0" err="1" smtClean="0"/>
              <a:t>VDatum</a:t>
            </a:r>
            <a:r>
              <a:rPr lang="en-US" sz="1400" b="1" dirty="0" smtClean="0"/>
              <a:t> can reconcile the imagery to a selected vertical datum. </a:t>
            </a:r>
          </a:p>
          <a:p>
            <a:endParaRPr lang="en-US" sz="1400" b="1" dirty="0" smtClean="0"/>
          </a:p>
          <a:p>
            <a:r>
              <a:rPr lang="en-US" sz="1400" b="1" dirty="0" smtClean="0"/>
              <a:t>In this case, the </a:t>
            </a:r>
            <a:r>
              <a:rPr lang="en-US" sz="1400" b="1" dirty="0" err="1" smtClean="0"/>
              <a:t>VDatum</a:t>
            </a:r>
            <a:r>
              <a:rPr lang="en-US" sz="1400" b="1" dirty="0" smtClean="0"/>
              <a:t> tool  was used to establish the MHW line from </a:t>
            </a:r>
            <a:r>
              <a:rPr lang="en-US" sz="1400" b="1" dirty="0" smtClean="0"/>
              <a:t>present </a:t>
            </a:r>
            <a:r>
              <a:rPr lang="en-US" sz="1400" b="1" dirty="0" smtClean="0"/>
              <a:t>day topographic </a:t>
            </a:r>
            <a:r>
              <a:rPr lang="en-US" sz="1400" b="1" dirty="0" smtClean="0"/>
              <a:t> (or “dry”) </a:t>
            </a:r>
            <a:r>
              <a:rPr lang="en-US" sz="1400" b="1" dirty="0" err="1" smtClean="0"/>
              <a:t>LiDAR</a:t>
            </a:r>
            <a:r>
              <a:rPr lang="en-US" sz="1400" b="1" dirty="0" smtClean="0"/>
              <a:t> imagery; </a:t>
            </a:r>
            <a:endParaRPr lang="en-US" sz="1400" b="1" dirty="0" smtClean="0"/>
          </a:p>
          <a:p>
            <a:endParaRPr lang="en-US" sz="1400" b="1" dirty="0" smtClean="0"/>
          </a:p>
          <a:p>
            <a:r>
              <a:rPr lang="en-US" sz="1400" b="1" dirty="0" smtClean="0"/>
              <a:t>It shows a significant difference from the MHW shoreline as charted on a NOAA Topographic Sheet dated 1977.  </a:t>
            </a:r>
          </a:p>
          <a:p>
            <a:endParaRPr lang="en-US" sz="1400" b="1" dirty="0" smtClean="0"/>
          </a:p>
          <a:p>
            <a:r>
              <a:rPr lang="en-US" sz="1400" b="1" dirty="0" err="1" smtClean="0"/>
              <a:t>VDatum</a:t>
            </a:r>
            <a:r>
              <a:rPr lang="en-US" sz="1400" b="1" dirty="0" smtClean="0"/>
              <a:t> can also be used to determine a chart datum, such as MLLW, from bathymetric </a:t>
            </a:r>
            <a:r>
              <a:rPr lang="en-US" sz="1400" b="1" dirty="0" smtClean="0"/>
              <a:t>(or</a:t>
            </a:r>
            <a:r>
              <a:rPr lang="en-US" sz="1400" b="1" baseline="0" dirty="0" smtClean="0"/>
              <a:t> “wet”) </a:t>
            </a:r>
            <a:r>
              <a:rPr lang="en-US" sz="1400" b="1" dirty="0" err="1" smtClean="0"/>
              <a:t>LiDAR</a:t>
            </a:r>
            <a:r>
              <a:rPr lang="en-US" sz="1400" b="1" dirty="0" smtClean="0"/>
              <a:t>. </a:t>
            </a:r>
          </a:p>
          <a:p>
            <a:endParaRPr lang="en-US" sz="1400" b="1" dirty="0" smtClean="0"/>
          </a:p>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This slide summarizes the importance of determining tidal </a:t>
            </a:r>
            <a:r>
              <a:rPr lang="en-US" sz="1400" b="1" dirty="0" err="1" smtClean="0"/>
              <a:t>datums</a:t>
            </a:r>
            <a:r>
              <a:rPr lang="en-US" sz="1400" b="1" dirty="0" smtClean="0"/>
              <a:t>. </a:t>
            </a:r>
          </a:p>
          <a:p>
            <a:endParaRPr lang="en-US" sz="1400" b="1" dirty="0" smtClean="0"/>
          </a:p>
          <a:p>
            <a:r>
              <a:rPr lang="en-US" sz="1400" b="1" dirty="0" smtClean="0"/>
              <a:t>They are a reference for so many economic activities. </a:t>
            </a:r>
          </a:p>
          <a:p>
            <a:endParaRPr lang="en-US" sz="1400" b="1" dirty="0" smtClean="0"/>
          </a:p>
          <a:p>
            <a:r>
              <a:rPr lang="en-US" sz="1400" b="1" dirty="0" smtClean="0"/>
              <a:t>For example, most states consider submerged lands to start at the MHW and run seaward to the 3 mile limit. </a:t>
            </a:r>
          </a:p>
          <a:p>
            <a:endParaRPr lang="en-US" sz="1400" b="1" dirty="0" smtClean="0"/>
          </a:p>
          <a:p>
            <a:r>
              <a:rPr lang="en-US" sz="1400" b="1" dirty="0" smtClean="0"/>
              <a:t>Permitting of piers, docks, and other structures in submerged lands is an important source of revenue for states.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smtClean="0"/>
              <a:t>This is the first of several slides devoted</a:t>
            </a:r>
            <a:r>
              <a:rPr lang="en-US" sz="1400" b="1" baseline="0" dirty="0" smtClean="0"/>
              <a:t> to production of a </a:t>
            </a:r>
            <a:r>
              <a:rPr lang="en-US" sz="1400" b="1" baseline="0" dirty="0" err="1" smtClean="0"/>
              <a:t>VDatum</a:t>
            </a:r>
            <a:r>
              <a:rPr lang="en-US" sz="1400" b="1" baseline="0" dirty="0" smtClean="0"/>
              <a:t> model…</a:t>
            </a:r>
          </a:p>
          <a:p>
            <a:endParaRPr lang="en-US" sz="1400" b="1" baseline="0" dirty="0" smtClean="0"/>
          </a:p>
          <a:p>
            <a:r>
              <a:rPr lang="en-US" sz="1400" b="1" dirty="0" smtClean="0"/>
              <a:t>Developing </a:t>
            </a:r>
            <a:r>
              <a:rPr lang="en-US" sz="1400" b="1" dirty="0" smtClean="0"/>
              <a:t>a </a:t>
            </a:r>
            <a:r>
              <a:rPr lang="en-US" sz="1400" b="1" dirty="0" err="1" smtClean="0"/>
              <a:t>VDatum</a:t>
            </a:r>
            <a:r>
              <a:rPr lang="en-US" sz="1400" b="1" dirty="0" smtClean="0"/>
              <a:t> model is NOT an easy process. </a:t>
            </a:r>
          </a:p>
          <a:p>
            <a:endParaRPr lang="en-US" sz="1400" b="1" dirty="0" smtClean="0"/>
          </a:p>
          <a:p>
            <a:r>
              <a:rPr lang="en-US" sz="1400" b="1" dirty="0" smtClean="0"/>
              <a:t>It starts with assessing the tidal and geodetic needs for developing a </a:t>
            </a:r>
            <a:r>
              <a:rPr lang="en-US" sz="1400" b="1" dirty="0" err="1" smtClean="0"/>
              <a:t>VDatum</a:t>
            </a:r>
            <a:r>
              <a:rPr lang="en-US" sz="1400" b="1" dirty="0" smtClean="0"/>
              <a:t> model </a:t>
            </a:r>
            <a:r>
              <a:rPr lang="en-US" sz="1400" b="1" dirty="0" smtClean="0"/>
              <a:t>of</a:t>
            </a:r>
            <a:r>
              <a:rPr lang="en-US" sz="1400" b="1" baseline="0" dirty="0" smtClean="0"/>
              <a:t> a specific region.</a:t>
            </a:r>
            <a:endParaRPr lang="en-US" sz="1400" b="1" dirty="0" smtClean="0"/>
          </a:p>
          <a:p>
            <a:endParaRPr lang="en-US" sz="1400" b="1" dirty="0" smtClean="0"/>
          </a:p>
          <a:p>
            <a:r>
              <a:rPr lang="en-US" sz="1400" b="1" dirty="0" smtClean="0"/>
              <a:t>Based on the assessment, </a:t>
            </a:r>
            <a:r>
              <a:rPr lang="en-US" sz="1400" b="1" dirty="0" smtClean="0"/>
              <a:t>observational </a:t>
            </a:r>
            <a:r>
              <a:rPr lang="en-US" sz="1400" b="1" dirty="0" smtClean="0"/>
              <a:t>data are collected. </a:t>
            </a:r>
          </a:p>
          <a:p>
            <a:endParaRPr lang="en-US" sz="1400" b="1" dirty="0" smtClean="0"/>
          </a:p>
          <a:p>
            <a:r>
              <a:rPr lang="en-US" sz="1400" b="1" dirty="0" smtClean="0"/>
              <a:t>This includes tide </a:t>
            </a:r>
            <a:r>
              <a:rPr lang="en-US" sz="1400" b="1" dirty="0" err="1" smtClean="0"/>
              <a:t>guage</a:t>
            </a:r>
            <a:r>
              <a:rPr lang="en-US" sz="1400" b="1" dirty="0" smtClean="0"/>
              <a:t> data over a period of at least a month </a:t>
            </a:r>
          </a:p>
          <a:p>
            <a:endParaRPr lang="en-US" sz="1400" b="1" dirty="0" smtClean="0"/>
          </a:p>
          <a:p>
            <a:r>
              <a:rPr lang="en-US" sz="1400" b="1" dirty="0" smtClean="0"/>
              <a:t>… and GPS observations of BMs tied to the tide </a:t>
            </a:r>
            <a:r>
              <a:rPr lang="en-US" sz="1400" b="1" dirty="0" err="1" smtClean="0"/>
              <a:t>guages</a:t>
            </a:r>
            <a:r>
              <a:rPr lang="en-US" sz="1400" b="1" dirty="0" smtClean="0"/>
              <a:t>, </a:t>
            </a:r>
          </a:p>
          <a:p>
            <a:endParaRPr lang="en-US" sz="1400" b="1" dirty="0" smtClean="0"/>
          </a:p>
          <a:p>
            <a:r>
              <a:rPr lang="en-US" sz="1400" b="1" dirty="0" smtClean="0"/>
              <a:t>… and updates to the </a:t>
            </a:r>
            <a:r>
              <a:rPr lang="en-US" sz="1400" b="1" dirty="0" err="1" smtClean="0"/>
              <a:t>geoid</a:t>
            </a:r>
            <a:r>
              <a:rPr lang="en-US" sz="1400" b="1" dirty="0" smtClean="0"/>
              <a:t> model based on any GRAV-D data available.  </a:t>
            </a:r>
          </a:p>
          <a:p>
            <a:endParaRPr lang="en-US" sz="140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This illustrates the base observational data and the manner in which it</a:t>
            </a:r>
            <a:r>
              <a:rPr lang="en-US" sz="1400" b="1" baseline="0" dirty="0" smtClean="0"/>
              <a:t> is collected</a:t>
            </a:r>
            <a:endParaRPr lang="en-US" sz="1400" b="1" dirty="0" smtClean="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wrap="square" lIns="91617" tIns="45809" rIns="91617" bIns="45809" numCol="1" anchorCtr="0" compatLnSpc="1">
            <a:prstTxWarp prst="textNoShape">
              <a:avLst/>
            </a:prstTxWarp>
          </a:bodyPr>
          <a:lstStyle/>
          <a:p>
            <a:fld id="{B965D299-9B51-4B09-9B00-02214ADB3DA4}" type="slidenum">
              <a:rPr lang="en-US" smtClean="0"/>
              <a:pPr/>
              <a:t>17</a:t>
            </a:fld>
            <a:endParaRPr lang="en-US"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xfrm>
            <a:off x="1223879" y="3277014"/>
            <a:ext cx="7076931" cy="2945825"/>
          </a:xfrm>
          <a:noFill/>
        </p:spPr>
        <p:txBody>
          <a:bodyPr wrap="square" numCol="1" anchor="t" anchorCtr="0" compatLnSpc="1">
            <a:prstTxWarp prst="textNoShape">
              <a:avLst/>
            </a:prstTxWarp>
            <a:normAutofit fontScale="92500" lnSpcReduction="10000"/>
          </a:bodyPr>
          <a:lstStyle/>
          <a:p>
            <a:r>
              <a:rPr lang="en-US" sz="1500" b="1" dirty="0" smtClean="0"/>
              <a:t>The next step in the production process is computing tidal</a:t>
            </a:r>
            <a:r>
              <a:rPr lang="en-US" sz="1500" b="1" baseline="0" dirty="0" smtClean="0"/>
              <a:t> datum variations. </a:t>
            </a:r>
          </a:p>
          <a:p>
            <a:endParaRPr lang="en-US" sz="1500" b="1" baseline="0" dirty="0" smtClean="0"/>
          </a:p>
          <a:p>
            <a:r>
              <a:rPr lang="en-US" sz="1500" b="1" dirty="0" smtClean="0"/>
              <a:t>Tidal datum</a:t>
            </a:r>
            <a:r>
              <a:rPr lang="en-US" sz="1500" b="1" baseline="0" dirty="0" smtClean="0"/>
              <a:t> variations </a:t>
            </a:r>
            <a:r>
              <a:rPr lang="en-US" sz="1500" b="1" dirty="0" smtClean="0"/>
              <a:t>can </a:t>
            </a:r>
            <a:r>
              <a:rPr lang="en-US" sz="1500" b="1" dirty="0" smtClean="0"/>
              <a:t>be modeled using two basic approaches:  </a:t>
            </a:r>
            <a:endParaRPr lang="en-US" sz="1500" b="1" dirty="0" smtClean="0"/>
          </a:p>
          <a:p>
            <a:endParaRPr lang="en-US" sz="1400" b="1" dirty="0" smtClean="0"/>
          </a:p>
          <a:p>
            <a:pPr marL="228234" indent="-228234">
              <a:buAutoNum type="arabicParenBoth"/>
            </a:pPr>
            <a:r>
              <a:rPr lang="en-US" sz="1400" b="1" dirty="0" smtClean="0"/>
              <a:t>Using hydrodynamic models to simulate a time series of water levels from which high and low waters can be extracted. </a:t>
            </a:r>
          </a:p>
          <a:p>
            <a:pPr marL="228234" indent="-228234">
              <a:buFont typeface="Arial" pitchFamily="34" charset="0"/>
              <a:buChar char="•"/>
            </a:pPr>
            <a:r>
              <a:rPr lang="en-US" sz="1400" b="1" dirty="0" smtClean="0"/>
              <a:t>Mean values of the highs and lows can then used to create a 2-dimensional field of any particular tidal datum. </a:t>
            </a:r>
          </a:p>
          <a:p>
            <a:pPr marL="228234" indent="-228234">
              <a:buFont typeface="Arial" pitchFamily="34" charset="0"/>
              <a:buChar char="•"/>
            </a:pPr>
            <a:r>
              <a:rPr lang="en-US" sz="1400" b="1" dirty="0" smtClean="0"/>
              <a:t>Hydrodynamic models can be used across a wide variety of tidal ranges but are computationally intensive. </a:t>
            </a:r>
          </a:p>
          <a:p>
            <a:pPr marL="228234" indent="-228234">
              <a:buFont typeface="Arial" pitchFamily="34" charset="0"/>
              <a:buChar char="•"/>
            </a:pPr>
            <a:endParaRPr lang="en-US" sz="1400" b="1" dirty="0" smtClean="0"/>
          </a:p>
          <a:p>
            <a:r>
              <a:rPr lang="en-US" sz="1400" b="1" dirty="0" smtClean="0"/>
              <a:t>(2) The 2</a:t>
            </a:r>
            <a:r>
              <a:rPr lang="en-US" sz="1400" b="1" baseline="30000" dirty="0" smtClean="0"/>
              <a:t>nd</a:t>
            </a:r>
            <a:r>
              <a:rPr lang="en-US" sz="1400" b="1" dirty="0" smtClean="0"/>
              <a:t> approach is using the Tidal Corrector Application software (TCARI) , which simply interpolates </a:t>
            </a:r>
            <a:r>
              <a:rPr lang="en-US" sz="1400" b="1" dirty="0" err="1" smtClean="0"/>
              <a:t>datums</a:t>
            </a:r>
            <a:r>
              <a:rPr lang="en-US" sz="1400" b="1" dirty="0" smtClean="0"/>
              <a:t> between locations of tide stations to create a 2-dimensional field. </a:t>
            </a:r>
          </a:p>
          <a:p>
            <a:pPr>
              <a:buFont typeface="Arial" pitchFamily="34" charset="0"/>
              <a:buChar char="•"/>
            </a:pPr>
            <a:r>
              <a:rPr lang="en-US" sz="1400" b="1" dirty="0" smtClean="0"/>
              <a:t>    TICARI works best in long, narrow </a:t>
            </a:r>
            <a:r>
              <a:rPr lang="en-US" sz="1400" b="1" dirty="0" err="1" smtClean="0"/>
              <a:t>embayments</a:t>
            </a:r>
            <a:r>
              <a:rPr lang="en-US" sz="1400" b="1" dirty="0" smtClean="0"/>
              <a:t> where there are many tide stations in the area, like Delaware Bay. </a:t>
            </a:r>
          </a:p>
          <a:p>
            <a:endParaRPr lang="en-US" b="1" dirty="0" smtClean="0"/>
          </a:p>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bwMode="auto">
          <a:xfrm>
            <a:off x="2857500" y="517525"/>
            <a:ext cx="3524250" cy="2643188"/>
          </a:xfrm>
          <a:solidFill>
            <a:srgbClr val="FFFFFF"/>
          </a:solidFill>
          <a:ln>
            <a:solidFill>
              <a:srgbClr val="000000"/>
            </a:solidFill>
            <a:miter lim="800000"/>
            <a:headEnd/>
            <a:tailEnd/>
          </a:ln>
        </p:spPr>
      </p:sp>
      <p:sp>
        <p:nvSpPr>
          <p:cNvPr id="59395" name="Rectangle 2"/>
          <p:cNvSpPr>
            <a:spLocks noGrp="1" noChangeArrowheads="1"/>
          </p:cNvSpPr>
          <p:nvPr>
            <p:ph type="body" idx="1"/>
          </p:nvPr>
        </p:nvSpPr>
        <p:spPr bwMode="auto">
          <a:xfrm>
            <a:off x="1214366" y="3733388"/>
            <a:ext cx="6793158" cy="2281866"/>
          </a:xfrm>
          <a:noFill/>
        </p:spPr>
        <p:txBody>
          <a:bodyPr wrap="none" lIns="91520" tIns="45762" rIns="91520" bIns="45762" numCol="1" anchor="ctr" anchorCtr="0" compatLnSpc="1">
            <a:prstTxWarp prst="textNoShape">
              <a:avLst/>
            </a:prstTxWarp>
            <a:normAutofit lnSpcReduction="10000"/>
          </a:bodyPr>
          <a:lstStyle/>
          <a:p>
            <a:pPr eaLnBrk="1" hangingPunct="1">
              <a:spcBef>
                <a:spcPct val="0"/>
              </a:spcBef>
            </a:pPr>
            <a:r>
              <a:rPr lang="en-US" sz="1400" b="1" dirty="0" smtClean="0"/>
              <a:t>The generation of the tidal datum fields (e.g., MHW, MLW, and MLLW) is currently </a:t>
            </a:r>
          </a:p>
          <a:p>
            <a:pPr eaLnBrk="1" hangingPunct="1">
              <a:spcBef>
                <a:spcPct val="0"/>
              </a:spcBef>
            </a:pPr>
            <a:r>
              <a:rPr lang="en-US" sz="1400" b="1" dirty="0" smtClean="0"/>
              <a:t>done through a </a:t>
            </a:r>
            <a:r>
              <a:rPr lang="en-US" sz="1400" b="1" u="sng" dirty="0" smtClean="0"/>
              <a:t>blended</a:t>
            </a:r>
            <a:r>
              <a:rPr lang="en-US" sz="1400" b="1" dirty="0" smtClean="0"/>
              <a:t> approach, using a hydrodynamic model referred to as “ADCIRC” </a:t>
            </a:r>
          </a:p>
          <a:p>
            <a:pPr eaLnBrk="1" hangingPunct="1">
              <a:spcBef>
                <a:spcPct val="0"/>
              </a:spcBef>
            </a:pPr>
            <a:r>
              <a:rPr lang="en-US" sz="1400" b="1" dirty="0" smtClean="0"/>
              <a:t>and the TCARI program. </a:t>
            </a:r>
          </a:p>
          <a:p>
            <a:pPr eaLnBrk="1" hangingPunct="1">
              <a:spcBef>
                <a:spcPct val="0"/>
              </a:spcBef>
            </a:pPr>
            <a:endParaRPr lang="en-US" sz="1400" b="1" dirty="0" smtClean="0"/>
          </a:p>
          <a:p>
            <a:pPr eaLnBrk="1" hangingPunct="1">
              <a:spcBef>
                <a:spcPct val="0"/>
              </a:spcBef>
            </a:pPr>
            <a:r>
              <a:rPr lang="en-US" sz="1400" b="1" dirty="0" smtClean="0"/>
              <a:t>The ADCIRC model is used to generate a time series of the tides at each </a:t>
            </a:r>
            <a:r>
              <a:rPr lang="en-US" sz="1400" b="1" dirty="0" smtClean="0"/>
              <a:t>point in the</a:t>
            </a:r>
            <a:r>
              <a:rPr lang="en-US" sz="1400" b="1" baseline="0" dirty="0" smtClean="0"/>
              <a:t> field</a:t>
            </a:r>
            <a:r>
              <a:rPr lang="en-US" sz="1400" b="1" dirty="0" smtClean="0"/>
              <a:t>.  </a:t>
            </a:r>
            <a:endParaRPr lang="en-US" sz="1400" b="1" dirty="0" smtClean="0"/>
          </a:p>
          <a:p>
            <a:pPr eaLnBrk="1" hangingPunct="1">
              <a:spcBef>
                <a:spcPct val="0"/>
              </a:spcBef>
            </a:pPr>
            <a:endParaRPr lang="en-US" sz="1400" b="1" dirty="0" smtClean="0"/>
          </a:p>
          <a:p>
            <a:pPr eaLnBrk="1" hangingPunct="1">
              <a:spcBef>
                <a:spcPct val="0"/>
              </a:spcBef>
            </a:pPr>
            <a:r>
              <a:rPr lang="en-US" sz="1400" b="1" dirty="0" smtClean="0"/>
              <a:t>… and</a:t>
            </a:r>
            <a:r>
              <a:rPr lang="en-US" sz="1400" b="1" baseline="0" dirty="0" smtClean="0"/>
              <a:t> ti</a:t>
            </a:r>
            <a:r>
              <a:rPr lang="en-US" sz="1400" b="1" dirty="0" smtClean="0"/>
              <a:t>dal </a:t>
            </a:r>
            <a:r>
              <a:rPr lang="en-US" sz="1400" b="1" dirty="0" err="1" smtClean="0"/>
              <a:t>datums</a:t>
            </a:r>
            <a:r>
              <a:rPr lang="en-US" sz="1400" b="1" dirty="0" smtClean="0"/>
              <a:t> are computed from the time series at each </a:t>
            </a:r>
            <a:r>
              <a:rPr lang="en-US" sz="1400" b="1" dirty="0" smtClean="0"/>
              <a:t>point</a:t>
            </a:r>
            <a:r>
              <a:rPr lang="en-US" sz="1400" b="1" dirty="0" smtClean="0"/>
              <a:t>. </a:t>
            </a:r>
          </a:p>
          <a:p>
            <a:pPr eaLnBrk="1" hangingPunct="1">
              <a:spcBef>
                <a:spcPct val="0"/>
              </a:spcBef>
            </a:pPr>
            <a:endParaRPr lang="en-US" sz="1400" b="1" dirty="0" smtClean="0"/>
          </a:p>
          <a:p>
            <a:pPr eaLnBrk="1" hangingPunct="1">
              <a:spcBef>
                <a:spcPct val="0"/>
              </a:spcBef>
            </a:pPr>
            <a:r>
              <a:rPr lang="en-US" sz="1400" b="1" dirty="0" smtClean="0"/>
              <a:t>Discrepancies between the model results and </a:t>
            </a:r>
            <a:r>
              <a:rPr lang="en-US" sz="1400" b="1" dirty="0" err="1" smtClean="0"/>
              <a:t>datums</a:t>
            </a:r>
            <a:r>
              <a:rPr lang="en-US" sz="1400" b="1" dirty="0" smtClean="0"/>
              <a:t> derived from CO-OPS tide </a:t>
            </a:r>
            <a:r>
              <a:rPr lang="en-US" sz="1400" b="1" dirty="0" err="1" smtClean="0"/>
              <a:t>guage</a:t>
            </a:r>
            <a:endParaRPr lang="en-US" sz="1400" b="1" dirty="0" smtClean="0"/>
          </a:p>
          <a:p>
            <a:pPr eaLnBrk="1" hangingPunct="1">
              <a:spcBef>
                <a:spcPct val="0"/>
              </a:spcBef>
            </a:pPr>
            <a:r>
              <a:rPr lang="en-US" sz="1400" b="1" dirty="0" smtClean="0"/>
              <a:t>observations  are interpolated with TCARI and applied to the model results to achieve </a:t>
            </a:r>
          </a:p>
          <a:p>
            <a:pPr eaLnBrk="1" hangingPunct="1">
              <a:spcBef>
                <a:spcPct val="0"/>
              </a:spcBef>
            </a:pPr>
            <a:r>
              <a:rPr lang="en-US" sz="1400" b="1" dirty="0" smtClean="0"/>
              <a:t>error corrected tidal </a:t>
            </a:r>
            <a:r>
              <a:rPr lang="en-US" sz="1400" b="1" dirty="0" err="1" smtClean="0"/>
              <a:t>datums</a:t>
            </a:r>
            <a:r>
              <a:rPr lang="en-US" sz="1400" b="1" dirty="0" smtClean="0"/>
              <a:t>.</a:t>
            </a:r>
          </a:p>
          <a:p>
            <a:pPr eaLnBrk="1" hangingPunct="1">
              <a:spcBef>
                <a:spcPct val="0"/>
              </a:spcBef>
            </a:pPr>
            <a:endParaRPr lang="en-US" b="1"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b="1" dirty="0" smtClean="0"/>
              <a:t>Developing  the Topography of the Sea Surface (TSS) is the next step. </a:t>
            </a:r>
          </a:p>
          <a:p>
            <a:endParaRPr lang="en-US" sz="1400" b="1" dirty="0" smtClean="0"/>
          </a:p>
          <a:p>
            <a:r>
              <a:rPr lang="en-US" sz="1400" b="1" dirty="0" smtClean="0"/>
              <a:t>It is defined as the elevation of the North American Vertical Datum of 1988 (NAVD88) relative to local mean sea level (LMSL).  </a:t>
            </a:r>
          </a:p>
          <a:p>
            <a:endParaRPr lang="en-US" sz="1400" b="1" dirty="0" smtClean="0"/>
          </a:p>
          <a:p>
            <a:r>
              <a:rPr lang="en-US" sz="1400" b="1" dirty="0" smtClean="0"/>
              <a:t>In the </a:t>
            </a:r>
            <a:r>
              <a:rPr lang="en-US" sz="1400" b="1" dirty="0" err="1" smtClean="0"/>
              <a:t>VDatum</a:t>
            </a:r>
            <a:r>
              <a:rPr lang="en-US" sz="1400" b="1" dirty="0" smtClean="0"/>
              <a:t> Road Map, this grid allows for the transformation of NAVD 88 based data to LMSL over the region.  </a:t>
            </a:r>
          </a:p>
          <a:p>
            <a:endParaRPr lang="en-US" sz="1400" b="1" dirty="0" smtClean="0"/>
          </a:p>
          <a:p>
            <a:r>
              <a:rPr lang="en-US" sz="1400" b="1" dirty="0" smtClean="0"/>
              <a:t>A positive value specifies that the NAVD88 reference value is further from the center of the Earth than the local mean sea level surface.  </a:t>
            </a:r>
          </a:p>
          <a:p>
            <a:endParaRPr lang="en-US" b="1" dirty="0"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335296-7ADF-4A31-8AA6-8915B03AFFA8}"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The slide shows the people from each office</a:t>
            </a:r>
            <a:r>
              <a:rPr lang="en-US" sz="1400" b="1" baseline="0" dirty="0" smtClean="0"/>
              <a:t> who are in some way involved in the </a:t>
            </a:r>
            <a:r>
              <a:rPr lang="en-US" sz="1400" b="1" baseline="0" dirty="0" err="1" smtClean="0"/>
              <a:t>VDatum</a:t>
            </a:r>
            <a:r>
              <a:rPr lang="en-US" sz="1400" b="1" baseline="0" dirty="0" smtClean="0"/>
              <a:t> Program (as of January 2011). </a:t>
            </a:r>
          </a:p>
          <a:p>
            <a:endParaRPr lang="en-US" sz="1400" b="1" baseline="0" dirty="0" smtClean="0"/>
          </a:p>
          <a:p>
            <a:endParaRPr lang="en-US" sz="1400" b="1" baseline="0" dirty="0" smtClean="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Referring back to the Road Map… everything except </a:t>
            </a:r>
            <a:r>
              <a:rPr lang="en-US" sz="1400" b="1" dirty="0" err="1" smtClean="0"/>
              <a:t>Helmert</a:t>
            </a:r>
            <a:r>
              <a:rPr lang="en-US" sz="1400" b="1" dirty="0" smtClean="0"/>
              <a:t> transformations (between ellipsoid 3-D reference systems) are put on a grid -&gt; </a:t>
            </a:r>
          </a:p>
          <a:p>
            <a:endParaRPr lang="en-US" sz="1400" b="1" dirty="0" smtClean="0"/>
          </a:p>
          <a:p>
            <a:r>
              <a:rPr lang="en-US" sz="1400" b="1" dirty="0" smtClean="0"/>
              <a:t>The </a:t>
            </a:r>
            <a:r>
              <a:rPr lang="en-US" sz="1400" b="1" dirty="0" err="1" smtClean="0"/>
              <a:t>orthometric</a:t>
            </a:r>
            <a:r>
              <a:rPr lang="en-US" sz="1400" b="1" dirty="0" smtClean="0"/>
              <a:t> and tidal </a:t>
            </a:r>
            <a:r>
              <a:rPr lang="en-US" sz="1400" b="1" dirty="0" err="1" smtClean="0"/>
              <a:t>datums</a:t>
            </a:r>
            <a:r>
              <a:rPr lang="en-US" sz="1400" b="1" dirty="0" smtClean="0"/>
              <a:t> are transformed on regularly structured grids as illustrated by on the right. </a:t>
            </a:r>
          </a:p>
          <a:p>
            <a:endParaRPr lang="en-US" sz="1400" b="1" dirty="0" smtClean="0"/>
          </a:p>
          <a:p>
            <a:r>
              <a:rPr lang="en-US" sz="1400" b="1" dirty="0" smtClean="0"/>
              <a:t>The modeled tidal </a:t>
            </a:r>
            <a:r>
              <a:rPr lang="en-US" sz="1400" b="1" dirty="0" err="1" smtClean="0"/>
              <a:t>datums</a:t>
            </a:r>
            <a:r>
              <a:rPr lang="en-US" sz="1400" b="1" dirty="0" smtClean="0"/>
              <a:t> and TSS are placed on a marine grid or “null” mask.  The null areas are where the land appears on the marine grid and used to denote where transformations of these </a:t>
            </a:r>
            <a:r>
              <a:rPr lang="en-US" sz="1400" b="1" dirty="0" err="1" smtClean="0"/>
              <a:t>datums</a:t>
            </a:r>
            <a:r>
              <a:rPr lang="en-US" sz="1400" b="1" dirty="0" smtClean="0"/>
              <a:t> are </a:t>
            </a:r>
            <a:r>
              <a:rPr lang="en-US" sz="1400" b="1" dirty="0" smtClean="0"/>
              <a:t>not </a:t>
            </a:r>
            <a:r>
              <a:rPr lang="en-US" sz="1400" b="1" dirty="0" smtClean="0"/>
              <a:t>allowed.</a:t>
            </a:r>
          </a:p>
          <a:p>
            <a:endParaRPr lang="en-US" sz="1400" dirty="0"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7E9DE5-7D9F-4A43-8D71-C9BA1F670FD0}"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sz="1300" b="1" dirty="0" smtClean="0"/>
              <a:t>Users of </a:t>
            </a:r>
            <a:r>
              <a:rPr lang="en-US" sz="1300" b="1" dirty="0" err="1" smtClean="0"/>
              <a:t>VDatum</a:t>
            </a:r>
            <a:r>
              <a:rPr lang="en-US" sz="1300" b="1" dirty="0" smtClean="0"/>
              <a:t> must be aware of the uncertainties, or errors, in computed heights in the models. </a:t>
            </a:r>
          </a:p>
          <a:p>
            <a:pPr>
              <a:defRPr/>
            </a:pPr>
            <a:endParaRPr lang="en-US" sz="1300" b="1" dirty="0" smtClean="0"/>
          </a:p>
          <a:p>
            <a:pPr>
              <a:defRPr/>
            </a:pPr>
            <a:r>
              <a:rPr lang="en-US" sz="1300" b="1" dirty="0" smtClean="0"/>
              <a:t>Errors in </a:t>
            </a:r>
            <a:r>
              <a:rPr lang="en-US" sz="1300" b="1" dirty="0" err="1" smtClean="0"/>
              <a:t>VDatum</a:t>
            </a:r>
            <a:r>
              <a:rPr lang="en-US" sz="1300" b="1" dirty="0" smtClean="0"/>
              <a:t> may arise from inaccuracies in either the gridded fields used in the datum transformations, such as GEOID03 , or the MSL to MHHW tidal transformation, </a:t>
            </a:r>
          </a:p>
          <a:p>
            <a:pPr>
              <a:defRPr/>
            </a:pPr>
            <a:endParaRPr lang="en-US" sz="1300" b="1" dirty="0" smtClean="0"/>
          </a:p>
          <a:p>
            <a:pPr>
              <a:defRPr/>
            </a:pPr>
            <a:r>
              <a:rPr lang="en-US" sz="1300" b="1" dirty="0" smtClean="0"/>
              <a:t>… or inaccuracies may result from the source observational data used to create </a:t>
            </a:r>
            <a:r>
              <a:rPr lang="en-US" sz="1300" b="1" dirty="0" err="1" smtClean="0"/>
              <a:t>VDatum</a:t>
            </a:r>
            <a:r>
              <a:rPr lang="en-US" sz="1300" b="1" dirty="0" smtClean="0"/>
              <a:t>, such as the elevation of the tidal </a:t>
            </a:r>
            <a:r>
              <a:rPr lang="en-US" sz="1300" b="1" dirty="0" err="1" smtClean="0"/>
              <a:t>datums</a:t>
            </a:r>
            <a:r>
              <a:rPr lang="en-US" sz="1300" b="1" dirty="0" smtClean="0"/>
              <a:t> or the height of the North American Vertical Datum of 1988 (NAVD 88). </a:t>
            </a:r>
          </a:p>
          <a:p>
            <a:pPr>
              <a:defRPr/>
            </a:pPr>
            <a:endParaRPr lang="en-US" sz="1300" b="1" dirty="0" smtClean="0"/>
          </a:p>
          <a:p>
            <a:pPr>
              <a:defRPr/>
            </a:pPr>
            <a:r>
              <a:rPr lang="en-US" sz="1300" b="1" dirty="0" smtClean="0"/>
              <a:t>The standard deviation (Greek letter sigma) is used to quantify the uncertainty in both the vertical </a:t>
            </a:r>
            <a:r>
              <a:rPr lang="en-US" sz="1300" b="1" dirty="0" err="1" smtClean="0"/>
              <a:t>datums</a:t>
            </a:r>
            <a:r>
              <a:rPr lang="en-US" sz="1300" b="1" dirty="0" smtClean="0"/>
              <a:t> and the transformations between them.    </a:t>
            </a:r>
            <a:r>
              <a:rPr lang="en-US" b="1" i="1" dirty="0" smtClean="0"/>
              <a:t>Standard deviation is a simple measure of the average size of the errors in a data set (when errors are normally distributed)</a:t>
            </a:r>
          </a:p>
          <a:p>
            <a:pPr>
              <a:defRPr/>
            </a:pPr>
            <a:endParaRPr lang="en-US" dirty="0" smtClean="0"/>
          </a:p>
          <a:p>
            <a:pPr>
              <a:defRPr/>
            </a:pPr>
            <a:endParaRPr lang="en-US" dirty="0" smtClean="0"/>
          </a:p>
          <a:p>
            <a:pPr>
              <a:defRPr/>
            </a:pPr>
            <a:endParaRPr lang="en-US"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142676-EC56-4A1C-92BB-68A32D5437B2}"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And these uncertainties combined together amount to the Maximum Cumulative Uncertainty, or MCU, for converting data from the ellipsoidal to the tidal datum. </a:t>
            </a:r>
          </a:p>
          <a:p>
            <a:endParaRPr lang="en-US" sz="1400" b="1" dirty="0" smtClean="0"/>
          </a:p>
          <a:p>
            <a:r>
              <a:rPr lang="en-US" sz="1400" b="1" dirty="0" smtClean="0"/>
              <a:t>These uncertainty values are in centimeters. </a:t>
            </a:r>
          </a:p>
          <a:p>
            <a:endParaRPr lang="en-US" sz="1400" b="1" dirty="0" smtClean="0"/>
          </a:p>
          <a:p>
            <a:r>
              <a:rPr lang="en-US" sz="1400" b="1" dirty="0" smtClean="0"/>
              <a:t>And, very important, the uncertainties  in the tidal transformations are based on data collected at the tide gauge only.  </a:t>
            </a:r>
          </a:p>
          <a:p>
            <a:endParaRPr lang="en-US" sz="1400" b="1" dirty="0" smtClean="0"/>
          </a:p>
          <a:p>
            <a:r>
              <a:rPr lang="en-US" sz="1400" b="1" dirty="0" smtClean="0"/>
              <a:t>… Uncertainties away from the gauges are not accounted for.  This is an task that is being undertaken this Fiscal Year. </a:t>
            </a:r>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53DCCF-3456-43E8-A629-23B330726184}"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These are the uncertainty estimates that are constant and apply nationwide to all </a:t>
            </a:r>
            <a:r>
              <a:rPr lang="en-US" sz="1400" b="1" dirty="0" err="1" smtClean="0"/>
              <a:t>VDatum</a:t>
            </a:r>
            <a:r>
              <a:rPr lang="en-US" sz="1400" b="1" dirty="0" smtClean="0"/>
              <a:t> models. </a:t>
            </a:r>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E4B566-43E8-4545-B275-006746759166}"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This slide summarized the issues to be aware of in transforming data from ellipsoidal reference to a chart datum such as MLLW. </a:t>
            </a:r>
          </a:p>
          <a:p>
            <a:endParaRPr lang="en-US" sz="1400" b="1" dirty="0" smtClean="0"/>
          </a:p>
          <a:p>
            <a:r>
              <a:rPr lang="en-US" sz="1400" b="1" dirty="0" smtClean="0"/>
              <a:t>With the introduction of a gravimetric-based </a:t>
            </a:r>
            <a:r>
              <a:rPr lang="en-US" sz="1400" b="1" dirty="0" err="1" smtClean="0"/>
              <a:t>geoid</a:t>
            </a:r>
            <a:r>
              <a:rPr lang="en-US" sz="1400" b="1" dirty="0" smtClean="0"/>
              <a:t>, it will further reduce uncertainties. </a:t>
            </a:r>
            <a:endParaRPr lang="en-US" sz="1400" b="1"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b="1" dirty="0" smtClean="0"/>
              <a:t>There are other uncertainty estimates that are affected by regional variations.  </a:t>
            </a:r>
          </a:p>
          <a:p>
            <a:endParaRPr lang="en-US" sz="1400" b="1" dirty="0" smtClean="0"/>
          </a:p>
          <a:p>
            <a:r>
              <a:rPr lang="en-US" sz="1400" b="1" dirty="0" smtClean="0"/>
              <a:t>In the case of Region 3 -- in purple -- there is no well defined boundary, the bathymetry data may be very old, and tide models in marshy area have complicated issues with friction, etc., which makes the model less reliable. </a:t>
            </a:r>
          </a:p>
          <a:p>
            <a:endParaRPr lang="en-US" sz="1400" b="1" dirty="0" smtClean="0"/>
          </a:p>
          <a:p>
            <a:pPr defTabSz="912937">
              <a:defRPr/>
            </a:pPr>
            <a:r>
              <a:rPr lang="en-US" sz="1400" b="1" dirty="0" smtClean="0"/>
              <a:t>This illustrates the need for an understanding of the physical dynamics of a region through both models and data when developing a </a:t>
            </a:r>
            <a:r>
              <a:rPr lang="en-US" sz="1400" b="1" dirty="0" err="1" smtClean="0"/>
              <a:t>VDatum</a:t>
            </a:r>
            <a:r>
              <a:rPr lang="en-US" sz="1400" b="1" dirty="0" smtClean="0"/>
              <a:t> model. </a:t>
            </a:r>
            <a:endParaRPr lang="en-US" sz="1400" dirty="0" smtClean="0">
              <a:solidFill>
                <a:srgbClr val="FFFF00"/>
              </a:solidFill>
            </a:endParaRPr>
          </a:p>
          <a:p>
            <a:endParaRPr lang="en-US" sz="1400" b="1" dirty="0" smtClean="0"/>
          </a:p>
          <a:p>
            <a:endParaRPr lang="en-US" b="1" dirty="0"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660E07-DC44-4750-BD6A-E33C3D315A42}"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This map illustrates where we have </a:t>
            </a:r>
            <a:r>
              <a:rPr lang="en-US" sz="1400" b="1" dirty="0" err="1" smtClean="0"/>
              <a:t>VDatum</a:t>
            </a:r>
            <a:r>
              <a:rPr lang="en-US" sz="1400" b="1" dirty="0" smtClean="0"/>
              <a:t> coverage at present. </a:t>
            </a:r>
          </a:p>
          <a:p>
            <a:endParaRPr lang="en-US" sz="1400" b="1" dirty="0" smtClean="0"/>
          </a:p>
          <a:p>
            <a:r>
              <a:rPr lang="en-US" sz="1400" b="1" dirty="0" smtClean="0"/>
              <a:t>The  model of the Texas coast is scheduled for release not later than March. </a:t>
            </a:r>
          </a:p>
          <a:p>
            <a:endParaRPr lang="en-US" sz="1400" b="1" dirty="0" smtClean="0"/>
          </a:p>
          <a:p>
            <a:r>
              <a:rPr lang="en-US" sz="1400" b="1" dirty="0" smtClean="0"/>
              <a:t>The model for Northern New England is scheduled for release not later than June. </a:t>
            </a:r>
          </a:p>
          <a:p>
            <a:endParaRPr lang="en-US" sz="1400" b="1" dirty="0" smtClean="0"/>
          </a:p>
          <a:p>
            <a:r>
              <a:rPr lang="en-US" sz="1400" b="1" dirty="0" smtClean="0"/>
              <a:t>Another model that is in development will cover PR and VI, scheduled for release in the Q1 of FY12. </a:t>
            </a:r>
            <a:endParaRPr lang="en-US" sz="1400" b="1" dirty="0" smtClean="0"/>
          </a:p>
          <a:p>
            <a:endParaRPr lang="en-US" sz="1400" b="1" dirty="0" smtClean="0"/>
          </a:p>
          <a:p>
            <a:r>
              <a:rPr lang="en-US" sz="1400" b="1" dirty="0" smtClean="0"/>
              <a:t>Transformations to IGLD 85 are available  on the </a:t>
            </a:r>
            <a:r>
              <a:rPr lang="en-US" sz="1400" b="1" dirty="0" err="1" smtClean="0"/>
              <a:t>VDatum</a:t>
            </a:r>
            <a:r>
              <a:rPr lang="en-US" sz="1400" b="1" dirty="0" smtClean="0"/>
              <a:t> Website. </a:t>
            </a:r>
            <a:endParaRPr lang="en-US" sz="1400" b="1" dirty="0" smtClean="0"/>
          </a:p>
          <a:p>
            <a:endParaRPr lang="en-US" b="1" baseline="0" dirty="0" smtClean="0"/>
          </a:p>
          <a:p>
            <a:r>
              <a:rPr lang="en-US" b="1" baseline="0" dirty="0" smtClean="0"/>
              <a:t> </a:t>
            </a:r>
            <a:endParaRPr lang="en-US" b="1"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sz="1300" b="1" dirty="0" smtClean="0"/>
              <a:t>This is the </a:t>
            </a:r>
            <a:r>
              <a:rPr lang="en-US" sz="1300" b="1" dirty="0" err="1" smtClean="0"/>
              <a:t>VDatum</a:t>
            </a:r>
            <a:r>
              <a:rPr lang="en-US" sz="1300" b="1" dirty="0" smtClean="0"/>
              <a:t> Model Development Schedule for the near future. </a:t>
            </a:r>
          </a:p>
          <a:p>
            <a:pPr>
              <a:defRPr/>
            </a:pPr>
            <a:endParaRPr lang="en-US" sz="1300" b="1" dirty="0" smtClean="0"/>
          </a:p>
          <a:p>
            <a:pPr>
              <a:defRPr/>
            </a:pPr>
            <a:r>
              <a:rPr lang="en-US" sz="1300" b="1" dirty="0" smtClean="0"/>
              <a:t>It includes some updates to existing models with GPS surveys of tidal bench marks in GA (completed) and NC.  This new geodetic information will be “</a:t>
            </a:r>
            <a:r>
              <a:rPr lang="en-US" sz="1300" b="1" dirty="0" err="1" smtClean="0"/>
              <a:t>backfitted</a:t>
            </a:r>
            <a:r>
              <a:rPr lang="en-US" sz="1300" b="1" dirty="0" smtClean="0"/>
              <a:t>” into new versions of the models. </a:t>
            </a:r>
          </a:p>
          <a:p>
            <a:pPr>
              <a:defRPr/>
            </a:pPr>
            <a:endParaRPr lang="en-US" sz="1300" b="1" dirty="0" smtClean="0"/>
          </a:p>
          <a:p>
            <a:pPr>
              <a:defRPr/>
            </a:pPr>
            <a:r>
              <a:rPr lang="en-US" sz="1300" b="1" dirty="0" smtClean="0"/>
              <a:t>The </a:t>
            </a:r>
            <a:r>
              <a:rPr lang="en-US" sz="1300" b="1" dirty="0" err="1" smtClean="0"/>
              <a:t>VDatum</a:t>
            </a:r>
            <a:r>
              <a:rPr lang="en-US" sz="1300" b="1" dirty="0" smtClean="0"/>
              <a:t> Team is wrapping up a requirements analysis, and based on the results, it will determine the schedule for maintenance of models over the next 5 years and how soon we develop initial models for Alaska, HI and the Pacific territories.</a:t>
            </a:r>
          </a:p>
          <a:p>
            <a:pPr>
              <a:defRPr/>
            </a:pPr>
            <a:endParaRPr lang="en-US" b="1" baseline="0" dirty="0" smtClean="0"/>
          </a:p>
          <a:p>
            <a:pPr>
              <a:defRPr/>
            </a:pPr>
            <a:endParaRPr lang="en-US" b="1" baseline="0" dirty="0" smtClean="0"/>
          </a:p>
          <a:p>
            <a:pPr>
              <a:defRPr/>
            </a:pPr>
            <a:endParaRPr lang="en-US" b="1" dirty="0"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92594E-188F-462D-A242-6103B060376E}"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Aft>
                <a:spcPts val="599"/>
              </a:spcAft>
            </a:pPr>
            <a:r>
              <a:rPr lang="en-US" sz="1400" b="1" dirty="0" smtClean="0"/>
              <a:t>These are some planned improvements toward making </a:t>
            </a:r>
            <a:r>
              <a:rPr lang="en-US" sz="1400" b="1" dirty="0" err="1" smtClean="0"/>
              <a:t>VDatum</a:t>
            </a:r>
            <a:r>
              <a:rPr lang="en-US" sz="1400" b="1" dirty="0" smtClean="0"/>
              <a:t> fully operational: </a:t>
            </a:r>
          </a:p>
          <a:p>
            <a:pPr eaLnBrk="1" hangingPunct="1">
              <a:buFont typeface="Arial" pitchFamily="34" charset="0"/>
              <a:buChar char="•"/>
            </a:pPr>
            <a:r>
              <a:rPr lang="en-US" sz="1400" b="1" dirty="0" smtClean="0"/>
              <a:t> The first bullet is further evaluation of errors connected to transformations and to source data (e.g., NAVD 88) with GPS buoys as a platform for investigating these errors -- a focus during FY11.</a:t>
            </a:r>
          </a:p>
          <a:p>
            <a:pPr eaLnBrk="1" hangingPunct="1">
              <a:buFont typeface="Arial" pitchFamily="34" charset="0"/>
              <a:buChar char="•"/>
            </a:pPr>
            <a:r>
              <a:rPr lang="en-US" sz="1400" b="1" dirty="0" smtClean="0"/>
              <a:t> The second bullet is to extend uncertainty estimates away from the tide stations. The idea being to provide users with standard deviations and methods to compute uncertainty for transformations in the </a:t>
            </a:r>
            <a:r>
              <a:rPr lang="en-US" sz="1400" b="1" u="sng" dirty="0" smtClean="0"/>
              <a:t>offshore</a:t>
            </a:r>
            <a:r>
              <a:rPr lang="en-US" sz="1400" b="1" dirty="0" smtClean="0"/>
              <a:t> area of the model. </a:t>
            </a:r>
          </a:p>
          <a:p>
            <a:pPr>
              <a:buFontTx/>
              <a:buChar char="•"/>
            </a:pPr>
            <a:r>
              <a:rPr lang="en-US" sz="1400" b="1" dirty="0" smtClean="0"/>
              <a:t> The third bullet is to consider extending </a:t>
            </a:r>
            <a:r>
              <a:rPr lang="en-US" sz="1400" b="1" dirty="0" err="1" smtClean="0"/>
              <a:t>VDatum</a:t>
            </a:r>
            <a:r>
              <a:rPr lang="en-US" sz="1400" b="1" dirty="0" smtClean="0"/>
              <a:t> tidal models further inland.  A focus for FY12. </a:t>
            </a:r>
          </a:p>
          <a:p>
            <a:pPr>
              <a:buFontTx/>
              <a:buChar char="•"/>
            </a:pPr>
            <a:r>
              <a:rPr lang="en-US" sz="1400" b="1" dirty="0" smtClean="0"/>
              <a:t> The next bullet is to develop maintenance procedures to ensure </a:t>
            </a:r>
            <a:r>
              <a:rPr lang="en-US" sz="1400" b="1" dirty="0" err="1" smtClean="0"/>
              <a:t>VDatum</a:t>
            </a:r>
            <a:r>
              <a:rPr lang="en-US" sz="1400" b="1" dirty="0" smtClean="0"/>
              <a:t> models are accurate and current. </a:t>
            </a:r>
          </a:p>
          <a:p>
            <a:pPr>
              <a:buFontTx/>
              <a:buChar char="•"/>
            </a:pPr>
            <a:r>
              <a:rPr lang="en-US" sz="1400" b="1" dirty="0" smtClean="0"/>
              <a:t> Other improvements in the future include: </a:t>
            </a:r>
          </a:p>
          <a:p>
            <a:pPr lvl="2">
              <a:buFont typeface="Courier New" pitchFamily="49" charset="0"/>
              <a:buChar char="o"/>
            </a:pPr>
            <a:r>
              <a:rPr lang="en-US" sz="1400" b="1" dirty="0" smtClean="0"/>
              <a:t> Developing GIS compatible output (with CSC assist), </a:t>
            </a:r>
          </a:p>
          <a:p>
            <a:pPr lvl="2">
              <a:buFont typeface="Courier New" pitchFamily="49" charset="0"/>
              <a:buChar char="o"/>
            </a:pPr>
            <a:r>
              <a:rPr lang="en-US" sz="1400" b="1" dirty="0" smtClean="0"/>
              <a:t> Designing improved an Web interface </a:t>
            </a:r>
          </a:p>
          <a:p>
            <a:pPr lvl="2">
              <a:buFont typeface="Courier New" pitchFamily="49" charset="0"/>
              <a:buChar char="o"/>
            </a:pPr>
            <a:r>
              <a:rPr lang="en-US" sz="1400" b="1" dirty="0" smtClean="0"/>
              <a:t> Implementing automatic QC measures </a:t>
            </a:r>
          </a:p>
          <a:p>
            <a:pPr lvl="2">
              <a:buFont typeface="Courier New" pitchFamily="49" charset="0"/>
              <a:buChar char="o"/>
            </a:pPr>
            <a:r>
              <a:rPr lang="en-US" sz="1400" b="1" dirty="0" smtClean="0"/>
              <a:t> Incorporating the new GRAV-D derived gravimetric based </a:t>
            </a:r>
            <a:r>
              <a:rPr lang="en-US" sz="1400" b="1" dirty="0" err="1" smtClean="0"/>
              <a:t>geoid</a:t>
            </a:r>
            <a:r>
              <a:rPr lang="en-US" sz="1400" b="1" dirty="0" smtClean="0"/>
              <a:t> in all </a:t>
            </a:r>
            <a:r>
              <a:rPr lang="en-US" sz="1400" b="1" dirty="0" err="1" smtClean="0"/>
              <a:t>VDatum</a:t>
            </a:r>
            <a:r>
              <a:rPr lang="en-US" sz="1400" b="1" dirty="0" smtClean="0"/>
              <a:t> calculations </a:t>
            </a:r>
          </a:p>
          <a:p>
            <a:pPr eaLnBrk="1" hangingPunct="1">
              <a:buFont typeface="Courier New" pitchFamily="49" charset="0"/>
              <a:buChar char="o"/>
            </a:pPr>
            <a:endParaRPr lang="en-US" sz="1400" dirty="0" smtClean="0"/>
          </a:p>
          <a:p>
            <a:endParaRPr lang="en-US" dirty="0"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A5F3BA-0689-4122-919B-E5D9D5AC5BE1}"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err="1" smtClean="0"/>
              <a:t>VDatum</a:t>
            </a:r>
            <a:r>
              <a:rPr lang="en-US" sz="1400" b="1" dirty="0" smtClean="0"/>
              <a:t> outreach is accomplished through a stand-alone Web site that has a link on each of the Tri-Office Web sites. </a:t>
            </a:r>
          </a:p>
          <a:p>
            <a:r>
              <a:rPr lang="en-US" sz="1400" b="1" dirty="0" smtClean="0"/>
              <a:t>This is the look of the </a:t>
            </a:r>
            <a:r>
              <a:rPr lang="en-US" sz="1400" b="1" dirty="0" err="1" smtClean="0"/>
              <a:t>VDatum</a:t>
            </a:r>
            <a:r>
              <a:rPr lang="en-US" sz="1400" b="1" dirty="0" smtClean="0"/>
              <a:t> Home Page right now. </a:t>
            </a:r>
            <a:endParaRPr lang="en-US" sz="1400" b="1"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400" b="1" dirty="0" smtClean="0"/>
              <a:t>This is the first of 6 slides that provide background</a:t>
            </a:r>
            <a:r>
              <a:rPr lang="en-US" sz="1400" b="1" baseline="0" dirty="0" smtClean="0"/>
              <a:t> on datum as a lead into a more detailed discussion of </a:t>
            </a:r>
            <a:r>
              <a:rPr lang="en-US" sz="1400" b="1" baseline="0" dirty="0" err="1" smtClean="0"/>
              <a:t>VDatum</a:t>
            </a:r>
            <a:r>
              <a:rPr lang="en-US" sz="1400" b="1" baseline="0" dirty="0" smtClean="0"/>
              <a:t>… </a:t>
            </a:r>
          </a:p>
          <a:p>
            <a:endParaRPr lang="en-US" sz="1400" b="1" baseline="0" dirty="0" smtClean="0"/>
          </a:p>
          <a:p>
            <a:r>
              <a:rPr lang="en-US" sz="1400" b="1" dirty="0" smtClean="0"/>
              <a:t>Most </a:t>
            </a:r>
            <a:r>
              <a:rPr lang="en-US" sz="1400" b="1" dirty="0" smtClean="0"/>
              <a:t>of the transformations offered by the </a:t>
            </a:r>
            <a:r>
              <a:rPr lang="en-US" sz="1400" b="1" dirty="0" err="1" smtClean="0"/>
              <a:t>VDatum</a:t>
            </a:r>
            <a:r>
              <a:rPr lang="en-US" sz="1400" b="1" dirty="0" smtClean="0"/>
              <a:t> tool are for vertical </a:t>
            </a:r>
            <a:r>
              <a:rPr lang="en-US" sz="1400" b="1" dirty="0" err="1" smtClean="0"/>
              <a:t>datums</a:t>
            </a:r>
            <a:r>
              <a:rPr lang="en-US" sz="1400" dirty="0" smtClean="0"/>
              <a:t>. </a:t>
            </a:r>
          </a:p>
          <a:p>
            <a:endParaRPr lang="en-US" sz="1400" dirty="0" smtClean="0"/>
          </a:p>
          <a:p>
            <a:r>
              <a:rPr lang="en-US" sz="1400" b="1" dirty="0" smtClean="0"/>
              <a:t>A vertical datum is a level surface to which elevations are referred, usually, MSL but may also include MLLW for charting purposes, MHW for shoreline delineation, or any arbitrary surface. </a:t>
            </a:r>
          </a:p>
          <a:p>
            <a:endParaRPr lang="en-US" sz="1400" b="1" dirty="0" smtClean="0"/>
          </a:p>
          <a:p>
            <a:r>
              <a:rPr lang="en-US" sz="1400" b="1" dirty="0" smtClean="0"/>
              <a:t>Tidal </a:t>
            </a:r>
            <a:r>
              <a:rPr lang="en-US" sz="1400" b="1" dirty="0" err="1" smtClean="0"/>
              <a:t>datums</a:t>
            </a:r>
            <a:r>
              <a:rPr lang="en-US" sz="1400" b="1" dirty="0" smtClean="0"/>
              <a:t> are defined by the observation of tides over a 19 year period.  MLLW and MSL are tidal </a:t>
            </a:r>
            <a:r>
              <a:rPr lang="en-US" sz="1400" b="1" dirty="0" err="1" smtClean="0"/>
              <a:t>datums</a:t>
            </a:r>
            <a:r>
              <a:rPr lang="en-US" sz="1400" b="1" dirty="0" smtClean="0"/>
              <a:t>.</a:t>
            </a:r>
          </a:p>
          <a:p>
            <a:endParaRPr lang="en-US" sz="1400" b="1" dirty="0" smtClean="0"/>
          </a:p>
          <a:p>
            <a:r>
              <a:rPr lang="en-US" sz="1400" b="1" dirty="0" err="1" smtClean="0"/>
              <a:t>Orthometric</a:t>
            </a:r>
            <a:r>
              <a:rPr lang="en-US" sz="1400" b="1" dirty="0" smtClean="0"/>
              <a:t> </a:t>
            </a:r>
            <a:r>
              <a:rPr lang="en-US" sz="1400" b="1" dirty="0" err="1" smtClean="0"/>
              <a:t>datums</a:t>
            </a:r>
            <a:r>
              <a:rPr lang="en-US" sz="1400" b="1" dirty="0" smtClean="0"/>
              <a:t> are associated with the </a:t>
            </a:r>
            <a:r>
              <a:rPr lang="en-US" sz="1400" b="1" dirty="0" err="1" smtClean="0"/>
              <a:t>geoid</a:t>
            </a:r>
            <a:r>
              <a:rPr lang="en-US" sz="1400" b="1" dirty="0" smtClean="0"/>
              <a:t> model of the Earth and traditionally acquired by differential leveling.  NAVD 88 is an </a:t>
            </a:r>
            <a:r>
              <a:rPr lang="en-US" sz="1400" b="1" dirty="0" err="1" smtClean="0"/>
              <a:t>orthometric</a:t>
            </a:r>
            <a:r>
              <a:rPr lang="en-US" sz="1400" b="1" dirty="0" smtClean="0"/>
              <a:t> datum. </a:t>
            </a:r>
          </a:p>
          <a:p>
            <a:endParaRPr lang="en-US" sz="1400" b="1" dirty="0" smtClean="0"/>
          </a:p>
          <a:p>
            <a:r>
              <a:rPr lang="en-US" sz="1400" b="1" dirty="0" smtClean="0"/>
              <a:t>Ellipsoidal </a:t>
            </a:r>
            <a:r>
              <a:rPr lang="en-US" sz="1400" b="1" dirty="0" err="1" smtClean="0"/>
              <a:t>datums</a:t>
            </a:r>
            <a:r>
              <a:rPr lang="en-US" sz="1400" b="1" dirty="0" smtClean="0"/>
              <a:t> are related to the ellipsoidal model of the Earth with heights derived from GPS. NAD 83 is an ellipsoidal datum. </a:t>
            </a:r>
          </a:p>
          <a:p>
            <a:endParaRPr lang="en-US" b="1" baseline="0" dirty="0" smtClean="0"/>
          </a:p>
          <a:p>
            <a:r>
              <a:rPr lang="en-US" b="1" baseline="0" dirty="0" smtClean="0"/>
              <a:t>The slide illustrates examples of each type of datum. </a:t>
            </a:r>
            <a:endParaRPr lang="en-US" b="1" baseline="0" dirty="0" smtClean="0"/>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b="1" dirty="0" smtClean="0"/>
              <a:t>This slide illustrates the East Coast Datasets that are available for download from the </a:t>
            </a:r>
            <a:r>
              <a:rPr lang="en-US" sz="1400" b="1" dirty="0" err="1" smtClean="0"/>
              <a:t>VDatum</a:t>
            </a:r>
            <a:r>
              <a:rPr lang="en-US" sz="1400" b="1" dirty="0" smtClean="0"/>
              <a:t> website. </a:t>
            </a:r>
          </a:p>
          <a:p>
            <a:endParaRPr lang="en-US" sz="1400" b="1" dirty="0" smtClean="0"/>
          </a:p>
          <a:p>
            <a:r>
              <a:rPr lang="en-US" sz="1400" b="1" dirty="0" smtClean="0"/>
              <a:t>Tidal transformation grids are available for each project area shown in red, together with an area information </a:t>
            </a:r>
            <a:r>
              <a:rPr lang="en-US" sz="1400" b="1" dirty="0" smtClean="0"/>
              <a:t>inset, which are shown</a:t>
            </a:r>
            <a:r>
              <a:rPr lang="en-US" sz="1400" b="1" baseline="0" dirty="0" smtClean="0"/>
              <a:t> on </a:t>
            </a:r>
            <a:r>
              <a:rPr lang="en-US" sz="1400" b="1" baseline="0" smtClean="0"/>
              <a:t>the next several slides</a:t>
            </a:r>
            <a:r>
              <a:rPr lang="en-US" sz="1400" b="1" smtClean="0"/>
              <a:t>.  </a:t>
            </a:r>
            <a:endParaRPr lang="en-US" sz="1400" b="1" dirty="0" smtClean="0"/>
          </a:p>
          <a:p>
            <a:endParaRPr lang="en-US" dirty="0" smtClean="0"/>
          </a:p>
          <a:p>
            <a:endParaRPr lang="en-US"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54F1AB-226E-409B-BF30-2B356BC2F65D}"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This is the </a:t>
            </a:r>
            <a:r>
              <a:rPr lang="en-US" sz="1400" b="1" dirty="0" err="1" smtClean="0"/>
              <a:t>VDatum</a:t>
            </a:r>
            <a:r>
              <a:rPr lang="en-US" sz="1400" b="1" dirty="0" smtClean="0"/>
              <a:t> project area covering the Mid-Atlantic Bight shelf. </a:t>
            </a:r>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D929D0-5657-4BCB-9D79-8E48D0F38853}"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This project area covers coastal </a:t>
            </a:r>
            <a:r>
              <a:rPr lang="en-US" sz="1400" b="1" dirty="0" err="1" smtClean="0"/>
              <a:t>embayments</a:t>
            </a:r>
            <a:r>
              <a:rPr lang="en-US" sz="1400" b="1" dirty="0" smtClean="0"/>
              <a:t> along the Atlantic side of the Delmarva Peninsula.</a:t>
            </a:r>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C38D1A-3690-473D-AFAD-1C7FADFA355A}"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This illustrates the </a:t>
            </a:r>
            <a:r>
              <a:rPr lang="en-US" sz="1400" b="1" dirty="0" err="1" smtClean="0"/>
              <a:t>VDatum</a:t>
            </a:r>
            <a:r>
              <a:rPr lang="en-US" sz="1400" b="1" dirty="0" smtClean="0"/>
              <a:t> project area for Chesapeake Bay. </a:t>
            </a:r>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E19691-0A31-4D84-AA09-D57B1E29032E}"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This is the user interface for doing transformations of data from one datum to another! </a:t>
            </a:r>
          </a:p>
          <a:p>
            <a:endParaRPr lang="en-US" sz="1400" b="1" dirty="0" smtClean="0"/>
          </a:p>
          <a:p>
            <a:r>
              <a:rPr lang="en-US" sz="1400" b="1" dirty="0" smtClean="0"/>
              <a:t>The user selects the horizontal datum, chooses a </a:t>
            </a:r>
            <a:r>
              <a:rPr lang="en-US" sz="1400" b="1" dirty="0" err="1" smtClean="0"/>
              <a:t>geoid</a:t>
            </a:r>
            <a:r>
              <a:rPr lang="en-US" sz="1400" b="1" dirty="0" smtClean="0"/>
              <a:t> model and then clicks on the input and output vertical </a:t>
            </a:r>
            <a:r>
              <a:rPr lang="en-US" sz="1400" b="1" dirty="0" err="1" smtClean="0"/>
              <a:t>datums</a:t>
            </a:r>
            <a:r>
              <a:rPr lang="en-US" sz="1400" b="1" dirty="0" smtClean="0"/>
              <a:t>. </a:t>
            </a:r>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0B19BE-B8A5-40E2-A18C-02C0565562FC}"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The </a:t>
            </a:r>
            <a:r>
              <a:rPr lang="en-US" sz="1400" b="1" dirty="0" err="1" smtClean="0"/>
              <a:t>VDatum</a:t>
            </a:r>
            <a:r>
              <a:rPr lang="en-US" sz="1400" b="1" dirty="0" smtClean="0"/>
              <a:t> Users’ Guide is available online under the “Education” category of the Home Page. </a:t>
            </a:r>
          </a:p>
          <a:p>
            <a:endParaRPr lang="en-US" sz="1400" b="1" dirty="0" smtClean="0"/>
          </a:p>
          <a:p>
            <a:r>
              <a:rPr lang="en-US" sz="1400" b="1" dirty="0" smtClean="0"/>
              <a:t>It includes a tutorial on datum systems. With it, you can determine what datum your data are on, or what datum to convert the data to. </a:t>
            </a:r>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B86B40-C2E5-4F65-85C1-D057A6893A71}"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There are many different vertical </a:t>
            </a:r>
            <a:r>
              <a:rPr lang="en-US" sz="1400" b="1" dirty="0" err="1" smtClean="0"/>
              <a:t>datums</a:t>
            </a:r>
            <a:r>
              <a:rPr lang="en-US" sz="1400" b="1" dirty="0" smtClean="0"/>
              <a:t> </a:t>
            </a:r>
            <a:r>
              <a:rPr lang="en-US" sz="1400" b="1" dirty="0" smtClean="0"/>
              <a:t>in use around the </a:t>
            </a:r>
            <a:r>
              <a:rPr lang="en-US" sz="1400" b="1" dirty="0" smtClean="0"/>
              <a:t>Nation</a:t>
            </a:r>
            <a:r>
              <a:rPr lang="en-US" sz="1400" b="1" dirty="0" smtClean="0"/>
              <a:t>. </a:t>
            </a:r>
          </a:p>
          <a:p>
            <a:endParaRPr lang="en-US" sz="1400" b="1" dirty="0" smtClean="0"/>
          </a:p>
          <a:p>
            <a:r>
              <a:rPr lang="en-US" sz="1400" b="1" dirty="0" smtClean="0"/>
              <a:t>This slide illustrates in which of the three categories some of the major </a:t>
            </a:r>
            <a:r>
              <a:rPr lang="en-US" sz="1400" b="1" dirty="0" err="1" smtClean="0"/>
              <a:t>datums</a:t>
            </a:r>
            <a:r>
              <a:rPr lang="en-US" sz="1400" b="1" dirty="0" smtClean="0"/>
              <a:t> </a:t>
            </a:r>
            <a:r>
              <a:rPr lang="en-US" sz="1400" b="1" dirty="0" smtClean="0"/>
              <a:t>fall</a:t>
            </a:r>
            <a:r>
              <a:rPr lang="en-US" sz="1400" b="1" baseline="0" dirty="0" smtClean="0"/>
              <a:t> and </a:t>
            </a:r>
            <a:r>
              <a:rPr lang="en-US" sz="1400" b="1" dirty="0" smtClean="0"/>
              <a:t>the </a:t>
            </a:r>
            <a:r>
              <a:rPr lang="en-US" sz="1400" b="1" dirty="0" smtClean="0"/>
              <a:t>observing systems on which they are </a:t>
            </a:r>
            <a:r>
              <a:rPr lang="en-US" sz="1400" b="1" dirty="0" smtClean="0"/>
              <a:t>based (on the far right), </a:t>
            </a:r>
            <a:r>
              <a:rPr lang="en-US" sz="1400" b="1" dirty="0" smtClean="0"/>
              <a:t>and their vertical relationships with respect to NAVD </a:t>
            </a:r>
            <a:r>
              <a:rPr lang="en-US" sz="1400" b="1" dirty="0" smtClean="0"/>
              <a:t>88 (down the center of the slide). </a:t>
            </a:r>
            <a:endParaRPr lang="en-US" sz="1400" b="1"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The slide speaks to heights determined from different reference surfaces or </a:t>
            </a:r>
            <a:r>
              <a:rPr lang="en-US" sz="1400" b="1" dirty="0" err="1" smtClean="0"/>
              <a:t>datums</a:t>
            </a:r>
            <a:r>
              <a:rPr lang="en-US" sz="1400" b="1" dirty="0" smtClean="0"/>
              <a:t>.  </a:t>
            </a:r>
          </a:p>
          <a:p>
            <a:endParaRPr lang="en-US" sz="1400" b="1" dirty="0" smtClean="0"/>
          </a:p>
          <a:p>
            <a:r>
              <a:rPr lang="en-US" sz="1400" b="1" dirty="0" err="1" smtClean="0"/>
              <a:t>VDatum</a:t>
            </a:r>
            <a:r>
              <a:rPr lang="en-US" sz="1400" b="1" dirty="0" smtClean="0"/>
              <a:t> transforms GPS-derived ellipsoid heights (and depths) to preferred </a:t>
            </a:r>
            <a:r>
              <a:rPr lang="en-US" sz="1400" b="1" dirty="0" err="1" smtClean="0"/>
              <a:t>datums</a:t>
            </a:r>
            <a:r>
              <a:rPr lang="en-US" sz="1400" b="1" dirty="0" smtClean="0"/>
              <a:t> for surveying, mapping, and charting.</a:t>
            </a:r>
          </a:p>
          <a:p>
            <a:endParaRPr lang="en-US" sz="1400" b="1" dirty="0" smtClean="0"/>
          </a:p>
          <a:p>
            <a:r>
              <a:rPr lang="en-US" sz="1400" b="1" dirty="0" smtClean="0"/>
              <a:t>As depicted in </a:t>
            </a:r>
            <a:r>
              <a:rPr lang="en-US" sz="1400" b="1" dirty="0" smtClean="0"/>
              <a:t>the slide, the </a:t>
            </a:r>
            <a:r>
              <a:rPr lang="en-US" sz="1400" b="1" dirty="0" err="1" smtClean="0"/>
              <a:t>geoid</a:t>
            </a:r>
            <a:r>
              <a:rPr lang="en-US" sz="1400" b="1" dirty="0" smtClean="0"/>
              <a:t> separation (“N”) is negative in value with respect to the </a:t>
            </a:r>
            <a:r>
              <a:rPr lang="en-US" sz="1400" b="1" dirty="0" smtClean="0"/>
              <a:t>ellipsoid, which </a:t>
            </a:r>
            <a:r>
              <a:rPr lang="en-US" sz="1400" b="1" dirty="0" smtClean="0"/>
              <a:t>means that the formula </a:t>
            </a:r>
            <a:r>
              <a:rPr lang="en-US" sz="1400" b="1" dirty="0" smtClean="0"/>
              <a:t>for determining the </a:t>
            </a:r>
            <a:r>
              <a:rPr lang="en-US" sz="1400" b="1" dirty="0" err="1" smtClean="0"/>
              <a:t>orthometric</a:t>
            </a:r>
            <a:r>
              <a:rPr lang="en-US" sz="1400" b="1" dirty="0" smtClean="0"/>
              <a:t> height</a:t>
            </a:r>
            <a:r>
              <a:rPr lang="en-US" sz="1400" b="1" baseline="0" dirty="0" smtClean="0"/>
              <a:t> </a:t>
            </a:r>
            <a:r>
              <a:rPr lang="en-US" sz="1400" b="1" dirty="0" smtClean="0"/>
              <a:t>shown </a:t>
            </a:r>
            <a:r>
              <a:rPr lang="en-US" sz="1400" b="1" dirty="0" smtClean="0"/>
              <a:t>is really </a:t>
            </a:r>
            <a:r>
              <a:rPr lang="en-US" sz="1400" b="1" dirty="0" smtClean="0"/>
              <a:t>the ellipsoid</a:t>
            </a:r>
            <a:r>
              <a:rPr lang="en-US" sz="1400" b="1" baseline="0" dirty="0" smtClean="0"/>
              <a:t> height PLUS the </a:t>
            </a:r>
            <a:r>
              <a:rPr lang="en-US" sz="1400" b="1" baseline="0" dirty="0" err="1" smtClean="0"/>
              <a:t>geoid</a:t>
            </a:r>
            <a:r>
              <a:rPr lang="en-US" sz="1400" b="1" baseline="0" dirty="0" smtClean="0"/>
              <a:t> height. </a:t>
            </a:r>
            <a:endParaRPr lang="en-US" sz="1400" b="1" dirty="0"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C19C48-E0D1-4FA0-BD19-7C0C9910C625}"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The ellipsoid (in red) is a simplified mathematical surface that helps in positioning, given the Earth’s irregular surface.  </a:t>
            </a:r>
          </a:p>
          <a:p>
            <a:endParaRPr lang="en-US" sz="1400" b="1" dirty="0" smtClean="0"/>
          </a:p>
          <a:p>
            <a:r>
              <a:rPr lang="en-US" sz="1400" b="1" dirty="0" smtClean="0"/>
              <a:t>GPS positions are based on the ellipsoid. </a:t>
            </a: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E1BF2C-A972-46CA-8A95-54DB372144DD}"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b="1" dirty="0" smtClean="0"/>
              <a:t>The </a:t>
            </a:r>
            <a:r>
              <a:rPr lang="en-US" sz="1400" b="1" dirty="0" err="1" smtClean="0"/>
              <a:t>Geoid</a:t>
            </a:r>
            <a:r>
              <a:rPr lang="en-US" sz="1400" b="1" dirty="0" smtClean="0"/>
              <a:t> is an </a:t>
            </a:r>
            <a:r>
              <a:rPr lang="en-US" sz="1400" b="1" dirty="0" err="1" smtClean="0"/>
              <a:t>equipotential</a:t>
            </a:r>
            <a:r>
              <a:rPr lang="en-US" sz="1400" b="1" dirty="0" smtClean="0"/>
              <a:t> surface representing the effect of gravity around the globe.  </a:t>
            </a:r>
          </a:p>
          <a:p>
            <a:endParaRPr lang="en-US" sz="1400" b="1" dirty="0" smtClean="0"/>
          </a:p>
          <a:p>
            <a:r>
              <a:rPr lang="en-US" sz="1400" b="1" dirty="0" smtClean="0"/>
              <a:t>In some places, the effect (or pull) of gravity is more than other places. </a:t>
            </a:r>
          </a:p>
          <a:p>
            <a:endParaRPr lang="en-US" sz="1400" b="1" dirty="0" smtClean="0"/>
          </a:p>
          <a:p>
            <a:r>
              <a:rPr lang="en-US" sz="1400" b="1" dirty="0" smtClean="0"/>
              <a:t>The effect of gravity is generally greater in mountain </a:t>
            </a:r>
            <a:r>
              <a:rPr lang="en-US" sz="1400" b="1" dirty="0" smtClean="0"/>
              <a:t>regions, but also</a:t>
            </a:r>
            <a:r>
              <a:rPr lang="en-US" sz="1400" b="1" baseline="0" dirty="0" smtClean="0"/>
              <a:t> an important factor in achieving </a:t>
            </a:r>
            <a:r>
              <a:rPr lang="en-US" sz="1400" b="1" baseline="0" dirty="0" err="1" smtClean="0"/>
              <a:t>VDatum</a:t>
            </a:r>
            <a:r>
              <a:rPr lang="en-US" sz="1400" b="1" baseline="0" dirty="0" smtClean="0"/>
              <a:t> model accuracy in coastal regions</a:t>
            </a:r>
            <a:r>
              <a:rPr lang="en-US" sz="1400" b="1" dirty="0" smtClean="0"/>
              <a:t>.   </a:t>
            </a:r>
            <a:endParaRPr lang="en-US" sz="1400" b="1" dirty="0" smtClean="0"/>
          </a:p>
          <a:p>
            <a:endParaRPr lang="en-US" sz="1400" b="1" dirty="0" smtClean="0"/>
          </a:p>
          <a:p>
            <a:r>
              <a:rPr lang="en-US" sz="1400" b="1" dirty="0" smtClean="0"/>
              <a:t>An accurate </a:t>
            </a:r>
            <a:r>
              <a:rPr lang="en-US" sz="1400" b="1" dirty="0" err="1" smtClean="0"/>
              <a:t>geoid</a:t>
            </a:r>
            <a:r>
              <a:rPr lang="en-US" sz="1400" b="1" dirty="0" smtClean="0"/>
              <a:t> is necessary in order to compute heights and depths that account for the effect of gravity.  </a:t>
            </a:r>
          </a:p>
          <a:p>
            <a:endParaRPr lang="en-US" sz="1400" b="1" dirty="0" smtClean="0"/>
          </a:p>
          <a:p>
            <a:r>
              <a:rPr lang="en-US" sz="1400" b="1" dirty="0" smtClean="0"/>
              <a:t>NGS develops models of the </a:t>
            </a:r>
            <a:r>
              <a:rPr lang="en-US" sz="1400" b="1" dirty="0" err="1" smtClean="0"/>
              <a:t>Geoid</a:t>
            </a:r>
            <a:r>
              <a:rPr lang="en-US" sz="1400" b="1" dirty="0" smtClean="0"/>
              <a:t> on a continuing basis. </a:t>
            </a:r>
          </a:p>
          <a:p>
            <a:endParaRPr lang="en-US" dirty="0"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22E451-7A90-4418-B53A-FAE2FDCBD9B0}"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Elevation only has meaning when referenced to a starting point.  </a:t>
            </a:r>
          </a:p>
          <a:p>
            <a:endParaRPr lang="en-US" sz="1400" b="1" dirty="0" smtClean="0"/>
          </a:p>
          <a:p>
            <a:r>
              <a:rPr lang="en-US" sz="1400" b="1" dirty="0" smtClean="0"/>
              <a:t>In this case, the starting point is LMSL for the elevation value at the top of the hill. </a:t>
            </a:r>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FB860D-CFD2-4786-813E-647A595651F3}"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351" indent="-342351"/>
            <a:r>
              <a:rPr lang="en-US" sz="1400" b="1" dirty="0" smtClean="0"/>
              <a:t>This is the </a:t>
            </a:r>
            <a:r>
              <a:rPr lang="en-US" sz="1400" b="1" dirty="0" err="1" smtClean="0"/>
              <a:t>VDatum</a:t>
            </a:r>
            <a:r>
              <a:rPr lang="en-US" sz="1400" b="1" dirty="0" smtClean="0"/>
              <a:t> “roadmap”, which illustrates how different </a:t>
            </a:r>
            <a:r>
              <a:rPr lang="en-US" sz="1400" b="1" dirty="0" err="1" smtClean="0"/>
              <a:t>datums</a:t>
            </a:r>
            <a:r>
              <a:rPr lang="en-US" sz="1400" b="1" dirty="0" smtClean="0"/>
              <a:t> are transformed from one to another. </a:t>
            </a:r>
          </a:p>
          <a:p>
            <a:pPr marL="342351" indent="-342351"/>
            <a:endParaRPr lang="en-US" sz="1400" b="1" dirty="0" smtClean="0"/>
          </a:p>
          <a:p>
            <a:pPr marL="342351" indent="-342351"/>
            <a:r>
              <a:rPr lang="en-US" sz="1400" b="1" dirty="0" err="1" smtClean="0"/>
              <a:t>Helmert</a:t>
            </a:r>
            <a:r>
              <a:rPr lang="en-US" sz="1400" b="1" dirty="0" smtClean="0"/>
              <a:t> Transformations are used to transform between 3D ellipsoidal </a:t>
            </a:r>
            <a:r>
              <a:rPr lang="en-US" sz="1400" b="1" dirty="0" err="1" smtClean="0"/>
              <a:t>datums</a:t>
            </a:r>
            <a:r>
              <a:rPr lang="en-US" sz="1400" b="1" dirty="0" smtClean="0"/>
              <a:t>. </a:t>
            </a:r>
          </a:p>
          <a:p>
            <a:pPr marL="342351" indent="-342351"/>
            <a:endParaRPr lang="en-US" sz="1400" b="1" dirty="0" smtClean="0"/>
          </a:p>
          <a:p>
            <a:pPr marL="342351" indent="-342351"/>
            <a:r>
              <a:rPr lang="en-US" sz="1400" b="1" dirty="0" smtClean="0"/>
              <a:t>A GEOID model is used to transform data on NAD83 to an </a:t>
            </a:r>
            <a:r>
              <a:rPr lang="en-US" sz="1400" b="1" dirty="0" err="1" smtClean="0"/>
              <a:t>orthometric</a:t>
            </a:r>
            <a:r>
              <a:rPr lang="en-US" sz="1400" b="1" dirty="0" smtClean="0"/>
              <a:t> datum like NAVD 88. </a:t>
            </a:r>
          </a:p>
          <a:p>
            <a:pPr marL="342351" indent="-342351"/>
            <a:endParaRPr lang="en-US" sz="1400" b="1" dirty="0" smtClean="0"/>
          </a:p>
          <a:p>
            <a:pPr marL="342351" indent="-342351"/>
            <a:r>
              <a:rPr lang="en-US" sz="1400" b="1" dirty="0" smtClean="0"/>
              <a:t>A model of the “Topography of the Sea Surface” is used to transform NAVD 88 to LMSL. </a:t>
            </a:r>
          </a:p>
          <a:p>
            <a:pPr marL="342351" indent="-342351"/>
            <a:r>
              <a:rPr lang="en-US" sz="1400" b="1" dirty="0" smtClean="0"/>
              <a:t> </a:t>
            </a:r>
          </a:p>
          <a:p>
            <a:pPr marL="342351" indent="-342351"/>
            <a:r>
              <a:rPr lang="en-US" sz="1400" b="1" dirty="0" smtClean="0"/>
              <a:t>A corrected tide model is used to transform from LMSL to a variety of other tidal </a:t>
            </a:r>
            <a:r>
              <a:rPr lang="en-US" sz="1400" b="1" dirty="0" err="1" smtClean="0"/>
              <a:t>datums</a:t>
            </a:r>
            <a:r>
              <a:rPr lang="en-US" sz="1400" b="1" dirty="0" smtClean="0"/>
              <a:t>. </a:t>
            </a:r>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9ECD42-A899-4B61-A3A3-D5985F78D377}"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fld id="{C9646C4D-CD7C-4428-84B9-66E20ECFDB0B}" type="datetimeFigureOut">
              <a:rPr lang="en-US"/>
              <a:pPr>
                <a:defRPr/>
              </a:pPr>
              <a:t>1/13/2011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10CD05D-A253-4742-95DE-42F2AE8132F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CD50B83-1C5D-425D-BC19-356E16F3B902}" type="datetimeFigureOut">
              <a:rPr lang="en-US"/>
              <a:pPr>
                <a:defRPr/>
              </a:pPr>
              <a:t>1/13/2011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15A4E9C-14EC-4367-B6BB-095FF0C46E5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ECDA26C-CB19-4DA3-B933-32982CBB9C04}" type="datetimeFigureOut">
              <a:rPr lang="en-US"/>
              <a:pPr>
                <a:defRPr/>
              </a:pPr>
              <a:t>1/13/2011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14B7D19-994B-4742-B0C2-BAC7DE7E4C8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CEDAAC6-5D2A-465C-8483-B6024AFB6B79}" type="datetimeFigureOut">
              <a:rPr lang="en-US"/>
              <a:pPr>
                <a:defRPr/>
              </a:pPr>
              <a:t>1/13/2011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8D9AD1B-38E8-46D0-B0C3-752CBABBBF8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fld id="{DA263C63-F45B-49A0-B7D7-ABE7A4BC615B}" type="datetimeFigureOut">
              <a:rPr lang="en-US"/>
              <a:pPr>
                <a:defRPr/>
              </a:pPr>
              <a:t>1/13/2011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B35D2B4-8953-42C4-A3F0-CA0D7DE55E5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9FD2E80B-93C0-498E-BA40-A5EA740E6E51}" type="datetimeFigureOut">
              <a:rPr lang="en-US"/>
              <a:pPr>
                <a:defRPr/>
              </a:pPr>
              <a:t>1/13/2011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00428C7-480E-448E-B4BC-5CF582F6DD9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76AD2376-3B59-48F0-BA8F-8D43B6D0C44C}" type="datetimeFigureOut">
              <a:rPr lang="en-US"/>
              <a:pPr>
                <a:defRPr/>
              </a:pPr>
              <a:t>1/13/2011</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72190646-6C94-4821-AD64-8761CC681A9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B98C77C9-DD67-43DD-84A5-C449A9A0A5B7}" type="datetimeFigureOut">
              <a:rPr lang="en-US"/>
              <a:pPr>
                <a:defRPr/>
              </a:pPr>
              <a:t>1/13/2011</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3F51DBD8-7133-4F0D-8D49-2058BF5A78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39AEF08-80C7-47DD-B298-63453B1AB754}" type="datetimeFigureOut">
              <a:rPr lang="en-US"/>
              <a:pPr>
                <a:defRPr/>
              </a:pPr>
              <a:t>1/13/2011</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88602EB1-224F-4322-A635-094C066D29E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F924C5FE-AA2E-4187-8352-05698928893C}" type="datetimeFigureOut">
              <a:rPr lang="en-US"/>
              <a:pPr>
                <a:defRPr/>
              </a:pPr>
              <a:t>1/13/2011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E600E00-97DE-45A6-9F32-8E7AEAFB399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2A15ADF7-21FA-4D04-BBB4-A0CBBD5E57DB}" type="datetimeFigureOut">
              <a:rPr lang="en-US"/>
              <a:pPr>
                <a:defRPr/>
              </a:pPr>
              <a:t>1/13/2011</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A04A80AB-D1B5-4073-92A9-8BC2653B29C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C1CA722A-5CF5-4B79-9403-F962B1EF6D1D}" type="datetimeFigureOut">
              <a:rPr lang="en-US"/>
              <a:pPr>
                <a:defRPr/>
              </a:pPr>
              <a:t>1/13/2011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A7CF81C5-22B6-43DE-954E-A24E6A228398}"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dk1" tx1="lt1" bg2="dk2"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7" r:id="rId9"/>
    <p:sldLayoutId id="2147483925" r:id="rId10"/>
    <p:sldLayoutId id="2147483926"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8.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725488" y="971550"/>
            <a:ext cx="8001000" cy="2833688"/>
          </a:xfrm>
          <a:prstGeom prst="rect">
            <a:avLst/>
          </a:prstGeom>
          <a:noFill/>
          <a:ln w="9525">
            <a:noFill/>
            <a:miter lim="800000"/>
            <a:headEnd/>
            <a:tailEnd/>
          </a:ln>
        </p:spPr>
        <p:txBody>
          <a:bodyPr lIns="90000" tIns="46800" rIns="90000" bIns="46800" anchor="ctr">
            <a:spAutoFit/>
          </a:bodyPr>
          <a:lstStyle/>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800" b="1">
                <a:solidFill>
                  <a:schemeClr val="tx2"/>
                </a:solidFill>
              </a:rPr>
              <a:t>Development and Use of VDatum -</a:t>
            </a:r>
            <a:r>
              <a:rPr lang="en-US" b="1">
                <a:solidFill>
                  <a:schemeClr val="tx2"/>
                </a:solidFill>
              </a:rPr>
              <a:t> </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b="1">
                <a:solidFill>
                  <a:schemeClr val="tx2"/>
                </a:solidFill>
              </a:rPr>
              <a:t>		a Vertical Datum Transformation Tool</a:t>
            </a:r>
            <a:r>
              <a:rPr lang="en-US" b="1"/>
              <a:t/>
            </a:r>
            <a:br>
              <a:rPr lang="en-US" b="1"/>
            </a:br>
            <a:endParaRPr lang="en-US" sz="1200" b="1"/>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a:t>	</a:t>
            </a:r>
            <a:r>
              <a:rPr lang="en-US" sz="2000" b="1">
                <a:solidFill>
                  <a:srgbClr val="FFFF00"/>
                </a:solidFill>
              </a:rPr>
              <a:t>NOAA’s</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FF00"/>
                </a:solidFill>
              </a:rPr>
              <a:t>		National Geodetic Survey </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FF00"/>
                </a:solidFill>
              </a:rPr>
              <a:t>		Office of Coast Survey</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FF00"/>
                </a:solidFill>
              </a:rPr>
              <a:t>    Center for Operational Oceanographic Products &amp; Services</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FF00"/>
                </a:solidFill>
              </a:rPr>
              <a:t>		</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FF00"/>
                </a:solidFill>
              </a:rPr>
              <a:t>		</a:t>
            </a:r>
          </a:p>
        </p:txBody>
      </p:sp>
      <p:pic>
        <p:nvPicPr>
          <p:cNvPr id="3075" name="Picture 4" descr="nowater"/>
          <p:cNvPicPr>
            <a:picLocks noChangeAspect="1" noChangeArrowheads="1"/>
          </p:cNvPicPr>
          <p:nvPr/>
        </p:nvPicPr>
        <p:blipFill>
          <a:blip r:embed="rId3" cstate="print"/>
          <a:srcRect/>
          <a:stretch>
            <a:fillRect/>
          </a:stretch>
        </p:blipFill>
        <p:spPr bwMode="auto">
          <a:xfrm>
            <a:off x="4657725" y="3711575"/>
            <a:ext cx="4017963" cy="2716213"/>
          </a:xfrm>
          <a:prstGeom prst="rect">
            <a:avLst/>
          </a:prstGeom>
          <a:noFill/>
          <a:ln w="9525">
            <a:noFill/>
            <a:miter lim="800000"/>
            <a:headEnd/>
            <a:tailEnd/>
          </a:ln>
        </p:spPr>
      </p:pic>
      <p:sp>
        <p:nvSpPr>
          <p:cNvPr id="3076" name="Text Box 5"/>
          <p:cNvSpPr txBox="1">
            <a:spLocks noChangeArrowheads="1"/>
          </p:cNvSpPr>
          <p:nvPr/>
        </p:nvSpPr>
        <p:spPr bwMode="auto">
          <a:xfrm>
            <a:off x="0" y="3759200"/>
            <a:ext cx="4648200" cy="366713"/>
          </a:xfrm>
          <a:prstGeom prst="rect">
            <a:avLst/>
          </a:prstGeom>
          <a:noFill/>
          <a:ln w="9525">
            <a:noFill/>
            <a:miter lim="800000"/>
            <a:headEnd/>
            <a:tailEnd/>
          </a:ln>
        </p:spPr>
        <p:txBody>
          <a:bodyPr>
            <a:spAutoFit/>
          </a:bodyPr>
          <a:lstStyle/>
          <a:p>
            <a:pPr algn="ctr" eaLnBrk="0" hangingPunct="0"/>
            <a:r>
              <a:rPr lang="en-US" i="1">
                <a:solidFill>
                  <a:srgbClr val="66FFCC"/>
                </a:solidFill>
              </a:rPr>
              <a:t>Mapping the Land-Sea Interface</a:t>
            </a:r>
          </a:p>
        </p:txBody>
      </p:sp>
      <p:sp>
        <p:nvSpPr>
          <p:cNvPr id="3077" name="Line 7"/>
          <p:cNvSpPr>
            <a:spLocks noChangeShapeType="1"/>
          </p:cNvSpPr>
          <p:nvPr/>
        </p:nvSpPr>
        <p:spPr bwMode="auto">
          <a:xfrm>
            <a:off x="750888" y="808038"/>
            <a:ext cx="7543800" cy="0"/>
          </a:xfrm>
          <a:prstGeom prst="line">
            <a:avLst/>
          </a:prstGeom>
          <a:noFill/>
          <a:ln w="38100">
            <a:solidFill>
              <a:srgbClr val="FFFF00"/>
            </a:solidFill>
            <a:round/>
            <a:headEnd/>
            <a:tailEnd/>
          </a:ln>
        </p:spPr>
        <p:txBody>
          <a:bodyPr/>
          <a:lstStyle/>
          <a:p>
            <a:endParaRPr lang="en-US"/>
          </a:p>
        </p:txBody>
      </p:sp>
      <p:sp>
        <p:nvSpPr>
          <p:cNvPr id="3078" name="Line 9"/>
          <p:cNvSpPr>
            <a:spLocks noChangeShapeType="1"/>
          </p:cNvSpPr>
          <p:nvPr/>
        </p:nvSpPr>
        <p:spPr bwMode="auto">
          <a:xfrm>
            <a:off x="750888" y="3398838"/>
            <a:ext cx="7543800" cy="0"/>
          </a:xfrm>
          <a:prstGeom prst="line">
            <a:avLst/>
          </a:prstGeom>
          <a:noFill/>
          <a:ln w="38100">
            <a:solidFill>
              <a:srgbClr val="FFFF00"/>
            </a:solidFill>
            <a:round/>
            <a:headEnd/>
            <a:tailEnd/>
          </a:ln>
        </p:spPr>
        <p:txBody>
          <a:bodyPr/>
          <a:lstStyle/>
          <a:p>
            <a:endParaRPr lang="en-US"/>
          </a:p>
        </p:txBody>
      </p:sp>
      <p:sp>
        <p:nvSpPr>
          <p:cNvPr id="3079" name="Line 11"/>
          <p:cNvSpPr>
            <a:spLocks noChangeShapeType="1"/>
          </p:cNvSpPr>
          <p:nvPr/>
        </p:nvSpPr>
        <p:spPr bwMode="auto">
          <a:xfrm flipH="1">
            <a:off x="381000" y="3703638"/>
            <a:ext cx="4267200" cy="0"/>
          </a:xfrm>
          <a:prstGeom prst="line">
            <a:avLst/>
          </a:prstGeom>
          <a:noFill/>
          <a:ln w="3175">
            <a:solidFill>
              <a:srgbClr val="00FFCC"/>
            </a:solidFill>
            <a:round/>
            <a:headEnd/>
            <a:tailEnd/>
          </a:ln>
        </p:spPr>
        <p:txBody>
          <a:bodyPr/>
          <a:lstStyle/>
          <a:p>
            <a:endParaRPr lang="en-US"/>
          </a:p>
        </p:txBody>
      </p:sp>
      <p:sp>
        <p:nvSpPr>
          <p:cNvPr id="3080" name="Line 12"/>
          <p:cNvSpPr>
            <a:spLocks noChangeShapeType="1"/>
          </p:cNvSpPr>
          <p:nvPr/>
        </p:nvSpPr>
        <p:spPr bwMode="auto">
          <a:xfrm>
            <a:off x="381000" y="3703638"/>
            <a:ext cx="0" cy="533400"/>
          </a:xfrm>
          <a:prstGeom prst="line">
            <a:avLst/>
          </a:prstGeom>
          <a:noFill/>
          <a:ln w="3175">
            <a:solidFill>
              <a:srgbClr val="00FFCC"/>
            </a:solidFill>
            <a:round/>
            <a:headEnd/>
            <a:tailEnd/>
          </a:ln>
        </p:spPr>
        <p:txBody>
          <a:bodyPr/>
          <a:lstStyle/>
          <a:p>
            <a:endParaRPr lang="en-US"/>
          </a:p>
        </p:txBody>
      </p:sp>
      <p:sp>
        <p:nvSpPr>
          <p:cNvPr id="3081" name="Line 14"/>
          <p:cNvSpPr>
            <a:spLocks noChangeShapeType="1"/>
          </p:cNvSpPr>
          <p:nvPr/>
        </p:nvSpPr>
        <p:spPr bwMode="auto">
          <a:xfrm>
            <a:off x="4276725" y="6423025"/>
            <a:ext cx="381000" cy="0"/>
          </a:xfrm>
          <a:prstGeom prst="line">
            <a:avLst/>
          </a:prstGeom>
          <a:noFill/>
          <a:ln w="3175">
            <a:solidFill>
              <a:srgbClr val="00FFCC"/>
            </a:solidFill>
            <a:round/>
            <a:headEnd/>
            <a:tailEnd/>
          </a:ln>
        </p:spPr>
        <p:txBody>
          <a:bodyPr/>
          <a:lstStyle/>
          <a:p>
            <a:endParaRPr lang="en-US"/>
          </a:p>
        </p:txBody>
      </p:sp>
      <p:pic>
        <p:nvPicPr>
          <p:cNvPr id="3082" name="Picture 2"/>
          <p:cNvPicPr>
            <a:picLocks noChangeAspect="1" noChangeArrowheads="1"/>
          </p:cNvPicPr>
          <p:nvPr/>
        </p:nvPicPr>
        <p:blipFill>
          <a:blip r:embed="rId4" cstate="print"/>
          <a:srcRect l="2499" t="6250" r="45625" b="57031"/>
          <a:stretch>
            <a:fillRect/>
          </a:stretch>
        </p:blipFill>
        <p:spPr bwMode="auto">
          <a:xfrm>
            <a:off x="369888" y="4194175"/>
            <a:ext cx="3962400" cy="2244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idebyside"/>
          <p:cNvPicPr>
            <a:picLocks noChangeAspect="1" noChangeArrowheads="1"/>
          </p:cNvPicPr>
          <p:nvPr/>
        </p:nvPicPr>
        <p:blipFill>
          <a:blip r:embed="rId3" cstate="print"/>
          <a:srcRect l="3125" t="31406" r="52657" b="9032"/>
          <a:stretch>
            <a:fillRect/>
          </a:stretch>
        </p:blipFill>
        <p:spPr bwMode="auto">
          <a:xfrm>
            <a:off x="6659563" y="1600200"/>
            <a:ext cx="2179637" cy="2133600"/>
          </a:xfrm>
          <a:prstGeom prst="rect">
            <a:avLst/>
          </a:prstGeom>
          <a:noFill/>
          <a:ln w="57150" cmpd="thinThick">
            <a:solidFill>
              <a:schemeClr val="tx1"/>
            </a:solidFill>
            <a:miter lim="800000"/>
            <a:headEnd/>
            <a:tailEnd/>
          </a:ln>
        </p:spPr>
      </p:pic>
      <p:sp>
        <p:nvSpPr>
          <p:cNvPr id="10243" name="Rectangle 3"/>
          <p:cNvSpPr>
            <a:spLocks noChangeArrowheads="1"/>
          </p:cNvSpPr>
          <p:nvPr/>
        </p:nvSpPr>
        <p:spPr bwMode="auto">
          <a:xfrm>
            <a:off x="6478588" y="1025525"/>
            <a:ext cx="2590800" cy="636588"/>
          </a:xfrm>
          <a:prstGeom prst="rect">
            <a:avLst/>
          </a:prstGeom>
          <a:noFill/>
          <a:ln w="9525">
            <a:noFill/>
            <a:miter lim="800000"/>
            <a:headEnd/>
            <a:tailEnd/>
          </a:ln>
        </p:spPr>
        <p:txBody>
          <a:bodyPr lIns="90000" tIns="46800" rIns="90000" bIns="46800" anchor="ctr"/>
          <a:lstStyle/>
          <a:p>
            <a:pPr algn="ctr" defTabSz="449263" eaLnBrk="0" hangingPunct="0">
              <a:buClr>
                <a:srgbClr val="FFFF00"/>
              </a:buClr>
              <a:buSzPct val="100000"/>
              <a:buFont typeface="Times New Roman" pitchFamily="18" charset="0"/>
              <a:buNone/>
            </a:pPr>
            <a:r>
              <a:rPr lang="en-US" sz="1200">
                <a:latin typeface="Arial Black" pitchFamily="34" charset="0"/>
              </a:rPr>
              <a:t>Bathy/Topo </a:t>
            </a:r>
            <a:br>
              <a:rPr lang="en-US" sz="1200">
                <a:latin typeface="Arial Black" pitchFamily="34" charset="0"/>
              </a:rPr>
            </a:br>
            <a:r>
              <a:rPr lang="en-US" sz="1200">
                <a:latin typeface="Arial Black" pitchFamily="34" charset="0"/>
              </a:rPr>
              <a:t>Digital Elevation Model</a:t>
            </a:r>
          </a:p>
        </p:txBody>
      </p:sp>
      <p:pic>
        <p:nvPicPr>
          <p:cNvPr id="10244" name="Picture 4"/>
          <p:cNvPicPr>
            <a:picLocks noChangeAspect="1" noChangeArrowheads="1"/>
          </p:cNvPicPr>
          <p:nvPr/>
        </p:nvPicPr>
        <p:blipFill>
          <a:blip r:embed="rId4" cstate="print"/>
          <a:srcRect t="1399" r="2106" b="12422"/>
          <a:stretch>
            <a:fillRect/>
          </a:stretch>
        </p:blipFill>
        <p:spPr bwMode="auto">
          <a:xfrm>
            <a:off x="331788" y="1169988"/>
            <a:ext cx="1066800" cy="1219200"/>
          </a:xfrm>
          <a:prstGeom prst="rect">
            <a:avLst/>
          </a:prstGeom>
          <a:noFill/>
          <a:ln w="38100" cmpd="dbl">
            <a:solidFill>
              <a:schemeClr val="tx1"/>
            </a:solidFill>
            <a:miter lim="800000"/>
            <a:headEnd/>
            <a:tailEnd/>
          </a:ln>
        </p:spPr>
      </p:pic>
      <p:pic>
        <p:nvPicPr>
          <p:cNvPr id="10245" name="Picture 5" descr="bathgrid"/>
          <p:cNvPicPr>
            <a:picLocks noChangeAspect="1" noChangeArrowheads="1"/>
          </p:cNvPicPr>
          <p:nvPr/>
        </p:nvPicPr>
        <p:blipFill>
          <a:blip r:embed="rId5" cstate="print"/>
          <a:srcRect l="2213" t="613" b="3963"/>
          <a:stretch>
            <a:fillRect/>
          </a:stretch>
        </p:blipFill>
        <p:spPr bwMode="auto">
          <a:xfrm>
            <a:off x="341313" y="2516188"/>
            <a:ext cx="1084262" cy="1271587"/>
          </a:xfrm>
          <a:prstGeom prst="rect">
            <a:avLst/>
          </a:prstGeom>
          <a:noFill/>
          <a:ln w="38100" cmpd="dbl">
            <a:solidFill>
              <a:srgbClr val="000000"/>
            </a:solidFill>
            <a:miter lim="800000"/>
            <a:headEnd/>
            <a:tailEnd/>
          </a:ln>
        </p:spPr>
      </p:pic>
      <p:sp>
        <p:nvSpPr>
          <p:cNvPr id="8" name="Rectangle 6"/>
          <p:cNvSpPr>
            <a:spLocks noChangeArrowheads="1"/>
          </p:cNvSpPr>
          <p:nvPr/>
        </p:nvSpPr>
        <p:spPr bwMode="auto">
          <a:xfrm>
            <a:off x="1376363" y="3063875"/>
            <a:ext cx="1498600" cy="454025"/>
          </a:xfrm>
          <a:prstGeom prst="rect">
            <a:avLst/>
          </a:prstGeom>
          <a:noFill/>
          <a:ln w="9525">
            <a:noFill/>
            <a:miter lim="800000"/>
            <a:headEnd/>
            <a:tailEnd/>
          </a:ln>
        </p:spPr>
        <p:txBody>
          <a:bodyPr anchor="ctr"/>
          <a:lstStyle/>
          <a:p>
            <a:pPr algn="ctr" defTabSz="449263" eaLnBrk="0" hangingPunct="0">
              <a:buClr>
                <a:srgbClr val="FFFF00"/>
              </a:buClr>
              <a:buSzPct val="100000"/>
              <a:buFont typeface="Times New Roman" pitchFamily="18" charset="0"/>
              <a:buNone/>
              <a:defRPr/>
            </a:pPr>
            <a:r>
              <a:rPr lang="en-US" sz="1400" b="1" dirty="0">
                <a:solidFill>
                  <a:schemeClr val="bg2">
                    <a:lumMod val="40000"/>
                    <a:lumOff val="60000"/>
                  </a:schemeClr>
                </a:solidFill>
              </a:rPr>
              <a:t>Bathymetry</a:t>
            </a:r>
          </a:p>
        </p:txBody>
      </p:sp>
      <p:sp>
        <p:nvSpPr>
          <p:cNvPr id="9" name="Rectangle 7"/>
          <p:cNvSpPr>
            <a:spLocks noChangeArrowheads="1"/>
          </p:cNvSpPr>
          <p:nvPr/>
        </p:nvSpPr>
        <p:spPr bwMode="auto">
          <a:xfrm>
            <a:off x="1524000" y="1295400"/>
            <a:ext cx="1258888" cy="454025"/>
          </a:xfrm>
          <a:prstGeom prst="rect">
            <a:avLst/>
          </a:prstGeom>
          <a:noFill/>
          <a:ln w="19050">
            <a:noFill/>
            <a:miter lim="800000"/>
            <a:headEnd/>
            <a:tailEnd/>
          </a:ln>
        </p:spPr>
        <p:txBody>
          <a:bodyPr anchor="ctr"/>
          <a:lstStyle/>
          <a:p>
            <a:pPr algn="ctr" defTabSz="449263" eaLnBrk="0" hangingPunct="0">
              <a:buClr>
                <a:srgbClr val="FFFF00"/>
              </a:buClr>
              <a:buSzPct val="100000"/>
              <a:buFont typeface="Times New Roman" pitchFamily="18" charset="0"/>
              <a:buNone/>
              <a:defRPr/>
            </a:pPr>
            <a:r>
              <a:rPr lang="en-US" sz="1400" b="1" dirty="0">
                <a:solidFill>
                  <a:schemeClr val="bg1"/>
                </a:solidFill>
              </a:rPr>
              <a:t/>
            </a:r>
            <a:br>
              <a:rPr lang="en-US" sz="1400" b="1" dirty="0">
                <a:solidFill>
                  <a:schemeClr val="bg1"/>
                </a:solidFill>
              </a:rPr>
            </a:br>
            <a:r>
              <a:rPr lang="en-US" sz="1400" b="1" dirty="0">
                <a:solidFill>
                  <a:schemeClr val="accent4">
                    <a:lumMod val="60000"/>
                    <a:lumOff val="40000"/>
                  </a:schemeClr>
                </a:solidFill>
              </a:rPr>
              <a:t>Topography</a:t>
            </a:r>
          </a:p>
        </p:txBody>
      </p:sp>
      <p:sp>
        <p:nvSpPr>
          <p:cNvPr id="10248" name="AutoShape 9"/>
          <p:cNvSpPr>
            <a:spLocks noChangeArrowheads="1"/>
          </p:cNvSpPr>
          <p:nvPr/>
        </p:nvSpPr>
        <p:spPr bwMode="auto">
          <a:xfrm>
            <a:off x="1579563" y="1730375"/>
            <a:ext cx="1238250" cy="485775"/>
          </a:xfrm>
          <a:prstGeom prst="rightArrow">
            <a:avLst>
              <a:gd name="adj1" fmla="val 50000"/>
              <a:gd name="adj2" fmla="val 63725"/>
            </a:avLst>
          </a:prstGeom>
          <a:solidFill>
            <a:srgbClr val="FFFF99"/>
          </a:solidFill>
          <a:ln w="9525">
            <a:solidFill>
              <a:schemeClr val="tx1"/>
            </a:solidFill>
            <a:miter lim="800000"/>
            <a:headEnd/>
            <a:tailEnd/>
          </a:ln>
        </p:spPr>
        <p:txBody>
          <a:bodyPr wrap="none" anchor="ctr"/>
          <a:lstStyle/>
          <a:p>
            <a:pPr eaLnBrk="0" hangingPunct="0"/>
            <a:endParaRPr lang="en-US"/>
          </a:p>
        </p:txBody>
      </p:sp>
      <p:sp>
        <p:nvSpPr>
          <p:cNvPr id="10249" name="AutoShape 10"/>
          <p:cNvSpPr>
            <a:spLocks noChangeArrowheads="1"/>
          </p:cNvSpPr>
          <p:nvPr/>
        </p:nvSpPr>
        <p:spPr bwMode="auto">
          <a:xfrm>
            <a:off x="1522413" y="2692400"/>
            <a:ext cx="1295400" cy="485775"/>
          </a:xfrm>
          <a:prstGeom prst="rightArrow">
            <a:avLst>
              <a:gd name="adj1" fmla="val 50000"/>
              <a:gd name="adj2" fmla="val 66667"/>
            </a:avLst>
          </a:prstGeom>
          <a:solidFill>
            <a:srgbClr val="FFFF99"/>
          </a:solidFill>
          <a:ln w="9525">
            <a:solidFill>
              <a:schemeClr val="tx1"/>
            </a:solidFill>
            <a:miter lim="800000"/>
            <a:headEnd/>
            <a:tailEnd/>
          </a:ln>
        </p:spPr>
        <p:txBody>
          <a:bodyPr wrap="none" anchor="ctr"/>
          <a:lstStyle/>
          <a:p>
            <a:pPr eaLnBrk="0" hangingPunct="0"/>
            <a:endParaRPr lang="en-US"/>
          </a:p>
        </p:txBody>
      </p:sp>
      <p:sp>
        <p:nvSpPr>
          <p:cNvPr id="10250" name="AutoShape 11"/>
          <p:cNvSpPr>
            <a:spLocks noChangeArrowheads="1"/>
          </p:cNvSpPr>
          <p:nvPr/>
        </p:nvSpPr>
        <p:spPr bwMode="auto">
          <a:xfrm>
            <a:off x="5789613" y="2035175"/>
            <a:ext cx="762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99"/>
          </a:solidFill>
          <a:ln w="9525">
            <a:solidFill>
              <a:schemeClr val="tx1"/>
            </a:solidFill>
            <a:miter lim="800000"/>
            <a:headEnd/>
            <a:tailEnd/>
          </a:ln>
        </p:spPr>
        <p:txBody>
          <a:bodyPr wrap="none" anchor="ctr"/>
          <a:lstStyle/>
          <a:p>
            <a:endParaRPr lang="en-US"/>
          </a:p>
        </p:txBody>
      </p:sp>
      <p:sp>
        <p:nvSpPr>
          <p:cNvPr id="10251" name="Rectangle 12"/>
          <p:cNvSpPr>
            <a:spLocks noChangeArrowheads="1"/>
          </p:cNvSpPr>
          <p:nvPr/>
        </p:nvSpPr>
        <p:spPr bwMode="auto">
          <a:xfrm>
            <a:off x="2362200" y="1169988"/>
            <a:ext cx="3810000" cy="685800"/>
          </a:xfrm>
          <a:prstGeom prst="rect">
            <a:avLst/>
          </a:prstGeom>
          <a:noFill/>
          <a:ln w="9525">
            <a:noFill/>
            <a:miter lim="800000"/>
            <a:headEnd/>
            <a:tailEnd/>
          </a:ln>
        </p:spPr>
        <p:txBody>
          <a:bodyPr anchor="ctr"/>
          <a:lstStyle/>
          <a:p>
            <a:pPr algn="ctr" defTabSz="449263" eaLnBrk="0" hangingPunct="0">
              <a:buClr>
                <a:srgbClr val="FFFF00"/>
              </a:buClr>
              <a:buSzPct val="100000"/>
              <a:buFont typeface="Times New Roman" pitchFamily="18" charset="0"/>
              <a:buNone/>
            </a:pPr>
            <a:r>
              <a:rPr lang="en-US" b="1">
                <a:solidFill>
                  <a:srgbClr val="FFFF00"/>
                </a:solidFill>
              </a:rPr>
              <a:t>VDatum </a:t>
            </a:r>
          </a:p>
        </p:txBody>
      </p:sp>
      <p:sp>
        <p:nvSpPr>
          <p:cNvPr id="14" name="Text Box 13"/>
          <p:cNvSpPr txBox="1">
            <a:spLocks noChangeArrowheads="1"/>
          </p:cNvSpPr>
          <p:nvPr/>
        </p:nvSpPr>
        <p:spPr bwMode="auto">
          <a:xfrm>
            <a:off x="914400" y="228600"/>
            <a:ext cx="7772400" cy="523875"/>
          </a:xfrm>
          <a:prstGeom prst="rect">
            <a:avLst/>
          </a:prstGeom>
          <a:noFill/>
          <a:ln w="9525">
            <a:noFill/>
            <a:miter lim="800000"/>
            <a:headEnd/>
            <a:tailEnd/>
          </a:ln>
        </p:spPr>
        <p:txBody>
          <a:bodyPr lIns="92075" tIns="46038" rIns="92075" bIns="46038">
            <a:spAutoFit/>
          </a:bodyPr>
          <a:lstStyle/>
          <a:p>
            <a:pPr algn="ctr" eaLnBrk="0" hangingPunct="0">
              <a:spcBef>
                <a:spcPct val="50000"/>
              </a:spcBef>
              <a:defRPr/>
            </a:pPr>
            <a:r>
              <a:rPr lang="en-US" sz="2800" b="1" dirty="0">
                <a:solidFill>
                  <a:schemeClr val="tx2"/>
                </a:solidFill>
                <a:latin typeface="+mj-lt"/>
              </a:rPr>
              <a:t>VDatum Used to Create Digital Elevation Models</a:t>
            </a:r>
          </a:p>
        </p:txBody>
      </p:sp>
      <p:sp>
        <p:nvSpPr>
          <p:cNvPr id="10253" name="Rectangle 14"/>
          <p:cNvSpPr>
            <a:spLocks noChangeArrowheads="1"/>
          </p:cNvSpPr>
          <p:nvPr/>
        </p:nvSpPr>
        <p:spPr bwMode="auto">
          <a:xfrm>
            <a:off x="-14288" y="4265613"/>
            <a:ext cx="5691188" cy="2362200"/>
          </a:xfrm>
          <a:prstGeom prst="rect">
            <a:avLst/>
          </a:prstGeom>
          <a:noFill/>
          <a:ln w="9525">
            <a:noFill/>
            <a:miter lim="800000"/>
            <a:headEnd/>
            <a:tailEnd/>
          </a:ln>
        </p:spPr>
        <p:txBody>
          <a:bodyPr/>
          <a:lstStyle/>
          <a:p>
            <a:pPr marL="233363" indent="-233363" eaLnBrk="0" hangingPunct="0">
              <a:spcBef>
                <a:spcPts val="688"/>
              </a:spcBef>
              <a:buClr>
                <a:srgbClr val="FFFFFF"/>
              </a:buClr>
              <a:buSzPct val="100000"/>
              <a:buFontTx/>
              <a:buChar char="•"/>
            </a:pPr>
            <a:r>
              <a:rPr lang="en-US" sz="2000">
                <a:solidFill>
                  <a:schemeClr val="bg1"/>
                </a:solidFill>
              </a:rPr>
              <a:t>Inundation modeling from storm surge, tsunamis, and sea level rise.</a:t>
            </a:r>
          </a:p>
          <a:p>
            <a:pPr marL="233363" indent="-233363" eaLnBrk="0" hangingPunct="0">
              <a:spcBef>
                <a:spcPts val="688"/>
              </a:spcBef>
              <a:buClr>
                <a:srgbClr val="FFFFFF"/>
              </a:buClr>
              <a:buSzPct val="100000"/>
              <a:buFontTx/>
              <a:buChar char="•"/>
            </a:pPr>
            <a:r>
              <a:rPr lang="en-US" sz="2000">
                <a:solidFill>
                  <a:schemeClr val="bg1"/>
                </a:solidFill>
              </a:rPr>
              <a:t>Erosion, accretion, renourishment</a:t>
            </a:r>
          </a:p>
          <a:p>
            <a:pPr marL="233363" indent="-233363" eaLnBrk="0" hangingPunct="0">
              <a:spcBef>
                <a:spcPts val="688"/>
              </a:spcBef>
              <a:buClr>
                <a:srgbClr val="FFFFFF"/>
              </a:buClr>
              <a:buSzPct val="100000"/>
              <a:buFontTx/>
              <a:buChar char="•"/>
            </a:pPr>
            <a:r>
              <a:rPr lang="en-US" sz="2000">
                <a:solidFill>
                  <a:schemeClr val="bg1"/>
                </a:solidFill>
              </a:rPr>
              <a:t>Analyzing storm impacts</a:t>
            </a:r>
          </a:p>
          <a:p>
            <a:pPr marL="233363" indent="-233363" eaLnBrk="0" hangingPunct="0">
              <a:spcBef>
                <a:spcPts val="688"/>
              </a:spcBef>
              <a:buClr>
                <a:srgbClr val="FFFFFF"/>
              </a:buClr>
              <a:buSzPct val="100000"/>
              <a:buFontTx/>
              <a:buChar char="•"/>
            </a:pPr>
            <a:r>
              <a:rPr lang="en-US" sz="2000">
                <a:solidFill>
                  <a:schemeClr val="bg1"/>
                </a:solidFill>
              </a:rPr>
              <a:t>Determining setback lines</a:t>
            </a:r>
          </a:p>
          <a:p>
            <a:pPr marL="233363" indent="-233363" eaLnBrk="0" hangingPunct="0">
              <a:spcBef>
                <a:spcPts val="688"/>
              </a:spcBef>
              <a:buClr>
                <a:srgbClr val="FFFFFF"/>
              </a:buClr>
              <a:buSzPct val="100000"/>
              <a:buFontTx/>
              <a:buChar char="•"/>
            </a:pPr>
            <a:r>
              <a:rPr lang="en-US" sz="2000">
                <a:solidFill>
                  <a:schemeClr val="bg1"/>
                </a:solidFill>
              </a:rPr>
              <a:t>Determining local, state, and national boundaries</a:t>
            </a:r>
          </a:p>
        </p:txBody>
      </p:sp>
      <p:sp>
        <p:nvSpPr>
          <p:cNvPr id="10254" name="Text Box 15"/>
          <p:cNvSpPr txBox="1">
            <a:spLocks noChangeArrowheads="1"/>
          </p:cNvSpPr>
          <p:nvPr/>
        </p:nvSpPr>
        <p:spPr bwMode="auto">
          <a:xfrm>
            <a:off x="5091113" y="4257675"/>
            <a:ext cx="4038600" cy="2605088"/>
          </a:xfrm>
          <a:prstGeom prst="rect">
            <a:avLst/>
          </a:prstGeom>
          <a:noFill/>
          <a:ln w="9525">
            <a:noFill/>
            <a:miter lim="800000"/>
            <a:headEnd/>
            <a:tailEnd/>
          </a:ln>
        </p:spPr>
        <p:txBody>
          <a:bodyPr>
            <a:spAutoFit/>
          </a:bodyPr>
          <a:lstStyle/>
          <a:p>
            <a:pPr marL="233363" indent="-233363" eaLnBrk="0" hangingPunct="0">
              <a:spcBef>
                <a:spcPts val="700"/>
              </a:spcBef>
              <a:buFontTx/>
              <a:buChar char="•"/>
            </a:pPr>
            <a:r>
              <a:rPr lang="en-US" sz="2000">
                <a:solidFill>
                  <a:schemeClr val="bg1"/>
                </a:solidFill>
              </a:rPr>
              <a:t>Navigation products and pervices</a:t>
            </a:r>
          </a:p>
          <a:p>
            <a:pPr marL="233363" indent="-233363" eaLnBrk="0" hangingPunct="0">
              <a:spcBef>
                <a:spcPts val="700"/>
              </a:spcBef>
              <a:buFontTx/>
              <a:buChar char="•"/>
            </a:pPr>
            <a:r>
              <a:rPr lang="en-US" sz="2000">
                <a:solidFill>
                  <a:schemeClr val="bg1"/>
                </a:solidFill>
              </a:rPr>
              <a:t>Habitat restoration	</a:t>
            </a:r>
          </a:p>
          <a:p>
            <a:pPr marL="233363" indent="-233363" eaLnBrk="0" hangingPunct="0">
              <a:spcBef>
                <a:spcPts val="700"/>
              </a:spcBef>
              <a:buFontTx/>
              <a:buChar char="•"/>
            </a:pPr>
            <a:r>
              <a:rPr lang="en-US" sz="2000">
                <a:solidFill>
                  <a:schemeClr val="bg1"/>
                </a:solidFill>
              </a:rPr>
              <a:t>Shoreline change analysis</a:t>
            </a:r>
          </a:p>
          <a:p>
            <a:pPr marL="233363" indent="-233363" eaLnBrk="0" hangingPunct="0">
              <a:spcBef>
                <a:spcPts val="700"/>
              </a:spcBef>
              <a:buFontTx/>
              <a:buChar char="•"/>
            </a:pPr>
            <a:r>
              <a:rPr lang="en-US" sz="2000">
                <a:solidFill>
                  <a:schemeClr val="bg1"/>
                </a:solidFill>
              </a:rPr>
              <a:t>Analyzing environmental and natural resources</a:t>
            </a:r>
          </a:p>
          <a:p>
            <a:pPr marL="233363" indent="-233363" eaLnBrk="0" hangingPunct="0">
              <a:spcBef>
                <a:spcPts val="700"/>
              </a:spcBef>
              <a:buFontTx/>
              <a:buChar char="•"/>
            </a:pPr>
            <a:r>
              <a:rPr lang="en-US" sz="2000">
                <a:solidFill>
                  <a:schemeClr val="bg1"/>
                </a:solidFill>
              </a:rPr>
              <a:t>Permitting</a:t>
            </a:r>
            <a:endParaRPr lang="en-US" sz="2000"/>
          </a:p>
        </p:txBody>
      </p:sp>
      <p:sp>
        <p:nvSpPr>
          <p:cNvPr id="17" name="Text Box 16"/>
          <p:cNvSpPr txBox="1">
            <a:spLocks noChangeArrowheads="1"/>
          </p:cNvSpPr>
          <p:nvPr/>
        </p:nvSpPr>
        <p:spPr bwMode="auto">
          <a:xfrm>
            <a:off x="1470025" y="3805238"/>
            <a:ext cx="6705600" cy="461962"/>
          </a:xfrm>
          <a:prstGeom prst="rect">
            <a:avLst/>
          </a:prstGeom>
          <a:noFill/>
          <a:ln w="9525">
            <a:noFill/>
            <a:miter lim="800000"/>
            <a:headEnd/>
            <a:tailEnd/>
          </a:ln>
        </p:spPr>
        <p:txBody>
          <a:bodyPr>
            <a:spAutoFit/>
          </a:bodyPr>
          <a:lstStyle/>
          <a:p>
            <a:pPr eaLnBrk="0" hangingPunct="0">
              <a:spcBef>
                <a:spcPct val="50000"/>
              </a:spcBef>
              <a:defRPr/>
            </a:pPr>
            <a:r>
              <a:rPr lang="en-GB" sz="2400" b="1" dirty="0">
                <a:solidFill>
                  <a:srgbClr val="FFFF00"/>
                </a:solidFill>
                <a:latin typeface="+mj-lt"/>
              </a:rPr>
              <a:t>Applications for Seamless Bathy/</a:t>
            </a:r>
            <a:r>
              <a:rPr lang="en-GB" sz="2400" b="1" dirty="0" err="1">
                <a:solidFill>
                  <a:srgbClr val="FFFF00"/>
                </a:solidFill>
                <a:latin typeface="+mj-lt"/>
              </a:rPr>
              <a:t>Topo</a:t>
            </a:r>
            <a:r>
              <a:rPr lang="en-GB" sz="2400" b="1" dirty="0">
                <a:solidFill>
                  <a:srgbClr val="FFFF00"/>
                </a:solidFill>
                <a:latin typeface="+mj-lt"/>
              </a:rPr>
              <a:t> Datasets:</a:t>
            </a:r>
            <a:endParaRPr lang="en-US" sz="2400" b="1" dirty="0">
              <a:solidFill>
                <a:srgbClr val="FFFF00"/>
              </a:solidFill>
              <a:latin typeface="+mj-lt"/>
            </a:endParaRPr>
          </a:p>
        </p:txBody>
      </p:sp>
      <p:pic>
        <p:nvPicPr>
          <p:cNvPr id="10256" name="Picture 2"/>
          <p:cNvPicPr>
            <a:picLocks noChangeAspect="1" noChangeArrowheads="1"/>
          </p:cNvPicPr>
          <p:nvPr/>
        </p:nvPicPr>
        <p:blipFill>
          <a:blip r:embed="rId6" cstate="print"/>
          <a:srcRect l="2499" t="6250" r="45625" b="57031"/>
          <a:stretch>
            <a:fillRect/>
          </a:stretch>
        </p:blipFill>
        <p:spPr bwMode="auto">
          <a:xfrm>
            <a:off x="2867025" y="1676400"/>
            <a:ext cx="2847975" cy="161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90600" y="152400"/>
            <a:ext cx="7772400" cy="838200"/>
          </a:xfrm>
          <a:prstGeom prst="rect">
            <a:avLst/>
          </a:prstGeom>
        </p:spPr>
        <p:txBody>
          <a:bodyPr/>
          <a:lstStyle/>
          <a:p>
            <a:pPr defTabSz="449263">
              <a:buClr>
                <a:srgbClr val="FFFF00"/>
              </a:buClr>
              <a:buSzPct val="100000"/>
              <a:buFont typeface="Times New Roman" pitchFamily="18" charset="0"/>
              <a:buNone/>
              <a:defRPr/>
            </a:pPr>
            <a:r>
              <a:rPr lang="en-US" sz="3200" b="1" kern="0" dirty="0">
                <a:solidFill>
                  <a:srgbClr val="FFFF00"/>
                </a:solidFill>
                <a:latin typeface="+mj-lt"/>
                <a:ea typeface="+mj-ea"/>
                <a:cs typeface="+mj-cs"/>
              </a:rPr>
              <a:t>North Carolina Sea Level Rise Project – </a:t>
            </a:r>
          </a:p>
          <a:p>
            <a:pPr defTabSz="449263">
              <a:buClr>
                <a:srgbClr val="FFFF00"/>
              </a:buClr>
              <a:buSzPct val="100000"/>
              <a:buFont typeface="Times New Roman" pitchFamily="18" charset="0"/>
              <a:buNone/>
              <a:defRPr/>
            </a:pPr>
            <a:r>
              <a:rPr lang="en-US" sz="3200" b="1" kern="0" dirty="0">
                <a:solidFill>
                  <a:srgbClr val="FFFF00"/>
                </a:solidFill>
                <a:latin typeface="+mj-lt"/>
                <a:ea typeface="+mj-ea"/>
                <a:cs typeface="+mj-cs"/>
              </a:rPr>
              <a:t>	a </a:t>
            </a:r>
            <a:r>
              <a:rPr lang="en-US" sz="3200" b="1" kern="0" dirty="0" err="1">
                <a:solidFill>
                  <a:srgbClr val="FFFF00"/>
                </a:solidFill>
                <a:latin typeface="+mj-lt"/>
                <a:ea typeface="+mj-ea"/>
                <a:cs typeface="+mj-cs"/>
              </a:rPr>
              <a:t>VDatum</a:t>
            </a:r>
            <a:r>
              <a:rPr lang="en-US" sz="3200" b="1" kern="0" dirty="0">
                <a:solidFill>
                  <a:srgbClr val="FFFF00"/>
                </a:solidFill>
                <a:latin typeface="+mj-lt"/>
                <a:ea typeface="+mj-ea"/>
                <a:cs typeface="+mj-cs"/>
              </a:rPr>
              <a:t> application</a:t>
            </a:r>
          </a:p>
        </p:txBody>
      </p:sp>
      <p:pic>
        <p:nvPicPr>
          <p:cNvPr id="13316" name="Picture 4" descr="beaufortbath_rot"/>
          <p:cNvPicPr>
            <a:picLocks noChangeAspect="1" noChangeArrowheads="1"/>
          </p:cNvPicPr>
          <p:nvPr/>
        </p:nvPicPr>
        <p:blipFill>
          <a:blip r:embed="rId3" cstate="print"/>
          <a:srcRect l="2727" t="3529" r="20909" b="8235"/>
          <a:stretch>
            <a:fillRect/>
          </a:stretch>
        </p:blipFill>
        <p:spPr bwMode="auto">
          <a:xfrm>
            <a:off x="157163" y="1524000"/>
            <a:ext cx="2178050" cy="2209800"/>
          </a:xfrm>
          <a:prstGeom prst="rect">
            <a:avLst/>
          </a:prstGeom>
          <a:ln>
            <a:noFill/>
          </a:ln>
          <a:effectLst>
            <a:outerShdw blurRad="292100" dist="139700" dir="2700000" algn="tl" rotWithShape="0">
              <a:srgbClr val="333333">
                <a:alpha val="65000"/>
              </a:srgbClr>
            </a:outerShdw>
          </a:effectLst>
        </p:spPr>
      </p:pic>
      <p:pic>
        <p:nvPicPr>
          <p:cNvPr id="13317" name="Picture 5"/>
          <p:cNvPicPr>
            <a:picLocks noChangeAspect="1" noChangeArrowheads="1"/>
          </p:cNvPicPr>
          <p:nvPr/>
        </p:nvPicPr>
        <p:blipFill>
          <a:blip r:embed="rId4" cstate="print"/>
          <a:srcRect l="28125" t="16406" r="28125" b="10156"/>
          <a:stretch>
            <a:fillRect/>
          </a:stretch>
        </p:blipFill>
        <p:spPr bwMode="auto">
          <a:xfrm>
            <a:off x="1600200" y="3124200"/>
            <a:ext cx="1946275" cy="2970213"/>
          </a:xfrm>
          <a:prstGeom prst="rect">
            <a:avLst/>
          </a:prstGeom>
          <a:ln>
            <a:noFill/>
          </a:ln>
          <a:effectLst>
            <a:outerShdw blurRad="292100" dist="139700" dir="2700000" algn="tl" rotWithShape="0">
              <a:srgbClr val="333333">
                <a:alpha val="65000"/>
              </a:srgbClr>
            </a:outerShdw>
          </a:effectLst>
        </p:spPr>
      </p:pic>
      <p:pic>
        <p:nvPicPr>
          <p:cNvPr id="13318" name="Picture 6" descr="Slide2"/>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rot="20430399">
            <a:off x="3124200" y="1252538"/>
            <a:ext cx="3048000" cy="2598737"/>
          </a:xfrm>
          <a:prstGeom prst="rect">
            <a:avLst/>
          </a:prstGeom>
          <a:ln>
            <a:noFill/>
          </a:ln>
          <a:effectLst>
            <a:outerShdw blurRad="292100" dist="139700" dir="2700000" algn="tl" rotWithShape="0">
              <a:srgbClr val="333333">
                <a:alpha val="65000"/>
              </a:srgbClr>
            </a:outerShdw>
          </a:effectLst>
        </p:spPr>
      </p:pic>
      <p:sp>
        <p:nvSpPr>
          <p:cNvPr id="11270" name="Line 7"/>
          <p:cNvSpPr>
            <a:spLocks noChangeShapeType="1"/>
          </p:cNvSpPr>
          <p:nvPr/>
        </p:nvSpPr>
        <p:spPr bwMode="auto">
          <a:xfrm flipV="1">
            <a:off x="3581400" y="3352800"/>
            <a:ext cx="685800" cy="990600"/>
          </a:xfrm>
          <a:prstGeom prst="line">
            <a:avLst/>
          </a:prstGeom>
          <a:noFill/>
          <a:ln w="57150">
            <a:solidFill>
              <a:srgbClr val="FF9900"/>
            </a:solidFill>
            <a:round/>
            <a:headEnd/>
            <a:tailEnd type="triangle" w="med" len="med"/>
          </a:ln>
        </p:spPr>
        <p:txBody>
          <a:bodyPr/>
          <a:lstStyle/>
          <a:p>
            <a:endParaRPr lang="en-US"/>
          </a:p>
        </p:txBody>
      </p:sp>
      <p:sp>
        <p:nvSpPr>
          <p:cNvPr id="11271" name="Line 8"/>
          <p:cNvSpPr>
            <a:spLocks noChangeShapeType="1"/>
          </p:cNvSpPr>
          <p:nvPr/>
        </p:nvSpPr>
        <p:spPr bwMode="auto">
          <a:xfrm flipV="1">
            <a:off x="2362200" y="2209800"/>
            <a:ext cx="1371600" cy="304800"/>
          </a:xfrm>
          <a:prstGeom prst="line">
            <a:avLst/>
          </a:prstGeom>
          <a:noFill/>
          <a:ln w="57150">
            <a:solidFill>
              <a:srgbClr val="FF9900"/>
            </a:solidFill>
            <a:round/>
            <a:headEnd/>
            <a:tailEnd type="triangle" w="med" len="med"/>
          </a:ln>
        </p:spPr>
        <p:txBody>
          <a:bodyPr/>
          <a:lstStyle/>
          <a:p>
            <a:endParaRPr lang="en-US"/>
          </a:p>
        </p:txBody>
      </p:sp>
      <p:sp>
        <p:nvSpPr>
          <p:cNvPr id="11272" name="Text Box 9"/>
          <p:cNvSpPr txBox="1">
            <a:spLocks noChangeArrowheads="1"/>
          </p:cNvSpPr>
          <p:nvPr/>
        </p:nvSpPr>
        <p:spPr bwMode="auto">
          <a:xfrm>
            <a:off x="152400" y="3657600"/>
            <a:ext cx="1301750" cy="581025"/>
          </a:xfrm>
          <a:prstGeom prst="rect">
            <a:avLst/>
          </a:prstGeom>
          <a:noFill/>
          <a:ln w="9525">
            <a:noFill/>
            <a:miter lim="800000"/>
            <a:headEnd/>
            <a:tailEnd/>
          </a:ln>
        </p:spPr>
        <p:txBody>
          <a:bodyPr wrap="none">
            <a:spAutoFit/>
          </a:bodyPr>
          <a:lstStyle/>
          <a:p>
            <a:r>
              <a:rPr lang="en-US" sz="1600" b="1">
                <a:solidFill>
                  <a:srgbClr val="FFFF00"/>
                </a:solidFill>
              </a:rPr>
              <a:t>NOAA</a:t>
            </a:r>
          </a:p>
          <a:p>
            <a:r>
              <a:rPr lang="en-US" sz="1600" b="1">
                <a:solidFill>
                  <a:srgbClr val="FFFF00"/>
                </a:solidFill>
              </a:rPr>
              <a:t>Bathymetry</a:t>
            </a:r>
          </a:p>
        </p:txBody>
      </p:sp>
      <p:sp>
        <p:nvSpPr>
          <p:cNvPr id="11273" name="Text Box 10"/>
          <p:cNvSpPr txBox="1">
            <a:spLocks noChangeArrowheads="1"/>
          </p:cNvSpPr>
          <p:nvPr/>
        </p:nvSpPr>
        <p:spPr bwMode="auto">
          <a:xfrm>
            <a:off x="838200" y="5867400"/>
            <a:ext cx="1277938" cy="615950"/>
          </a:xfrm>
          <a:prstGeom prst="rect">
            <a:avLst/>
          </a:prstGeom>
          <a:noFill/>
          <a:ln w="9525">
            <a:noFill/>
            <a:miter lim="800000"/>
            <a:headEnd/>
            <a:tailEnd/>
          </a:ln>
        </p:spPr>
        <p:txBody>
          <a:bodyPr wrap="none">
            <a:spAutoFit/>
          </a:bodyPr>
          <a:lstStyle/>
          <a:p>
            <a:r>
              <a:rPr lang="en-US" sz="1700" b="1">
                <a:solidFill>
                  <a:srgbClr val="FFFF00"/>
                </a:solidFill>
              </a:rPr>
              <a:t>Land </a:t>
            </a:r>
          </a:p>
          <a:p>
            <a:r>
              <a:rPr lang="en-US" sz="1700" b="1">
                <a:solidFill>
                  <a:srgbClr val="FFFF00"/>
                </a:solidFill>
              </a:rPr>
              <a:t>Elevations</a:t>
            </a:r>
          </a:p>
        </p:txBody>
      </p:sp>
      <p:sp>
        <p:nvSpPr>
          <p:cNvPr id="11274" name="Text Box 12"/>
          <p:cNvSpPr txBox="1">
            <a:spLocks noChangeArrowheads="1"/>
          </p:cNvSpPr>
          <p:nvPr/>
        </p:nvSpPr>
        <p:spPr bwMode="auto">
          <a:xfrm>
            <a:off x="5867400" y="1905000"/>
            <a:ext cx="3276600" cy="1016000"/>
          </a:xfrm>
          <a:prstGeom prst="rect">
            <a:avLst/>
          </a:prstGeom>
          <a:noFill/>
          <a:ln w="9525">
            <a:noFill/>
            <a:miter lim="800000"/>
            <a:headEnd/>
            <a:tailEnd/>
          </a:ln>
        </p:spPr>
        <p:txBody>
          <a:bodyPr>
            <a:spAutoFit/>
          </a:bodyPr>
          <a:lstStyle/>
          <a:p>
            <a:r>
              <a:rPr lang="en-US" sz="2000" b="1" i="1"/>
              <a:t>Create an integrated bathy/topo DEM</a:t>
            </a:r>
          </a:p>
          <a:p>
            <a:r>
              <a:rPr lang="en-US" sz="2000" b="1" i="1"/>
              <a:t>to assess sea level rise</a:t>
            </a:r>
          </a:p>
        </p:txBody>
      </p:sp>
      <p:pic>
        <p:nvPicPr>
          <p:cNvPr id="13327" name="Picture 15"/>
          <p:cNvPicPr>
            <a:picLocks noChangeAspect="1" noChangeArrowheads="1"/>
          </p:cNvPicPr>
          <p:nvPr/>
        </p:nvPicPr>
        <p:blipFill>
          <a:blip r:embed="rId6" cstate="print"/>
          <a:srcRect l="600" t="7033" r="600" b="29723"/>
          <a:stretch>
            <a:fillRect/>
          </a:stretch>
        </p:blipFill>
        <p:spPr bwMode="auto">
          <a:xfrm>
            <a:off x="4267200" y="4267200"/>
            <a:ext cx="4651375" cy="2379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276" name="Text Box 16"/>
          <p:cNvSpPr txBox="1">
            <a:spLocks noChangeArrowheads="1"/>
          </p:cNvSpPr>
          <p:nvPr/>
        </p:nvSpPr>
        <p:spPr bwMode="auto">
          <a:xfrm>
            <a:off x="6707188" y="5867400"/>
            <a:ext cx="1787525" cy="581025"/>
          </a:xfrm>
          <a:prstGeom prst="rect">
            <a:avLst/>
          </a:prstGeom>
          <a:noFill/>
          <a:ln w="9525">
            <a:noFill/>
            <a:miter lim="800000"/>
            <a:headEnd/>
            <a:tailEnd/>
          </a:ln>
        </p:spPr>
        <p:txBody>
          <a:bodyPr wrap="none">
            <a:spAutoFit/>
          </a:bodyPr>
          <a:lstStyle/>
          <a:p>
            <a:r>
              <a:rPr lang="en-US" sz="1600">
                <a:solidFill>
                  <a:schemeClr val="bg1"/>
                </a:solidFill>
              </a:rPr>
              <a:t>Areas inundated</a:t>
            </a:r>
          </a:p>
          <a:p>
            <a:r>
              <a:rPr lang="en-US" sz="1600">
                <a:solidFill>
                  <a:schemeClr val="bg1"/>
                </a:solidFill>
              </a:rPr>
              <a:t> with a 1.0 m SLR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5"/>
          <p:cNvSpPr>
            <a:spLocks noChangeArrowheads="1"/>
          </p:cNvSpPr>
          <p:nvPr/>
        </p:nvSpPr>
        <p:spPr bwMode="auto">
          <a:xfrm>
            <a:off x="5254625" y="228600"/>
            <a:ext cx="3354388" cy="457200"/>
          </a:xfrm>
          <a:prstGeom prst="rect">
            <a:avLst/>
          </a:prstGeom>
          <a:solidFill>
            <a:srgbClr val="000000"/>
          </a:solidFill>
          <a:ln w="9525">
            <a:noFill/>
            <a:miter lim="800000"/>
            <a:headEnd/>
            <a:tailEnd/>
          </a:ln>
        </p:spPr>
        <p:txBody>
          <a:bodyPr wrap="none" anchor="ctr"/>
          <a:lstStyle/>
          <a:p>
            <a:pPr eaLnBrk="0" hangingPunct="0"/>
            <a:endParaRPr lang="en-US"/>
          </a:p>
        </p:txBody>
      </p:sp>
      <p:sp>
        <p:nvSpPr>
          <p:cNvPr id="12291" name="Rectangle 36"/>
          <p:cNvSpPr>
            <a:spLocks noChangeArrowheads="1"/>
          </p:cNvSpPr>
          <p:nvPr/>
        </p:nvSpPr>
        <p:spPr bwMode="auto">
          <a:xfrm>
            <a:off x="5257800" y="654050"/>
            <a:ext cx="3348038" cy="1371600"/>
          </a:xfrm>
          <a:prstGeom prst="rect">
            <a:avLst/>
          </a:prstGeom>
          <a:gradFill rotWithShape="1">
            <a:gsLst>
              <a:gs pos="0">
                <a:schemeClr val="bg1"/>
              </a:gs>
              <a:gs pos="100000">
                <a:srgbClr val="71859B"/>
              </a:gs>
            </a:gsLst>
            <a:lin ang="5400000" scaled="1"/>
          </a:gradFill>
          <a:ln w="9525">
            <a:noFill/>
            <a:miter lim="800000"/>
            <a:headEnd/>
            <a:tailEnd/>
          </a:ln>
        </p:spPr>
        <p:txBody>
          <a:bodyPr wrap="none" anchor="ctr"/>
          <a:lstStyle/>
          <a:p>
            <a:pPr eaLnBrk="0" hangingPunct="0"/>
            <a:endParaRPr lang="en-US"/>
          </a:p>
        </p:txBody>
      </p:sp>
      <p:sp>
        <p:nvSpPr>
          <p:cNvPr id="12292" name="Rectangle 2"/>
          <p:cNvSpPr>
            <a:spLocks noGrp="1" noChangeArrowheads="1"/>
          </p:cNvSpPr>
          <p:nvPr>
            <p:ph type="title"/>
          </p:nvPr>
        </p:nvSpPr>
        <p:spPr>
          <a:xfrm>
            <a:off x="609600" y="457200"/>
            <a:ext cx="3352800" cy="1143000"/>
          </a:xfrm>
        </p:spPr>
        <p:txBody>
          <a:bodyPr/>
          <a:lstStyle/>
          <a:p>
            <a:r>
              <a:rPr lang="en-US" sz="3600" b="1" smtClean="0"/>
              <a:t>Surveying on the Ellipsoid</a:t>
            </a:r>
          </a:p>
        </p:txBody>
      </p:sp>
      <p:sp>
        <p:nvSpPr>
          <p:cNvPr id="7" name="Rectangle 3"/>
          <p:cNvSpPr txBox="1">
            <a:spLocks noChangeArrowheads="1"/>
          </p:cNvSpPr>
          <p:nvPr/>
        </p:nvSpPr>
        <p:spPr bwMode="auto">
          <a:xfrm>
            <a:off x="381000" y="2057400"/>
            <a:ext cx="4419600" cy="3505200"/>
          </a:xfrm>
          <a:prstGeom prst="rect">
            <a:avLst/>
          </a:prstGeom>
          <a:noFill/>
          <a:ln w="28575">
            <a:solidFill>
              <a:schemeClr val="bg1"/>
            </a:solidFill>
            <a:miter lim="800000"/>
            <a:headEnd/>
            <a:tailEnd/>
          </a:ln>
        </p:spPr>
        <p:txBody>
          <a:bodyPr/>
          <a:lstStyle/>
          <a:p>
            <a:pPr marL="273050" indent="-273050" eaLnBrk="0" hangingPunct="0">
              <a:lnSpc>
                <a:spcPct val="80000"/>
              </a:lnSpc>
              <a:spcBef>
                <a:spcPct val="20000"/>
              </a:spcBef>
              <a:buClr>
                <a:schemeClr val="accent3"/>
              </a:buClr>
              <a:buSzPct val="95000"/>
              <a:buFont typeface="Wingdings 2" pitchFamily="18" charset="2"/>
              <a:buChar char=""/>
              <a:defRPr/>
            </a:pPr>
            <a:endParaRPr lang="en-US" sz="2400" dirty="0">
              <a:latin typeface="+mn-lt"/>
            </a:endParaRPr>
          </a:p>
          <a:p>
            <a:pPr marL="273050" indent="-273050" eaLnBrk="0" hangingPunct="0">
              <a:lnSpc>
                <a:spcPct val="80000"/>
              </a:lnSpc>
              <a:spcBef>
                <a:spcPct val="20000"/>
              </a:spcBef>
              <a:buClr>
                <a:schemeClr val="accent3"/>
              </a:buClr>
              <a:buSzPct val="95000"/>
              <a:buFont typeface="Monotype Sorts" pitchFamily="2" charset="2"/>
              <a:buNone/>
              <a:defRPr/>
            </a:pPr>
            <a:r>
              <a:rPr lang="en-US" sz="2500" dirty="0">
                <a:latin typeface="+mn-lt"/>
              </a:rPr>
              <a:t>Advantages</a:t>
            </a:r>
          </a:p>
          <a:p>
            <a:pPr marL="639763" lvl="1" indent="-246063" eaLnBrk="0" hangingPunct="0">
              <a:lnSpc>
                <a:spcPct val="80000"/>
              </a:lnSpc>
              <a:spcBef>
                <a:spcPct val="20000"/>
              </a:spcBef>
              <a:buClr>
                <a:schemeClr val="accent3"/>
              </a:buClr>
              <a:buSzPct val="85000"/>
              <a:buFont typeface="Wingdings 2" pitchFamily="18" charset="2"/>
              <a:buChar char=""/>
              <a:defRPr/>
            </a:pPr>
            <a:endParaRPr lang="en-US" sz="2200" dirty="0">
              <a:latin typeface="+mn-lt"/>
            </a:endParaRPr>
          </a:p>
          <a:p>
            <a:pPr marL="639763" lvl="1" indent="-246063" eaLnBrk="0" hangingPunct="0">
              <a:lnSpc>
                <a:spcPct val="80000"/>
              </a:lnSpc>
              <a:spcBef>
                <a:spcPct val="20000"/>
              </a:spcBef>
              <a:buClr>
                <a:schemeClr val="accent3"/>
              </a:buClr>
              <a:buSzPct val="85000"/>
              <a:buFont typeface="Wingdings 2" pitchFamily="18" charset="2"/>
              <a:buChar char=""/>
              <a:defRPr/>
            </a:pPr>
            <a:r>
              <a:rPr lang="en-US" sz="2200" dirty="0" smtClean="0">
                <a:latin typeface="+mn-lt"/>
              </a:rPr>
              <a:t>Eliminate labor intensive tidal zoning</a:t>
            </a:r>
            <a:endParaRPr lang="en-US" sz="2200" dirty="0">
              <a:latin typeface="+mn-lt"/>
            </a:endParaRPr>
          </a:p>
          <a:p>
            <a:pPr marL="639763" lvl="1" indent="-246063" eaLnBrk="0" hangingPunct="0">
              <a:lnSpc>
                <a:spcPct val="80000"/>
              </a:lnSpc>
              <a:spcBef>
                <a:spcPct val="20000"/>
              </a:spcBef>
              <a:buClr>
                <a:schemeClr val="accent3"/>
              </a:buClr>
              <a:buSzPct val="85000"/>
              <a:buFont typeface="Wingdings 2" pitchFamily="18" charset="2"/>
              <a:buChar char=""/>
              <a:defRPr/>
            </a:pPr>
            <a:endParaRPr lang="en-US" sz="2200" dirty="0">
              <a:latin typeface="+mn-lt"/>
            </a:endParaRPr>
          </a:p>
          <a:p>
            <a:pPr marL="639763" lvl="1" indent="-246063" eaLnBrk="0" hangingPunct="0">
              <a:lnSpc>
                <a:spcPct val="80000"/>
              </a:lnSpc>
              <a:spcBef>
                <a:spcPct val="20000"/>
              </a:spcBef>
              <a:buClr>
                <a:schemeClr val="accent3"/>
              </a:buClr>
              <a:buSzPct val="85000"/>
              <a:buFont typeface="Wingdings 2" pitchFamily="18" charset="2"/>
              <a:buChar char=""/>
              <a:defRPr/>
            </a:pPr>
            <a:r>
              <a:rPr lang="en-US" sz="2200" dirty="0">
                <a:latin typeface="+mn-lt"/>
              </a:rPr>
              <a:t>Reduce  vertical uncertainty from heave, dynamic draft</a:t>
            </a:r>
          </a:p>
          <a:p>
            <a:pPr marL="639763" lvl="1" indent="-246063" eaLnBrk="0" hangingPunct="0">
              <a:lnSpc>
                <a:spcPct val="80000"/>
              </a:lnSpc>
              <a:spcBef>
                <a:spcPct val="20000"/>
              </a:spcBef>
              <a:buClr>
                <a:schemeClr val="accent3"/>
              </a:buClr>
              <a:buSzPct val="85000"/>
              <a:defRPr/>
            </a:pPr>
            <a:endParaRPr lang="en-US" sz="2200" dirty="0">
              <a:latin typeface="+mn-lt"/>
            </a:endParaRPr>
          </a:p>
        </p:txBody>
      </p:sp>
      <p:pic>
        <p:nvPicPr>
          <p:cNvPr id="12294" name="Picture 5" descr="WH11"/>
          <p:cNvPicPr>
            <a:picLocks noChangeAspect="1" noChangeArrowheads="1"/>
          </p:cNvPicPr>
          <p:nvPr/>
        </p:nvPicPr>
        <p:blipFill>
          <a:blip r:embed="rId3" cstate="print"/>
          <a:srcRect l="16394" t="13127" r="11475" b="25615"/>
          <a:stretch>
            <a:fillRect/>
          </a:stretch>
        </p:blipFill>
        <p:spPr bwMode="auto">
          <a:xfrm>
            <a:off x="5257800" y="3294063"/>
            <a:ext cx="3352800" cy="2133600"/>
          </a:xfrm>
          <a:prstGeom prst="rect">
            <a:avLst/>
          </a:prstGeom>
          <a:noFill/>
          <a:ln w="9525">
            <a:noFill/>
            <a:miter lim="800000"/>
            <a:headEnd/>
            <a:tailEnd/>
          </a:ln>
        </p:spPr>
      </p:pic>
      <p:sp>
        <p:nvSpPr>
          <p:cNvPr id="12295" name="Line 8"/>
          <p:cNvSpPr>
            <a:spLocks noChangeShapeType="1"/>
          </p:cNvSpPr>
          <p:nvPr/>
        </p:nvSpPr>
        <p:spPr bwMode="auto">
          <a:xfrm flipV="1">
            <a:off x="5257800" y="5275263"/>
            <a:ext cx="0" cy="1143000"/>
          </a:xfrm>
          <a:prstGeom prst="line">
            <a:avLst/>
          </a:prstGeom>
          <a:noFill/>
          <a:ln w="9525">
            <a:solidFill>
              <a:schemeClr val="tx1"/>
            </a:solidFill>
            <a:round/>
            <a:headEnd/>
            <a:tailEnd/>
          </a:ln>
        </p:spPr>
        <p:txBody>
          <a:bodyPr/>
          <a:lstStyle/>
          <a:p>
            <a:endParaRPr lang="en-US"/>
          </a:p>
        </p:txBody>
      </p:sp>
      <p:sp>
        <p:nvSpPr>
          <p:cNvPr id="12296" name="Line 9"/>
          <p:cNvSpPr>
            <a:spLocks noChangeShapeType="1"/>
          </p:cNvSpPr>
          <p:nvPr/>
        </p:nvSpPr>
        <p:spPr bwMode="auto">
          <a:xfrm flipV="1">
            <a:off x="8610600" y="5427663"/>
            <a:ext cx="0" cy="914400"/>
          </a:xfrm>
          <a:prstGeom prst="line">
            <a:avLst/>
          </a:prstGeom>
          <a:noFill/>
          <a:ln w="9525">
            <a:solidFill>
              <a:schemeClr val="tx1"/>
            </a:solidFill>
            <a:round/>
            <a:headEnd/>
            <a:tailEnd/>
          </a:ln>
        </p:spPr>
        <p:txBody>
          <a:bodyPr/>
          <a:lstStyle/>
          <a:p>
            <a:endParaRPr lang="en-US"/>
          </a:p>
        </p:txBody>
      </p:sp>
      <p:pic>
        <p:nvPicPr>
          <p:cNvPr id="12297" name="Picture 10" descr="WH11"/>
          <p:cNvPicPr>
            <a:picLocks noChangeAspect="1" noChangeArrowheads="1"/>
          </p:cNvPicPr>
          <p:nvPr/>
        </p:nvPicPr>
        <p:blipFill>
          <a:blip r:embed="rId4" cstate="print"/>
          <a:srcRect b="74385"/>
          <a:stretch>
            <a:fillRect/>
          </a:stretch>
        </p:blipFill>
        <p:spPr bwMode="auto">
          <a:xfrm>
            <a:off x="5260975" y="5380038"/>
            <a:ext cx="3349625" cy="1190625"/>
          </a:xfrm>
          <a:prstGeom prst="rect">
            <a:avLst/>
          </a:prstGeom>
          <a:noFill/>
          <a:ln w="9525">
            <a:noFill/>
            <a:miter lim="800000"/>
            <a:headEnd/>
            <a:tailEnd/>
          </a:ln>
        </p:spPr>
      </p:pic>
      <p:sp>
        <p:nvSpPr>
          <p:cNvPr id="12298" name="Freeform 7" descr="Cork"/>
          <p:cNvSpPr>
            <a:spLocks/>
          </p:cNvSpPr>
          <p:nvPr/>
        </p:nvSpPr>
        <p:spPr bwMode="auto">
          <a:xfrm>
            <a:off x="5238750" y="6234113"/>
            <a:ext cx="3371850" cy="412750"/>
          </a:xfrm>
          <a:custGeom>
            <a:avLst/>
            <a:gdLst>
              <a:gd name="T0" fmla="*/ 0 w 2112"/>
              <a:gd name="T1" fmla="*/ 2147483647 h 260"/>
              <a:gd name="T2" fmla="*/ 2147483647 w 2112"/>
              <a:gd name="T3" fmla="*/ 2147483647 h 260"/>
              <a:gd name="T4" fmla="*/ 2147483647 w 2112"/>
              <a:gd name="T5" fmla="*/ 2147483647 h 260"/>
              <a:gd name="T6" fmla="*/ 2147483647 w 2112"/>
              <a:gd name="T7" fmla="*/ 2147483647 h 260"/>
              <a:gd name="T8" fmla="*/ 2147483647 w 2112"/>
              <a:gd name="T9" fmla="*/ 2147483647 h 260"/>
              <a:gd name="T10" fmla="*/ 2147483647 w 2112"/>
              <a:gd name="T11" fmla="*/ 2147483647 h 260"/>
              <a:gd name="T12" fmla="*/ 2147483647 w 2112"/>
              <a:gd name="T13" fmla="*/ 2147483647 h 260"/>
              <a:gd name="T14" fmla="*/ 2147483647 w 2112"/>
              <a:gd name="T15" fmla="*/ 2147483647 h 260"/>
              <a:gd name="T16" fmla="*/ 2147483647 w 2112"/>
              <a:gd name="T17" fmla="*/ 2147483647 h 260"/>
              <a:gd name="T18" fmla="*/ 2147483647 w 2112"/>
              <a:gd name="T19" fmla="*/ 2147483647 h 260"/>
              <a:gd name="T20" fmla="*/ 2147483647 w 2112"/>
              <a:gd name="T21" fmla="*/ 2147483647 h 260"/>
              <a:gd name="T22" fmla="*/ 2147483647 w 2112"/>
              <a:gd name="T23" fmla="*/ 2147483647 h 260"/>
              <a:gd name="T24" fmla="*/ 2147483647 w 2112"/>
              <a:gd name="T25" fmla="*/ 2147483647 h 260"/>
              <a:gd name="T26" fmla="*/ 2147483647 w 2112"/>
              <a:gd name="T27" fmla="*/ 2147483647 h 260"/>
              <a:gd name="T28" fmla="*/ 2147483647 w 2112"/>
              <a:gd name="T29" fmla="*/ 2147483647 h 260"/>
              <a:gd name="T30" fmla="*/ 2147483647 w 2112"/>
              <a:gd name="T31" fmla="*/ 2147483647 h 260"/>
              <a:gd name="T32" fmla="*/ 2147483647 w 2112"/>
              <a:gd name="T33" fmla="*/ 2147483647 h 260"/>
              <a:gd name="T34" fmla="*/ 2147483647 w 2112"/>
              <a:gd name="T35" fmla="*/ 2147483647 h 260"/>
              <a:gd name="T36" fmla="*/ 2147483647 w 2112"/>
              <a:gd name="T37" fmla="*/ 2147483647 h 260"/>
              <a:gd name="T38" fmla="*/ 2147483647 w 2112"/>
              <a:gd name="T39" fmla="*/ 2147483647 h 260"/>
              <a:gd name="T40" fmla="*/ 2147483647 w 2112"/>
              <a:gd name="T41" fmla="*/ 2147483647 h 260"/>
              <a:gd name="T42" fmla="*/ 2147483647 w 2112"/>
              <a:gd name="T43" fmla="*/ 2147483647 h 260"/>
              <a:gd name="T44" fmla="*/ 2147483647 w 2112"/>
              <a:gd name="T45" fmla="*/ 0 h 260"/>
              <a:gd name="T46" fmla="*/ 2147483647 w 2112"/>
              <a:gd name="T47" fmla="*/ 2147483647 h 260"/>
              <a:gd name="T48" fmla="*/ 2147483647 w 2112"/>
              <a:gd name="T49" fmla="*/ 2147483647 h 260"/>
              <a:gd name="T50" fmla="*/ 2147483647 w 2112"/>
              <a:gd name="T51" fmla="*/ 2147483647 h 260"/>
              <a:gd name="T52" fmla="*/ 2147483647 w 2112"/>
              <a:gd name="T53" fmla="*/ 2147483647 h 260"/>
              <a:gd name="T54" fmla="*/ 0 w 2112"/>
              <a:gd name="T55" fmla="*/ 2147483647 h 2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12"/>
              <a:gd name="T85" fmla="*/ 0 h 260"/>
              <a:gd name="T86" fmla="*/ 2112 w 2112"/>
              <a:gd name="T87" fmla="*/ 260 h 2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12" h="260">
                <a:moveTo>
                  <a:pt x="0" y="260"/>
                </a:moveTo>
                <a:lnTo>
                  <a:pt x="2112" y="260"/>
                </a:lnTo>
                <a:lnTo>
                  <a:pt x="2112" y="68"/>
                </a:lnTo>
                <a:cubicBezTo>
                  <a:pt x="2073" y="51"/>
                  <a:pt x="2057" y="55"/>
                  <a:pt x="2020" y="71"/>
                </a:cubicBezTo>
                <a:cubicBezTo>
                  <a:pt x="2009" y="76"/>
                  <a:pt x="1997" y="79"/>
                  <a:pt x="1985" y="83"/>
                </a:cubicBezTo>
                <a:cubicBezTo>
                  <a:pt x="1979" y="85"/>
                  <a:pt x="1967" y="89"/>
                  <a:pt x="1967" y="89"/>
                </a:cubicBezTo>
                <a:cubicBezTo>
                  <a:pt x="1947" y="109"/>
                  <a:pt x="1936" y="118"/>
                  <a:pt x="1908" y="125"/>
                </a:cubicBezTo>
                <a:cubicBezTo>
                  <a:pt x="1880" y="120"/>
                  <a:pt x="1851" y="120"/>
                  <a:pt x="1824" y="113"/>
                </a:cubicBezTo>
                <a:cubicBezTo>
                  <a:pt x="1810" y="109"/>
                  <a:pt x="1797" y="100"/>
                  <a:pt x="1783" y="95"/>
                </a:cubicBezTo>
                <a:cubicBezTo>
                  <a:pt x="1711" y="104"/>
                  <a:pt x="1655" y="103"/>
                  <a:pt x="1581" y="95"/>
                </a:cubicBezTo>
                <a:cubicBezTo>
                  <a:pt x="1546" y="72"/>
                  <a:pt x="1556" y="73"/>
                  <a:pt x="1528" y="66"/>
                </a:cubicBezTo>
                <a:cubicBezTo>
                  <a:pt x="1512" y="62"/>
                  <a:pt x="1480" y="54"/>
                  <a:pt x="1480" y="54"/>
                </a:cubicBezTo>
                <a:cubicBezTo>
                  <a:pt x="1446" y="56"/>
                  <a:pt x="1413" y="57"/>
                  <a:pt x="1379" y="60"/>
                </a:cubicBezTo>
                <a:cubicBezTo>
                  <a:pt x="1359" y="62"/>
                  <a:pt x="1346" y="79"/>
                  <a:pt x="1326" y="83"/>
                </a:cubicBezTo>
                <a:cubicBezTo>
                  <a:pt x="1295" y="89"/>
                  <a:pt x="1266" y="91"/>
                  <a:pt x="1237" y="101"/>
                </a:cubicBezTo>
                <a:cubicBezTo>
                  <a:pt x="1227" y="131"/>
                  <a:pt x="1190" y="157"/>
                  <a:pt x="1159" y="166"/>
                </a:cubicBezTo>
                <a:cubicBezTo>
                  <a:pt x="1105" y="224"/>
                  <a:pt x="1042" y="187"/>
                  <a:pt x="952" y="184"/>
                </a:cubicBezTo>
                <a:cubicBezTo>
                  <a:pt x="930" y="178"/>
                  <a:pt x="908" y="172"/>
                  <a:pt x="886" y="166"/>
                </a:cubicBezTo>
                <a:cubicBezTo>
                  <a:pt x="880" y="162"/>
                  <a:pt x="872" y="161"/>
                  <a:pt x="868" y="155"/>
                </a:cubicBezTo>
                <a:cubicBezTo>
                  <a:pt x="864" y="150"/>
                  <a:pt x="867" y="141"/>
                  <a:pt x="863" y="137"/>
                </a:cubicBezTo>
                <a:cubicBezTo>
                  <a:pt x="848" y="121"/>
                  <a:pt x="784" y="95"/>
                  <a:pt x="762" y="89"/>
                </a:cubicBezTo>
                <a:cubicBezTo>
                  <a:pt x="736" y="72"/>
                  <a:pt x="726" y="44"/>
                  <a:pt x="702" y="24"/>
                </a:cubicBezTo>
                <a:cubicBezTo>
                  <a:pt x="687" y="12"/>
                  <a:pt x="649" y="0"/>
                  <a:pt x="649" y="0"/>
                </a:cubicBezTo>
                <a:cubicBezTo>
                  <a:pt x="576" y="12"/>
                  <a:pt x="508" y="33"/>
                  <a:pt x="435" y="42"/>
                </a:cubicBezTo>
                <a:cubicBezTo>
                  <a:pt x="375" y="62"/>
                  <a:pt x="392" y="119"/>
                  <a:pt x="322" y="137"/>
                </a:cubicBezTo>
                <a:cubicBezTo>
                  <a:pt x="219" y="131"/>
                  <a:pt x="148" y="125"/>
                  <a:pt x="37" y="125"/>
                </a:cubicBezTo>
                <a:cubicBezTo>
                  <a:pt x="27" y="125"/>
                  <a:pt x="7" y="131"/>
                  <a:pt x="7" y="131"/>
                </a:cubicBezTo>
                <a:lnTo>
                  <a:pt x="0" y="260"/>
                </a:lnTo>
                <a:close/>
              </a:path>
            </a:pathLst>
          </a:custGeom>
          <a:blipFill dpi="0" rotWithShape="1">
            <a:blip r:embed="rId5" cstate="print"/>
            <a:srcRect/>
            <a:tile tx="0" ty="0" sx="100000" sy="100000" flip="none" algn="tl"/>
          </a:blipFill>
          <a:ln w="9525">
            <a:solidFill>
              <a:schemeClr val="tx1"/>
            </a:solidFill>
            <a:round/>
            <a:headEnd/>
            <a:tailEnd/>
          </a:ln>
        </p:spPr>
        <p:txBody>
          <a:bodyPr/>
          <a:lstStyle/>
          <a:p>
            <a:endParaRPr lang="en-US"/>
          </a:p>
        </p:txBody>
      </p:sp>
      <p:sp>
        <p:nvSpPr>
          <p:cNvPr id="12299" name="Line 11"/>
          <p:cNvSpPr>
            <a:spLocks noChangeShapeType="1"/>
          </p:cNvSpPr>
          <p:nvPr/>
        </p:nvSpPr>
        <p:spPr bwMode="auto">
          <a:xfrm>
            <a:off x="5257800" y="5351463"/>
            <a:ext cx="3352800" cy="0"/>
          </a:xfrm>
          <a:prstGeom prst="line">
            <a:avLst/>
          </a:prstGeom>
          <a:noFill/>
          <a:ln w="28575">
            <a:solidFill>
              <a:srgbClr val="333333"/>
            </a:solidFill>
            <a:round/>
            <a:headEnd/>
            <a:tailEnd/>
          </a:ln>
        </p:spPr>
        <p:txBody>
          <a:bodyPr/>
          <a:lstStyle/>
          <a:p>
            <a:endParaRPr lang="en-US"/>
          </a:p>
        </p:txBody>
      </p:sp>
      <p:pic>
        <p:nvPicPr>
          <p:cNvPr id="12300" name="Picture 12" descr="WH11"/>
          <p:cNvPicPr>
            <a:picLocks noChangeAspect="1" noChangeArrowheads="1"/>
          </p:cNvPicPr>
          <p:nvPr/>
        </p:nvPicPr>
        <p:blipFill>
          <a:blip r:embed="rId3" cstate="print"/>
          <a:srcRect b="85417"/>
          <a:stretch>
            <a:fillRect/>
          </a:stretch>
        </p:blipFill>
        <p:spPr bwMode="auto">
          <a:xfrm>
            <a:off x="5257800" y="1998663"/>
            <a:ext cx="3352800" cy="1295400"/>
          </a:xfrm>
          <a:prstGeom prst="rect">
            <a:avLst/>
          </a:prstGeom>
          <a:noFill/>
          <a:ln w="9525">
            <a:noFill/>
            <a:miter lim="800000"/>
            <a:headEnd/>
            <a:tailEnd/>
          </a:ln>
        </p:spPr>
      </p:pic>
      <p:sp>
        <p:nvSpPr>
          <p:cNvPr id="12301" name="AutoShape 13"/>
          <p:cNvSpPr>
            <a:spLocks noChangeArrowheads="1"/>
          </p:cNvSpPr>
          <p:nvPr/>
        </p:nvSpPr>
        <p:spPr bwMode="auto">
          <a:xfrm rot="1829144">
            <a:off x="5562600" y="457200"/>
            <a:ext cx="304800" cy="457200"/>
          </a:xfrm>
          <a:prstGeom prst="can">
            <a:avLst>
              <a:gd name="adj" fmla="val 37500"/>
            </a:avLst>
          </a:prstGeom>
          <a:solidFill>
            <a:srgbClr val="FF9933"/>
          </a:solidFill>
          <a:ln w="9525">
            <a:solidFill>
              <a:schemeClr val="tx1"/>
            </a:solidFill>
            <a:round/>
            <a:headEnd/>
            <a:tailEnd/>
          </a:ln>
        </p:spPr>
        <p:txBody>
          <a:bodyPr wrap="none" anchor="ctr"/>
          <a:lstStyle/>
          <a:p>
            <a:pPr eaLnBrk="0" hangingPunct="0"/>
            <a:endParaRPr lang="en-US"/>
          </a:p>
        </p:txBody>
      </p:sp>
      <p:sp>
        <p:nvSpPr>
          <p:cNvPr id="12302" name="Line 14"/>
          <p:cNvSpPr>
            <a:spLocks noChangeShapeType="1"/>
          </p:cNvSpPr>
          <p:nvPr/>
        </p:nvSpPr>
        <p:spPr bwMode="auto">
          <a:xfrm>
            <a:off x="5715000" y="838200"/>
            <a:ext cx="152400" cy="152400"/>
          </a:xfrm>
          <a:prstGeom prst="line">
            <a:avLst/>
          </a:prstGeom>
          <a:noFill/>
          <a:ln w="9525">
            <a:solidFill>
              <a:srgbClr val="DDDDDD"/>
            </a:solidFill>
            <a:round/>
            <a:headEnd/>
            <a:tailEnd/>
          </a:ln>
        </p:spPr>
        <p:txBody>
          <a:bodyPr/>
          <a:lstStyle/>
          <a:p>
            <a:endParaRPr lang="en-US"/>
          </a:p>
        </p:txBody>
      </p:sp>
      <p:sp>
        <p:nvSpPr>
          <p:cNvPr id="12303" name="Line 15"/>
          <p:cNvSpPr>
            <a:spLocks noChangeShapeType="1"/>
          </p:cNvSpPr>
          <p:nvPr/>
        </p:nvSpPr>
        <p:spPr bwMode="auto">
          <a:xfrm>
            <a:off x="5791200" y="685800"/>
            <a:ext cx="152400" cy="152400"/>
          </a:xfrm>
          <a:prstGeom prst="line">
            <a:avLst/>
          </a:prstGeom>
          <a:noFill/>
          <a:ln w="9525">
            <a:solidFill>
              <a:srgbClr val="DDDDDD"/>
            </a:solidFill>
            <a:round/>
            <a:headEnd/>
            <a:tailEnd/>
          </a:ln>
        </p:spPr>
        <p:txBody>
          <a:bodyPr/>
          <a:lstStyle/>
          <a:p>
            <a:endParaRPr lang="en-US"/>
          </a:p>
        </p:txBody>
      </p:sp>
      <p:sp>
        <p:nvSpPr>
          <p:cNvPr id="12304" name="Line 16"/>
          <p:cNvSpPr>
            <a:spLocks noChangeShapeType="1"/>
          </p:cNvSpPr>
          <p:nvPr/>
        </p:nvSpPr>
        <p:spPr bwMode="auto">
          <a:xfrm>
            <a:off x="5486400" y="609600"/>
            <a:ext cx="152400" cy="152400"/>
          </a:xfrm>
          <a:prstGeom prst="line">
            <a:avLst/>
          </a:prstGeom>
          <a:noFill/>
          <a:ln w="9525">
            <a:solidFill>
              <a:srgbClr val="DDDDDD"/>
            </a:solidFill>
            <a:round/>
            <a:headEnd/>
            <a:tailEnd/>
          </a:ln>
        </p:spPr>
        <p:txBody>
          <a:bodyPr/>
          <a:lstStyle/>
          <a:p>
            <a:endParaRPr lang="en-US"/>
          </a:p>
        </p:txBody>
      </p:sp>
      <p:sp>
        <p:nvSpPr>
          <p:cNvPr id="12305" name="Line 17"/>
          <p:cNvSpPr>
            <a:spLocks noChangeShapeType="1"/>
          </p:cNvSpPr>
          <p:nvPr/>
        </p:nvSpPr>
        <p:spPr bwMode="auto">
          <a:xfrm>
            <a:off x="5867400" y="685800"/>
            <a:ext cx="152400" cy="152400"/>
          </a:xfrm>
          <a:prstGeom prst="line">
            <a:avLst/>
          </a:prstGeom>
          <a:noFill/>
          <a:ln w="9525">
            <a:solidFill>
              <a:srgbClr val="DDDDDD"/>
            </a:solidFill>
            <a:round/>
            <a:headEnd/>
            <a:tailEnd/>
          </a:ln>
        </p:spPr>
        <p:txBody>
          <a:bodyPr/>
          <a:lstStyle/>
          <a:p>
            <a:endParaRPr lang="en-US"/>
          </a:p>
        </p:txBody>
      </p:sp>
      <p:sp>
        <p:nvSpPr>
          <p:cNvPr id="12306" name="Line 18"/>
          <p:cNvSpPr>
            <a:spLocks noChangeShapeType="1"/>
          </p:cNvSpPr>
          <p:nvPr/>
        </p:nvSpPr>
        <p:spPr bwMode="auto">
          <a:xfrm>
            <a:off x="5486400" y="457200"/>
            <a:ext cx="152400" cy="152400"/>
          </a:xfrm>
          <a:prstGeom prst="line">
            <a:avLst/>
          </a:prstGeom>
          <a:noFill/>
          <a:ln w="9525">
            <a:solidFill>
              <a:srgbClr val="DDDDDD"/>
            </a:solidFill>
            <a:round/>
            <a:headEnd/>
            <a:tailEnd/>
          </a:ln>
        </p:spPr>
        <p:txBody>
          <a:bodyPr/>
          <a:lstStyle/>
          <a:p>
            <a:endParaRPr lang="en-US"/>
          </a:p>
        </p:txBody>
      </p:sp>
      <p:sp>
        <p:nvSpPr>
          <p:cNvPr id="12307" name="Line 19"/>
          <p:cNvSpPr>
            <a:spLocks noChangeShapeType="1"/>
          </p:cNvSpPr>
          <p:nvPr/>
        </p:nvSpPr>
        <p:spPr bwMode="auto">
          <a:xfrm>
            <a:off x="6934200" y="5275263"/>
            <a:ext cx="0" cy="1295400"/>
          </a:xfrm>
          <a:prstGeom prst="line">
            <a:avLst/>
          </a:prstGeom>
          <a:noFill/>
          <a:ln w="38100">
            <a:solidFill>
              <a:srgbClr val="FFC000"/>
            </a:solidFill>
            <a:prstDash val="sysDot"/>
            <a:round/>
            <a:headEnd/>
            <a:tailEnd/>
          </a:ln>
        </p:spPr>
        <p:txBody>
          <a:bodyPr/>
          <a:lstStyle/>
          <a:p>
            <a:endParaRPr lang="en-US"/>
          </a:p>
        </p:txBody>
      </p:sp>
      <p:sp>
        <p:nvSpPr>
          <p:cNvPr id="12308" name="Line 20"/>
          <p:cNvSpPr>
            <a:spLocks noChangeShapeType="1"/>
          </p:cNvSpPr>
          <p:nvPr/>
        </p:nvSpPr>
        <p:spPr bwMode="auto">
          <a:xfrm>
            <a:off x="5334000" y="2532063"/>
            <a:ext cx="0" cy="2971800"/>
          </a:xfrm>
          <a:prstGeom prst="line">
            <a:avLst/>
          </a:prstGeom>
          <a:noFill/>
          <a:ln w="38100">
            <a:solidFill>
              <a:schemeClr val="bg1"/>
            </a:solidFill>
            <a:round/>
            <a:headEnd/>
            <a:tailEnd/>
          </a:ln>
        </p:spPr>
        <p:txBody>
          <a:bodyPr/>
          <a:lstStyle/>
          <a:p>
            <a:endParaRPr lang="en-US"/>
          </a:p>
        </p:txBody>
      </p:sp>
      <p:sp>
        <p:nvSpPr>
          <p:cNvPr id="12309" name="Line 21"/>
          <p:cNvSpPr>
            <a:spLocks noChangeShapeType="1"/>
          </p:cNvSpPr>
          <p:nvPr/>
        </p:nvSpPr>
        <p:spPr bwMode="auto">
          <a:xfrm flipH="1">
            <a:off x="7010400" y="2563813"/>
            <a:ext cx="9525" cy="882650"/>
          </a:xfrm>
          <a:prstGeom prst="line">
            <a:avLst/>
          </a:prstGeom>
          <a:noFill/>
          <a:ln w="38100">
            <a:solidFill>
              <a:srgbClr val="FFCC66"/>
            </a:solidFill>
            <a:prstDash val="sysDot"/>
            <a:round/>
            <a:headEnd/>
            <a:tailEnd/>
          </a:ln>
        </p:spPr>
        <p:txBody>
          <a:bodyPr/>
          <a:lstStyle/>
          <a:p>
            <a:endParaRPr lang="en-US"/>
          </a:p>
        </p:txBody>
      </p:sp>
      <p:sp>
        <p:nvSpPr>
          <p:cNvPr id="12310" name="Text Box 22"/>
          <p:cNvSpPr txBox="1">
            <a:spLocks noChangeArrowheads="1"/>
          </p:cNvSpPr>
          <p:nvPr/>
        </p:nvSpPr>
        <p:spPr bwMode="auto">
          <a:xfrm>
            <a:off x="5467350" y="5313363"/>
            <a:ext cx="869950" cy="366712"/>
          </a:xfrm>
          <a:prstGeom prst="rect">
            <a:avLst/>
          </a:prstGeom>
          <a:noFill/>
          <a:ln w="9525">
            <a:noFill/>
            <a:miter lim="800000"/>
            <a:headEnd/>
            <a:tailEnd/>
          </a:ln>
        </p:spPr>
        <p:txBody>
          <a:bodyPr wrap="none">
            <a:spAutoFit/>
          </a:bodyPr>
          <a:lstStyle/>
          <a:p>
            <a:pPr eaLnBrk="0" hangingPunct="0"/>
            <a:r>
              <a:rPr lang="en-US" b="1" i="1">
                <a:solidFill>
                  <a:schemeClr val="tx2"/>
                </a:solidFill>
              </a:rPr>
              <a:t>MLLW</a:t>
            </a:r>
          </a:p>
        </p:txBody>
      </p:sp>
      <p:sp>
        <p:nvSpPr>
          <p:cNvPr id="12311" name="Line 23"/>
          <p:cNvSpPr>
            <a:spLocks noChangeShapeType="1"/>
          </p:cNvSpPr>
          <p:nvPr/>
        </p:nvSpPr>
        <p:spPr bwMode="auto">
          <a:xfrm>
            <a:off x="5334000" y="5503863"/>
            <a:ext cx="152400" cy="0"/>
          </a:xfrm>
          <a:prstGeom prst="line">
            <a:avLst/>
          </a:prstGeom>
          <a:noFill/>
          <a:ln w="38100">
            <a:solidFill>
              <a:schemeClr val="bg1"/>
            </a:solidFill>
            <a:round/>
            <a:headEnd/>
            <a:tailEnd/>
          </a:ln>
        </p:spPr>
        <p:txBody>
          <a:bodyPr/>
          <a:lstStyle/>
          <a:p>
            <a:endParaRPr lang="en-US"/>
          </a:p>
        </p:txBody>
      </p:sp>
      <p:sp>
        <p:nvSpPr>
          <p:cNvPr id="12312" name="Arc 25"/>
          <p:cNvSpPr>
            <a:spLocks/>
          </p:cNvSpPr>
          <p:nvPr/>
        </p:nvSpPr>
        <p:spPr bwMode="auto">
          <a:xfrm>
            <a:off x="5138738" y="2532063"/>
            <a:ext cx="3548062" cy="228600"/>
          </a:xfrm>
          <a:custGeom>
            <a:avLst/>
            <a:gdLst>
              <a:gd name="T0" fmla="*/ 0 w 18300"/>
              <a:gd name="T1" fmla="*/ 2147483647 h 21600"/>
              <a:gd name="T2" fmla="*/ 2147483647 w 18300"/>
              <a:gd name="T3" fmla="*/ 2147483647 h 21600"/>
              <a:gd name="T4" fmla="*/ 2147483647 w 18300"/>
              <a:gd name="T5" fmla="*/ 2147483647 h 21600"/>
              <a:gd name="T6" fmla="*/ 0 60000 65536"/>
              <a:gd name="T7" fmla="*/ 0 60000 65536"/>
              <a:gd name="T8" fmla="*/ 0 60000 65536"/>
              <a:gd name="T9" fmla="*/ 0 w 18300"/>
              <a:gd name="T10" fmla="*/ 0 h 21600"/>
              <a:gd name="T11" fmla="*/ 18300 w 18300"/>
              <a:gd name="T12" fmla="*/ 21600 h 21600"/>
            </a:gdLst>
            <a:ahLst/>
            <a:cxnLst>
              <a:cxn ang="T6">
                <a:pos x="T0" y="T1"/>
              </a:cxn>
              <a:cxn ang="T7">
                <a:pos x="T2" y="T3"/>
              </a:cxn>
              <a:cxn ang="T8">
                <a:pos x="T4" y="T5"/>
              </a:cxn>
            </a:cxnLst>
            <a:rect l="T9" t="T10" r="T11" b="T12"/>
            <a:pathLst>
              <a:path w="18300" h="21600" fill="none" extrusionOk="0">
                <a:moveTo>
                  <a:pt x="-1" y="1"/>
                </a:moveTo>
                <a:cubicBezTo>
                  <a:pt x="89" y="0"/>
                  <a:pt x="179" y="-1"/>
                  <a:pt x="270" y="0"/>
                </a:cubicBezTo>
                <a:cubicBezTo>
                  <a:pt x="7528" y="0"/>
                  <a:pt x="14302" y="3646"/>
                  <a:pt x="18299" y="9705"/>
                </a:cubicBezTo>
              </a:path>
              <a:path w="18300" h="21600" stroke="0" extrusionOk="0">
                <a:moveTo>
                  <a:pt x="-1" y="1"/>
                </a:moveTo>
                <a:cubicBezTo>
                  <a:pt x="89" y="0"/>
                  <a:pt x="179" y="-1"/>
                  <a:pt x="270" y="0"/>
                </a:cubicBezTo>
                <a:cubicBezTo>
                  <a:pt x="7528" y="0"/>
                  <a:pt x="14302" y="3646"/>
                  <a:pt x="18299" y="9705"/>
                </a:cubicBezTo>
                <a:lnTo>
                  <a:pt x="270" y="21600"/>
                </a:lnTo>
                <a:close/>
              </a:path>
            </a:pathLst>
          </a:custGeom>
          <a:noFill/>
          <a:ln w="38100">
            <a:solidFill>
              <a:schemeClr val="bg1"/>
            </a:solidFill>
            <a:round/>
            <a:headEnd/>
            <a:tailEnd/>
          </a:ln>
        </p:spPr>
        <p:txBody>
          <a:bodyPr wrap="none" anchor="ctr"/>
          <a:lstStyle/>
          <a:p>
            <a:endParaRPr lang="en-US"/>
          </a:p>
        </p:txBody>
      </p:sp>
      <p:sp>
        <p:nvSpPr>
          <p:cNvPr id="12313" name="Text Box 26"/>
          <p:cNvSpPr txBox="1">
            <a:spLocks noChangeArrowheads="1"/>
          </p:cNvSpPr>
          <p:nvPr/>
        </p:nvSpPr>
        <p:spPr bwMode="auto">
          <a:xfrm>
            <a:off x="7010400" y="2913063"/>
            <a:ext cx="1343025" cy="336550"/>
          </a:xfrm>
          <a:prstGeom prst="rect">
            <a:avLst/>
          </a:prstGeom>
          <a:noFill/>
          <a:ln w="9525">
            <a:noFill/>
            <a:miter lim="800000"/>
            <a:headEnd/>
            <a:tailEnd/>
          </a:ln>
        </p:spPr>
        <p:txBody>
          <a:bodyPr wrap="none">
            <a:spAutoFit/>
          </a:bodyPr>
          <a:lstStyle/>
          <a:p>
            <a:pPr eaLnBrk="0" hangingPunct="0"/>
            <a:r>
              <a:rPr lang="en-US" sz="1600" b="1">
                <a:solidFill>
                  <a:schemeClr val="tx2"/>
                </a:solidFill>
              </a:rPr>
              <a:t>MEASURED</a:t>
            </a:r>
          </a:p>
        </p:txBody>
      </p:sp>
      <p:sp>
        <p:nvSpPr>
          <p:cNvPr id="12314" name="Text Box 27"/>
          <p:cNvSpPr txBox="1">
            <a:spLocks noChangeArrowheads="1"/>
          </p:cNvSpPr>
          <p:nvPr/>
        </p:nvSpPr>
        <p:spPr bwMode="auto">
          <a:xfrm>
            <a:off x="6916738" y="5638800"/>
            <a:ext cx="1343025" cy="336550"/>
          </a:xfrm>
          <a:prstGeom prst="rect">
            <a:avLst/>
          </a:prstGeom>
          <a:noFill/>
          <a:ln w="9525">
            <a:noFill/>
            <a:miter lim="800000"/>
            <a:headEnd/>
            <a:tailEnd/>
          </a:ln>
        </p:spPr>
        <p:txBody>
          <a:bodyPr wrap="none">
            <a:spAutoFit/>
          </a:bodyPr>
          <a:lstStyle/>
          <a:p>
            <a:pPr eaLnBrk="0" hangingPunct="0"/>
            <a:r>
              <a:rPr lang="en-US" sz="1600" b="1">
                <a:solidFill>
                  <a:schemeClr val="tx2"/>
                </a:solidFill>
              </a:rPr>
              <a:t>MEASURED</a:t>
            </a:r>
          </a:p>
        </p:txBody>
      </p:sp>
      <p:sp>
        <p:nvSpPr>
          <p:cNvPr id="12315" name="Text Box 28"/>
          <p:cNvSpPr txBox="1">
            <a:spLocks noChangeArrowheads="1"/>
          </p:cNvSpPr>
          <p:nvPr/>
        </p:nvSpPr>
        <p:spPr bwMode="auto">
          <a:xfrm>
            <a:off x="5286375" y="5727700"/>
            <a:ext cx="1539875" cy="581025"/>
          </a:xfrm>
          <a:prstGeom prst="rect">
            <a:avLst/>
          </a:prstGeom>
          <a:noFill/>
          <a:ln w="9525">
            <a:noFill/>
            <a:miter lim="800000"/>
            <a:headEnd/>
            <a:tailEnd/>
          </a:ln>
        </p:spPr>
        <p:txBody>
          <a:bodyPr wrap="none">
            <a:spAutoFit/>
          </a:bodyPr>
          <a:lstStyle/>
          <a:p>
            <a:pPr eaLnBrk="0" hangingPunct="0"/>
            <a:r>
              <a:rPr lang="en-US" sz="1600" b="1">
                <a:solidFill>
                  <a:srgbClr val="FFFF00"/>
                </a:solidFill>
              </a:rPr>
              <a:t>COMPUTED</a:t>
            </a:r>
          </a:p>
          <a:p>
            <a:pPr eaLnBrk="0" hangingPunct="0"/>
            <a:r>
              <a:rPr lang="en-US" sz="1600" b="1">
                <a:solidFill>
                  <a:srgbClr val="FFFF00"/>
                </a:solidFill>
              </a:rPr>
              <a:t>(depth MLLW)</a:t>
            </a:r>
          </a:p>
        </p:txBody>
      </p:sp>
      <p:sp>
        <p:nvSpPr>
          <p:cNvPr id="12316" name="Text Box 29"/>
          <p:cNvSpPr txBox="1">
            <a:spLocks noChangeArrowheads="1"/>
          </p:cNvSpPr>
          <p:nvPr/>
        </p:nvSpPr>
        <p:spPr bwMode="auto">
          <a:xfrm>
            <a:off x="5313363" y="3065463"/>
            <a:ext cx="973137" cy="825500"/>
          </a:xfrm>
          <a:prstGeom prst="rect">
            <a:avLst/>
          </a:prstGeom>
          <a:noFill/>
          <a:ln w="9525">
            <a:noFill/>
            <a:miter lim="800000"/>
            <a:headEnd/>
            <a:tailEnd/>
          </a:ln>
        </p:spPr>
        <p:txBody>
          <a:bodyPr wrap="none">
            <a:spAutoFit/>
          </a:bodyPr>
          <a:lstStyle/>
          <a:p>
            <a:pPr algn="ctr" eaLnBrk="0" hangingPunct="0"/>
            <a:r>
              <a:rPr lang="en-US" sz="1600" b="1">
                <a:solidFill>
                  <a:schemeClr val="bg1"/>
                </a:solidFill>
              </a:rPr>
              <a:t>KNOWN</a:t>
            </a:r>
          </a:p>
          <a:p>
            <a:pPr algn="ctr" eaLnBrk="0" hangingPunct="0"/>
            <a:r>
              <a:rPr lang="en-US" sz="1600" b="1">
                <a:solidFill>
                  <a:schemeClr val="bg1"/>
                </a:solidFill>
              </a:rPr>
              <a:t>using</a:t>
            </a:r>
          </a:p>
          <a:p>
            <a:pPr algn="ctr" eaLnBrk="0" hangingPunct="0"/>
            <a:r>
              <a:rPr lang="en-US" sz="1600" b="1">
                <a:solidFill>
                  <a:schemeClr val="bg1"/>
                </a:solidFill>
              </a:rPr>
              <a:t>VDatum</a:t>
            </a:r>
          </a:p>
        </p:txBody>
      </p:sp>
      <p:sp>
        <p:nvSpPr>
          <p:cNvPr id="12317" name="Text Box 30"/>
          <p:cNvSpPr txBox="1">
            <a:spLocks noChangeArrowheads="1"/>
          </p:cNvSpPr>
          <p:nvPr/>
        </p:nvSpPr>
        <p:spPr bwMode="auto">
          <a:xfrm>
            <a:off x="7239000" y="2227263"/>
            <a:ext cx="1035050" cy="366712"/>
          </a:xfrm>
          <a:prstGeom prst="rect">
            <a:avLst/>
          </a:prstGeom>
          <a:noFill/>
          <a:ln w="9525">
            <a:noFill/>
            <a:miter lim="800000"/>
            <a:headEnd/>
            <a:tailEnd/>
          </a:ln>
        </p:spPr>
        <p:txBody>
          <a:bodyPr wrap="none">
            <a:spAutoFit/>
          </a:bodyPr>
          <a:lstStyle/>
          <a:p>
            <a:pPr eaLnBrk="0" hangingPunct="0"/>
            <a:r>
              <a:rPr lang="en-US" i="1"/>
              <a:t>Ellipsoid</a:t>
            </a:r>
          </a:p>
        </p:txBody>
      </p:sp>
      <p:sp>
        <p:nvSpPr>
          <p:cNvPr id="12318" name="Line 31"/>
          <p:cNvSpPr>
            <a:spLocks noChangeShapeType="1"/>
          </p:cNvSpPr>
          <p:nvPr/>
        </p:nvSpPr>
        <p:spPr bwMode="auto">
          <a:xfrm>
            <a:off x="5334000" y="5580063"/>
            <a:ext cx="0" cy="896937"/>
          </a:xfrm>
          <a:prstGeom prst="line">
            <a:avLst/>
          </a:prstGeom>
          <a:noFill/>
          <a:ln w="38100" cap="rnd">
            <a:solidFill>
              <a:srgbClr val="FFFF00"/>
            </a:solidFill>
            <a:prstDash val="sysDot"/>
            <a:round/>
            <a:headEnd/>
            <a:tailEnd/>
          </a:ln>
        </p:spPr>
        <p:txBody>
          <a:bodyPr/>
          <a:lstStyle/>
          <a:p>
            <a:endParaRPr lang="en-US"/>
          </a:p>
        </p:txBody>
      </p:sp>
      <p:sp>
        <p:nvSpPr>
          <p:cNvPr id="12319" name="Line 32"/>
          <p:cNvSpPr>
            <a:spLocks noChangeShapeType="1"/>
          </p:cNvSpPr>
          <p:nvPr/>
        </p:nvSpPr>
        <p:spPr bwMode="auto">
          <a:xfrm>
            <a:off x="8382000" y="3352800"/>
            <a:ext cx="0" cy="1905000"/>
          </a:xfrm>
          <a:prstGeom prst="line">
            <a:avLst/>
          </a:prstGeom>
          <a:noFill/>
          <a:ln w="38100">
            <a:solidFill>
              <a:schemeClr val="bg1"/>
            </a:solidFill>
            <a:round/>
            <a:headEnd/>
            <a:tailEnd/>
          </a:ln>
        </p:spPr>
        <p:txBody>
          <a:bodyPr/>
          <a:lstStyle/>
          <a:p>
            <a:endParaRPr lang="en-US"/>
          </a:p>
        </p:txBody>
      </p:sp>
      <p:sp>
        <p:nvSpPr>
          <p:cNvPr id="12320" name="Line 33"/>
          <p:cNvSpPr>
            <a:spLocks noChangeShapeType="1"/>
          </p:cNvSpPr>
          <p:nvPr/>
        </p:nvSpPr>
        <p:spPr bwMode="auto">
          <a:xfrm>
            <a:off x="8229600" y="3370263"/>
            <a:ext cx="152400" cy="0"/>
          </a:xfrm>
          <a:prstGeom prst="line">
            <a:avLst/>
          </a:prstGeom>
          <a:noFill/>
          <a:ln w="38100">
            <a:solidFill>
              <a:schemeClr val="bg1"/>
            </a:solidFill>
            <a:round/>
            <a:headEnd/>
            <a:tailEnd/>
          </a:ln>
        </p:spPr>
        <p:txBody>
          <a:bodyPr/>
          <a:lstStyle/>
          <a:p>
            <a:endParaRPr lang="en-US"/>
          </a:p>
        </p:txBody>
      </p:sp>
      <p:sp>
        <p:nvSpPr>
          <p:cNvPr id="12321" name="Line 34"/>
          <p:cNvSpPr>
            <a:spLocks noChangeShapeType="1"/>
          </p:cNvSpPr>
          <p:nvPr/>
        </p:nvSpPr>
        <p:spPr bwMode="auto">
          <a:xfrm>
            <a:off x="8247063" y="5249863"/>
            <a:ext cx="152400" cy="0"/>
          </a:xfrm>
          <a:prstGeom prst="line">
            <a:avLst/>
          </a:prstGeom>
          <a:noFill/>
          <a:ln w="38100">
            <a:solidFill>
              <a:schemeClr val="bg1"/>
            </a:solidFill>
            <a:round/>
            <a:headEnd/>
            <a:tailEnd/>
          </a:ln>
        </p:spPr>
        <p:txBody>
          <a:bodyPr/>
          <a:lstStyle/>
          <a:p>
            <a:endParaRPr lang="en-US"/>
          </a:p>
        </p:txBody>
      </p:sp>
      <p:sp>
        <p:nvSpPr>
          <p:cNvPr id="12322" name="Text Box 35"/>
          <p:cNvSpPr txBox="1">
            <a:spLocks noChangeArrowheads="1"/>
          </p:cNvSpPr>
          <p:nvPr/>
        </p:nvSpPr>
        <p:spPr bwMode="auto">
          <a:xfrm>
            <a:off x="7391400" y="3598863"/>
            <a:ext cx="973138" cy="336550"/>
          </a:xfrm>
          <a:prstGeom prst="rect">
            <a:avLst/>
          </a:prstGeom>
          <a:noFill/>
          <a:ln w="9525">
            <a:noFill/>
            <a:miter lim="800000"/>
            <a:headEnd/>
            <a:tailEnd/>
          </a:ln>
        </p:spPr>
        <p:txBody>
          <a:bodyPr wrap="none">
            <a:spAutoFit/>
          </a:bodyPr>
          <a:lstStyle/>
          <a:p>
            <a:pPr eaLnBrk="0" hangingPunct="0"/>
            <a:r>
              <a:rPr lang="en-US" sz="1600" b="1">
                <a:solidFill>
                  <a:schemeClr val="bg1"/>
                </a:solidFill>
              </a:rPr>
              <a:t>KNOWN</a:t>
            </a:r>
          </a:p>
        </p:txBody>
      </p:sp>
      <p:sp>
        <p:nvSpPr>
          <p:cNvPr id="12323" name="AutoShape 37"/>
          <p:cNvSpPr>
            <a:spLocks noChangeArrowheads="1"/>
          </p:cNvSpPr>
          <p:nvPr/>
        </p:nvSpPr>
        <p:spPr bwMode="auto">
          <a:xfrm rot="1829144">
            <a:off x="8001000" y="914400"/>
            <a:ext cx="304800" cy="457200"/>
          </a:xfrm>
          <a:prstGeom prst="can">
            <a:avLst>
              <a:gd name="adj" fmla="val 37500"/>
            </a:avLst>
          </a:prstGeom>
          <a:solidFill>
            <a:srgbClr val="FF9933"/>
          </a:solidFill>
          <a:ln w="9525">
            <a:solidFill>
              <a:schemeClr val="tx1"/>
            </a:solidFill>
            <a:round/>
            <a:headEnd/>
            <a:tailEnd/>
          </a:ln>
        </p:spPr>
        <p:txBody>
          <a:bodyPr wrap="none" anchor="ctr"/>
          <a:lstStyle/>
          <a:p>
            <a:pPr eaLnBrk="0" hangingPunct="0"/>
            <a:endParaRPr lang="en-US"/>
          </a:p>
        </p:txBody>
      </p:sp>
      <p:sp>
        <p:nvSpPr>
          <p:cNvPr id="12324" name="Line 38"/>
          <p:cNvSpPr>
            <a:spLocks noChangeShapeType="1"/>
          </p:cNvSpPr>
          <p:nvPr/>
        </p:nvSpPr>
        <p:spPr bwMode="auto">
          <a:xfrm>
            <a:off x="8153400" y="1295400"/>
            <a:ext cx="152400" cy="152400"/>
          </a:xfrm>
          <a:prstGeom prst="line">
            <a:avLst/>
          </a:prstGeom>
          <a:noFill/>
          <a:ln w="9525">
            <a:solidFill>
              <a:srgbClr val="DDDDDD"/>
            </a:solidFill>
            <a:round/>
            <a:headEnd/>
            <a:tailEnd/>
          </a:ln>
        </p:spPr>
        <p:txBody>
          <a:bodyPr/>
          <a:lstStyle/>
          <a:p>
            <a:endParaRPr lang="en-US"/>
          </a:p>
        </p:txBody>
      </p:sp>
      <p:sp>
        <p:nvSpPr>
          <p:cNvPr id="12325" name="Line 39"/>
          <p:cNvSpPr>
            <a:spLocks noChangeShapeType="1"/>
          </p:cNvSpPr>
          <p:nvPr/>
        </p:nvSpPr>
        <p:spPr bwMode="auto">
          <a:xfrm>
            <a:off x="8229600" y="1143000"/>
            <a:ext cx="152400" cy="152400"/>
          </a:xfrm>
          <a:prstGeom prst="line">
            <a:avLst/>
          </a:prstGeom>
          <a:noFill/>
          <a:ln w="9525">
            <a:solidFill>
              <a:srgbClr val="DDDDDD"/>
            </a:solidFill>
            <a:round/>
            <a:headEnd/>
            <a:tailEnd/>
          </a:ln>
        </p:spPr>
        <p:txBody>
          <a:bodyPr/>
          <a:lstStyle/>
          <a:p>
            <a:endParaRPr lang="en-US"/>
          </a:p>
        </p:txBody>
      </p:sp>
      <p:sp>
        <p:nvSpPr>
          <p:cNvPr id="12326" name="Line 40"/>
          <p:cNvSpPr>
            <a:spLocks noChangeShapeType="1"/>
          </p:cNvSpPr>
          <p:nvPr/>
        </p:nvSpPr>
        <p:spPr bwMode="auto">
          <a:xfrm>
            <a:off x="7924800" y="1066800"/>
            <a:ext cx="152400" cy="152400"/>
          </a:xfrm>
          <a:prstGeom prst="line">
            <a:avLst/>
          </a:prstGeom>
          <a:noFill/>
          <a:ln w="9525">
            <a:solidFill>
              <a:srgbClr val="DDDDDD"/>
            </a:solidFill>
            <a:round/>
            <a:headEnd/>
            <a:tailEnd/>
          </a:ln>
        </p:spPr>
        <p:txBody>
          <a:bodyPr/>
          <a:lstStyle/>
          <a:p>
            <a:endParaRPr lang="en-US"/>
          </a:p>
        </p:txBody>
      </p:sp>
      <p:sp>
        <p:nvSpPr>
          <p:cNvPr id="12327" name="Line 41"/>
          <p:cNvSpPr>
            <a:spLocks noChangeShapeType="1"/>
          </p:cNvSpPr>
          <p:nvPr/>
        </p:nvSpPr>
        <p:spPr bwMode="auto">
          <a:xfrm>
            <a:off x="8305800" y="1143000"/>
            <a:ext cx="152400" cy="152400"/>
          </a:xfrm>
          <a:prstGeom prst="line">
            <a:avLst/>
          </a:prstGeom>
          <a:noFill/>
          <a:ln w="9525">
            <a:solidFill>
              <a:srgbClr val="DDDDDD"/>
            </a:solidFill>
            <a:round/>
            <a:headEnd/>
            <a:tailEnd/>
          </a:ln>
        </p:spPr>
        <p:txBody>
          <a:bodyPr/>
          <a:lstStyle/>
          <a:p>
            <a:endParaRPr lang="en-US"/>
          </a:p>
        </p:txBody>
      </p:sp>
      <p:sp>
        <p:nvSpPr>
          <p:cNvPr id="12328" name="Line 42"/>
          <p:cNvSpPr>
            <a:spLocks noChangeShapeType="1"/>
          </p:cNvSpPr>
          <p:nvPr/>
        </p:nvSpPr>
        <p:spPr bwMode="auto">
          <a:xfrm>
            <a:off x="7924800" y="914400"/>
            <a:ext cx="152400" cy="152400"/>
          </a:xfrm>
          <a:prstGeom prst="line">
            <a:avLst/>
          </a:prstGeom>
          <a:noFill/>
          <a:ln w="9525">
            <a:solidFill>
              <a:srgbClr val="DDDDDD"/>
            </a:solidFill>
            <a:round/>
            <a:headEnd/>
            <a:tailEnd/>
          </a:ln>
        </p:spPr>
        <p:txBody>
          <a:bodyPr/>
          <a:lstStyle/>
          <a:p>
            <a:endParaRPr lang="en-US"/>
          </a:p>
        </p:txBody>
      </p:sp>
      <p:sp>
        <p:nvSpPr>
          <p:cNvPr id="12329" name="Line 43"/>
          <p:cNvSpPr>
            <a:spLocks noChangeShapeType="1"/>
          </p:cNvSpPr>
          <p:nvPr/>
        </p:nvSpPr>
        <p:spPr bwMode="auto">
          <a:xfrm>
            <a:off x="5791200" y="762000"/>
            <a:ext cx="1219200" cy="2684463"/>
          </a:xfrm>
          <a:prstGeom prst="line">
            <a:avLst/>
          </a:prstGeom>
          <a:noFill/>
          <a:ln w="9525">
            <a:solidFill>
              <a:srgbClr val="FFCC66"/>
            </a:solidFill>
            <a:prstDash val="dash"/>
            <a:round/>
            <a:headEnd/>
            <a:tailEnd/>
          </a:ln>
        </p:spPr>
        <p:txBody>
          <a:bodyPr/>
          <a:lstStyle/>
          <a:p>
            <a:endParaRPr lang="en-US"/>
          </a:p>
        </p:txBody>
      </p:sp>
      <p:sp>
        <p:nvSpPr>
          <p:cNvPr id="12330" name="Line 44"/>
          <p:cNvSpPr>
            <a:spLocks noChangeShapeType="1"/>
          </p:cNvSpPr>
          <p:nvPr/>
        </p:nvSpPr>
        <p:spPr bwMode="auto">
          <a:xfrm flipH="1">
            <a:off x="7010400" y="1371600"/>
            <a:ext cx="990600" cy="2074863"/>
          </a:xfrm>
          <a:prstGeom prst="line">
            <a:avLst/>
          </a:prstGeom>
          <a:noFill/>
          <a:ln w="9525">
            <a:solidFill>
              <a:srgbClr val="FFCC66"/>
            </a:solidFill>
            <a:prstDash val="dash"/>
            <a:round/>
            <a:headEnd/>
            <a:tailEnd/>
          </a:ln>
        </p:spPr>
        <p:txBody>
          <a:bodyPr/>
          <a:lstStyle/>
          <a:p>
            <a:endParaRPr lang="en-US"/>
          </a:p>
        </p:txBody>
      </p:sp>
      <p:sp>
        <p:nvSpPr>
          <p:cNvPr id="12331" name="AutoShape 46"/>
          <p:cNvSpPr>
            <a:spLocks noChangeArrowheads="1"/>
          </p:cNvSpPr>
          <p:nvPr/>
        </p:nvSpPr>
        <p:spPr bwMode="auto">
          <a:xfrm rot="1829144">
            <a:off x="7204075" y="427038"/>
            <a:ext cx="214313" cy="300037"/>
          </a:xfrm>
          <a:prstGeom prst="can">
            <a:avLst>
              <a:gd name="adj" fmla="val 35000"/>
            </a:avLst>
          </a:prstGeom>
          <a:solidFill>
            <a:srgbClr val="FF9933"/>
          </a:solidFill>
          <a:ln w="9525">
            <a:solidFill>
              <a:schemeClr val="tx1"/>
            </a:solidFill>
            <a:round/>
            <a:headEnd/>
            <a:tailEnd/>
          </a:ln>
        </p:spPr>
        <p:txBody>
          <a:bodyPr wrap="none" anchor="ctr"/>
          <a:lstStyle/>
          <a:p>
            <a:pPr eaLnBrk="0" hangingPunct="0"/>
            <a:endParaRPr lang="en-US"/>
          </a:p>
        </p:txBody>
      </p:sp>
      <p:sp>
        <p:nvSpPr>
          <p:cNvPr id="12332" name="Line 47"/>
          <p:cNvSpPr>
            <a:spLocks noChangeShapeType="1"/>
          </p:cNvSpPr>
          <p:nvPr/>
        </p:nvSpPr>
        <p:spPr bwMode="auto">
          <a:xfrm>
            <a:off x="7280275" y="660400"/>
            <a:ext cx="74613" cy="122238"/>
          </a:xfrm>
          <a:prstGeom prst="line">
            <a:avLst/>
          </a:prstGeom>
          <a:noFill/>
          <a:ln w="9525">
            <a:solidFill>
              <a:srgbClr val="DDDDDD"/>
            </a:solidFill>
            <a:round/>
            <a:headEnd/>
            <a:tailEnd/>
          </a:ln>
        </p:spPr>
        <p:txBody>
          <a:bodyPr/>
          <a:lstStyle/>
          <a:p>
            <a:endParaRPr lang="en-US"/>
          </a:p>
        </p:txBody>
      </p:sp>
      <p:sp>
        <p:nvSpPr>
          <p:cNvPr id="12333" name="Line 48"/>
          <p:cNvSpPr>
            <a:spLocks noChangeShapeType="1"/>
          </p:cNvSpPr>
          <p:nvPr/>
        </p:nvSpPr>
        <p:spPr bwMode="auto">
          <a:xfrm>
            <a:off x="7329488" y="573088"/>
            <a:ext cx="74612" cy="122237"/>
          </a:xfrm>
          <a:prstGeom prst="line">
            <a:avLst/>
          </a:prstGeom>
          <a:noFill/>
          <a:ln w="9525">
            <a:solidFill>
              <a:srgbClr val="DDDDDD"/>
            </a:solidFill>
            <a:round/>
            <a:headEnd/>
            <a:tailEnd/>
          </a:ln>
        </p:spPr>
        <p:txBody>
          <a:bodyPr/>
          <a:lstStyle/>
          <a:p>
            <a:endParaRPr lang="en-US"/>
          </a:p>
        </p:txBody>
      </p:sp>
      <p:sp>
        <p:nvSpPr>
          <p:cNvPr id="12334" name="Line 49"/>
          <p:cNvSpPr>
            <a:spLocks noChangeShapeType="1"/>
          </p:cNvSpPr>
          <p:nvPr/>
        </p:nvSpPr>
        <p:spPr bwMode="auto">
          <a:xfrm>
            <a:off x="7162800" y="487363"/>
            <a:ext cx="74613" cy="122237"/>
          </a:xfrm>
          <a:prstGeom prst="line">
            <a:avLst/>
          </a:prstGeom>
          <a:noFill/>
          <a:ln w="9525">
            <a:solidFill>
              <a:srgbClr val="DDDDDD"/>
            </a:solidFill>
            <a:round/>
            <a:headEnd/>
            <a:tailEnd/>
          </a:ln>
        </p:spPr>
        <p:txBody>
          <a:bodyPr/>
          <a:lstStyle/>
          <a:p>
            <a:endParaRPr lang="en-US"/>
          </a:p>
        </p:txBody>
      </p:sp>
      <p:sp>
        <p:nvSpPr>
          <p:cNvPr id="12335" name="Line 50"/>
          <p:cNvSpPr>
            <a:spLocks noChangeShapeType="1"/>
          </p:cNvSpPr>
          <p:nvPr/>
        </p:nvSpPr>
        <p:spPr bwMode="auto">
          <a:xfrm>
            <a:off x="7394575" y="544513"/>
            <a:ext cx="74613" cy="122237"/>
          </a:xfrm>
          <a:prstGeom prst="line">
            <a:avLst/>
          </a:prstGeom>
          <a:noFill/>
          <a:ln w="9525">
            <a:solidFill>
              <a:srgbClr val="DDDDDD"/>
            </a:solidFill>
            <a:round/>
            <a:headEnd/>
            <a:tailEnd/>
          </a:ln>
        </p:spPr>
        <p:txBody>
          <a:bodyPr/>
          <a:lstStyle/>
          <a:p>
            <a:endParaRPr lang="en-US"/>
          </a:p>
        </p:txBody>
      </p:sp>
      <p:sp>
        <p:nvSpPr>
          <p:cNvPr id="12336" name="Line 51"/>
          <p:cNvSpPr>
            <a:spLocks noChangeShapeType="1"/>
          </p:cNvSpPr>
          <p:nvPr/>
        </p:nvSpPr>
        <p:spPr bwMode="auto">
          <a:xfrm>
            <a:off x="7162800" y="334963"/>
            <a:ext cx="74613" cy="122237"/>
          </a:xfrm>
          <a:prstGeom prst="line">
            <a:avLst/>
          </a:prstGeom>
          <a:noFill/>
          <a:ln w="9525">
            <a:solidFill>
              <a:srgbClr val="DDDDDD"/>
            </a:solidFill>
            <a:round/>
            <a:headEnd/>
            <a:tailEnd/>
          </a:ln>
        </p:spPr>
        <p:txBody>
          <a:bodyPr/>
          <a:lstStyle/>
          <a:p>
            <a:endParaRPr lang="en-US"/>
          </a:p>
        </p:txBody>
      </p:sp>
      <p:sp>
        <p:nvSpPr>
          <p:cNvPr id="12337" name="Line 52"/>
          <p:cNvSpPr>
            <a:spLocks noChangeShapeType="1"/>
          </p:cNvSpPr>
          <p:nvPr/>
        </p:nvSpPr>
        <p:spPr bwMode="auto">
          <a:xfrm flipH="1">
            <a:off x="7010400" y="685800"/>
            <a:ext cx="304800" cy="2743200"/>
          </a:xfrm>
          <a:prstGeom prst="line">
            <a:avLst/>
          </a:prstGeom>
          <a:noFill/>
          <a:ln w="9525">
            <a:solidFill>
              <a:srgbClr val="FFCC66"/>
            </a:solidFill>
            <a:prstDash val="dash"/>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GRID+Tsheet+MHW"/>
          <p:cNvPicPr>
            <a:picLocks noChangeAspect="1" noChangeArrowheads="1"/>
          </p:cNvPicPr>
          <p:nvPr/>
        </p:nvPicPr>
        <p:blipFill>
          <a:blip r:embed="rId3" cstate="print"/>
          <a:srcRect l="41013" t="35785" r="13112" b="13795"/>
          <a:stretch>
            <a:fillRect/>
          </a:stretch>
        </p:blipFill>
        <p:spPr bwMode="auto">
          <a:xfrm>
            <a:off x="76200" y="1800225"/>
            <a:ext cx="6440488" cy="4691063"/>
          </a:xfrm>
          <a:prstGeom prst="rect">
            <a:avLst/>
          </a:prstGeom>
          <a:noFill/>
          <a:ln w="19050">
            <a:solidFill>
              <a:schemeClr val="tx1"/>
            </a:solidFill>
            <a:miter lim="800000"/>
            <a:headEnd/>
            <a:tailEnd/>
          </a:ln>
        </p:spPr>
      </p:pic>
      <p:sp>
        <p:nvSpPr>
          <p:cNvPr id="13315" name="Text Box 5"/>
          <p:cNvSpPr txBox="1">
            <a:spLocks noChangeArrowheads="1"/>
          </p:cNvSpPr>
          <p:nvPr/>
        </p:nvSpPr>
        <p:spPr bwMode="auto">
          <a:xfrm>
            <a:off x="5486400" y="3810000"/>
            <a:ext cx="3568700" cy="2844800"/>
          </a:xfrm>
          <a:prstGeom prst="rect">
            <a:avLst/>
          </a:prstGeom>
          <a:solidFill>
            <a:srgbClr val="0000FF"/>
          </a:solidFill>
          <a:ln w="9525">
            <a:solidFill>
              <a:schemeClr val="bg1"/>
            </a:solidFill>
            <a:miter lim="800000"/>
            <a:headEnd/>
            <a:tailEnd/>
          </a:ln>
        </p:spPr>
        <p:txBody>
          <a:bodyPr>
            <a:spAutoFit/>
          </a:bodyPr>
          <a:lstStyle/>
          <a:p>
            <a:pPr>
              <a:buFontTx/>
              <a:buChar char="-"/>
            </a:pPr>
            <a:r>
              <a:rPr lang="en-US" sz="2000" b="1" dirty="0" smtClean="0">
                <a:solidFill>
                  <a:srgbClr val="FFFF66"/>
                </a:solidFill>
              </a:rPr>
              <a:t> first true consistently-</a:t>
            </a:r>
          </a:p>
          <a:p>
            <a:r>
              <a:rPr lang="en-US" sz="2000" b="1" dirty="0" smtClean="0">
                <a:solidFill>
                  <a:srgbClr val="FFFF66"/>
                </a:solidFill>
              </a:rPr>
              <a:t>  defined MHW shoreline</a:t>
            </a:r>
          </a:p>
          <a:p>
            <a:pPr>
              <a:buFontTx/>
              <a:buChar char="-"/>
            </a:pPr>
            <a:r>
              <a:rPr lang="en-US" sz="2000" b="1" dirty="0" smtClean="0">
                <a:solidFill>
                  <a:srgbClr val="FFFF66"/>
                </a:solidFill>
              </a:rPr>
              <a:t> can utilize topographic</a:t>
            </a:r>
          </a:p>
          <a:p>
            <a:r>
              <a:rPr lang="en-US" sz="2000" b="1" dirty="0" smtClean="0">
                <a:solidFill>
                  <a:srgbClr val="FFFF66"/>
                </a:solidFill>
              </a:rPr>
              <a:t>  </a:t>
            </a:r>
            <a:r>
              <a:rPr lang="en-US" sz="2000" b="1" dirty="0">
                <a:solidFill>
                  <a:srgbClr val="FFFF66"/>
                </a:solidFill>
              </a:rPr>
              <a:t>LIDAR data from many</a:t>
            </a:r>
          </a:p>
          <a:p>
            <a:r>
              <a:rPr lang="en-US" sz="2000" b="1" dirty="0">
                <a:solidFill>
                  <a:srgbClr val="FFFF66"/>
                </a:solidFill>
              </a:rPr>
              <a:t>  sources</a:t>
            </a:r>
          </a:p>
          <a:p>
            <a:pPr>
              <a:buFontTx/>
              <a:buChar char="-"/>
            </a:pPr>
            <a:r>
              <a:rPr lang="en-US" sz="2000" b="1" dirty="0">
                <a:solidFill>
                  <a:srgbClr val="FFFF66"/>
                </a:solidFill>
              </a:rPr>
              <a:t> can also measure MLLW</a:t>
            </a:r>
          </a:p>
          <a:p>
            <a:r>
              <a:rPr lang="en-US" sz="2000" b="1" dirty="0">
                <a:solidFill>
                  <a:srgbClr val="FFFF66"/>
                </a:solidFill>
              </a:rPr>
              <a:t>  from bathymetric LIDAR</a:t>
            </a:r>
          </a:p>
          <a:p>
            <a:pPr>
              <a:buFontTx/>
              <a:buChar char="-"/>
            </a:pPr>
            <a:r>
              <a:rPr lang="en-US" sz="2000" b="1" dirty="0">
                <a:solidFill>
                  <a:srgbClr val="FFFF66"/>
                </a:solidFill>
              </a:rPr>
              <a:t> true interface between</a:t>
            </a:r>
          </a:p>
          <a:p>
            <a:r>
              <a:rPr lang="en-US" sz="2000" b="1" dirty="0">
                <a:solidFill>
                  <a:srgbClr val="FFFF66"/>
                </a:solidFill>
              </a:rPr>
              <a:t>  bathymetry &amp; topography</a:t>
            </a:r>
          </a:p>
        </p:txBody>
      </p:sp>
      <p:sp>
        <p:nvSpPr>
          <p:cNvPr id="13316" name="Text Box 6"/>
          <p:cNvSpPr txBox="1">
            <a:spLocks noChangeArrowheads="1"/>
          </p:cNvSpPr>
          <p:nvPr/>
        </p:nvSpPr>
        <p:spPr bwMode="auto">
          <a:xfrm>
            <a:off x="3886200" y="2667000"/>
            <a:ext cx="1676400" cy="835025"/>
          </a:xfrm>
          <a:prstGeom prst="rect">
            <a:avLst/>
          </a:prstGeom>
          <a:solidFill>
            <a:schemeClr val="tx1"/>
          </a:solidFill>
          <a:ln w="9525">
            <a:solidFill>
              <a:srgbClr val="FF9966"/>
            </a:solidFill>
            <a:miter lim="800000"/>
            <a:headEnd/>
            <a:tailEnd/>
          </a:ln>
        </p:spPr>
        <p:txBody>
          <a:bodyPr>
            <a:spAutoFit/>
          </a:bodyPr>
          <a:lstStyle/>
          <a:p>
            <a:pPr algn="ctr">
              <a:spcBef>
                <a:spcPct val="50000"/>
              </a:spcBef>
            </a:pPr>
            <a:r>
              <a:rPr lang="en-US" sz="1600" b="1" dirty="0">
                <a:solidFill>
                  <a:srgbClr val="CC0000"/>
                </a:solidFill>
              </a:rPr>
              <a:t>NOAA T-Sheet MHW shoreline (1977) </a:t>
            </a:r>
          </a:p>
        </p:txBody>
      </p:sp>
      <p:sp>
        <p:nvSpPr>
          <p:cNvPr id="13317" name="Text Box 7"/>
          <p:cNvSpPr txBox="1">
            <a:spLocks noChangeArrowheads="1"/>
          </p:cNvSpPr>
          <p:nvPr/>
        </p:nvSpPr>
        <p:spPr bwMode="auto">
          <a:xfrm>
            <a:off x="381000" y="4114800"/>
            <a:ext cx="1981200" cy="835025"/>
          </a:xfrm>
          <a:prstGeom prst="rect">
            <a:avLst/>
          </a:prstGeom>
          <a:solidFill>
            <a:schemeClr val="tx1"/>
          </a:solidFill>
          <a:ln w="9525">
            <a:solidFill>
              <a:schemeClr val="bg2"/>
            </a:solidFill>
            <a:miter lim="800000"/>
            <a:headEnd/>
            <a:tailEnd/>
          </a:ln>
        </p:spPr>
        <p:txBody>
          <a:bodyPr>
            <a:spAutoFit/>
          </a:bodyPr>
          <a:lstStyle/>
          <a:p>
            <a:pPr algn="ctr">
              <a:spcBef>
                <a:spcPct val="50000"/>
              </a:spcBef>
            </a:pPr>
            <a:r>
              <a:rPr lang="en-US" sz="1600" b="1" i="1" dirty="0">
                <a:solidFill>
                  <a:srgbClr val="008000"/>
                </a:solidFill>
              </a:rPr>
              <a:t>0 m</a:t>
            </a:r>
            <a:r>
              <a:rPr lang="en-US" sz="1600" b="1" dirty="0">
                <a:solidFill>
                  <a:srgbClr val="008000"/>
                </a:solidFill>
              </a:rPr>
              <a:t>  contour is MHW shoreline (present)</a:t>
            </a:r>
          </a:p>
        </p:txBody>
      </p:sp>
      <p:sp>
        <p:nvSpPr>
          <p:cNvPr id="13318" name="Text Box 9"/>
          <p:cNvSpPr txBox="1">
            <a:spLocks noChangeArrowheads="1"/>
          </p:cNvSpPr>
          <p:nvPr/>
        </p:nvSpPr>
        <p:spPr bwMode="auto">
          <a:xfrm>
            <a:off x="1524000" y="168275"/>
            <a:ext cx="7010400" cy="946150"/>
          </a:xfrm>
          <a:prstGeom prst="rect">
            <a:avLst/>
          </a:prstGeom>
          <a:noFill/>
          <a:ln w="9525">
            <a:noFill/>
            <a:miter lim="800000"/>
            <a:headEnd/>
            <a:tailEnd/>
          </a:ln>
        </p:spPr>
        <p:txBody>
          <a:bodyPr>
            <a:spAutoFit/>
          </a:bodyPr>
          <a:lstStyle/>
          <a:p>
            <a:pPr algn="ctr">
              <a:spcBef>
                <a:spcPct val="50000"/>
              </a:spcBef>
            </a:pPr>
            <a:r>
              <a:rPr lang="en-US" sz="2800" b="1">
                <a:solidFill>
                  <a:srgbClr val="FFFF00"/>
                </a:solidFill>
              </a:rPr>
              <a:t>LIDAR can be used to Accurately Measure MHW and MLLW Shorelines</a:t>
            </a:r>
          </a:p>
        </p:txBody>
      </p:sp>
      <p:sp>
        <p:nvSpPr>
          <p:cNvPr id="9" name="TextBox 8"/>
          <p:cNvSpPr txBox="1"/>
          <p:nvPr/>
        </p:nvSpPr>
        <p:spPr>
          <a:xfrm>
            <a:off x="5568950" y="1952625"/>
            <a:ext cx="3028950" cy="461963"/>
          </a:xfrm>
          <a:prstGeom prst="rect">
            <a:avLst/>
          </a:prstGeom>
          <a:noFill/>
        </p:spPr>
        <p:txBody>
          <a:bodyPr wrap="none">
            <a:spAutoFit/>
          </a:bodyPr>
          <a:lstStyle/>
          <a:p>
            <a:pPr>
              <a:defRPr/>
            </a:pPr>
            <a:r>
              <a:rPr lang="en-US" sz="2400" i="1" dirty="0">
                <a:solidFill>
                  <a:srgbClr val="FFFF00"/>
                </a:solidFill>
                <a:effectLst>
                  <a:outerShdw blurRad="38100" dist="38100" dir="2700000" algn="tl">
                    <a:srgbClr val="000000">
                      <a:alpha val="43137"/>
                    </a:srgbClr>
                  </a:outerShdw>
                </a:effectLst>
              </a:rPr>
              <a:t>Consistent Shoreline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305800" cy="1143000"/>
          </a:xfrm>
        </p:spPr>
        <p:txBody>
          <a:bodyPr/>
          <a:lstStyle/>
          <a:p>
            <a:pPr algn="ctr">
              <a:defRPr/>
            </a:pPr>
            <a:r>
              <a:rPr lang="en-US" dirty="0" smtClean="0">
                <a:solidFill>
                  <a:srgbClr val="0000FF"/>
                </a:solidFill>
              </a:rPr>
              <a:t>Maritime Boundaries</a:t>
            </a:r>
            <a:endParaRPr lang="en-US" dirty="0">
              <a:solidFill>
                <a:srgbClr val="0000FF"/>
              </a:solidFill>
            </a:endParaRPr>
          </a:p>
        </p:txBody>
      </p:sp>
      <p:grpSp>
        <p:nvGrpSpPr>
          <p:cNvPr id="14339" name="Group 2"/>
          <p:cNvGrpSpPr>
            <a:grpSpLocks/>
          </p:cNvGrpSpPr>
          <p:nvPr/>
        </p:nvGrpSpPr>
        <p:grpSpPr bwMode="auto">
          <a:xfrm>
            <a:off x="0" y="1219200"/>
            <a:ext cx="9144000" cy="5638800"/>
            <a:chOff x="0" y="1219200"/>
            <a:chExt cx="9144000" cy="5638800"/>
          </a:xfrm>
        </p:grpSpPr>
        <p:sp>
          <p:nvSpPr>
            <p:cNvPr id="14340" name="AutoShape 2"/>
            <p:cNvSpPr>
              <a:spLocks noChangeArrowheads="1"/>
            </p:cNvSpPr>
            <p:nvPr/>
          </p:nvSpPr>
          <p:spPr bwMode="auto">
            <a:xfrm flipH="1" flipV="1">
              <a:off x="1981200" y="4495800"/>
              <a:ext cx="7162800" cy="2362200"/>
            </a:xfrm>
            <a:prstGeom prst="rtTriangle">
              <a:avLst/>
            </a:prstGeom>
            <a:solidFill>
              <a:srgbClr val="3399FF"/>
            </a:solidFill>
            <a:ln w="9525">
              <a:solidFill>
                <a:schemeClr val="bg1"/>
              </a:solidFill>
              <a:miter lim="800000"/>
              <a:headEnd/>
              <a:tailEnd/>
            </a:ln>
          </p:spPr>
          <p:txBody>
            <a:bodyPr wrap="none" anchor="ctr"/>
            <a:lstStyle/>
            <a:p>
              <a:endParaRPr lang="en-US">
                <a:solidFill>
                  <a:schemeClr val="bg1"/>
                </a:solidFill>
              </a:endParaRPr>
            </a:p>
          </p:txBody>
        </p:sp>
        <p:sp>
          <p:nvSpPr>
            <p:cNvPr id="14341" name="Line 3"/>
            <p:cNvSpPr>
              <a:spLocks noChangeShapeType="1"/>
            </p:cNvSpPr>
            <p:nvPr/>
          </p:nvSpPr>
          <p:spPr bwMode="auto">
            <a:xfrm>
              <a:off x="1143000" y="4191000"/>
              <a:ext cx="0" cy="1981200"/>
            </a:xfrm>
            <a:prstGeom prst="line">
              <a:avLst/>
            </a:prstGeom>
            <a:noFill/>
            <a:ln w="19050">
              <a:solidFill>
                <a:schemeClr val="bg1"/>
              </a:solidFill>
              <a:prstDash val="lgDash"/>
              <a:round/>
              <a:headEnd/>
              <a:tailEnd/>
            </a:ln>
          </p:spPr>
          <p:txBody>
            <a:bodyPr wrap="none" anchor="ctr"/>
            <a:lstStyle/>
            <a:p>
              <a:endParaRPr lang="en-US"/>
            </a:p>
          </p:txBody>
        </p:sp>
        <p:sp>
          <p:nvSpPr>
            <p:cNvPr id="14342" name="Line 4"/>
            <p:cNvSpPr>
              <a:spLocks noChangeShapeType="1"/>
            </p:cNvSpPr>
            <p:nvPr/>
          </p:nvSpPr>
          <p:spPr bwMode="auto">
            <a:xfrm>
              <a:off x="1143000" y="4191000"/>
              <a:ext cx="685800" cy="0"/>
            </a:xfrm>
            <a:prstGeom prst="line">
              <a:avLst/>
            </a:prstGeom>
            <a:noFill/>
            <a:ln w="9525">
              <a:solidFill>
                <a:schemeClr val="bg1"/>
              </a:solidFill>
              <a:round/>
              <a:headEnd/>
              <a:tailEnd/>
            </a:ln>
          </p:spPr>
          <p:txBody>
            <a:bodyPr wrap="none" anchor="ctr"/>
            <a:lstStyle/>
            <a:p>
              <a:endParaRPr lang="en-US"/>
            </a:p>
          </p:txBody>
        </p:sp>
        <p:sp>
          <p:nvSpPr>
            <p:cNvPr id="14343" name="Line 5"/>
            <p:cNvSpPr>
              <a:spLocks noChangeShapeType="1"/>
            </p:cNvSpPr>
            <p:nvPr/>
          </p:nvSpPr>
          <p:spPr bwMode="auto">
            <a:xfrm>
              <a:off x="3657600" y="3505200"/>
              <a:ext cx="0" cy="2895600"/>
            </a:xfrm>
            <a:prstGeom prst="line">
              <a:avLst/>
            </a:prstGeom>
            <a:noFill/>
            <a:ln w="19050">
              <a:solidFill>
                <a:schemeClr val="bg1"/>
              </a:solidFill>
              <a:prstDash val="lgDash"/>
              <a:round/>
              <a:headEnd/>
              <a:tailEnd/>
            </a:ln>
          </p:spPr>
          <p:txBody>
            <a:bodyPr wrap="none" anchor="ctr"/>
            <a:lstStyle/>
            <a:p>
              <a:endParaRPr lang="en-US"/>
            </a:p>
          </p:txBody>
        </p:sp>
        <p:sp>
          <p:nvSpPr>
            <p:cNvPr id="14344" name="Line 6"/>
            <p:cNvSpPr>
              <a:spLocks noChangeShapeType="1"/>
            </p:cNvSpPr>
            <p:nvPr/>
          </p:nvSpPr>
          <p:spPr bwMode="auto">
            <a:xfrm>
              <a:off x="3657600" y="5029200"/>
              <a:ext cx="5486400" cy="0"/>
            </a:xfrm>
            <a:prstGeom prst="line">
              <a:avLst/>
            </a:prstGeom>
            <a:noFill/>
            <a:ln w="9525">
              <a:solidFill>
                <a:schemeClr val="bg1"/>
              </a:solidFill>
              <a:round/>
              <a:headEnd/>
              <a:tailEnd/>
            </a:ln>
          </p:spPr>
          <p:txBody>
            <a:bodyPr wrap="none" anchor="ctr"/>
            <a:lstStyle/>
            <a:p>
              <a:endParaRPr lang="en-US"/>
            </a:p>
          </p:txBody>
        </p:sp>
        <p:sp>
          <p:nvSpPr>
            <p:cNvPr id="14345" name="Line 7"/>
            <p:cNvSpPr>
              <a:spLocks noChangeShapeType="1"/>
            </p:cNvSpPr>
            <p:nvPr/>
          </p:nvSpPr>
          <p:spPr bwMode="auto">
            <a:xfrm>
              <a:off x="1981200" y="1828800"/>
              <a:ext cx="0" cy="2667000"/>
            </a:xfrm>
            <a:prstGeom prst="line">
              <a:avLst/>
            </a:prstGeom>
            <a:noFill/>
            <a:ln w="19050">
              <a:solidFill>
                <a:schemeClr val="bg1"/>
              </a:solidFill>
              <a:prstDash val="lgDash"/>
              <a:round/>
              <a:headEnd/>
              <a:tailEnd/>
            </a:ln>
          </p:spPr>
          <p:txBody>
            <a:bodyPr wrap="none" anchor="ctr"/>
            <a:lstStyle/>
            <a:p>
              <a:endParaRPr lang="en-US"/>
            </a:p>
          </p:txBody>
        </p:sp>
        <p:sp>
          <p:nvSpPr>
            <p:cNvPr id="14346" name="Line 8"/>
            <p:cNvSpPr>
              <a:spLocks noChangeShapeType="1"/>
            </p:cNvSpPr>
            <p:nvPr/>
          </p:nvSpPr>
          <p:spPr bwMode="auto">
            <a:xfrm>
              <a:off x="1981200" y="4495800"/>
              <a:ext cx="7162800" cy="0"/>
            </a:xfrm>
            <a:prstGeom prst="line">
              <a:avLst/>
            </a:prstGeom>
            <a:noFill/>
            <a:ln w="12700">
              <a:solidFill>
                <a:schemeClr val="bg1"/>
              </a:solidFill>
              <a:round/>
              <a:headEnd/>
              <a:tailEnd/>
            </a:ln>
          </p:spPr>
          <p:txBody>
            <a:bodyPr wrap="none" anchor="ctr"/>
            <a:lstStyle/>
            <a:p>
              <a:endParaRPr lang="en-US"/>
            </a:p>
          </p:txBody>
        </p:sp>
        <p:sp>
          <p:nvSpPr>
            <p:cNvPr id="14347" name="Line 9"/>
            <p:cNvSpPr>
              <a:spLocks noChangeShapeType="1"/>
            </p:cNvSpPr>
            <p:nvPr/>
          </p:nvSpPr>
          <p:spPr bwMode="auto">
            <a:xfrm flipV="1">
              <a:off x="3657600" y="1524000"/>
              <a:ext cx="0" cy="1219200"/>
            </a:xfrm>
            <a:prstGeom prst="line">
              <a:avLst/>
            </a:prstGeom>
            <a:noFill/>
            <a:ln w="19050">
              <a:solidFill>
                <a:schemeClr val="bg1"/>
              </a:solidFill>
              <a:prstDash val="lgDash"/>
              <a:round/>
              <a:headEnd/>
              <a:tailEnd/>
            </a:ln>
          </p:spPr>
          <p:txBody>
            <a:bodyPr wrap="none" anchor="ctr"/>
            <a:lstStyle/>
            <a:p>
              <a:endParaRPr lang="en-US"/>
            </a:p>
          </p:txBody>
        </p:sp>
        <p:sp>
          <p:nvSpPr>
            <p:cNvPr id="14348" name="Line 10"/>
            <p:cNvSpPr>
              <a:spLocks noChangeShapeType="1"/>
            </p:cNvSpPr>
            <p:nvPr/>
          </p:nvSpPr>
          <p:spPr bwMode="auto">
            <a:xfrm flipV="1">
              <a:off x="4419600" y="1981200"/>
              <a:ext cx="0" cy="1752600"/>
            </a:xfrm>
            <a:prstGeom prst="line">
              <a:avLst/>
            </a:prstGeom>
            <a:noFill/>
            <a:ln w="19050">
              <a:solidFill>
                <a:schemeClr val="bg1"/>
              </a:solidFill>
              <a:prstDash val="lgDash"/>
              <a:round/>
              <a:headEnd/>
              <a:tailEnd/>
            </a:ln>
          </p:spPr>
          <p:txBody>
            <a:bodyPr wrap="none" anchor="ctr"/>
            <a:lstStyle/>
            <a:p>
              <a:endParaRPr lang="en-US"/>
            </a:p>
          </p:txBody>
        </p:sp>
        <p:sp>
          <p:nvSpPr>
            <p:cNvPr id="14349" name="Line 11"/>
            <p:cNvSpPr>
              <a:spLocks noChangeShapeType="1"/>
            </p:cNvSpPr>
            <p:nvPr/>
          </p:nvSpPr>
          <p:spPr bwMode="auto">
            <a:xfrm flipV="1">
              <a:off x="5181600" y="3429000"/>
              <a:ext cx="0" cy="685800"/>
            </a:xfrm>
            <a:prstGeom prst="line">
              <a:avLst/>
            </a:prstGeom>
            <a:noFill/>
            <a:ln w="19050">
              <a:solidFill>
                <a:schemeClr val="bg1"/>
              </a:solidFill>
              <a:prstDash val="lgDash"/>
              <a:round/>
              <a:headEnd/>
              <a:tailEnd/>
            </a:ln>
          </p:spPr>
          <p:txBody>
            <a:bodyPr wrap="none" anchor="ctr"/>
            <a:lstStyle/>
            <a:p>
              <a:endParaRPr lang="en-US"/>
            </a:p>
          </p:txBody>
        </p:sp>
        <p:sp>
          <p:nvSpPr>
            <p:cNvPr id="14350" name="Line 12"/>
            <p:cNvSpPr>
              <a:spLocks noChangeShapeType="1"/>
            </p:cNvSpPr>
            <p:nvPr/>
          </p:nvSpPr>
          <p:spPr bwMode="auto">
            <a:xfrm flipV="1">
              <a:off x="5181600" y="1524000"/>
              <a:ext cx="0" cy="1524000"/>
            </a:xfrm>
            <a:prstGeom prst="line">
              <a:avLst/>
            </a:prstGeom>
            <a:noFill/>
            <a:ln w="19050">
              <a:solidFill>
                <a:schemeClr val="bg1"/>
              </a:solidFill>
              <a:prstDash val="lgDash"/>
              <a:round/>
              <a:headEnd/>
              <a:tailEnd/>
            </a:ln>
          </p:spPr>
          <p:txBody>
            <a:bodyPr wrap="none" anchor="ctr"/>
            <a:lstStyle/>
            <a:p>
              <a:endParaRPr lang="en-US"/>
            </a:p>
          </p:txBody>
        </p:sp>
        <p:sp>
          <p:nvSpPr>
            <p:cNvPr id="14351" name="Line 13"/>
            <p:cNvSpPr>
              <a:spLocks noChangeShapeType="1"/>
            </p:cNvSpPr>
            <p:nvPr/>
          </p:nvSpPr>
          <p:spPr bwMode="auto">
            <a:xfrm flipV="1">
              <a:off x="8153400" y="3657600"/>
              <a:ext cx="0" cy="685800"/>
            </a:xfrm>
            <a:prstGeom prst="line">
              <a:avLst/>
            </a:prstGeom>
            <a:noFill/>
            <a:ln w="19050">
              <a:solidFill>
                <a:schemeClr val="bg1"/>
              </a:solidFill>
              <a:prstDash val="lgDash"/>
              <a:round/>
              <a:headEnd/>
              <a:tailEnd/>
            </a:ln>
          </p:spPr>
          <p:txBody>
            <a:bodyPr wrap="none" anchor="ctr"/>
            <a:lstStyle/>
            <a:p>
              <a:endParaRPr lang="en-US"/>
            </a:p>
          </p:txBody>
        </p:sp>
        <p:sp>
          <p:nvSpPr>
            <p:cNvPr id="14352" name="Line 14"/>
            <p:cNvSpPr>
              <a:spLocks noChangeShapeType="1"/>
            </p:cNvSpPr>
            <p:nvPr/>
          </p:nvSpPr>
          <p:spPr bwMode="auto">
            <a:xfrm flipV="1">
              <a:off x="8153400" y="1524000"/>
              <a:ext cx="0" cy="1524000"/>
            </a:xfrm>
            <a:prstGeom prst="line">
              <a:avLst/>
            </a:prstGeom>
            <a:noFill/>
            <a:ln w="19050">
              <a:solidFill>
                <a:schemeClr val="bg1"/>
              </a:solidFill>
              <a:prstDash val="lgDash"/>
              <a:round/>
              <a:headEnd/>
              <a:tailEnd/>
            </a:ln>
          </p:spPr>
          <p:txBody>
            <a:bodyPr wrap="none" anchor="ctr"/>
            <a:lstStyle/>
            <a:p>
              <a:endParaRPr lang="en-US"/>
            </a:p>
          </p:txBody>
        </p:sp>
        <p:sp>
          <p:nvSpPr>
            <p:cNvPr id="14353" name="Line 15"/>
            <p:cNvSpPr>
              <a:spLocks noChangeShapeType="1"/>
            </p:cNvSpPr>
            <p:nvPr/>
          </p:nvSpPr>
          <p:spPr bwMode="auto">
            <a:xfrm>
              <a:off x="228600" y="2057400"/>
              <a:ext cx="1752600" cy="0"/>
            </a:xfrm>
            <a:prstGeom prst="line">
              <a:avLst/>
            </a:prstGeom>
            <a:noFill/>
            <a:ln w="28575">
              <a:solidFill>
                <a:schemeClr val="bg1"/>
              </a:solidFill>
              <a:round/>
              <a:headEnd/>
              <a:tailEnd type="triangle" w="med" len="med"/>
            </a:ln>
          </p:spPr>
          <p:txBody>
            <a:bodyPr wrap="none" anchor="ctr"/>
            <a:lstStyle/>
            <a:p>
              <a:endParaRPr lang="en-US"/>
            </a:p>
          </p:txBody>
        </p:sp>
        <p:sp>
          <p:nvSpPr>
            <p:cNvPr id="14354" name="Line 16"/>
            <p:cNvSpPr>
              <a:spLocks noChangeShapeType="1"/>
            </p:cNvSpPr>
            <p:nvPr/>
          </p:nvSpPr>
          <p:spPr bwMode="auto">
            <a:xfrm>
              <a:off x="1981200" y="2057400"/>
              <a:ext cx="1676400" cy="0"/>
            </a:xfrm>
            <a:prstGeom prst="line">
              <a:avLst/>
            </a:prstGeom>
            <a:noFill/>
            <a:ln w="28575">
              <a:solidFill>
                <a:schemeClr val="bg1"/>
              </a:solidFill>
              <a:round/>
              <a:headEnd type="triangle" w="med" len="med"/>
              <a:tailEnd type="triangle" w="med" len="med"/>
            </a:ln>
          </p:spPr>
          <p:txBody>
            <a:bodyPr wrap="none" anchor="ctr"/>
            <a:lstStyle/>
            <a:p>
              <a:endParaRPr lang="en-US"/>
            </a:p>
          </p:txBody>
        </p:sp>
        <p:sp>
          <p:nvSpPr>
            <p:cNvPr id="14355" name="Line 17"/>
            <p:cNvSpPr>
              <a:spLocks noChangeShapeType="1"/>
            </p:cNvSpPr>
            <p:nvPr/>
          </p:nvSpPr>
          <p:spPr bwMode="auto">
            <a:xfrm>
              <a:off x="1981200" y="3048000"/>
              <a:ext cx="2438400" cy="0"/>
            </a:xfrm>
            <a:prstGeom prst="line">
              <a:avLst/>
            </a:prstGeom>
            <a:noFill/>
            <a:ln w="28575">
              <a:solidFill>
                <a:schemeClr val="bg1"/>
              </a:solidFill>
              <a:round/>
              <a:headEnd type="triangle" w="med" len="med"/>
              <a:tailEnd type="triangle" w="med" len="med"/>
            </a:ln>
          </p:spPr>
          <p:txBody>
            <a:bodyPr wrap="none" anchor="ctr"/>
            <a:lstStyle/>
            <a:p>
              <a:endParaRPr lang="en-US"/>
            </a:p>
          </p:txBody>
        </p:sp>
        <p:sp>
          <p:nvSpPr>
            <p:cNvPr id="14356" name="Line 18"/>
            <p:cNvSpPr>
              <a:spLocks noChangeShapeType="1"/>
            </p:cNvSpPr>
            <p:nvPr/>
          </p:nvSpPr>
          <p:spPr bwMode="auto">
            <a:xfrm>
              <a:off x="3657600" y="3657600"/>
              <a:ext cx="762000" cy="0"/>
            </a:xfrm>
            <a:prstGeom prst="line">
              <a:avLst/>
            </a:prstGeom>
            <a:noFill/>
            <a:ln w="28575">
              <a:solidFill>
                <a:schemeClr val="bg1"/>
              </a:solidFill>
              <a:round/>
              <a:headEnd/>
              <a:tailEnd type="triangle" w="med" len="med"/>
            </a:ln>
          </p:spPr>
          <p:txBody>
            <a:bodyPr wrap="none" anchor="ctr"/>
            <a:lstStyle/>
            <a:p>
              <a:endParaRPr lang="en-US"/>
            </a:p>
          </p:txBody>
        </p:sp>
        <p:sp>
          <p:nvSpPr>
            <p:cNvPr id="14357" name="Line 19"/>
            <p:cNvSpPr>
              <a:spLocks noChangeShapeType="1"/>
            </p:cNvSpPr>
            <p:nvPr/>
          </p:nvSpPr>
          <p:spPr bwMode="auto">
            <a:xfrm>
              <a:off x="3657600" y="1676400"/>
              <a:ext cx="1524000" cy="0"/>
            </a:xfrm>
            <a:prstGeom prst="line">
              <a:avLst/>
            </a:prstGeom>
            <a:noFill/>
            <a:ln w="28575">
              <a:solidFill>
                <a:schemeClr val="bg1"/>
              </a:solidFill>
              <a:round/>
              <a:headEnd type="triangle" w="med" len="med"/>
              <a:tailEnd type="triangle" w="med" len="med"/>
            </a:ln>
          </p:spPr>
          <p:txBody>
            <a:bodyPr wrap="none" anchor="ctr"/>
            <a:lstStyle/>
            <a:p>
              <a:endParaRPr lang="en-US"/>
            </a:p>
          </p:txBody>
        </p:sp>
        <p:sp>
          <p:nvSpPr>
            <p:cNvPr id="14358" name="Line 20"/>
            <p:cNvSpPr>
              <a:spLocks noChangeShapeType="1"/>
            </p:cNvSpPr>
            <p:nvPr/>
          </p:nvSpPr>
          <p:spPr bwMode="auto">
            <a:xfrm>
              <a:off x="5181600" y="2133600"/>
              <a:ext cx="1447800" cy="0"/>
            </a:xfrm>
            <a:prstGeom prst="line">
              <a:avLst/>
            </a:prstGeom>
            <a:noFill/>
            <a:ln w="28575">
              <a:solidFill>
                <a:schemeClr val="bg1"/>
              </a:solidFill>
              <a:round/>
              <a:headEnd type="triangle" w="med" len="med"/>
              <a:tailEnd type="triangle" w="med" len="med"/>
            </a:ln>
          </p:spPr>
          <p:txBody>
            <a:bodyPr wrap="none" anchor="ctr"/>
            <a:lstStyle/>
            <a:p>
              <a:endParaRPr lang="en-US"/>
            </a:p>
          </p:txBody>
        </p:sp>
        <p:sp>
          <p:nvSpPr>
            <p:cNvPr id="14359" name="Line 21"/>
            <p:cNvSpPr>
              <a:spLocks noChangeShapeType="1"/>
            </p:cNvSpPr>
            <p:nvPr/>
          </p:nvSpPr>
          <p:spPr bwMode="auto">
            <a:xfrm>
              <a:off x="5181600" y="2895600"/>
              <a:ext cx="2971800" cy="0"/>
            </a:xfrm>
            <a:prstGeom prst="line">
              <a:avLst/>
            </a:prstGeom>
            <a:noFill/>
            <a:ln w="28575">
              <a:solidFill>
                <a:schemeClr val="bg1"/>
              </a:solidFill>
              <a:round/>
              <a:headEnd type="triangle" w="med" len="med"/>
              <a:tailEnd type="triangle" w="med" len="med"/>
            </a:ln>
          </p:spPr>
          <p:txBody>
            <a:bodyPr wrap="none" anchor="ctr"/>
            <a:lstStyle/>
            <a:p>
              <a:endParaRPr lang="en-US"/>
            </a:p>
          </p:txBody>
        </p:sp>
        <p:sp>
          <p:nvSpPr>
            <p:cNvPr id="14360" name="Line 22"/>
            <p:cNvSpPr>
              <a:spLocks noChangeShapeType="1"/>
            </p:cNvSpPr>
            <p:nvPr/>
          </p:nvSpPr>
          <p:spPr bwMode="auto">
            <a:xfrm flipH="1">
              <a:off x="4419600" y="3352800"/>
              <a:ext cx="4343400" cy="0"/>
            </a:xfrm>
            <a:prstGeom prst="line">
              <a:avLst/>
            </a:prstGeom>
            <a:noFill/>
            <a:ln w="28575">
              <a:solidFill>
                <a:schemeClr val="bg1"/>
              </a:solidFill>
              <a:round/>
              <a:headEnd/>
              <a:tailEnd type="triangle" w="med" len="med"/>
            </a:ln>
          </p:spPr>
          <p:txBody>
            <a:bodyPr wrap="none" anchor="ctr"/>
            <a:lstStyle/>
            <a:p>
              <a:endParaRPr lang="en-US"/>
            </a:p>
          </p:txBody>
        </p:sp>
        <p:sp>
          <p:nvSpPr>
            <p:cNvPr id="14361" name="Line 23"/>
            <p:cNvSpPr>
              <a:spLocks noChangeShapeType="1"/>
            </p:cNvSpPr>
            <p:nvPr/>
          </p:nvSpPr>
          <p:spPr bwMode="auto">
            <a:xfrm flipH="1">
              <a:off x="8153400" y="3657600"/>
              <a:ext cx="838200" cy="0"/>
            </a:xfrm>
            <a:prstGeom prst="line">
              <a:avLst/>
            </a:prstGeom>
            <a:noFill/>
            <a:ln w="28575">
              <a:solidFill>
                <a:schemeClr val="bg1"/>
              </a:solidFill>
              <a:round/>
              <a:headEnd/>
              <a:tailEnd type="triangle" w="med" len="med"/>
            </a:ln>
          </p:spPr>
          <p:txBody>
            <a:bodyPr wrap="none" anchor="ctr"/>
            <a:lstStyle/>
            <a:p>
              <a:endParaRPr lang="en-US"/>
            </a:p>
          </p:txBody>
        </p:sp>
        <p:sp>
          <p:nvSpPr>
            <p:cNvPr id="14362" name="Line 24"/>
            <p:cNvSpPr>
              <a:spLocks noChangeShapeType="1"/>
            </p:cNvSpPr>
            <p:nvPr/>
          </p:nvSpPr>
          <p:spPr bwMode="auto">
            <a:xfrm>
              <a:off x="3657600" y="3886200"/>
              <a:ext cx="1524000" cy="0"/>
            </a:xfrm>
            <a:prstGeom prst="line">
              <a:avLst/>
            </a:prstGeom>
            <a:noFill/>
            <a:ln w="28575">
              <a:solidFill>
                <a:schemeClr val="bg1"/>
              </a:solidFill>
              <a:round/>
              <a:headEnd/>
              <a:tailEnd type="triangle" w="med" len="med"/>
            </a:ln>
          </p:spPr>
          <p:txBody>
            <a:bodyPr wrap="none" anchor="ctr"/>
            <a:lstStyle/>
            <a:p>
              <a:endParaRPr lang="en-US"/>
            </a:p>
          </p:txBody>
        </p:sp>
        <p:sp>
          <p:nvSpPr>
            <p:cNvPr id="14363" name="Line 25"/>
            <p:cNvSpPr>
              <a:spLocks noChangeShapeType="1"/>
            </p:cNvSpPr>
            <p:nvPr/>
          </p:nvSpPr>
          <p:spPr bwMode="auto">
            <a:xfrm>
              <a:off x="3657600" y="4343400"/>
              <a:ext cx="4495800" cy="0"/>
            </a:xfrm>
            <a:prstGeom prst="line">
              <a:avLst/>
            </a:prstGeom>
            <a:noFill/>
            <a:ln w="28575">
              <a:solidFill>
                <a:schemeClr val="bg1"/>
              </a:solidFill>
              <a:round/>
              <a:headEnd/>
              <a:tailEnd type="triangle" w="med" len="med"/>
            </a:ln>
          </p:spPr>
          <p:txBody>
            <a:bodyPr wrap="none" anchor="ctr"/>
            <a:lstStyle/>
            <a:p>
              <a:endParaRPr lang="en-US"/>
            </a:p>
          </p:txBody>
        </p:sp>
        <p:sp>
          <p:nvSpPr>
            <p:cNvPr id="14364" name="Text Box 26"/>
            <p:cNvSpPr txBox="1">
              <a:spLocks noChangeArrowheads="1"/>
            </p:cNvSpPr>
            <p:nvPr/>
          </p:nvSpPr>
          <p:spPr bwMode="auto">
            <a:xfrm>
              <a:off x="609600" y="1219200"/>
              <a:ext cx="2971800" cy="523875"/>
            </a:xfrm>
            <a:prstGeom prst="rect">
              <a:avLst/>
            </a:prstGeom>
            <a:noFill/>
            <a:ln w="9525">
              <a:noFill/>
              <a:miter lim="800000"/>
              <a:headEnd/>
              <a:tailEnd/>
            </a:ln>
          </p:spPr>
          <p:txBody>
            <a:bodyPr lIns="91438" tIns="45719" rIns="91438" bIns="45719">
              <a:spAutoFit/>
            </a:bodyPr>
            <a:lstStyle/>
            <a:p>
              <a:pPr algn="ctr">
                <a:spcBef>
                  <a:spcPct val="50000"/>
                </a:spcBef>
              </a:pPr>
              <a:r>
                <a:rPr lang="en-US" sz="1400" b="1">
                  <a:solidFill>
                    <a:schemeClr val="bg1"/>
                  </a:solidFill>
                </a:rPr>
                <a:t>AL, AK, CA, CT, FL, GA, MD, MS, NJ, NY, NC, NH, OR, RI, SC, WA</a:t>
              </a:r>
            </a:p>
          </p:txBody>
        </p:sp>
        <p:sp>
          <p:nvSpPr>
            <p:cNvPr id="14365" name="Text Box 27"/>
            <p:cNvSpPr txBox="1">
              <a:spLocks noChangeArrowheads="1"/>
            </p:cNvSpPr>
            <p:nvPr/>
          </p:nvSpPr>
          <p:spPr bwMode="auto">
            <a:xfrm>
              <a:off x="76200" y="1752600"/>
              <a:ext cx="1752600" cy="630940"/>
            </a:xfrm>
            <a:prstGeom prst="rect">
              <a:avLst/>
            </a:prstGeom>
            <a:noFill/>
            <a:ln w="9525">
              <a:noFill/>
              <a:miter lim="800000"/>
              <a:headEnd/>
              <a:tailEnd/>
            </a:ln>
          </p:spPr>
          <p:txBody>
            <a:bodyPr lIns="91438" tIns="45719" rIns="91438" bIns="45719">
              <a:spAutoFit/>
            </a:bodyPr>
            <a:lstStyle/>
            <a:p>
              <a:pPr algn="ctr">
                <a:spcBef>
                  <a:spcPct val="50000"/>
                </a:spcBef>
              </a:pPr>
              <a:r>
                <a:rPr lang="en-US" sz="1400" b="1">
                  <a:solidFill>
                    <a:schemeClr val="bg1"/>
                  </a:solidFill>
                  <a:latin typeface="Times New Roman" pitchFamily="18" charset="0"/>
                  <a:cs typeface="Times New Roman" pitchFamily="18" charset="0"/>
                </a:rPr>
                <a:t>Privately Owned</a:t>
              </a:r>
            </a:p>
            <a:p>
              <a:pPr algn="ctr">
                <a:spcBef>
                  <a:spcPct val="50000"/>
                </a:spcBef>
              </a:pPr>
              <a:r>
                <a:rPr lang="en-US" sz="1400" b="1">
                  <a:solidFill>
                    <a:schemeClr val="bg1"/>
                  </a:solidFill>
                  <a:latin typeface="Times New Roman" pitchFamily="18" charset="0"/>
                  <a:cs typeface="Times New Roman" pitchFamily="18" charset="0"/>
                </a:rPr>
                <a:t>Uplands</a:t>
              </a:r>
            </a:p>
          </p:txBody>
        </p:sp>
        <p:sp>
          <p:nvSpPr>
            <p:cNvPr id="14366" name="Rectangle 28"/>
            <p:cNvSpPr>
              <a:spLocks noChangeArrowheads="1"/>
            </p:cNvSpPr>
            <p:nvPr/>
          </p:nvSpPr>
          <p:spPr bwMode="auto">
            <a:xfrm>
              <a:off x="2190513" y="1754188"/>
              <a:ext cx="1165700" cy="630940"/>
            </a:xfrm>
            <a:prstGeom prst="rect">
              <a:avLst/>
            </a:prstGeom>
            <a:noFill/>
            <a:ln w="9525">
              <a:noFill/>
              <a:miter lim="800000"/>
              <a:headEnd/>
              <a:tailEnd/>
            </a:ln>
          </p:spPr>
          <p:txBody>
            <a:bodyPr wrap="none" lIns="91438" tIns="45719" rIns="91438" bIns="45719">
              <a:spAutoFit/>
            </a:bodyPr>
            <a:lstStyle/>
            <a:p>
              <a:pPr algn="ctr">
                <a:spcBef>
                  <a:spcPct val="50000"/>
                </a:spcBef>
              </a:pPr>
              <a:r>
                <a:rPr lang="en-US" sz="1400" b="1">
                  <a:solidFill>
                    <a:schemeClr val="bg1"/>
                  </a:solidFill>
                  <a:latin typeface="Times New Roman" pitchFamily="18" charset="0"/>
                  <a:cs typeface="Times New Roman" pitchFamily="18" charset="0"/>
                </a:rPr>
                <a:t>State Owned</a:t>
              </a:r>
            </a:p>
            <a:p>
              <a:pPr algn="ctr">
                <a:spcBef>
                  <a:spcPct val="50000"/>
                </a:spcBef>
              </a:pPr>
              <a:r>
                <a:rPr lang="en-US" sz="1400" b="1">
                  <a:solidFill>
                    <a:schemeClr val="bg1"/>
                  </a:solidFill>
                  <a:latin typeface="Times New Roman" pitchFamily="18" charset="0"/>
                  <a:cs typeface="Times New Roman" pitchFamily="18" charset="0"/>
                </a:rPr>
                <a:t>Tidelands</a:t>
              </a:r>
            </a:p>
          </p:txBody>
        </p:sp>
        <p:sp>
          <p:nvSpPr>
            <p:cNvPr id="14367" name="Rectangle 29"/>
            <p:cNvSpPr>
              <a:spLocks noChangeArrowheads="1"/>
            </p:cNvSpPr>
            <p:nvPr/>
          </p:nvSpPr>
          <p:spPr bwMode="auto">
            <a:xfrm>
              <a:off x="3733800" y="1371600"/>
              <a:ext cx="1311124" cy="307775"/>
            </a:xfrm>
            <a:prstGeom prst="rect">
              <a:avLst/>
            </a:prstGeom>
            <a:noFill/>
            <a:ln w="9525">
              <a:noFill/>
              <a:miter lim="800000"/>
              <a:headEnd/>
              <a:tailEnd/>
            </a:ln>
          </p:spPr>
          <p:txBody>
            <a:bodyPr wrap="none" lIns="91438" tIns="45719" rIns="91438" bIns="45719">
              <a:spAutoFit/>
            </a:bodyPr>
            <a:lstStyle/>
            <a:p>
              <a:pPr>
                <a:spcBef>
                  <a:spcPct val="50000"/>
                </a:spcBef>
              </a:pPr>
              <a:r>
                <a:rPr lang="en-US" sz="1400" b="1">
                  <a:solidFill>
                    <a:schemeClr val="bg1"/>
                  </a:solidFill>
                  <a:latin typeface="Times New Roman" pitchFamily="18" charset="0"/>
                  <a:cs typeface="Times New Roman" pitchFamily="18" charset="0"/>
                </a:rPr>
                <a:t>Territorial Sea</a:t>
              </a:r>
            </a:p>
          </p:txBody>
        </p:sp>
        <p:sp>
          <p:nvSpPr>
            <p:cNvPr id="14368" name="Rectangle 30"/>
            <p:cNvSpPr>
              <a:spLocks noChangeArrowheads="1"/>
            </p:cNvSpPr>
            <p:nvPr/>
          </p:nvSpPr>
          <p:spPr bwMode="auto">
            <a:xfrm>
              <a:off x="2362200" y="2743200"/>
              <a:ext cx="2018497" cy="307775"/>
            </a:xfrm>
            <a:prstGeom prst="rect">
              <a:avLst/>
            </a:prstGeom>
            <a:noFill/>
            <a:ln w="9525">
              <a:noFill/>
              <a:miter lim="800000"/>
              <a:headEnd/>
              <a:tailEnd/>
            </a:ln>
          </p:spPr>
          <p:txBody>
            <a:bodyPr wrap="none" lIns="91438" tIns="45719" rIns="91438" bIns="45719">
              <a:spAutoFit/>
            </a:bodyPr>
            <a:lstStyle/>
            <a:p>
              <a:pPr>
                <a:spcBef>
                  <a:spcPct val="50000"/>
                </a:spcBef>
              </a:pPr>
              <a:r>
                <a:rPr lang="en-US" sz="1400" b="1">
                  <a:solidFill>
                    <a:schemeClr val="bg1"/>
                  </a:solidFill>
                  <a:latin typeface="Times New Roman" pitchFamily="18" charset="0"/>
                  <a:cs typeface="Times New Roman" pitchFamily="18" charset="0"/>
                </a:rPr>
                <a:t>State Submerged Lands</a:t>
              </a:r>
            </a:p>
          </p:txBody>
        </p:sp>
        <p:sp>
          <p:nvSpPr>
            <p:cNvPr id="14369" name="Rectangle 31"/>
            <p:cNvSpPr>
              <a:spLocks noChangeArrowheads="1"/>
            </p:cNvSpPr>
            <p:nvPr/>
          </p:nvSpPr>
          <p:spPr bwMode="auto">
            <a:xfrm>
              <a:off x="5181600" y="1828800"/>
              <a:ext cx="1495918" cy="307775"/>
            </a:xfrm>
            <a:prstGeom prst="rect">
              <a:avLst/>
            </a:prstGeom>
            <a:noFill/>
            <a:ln w="9525">
              <a:noFill/>
              <a:miter lim="800000"/>
              <a:headEnd/>
              <a:tailEnd/>
            </a:ln>
          </p:spPr>
          <p:txBody>
            <a:bodyPr wrap="none" lIns="91438" tIns="45719" rIns="91438" bIns="45719">
              <a:spAutoFit/>
            </a:bodyPr>
            <a:lstStyle/>
            <a:p>
              <a:pPr>
                <a:spcBef>
                  <a:spcPct val="50000"/>
                </a:spcBef>
              </a:pPr>
              <a:r>
                <a:rPr lang="en-US" sz="1400" b="1">
                  <a:solidFill>
                    <a:schemeClr val="bg1"/>
                  </a:solidFill>
                  <a:latin typeface="Times New Roman" pitchFamily="18" charset="0"/>
                  <a:cs typeface="Times New Roman" pitchFamily="18" charset="0"/>
                </a:rPr>
                <a:t>Contiguous Zone</a:t>
              </a:r>
            </a:p>
          </p:txBody>
        </p:sp>
        <p:sp>
          <p:nvSpPr>
            <p:cNvPr id="14370" name="Rectangle 33"/>
            <p:cNvSpPr>
              <a:spLocks noChangeArrowheads="1"/>
            </p:cNvSpPr>
            <p:nvPr/>
          </p:nvSpPr>
          <p:spPr bwMode="auto">
            <a:xfrm>
              <a:off x="5410200" y="3048000"/>
              <a:ext cx="2023242" cy="307775"/>
            </a:xfrm>
            <a:prstGeom prst="rect">
              <a:avLst/>
            </a:prstGeom>
            <a:noFill/>
            <a:ln w="9525">
              <a:noFill/>
              <a:miter lim="800000"/>
              <a:headEnd/>
              <a:tailEnd/>
            </a:ln>
          </p:spPr>
          <p:txBody>
            <a:bodyPr wrap="none" lIns="91438" tIns="45719" rIns="91438" bIns="45719">
              <a:spAutoFit/>
            </a:bodyPr>
            <a:lstStyle/>
            <a:p>
              <a:pPr>
                <a:spcBef>
                  <a:spcPct val="50000"/>
                </a:spcBef>
              </a:pPr>
              <a:r>
                <a:rPr lang="en-US" sz="1400" b="1">
                  <a:solidFill>
                    <a:schemeClr val="bg1"/>
                  </a:solidFill>
                  <a:latin typeface="Times New Roman" pitchFamily="18" charset="0"/>
                  <a:cs typeface="Times New Roman" pitchFamily="18" charset="0"/>
                </a:rPr>
                <a:t>Outer Continental Shelf</a:t>
              </a:r>
            </a:p>
          </p:txBody>
        </p:sp>
        <p:sp>
          <p:nvSpPr>
            <p:cNvPr id="14371" name="Rectangle 34"/>
            <p:cNvSpPr>
              <a:spLocks noChangeArrowheads="1"/>
            </p:cNvSpPr>
            <p:nvPr/>
          </p:nvSpPr>
          <p:spPr bwMode="auto">
            <a:xfrm>
              <a:off x="8077200" y="3352800"/>
              <a:ext cx="947691" cy="307775"/>
            </a:xfrm>
            <a:prstGeom prst="rect">
              <a:avLst/>
            </a:prstGeom>
            <a:noFill/>
            <a:ln w="9525">
              <a:noFill/>
              <a:miter lim="800000"/>
              <a:headEnd/>
              <a:tailEnd/>
            </a:ln>
          </p:spPr>
          <p:txBody>
            <a:bodyPr wrap="none" lIns="91438" tIns="45719" rIns="91438" bIns="45719">
              <a:spAutoFit/>
            </a:bodyPr>
            <a:lstStyle/>
            <a:p>
              <a:pPr>
                <a:spcBef>
                  <a:spcPct val="50000"/>
                </a:spcBef>
              </a:pPr>
              <a:r>
                <a:rPr lang="en-US" sz="1400" b="1">
                  <a:solidFill>
                    <a:schemeClr val="bg1"/>
                  </a:solidFill>
                  <a:latin typeface="Times New Roman" pitchFamily="18" charset="0"/>
                  <a:cs typeface="Times New Roman" pitchFamily="18" charset="0"/>
                </a:rPr>
                <a:t>High Seas</a:t>
              </a:r>
            </a:p>
          </p:txBody>
        </p:sp>
        <p:sp>
          <p:nvSpPr>
            <p:cNvPr id="14372" name="Rectangle 35"/>
            <p:cNvSpPr>
              <a:spLocks noChangeArrowheads="1"/>
            </p:cNvSpPr>
            <p:nvPr/>
          </p:nvSpPr>
          <p:spPr bwMode="auto">
            <a:xfrm>
              <a:off x="304800" y="5716588"/>
              <a:ext cx="881969" cy="523218"/>
            </a:xfrm>
            <a:prstGeom prst="rect">
              <a:avLst/>
            </a:prstGeom>
            <a:noFill/>
            <a:ln w="9525">
              <a:noFill/>
              <a:miter lim="800000"/>
              <a:headEnd/>
              <a:tailEnd/>
            </a:ln>
          </p:spPr>
          <p:txBody>
            <a:bodyPr wrap="none" lIns="91438" tIns="45719" rIns="91438" bIns="45719">
              <a:spAutoFit/>
            </a:bodyPr>
            <a:lstStyle/>
            <a:p>
              <a:r>
                <a:rPr lang="en-US" sz="1400" b="1">
                  <a:solidFill>
                    <a:schemeClr val="bg1"/>
                  </a:solidFill>
                  <a:latin typeface="Times New Roman" pitchFamily="18" charset="0"/>
                  <a:cs typeface="Times New Roman" pitchFamily="18" charset="0"/>
                </a:rPr>
                <a:t>Privately</a:t>
              </a:r>
            </a:p>
            <a:p>
              <a:r>
                <a:rPr lang="en-US" sz="1400" b="1">
                  <a:solidFill>
                    <a:schemeClr val="bg1"/>
                  </a:solidFill>
                  <a:latin typeface="Times New Roman" pitchFamily="18" charset="0"/>
                  <a:cs typeface="Times New Roman" pitchFamily="18" charset="0"/>
                </a:rPr>
                <a:t> Owned</a:t>
              </a:r>
            </a:p>
          </p:txBody>
        </p:sp>
        <p:sp>
          <p:nvSpPr>
            <p:cNvPr id="14373" name="Rectangle 36"/>
            <p:cNvSpPr>
              <a:spLocks noChangeArrowheads="1"/>
            </p:cNvSpPr>
            <p:nvPr/>
          </p:nvSpPr>
          <p:spPr bwMode="auto">
            <a:xfrm>
              <a:off x="1063676" y="5716588"/>
              <a:ext cx="777773" cy="523218"/>
            </a:xfrm>
            <a:prstGeom prst="rect">
              <a:avLst/>
            </a:prstGeom>
            <a:noFill/>
            <a:ln w="9525">
              <a:noFill/>
              <a:miter lim="800000"/>
              <a:headEnd/>
              <a:tailEnd/>
            </a:ln>
          </p:spPr>
          <p:txBody>
            <a:bodyPr wrap="none" lIns="91438" tIns="45719" rIns="91438" bIns="45719">
              <a:spAutoFit/>
            </a:bodyPr>
            <a:lstStyle/>
            <a:p>
              <a:pPr algn="ctr"/>
              <a:r>
                <a:rPr lang="en-US" sz="1400" b="1">
                  <a:solidFill>
                    <a:schemeClr val="bg1"/>
                  </a:solidFill>
                  <a:latin typeface="Times New Roman" pitchFamily="18" charset="0"/>
                  <a:cs typeface="Times New Roman" pitchFamily="18" charset="0"/>
                </a:rPr>
                <a:t>State</a:t>
              </a:r>
            </a:p>
            <a:p>
              <a:pPr algn="ctr"/>
              <a:r>
                <a:rPr lang="en-US" sz="1400" b="1">
                  <a:solidFill>
                    <a:schemeClr val="bg1"/>
                  </a:solidFill>
                  <a:latin typeface="Times New Roman" pitchFamily="18" charset="0"/>
                  <a:cs typeface="Times New Roman" pitchFamily="18" charset="0"/>
                </a:rPr>
                <a:t> Owned</a:t>
              </a:r>
            </a:p>
          </p:txBody>
        </p:sp>
        <p:sp>
          <p:nvSpPr>
            <p:cNvPr id="14374" name="Rectangle 37"/>
            <p:cNvSpPr>
              <a:spLocks noChangeArrowheads="1"/>
            </p:cNvSpPr>
            <p:nvPr/>
          </p:nvSpPr>
          <p:spPr bwMode="auto">
            <a:xfrm>
              <a:off x="609600" y="6248400"/>
              <a:ext cx="1109663" cy="304800"/>
            </a:xfrm>
            <a:prstGeom prst="rect">
              <a:avLst/>
            </a:prstGeom>
            <a:noFill/>
            <a:ln w="9525">
              <a:noFill/>
              <a:miter lim="800000"/>
              <a:headEnd/>
              <a:tailEnd/>
            </a:ln>
          </p:spPr>
          <p:txBody>
            <a:bodyPr wrap="none" lIns="91438" tIns="45719" rIns="91438" bIns="45719">
              <a:spAutoFit/>
            </a:bodyPr>
            <a:lstStyle/>
            <a:p>
              <a:r>
                <a:rPr lang="en-US" sz="1400" b="1">
                  <a:solidFill>
                    <a:schemeClr val="bg1"/>
                  </a:solidFill>
                  <a:latin typeface="Times New Roman" pitchFamily="18" charset="0"/>
                  <a:cs typeface="Times New Roman" pitchFamily="18" charset="0"/>
                </a:rPr>
                <a:t>HI,  LA, TX</a:t>
              </a:r>
            </a:p>
          </p:txBody>
        </p:sp>
        <p:sp>
          <p:nvSpPr>
            <p:cNvPr id="14375" name="Rectangle 38"/>
            <p:cNvSpPr>
              <a:spLocks noChangeArrowheads="1"/>
            </p:cNvSpPr>
            <p:nvPr/>
          </p:nvSpPr>
          <p:spPr bwMode="auto">
            <a:xfrm>
              <a:off x="3657600" y="3378200"/>
              <a:ext cx="776170" cy="276997"/>
            </a:xfrm>
            <a:prstGeom prst="rect">
              <a:avLst/>
            </a:prstGeom>
            <a:noFill/>
            <a:ln w="9525">
              <a:noFill/>
              <a:miter lim="800000"/>
              <a:headEnd/>
              <a:tailEnd/>
            </a:ln>
          </p:spPr>
          <p:txBody>
            <a:bodyPr wrap="none" lIns="91438" tIns="45719" rIns="91438" bIns="45719">
              <a:spAutoFit/>
            </a:bodyPr>
            <a:lstStyle/>
            <a:p>
              <a:r>
                <a:rPr lang="en-US" sz="1200" b="1">
                  <a:solidFill>
                    <a:schemeClr val="bg1"/>
                  </a:solidFill>
                  <a:latin typeface="Times New Roman" pitchFamily="18" charset="0"/>
                  <a:cs typeface="Times New Roman" pitchFamily="18" charset="0"/>
                </a:rPr>
                <a:t>3 n. mi.*</a:t>
              </a:r>
            </a:p>
          </p:txBody>
        </p:sp>
        <p:sp>
          <p:nvSpPr>
            <p:cNvPr id="14376" name="Rectangle 39"/>
            <p:cNvSpPr>
              <a:spLocks noChangeArrowheads="1"/>
            </p:cNvSpPr>
            <p:nvPr/>
          </p:nvSpPr>
          <p:spPr bwMode="auto">
            <a:xfrm>
              <a:off x="4495800" y="3581400"/>
              <a:ext cx="748919" cy="276997"/>
            </a:xfrm>
            <a:prstGeom prst="rect">
              <a:avLst/>
            </a:prstGeom>
            <a:noFill/>
            <a:ln w="9525">
              <a:noFill/>
              <a:miter lim="800000"/>
              <a:headEnd/>
              <a:tailEnd/>
            </a:ln>
          </p:spPr>
          <p:txBody>
            <a:bodyPr wrap="none" lIns="91438" tIns="45719" rIns="91438" bIns="45719">
              <a:spAutoFit/>
            </a:bodyPr>
            <a:lstStyle/>
            <a:p>
              <a:r>
                <a:rPr lang="en-US" sz="1200" b="1">
                  <a:solidFill>
                    <a:schemeClr val="bg1"/>
                  </a:solidFill>
                  <a:latin typeface="Times New Roman" pitchFamily="18" charset="0"/>
                  <a:cs typeface="Times New Roman" pitchFamily="18" charset="0"/>
                </a:rPr>
                <a:t>12 n. mi.</a:t>
              </a:r>
            </a:p>
          </p:txBody>
        </p:sp>
        <p:sp>
          <p:nvSpPr>
            <p:cNvPr id="14377" name="Rectangle 40"/>
            <p:cNvSpPr>
              <a:spLocks noChangeArrowheads="1"/>
            </p:cNvSpPr>
            <p:nvPr/>
          </p:nvSpPr>
          <p:spPr bwMode="auto">
            <a:xfrm>
              <a:off x="7315200" y="4038600"/>
              <a:ext cx="825863" cy="276997"/>
            </a:xfrm>
            <a:prstGeom prst="rect">
              <a:avLst/>
            </a:prstGeom>
            <a:noFill/>
            <a:ln w="9525">
              <a:noFill/>
              <a:miter lim="800000"/>
              <a:headEnd/>
              <a:tailEnd/>
            </a:ln>
          </p:spPr>
          <p:txBody>
            <a:bodyPr wrap="none" lIns="91438" tIns="45719" rIns="91438" bIns="45719">
              <a:spAutoFit/>
            </a:bodyPr>
            <a:lstStyle/>
            <a:p>
              <a:r>
                <a:rPr lang="en-US" sz="1200" b="1">
                  <a:solidFill>
                    <a:schemeClr val="bg1"/>
                  </a:solidFill>
                  <a:latin typeface="Times New Roman" pitchFamily="18" charset="0"/>
                  <a:cs typeface="Times New Roman" pitchFamily="18" charset="0"/>
                </a:rPr>
                <a:t>200 n. mi.</a:t>
              </a:r>
            </a:p>
          </p:txBody>
        </p:sp>
        <p:sp>
          <p:nvSpPr>
            <p:cNvPr id="14378" name="Rectangle 41"/>
            <p:cNvSpPr>
              <a:spLocks noChangeArrowheads="1"/>
            </p:cNvSpPr>
            <p:nvPr/>
          </p:nvSpPr>
          <p:spPr bwMode="auto">
            <a:xfrm>
              <a:off x="2782888" y="5945188"/>
              <a:ext cx="881969" cy="523218"/>
            </a:xfrm>
            <a:prstGeom prst="rect">
              <a:avLst/>
            </a:prstGeom>
            <a:noFill/>
            <a:ln w="9525">
              <a:noFill/>
              <a:miter lim="800000"/>
              <a:headEnd/>
              <a:tailEnd/>
            </a:ln>
          </p:spPr>
          <p:txBody>
            <a:bodyPr wrap="none" lIns="91438" tIns="45719" rIns="91438" bIns="45719">
              <a:spAutoFit/>
            </a:bodyPr>
            <a:lstStyle/>
            <a:p>
              <a:r>
                <a:rPr lang="en-US" sz="1400" b="1">
                  <a:solidFill>
                    <a:schemeClr val="bg1"/>
                  </a:solidFill>
                  <a:latin typeface="Times New Roman" pitchFamily="18" charset="0"/>
                  <a:cs typeface="Times New Roman" pitchFamily="18" charset="0"/>
                </a:rPr>
                <a:t>Privately</a:t>
              </a:r>
            </a:p>
            <a:p>
              <a:r>
                <a:rPr lang="en-US" sz="1400" b="1">
                  <a:solidFill>
                    <a:schemeClr val="bg1"/>
                  </a:solidFill>
                  <a:latin typeface="Times New Roman" pitchFamily="18" charset="0"/>
                  <a:cs typeface="Times New Roman" pitchFamily="18" charset="0"/>
                </a:rPr>
                <a:t> Owned</a:t>
              </a:r>
            </a:p>
          </p:txBody>
        </p:sp>
        <p:sp>
          <p:nvSpPr>
            <p:cNvPr id="14379" name="Rectangle 42"/>
            <p:cNvSpPr>
              <a:spLocks noChangeArrowheads="1"/>
            </p:cNvSpPr>
            <p:nvPr/>
          </p:nvSpPr>
          <p:spPr bwMode="auto">
            <a:xfrm>
              <a:off x="3578276" y="5945188"/>
              <a:ext cx="777773" cy="523218"/>
            </a:xfrm>
            <a:prstGeom prst="rect">
              <a:avLst/>
            </a:prstGeom>
            <a:noFill/>
            <a:ln w="9525">
              <a:noFill/>
              <a:miter lim="800000"/>
              <a:headEnd/>
              <a:tailEnd/>
            </a:ln>
          </p:spPr>
          <p:txBody>
            <a:bodyPr wrap="none" lIns="91438" tIns="45719" rIns="91438" bIns="45719">
              <a:spAutoFit/>
            </a:bodyPr>
            <a:lstStyle/>
            <a:p>
              <a:pPr algn="ctr"/>
              <a:r>
                <a:rPr lang="en-US" sz="1400" b="1">
                  <a:solidFill>
                    <a:schemeClr val="bg1"/>
                  </a:solidFill>
                  <a:latin typeface="Times New Roman" pitchFamily="18" charset="0"/>
                  <a:cs typeface="Times New Roman" pitchFamily="18" charset="0"/>
                </a:rPr>
                <a:t>State</a:t>
              </a:r>
            </a:p>
            <a:p>
              <a:pPr algn="ctr"/>
              <a:r>
                <a:rPr lang="en-US" sz="1400" b="1">
                  <a:solidFill>
                    <a:schemeClr val="bg1"/>
                  </a:solidFill>
                  <a:latin typeface="Times New Roman" pitchFamily="18" charset="0"/>
                  <a:cs typeface="Times New Roman" pitchFamily="18" charset="0"/>
                </a:rPr>
                <a:t> Owned</a:t>
              </a:r>
            </a:p>
          </p:txBody>
        </p:sp>
        <p:sp>
          <p:nvSpPr>
            <p:cNvPr id="14380" name="Rectangle 43"/>
            <p:cNvSpPr>
              <a:spLocks noChangeArrowheads="1"/>
            </p:cNvSpPr>
            <p:nvPr/>
          </p:nvSpPr>
          <p:spPr bwMode="auto">
            <a:xfrm>
              <a:off x="2579688" y="6478588"/>
              <a:ext cx="1843087" cy="307975"/>
            </a:xfrm>
            <a:prstGeom prst="rect">
              <a:avLst/>
            </a:prstGeom>
            <a:noFill/>
            <a:ln w="9525">
              <a:noFill/>
              <a:miter lim="800000"/>
              <a:headEnd/>
              <a:tailEnd/>
            </a:ln>
          </p:spPr>
          <p:txBody>
            <a:bodyPr wrap="none" lIns="91438" tIns="45719" rIns="91438" bIns="45719">
              <a:spAutoFit/>
            </a:bodyPr>
            <a:lstStyle/>
            <a:p>
              <a:r>
                <a:rPr lang="en-US" sz="1400" b="1">
                  <a:solidFill>
                    <a:schemeClr val="bg1"/>
                  </a:solidFill>
                  <a:latin typeface="Times New Roman" pitchFamily="18" charset="0"/>
                  <a:cs typeface="Times New Roman" pitchFamily="18" charset="0"/>
                </a:rPr>
                <a:t>DE, MA, ME, PA, VA</a:t>
              </a:r>
            </a:p>
          </p:txBody>
        </p:sp>
        <p:sp>
          <p:nvSpPr>
            <p:cNvPr id="14381" name="Rectangle 44"/>
            <p:cNvSpPr>
              <a:spLocks noChangeArrowheads="1"/>
            </p:cNvSpPr>
            <p:nvPr/>
          </p:nvSpPr>
          <p:spPr bwMode="auto">
            <a:xfrm>
              <a:off x="1073150" y="3886200"/>
              <a:ext cx="928455" cy="369330"/>
            </a:xfrm>
            <a:prstGeom prst="rect">
              <a:avLst/>
            </a:prstGeom>
            <a:noFill/>
            <a:ln w="9525">
              <a:noFill/>
              <a:miter lim="800000"/>
              <a:headEnd/>
              <a:tailEnd/>
            </a:ln>
          </p:spPr>
          <p:txBody>
            <a:bodyPr wrap="none" lIns="91438" tIns="45719" rIns="91438" bIns="45719">
              <a:spAutoFit/>
            </a:bodyPr>
            <a:lstStyle/>
            <a:p>
              <a:r>
                <a:rPr lang="en-US" b="1">
                  <a:solidFill>
                    <a:schemeClr val="bg1"/>
                  </a:solidFill>
                </a:rPr>
                <a:t>MHHW</a:t>
              </a:r>
            </a:p>
          </p:txBody>
        </p:sp>
        <p:sp>
          <p:nvSpPr>
            <p:cNvPr id="14382" name="Rectangle 45"/>
            <p:cNvSpPr>
              <a:spLocks noChangeArrowheads="1"/>
            </p:cNvSpPr>
            <p:nvPr/>
          </p:nvSpPr>
          <p:spPr bwMode="auto">
            <a:xfrm>
              <a:off x="1981200" y="4167188"/>
              <a:ext cx="761743" cy="369330"/>
            </a:xfrm>
            <a:prstGeom prst="rect">
              <a:avLst/>
            </a:prstGeom>
            <a:noFill/>
            <a:ln w="9525">
              <a:noFill/>
              <a:miter lim="800000"/>
              <a:headEnd/>
              <a:tailEnd/>
            </a:ln>
          </p:spPr>
          <p:txBody>
            <a:bodyPr wrap="none" lIns="91438" tIns="45719" rIns="91438" bIns="45719">
              <a:spAutoFit/>
            </a:bodyPr>
            <a:lstStyle/>
            <a:p>
              <a:r>
                <a:rPr lang="en-US" b="1">
                  <a:solidFill>
                    <a:schemeClr val="bg1"/>
                  </a:solidFill>
                </a:rPr>
                <a:t>MHW</a:t>
              </a:r>
            </a:p>
          </p:txBody>
        </p:sp>
        <p:sp>
          <p:nvSpPr>
            <p:cNvPr id="14383" name="Rectangle 46"/>
            <p:cNvSpPr>
              <a:spLocks noChangeArrowheads="1"/>
            </p:cNvSpPr>
            <p:nvPr/>
          </p:nvSpPr>
          <p:spPr bwMode="auto">
            <a:xfrm>
              <a:off x="3646488" y="4700588"/>
              <a:ext cx="864400" cy="369330"/>
            </a:xfrm>
            <a:prstGeom prst="rect">
              <a:avLst/>
            </a:prstGeom>
            <a:noFill/>
            <a:ln w="9525">
              <a:noFill/>
              <a:miter lim="800000"/>
              <a:headEnd/>
              <a:tailEnd/>
            </a:ln>
          </p:spPr>
          <p:txBody>
            <a:bodyPr wrap="none" lIns="91438" tIns="45719" rIns="91438" bIns="45719">
              <a:spAutoFit/>
            </a:bodyPr>
            <a:lstStyle/>
            <a:p>
              <a:r>
                <a:rPr lang="en-US" b="1">
                  <a:solidFill>
                    <a:schemeClr val="bg1"/>
                  </a:solidFill>
                </a:rPr>
                <a:t>MLLW</a:t>
              </a:r>
            </a:p>
          </p:txBody>
        </p:sp>
        <p:sp>
          <p:nvSpPr>
            <p:cNvPr id="14384" name="Rectangle 49"/>
            <p:cNvSpPr>
              <a:spLocks noChangeArrowheads="1"/>
            </p:cNvSpPr>
            <p:nvPr/>
          </p:nvSpPr>
          <p:spPr bwMode="auto">
            <a:xfrm>
              <a:off x="5486400" y="4724400"/>
              <a:ext cx="1415768" cy="338552"/>
            </a:xfrm>
            <a:prstGeom prst="rect">
              <a:avLst/>
            </a:prstGeom>
            <a:noFill/>
            <a:ln w="9525">
              <a:noFill/>
              <a:miter lim="800000"/>
              <a:headEnd/>
              <a:tailEnd/>
            </a:ln>
          </p:spPr>
          <p:txBody>
            <a:bodyPr wrap="none" lIns="91438" tIns="45719" rIns="91438" bIns="45719">
              <a:spAutoFit/>
            </a:bodyPr>
            <a:lstStyle/>
            <a:p>
              <a:r>
                <a:rPr lang="en-US" sz="1600" b="1">
                  <a:solidFill>
                    <a:schemeClr val="bg1"/>
                  </a:solidFill>
                </a:rPr>
                <a:t>Chart Datum</a:t>
              </a:r>
            </a:p>
          </p:txBody>
        </p:sp>
        <p:sp>
          <p:nvSpPr>
            <p:cNvPr id="14385" name="Line 50"/>
            <p:cNvSpPr>
              <a:spLocks noChangeShapeType="1"/>
            </p:cNvSpPr>
            <p:nvPr/>
          </p:nvSpPr>
          <p:spPr bwMode="auto">
            <a:xfrm flipH="1" flipV="1">
              <a:off x="0" y="3810000"/>
              <a:ext cx="1981200" cy="685800"/>
            </a:xfrm>
            <a:prstGeom prst="line">
              <a:avLst/>
            </a:prstGeom>
            <a:noFill/>
            <a:ln w="9525">
              <a:solidFill>
                <a:schemeClr val="bg1"/>
              </a:solidFill>
              <a:round/>
              <a:headEnd/>
              <a:tailEnd/>
            </a:ln>
          </p:spPr>
          <p:txBody>
            <a:bodyPr wrap="none" anchor="ctr"/>
            <a:lstStyle/>
            <a:p>
              <a:endParaRPr lang="en-US"/>
            </a:p>
          </p:txBody>
        </p:sp>
        <p:sp>
          <p:nvSpPr>
            <p:cNvPr id="14386" name="AutoShape 51"/>
            <p:cNvSpPr>
              <a:spLocks noChangeArrowheads="1"/>
            </p:cNvSpPr>
            <p:nvPr/>
          </p:nvSpPr>
          <p:spPr bwMode="auto">
            <a:xfrm flipH="1" flipV="1">
              <a:off x="3657600" y="5029200"/>
              <a:ext cx="5486400" cy="1828800"/>
            </a:xfrm>
            <a:prstGeom prst="rtTriangle">
              <a:avLst/>
            </a:prstGeom>
            <a:solidFill>
              <a:srgbClr val="0033CC"/>
            </a:solidFill>
            <a:ln w="9525">
              <a:solidFill>
                <a:schemeClr val="bg1"/>
              </a:solidFill>
              <a:miter lim="800000"/>
              <a:headEnd/>
              <a:tailEnd/>
            </a:ln>
          </p:spPr>
          <p:txBody>
            <a:bodyPr wrap="none" anchor="ctr"/>
            <a:lstStyle/>
            <a:p>
              <a:endParaRPr lang="en-US">
                <a:solidFill>
                  <a:schemeClr val="bg1"/>
                </a:solidFill>
              </a:endParaRPr>
            </a:p>
          </p:txBody>
        </p:sp>
        <p:sp>
          <p:nvSpPr>
            <p:cNvPr id="14387" name="Line 53"/>
            <p:cNvSpPr>
              <a:spLocks noChangeShapeType="1"/>
            </p:cNvSpPr>
            <p:nvPr/>
          </p:nvSpPr>
          <p:spPr bwMode="auto">
            <a:xfrm>
              <a:off x="3657600" y="4114800"/>
              <a:ext cx="2971800" cy="0"/>
            </a:xfrm>
            <a:prstGeom prst="line">
              <a:avLst/>
            </a:prstGeom>
            <a:noFill/>
            <a:ln w="28575">
              <a:solidFill>
                <a:schemeClr val="bg1"/>
              </a:solidFill>
              <a:round/>
              <a:headEnd/>
              <a:tailEnd type="triangle" w="med" len="med"/>
            </a:ln>
          </p:spPr>
          <p:txBody>
            <a:bodyPr wrap="none" anchor="ctr"/>
            <a:lstStyle/>
            <a:p>
              <a:endParaRPr lang="en-US"/>
            </a:p>
          </p:txBody>
        </p:sp>
        <p:sp>
          <p:nvSpPr>
            <p:cNvPr id="14388" name="Rectangle 54"/>
            <p:cNvSpPr>
              <a:spLocks noChangeArrowheads="1"/>
            </p:cNvSpPr>
            <p:nvPr/>
          </p:nvSpPr>
          <p:spPr bwMode="auto">
            <a:xfrm>
              <a:off x="5715000" y="3810000"/>
              <a:ext cx="748919" cy="276997"/>
            </a:xfrm>
            <a:prstGeom prst="rect">
              <a:avLst/>
            </a:prstGeom>
            <a:noFill/>
            <a:ln w="9525">
              <a:noFill/>
              <a:miter lim="800000"/>
              <a:headEnd/>
              <a:tailEnd/>
            </a:ln>
          </p:spPr>
          <p:txBody>
            <a:bodyPr wrap="none" lIns="91438" tIns="45719" rIns="91438" bIns="45719">
              <a:spAutoFit/>
            </a:bodyPr>
            <a:lstStyle/>
            <a:p>
              <a:r>
                <a:rPr lang="en-US" sz="1200" b="1">
                  <a:solidFill>
                    <a:schemeClr val="bg1"/>
                  </a:solidFill>
                  <a:latin typeface="Times New Roman" pitchFamily="18" charset="0"/>
                  <a:cs typeface="Times New Roman" pitchFamily="18" charset="0"/>
                </a:rPr>
                <a:t>24 n. mi.</a:t>
              </a:r>
            </a:p>
          </p:txBody>
        </p:sp>
        <p:sp>
          <p:nvSpPr>
            <p:cNvPr id="14389" name="Line 55"/>
            <p:cNvSpPr>
              <a:spLocks noChangeShapeType="1"/>
            </p:cNvSpPr>
            <p:nvPr/>
          </p:nvSpPr>
          <p:spPr bwMode="auto">
            <a:xfrm flipV="1">
              <a:off x="6629400" y="3429000"/>
              <a:ext cx="0" cy="685800"/>
            </a:xfrm>
            <a:prstGeom prst="line">
              <a:avLst/>
            </a:prstGeom>
            <a:noFill/>
            <a:ln w="19050">
              <a:solidFill>
                <a:schemeClr val="bg1"/>
              </a:solidFill>
              <a:prstDash val="lgDash"/>
              <a:round/>
              <a:headEnd/>
              <a:tailEnd/>
            </a:ln>
          </p:spPr>
          <p:txBody>
            <a:bodyPr wrap="none" anchor="ctr"/>
            <a:lstStyle/>
            <a:p>
              <a:endParaRPr lang="en-US"/>
            </a:p>
          </p:txBody>
        </p:sp>
        <p:sp>
          <p:nvSpPr>
            <p:cNvPr id="14390" name="Line 56"/>
            <p:cNvSpPr>
              <a:spLocks noChangeShapeType="1"/>
            </p:cNvSpPr>
            <p:nvPr/>
          </p:nvSpPr>
          <p:spPr bwMode="auto">
            <a:xfrm flipV="1">
              <a:off x="6629400" y="1600200"/>
              <a:ext cx="0" cy="914400"/>
            </a:xfrm>
            <a:prstGeom prst="line">
              <a:avLst/>
            </a:prstGeom>
            <a:noFill/>
            <a:ln w="19050">
              <a:solidFill>
                <a:schemeClr val="bg1"/>
              </a:solidFill>
              <a:prstDash val="lgDash"/>
              <a:round/>
              <a:headEnd/>
              <a:tailEnd/>
            </a:ln>
          </p:spPr>
          <p:txBody>
            <a:bodyPr wrap="none" anchor="ctr"/>
            <a:lstStyle/>
            <a:p>
              <a:endParaRPr lang="en-US"/>
            </a:p>
          </p:txBody>
        </p:sp>
        <p:sp>
          <p:nvSpPr>
            <p:cNvPr id="14391" name="Line 57"/>
            <p:cNvSpPr>
              <a:spLocks noChangeShapeType="1"/>
            </p:cNvSpPr>
            <p:nvPr/>
          </p:nvSpPr>
          <p:spPr bwMode="auto">
            <a:xfrm flipH="1">
              <a:off x="4419600" y="2895600"/>
              <a:ext cx="685800" cy="0"/>
            </a:xfrm>
            <a:prstGeom prst="line">
              <a:avLst/>
            </a:prstGeom>
            <a:noFill/>
            <a:ln w="28575">
              <a:solidFill>
                <a:schemeClr val="bg1"/>
              </a:solidFill>
              <a:prstDash val="dash"/>
              <a:round/>
              <a:headEnd/>
              <a:tailEnd type="triangle" w="med" len="med"/>
            </a:ln>
          </p:spPr>
          <p:txBody>
            <a:bodyPr/>
            <a:lstStyle/>
            <a:p>
              <a:endParaRPr lang="en-US"/>
            </a:p>
          </p:txBody>
        </p:sp>
        <p:sp>
          <p:nvSpPr>
            <p:cNvPr id="14392" name="Text Box 60"/>
            <p:cNvSpPr txBox="1">
              <a:spLocks noChangeArrowheads="1"/>
            </p:cNvSpPr>
            <p:nvPr/>
          </p:nvSpPr>
          <p:spPr bwMode="auto">
            <a:xfrm>
              <a:off x="5257800" y="6308725"/>
              <a:ext cx="2374900" cy="549275"/>
            </a:xfrm>
            <a:prstGeom prst="rect">
              <a:avLst/>
            </a:prstGeom>
            <a:noFill/>
            <a:ln w="9525">
              <a:solidFill>
                <a:schemeClr val="bg1"/>
              </a:solidFill>
              <a:miter lim="800000"/>
              <a:headEnd/>
              <a:tailEnd/>
            </a:ln>
          </p:spPr>
          <p:txBody>
            <a:bodyPr>
              <a:spAutoFit/>
            </a:bodyPr>
            <a:lstStyle/>
            <a:p>
              <a:r>
                <a:rPr lang="en-US" sz="1000" b="1" i="1">
                  <a:solidFill>
                    <a:schemeClr val="bg1"/>
                  </a:solidFill>
                  <a:latin typeface="Times New Roman" pitchFamily="18" charset="0"/>
                  <a:cs typeface="Times New Roman" pitchFamily="18" charset="0"/>
                </a:rPr>
                <a:t>* TX, the Gulf Coast of FL, and Puerto Rico claim submerged lands to 3 marine leagues or 9 n. mi</a:t>
              </a:r>
            </a:p>
          </p:txBody>
        </p:sp>
        <p:sp>
          <p:nvSpPr>
            <p:cNvPr id="14393" name="Rectangle 61"/>
            <p:cNvSpPr>
              <a:spLocks noChangeArrowheads="1"/>
            </p:cNvSpPr>
            <p:nvPr/>
          </p:nvSpPr>
          <p:spPr bwMode="auto">
            <a:xfrm>
              <a:off x="5181600" y="2514600"/>
              <a:ext cx="3276600" cy="307775"/>
            </a:xfrm>
            <a:prstGeom prst="rect">
              <a:avLst/>
            </a:prstGeom>
            <a:noFill/>
            <a:ln w="9525">
              <a:noFill/>
              <a:miter lim="800000"/>
              <a:headEnd/>
              <a:tailEnd/>
            </a:ln>
          </p:spPr>
          <p:txBody>
            <a:bodyPr lIns="91438" tIns="45719" rIns="91438" bIns="45719">
              <a:spAutoFit/>
            </a:bodyPr>
            <a:lstStyle/>
            <a:p>
              <a:pPr>
                <a:spcBef>
                  <a:spcPct val="50000"/>
                </a:spcBef>
              </a:pPr>
              <a:r>
                <a:rPr lang="en-US" sz="1400" b="1">
                  <a:solidFill>
                    <a:schemeClr val="bg1"/>
                  </a:solidFill>
                  <a:latin typeface="Times New Roman" pitchFamily="18" charset="0"/>
                  <a:cs typeface="Times New Roman" pitchFamily="18" charset="0"/>
                </a:rPr>
                <a:t>Exclusive Economic Zone </a:t>
              </a:r>
              <a:r>
                <a:rPr lang="en-US" sz="1100" b="1">
                  <a:solidFill>
                    <a:schemeClr val="bg1"/>
                  </a:solidFill>
                  <a:latin typeface="Times New Roman" pitchFamily="18" charset="0"/>
                  <a:cs typeface="Times New Roman" pitchFamily="18" charset="0"/>
                </a:rPr>
                <a:t>(international)</a:t>
              </a:r>
            </a:p>
          </p:txBody>
        </p:sp>
        <p:sp>
          <p:nvSpPr>
            <p:cNvPr id="14394" name="Rectangle 62"/>
            <p:cNvSpPr>
              <a:spLocks noChangeArrowheads="1"/>
            </p:cNvSpPr>
            <p:nvPr/>
          </p:nvSpPr>
          <p:spPr bwMode="auto">
            <a:xfrm>
              <a:off x="4366916" y="2360141"/>
              <a:ext cx="942883" cy="523218"/>
            </a:xfrm>
            <a:prstGeom prst="rect">
              <a:avLst/>
            </a:prstGeom>
            <a:noFill/>
            <a:ln w="9525">
              <a:noFill/>
              <a:miter lim="800000"/>
              <a:headEnd/>
              <a:tailEnd/>
            </a:ln>
          </p:spPr>
          <p:txBody>
            <a:bodyPr wrap="none" lIns="91438" tIns="45719" rIns="91438" bIns="45719">
              <a:spAutoFit/>
            </a:bodyPr>
            <a:lstStyle/>
            <a:p>
              <a:pPr algn="ctr"/>
              <a:r>
                <a:rPr lang="en-US" sz="1400" b="1">
                  <a:solidFill>
                    <a:schemeClr val="bg1"/>
                  </a:solidFill>
                  <a:latin typeface="Times New Roman" pitchFamily="18" charset="0"/>
                  <a:cs typeface="Times New Roman" pitchFamily="18" charset="0"/>
                </a:rPr>
                <a:t>US EEZ</a:t>
              </a:r>
            </a:p>
            <a:p>
              <a:pPr algn="ctr"/>
              <a:r>
                <a:rPr lang="en-US" sz="1400" b="1">
                  <a:solidFill>
                    <a:schemeClr val="bg1"/>
                  </a:solidFill>
                  <a:latin typeface="Times New Roman" pitchFamily="18" charset="0"/>
                  <a:cs typeface="Times New Roman" pitchFamily="18" charset="0"/>
                </a:rPr>
                <a:t>(fisheries)</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z="4000" b="1" dirty="0" smtClean="0"/>
              <a:t>Steps to </a:t>
            </a:r>
            <a:r>
              <a:rPr lang="en-US" sz="4000" b="1" dirty="0" err="1" smtClean="0"/>
              <a:t>VDatum</a:t>
            </a:r>
            <a:endParaRPr lang="en-US" sz="4000" b="1" dirty="0" smtClean="0"/>
          </a:p>
        </p:txBody>
      </p:sp>
      <p:sp>
        <p:nvSpPr>
          <p:cNvPr id="16387" name="Content Placeholder 2"/>
          <p:cNvSpPr>
            <a:spLocks noGrp="1"/>
          </p:cNvSpPr>
          <p:nvPr>
            <p:ph idx="1"/>
          </p:nvPr>
        </p:nvSpPr>
        <p:spPr>
          <a:xfrm>
            <a:off x="685800" y="2209800"/>
            <a:ext cx="8229600" cy="3170238"/>
          </a:xfrm>
        </p:spPr>
        <p:txBody>
          <a:bodyPr/>
          <a:lstStyle/>
          <a:p>
            <a:r>
              <a:rPr lang="en-US" sz="2800" dirty="0" smtClean="0"/>
              <a:t>Assess tidal &amp; geodetic needs (CO-OPS)</a:t>
            </a:r>
          </a:p>
          <a:p>
            <a:r>
              <a:rPr lang="en-US" sz="2800" dirty="0" smtClean="0"/>
              <a:t>Acquire base observational data (Tri-Office)</a:t>
            </a:r>
          </a:p>
          <a:p>
            <a:r>
              <a:rPr lang="en-US" sz="2800" dirty="0" smtClean="0"/>
              <a:t>Model tidal datum variations across region (OCS)</a:t>
            </a:r>
          </a:p>
          <a:p>
            <a:r>
              <a:rPr lang="en-US" sz="2800" dirty="0" smtClean="0"/>
              <a:t>Build topography of the sea surface (NGS)</a:t>
            </a:r>
          </a:p>
          <a:p>
            <a:r>
              <a:rPr lang="en-US" sz="2800" dirty="0" smtClean="0"/>
              <a:t>Build grid of all transformations (OCS + NGS)</a:t>
            </a:r>
          </a:p>
          <a:p>
            <a:r>
              <a:rPr lang="en-US" sz="2800" dirty="0" smtClean="0"/>
              <a:t>Determine uncertainty of model (OCS)</a:t>
            </a:r>
          </a:p>
        </p:txBody>
      </p:sp>
      <p:grpSp>
        <p:nvGrpSpPr>
          <p:cNvPr id="16388" name="Group 38"/>
          <p:cNvGrpSpPr>
            <a:grpSpLocks/>
          </p:cNvGrpSpPr>
          <p:nvPr/>
        </p:nvGrpSpPr>
        <p:grpSpPr bwMode="auto">
          <a:xfrm>
            <a:off x="6096000" y="381000"/>
            <a:ext cx="2209800" cy="1506538"/>
            <a:chOff x="4032" y="3408"/>
            <a:chExt cx="1056" cy="720"/>
          </a:xfrm>
        </p:grpSpPr>
        <p:sp>
          <p:nvSpPr>
            <p:cNvPr id="16390" name="AutoShape 39"/>
            <p:cNvSpPr>
              <a:spLocks noChangeArrowheads="1"/>
            </p:cNvSpPr>
            <p:nvPr/>
          </p:nvSpPr>
          <p:spPr bwMode="auto">
            <a:xfrm>
              <a:off x="4032" y="3408"/>
              <a:ext cx="528" cy="528"/>
            </a:xfrm>
            <a:prstGeom prst="cube">
              <a:avLst>
                <a:gd name="adj" fmla="val 25000"/>
              </a:avLst>
            </a:prstGeom>
            <a:solidFill>
              <a:srgbClr val="CCFFCC"/>
            </a:solidFill>
            <a:ln w="9525">
              <a:solidFill>
                <a:schemeClr val="tx1"/>
              </a:solidFill>
              <a:miter lim="800000"/>
              <a:headEnd/>
              <a:tailEnd/>
            </a:ln>
          </p:spPr>
          <p:txBody>
            <a:bodyPr wrap="none" anchor="ctr"/>
            <a:lstStyle/>
            <a:p>
              <a:endParaRPr lang="en-US" sz="1200"/>
            </a:p>
          </p:txBody>
        </p:sp>
        <p:sp>
          <p:nvSpPr>
            <p:cNvPr id="16391" name="AutoShape 40"/>
            <p:cNvSpPr>
              <a:spLocks noChangeArrowheads="1"/>
            </p:cNvSpPr>
            <p:nvPr/>
          </p:nvSpPr>
          <p:spPr bwMode="auto">
            <a:xfrm>
              <a:off x="4608" y="3456"/>
              <a:ext cx="480" cy="480"/>
            </a:xfrm>
            <a:prstGeom prst="cube">
              <a:avLst>
                <a:gd name="adj" fmla="val 25000"/>
              </a:avLst>
            </a:prstGeom>
            <a:solidFill>
              <a:srgbClr val="FF6600"/>
            </a:solidFill>
            <a:ln w="9525">
              <a:solidFill>
                <a:schemeClr val="tx1"/>
              </a:solidFill>
              <a:miter lim="800000"/>
              <a:headEnd/>
              <a:tailEnd/>
            </a:ln>
          </p:spPr>
          <p:txBody>
            <a:bodyPr wrap="none" anchor="ctr"/>
            <a:lstStyle/>
            <a:p>
              <a:endParaRPr lang="en-US"/>
            </a:p>
          </p:txBody>
        </p:sp>
        <p:pic>
          <p:nvPicPr>
            <p:cNvPr id="16392" name="Picture 41" descr="D:\GRAPHICS\VERT_MAP\AHP\H_10744\3DSCOWER.BMP"/>
            <p:cNvPicPr>
              <a:picLocks noChangeAspect="1" noChangeArrowheads="1"/>
            </p:cNvPicPr>
            <p:nvPr/>
          </p:nvPicPr>
          <p:blipFill>
            <a:blip r:embed="rId3" cstate="print"/>
            <a:srcRect/>
            <a:stretch>
              <a:fillRect/>
            </a:stretch>
          </p:blipFill>
          <p:spPr bwMode="auto">
            <a:xfrm>
              <a:off x="4080" y="3552"/>
              <a:ext cx="336" cy="381"/>
            </a:xfrm>
            <a:prstGeom prst="rect">
              <a:avLst/>
            </a:prstGeom>
            <a:noFill/>
            <a:ln w="9525">
              <a:noFill/>
              <a:miter lim="800000"/>
              <a:headEnd/>
              <a:tailEnd/>
            </a:ln>
          </p:spPr>
        </p:pic>
        <p:pic>
          <p:nvPicPr>
            <p:cNvPr id="16393" name="Picture 42" descr="D:\GRAPHICS\VERT_MAP\RU\763CHART.TIF"/>
            <p:cNvPicPr>
              <a:picLocks noChangeAspect="1" noChangeArrowheads="1"/>
            </p:cNvPicPr>
            <p:nvPr/>
          </p:nvPicPr>
          <p:blipFill>
            <a:blip r:embed="rId4" cstate="print"/>
            <a:srcRect l="11562" t="20033" r="38885" b="29216"/>
            <a:stretch>
              <a:fillRect/>
            </a:stretch>
          </p:blipFill>
          <p:spPr bwMode="auto">
            <a:xfrm>
              <a:off x="4608" y="3600"/>
              <a:ext cx="336" cy="336"/>
            </a:xfrm>
            <a:prstGeom prst="rect">
              <a:avLst/>
            </a:prstGeom>
            <a:noFill/>
            <a:ln w="9525">
              <a:noFill/>
              <a:miter lim="800000"/>
              <a:headEnd/>
              <a:tailEnd/>
            </a:ln>
          </p:spPr>
        </p:pic>
        <p:sp>
          <p:nvSpPr>
            <p:cNvPr id="16394" name="AutoShape 43"/>
            <p:cNvSpPr>
              <a:spLocks noChangeArrowheads="1"/>
            </p:cNvSpPr>
            <p:nvPr/>
          </p:nvSpPr>
          <p:spPr bwMode="auto">
            <a:xfrm>
              <a:off x="4210" y="3600"/>
              <a:ext cx="528" cy="528"/>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grpSp>
      <p:pic>
        <p:nvPicPr>
          <p:cNvPr id="16389" name="Picture 11" descr="shorttimeseries"/>
          <p:cNvPicPr>
            <a:picLocks noChangeAspect="1" noChangeArrowheads="1"/>
          </p:cNvPicPr>
          <p:nvPr/>
        </p:nvPicPr>
        <p:blipFill>
          <a:blip r:embed="rId5" cstate="print"/>
          <a:srcRect/>
          <a:stretch>
            <a:fillRect/>
          </a:stretch>
        </p:blipFill>
        <p:spPr bwMode="auto">
          <a:xfrm>
            <a:off x="6503988" y="1114425"/>
            <a:ext cx="731837" cy="638175"/>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4191000" y="1676400"/>
            <a:ext cx="1523216" cy="2057400"/>
          </a:xfrm>
          <a:prstGeom prst="rect">
            <a:avLst/>
          </a:prstGeom>
          <a:ln>
            <a:noFill/>
          </a:ln>
          <a:effectLst>
            <a:outerShdw blurRad="292100" dist="139700" dir="2700000" algn="tl" rotWithShape="0">
              <a:srgbClr val="333333">
                <a:alpha val="65000"/>
              </a:srgbClr>
            </a:outerShdw>
          </a:effectLst>
        </p:spPr>
      </p:pic>
      <p:sp>
        <p:nvSpPr>
          <p:cNvPr id="17411" name="Title 1"/>
          <p:cNvSpPr>
            <a:spLocks noGrp="1"/>
          </p:cNvSpPr>
          <p:nvPr>
            <p:ph type="title"/>
          </p:nvPr>
        </p:nvSpPr>
        <p:spPr>
          <a:xfrm>
            <a:off x="1066800" y="609600"/>
            <a:ext cx="6096000" cy="685800"/>
          </a:xfrm>
        </p:spPr>
        <p:txBody>
          <a:bodyPr/>
          <a:lstStyle/>
          <a:p>
            <a:pPr algn="ctr"/>
            <a:r>
              <a:rPr lang="en-US" sz="3600" b="1" dirty="0" smtClean="0"/>
              <a:t>Base Observational Data</a:t>
            </a:r>
          </a:p>
        </p:txBody>
      </p:sp>
      <p:sp>
        <p:nvSpPr>
          <p:cNvPr id="17412" name="Content Placeholder 2"/>
          <p:cNvSpPr>
            <a:spLocks noGrp="1"/>
          </p:cNvSpPr>
          <p:nvPr>
            <p:ph idx="1"/>
          </p:nvPr>
        </p:nvSpPr>
        <p:spPr>
          <a:xfrm>
            <a:off x="609600" y="2209800"/>
            <a:ext cx="4419600" cy="3581400"/>
          </a:xfrm>
        </p:spPr>
        <p:txBody>
          <a:bodyPr/>
          <a:lstStyle/>
          <a:p>
            <a:r>
              <a:rPr lang="en-US" sz="2800" dirty="0" smtClean="0"/>
              <a:t>GPS observations </a:t>
            </a:r>
          </a:p>
          <a:p>
            <a:pPr>
              <a:buNone/>
            </a:pPr>
            <a:endParaRPr lang="en-US" sz="2800" dirty="0" smtClean="0"/>
          </a:p>
          <a:p>
            <a:r>
              <a:rPr lang="en-US" sz="2800" dirty="0" smtClean="0"/>
              <a:t>Leveling data</a:t>
            </a:r>
          </a:p>
          <a:p>
            <a:endParaRPr lang="en-US" sz="2800" dirty="0" smtClean="0"/>
          </a:p>
          <a:p>
            <a:r>
              <a:rPr lang="en-US" sz="2800" dirty="0" smtClean="0"/>
              <a:t>Gravity data</a:t>
            </a:r>
          </a:p>
          <a:p>
            <a:endParaRPr lang="en-US" sz="2800" dirty="0" smtClean="0"/>
          </a:p>
          <a:p>
            <a:r>
              <a:rPr lang="en-US" sz="2800" dirty="0" smtClean="0"/>
              <a:t>Water level data</a:t>
            </a:r>
            <a:endParaRPr lang="en-US" sz="2800" dirty="0" smtClean="0"/>
          </a:p>
        </p:txBody>
      </p:sp>
      <p:pic>
        <p:nvPicPr>
          <p:cNvPr id="4" name="Picture 5" descr="E:\Images\Equipment\S Pass.jpg"/>
          <p:cNvPicPr>
            <a:picLocks noChangeAspect="1" noChangeArrowheads="1"/>
          </p:cNvPicPr>
          <p:nvPr/>
        </p:nvPicPr>
        <p:blipFill>
          <a:blip r:embed="rId4" cstate="print"/>
          <a:srcRect/>
          <a:stretch>
            <a:fillRect/>
          </a:stretch>
        </p:blipFill>
        <p:spPr>
          <a:xfrm>
            <a:off x="5715000" y="4114800"/>
            <a:ext cx="1497477" cy="2082800"/>
          </a:xfrm>
          <a:prstGeom prst="rect">
            <a:avLst/>
          </a:prstGeom>
          <a:ln>
            <a:noFill/>
          </a:ln>
          <a:effectLst>
            <a:outerShdw blurRad="292100" dist="139700" dir="2700000" algn="tl" rotWithShape="0">
              <a:srgbClr val="333333">
                <a:alpha val="65000"/>
              </a:srgbClr>
            </a:outerShdw>
          </a:effectLst>
        </p:spPr>
      </p:pic>
      <p:pic>
        <p:nvPicPr>
          <p:cNvPr id="44036" name="Picture 4" descr="http://www.ngs.noaa.gov/GRAV-D/images/citation_working_on_coast2.png"/>
          <p:cNvPicPr>
            <a:picLocks noChangeAspect="1" noChangeArrowheads="1"/>
          </p:cNvPicPr>
          <p:nvPr/>
        </p:nvPicPr>
        <p:blipFill>
          <a:blip r:embed="rId5" cstate="print"/>
          <a:srcRect/>
          <a:stretch>
            <a:fillRect/>
          </a:stretch>
        </p:blipFill>
        <p:spPr bwMode="auto">
          <a:xfrm>
            <a:off x="3657600" y="3733800"/>
            <a:ext cx="2108200" cy="1409700"/>
          </a:xfrm>
          <a:prstGeom prst="rect">
            <a:avLst/>
          </a:prstGeom>
          <a:ln>
            <a:no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6" cstate="print"/>
          <a:srcRect l="38150" t="25174" r="21611" b="31477"/>
          <a:stretch>
            <a:fillRect/>
          </a:stretch>
        </p:blipFill>
        <p:spPr bwMode="auto">
          <a:xfrm>
            <a:off x="5562600" y="2895600"/>
            <a:ext cx="1905000" cy="1384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1000"/>
                                        <p:tgtEl>
                                          <p:spTgt spid="7"/>
                                        </p:tgtEl>
                                        <p:attrNameLst>
                                          <p:attrName>ppt_w</p:attrName>
                                        </p:attrNameLst>
                                      </p:cBhvr>
                                      <p:tavLst>
                                        <p:tav tm="0">
                                          <p:val>
                                            <p:strVal val="ppt_w"/>
                                          </p:val>
                                        </p:tav>
                                        <p:tav tm="100000">
                                          <p:val>
                                            <p:strVal val="ppt_w*0.70"/>
                                          </p:val>
                                        </p:tav>
                                      </p:tavLst>
                                    </p:anim>
                                    <p:anim calcmode="lin" valueType="num">
                                      <p:cBhvr>
                                        <p:cTn id="7" dur="1000"/>
                                        <p:tgtEl>
                                          <p:spTgt spid="7"/>
                                        </p:tgtEl>
                                        <p:attrNameLst>
                                          <p:attrName>ppt_h</p:attrName>
                                        </p:attrNameLst>
                                      </p:cBhvr>
                                      <p:tavLst>
                                        <p:tav tm="0">
                                          <p:val>
                                            <p:strVal val="ppt_h"/>
                                          </p:val>
                                        </p:tav>
                                        <p:tav tm="100000">
                                          <p:val>
                                            <p:strVal val="ppt_h"/>
                                          </p:val>
                                        </p:tav>
                                      </p:tavLst>
                                    </p:anim>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27" descr="G:\FTP\idl.jpg"/>
          <p:cNvPicPr>
            <a:picLocks noChangeAspect="1" noChangeArrowheads="1"/>
          </p:cNvPicPr>
          <p:nvPr/>
        </p:nvPicPr>
        <p:blipFill>
          <a:blip r:embed="rId3" cstate="print"/>
          <a:srcRect l="1663" t="3334" r="4990" b="1111"/>
          <a:stretch>
            <a:fillRect/>
          </a:stretch>
        </p:blipFill>
        <p:spPr bwMode="auto">
          <a:xfrm>
            <a:off x="5903913" y="1304925"/>
            <a:ext cx="2506662" cy="3840163"/>
          </a:xfrm>
          <a:prstGeom prst="rect">
            <a:avLst/>
          </a:prstGeom>
          <a:noFill/>
          <a:ln w="9525">
            <a:noFill/>
            <a:miter lim="800000"/>
            <a:headEnd/>
            <a:tailEnd/>
          </a:ln>
        </p:spPr>
      </p:pic>
      <p:sp>
        <p:nvSpPr>
          <p:cNvPr id="18435" name="Text Box 1028"/>
          <p:cNvSpPr txBox="1">
            <a:spLocks noChangeArrowheads="1"/>
          </p:cNvSpPr>
          <p:nvPr/>
        </p:nvSpPr>
        <p:spPr bwMode="auto">
          <a:xfrm>
            <a:off x="1219200" y="638175"/>
            <a:ext cx="2838450" cy="368300"/>
          </a:xfrm>
          <a:prstGeom prst="rect">
            <a:avLst/>
          </a:prstGeom>
          <a:noFill/>
          <a:ln w="9525">
            <a:noFill/>
            <a:miter lim="800000"/>
            <a:headEnd/>
            <a:tailEnd/>
          </a:ln>
        </p:spPr>
        <p:txBody>
          <a:bodyPr wrap="none">
            <a:spAutoFit/>
          </a:bodyPr>
          <a:lstStyle/>
          <a:p>
            <a:r>
              <a:rPr lang="en-US" b="1" dirty="0"/>
              <a:t>1.  Hydrodynamic Model</a:t>
            </a:r>
          </a:p>
        </p:txBody>
      </p:sp>
      <p:sp>
        <p:nvSpPr>
          <p:cNvPr id="18436" name="Text Box 1029"/>
          <p:cNvSpPr txBox="1">
            <a:spLocks noChangeArrowheads="1"/>
          </p:cNvSpPr>
          <p:nvPr/>
        </p:nvSpPr>
        <p:spPr bwMode="auto">
          <a:xfrm>
            <a:off x="5124450" y="569913"/>
            <a:ext cx="3736975" cy="812800"/>
          </a:xfrm>
          <a:prstGeom prst="rect">
            <a:avLst/>
          </a:prstGeom>
          <a:noFill/>
          <a:ln w="9525">
            <a:noFill/>
            <a:miter lim="800000"/>
            <a:headEnd/>
            <a:tailEnd/>
          </a:ln>
        </p:spPr>
        <p:txBody>
          <a:bodyPr anchor="ctr"/>
          <a:lstStyle/>
          <a:p>
            <a:pPr algn="ctr"/>
            <a:r>
              <a:rPr lang="en-US" b="1"/>
              <a:t>2.  TCARI: Tidal Constituent </a:t>
            </a:r>
            <a:br>
              <a:rPr lang="en-US" b="1"/>
            </a:br>
            <a:r>
              <a:rPr lang="en-US" b="1"/>
              <a:t>         And Residual Interpolation</a:t>
            </a:r>
          </a:p>
        </p:txBody>
      </p:sp>
      <p:sp>
        <p:nvSpPr>
          <p:cNvPr id="18437" name="Text Box 1030"/>
          <p:cNvSpPr txBox="1">
            <a:spLocks noChangeArrowheads="1"/>
          </p:cNvSpPr>
          <p:nvPr/>
        </p:nvSpPr>
        <p:spPr bwMode="auto">
          <a:xfrm>
            <a:off x="7218363" y="1514475"/>
            <a:ext cx="1250950" cy="822325"/>
          </a:xfrm>
          <a:prstGeom prst="rect">
            <a:avLst/>
          </a:prstGeom>
          <a:noFill/>
          <a:ln w="9525">
            <a:noFill/>
            <a:miter lim="800000"/>
            <a:headEnd/>
            <a:tailEnd/>
          </a:ln>
        </p:spPr>
        <p:txBody>
          <a:bodyPr wrap="none">
            <a:spAutoFit/>
          </a:bodyPr>
          <a:lstStyle/>
          <a:p>
            <a:r>
              <a:rPr lang="en-US" b="1"/>
              <a:t>MSL to </a:t>
            </a:r>
          </a:p>
          <a:p>
            <a:r>
              <a:rPr lang="en-US" b="1"/>
              <a:t>MLLW</a:t>
            </a:r>
          </a:p>
        </p:txBody>
      </p:sp>
      <p:pic>
        <p:nvPicPr>
          <p:cNvPr id="18438" name="Picture 1032" descr="R:\Kurt.Hess\PROJECTS\Bathy-Topo-Datums\North Carolina\grid_state.jpg"/>
          <p:cNvPicPr>
            <a:picLocks noChangeAspect="1" noChangeArrowheads="1"/>
          </p:cNvPicPr>
          <p:nvPr/>
        </p:nvPicPr>
        <p:blipFill>
          <a:blip r:embed="rId4" cstate="print"/>
          <a:srcRect l="1552" t="3914" r="3879" b="1566"/>
          <a:stretch>
            <a:fillRect/>
          </a:stretch>
        </p:blipFill>
        <p:spPr bwMode="auto">
          <a:xfrm>
            <a:off x="2220913" y="2714625"/>
            <a:ext cx="2476500" cy="2452688"/>
          </a:xfrm>
          <a:prstGeom prst="rect">
            <a:avLst/>
          </a:prstGeom>
          <a:noFill/>
          <a:ln w="9525">
            <a:noFill/>
            <a:miter lim="800000"/>
            <a:headEnd/>
            <a:tailEnd/>
          </a:ln>
        </p:spPr>
      </p:pic>
      <p:sp>
        <p:nvSpPr>
          <p:cNvPr id="18439" name="Text Box 1034"/>
          <p:cNvSpPr txBox="1">
            <a:spLocks noChangeArrowheads="1"/>
          </p:cNvSpPr>
          <p:nvPr/>
        </p:nvSpPr>
        <p:spPr bwMode="auto">
          <a:xfrm>
            <a:off x="5294313" y="5183188"/>
            <a:ext cx="3860800" cy="877163"/>
          </a:xfrm>
          <a:prstGeom prst="rect">
            <a:avLst/>
          </a:prstGeom>
          <a:noFill/>
          <a:ln w="9525">
            <a:noFill/>
            <a:miter lim="800000"/>
            <a:headEnd/>
            <a:tailEnd/>
          </a:ln>
        </p:spPr>
        <p:txBody>
          <a:bodyPr>
            <a:spAutoFit/>
          </a:bodyPr>
          <a:lstStyle/>
          <a:p>
            <a:pPr algn="ctr"/>
            <a:r>
              <a:rPr lang="en-US" sz="1700" i="1" dirty="0">
                <a:solidFill>
                  <a:srgbClr val="FFFF00"/>
                </a:solidFill>
              </a:rPr>
              <a:t>Spatial interpolation</a:t>
            </a:r>
            <a:r>
              <a:rPr lang="en-US" sz="1700" dirty="0">
                <a:solidFill>
                  <a:srgbClr val="FFFF00"/>
                </a:solidFill>
              </a:rPr>
              <a:t> –</a:t>
            </a:r>
          </a:p>
          <a:p>
            <a:pPr algn="ctr"/>
            <a:r>
              <a:rPr lang="en-US" sz="1700" dirty="0">
                <a:solidFill>
                  <a:srgbClr val="FFFF00"/>
                </a:solidFill>
              </a:rPr>
              <a:t>used when historical tide </a:t>
            </a:r>
            <a:endParaRPr lang="en-US" sz="1700" dirty="0" smtClean="0">
              <a:solidFill>
                <a:srgbClr val="FFFF00"/>
              </a:solidFill>
            </a:endParaRPr>
          </a:p>
          <a:p>
            <a:pPr algn="ctr"/>
            <a:r>
              <a:rPr lang="en-US" sz="1700" dirty="0" smtClean="0">
                <a:solidFill>
                  <a:srgbClr val="FFFF00"/>
                </a:solidFill>
              </a:rPr>
              <a:t>information </a:t>
            </a:r>
            <a:r>
              <a:rPr lang="en-US" sz="1700" dirty="0">
                <a:solidFill>
                  <a:srgbClr val="FFFF00"/>
                </a:solidFill>
              </a:rPr>
              <a:t>is dense</a:t>
            </a:r>
          </a:p>
        </p:txBody>
      </p:sp>
      <p:sp>
        <p:nvSpPr>
          <p:cNvPr id="18440" name="Text Box 1035"/>
          <p:cNvSpPr txBox="1">
            <a:spLocks noChangeArrowheads="1"/>
          </p:cNvSpPr>
          <p:nvPr/>
        </p:nvSpPr>
        <p:spPr bwMode="auto">
          <a:xfrm>
            <a:off x="-1588" y="5194300"/>
            <a:ext cx="4951413" cy="615553"/>
          </a:xfrm>
          <a:prstGeom prst="rect">
            <a:avLst/>
          </a:prstGeom>
          <a:noFill/>
          <a:ln w="9525">
            <a:noFill/>
            <a:miter lim="800000"/>
            <a:headEnd/>
            <a:tailEnd/>
          </a:ln>
        </p:spPr>
        <p:txBody>
          <a:bodyPr>
            <a:spAutoFit/>
          </a:bodyPr>
          <a:lstStyle/>
          <a:p>
            <a:pPr algn="ctr"/>
            <a:r>
              <a:rPr lang="en-US" sz="1700" i="1" dirty="0">
                <a:solidFill>
                  <a:srgbClr val="FFFF00"/>
                </a:solidFill>
              </a:rPr>
              <a:t>Solves dynamic equations of water flow</a:t>
            </a:r>
            <a:r>
              <a:rPr lang="en-US" sz="1700" dirty="0">
                <a:solidFill>
                  <a:srgbClr val="FFFF00"/>
                </a:solidFill>
              </a:rPr>
              <a:t> - used when tide information is sparse (more accurate) </a:t>
            </a:r>
          </a:p>
        </p:txBody>
      </p:sp>
      <p:sp>
        <p:nvSpPr>
          <p:cNvPr id="18441" name="Line 1036"/>
          <p:cNvSpPr>
            <a:spLocks noChangeShapeType="1"/>
          </p:cNvSpPr>
          <p:nvPr/>
        </p:nvSpPr>
        <p:spPr bwMode="auto">
          <a:xfrm flipH="1">
            <a:off x="5000625" y="552450"/>
            <a:ext cx="0" cy="5622925"/>
          </a:xfrm>
          <a:prstGeom prst="line">
            <a:avLst/>
          </a:prstGeom>
          <a:noFill/>
          <a:ln w="9525">
            <a:solidFill>
              <a:schemeClr val="bg1"/>
            </a:solidFill>
            <a:round/>
            <a:headEnd/>
            <a:tailEnd/>
          </a:ln>
        </p:spPr>
        <p:txBody>
          <a:bodyPr/>
          <a:lstStyle/>
          <a:p>
            <a:endParaRPr lang="en-US"/>
          </a:p>
        </p:txBody>
      </p:sp>
      <p:pic>
        <p:nvPicPr>
          <p:cNvPr id="18442" name="Picture 1031" descr="R:\Kurt.Hess\PROJECTS\Bathy-Topo-Datums\North Carolina\SLR TAC\Workshop\mhhw2.jpg"/>
          <p:cNvPicPr>
            <a:picLocks noChangeAspect="1" noChangeArrowheads="1"/>
          </p:cNvPicPr>
          <p:nvPr/>
        </p:nvPicPr>
        <p:blipFill>
          <a:blip r:embed="rId5" cstate="print"/>
          <a:srcRect l="1552" t="4663" r="4034" b="1727"/>
          <a:stretch>
            <a:fillRect/>
          </a:stretch>
        </p:blipFill>
        <p:spPr bwMode="auto">
          <a:xfrm>
            <a:off x="176213" y="1128713"/>
            <a:ext cx="2895600" cy="2579687"/>
          </a:xfrm>
          <a:prstGeom prst="rect">
            <a:avLst/>
          </a:prstGeom>
          <a:noFill/>
          <a:ln w="9525">
            <a:solidFill>
              <a:schemeClr val="tx1"/>
            </a:solidFill>
            <a:miter lim="800000"/>
            <a:headEnd/>
            <a:tailEnd/>
          </a:ln>
        </p:spPr>
      </p:pic>
      <p:sp>
        <p:nvSpPr>
          <p:cNvPr id="18443" name="Text Box 1033"/>
          <p:cNvSpPr txBox="1">
            <a:spLocks noChangeArrowheads="1"/>
          </p:cNvSpPr>
          <p:nvPr/>
        </p:nvSpPr>
        <p:spPr bwMode="auto">
          <a:xfrm>
            <a:off x="265113" y="1233488"/>
            <a:ext cx="1274762" cy="646112"/>
          </a:xfrm>
          <a:prstGeom prst="rect">
            <a:avLst/>
          </a:prstGeom>
          <a:noFill/>
          <a:ln w="9525">
            <a:noFill/>
            <a:miter lim="800000"/>
            <a:headEnd/>
            <a:tailEnd/>
          </a:ln>
        </p:spPr>
        <p:txBody>
          <a:bodyPr>
            <a:spAutoFit/>
          </a:bodyPr>
          <a:lstStyle/>
          <a:p>
            <a:r>
              <a:rPr lang="en-US" b="1"/>
              <a:t>MSL to MHHW</a:t>
            </a:r>
          </a:p>
        </p:txBody>
      </p:sp>
      <p:sp>
        <p:nvSpPr>
          <p:cNvPr id="18444" name="Line 1036"/>
          <p:cNvSpPr>
            <a:spLocks noChangeShapeType="1"/>
          </p:cNvSpPr>
          <p:nvPr/>
        </p:nvSpPr>
        <p:spPr bwMode="auto">
          <a:xfrm flipH="1">
            <a:off x="-57150" y="6172200"/>
            <a:ext cx="9201150" cy="3175"/>
          </a:xfrm>
          <a:prstGeom prst="line">
            <a:avLst/>
          </a:prstGeom>
          <a:noFill/>
          <a:ln w="9525">
            <a:solidFill>
              <a:schemeClr val="bg1"/>
            </a:solidFill>
            <a:round/>
            <a:headEnd/>
            <a:tailEnd/>
          </a:ln>
        </p:spPr>
        <p:txBody>
          <a:bodyPr/>
          <a:lstStyle/>
          <a:p>
            <a:endParaRPr lang="en-US"/>
          </a:p>
        </p:txBody>
      </p:sp>
      <p:sp>
        <p:nvSpPr>
          <p:cNvPr id="18446" name="TextBox 13"/>
          <p:cNvSpPr txBox="1">
            <a:spLocks noChangeArrowheads="1"/>
          </p:cNvSpPr>
          <p:nvPr/>
        </p:nvSpPr>
        <p:spPr bwMode="auto">
          <a:xfrm>
            <a:off x="1701800" y="-14288"/>
            <a:ext cx="5791200" cy="523876"/>
          </a:xfrm>
          <a:prstGeom prst="rect">
            <a:avLst/>
          </a:prstGeom>
          <a:noFill/>
          <a:ln w="9525">
            <a:noFill/>
            <a:miter lim="800000"/>
            <a:headEnd/>
            <a:tailEnd/>
          </a:ln>
        </p:spPr>
        <p:txBody>
          <a:bodyPr>
            <a:spAutoFit/>
          </a:bodyPr>
          <a:lstStyle/>
          <a:p>
            <a:r>
              <a:rPr lang="en-US" sz="2800" dirty="0"/>
              <a:t>Computing Tidal Datum Variations</a:t>
            </a:r>
          </a:p>
        </p:txBody>
      </p:sp>
      <p:sp>
        <p:nvSpPr>
          <p:cNvPr id="18447" name="Line 1036"/>
          <p:cNvSpPr>
            <a:spLocks noChangeShapeType="1"/>
          </p:cNvSpPr>
          <p:nvPr/>
        </p:nvSpPr>
        <p:spPr bwMode="auto">
          <a:xfrm flipH="1">
            <a:off x="-57150" y="533400"/>
            <a:ext cx="9201150" cy="3175"/>
          </a:xfrm>
          <a:prstGeom prst="line">
            <a:avLst/>
          </a:prstGeom>
          <a:noFill/>
          <a:ln w="9525">
            <a:solidFill>
              <a:schemeClr val="bg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30"/>
          <p:cNvGrpSpPr>
            <a:grpSpLocks/>
          </p:cNvGrpSpPr>
          <p:nvPr/>
        </p:nvGrpSpPr>
        <p:grpSpPr bwMode="auto">
          <a:xfrm>
            <a:off x="185738" y="5100638"/>
            <a:ext cx="2176462" cy="1681162"/>
            <a:chOff x="3861" y="3165"/>
            <a:chExt cx="1371" cy="1059"/>
          </a:xfrm>
        </p:grpSpPr>
        <p:pic>
          <p:nvPicPr>
            <p:cNvPr id="21517" name="Picture 11" descr="shorttimeseries"/>
            <p:cNvPicPr>
              <a:picLocks noChangeAspect="1" noChangeArrowheads="1"/>
            </p:cNvPicPr>
            <p:nvPr/>
          </p:nvPicPr>
          <p:blipFill>
            <a:blip r:embed="rId3" cstate="print"/>
            <a:srcRect/>
            <a:stretch>
              <a:fillRect/>
            </a:stretch>
          </p:blipFill>
          <p:spPr bwMode="auto">
            <a:xfrm>
              <a:off x="3959" y="3165"/>
              <a:ext cx="1273" cy="1059"/>
            </a:xfrm>
            <a:prstGeom prst="rect">
              <a:avLst/>
            </a:prstGeom>
            <a:noFill/>
            <a:ln w="38100">
              <a:solidFill>
                <a:srgbClr val="00FF00"/>
              </a:solidFill>
              <a:miter lim="800000"/>
              <a:headEnd/>
              <a:tailEnd/>
            </a:ln>
          </p:spPr>
        </p:pic>
        <p:sp>
          <p:nvSpPr>
            <p:cNvPr id="21518" name="Text Box 16"/>
            <p:cNvSpPr txBox="1">
              <a:spLocks noChangeArrowheads="1"/>
            </p:cNvSpPr>
            <p:nvPr/>
          </p:nvSpPr>
          <p:spPr bwMode="auto">
            <a:xfrm>
              <a:off x="3861" y="3173"/>
              <a:ext cx="709" cy="252"/>
            </a:xfrm>
            <a:prstGeom prst="rect">
              <a:avLst/>
            </a:prstGeom>
            <a:noFill/>
            <a:ln w="9525">
              <a:noFill/>
              <a:miter lim="800000"/>
              <a:headEnd/>
              <a:tailEnd/>
            </a:ln>
          </p:spPr>
          <p:txBody>
            <a:bodyPr lIns="92075" tIns="46038" rIns="92075" bIns="46038">
              <a:spAutoFit/>
            </a:bodyPr>
            <a:lstStyle/>
            <a:p>
              <a:pPr algn="ctr">
                <a:spcBef>
                  <a:spcPct val="50000"/>
                </a:spcBef>
              </a:pPr>
              <a:r>
                <a:rPr lang="en-US" sz="1000" b="1">
                  <a:solidFill>
                    <a:schemeClr val="bg1"/>
                  </a:solidFill>
                </a:rPr>
                <a:t>Higher High Water</a:t>
              </a:r>
            </a:p>
          </p:txBody>
        </p:sp>
        <p:sp>
          <p:nvSpPr>
            <p:cNvPr id="21519" name="Text Box 17"/>
            <p:cNvSpPr txBox="1">
              <a:spLocks noChangeArrowheads="1"/>
            </p:cNvSpPr>
            <p:nvPr/>
          </p:nvSpPr>
          <p:spPr bwMode="auto">
            <a:xfrm>
              <a:off x="4310" y="3300"/>
              <a:ext cx="527" cy="252"/>
            </a:xfrm>
            <a:prstGeom prst="rect">
              <a:avLst/>
            </a:prstGeom>
            <a:noFill/>
            <a:ln w="9525">
              <a:noFill/>
              <a:miter lim="800000"/>
              <a:headEnd/>
              <a:tailEnd/>
            </a:ln>
          </p:spPr>
          <p:txBody>
            <a:bodyPr lIns="92075" tIns="46038" rIns="92075" bIns="46038">
              <a:spAutoFit/>
            </a:bodyPr>
            <a:lstStyle/>
            <a:p>
              <a:pPr algn="ctr">
                <a:spcBef>
                  <a:spcPct val="50000"/>
                </a:spcBef>
              </a:pPr>
              <a:r>
                <a:rPr lang="en-US" sz="1000" b="1">
                  <a:solidFill>
                    <a:schemeClr val="bg1"/>
                  </a:solidFill>
                </a:rPr>
                <a:t>High Water</a:t>
              </a:r>
            </a:p>
          </p:txBody>
        </p:sp>
        <p:sp>
          <p:nvSpPr>
            <p:cNvPr id="21520" name="Text Box 18"/>
            <p:cNvSpPr txBox="1">
              <a:spLocks noChangeArrowheads="1"/>
            </p:cNvSpPr>
            <p:nvPr/>
          </p:nvSpPr>
          <p:spPr bwMode="auto">
            <a:xfrm>
              <a:off x="3913" y="3969"/>
              <a:ext cx="526" cy="252"/>
            </a:xfrm>
            <a:prstGeom prst="rect">
              <a:avLst/>
            </a:prstGeom>
            <a:noFill/>
            <a:ln w="9525">
              <a:noFill/>
              <a:miter lim="800000"/>
              <a:headEnd/>
              <a:tailEnd/>
            </a:ln>
          </p:spPr>
          <p:txBody>
            <a:bodyPr lIns="92075" tIns="46038" rIns="92075" bIns="46038">
              <a:spAutoFit/>
            </a:bodyPr>
            <a:lstStyle/>
            <a:p>
              <a:pPr algn="ctr">
                <a:spcBef>
                  <a:spcPct val="50000"/>
                </a:spcBef>
              </a:pPr>
              <a:r>
                <a:rPr lang="en-US" sz="1000" b="1">
                  <a:solidFill>
                    <a:schemeClr val="bg1"/>
                  </a:solidFill>
                </a:rPr>
                <a:t>Lower Low Water</a:t>
              </a:r>
            </a:p>
          </p:txBody>
        </p:sp>
        <p:sp>
          <p:nvSpPr>
            <p:cNvPr id="21521" name="Text Box 19"/>
            <p:cNvSpPr txBox="1">
              <a:spLocks noChangeArrowheads="1"/>
            </p:cNvSpPr>
            <p:nvPr/>
          </p:nvSpPr>
          <p:spPr bwMode="auto">
            <a:xfrm>
              <a:off x="4542" y="3704"/>
              <a:ext cx="368" cy="252"/>
            </a:xfrm>
            <a:prstGeom prst="rect">
              <a:avLst/>
            </a:prstGeom>
            <a:noFill/>
            <a:ln w="9525">
              <a:noFill/>
              <a:miter lim="800000"/>
              <a:headEnd/>
              <a:tailEnd/>
            </a:ln>
          </p:spPr>
          <p:txBody>
            <a:bodyPr lIns="92075" tIns="46038" rIns="92075" bIns="46038">
              <a:spAutoFit/>
            </a:bodyPr>
            <a:lstStyle/>
            <a:p>
              <a:pPr algn="ctr">
                <a:spcBef>
                  <a:spcPct val="50000"/>
                </a:spcBef>
              </a:pPr>
              <a:r>
                <a:rPr lang="en-US" sz="1000" b="1">
                  <a:solidFill>
                    <a:schemeClr val="bg1"/>
                  </a:solidFill>
                </a:rPr>
                <a:t>Low Water</a:t>
              </a:r>
            </a:p>
          </p:txBody>
        </p:sp>
      </p:grpSp>
      <p:sp>
        <p:nvSpPr>
          <p:cNvPr id="12314" name="Text Box 26"/>
          <p:cNvSpPr txBox="1">
            <a:spLocks noChangeArrowheads="1"/>
          </p:cNvSpPr>
          <p:nvPr/>
        </p:nvSpPr>
        <p:spPr bwMode="auto">
          <a:xfrm>
            <a:off x="1143000" y="223838"/>
            <a:ext cx="6858000" cy="585787"/>
          </a:xfrm>
          <a:prstGeom prst="rect">
            <a:avLst/>
          </a:prstGeom>
          <a:noFill/>
          <a:ln w="9525">
            <a:noFill/>
            <a:miter lim="800000"/>
            <a:headEnd/>
            <a:tailEnd/>
          </a:ln>
          <a:effectLst/>
        </p:spPr>
        <p:txBody>
          <a:bodyPr lIns="92075" tIns="46038" rIns="92075" bIns="46038">
            <a:spAutoFit/>
          </a:bodyPr>
          <a:lstStyle/>
          <a:p>
            <a:pPr algn="ctr">
              <a:spcBef>
                <a:spcPct val="50000"/>
              </a:spcBef>
              <a:defRPr/>
            </a:pPr>
            <a:r>
              <a:rPr lang="en-US" sz="3200" b="1" dirty="0">
                <a:solidFill>
                  <a:schemeClr val="tx2"/>
                </a:solidFill>
                <a:latin typeface="+mj-lt"/>
              </a:rPr>
              <a:t>Generation of Tidal Datum Fields</a:t>
            </a:r>
          </a:p>
        </p:txBody>
      </p:sp>
      <p:pic>
        <p:nvPicPr>
          <p:cNvPr id="21508" name="Picture 28"/>
          <p:cNvPicPr>
            <a:picLocks noChangeAspect="1" noChangeArrowheads="1"/>
          </p:cNvPicPr>
          <p:nvPr/>
        </p:nvPicPr>
        <p:blipFill>
          <a:blip r:embed="rId4" cstate="print"/>
          <a:srcRect l="10437"/>
          <a:stretch>
            <a:fillRect/>
          </a:stretch>
        </p:blipFill>
        <p:spPr bwMode="auto">
          <a:xfrm>
            <a:off x="304800" y="990600"/>
            <a:ext cx="3124200" cy="2982913"/>
          </a:xfrm>
          <a:prstGeom prst="rect">
            <a:avLst/>
          </a:prstGeom>
          <a:noFill/>
          <a:ln w="9525">
            <a:noFill/>
            <a:miter lim="800000"/>
            <a:headEnd/>
            <a:tailEnd/>
          </a:ln>
        </p:spPr>
      </p:pic>
      <p:pic>
        <p:nvPicPr>
          <p:cNvPr id="21509" name="Picture 29"/>
          <p:cNvPicPr>
            <a:picLocks noChangeAspect="1" noChangeArrowheads="1"/>
          </p:cNvPicPr>
          <p:nvPr/>
        </p:nvPicPr>
        <p:blipFill>
          <a:blip r:embed="rId5" cstate="print"/>
          <a:srcRect l="2347" t="2234" r="7512" b="1675"/>
          <a:stretch>
            <a:fillRect/>
          </a:stretch>
        </p:blipFill>
        <p:spPr bwMode="auto">
          <a:xfrm>
            <a:off x="4267200" y="990600"/>
            <a:ext cx="3581400" cy="3200400"/>
          </a:xfrm>
          <a:prstGeom prst="rect">
            <a:avLst/>
          </a:prstGeom>
          <a:noFill/>
          <a:ln w="9525">
            <a:noFill/>
            <a:miter lim="800000"/>
            <a:headEnd/>
            <a:tailEnd/>
          </a:ln>
        </p:spPr>
      </p:pic>
      <p:sp>
        <p:nvSpPr>
          <p:cNvPr id="21510" name="Text Box 31"/>
          <p:cNvSpPr txBox="1">
            <a:spLocks noChangeArrowheads="1"/>
          </p:cNvSpPr>
          <p:nvPr/>
        </p:nvSpPr>
        <p:spPr bwMode="auto">
          <a:xfrm>
            <a:off x="533400" y="4114800"/>
            <a:ext cx="2895600" cy="835025"/>
          </a:xfrm>
          <a:prstGeom prst="rect">
            <a:avLst/>
          </a:prstGeom>
          <a:noFill/>
          <a:ln w="9525">
            <a:solidFill>
              <a:srgbClr val="FFFF00"/>
            </a:solidFill>
            <a:miter lim="800000"/>
            <a:headEnd/>
            <a:tailEnd/>
          </a:ln>
        </p:spPr>
        <p:txBody>
          <a:bodyPr>
            <a:spAutoFit/>
          </a:bodyPr>
          <a:lstStyle/>
          <a:p>
            <a:pPr>
              <a:spcBef>
                <a:spcPct val="50000"/>
              </a:spcBef>
            </a:pPr>
            <a:r>
              <a:rPr lang="en-US" sz="1600" b="1"/>
              <a:t>ADCIRC model is used to generate time series of the tides at each grid point.</a:t>
            </a:r>
          </a:p>
        </p:txBody>
      </p:sp>
      <p:sp>
        <p:nvSpPr>
          <p:cNvPr id="21511" name="Line 32"/>
          <p:cNvSpPr>
            <a:spLocks noChangeShapeType="1"/>
          </p:cNvSpPr>
          <p:nvPr/>
        </p:nvSpPr>
        <p:spPr bwMode="auto">
          <a:xfrm>
            <a:off x="381000" y="3962400"/>
            <a:ext cx="0" cy="1066800"/>
          </a:xfrm>
          <a:prstGeom prst="line">
            <a:avLst/>
          </a:prstGeom>
          <a:noFill/>
          <a:ln w="57150">
            <a:solidFill>
              <a:srgbClr val="FFFF00"/>
            </a:solidFill>
            <a:round/>
            <a:headEnd/>
            <a:tailEnd type="triangle" w="med" len="med"/>
          </a:ln>
        </p:spPr>
        <p:txBody>
          <a:bodyPr/>
          <a:lstStyle/>
          <a:p>
            <a:endParaRPr lang="en-US"/>
          </a:p>
        </p:txBody>
      </p:sp>
      <p:sp>
        <p:nvSpPr>
          <p:cNvPr id="21512" name="Arc 34"/>
          <p:cNvSpPr>
            <a:spLocks/>
          </p:cNvSpPr>
          <p:nvPr/>
        </p:nvSpPr>
        <p:spPr bwMode="auto">
          <a:xfrm flipV="1">
            <a:off x="2438400" y="4267200"/>
            <a:ext cx="2133600" cy="1981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FFFF00"/>
            </a:solidFill>
            <a:round/>
            <a:headEnd/>
            <a:tailEnd type="arrow" w="med" len="med"/>
          </a:ln>
        </p:spPr>
        <p:txBody>
          <a:bodyPr wrap="none" anchor="ctr"/>
          <a:lstStyle/>
          <a:p>
            <a:endParaRPr lang="en-US"/>
          </a:p>
        </p:txBody>
      </p:sp>
      <p:sp>
        <p:nvSpPr>
          <p:cNvPr id="21513" name="Text Box 35"/>
          <p:cNvSpPr txBox="1">
            <a:spLocks noChangeArrowheads="1"/>
          </p:cNvSpPr>
          <p:nvPr/>
        </p:nvSpPr>
        <p:spPr bwMode="auto">
          <a:xfrm>
            <a:off x="2819400" y="5108575"/>
            <a:ext cx="2743200" cy="835025"/>
          </a:xfrm>
          <a:prstGeom prst="rect">
            <a:avLst/>
          </a:prstGeom>
          <a:solidFill>
            <a:srgbClr val="00B050"/>
          </a:solidFill>
          <a:ln w="9525">
            <a:solidFill>
              <a:srgbClr val="FFFF00"/>
            </a:solidFill>
            <a:miter lim="800000"/>
            <a:headEnd/>
            <a:tailEnd/>
          </a:ln>
        </p:spPr>
        <p:txBody>
          <a:bodyPr>
            <a:spAutoFit/>
          </a:bodyPr>
          <a:lstStyle/>
          <a:p>
            <a:pPr>
              <a:spcBef>
                <a:spcPct val="50000"/>
              </a:spcBef>
            </a:pPr>
            <a:r>
              <a:rPr lang="en-US" sz="1600" b="1"/>
              <a:t>Tidal datums are computed from the time series at each grid point.</a:t>
            </a:r>
          </a:p>
        </p:txBody>
      </p:sp>
      <p:sp>
        <p:nvSpPr>
          <p:cNvPr id="21514" name="Text Box 36"/>
          <p:cNvSpPr txBox="1">
            <a:spLocks noChangeArrowheads="1"/>
          </p:cNvSpPr>
          <p:nvPr/>
        </p:nvSpPr>
        <p:spPr bwMode="auto">
          <a:xfrm>
            <a:off x="5943600" y="4572000"/>
            <a:ext cx="3200400" cy="2179638"/>
          </a:xfrm>
          <a:prstGeom prst="rect">
            <a:avLst/>
          </a:prstGeom>
          <a:noFill/>
          <a:ln w="9525">
            <a:solidFill>
              <a:srgbClr val="FFFF00"/>
            </a:solidFill>
            <a:miter lim="800000"/>
            <a:headEnd/>
            <a:tailEnd/>
          </a:ln>
        </p:spPr>
        <p:txBody>
          <a:bodyPr>
            <a:spAutoFit/>
          </a:bodyPr>
          <a:lstStyle/>
          <a:p>
            <a:pPr marL="114300" indent="-114300">
              <a:spcBef>
                <a:spcPct val="50000"/>
              </a:spcBef>
              <a:buFontTx/>
              <a:buChar char="•"/>
            </a:pPr>
            <a:r>
              <a:rPr lang="en-US" sz="1600" b="1">
                <a:solidFill>
                  <a:srgbClr val="FFFF00"/>
                </a:solidFill>
              </a:rPr>
              <a:t>Final tidal datum fields are corrected to match observations at CO-OPS water level stations.</a:t>
            </a:r>
          </a:p>
          <a:p>
            <a:pPr marL="114300" indent="-114300">
              <a:spcBef>
                <a:spcPct val="50000"/>
              </a:spcBef>
              <a:buFontTx/>
              <a:buChar char="•"/>
            </a:pPr>
            <a:r>
              <a:rPr lang="en-US" sz="1600" b="1"/>
              <a:t>Corrections are made using TCARI, an interpolation tool based on solution of Laplace’s equation.</a:t>
            </a:r>
          </a:p>
        </p:txBody>
      </p:sp>
      <p:sp>
        <p:nvSpPr>
          <p:cNvPr id="21515" name="Arc 37"/>
          <p:cNvSpPr>
            <a:spLocks/>
          </p:cNvSpPr>
          <p:nvPr/>
        </p:nvSpPr>
        <p:spPr bwMode="auto">
          <a:xfrm>
            <a:off x="7924800" y="3733800"/>
            <a:ext cx="762000" cy="838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FFFF00"/>
            </a:solidFill>
            <a:round/>
            <a:headEnd/>
            <a:tailEnd type="arrow" w="med" len="med"/>
          </a:ln>
        </p:spPr>
        <p:txBody>
          <a:bodyPr wrap="none" anchor="ctr"/>
          <a:lstStyle/>
          <a:p>
            <a:endParaRPr lang="en-US"/>
          </a:p>
        </p:txBody>
      </p:sp>
      <p:sp>
        <p:nvSpPr>
          <p:cNvPr id="21516" name="Line 38"/>
          <p:cNvSpPr>
            <a:spLocks noChangeShapeType="1"/>
          </p:cNvSpPr>
          <p:nvPr/>
        </p:nvSpPr>
        <p:spPr bwMode="auto">
          <a:xfrm>
            <a:off x="381000" y="4114800"/>
            <a:ext cx="228600" cy="0"/>
          </a:xfrm>
          <a:prstGeom prst="line">
            <a:avLst/>
          </a:prstGeom>
          <a:noFill/>
          <a:ln w="9525">
            <a:solidFill>
              <a:srgbClr val="FFFF00"/>
            </a:solidFill>
            <a:round/>
            <a:headEnd/>
            <a:tailEnd/>
          </a:ln>
        </p:spPr>
        <p:txBody>
          <a:bodyPr/>
          <a:lstStyle/>
          <a:p>
            <a:endParaRPr lang="en-US"/>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va_nj_tbm_tg"/>
          <p:cNvPicPr>
            <a:picLocks noChangeAspect="1" noChangeArrowheads="1"/>
          </p:cNvPicPr>
          <p:nvPr/>
        </p:nvPicPr>
        <p:blipFill>
          <a:blip r:embed="rId3" cstate="print"/>
          <a:srcRect l="2568" t="1488" r="2888" b="1486"/>
          <a:stretch>
            <a:fillRect/>
          </a:stretch>
        </p:blipFill>
        <p:spPr bwMode="auto">
          <a:xfrm>
            <a:off x="412750" y="1905000"/>
            <a:ext cx="3565525" cy="4800600"/>
          </a:xfrm>
          <a:prstGeom prst="rect">
            <a:avLst/>
          </a:prstGeom>
          <a:noFill/>
          <a:ln w="9525">
            <a:noFill/>
            <a:miter lim="800000"/>
            <a:headEnd/>
            <a:tailEnd/>
          </a:ln>
          <a:effectLst>
            <a:softEdge rad="63500"/>
          </a:effectLst>
        </p:spPr>
      </p:pic>
      <p:pic>
        <p:nvPicPr>
          <p:cNvPr id="5" name="Picture 6" descr="va_nj_chk_bay_tss"/>
          <p:cNvPicPr>
            <a:picLocks noChangeAspect="1" noChangeArrowheads="1"/>
          </p:cNvPicPr>
          <p:nvPr/>
        </p:nvPicPr>
        <p:blipFill>
          <a:blip r:embed="rId4" cstate="print"/>
          <a:srcRect l="2470" t="1364" r="3059" b="1364"/>
          <a:stretch>
            <a:fillRect/>
          </a:stretch>
        </p:blipFill>
        <p:spPr bwMode="auto">
          <a:xfrm>
            <a:off x="5137150" y="1905000"/>
            <a:ext cx="3625850" cy="4800600"/>
          </a:xfrm>
          <a:prstGeom prst="rect">
            <a:avLst/>
          </a:prstGeom>
          <a:noFill/>
          <a:ln w="9525">
            <a:noFill/>
            <a:miter lim="800000"/>
            <a:headEnd/>
            <a:tailEnd/>
          </a:ln>
          <a:effectLst>
            <a:softEdge rad="63500"/>
          </a:effectLst>
        </p:spPr>
      </p:pic>
      <p:sp>
        <p:nvSpPr>
          <p:cNvPr id="6" name="Line 7"/>
          <p:cNvSpPr>
            <a:spLocks noChangeShapeType="1"/>
          </p:cNvSpPr>
          <p:nvPr/>
        </p:nvSpPr>
        <p:spPr bwMode="auto">
          <a:xfrm>
            <a:off x="3994150" y="4267200"/>
            <a:ext cx="1143000" cy="0"/>
          </a:xfrm>
          <a:prstGeom prst="line">
            <a:avLst/>
          </a:prstGeom>
          <a:noFill/>
          <a:ln w="38100">
            <a:solidFill>
              <a:srgbClr val="FFFF00"/>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22533" name="Text Box 8"/>
          <p:cNvSpPr txBox="1">
            <a:spLocks noChangeArrowheads="1"/>
          </p:cNvSpPr>
          <p:nvPr/>
        </p:nvSpPr>
        <p:spPr bwMode="auto">
          <a:xfrm>
            <a:off x="685800" y="152400"/>
            <a:ext cx="7391400" cy="519113"/>
          </a:xfrm>
          <a:prstGeom prst="rect">
            <a:avLst/>
          </a:prstGeom>
          <a:noFill/>
          <a:ln w="9525">
            <a:noFill/>
            <a:miter lim="800000"/>
            <a:headEnd/>
            <a:tailEnd/>
          </a:ln>
        </p:spPr>
        <p:txBody>
          <a:bodyPr lIns="92075" tIns="46038" rIns="92075" bIns="46038">
            <a:spAutoFit/>
          </a:bodyPr>
          <a:lstStyle/>
          <a:p>
            <a:pPr algn="ctr" eaLnBrk="0" hangingPunct="0">
              <a:spcBef>
                <a:spcPct val="50000"/>
              </a:spcBef>
            </a:pPr>
            <a:r>
              <a:rPr lang="en-US" sz="2800" b="1">
                <a:solidFill>
                  <a:schemeClr val="tx2"/>
                </a:solidFill>
                <a:cs typeface="Arial" charset="0"/>
              </a:rPr>
              <a:t>Topography of the Sea Surface</a:t>
            </a:r>
          </a:p>
        </p:txBody>
      </p:sp>
      <p:sp>
        <p:nvSpPr>
          <p:cNvPr id="22534" name="Text Box 9"/>
          <p:cNvSpPr txBox="1">
            <a:spLocks noChangeArrowheads="1"/>
          </p:cNvSpPr>
          <p:nvPr/>
        </p:nvSpPr>
        <p:spPr bwMode="auto">
          <a:xfrm>
            <a:off x="533400" y="685800"/>
            <a:ext cx="8153400" cy="1116013"/>
          </a:xfrm>
          <a:prstGeom prst="rect">
            <a:avLst/>
          </a:prstGeom>
          <a:noFill/>
          <a:ln w="9525">
            <a:noFill/>
            <a:miter lim="800000"/>
            <a:headEnd/>
            <a:tailEnd/>
          </a:ln>
        </p:spPr>
        <p:txBody>
          <a:bodyPr>
            <a:spAutoFit/>
          </a:bodyPr>
          <a:lstStyle/>
          <a:p>
            <a:pPr marL="171450" indent="-171450" eaLnBrk="0" hangingPunct="0">
              <a:spcBef>
                <a:spcPct val="50000"/>
              </a:spcBef>
              <a:buFontTx/>
              <a:buChar char="•"/>
            </a:pPr>
            <a:r>
              <a:rPr lang="en-US" sz="1900">
                <a:solidFill>
                  <a:schemeClr val="tx2"/>
                </a:solidFill>
              </a:rPr>
              <a:t>Defined as the difference between </a:t>
            </a:r>
            <a:r>
              <a:rPr lang="en-US" sz="1900" b="1">
                <a:solidFill>
                  <a:srgbClr val="FFFF00"/>
                </a:solidFill>
              </a:rPr>
              <a:t>NAVD 88 and local mean sea level</a:t>
            </a:r>
          </a:p>
          <a:p>
            <a:pPr marL="171450" indent="-171450" eaLnBrk="0" hangingPunct="0">
              <a:spcBef>
                <a:spcPct val="50000"/>
              </a:spcBef>
              <a:buFontTx/>
              <a:buChar char="•"/>
            </a:pPr>
            <a:r>
              <a:rPr lang="en-US" sz="1900">
                <a:solidFill>
                  <a:schemeClr val="tx2"/>
                </a:solidFill>
              </a:rPr>
              <a:t>Observed NAVD88-MSL differences at benchmark locations are spatially interpolated using a minimum curvature algorithm</a:t>
            </a:r>
            <a:endParaRPr lang="en-US" sz="1900">
              <a:solidFill>
                <a:schemeClr val="bg1"/>
              </a:solidFill>
            </a:endParaRPr>
          </a:p>
        </p:txBody>
      </p:sp>
      <p:pic>
        <p:nvPicPr>
          <p:cNvPr id="7" name="Picture 6" descr="va_nj_chk_bay_tss"/>
          <p:cNvPicPr>
            <a:picLocks noChangeAspect="1" noChangeArrowheads="1"/>
          </p:cNvPicPr>
          <p:nvPr/>
        </p:nvPicPr>
        <p:blipFill>
          <a:blip r:embed="rId4" cstate="print"/>
          <a:srcRect l="3624" t="2345" r="70620" b="86284"/>
          <a:stretch>
            <a:fillRect/>
          </a:stretch>
        </p:blipFill>
        <p:spPr bwMode="auto">
          <a:xfrm>
            <a:off x="4535488" y="1841500"/>
            <a:ext cx="1976437" cy="1122363"/>
          </a:xfrm>
          <a:prstGeom prst="rect">
            <a:avLst/>
          </a:prstGeom>
          <a:ln>
            <a:noFill/>
          </a:ln>
          <a:effectLst>
            <a:outerShdw blurRad="292100" dist="139700" dir="2700000" algn="tl" rotWithShape="0">
              <a:srgbClr val="333333">
                <a:alpha val="65000"/>
              </a:srgbClr>
            </a:outerShdw>
          </a:effectLst>
        </p:spPr>
      </p:pic>
      <p:pic>
        <p:nvPicPr>
          <p:cNvPr id="8" name="Picture 5" descr="va_nj_tbm_tg"/>
          <p:cNvPicPr>
            <a:picLocks noChangeAspect="1" noChangeArrowheads="1"/>
          </p:cNvPicPr>
          <p:nvPr/>
        </p:nvPicPr>
        <p:blipFill>
          <a:blip r:embed="rId3" cstate="print"/>
          <a:srcRect l="3965" t="2371" r="71133" b="91505"/>
          <a:stretch>
            <a:fillRect/>
          </a:stretch>
        </p:blipFill>
        <p:spPr bwMode="auto">
          <a:xfrm>
            <a:off x="171450" y="1854200"/>
            <a:ext cx="1990725" cy="6413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743200" y="1219200"/>
            <a:ext cx="3048000" cy="5638800"/>
          </a:xfrm>
        </p:spPr>
        <p:txBody>
          <a:bodyPr>
            <a:normAutofit fontScale="40000" lnSpcReduction="20000"/>
          </a:bodyPr>
          <a:lstStyle/>
          <a:p>
            <a:pPr marL="0" lvl="0" indent="0" algn="ctr" eaLnBrk="0" fontAlgn="base" hangingPunct="0">
              <a:spcBef>
                <a:spcPct val="0"/>
              </a:spcBef>
              <a:spcAft>
                <a:spcPts val="400"/>
              </a:spcAft>
              <a:buNone/>
            </a:pPr>
            <a:r>
              <a:rPr lang="en-US" sz="4000" b="1" u="sng" dirty="0" smtClean="0">
                <a:solidFill>
                  <a:schemeClr val="bg2">
                    <a:lumMod val="40000"/>
                    <a:lumOff val="60000"/>
                  </a:schemeClr>
                </a:solidFill>
                <a:effectLst>
                  <a:outerShdw blurRad="38100" dist="38100" dir="2700000" algn="tl">
                    <a:srgbClr val="000000">
                      <a:alpha val="43137"/>
                    </a:srgbClr>
                  </a:outerShdw>
                </a:effectLst>
                <a:latin typeface="Arial Unicode MS" pitchFamily="34" charset="-128"/>
                <a:ea typeface="Times New Roman" pitchFamily="18" charset="0"/>
                <a:cs typeface="Courier New" pitchFamily="49" charset="0"/>
              </a:rPr>
              <a:t>CO-OPS</a:t>
            </a:r>
          </a:p>
          <a:p>
            <a:pPr marL="0" lvl="0" indent="0" eaLnBrk="0" fontAlgn="base" hangingPunct="0">
              <a:lnSpc>
                <a:spcPct val="120000"/>
              </a:lnSpc>
              <a:spcBef>
                <a:spcPct val="0"/>
              </a:spcBef>
              <a:spcAft>
                <a:spcPct val="0"/>
              </a:spcAft>
              <a:buNone/>
            </a:pPr>
            <a:r>
              <a:rPr lang="en-US" sz="2800" b="1" dirty="0" err="1" smtClean="0">
                <a:latin typeface="Arial Unicode MS" pitchFamily="34" charset="-128"/>
                <a:ea typeface="Times New Roman" pitchFamily="18" charset="0"/>
                <a:cs typeface="Courier New" pitchFamily="49" charset="0"/>
              </a:rPr>
              <a:t>Manoj</a:t>
            </a:r>
            <a:r>
              <a:rPr lang="en-US" sz="2800" b="1" dirty="0" smtClean="0">
                <a:latin typeface="Arial Unicode MS" pitchFamily="34" charset="-128"/>
                <a:ea typeface="Times New Roman" pitchFamily="18" charset="0"/>
                <a:cs typeface="Courier New" pitchFamily="49" charset="0"/>
              </a:rPr>
              <a:t> </a:t>
            </a:r>
            <a:r>
              <a:rPr lang="en-US" sz="2800" b="1" dirty="0" err="1" smtClean="0">
                <a:latin typeface="Arial Unicode MS" pitchFamily="34" charset="-128"/>
                <a:ea typeface="Times New Roman" pitchFamily="18" charset="0"/>
                <a:cs typeface="Courier New" pitchFamily="49" charset="0"/>
              </a:rPr>
              <a:t>Samant</a:t>
            </a:r>
            <a:r>
              <a:rPr lang="en-US" sz="2800" b="1" dirty="0" smtClean="0">
                <a:latin typeface="Arial Unicode MS" pitchFamily="34" charset="-128"/>
                <a:ea typeface="Times New Roman" pitchFamily="18" charset="0"/>
                <a:cs typeface="Courier New" pitchFamily="49" charset="0"/>
              </a:rPr>
              <a:t> </a:t>
            </a:r>
            <a:r>
              <a:rPr lang="en-US" sz="2800" b="1" dirty="0" smtClean="0">
                <a:latin typeface="Arial"/>
                <a:ea typeface="Times New Roman" pitchFamily="18" charset="0"/>
                <a:cs typeface="Courier New" pitchFamily="49" charset="0"/>
              </a:rPr>
              <a:t>–</a:t>
            </a:r>
            <a:r>
              <a:rPr lang="en-US" sz="2800" b="1" dirty="0" smtClean="0">
                <a:latin typeface="Arial Unicode MS" pitchFamily="34" charset="-128"/>
                <a:ea typeface="Times New Roman" pitchFamily="18" charset="0"/>
                <a:cs typeface="Courier New" pitchFamily="49" charset="0"/>
              </a:rPr>
              <a:t> Operations Team Lead</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Steve Gill </a:t>
            </a:r>
            <a:r>
              <a:rPr lang="en-US" sz="2800" dirty="0" smtClean="0">
                <a:latin typeface="Arial Unicode MS" pitchFamily="34" charset="-128"/>
                <a:ea typeface="Times New Roman" pitchFamily="18" charset="0"/>
                <a:cs typeface="Courier New" pitchFamily="49" charset="0"/>
              </a:rPr>
              <a:t>(Development)</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Jerry </a:t>
            </a:r>
            <a:r>
              <a:rPr lang="en-US" sz="2800" b="1" dirty="0" err="1" smtClean="0">
                <a:latin typeface="Arial Unicode MS" pitchFamily="34" charset="-128"/>
                <a:ea typeface="Times New Roman" pitchFamily="18" charset="0"/>
                <a:cs typeface="Courier New" pitchFamily="49" charset="0"/>
              </a:rPr>
              <a:t>Hovis</a:t>
            </a:r>
            <a:r>
              <a:rPr lang="en-US" sz="2800" b="1" dirty="0" smtClean="0">
                <a:latin typeface="Arial Unicode MS" pitchFamily="34" charset="-128"/>
                <a:ea typeface="Times New Roman" pitchFamily="18" charset="0"/>
                <a:cs typeface="Courier New" pitchFamily="49" charset="0"/>
              </a:rPr>
              <a:t> </a:t>
            </a:r>
            <a:r>
              <a:rPr lang="en-US" sz="2800" dirty="0" smtClean="0">
                <a:latin typeface="Arial Unicode MS" pitchFamily="34" charset="-128"/>
                <a:ea typeface="Times New Roman" pitchFamily="18" charset="0"/>
                <a:cs typeface="Courier New" pitchFamily="49" charset="0"/>
              </a:rPr>
              <a:t>(Development &amp; Operations)</a:t>
            </a:r>
          </a:p>
          <a:p>
            <a:pPr marL="0" lvl="0" indent="0" eaLnBrk="0" fontAlgn="base" hangingPunct="0">
              <a:lnSpc>
                <a:spcPct val="120000"/>
              </a:lnSpc>
              <a:spcBef>
                <a:spcPct val="0"/>
              </a:spcBef>
              <a:spcAft>
                <a:spcPct val="0"/>
              </a:spcAft>
              <a:buNone/>
            </a:pPr>
            <a:r>
              <a:rPr lang="en-US" sz="2800" b="1" dirty="0" err="1" smtClean="0">
                <a:latin typeface="Arial Unicode MS" pitchFamily="34" charset="-128"/>
                <a:ea typeface="Times New Roman" pitchFamily="18" charset="0"/>
                <a:cs typeface="Courier New" pitchFamily="49" charset="0"/>
              </a:rPr>
              <a:t>Lijuan</a:t>
            </a:r>
            <a:r>
              <a:rPr lang="en-US" sz="2800" b="1" dirty="0" smtClean="0">
                <a:latin typeface="Arial Unicode MS" pitchFamily="34" charset="-128"/>
                <a:ea typeface="Times New Roman" pitchFamily="18" charset="0"/>
                <a:cs typeface="Courier New" pitchFamily="49" charset="0"/>
              </a:rPr>
              <a:t> Huang</a:t>
            </a:r>
            <a:r>
              <a:rPr lang="en-US" sz="2800" dirty="0" smtClean="0">
                <a:latin typeface="Arial Unicode MS" pitchFamily="34" charset="-128"/>
                <a:ea typeface="Times New Roman" pitchFamily="18" charset="0"/>
                <a:cs typeface="Courier New" pitchFamily="49" charset="0"/>
              </a:rPr>
              <a:t> (Operations)</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David </a:t>
            </a:r>
            <a:r>
              <a:rPr lang="en-US" sz="2800" b="1" dirty="0" err="1" smtClean="0">
                <a:latin typeface="Arial Unicode MS" pitchFamily="34" charset="-128"/>
                <a:ea typeface="Times New Roman" pitchFamily="18" charset="0"/>
                <a:cs typeface="Courier New" pitchFamily="49" charset="0"/>
              </a:rPr>
              <a:t>MacFarland</a:t>
            </a:r>
            <a:r>
              <a:rPr lang="en-US" sz="2800" b="1" dirty="0" smtClean="0">
                <a:latin typeface="Arial Unicode MS" pitchFamily="34" charset="-128"/>
                <a:ea typeface="Times New Roman" pitchFamily="18" charset="0"/>
                <a:cs typeface="Courier New" pitchFamily="49" charset="0"/>
              </a:rPr>
              <a:t> </a:t>
            </a:r>
            <a:r>
              <a:rPr lang="en-US" sz="2800" dirty="0" smtClean="0">
                <a:latin typeface="Arial Unicode MS" pitchFamily="34" charset="-128"/>
                <a:ea typeface="Times New Roman" pitchFamily="18" charset="0"/>
                <a:cs typeface="Courier New" pitchFamily="49" charset="0"/>
              </a:rPr>
              <a:t>(Operations)</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Mike </a:t>
            </a:r>
            <a:r>
              <a:rPr lang="en-US" sz="2800" b="1" dirty="0" err="1" smtClean="0">
                <a:latin typeface="Arial Unicode MS" pitchFamily="34" charset="-128"/>
                <a:ea typeface="Times New Roman" pitchFamily="18" charset="0"/>
                <a:cs typeface="Courier New" pitchFamily="49" charset="0"/>
              </a:rPr>
              <a:t>Michalski</a:t>
            </a:r>
            <a:r>
              <a:rPr lang="en-US" sz="2800" b="1" dirty="0" smtClean="0">
                <a:latin typeface="Arial Unicode MS" pitchFamily="34" charset="-128"/>
                <a:ea typeface="Times New Roman" pitchFamily="18" charset="0"/>
                <a:cs typeface="Courier New" pitchFamily="49" charset="0"/>
              </a:rPr>
              <a:t> </a:t>
            </a:r>
            <a:r>
              <a:rPr lang="en-US" sz="2800" dirty="0" smtClean="0">
                <a:latin typeface="Arial Unicode MS" pitchFamily="34" charset="-128"/>
                <a:ea typeface="Times New Roman" pitchFamily="18" charset="0"/>
                <a:cs typeface="Courier New" pitchFamily="49" charset="0"/>
              </a:rPr>
              <a:t>(Development &amp; Operations)</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Laura Rear-McLaughlin </a:t>
            </a:r>
            <a:r>
              <a:rPr lang="en-US" sz="2800" dirty="0" smtClean="0">
                <a:latin typeface="Arial Unicode MS" pitchFamily="34" charset="-128"/>
                <a:ea typeface="Times New Roman" pitchFamily="18" charset="0"/>
                <a:cs typeface="Courier New" pitchFamily="49" charset="0"/>
              </a:rPr>
              <a:t>(Operations)</a:t>
            </a:r>
          </a:p>
          <a:p>
            <a:pPr marL="0" lvl="0" indent="0" eaLnBrk="0" fontAlgn="base" hangingPunct="0">
              <a:lnSpc>
                <a:spcPct val="120000"/>
              </a:lnSpc>
              <a:spcBef>
                <a:spcPct val="0"/>
              </a:spcBef>
              <a:spcAft>
                <a:spcPct val="0"/>
              </a:spcAft>
              <a:buNone/>
            </a:pPr>
            <a:r>
              <a:rPr lang="en-US" sz="2800" b="1" dirty="0" err="1" smtClean="0">
                <a:latin typeface="Arial Unicode MS" pitchFamily="34" charset="-128"/>
                <a:ea typeface="Times New Roman" pitchFamily="18" charset="0"/>
                <a:cs typeface="Courier New" pitchFamily="49" charset="0"/>
              </a:rPr>
              <a:t>Hua</a:t>
            </a:r>
            <a:r>
              <a:rPr lang="en-US" sz="2800" b="1" dirty="0" smtClean="0">
                <a:latin typeface="Arial Unicode MS" pitchFamily="34" charset="-128"/>
                <a:ea typeface="Times New Roman" pitchFamily="18" charset="0"/>
                <a:cs typeface="Courier New" pitchFamily="49" charset="0"/>
              </a:rPr>
              <a:t> Yang</a:t>
            </a:r>
            <a:r>
              <a:rPr lang="en-US" sz="2800" dirty="0" smtClean="0">
                <a:latin typeface="Arial Unicode MS" pitchFamily="34" charset="-128"/>
                <a:ea typeface="Times New Roman" pitchFamily="18" charset="0"/>
                <a:cs typeface="Courier New" pitchFamily="49" charset="0"/>
              </a:rPr>
              <a:t> (Operations)</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David Wolcott </a:t>
            </a:r>
            <a:r>
              <a:rPr lang="en-US" sz="2800" dirty="0" smtClean="0">
                <a:latin typeface="Arial Unicode MS" pitchFamily="34" charset="-128"/>
                <a:ea typeface="Times New Roman" pitchFamily="18" charset="0"/>
                <a:cs typeface="Courier New" pitchFamily="49" charset="0"/>
              </a:rPr>
              <a:t>(Production)</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James Taylor </a:t>
            </a:r>
            <a:r>
              <a:rPr lang="en-US" sz="2800" dirty="0" smtClean="0">
                <a:latin typeface="Arial Unicode MS" pitchFamily="34" charset="-128"/>
                <a:ea typeface="Times New Roman" pitchFamily="18" charset="0"/>
                <a:cs typeface="Courier New" pitchFamily="49" charset="0"/>
              </a:rPr>
              <a:t>(Production</a:t>
            </a:r>
            <a:r>
              <a:rPr lang="en-US" dirty="0" smtClean="0">
                <a:latin typeface="Arial Unicode MS" pitchFamily="34" charset="-128"/>
                <a:ea typeface="Times New Roman" pitchFamily="18" charset="0"/>
                <a:cs typeface="Courier New" pitchFamily="49" charset="0"/>
              </a:rPr>
              <a:t>)</a:t>
            </a:r>
          </a:p>
          <a:p>
            <a:pPr marL="0" lvl="0" indent="0" algn="ctr" eaLnBrk="0" fontAlgn="base" hangingPunct="0">
              <a:lnSpc>
                <a:spcPct val="120000"/>
              </a:lnSpc>
              <a:spcBef>
                <a:spcPct val="0"/>
              </a:spcBef>
              <a:spcAft>
                <a:spcPct val="0"/>
              </a:spcAft>
              <a:buNone/>
            </a:pPr>
            <a:endParaRPr lang="en-US" dirty="0" smtClean="0">
              <a:latin typeface="Arial Unicode MS" pitchFamily="34" charset="-128"/>
              <a:ea typeface="Times New Roman" pitchFamily="18" charset="0"/>
              <a:cs typeface="Courier New" pitchFamily="49" charset="0"/>
            </a:endParaRPr>
          </a:p>
          <a:p>
            <a:pPr marL="0" lvl="0" indent="0" algn="ctr" eaLnBrk="0" fontAlgn="base" hangingPunct="0">
              <a:spcBef>
                <a:spcPct val="0"/>
              </a:spcBef>
              <a:spcAft>
                <a:spcPts val="400"/>
              </a:spcAft>
              <a:buNone/>
            </a:pPr>
            <a:r>
              <a:rPr lang="en-US" sz="4000" b="1" u="sng" dirty="0" smtClean="0">
                <a:solidFill>
                  <a:schemeClr val="bg2">
                    <a:lumMod val="40000"/>
                    <a:lumOff val="60000"/>
                  </a:schemeClr>
                </a:solidFill>
                <a:effectLst>
                  <a:outerShdw blurRad="38100" dist="38100" dir="2700000" algn="tl">
                    <a:srgbClr val="000000">
                      <a:alpha val="43137"/>
                    </a:srgbClr>
                  </a:outerShdw>
                </a:effectLst>
                <a:latin typeface="Arial Unicode MS" pitchFamily="34" charset="-128"/>
                <a:ea typeface="Times New Roman" pitchFamily="18" charset="0"/>
                <a:cs typeface="Courier New" pitchFamily="49" charset="0"/>
              </a:rPr>
              <a:t>NGS</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Doug Brown- Program Manager</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Eric Berkowitz</a:t>
            </a:r>
            <a:r>
              <a:rPr lang="en-US" sz="2800" dirty="0" smtClean="0">
                <a:latin typeface="Arial Unicode MS" pitchFamily="34" charset="-128"/>
                <a:ea typeface="Times New Roman" pitchFamily="18" charset="0"/>
                <a:cs typeface="Courier New" pitchFamily="49" charset="0"/>
              </a:rPr>
              <a:t> (Development)</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Steve Randall </a:t>
            </a:r>
            <a:r>
              <a:rPr lang="en-US" sz="2800" dirty="0" smtClean="0">
                <a:latin typeface="Arial Unicode MS" pitchFamily="34" charset="-128"/>
                <a:ea typeface="Times New Roman" pitchFamily="18" charset="0"/>
                <a:cs typeface="Courier New" pitchFamily="49" charset="0"/>
              </a:rPr>
              <a:t>(Development &amp; Operations)</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Stephen White </a:t>
            </a:r>
            <a:r>
              <a:rPr lang="en-US" sz="2800" dirty="0" smtClean="0">
                <a:latin typeface="Arial Unicode MS" pitchFamily="34" charset="-128"/>
                <a:ea typeface="Times New Roman" pitchFamily="18" charset="0"/>
                <a:cs typeface="Courier New" pitchFamily="49" charset="0"/>
              </a:rPr>
              <a:t>(Development)</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Chris Parrish </a:t>
            </a:r>
            <a:r>
              <a:rPr lang="en-US" sz="2800" dirty="0" smtClean="0">
                <a:latin typeface="Arial Unicode MS" pitchFamily="34" charset="-128"/>
                <a:ea typeface="Times New Roman" pitchFamily="18" charset="0"/>
                <a:cs typeface="Courier New" pitchFamily="49" charset="0"/>
              </a:rPr>
              <a:t>(Development)</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Tom </a:t>
            </a:r>
            <a:r>
              <a:rPr lang="en-US" sz="2800" b="1" dirty="0" err="1" smtClean="0">
                <a:latin typeface="Arial Unicode MS" pitchFamily="34" charset="-128"/>
                <a:ea typeface="Times New Roman" pitchFamily="18" charset="0"/>
                <a:cs typeface="Courier New" pitchFamily="49" charset="0"/>
              </a:rPr>
              <a:t>Soler</a:t>
            </a:r>
            <a:r>
              <a:rPr lang="en-US" sz="2800" b="1" dirty="0" smtClean="0">
                <a:latin typeface="Arial Unicode MS" pitchFamily="34" charset="-128"/>
                <a:ea typeface="Times New Roman" pitchFamily="18" charset="0"/>
                <a:cs typeface="Courier New" pitchFamily="49" charset="0"/>
              </a:rPr>
              <a:t> </a:t>
            </a:r>
            <a:r>
              <a:rPr lang="en-US" sz="2800" dirty="0" smtClean="0">
                <a:latin typeface="Arial Unicode MS" pitchFamily="34" charset="-128"/>
                <a:ea typeface="Times New Roman" pitchFamily="18" charset="0"/>
                <a:cs typeface="Courier New" pitchFamily="49" charset="0"/>
              </a:rPr>
              <a:t>(Development)</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Bang Le </a:t>
            </a:r>
            <a:r>
              <a:rPr lang="en-US" sz="2800" dirty="0" smtClean="0">
                <a:latin typeface="Arial Unicode MS" pitchFamily="34" charset="-128"/>
                <a:ea typeface="Times New Roman" pitchFamily="18" charset="0"/>
                <a:cs typeface="Courier New" pitchFamily="49" charset="0"/>
              </a:rPr>
              <a:t>(Development &amp; Operations)</a:t>
            </a:r>
          </a:p>
          <a:p>
            <a:pPr marL="0" lvl="0" indent="0" eaLnBrk="0" fontAlgn="base" hangingPunct="0">
              <a:lnSpc>
                <a:spcPct val="120000"/>
              </a:lnSpc>
              <a:spcBef>
                <a:spcPct val="0"/>
              </a:spcBef>
              <a:buNone/>
            </a:pPr>
            <a:r>
              <a:rPr lang="en-US" sz="2800" b="1" dirty="0" smtClean="0">
                <a:latin typeface="Arial Unicode MS" pitchFamily="34" charset="-128"/>
                <a:ea typeface="Times New Roman" pitchFamily="18" charset="0"/>
                <a:cs typeface="Courier New" pitchFamily="49" charset="0"/>
              </a:rPr>
              <a:t>Joe </a:t>
            </a:r>
            <a:r>
              <a:rPr lang="en-US" sz="2800" b="1" dirty="0" err="1" smtClean="0">
                <a:latin typeface="Arial Unicode MS" pitchFamily="34" charset="-128"/>
                <a:ea typeface="Times New Roman" pitchFamily="18" charset="0"/>
                <a:cs typeface="Courier New" pitchFamily="49" charset="0"/>
              </a:rPr>
              <a:t>Evjen</a:t>
            </a:r>
            <a:r>
              <a:rPr lang="en-US" sz="2800" b="1" dirty="0" smtClean="0">
                <a:latin typeface="Arial Unicode MS" pitchFamily="34" charset="-128"/>
                <a:ea typeface="Times New Roman" pitchFamily="18" charset="0"/>
                <a:cs typeface="Courier New" pitchFamily="49" charset="0"/>
              </a:rPr>
              <a:t> </a:t>
            </a:r>
            <a:r>
              <a:rPr lang="en-US" sz="2800" dirty="0" smtClean="0">
                <a:latin typeface="Arial Unicode MS" pitchFamily="34" charset="-128"/>
                <a:ea typeface="Times New Roman" pitchFamily="18" charset="0"/>
                <a:cs typeface="Courier New" pitchFamily="49" charset="0"/>
              </a:rPr>
              <a:t>(Operations)</a:t>
            </a:r>
          </a:p>
          <a:p>
            <a:pPr marL="0" lvl="0" indent="0" eaLnBrk="0" fontAlgn="base" hangingPunct="0">
              <a:lnSpc>
                <a:spcPct val="120000"/>
              </a:lnSpc>
              <a:spcBef>
                <a:spcPct val="0"/>
              </a:spcBef>
              <a:buNone/>
            </a:pPr>
            <a:r>
              <a:rPr lang="en-US" sz="2800" b="1" dirty="0" err="1" smtClean="0">
                <a:latin typeface="Arial Unicode MS" pitchFamily="34" charset="-128"/>
                <a:ea typeface="Times New Roman" pitchFamily="18" charset="0"/>
                <a:cs typeface="Courier New" pitchFamily="49" charset="0"/>
              </a:rPr>
              <a:t>Inseong</a:t>
            </a:r>
            <a:r>
              <a:rPr lang="en-US" sz="2800" b="1" dirty="0" smtClean="0">
                <a:latin typeface="Arial Unicode MS" pitchFamily="34" charset="-128"/>
                <a:ea typeface="Times New Roman" pitchFamily="18" charset="0"/>
                <a:cs typeface="Courier New" pitchFamily="49" charset="0"/>
              </a:rPr>
              <a:t> </a:t>
            </a:r>
            <a:r>
              <a:rPr lang="en-US" sz="2800" b="1" dirty="0" err="1" smtClean="0">
                <a:latin typeface="Arial Unicode MS" pitchFamily="34" charset="-128"/>
                <a:ea typeface="Times New Roman" pitchFamily="18" charset="0"/>
                <a:cs typeface="Courier New" pitchFamily="49" charset="0"/>
              </a:rPr>
              <a:t>Jeong</a:t>
            </a:r>
            <a:r>
              <a:rPr lang="en-US" sz="2800" b="1" dirty="0" smtClean="0">
                <a:latin typeface="Arial Unicode MS" pitchFamily="34" charset="-128"/>
                <a:ea typeface="Times New Roman" pitchFamily="18" charset="0"/>
                <a:cs typeface="Courier New" pitchFamily="49" charset="0"/>
              </a:rPr>
              <a:t> </a:t>
            </a:r>
            <a:r>
              <a:rPr lang="en-US" sz="2800" dirty="0" smtClean="0">
                <a:latin typeface="Arial Unicode MS" pitchFamily="34" charset="-128"/>
                <a:ea typeface="Times New Roman" pitchFamily="18" charset="0"/>
                <a:cs typeface="Courier New" pitchFamily="49" charset="0"/>
              </a:rPr>
              <a:t>(Development)</a:t>
            </a:r>
          </a:p>
          <a:p>
            <a:pPr marL="0" lvl="0" indent="0" algn="ctr" eaLnBrk="0" fontAlgn="base" hangingPunct="0">
              <a:lnSpc>
                <a:spcPct val="120000"/>
              </a:lnSpc>
              <a:spcBef>
                <a:spcPct val="0"/>
              </a:spcBef>
              <a:buNone/>
            </a:pPr>
            <a:endParaRPr lang="en-US" u="sng" dirty="0" smtClean="0">
              <a:latin typeface="Arial Unicode MS" pitchFamily="34" charset="-128"/>
              <a:ea typeface="Times New Roman" pitchFamily="18" charset="0"/>
              <a:cs typeface="Courier New" pitchFamily="49" charset="0"/>
            </a:endParaRPr>
          </a:p>
          <a:p>
            <a:pPr marL="0" lvl="0" indent="0" algn="ctr" eaLnBrk="0" fontAlgn="base" hangingPunct="0">
              <a:spcBef>
                <a:spcPct val="0"/>
              </a:spcBef>
              <a:spcAft>
                <a:spcPts val="400"/>
              </a:spcAft>
              <a:buNone/>
            </a:pPr>
            <a:r>
              <a:rPr lang="en-US" sz="4000" b="1" u="sng" dirty="0" smtClean="0">
                <a:solidFill>
                  <a:schemeClr val="bg2">
                    <a:lumMod val="40000"/>
                    <a:lumOff val="60000"/>
                  </a:schemeClr>
                </a:solidFill>
                <a:effectLst>
                  <a:outerShdw blurRad="38100" dist="38100" dir="2700000" algn="tl">
                    <a:srgbClr val="000000">
                      <a:alpha val="43137"/>
                    </a:srgbClr>
                  </a:outerShdw>
                </a:effectLst>
                <a:latin typeface="Arial Unicode MS" pitchFamily="34" charset="-128"/>
                <a:ea typeface="Times New Roman" pitchFamily="18" charset="0"/>
                <a:cs typeface="Courier New" pitchFamily="49" charset="0"/>
              </a:rPr>
              <a:t>OCS</a:t>
            </a:r>
            <a:endParaRPr lang="en-US" sz="3600" b="1" u="sng" dirty="0" smtClean="0">
              <a:solidFill>
                <a:schemeClr val="bg2">
                  <a:lumMod val="40000"/>
                  <a:lumOff val="60000"/>
                </a:schemeClr>
              </a:solidFill>
              <a:effectLst>
                <a:outerShdw blurRad="38100" dist="38100" dir="2700000" algn="tl">
                  <a:srgbClr val="000000">
                    <a:alpha val="43137"/>
                  </a:srgbClr>
                </a:outerShdw>
              </a:effectLst>
              <a:latin typeface="Arial Unicode MS" pitchFamily="34" charset="-128"/>
              <a:ea typeface="Times New Roman" pitchFamily="18" charset="0"/>
              <a:cs typeface="Courier New" pitchFamily="49" charset="0"/>
            </a:endParaRP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Maureen Kenny </a:t>
            </a:r>
            <a:r>
              <a:rPr lang="en-US" sz="2800" b="1" dirty="0" smtClean="0">
                <a:latin typeface="Arial"/>
                <a:ea typeface="Times New Roman" pitchFamily="18" charset="0"/>
                <a:cs typeface="Courier New" pitchFamily="49" charset="0"/>
              </a:rPr>
              <a:t>–</a:t>
            </a:r>
            <a:r>
              <a:rPr lang="en-US" sz="2800" b="1" dirty="0" smtClean="0">
                <a:latin typeface="Arial Unicode MS" pitchFamily="34" charset="-128"/>
                <a:ea typeface="Times New Roman" pitchFamily="18" charset="0"/>
                <a:cs typeface="Courier New" pitchFamily="49" charset="0"/>
              </a:rPr>
              <a:t> Development Team Lead</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Ed Myers   </a:t>
            </a:r>
            <a:r>
              <a:rPr lang="en-US" sz="2800" dirty="0" smtClean="0">
                <a:latin typeface="Arial Unicode MS" pitchFamily="34" charset="-128"/>
                <a:ea typeface="Times New Roman" pitchFamily="18" charset="0"/>
                <a:cs typeface="Courier New" pitchFamily="49" charset="0"/>
              </a:rPr>
              <a:t>(Development)</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Kurt Hess  </a:t>
            </a:r>
            <a:r>
              <a:rPr lang="en-US" sz="2800" dirty="0" smtClean="0">
                <a:latin typeface="Arial Unicode MS" pitchFamily="34" charset="-128"/>
                <a:ea typeface="Times New Roman" pitchFamily="18" charset="0"/>
                <a:cs typeface="Courier New" pitchFamily="49" charset="0"/>
              </a:rPr>
              <a:t>(Development)</a:t>
            </a:r>
          </a:p>
          <a:p>
            <a:pPr marL="0" lvl="0" indent="0" eaLnBrk="0" fontAlgn="base" hangingPunct="0">
              <a:lnSpc>
                <a:spcPct val="120000"/>
              </a:lnSpc>
              <a:spcBef>
                <a:spcPct val="0"/>
              </a:spcBef>
              <a:spcAft>
                <a:spcPct val="0"/>
              </a:spcAft>
              <a:buNone/>
            </a:pPr>
            <a:r>
              <a:rPr lang="en-US" sz="2800" b="1" dirty="0" smtClean="0">
                <a:latin typeface="Arial Unicode MS" pitchFamily="34" charset="-128"/>
                <a:ea typeface="Times New Roman" pitchFamily="18" charset="0"/>
                <a:cs typeface="Courier New" pitchFamily="49" charset="0"/>
              </a:rPr>
              <a:t>Corey Allen  </a:t>
            </a:r>
            <a:r>
              <a:rPr lang="en-US" sz="2800" dirty="0" smtClean="0">
                <a:latin typeface="Arial Unicode MS" pitchFamily="34" charset="-128"/>
                <a:ea typeface="Times New Roman" pitchFamily="18" charset="0"/>
                <a:cs typeface="Courier New" pitchFamily="49" charset="0"/>
              </a:rPr>
              <a:t>(Operations)</a:t>
            </a:r>
          </a:p>
          <a:p>
            <a:pPr marL="0" lvl="0" indent="0" eaLnBrk="0" fontAlgn="base" hangingPunct="0">
              <a:lnSpc>
                <a:spcPct val="120000"/>
              </a:lnSpc>
              <a:spcBef>
                <a:spcPct val="0"/>
              </a:spcBef>
              <a:spcAft>
                <a:spcPct val="0"/>
              </a:spcAft>
              <a:buNone/>
            </a:pPr>
            <a:r>
              <a:rPr lang="en-US" sz="2800" b="1" u="sng" dirty="0" smtClean="0">
                <a:latin typeface="Arial Unicode MS" pitchFamily="34" charset="-128"/>
                <a:ea typeface="Times New Roman" pitchFamily="18" charset="0"/>
                <a:cs typeface="Courier New" pitchFamily="49" charset="0"/>
              </a:rPr>
              <a:t>Julia </a:t>
            </a:r>
            <a:r>
              <a:rPr lang="en-US" sz="2800" b="1" u="sng" dirty="0" err="1" smtClean="0">
                <a:latin typeface="Arial Unicode MS" pitchFamily="34" charset="-128"/>
                <a:ea typeface="Times New Roman" pitchFamily="18" charset="0"/>
                <a:cs typeface="Courier New" pitchFamily="49" charset="0"/>
              </a:rPr>
              <a:t>Skory</a:t>
            </a:r>
            <a:r>
              <a:rPr lang="en-US" sz="2800" b="1" u="sng" dirty="0" smtClean="0">
                <a:latin typeface="Arial Unicode MS" pitchFamily="34" charset="-128"/>
                <a:ea typeface="Times New Roman" pitchFamily="18" charset="0"/>
                <a:cs typeface="Courier New" pitchFamily="49" charset="0"/>
              </a:rPr>
              <a:t>  </a:t>
            </a:r>
            <a:r>
              <a:rPr lang="en-US" sz="2800" u="sng" dirty="0" smtClean="0">
                <a:latin typeface="Arial Unicode MS" pitchFamily="34" charset="-128"/>
                <a:ea typeface="Times New Roman" pitchFamily="18" charset="0"/>
                <a:cs typeface="Courier New" pitchFamily="49" charset="0"/>
              </a:rPr>
              <a:t>(Development)</a:t>
            </a:r>
          </a:p>
          <a:p>
            <a:pPr lvl="0">
              <a:buNone/>
            </a:pPr>
            <a:r>
              <a:rPr lang="en-US" sz="2800" b="1" dirty="0" err="1" smtClean="0">
                <a:latin typeface="Arial Unicode MS" pitchFamily="34" charset="-128"/>
                <a:ea typeface="Times New Roman" pitchFamily="18" charset="0"/>
                <a:cs typeface="Courier New" pitchFamily="49" charset="0"/>
              </a:rPr>
              <a:t>Jiangtao</a:t>
            </a:r>
            <a:r>
              <a:rPr lang="en-US" sz="2800" b="1" dirty="0" smtClean="0">
                <a:latin typeface="Arial Unicode MS" pitchFamily="34" charset="-128"/>
                <a:ea typeface="Times New Roman" pitchFamily="18" charset="0"/>
                <a:cs typeface="Courier New" pitchFamily="49" charset="0"/>
              </a:rPr>
              <a:t> </a:t>
            </a:r>
            <a:r>
              <a:rPr lang="en-US" sz="2800" b="1" dirty="0" err="1" smtClean="0">
                <a:latin typeface="Arial Unicode MS" pitchFamily="34" charset="-128"/>
                <a:ea typeface="Times New Roman" pitchFamily="18" charset="0"/>
                <a:cs typeface="Courier New" pitchFamily="49" charset="0"/>
              </a:rPr>
              <a:t>Xu</a:t>
            </a:r>
            <a:r>
              <a:rPr lang="en-US" sz="2800" b="1" dirty="0" smtClean="0">
                <a:latin typeface="Arial Unicode MS" pitchFamily="34" charset="-128"/>
                <a:ea typeface="Times New Roman" pitchFamily="18" charset="0"/>
                <a:cs typeface="Courier New" pitchFamily="49" charset="0"/>
              </a:rPr>
              <a:t>  </a:t>
            </a:r>
            <a:r>
              <a:rPr lang="en-US" sz="2800" dirty="0" smtClean="0">
                <a:latin typeface="Arial Unicode MS" pitchFamily="34" charset="-128"/>
                <a:ea typeface="Times New Roman" pitchFamily="18" charset="0"/>
                <a:cs typeface="Courier New" pitchFamily="49" charset="0"/>
              </a:rPr>
              <a:t>(Development)</a:t>
            </a:r>
          </a:p>
          <a:p>
            <a:pPr>
              <a:buNone/>
            </a:pPr>
            <a:r>
              <a:rPr lang="en-US" sz="2800" b="1" dirty="0" err="1" smtClean="0">
                <a:latin typeface="Arial Unicode MS" pitchFamily="34" charset="-128"/>
                <a:ea typeface="Times New Roman" pitchFamily="18" charset="0"/>
                <a:cs typeface="Courier New" pitchFamily="49" charset="0"/>
              </a:rPr>
              <a:t>Zizang</a:t>
            </a:r>
            <a:r>
              <a:rPr lang="en-US" sz="2800" b="1" dirty="0" smtClean="0">
                <a:latin typeface="Arial Unicode MS" pitchFamily="34" charset="-128"/>
                <a:ea typeface="Times New Roman" pitchFamily="18" charset="0"/>
                <a:cs typeface="Courier New" pitchFamily="49" charset="0"/>
              </a:rPr>
              <a:t> Yang  </a:t>
            </a:r>
            <a:r>
              <a:rPr lang="en-US" sz="2800" dirty="0" smtClean="0">
                <a:latin typeface="Arial Unicode MS" pitchFamily="34" charset="-128"/>
                <a:ea typeface="Times New Roman" pitchFamily="18" charset="0"/>
                <a:cs typeface="Courier New" pitchFamily="49" charset="0"/>
              </a:rPr>
              <a:t>(Development)</a:t>
            </a:r>
          </a:p>
          <a:p>
            <a:pPr lvl="0">
              <a:buNone/>
            </a:pPr>
            <a:endParaRPr lang="en-US" dirty="0" smtClean="0">
              <a:latin typeface="Arial Unicode MS" pitchFamily="34" charset="-128"/>
              <a:ea typeface="Times New Roman" pitchFamily="18" charset="0"/>
              <a:cs typeface="Courier New" pitchFamily="49" charset="0"/>
            </a:endParaRPr>
          </a:p>
          <a:p>
            <a:pPr>
              <a:buNone/>
            </a:pPr>
            <a:endParaRPr lang="en-US" dirty="0"/>
          </a:p>
        </p:txBody>
      </p:sp>
      <p:sp>
        <p:nvSpPr>
          <p:cNvPr id="5" name="TextBox 4"/>
          <p:cNvSpPr txBox="1"/>
          <p:nvPr/>
        </p:nvSpPr>
        <p:spPr>
          <a:xfrm>
            <a:off x="2362200" y="685800"/>
            <a:ext cx="3650615" cy="461665"/>
          </a:xfrm>
          <a:prstGeom prst="rect">
            <a:avLst/>
          </a:prstGeom>
          <a:noFill/>
        </p:spPr>
        <p:txBody>
          <a:bodyPr wrap="none" rtlCol="0">
            <a:spAutoFit/>
          </a:bodyPr>
          <a:lstStyle/>
          <a:p>
            <a:pPr algn="ctr"/>
            <a:r>
              <a:rPr lang="en-US" sz="2400" b="1" dirty="0" smtClean="0">
                <a:solidFill>
                  <a:srgbClr val="FFFF00"/>
                </a:solidFill>
                <a:effectLst>
                  <a:outerShdw blurRad="38100" dist="38100" dir="2700000" algn="tl">
                    <a:srgbClr val="000000">
                      <a:alpha val="43137"/>
                    </a:srgbClr>
                  </a:outerShdw>
                </a:effectLst>
              </a:rPr>
              <a:t>Tri-Office </a:t>
            </a:r>
            <a:r>
              <a:rPr lang="en-US" sz="2400" b="1" dirty="0" err="1" smtClean="0">
                <a:solidFill>
                  <a:srgbClr val="FFFF00"/>
                </a:solidFill>
                <a:effectLst>
                  <a:outerShdw blurRad="38100" dist="38100" dir="2700000" algn="tl">
                    <a:srgbClr val="000000">
                      <a:alpha val="43137"/>
                    </a:srgbClr>
                  </a:outerShdw>
                </a:effectLst>
              </a:rPr>
              <a:t>VDatum</a:t>
            </a:r>
            <a:r>
              <a:rPr lang="en-US" sz="2400" b="1" dirty="0" smtClean="0">
                <a:solidFill>
                  <a:srgbClr val="FFFF00"/>
                </a:solidFill>
                <a:effectLst>
                  <a:outerShdw blurRad="38100" dist="38100" dir="2700000" algn="tl">
                    <a:srgbClr val="000000">
                      <a:alpha val="43137"/>
                    </a:srgbClr>
                  </a:outerShdw>
                </a:effectLst>
              </a:rPr>
              <a:t> Team</a:t>
            </a:r>
            <a:endParaRPr lang="en-US"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217488" y="1130300"/>
            <a:ext cx="3276600" cy="2895600"/>
            <a:chOff x="912" y="672"/>
            <a:chExt cx="3888" cy="3492"/>
          </a:xfrm>
        </p:grpSpPr>
        <p:pic>
          <p:nvPicPr>
            <p:cNvPr id="23563" name="Picture 3"/>
            <p:cNvPicPr>
              <a:picLocks noChangeAspect="1" noChangeArrowheads="1"/>
            </p:cNvPicPr>
            <p:nvPr/>
          </p:nvPicPr>
          <p:blipFill>
            <a:blip r:embed="rId3" cstate="print"/>
            <a:srcRect l="16800" t="4294" r="16800" b="4294"/>
            <a:stretch>
              <a:fillRect/>
            </a:stretch>
          </p:blipFill>
          <p:spPr bwMode="auto">
            <a:xfrm>
              <a:off x="912" y="672"/>
              <a:ext cx="3888" cy="3492"/>
            </a:xfrm>
            <a:prstGeom prst="rect">
              <a:avLst/>
            </a:prstGeom>
            <a:noFill/>
            <a:ln w="9525">
              <a:noFill/>
              <a:miter lim="800000"/>
              <a:headEnd/>
              <a:tailEnd/>
            </a:ln>
          </p:spPr>
        </p:pic>
        <p:pic>
          <p:nvPicPr>
            <p:cNvPr id="23564" name="Picture 4"/>
            <p:cNvPicPr>
              <a:picLocks noChangeAspect="1" noChangeArrowheads="1"/>
            </p:cNvPicPr>
            <p:nvPr/>
          </p:nvPicPr>
          <p:blipFill>
            <a:blip r:embed="rId4" cstate="print"/>
            <a:srcRect r="89603" b="34351"/>
            <a:stretch>
              <a:fillRect/>
            </a:stretch>
          </p:blipFill>
          <p:spPr bwMode="auto">
            <a:xfrm>
              <a:off x="960" y="720"/>
              <a:ext cx="551" cy="2269"/>
            </a:xfrm>
            <a:prstGeom prst="rect">
              <a:avLst/>
            </a:prstGeom>
            <a:noFill/>
            <a:ln w="9525">
              <a:noFill/>
              <a:miter lim="800000"/>
              <a:headEnd/>
              <a:tailEnd/>
            </a:ln>
          </p:spPr>
        </p:pic>
      </p:grpSp>
      <p:pic>
        <p:nvPicPr>
          <p:cNvPr id="23555" name="Picture 5"/>
          <p:cNvPicPr>
            <a:picLocks noChangeAspect="1" noChangeArrowheads="1"/>
          </p:cNvPicPr>
          <p:nvPr/>
        </p:nvPicPr>
        <p:blipFill>
          <a:blip r:embed="rId5" cstate="print"/>
          <a:srcRect/>
          <a:stretch>
            <a:fillRect/>
          </a:stretch>
        </p:blipFill>
        <p:spPr bwMode="auto">
          <a:xfrm>
            <a:off x="4522788" y="1130300"/>
            <a:ext cx="4533900" cy="2927350"/>
          </a:xfrm>
          <a:prstGeom prst="rect">
            <a:avLst/>
          </a:prstGeom>
          <a:noFill/>
          <a:ln w="9525">
            <a:noFill/>
            <a:miter lim="800000"/>
            <a:headEnd/>
            <a:tailEnd/>
          </a:ln>
        </p:spPr>
      </p:pic>
      <p:sp>
        <p:nvSpPr>
          <p:cNvPr id="23556" name="Text Box 6"/>
          <p:cNvSpPr txBox="1">
            <a:spLocks noChangeArrowheads="1"/>
          </p:cNvSpPr>
          <p:nvPr/>
        </p:nvSpPr>
        <p:spPr bwMode="auto">
          <a:xfrm>
            <a:off x="5551488" y="733425"/>
            <a:ext cx="3048000" cy="396875"/>
          </a:xfrm>
          <a:prstGeom prst="rect">
            <a:avLst/>
          </a:prstGeom>
          <a:noFill/>
          <a:ln w="9525">
            <a:noFill/>
            <a:miter lim="800000"/>
            <a:headEnd/>
            <a:tailEnd/>
          </a:ln>
        </p:spPr>
        <p:txBody>
          <a:bodyPr>
            <a:spAutoFit/>
          </a:bodyPr>
          <a:lstStyle/>
          <a:p>
            <a:pPr>
              <a:spcBef>
                <a:spcPct val="50000"/>
              </a:spcBef>
            </a:pPr>
            <a:r>
              <a:rPr lang="en-US" sz="2000"/>
              <a:t>VDatum Marine Grid</a:t>
            </a:r>
          </a:p>
        </p:txBody>
      </p:sp>
      <p:sp>
        <p:nvSpPr>
          <p:cNvPr id="23557" name="Text Box 7"/>
          <p:cNvSpPr txBox="1">
            <a:spLocks noChangeArrowheads="1"/>
          </p:cNvSpPr>
          <p:nvPr/>
        </p:nvSpPr>
        <p:spPr bwMode="auto">
          <a:xfrm>
            <a:off x="141288" y="733425"/>
            <a:ext cx="3352800" cy="396875"/>
          </a:xfrm>
          <a:prstGeom prst="rect">
            <a:avLst/>
          </a:prstGeom>
          <a:noFill/>
          <a:ln w="9525">
            <a:noFill/>
            <a:miter lim="800000"/>
            <a:headEnd/>
            <a:tailEnd/>
          </a:ln>
        </p:spPr>
        <p:txBody>
          <a:bodyPr>
            <a:spAutoFit/>
          </a:bodyPr>
          <a:lstStyle/>
          <a:p>
            <a:pPr>
              <a:spcBef>
                <a:spcPct val="50000"/>
              </a:spcBef>
            </a:pPr>
            <a:r>
              <a:rPr lang="en-US" sz="2000"/>
              <a:t>Modeled Tidal Datum Fields</a:t>
            </a:r>
          </a:p>
        </p:txBody>
      </p:sp>
      <p:sp>
        <p:nvSpPr>
          <p:cNvPr id="130056" name="Text Box 8"/>
          <p:cNvSpPr txBox="1">
            <a:spLocks noChangeArrowheads="1"/>
          </p:cNvSpPr>
          <p:nvPr/>
        </p:nvSpPr>
        <p:spPr bwMode="auto">
          <a:xfrm>
            <a:off x="762000" y="0"/>
            <a:ext cx="7391400" cy="523862"/>
          </a:xfrm>
          <a:prstGeom prst="rect">
            <a:avLst/>
          </a:prstGeom>
          <a:noFill/>
          <a:ln w="9525">
            <a:noFill/>
            <a:miter lim="800000"/>
            <a:headEnd/>
            <a:tailEnd/>
          </a:ln>
          <a:effectLst/>
        </p:spPr>
        <p:txBody>
          <a:bodyPr lIns="92075" tIns="46038" rIns="92075" bIns="46038">
            <a:spAutoFit/>
          </a:bodyPr>
          <a:lstStyle/>
          <a:p>
            <a:pPr algn="ctr">
              <a:spcBef>
                <a:spcPts val="0"/>
              </a:spcBef>
              <a:defRPr/>
            </a:pPr>
            <a:r>
              <a:rPr lang="en-US" sz="2800" dirty="0" smtClean="0">
                <a:solidFill>
                  <a:schemeClr val="tx2"/>
                </a:solidFill>
                <a:latin typeface="+mj-lt"/>
              </a:rPr>
              <a:t>Building a grid of all transformations</a:t>
            </a:r>
            <a:endParaRPr lang="en-US" sz="2800" dirty="0">
              <a:solidFill>
                <a:schemeClr val="tx2"/>
              </a:solidFill>
              <a:latin typeface="+mj-lt"/>
            </a:endParaRPr>
          </a:p>
        </p:txBody>
      </p:sp>
      <p:sp>
        <p:nvSpPr>
          <p:cNvPr id="23559" name="AutoShape 9"/>
          <p:cNvSpPr>
            <a:spLocks noChangeArrowheads="1"/>
          </p:cNvSpPr>
          <p:nvPr/>
        </p:nvSpPr>
        <p:spPr bwMode="auto">
          <a:xfrm>
            <a:off x="3646488" y="2273300"/>
            <a:ext cx="762000" cy="304800"/>
          </a:xfrm>
          <a:prstGeom prst="rightArrow">
            <a:avLst>
              <a:gd name="adj1" fmla="val 50000"/>
              <a:gd name="adj2" fmla="val 62500"/>
            </a:avLst>
          </a:prstGeom>
          <a:solidFill>
            <a:srgbClr val="00B8FF"/>
          </a:solidFill>
          <a:ln w="9525">
            <a:solidFill>
              <a:schemeClr val="tx1"/>
            </a:solidFill>
            <a:miter lim="800000"/>
            <a:headEnd/>
            <a:tailEnd/>
          </a:ln>
        </p:spPr>
        <p:txBody>
          <a:bodyPr wrap="none" anchor="ctr"/>
          <a:lstStyle/>
          <a:p>
            <a:endParaRPr lang="en-US"/>
          </a:p>
        </p:txBody>
      </p:sp>
      <p:sp>
        <p:nvSpPr>
          <p:cNvPr id="23560" name="Text Box 10"/>
          <p:cNvSpPr txBox="1">
            <a:spLocks noChangeArrowheads="1"/>
          </p:cNvSpPr>
          <p:nvPr/>
        </p:nvSpPr>
        <p:spPr bwMode="auto">
          <a:xfrm>
            <a:off x="76200" y="4402138"/>
            <a:ext cx="9067800" cy="384175"/>
          </a:xfrm>
          <a:prstGeom prst="rect">
            <a:avLst/>
          </a:prstGeom>
          <a:noFill/>
          <a:ln w="9525">
            <a:noFill/>
            <a:miter lim="800000"/>
            <a:headEnd/>
            <a:tailEnd/>
          </a:ln>
        </p:spPr>
        <p:txBody>
          <a:bodyPr>
            <a:spAutoFit/>
          </a:bodyPr>
          <a:lstStyle/>
          <a:p>
            <a:pPr>
              <a:spcBef>
                <a:spcPct val="50000"/>
              </a:spcBef>
            </a:pPr>
            <a:r>
              <a:rPr lang="en-US" sz="1900" b="1" i="1">
                <a:solidFill>
                  <a:srgbClr val="FFFF00"/>
                </a:solidFill>
              </a:rPr>
              <a:t>Datum transformations provided on regularly structured grids to VDatum:</a:t>
            </a:r>
          </a:p>
        </p:txBody>
      </p:sp>
      <p:sp>
        <p:nvSpPr>
          <p:cNvPr id="23561" name="Text Box 11"/>
          <p:cNvSpPr txBox="1">
            <a:spLocks noChangeArrowheads="1"/>
          </p:cNvSpPr>
          <p:nvPr/>
        </p:nvSpPr>
        <p:spPr bwMode="auto">
          <a:xfrm>
            <a:off x="381000" y="4783138"/>
            <a:ext cx="8839200" cy="2087562"/>
          </a:xfrm>
          <a:prstGeom prst="rect">
            <a:avLst/>
          </a:prstGeom>
          <a:noFill/>
          <a:ln w="9525">
            <a:noFill/>
            <a:miter lim="800000"/>
            <a:headEnd/>
            <a:tailEnd/>
          </a:ln>
        </p:spPr>
        <p:txBody>
          <a:bodyPr>
            <a:spAutoFit/>
          </a:bodyPr>
          <a:lstStyle/>
          <a:p>
            <a:pPr marL="292100" indent="-292100">
              <a:spcBef>
                <a:spcPct val="30000"/>
              </a:spcBef>
              <a:buFontTx/>
              <a:buChar char="•"/>
            </a:pPr>
            <a:r>
              <a:rPr lang="en-US" b="1" dirty="0"/>
              <a:t>Modeled tidal datum fields</a:t>
            </a:r>
          </a:p>
          <a:p>
            <a:pPr marL="292100" indent="-292100">
              <a:spcBef>
                <a:spcPct val="30000"/>
              </a:spcBef>
              <a:buFontTx/>
              <a:buChar char="•"/>
            </a:pPr>
            <a:r>
              <a:rPr lang="en-US" b="1" dirty="0"/>
              <a:t>Topography of the Sea Surface (NAVD88 – to – LMSL field): spatially interpolated using benchmark data and a minimum curvature algorithm</a:t>
            </a:r>
          </a:p>
          <a:p>
            <a:pPr marL="292100" indent="-292100">
              <a:spcBef>
                <a:spcPct val="30000"/>
              </a:spcBef>
              <a:buFontTx/>
              <a:buChar char="•"/>
            </a:pPr>
            <a:r>
              <a:rPr lang="en-US" b="1" dirty="0"/>
              <a:t>VERTCON transformations between NAVD88 and NGVD29</a:t>
            </a:r>
          </a:p>
          <a:p>
            <a:pPr marL="292100" indent="-292100">
              <a:spcBef>
                <a:spcPct val="30000"/>
              </a:spcBef>
              <a:buFontTx/>
              <a:buChar char="•"/>
            </a:pPr>
            <a:r>
              <a:rPr lang="en-US" b="1" dirty="0"/>
              <a:t>GEOID models</a:t>
            </a:r>
          </a:p>
          <a:p>
            <a:pPr marL="292100" indent="-292100">
              <a:spcBef>
                <a:spcPct val="30000"/>
              </a:spcBef>
              <a:buFontTx/>
              <a:buChar char="•"/>
            </a:pPr>
            <a:r>
              <a:rPr lang="en-US" b="1" dirty="0"/>
              <a:t>NADCON horizontal datum transformations</a:t>
            </a:r>
          </a:p>
        </p:txBody>
      </p:sp>
      <p:sp>
        <p:nvSpPr>
          <p:cNvPr id="23562" name="Rectangle 12"/>
          <p:cNvSpPr>
            <a:spLocks noChangeArrowheads="1"/>
          </p:cNvSpPr>
          <p:nvPr/>
        </p:nvSpPr>
        <p:spPr bwMode="auto">
          <a:xfrm>
            <a:off x="76200" y="4402138"/>
            <a:ext cx="8991600" cy="2405062"/>
          </a:xfrm>
          <a:prstGeom prst="rect">
            <a:avLst/>
          </a:prstGeom>
          <a:noFill/>
          <a:ln w="19050">
            <a:solidFill>
              <a:srgbClr val="FFFF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457200" y="381000"/>
            <a:ext cx="8229600" cy="4525963"/>
          </a:xfrm>
        </p:spPr>
        <p:txBody>
          <a:bodyPr/>
          <a:lstStyle/>
          <a:p>
            <a:pPr algn="ctr">
              <a:buFont typeface="Arial" charset="0"/>
              <a:buNone/>
            </a:pPr>
            <a:r>
              <a:rPr lang="en-US" sz="3200" i="1" dirty="0" smtClean="0"/>
              <a:t>Uncertainty has been calculated for </a:t>
            </a:r>
          </a:p>
          <a:p>
            <a:pPr algn="ctr">
              <a:buFont typeface="Arial" charset="0"/>
              <a:buNone/>
            </a:pPr>
            <a:r>
              <a:rPr lang="en-US" sz="3200" i="1" dirty="0" smtClean="0"/>
              <a:t>transformations across the full </a:t>
            </a:r>
            <a:r>
              <a:rPr lang="en-US" sz="3200" i="1" dirty="0" smtClean="0"/>
              <a:t>process (at 1</a:t>
            </a:r>
            <a:r>
              <a:rPr lang="el-GR" sz="3200" i="1" dirty="0" smtClean="0"/>
              <a:t>σ</a:t>
            </a:r>
            <a:r>
              <a:rPr lang="en-US" sz="3200" i="1" dirty="0" smtClean="0"/>
              <a:t>)</a:t>
            </a:r>
            <a:endParaRPr lang="en-US" sz="3200" i="1" dirty="0" smtClean="0"/>
          </a:p>
          <a:p>
            <a:endParaRPr lang="en-US" i="1" dirty="0" smtClean="0"/>
          </a:p>
        </p:txBody>
      </p:sp>
      <p:pic>
        <p:nvPicPr>
          <p:cNvPr id="1026" name="Picture 2"/>
          <p:cNvPicPr>
            <a:picLocks noChangeAspect="1" noChangeArrowheads="1"/>
          </p:cNvPicPr>
          <p:nvPr/>
        </p:nvPicPr>
        <p:blipFill>
          <a:blip r:embed="rId3" cstate="print"/>
          <a:srcRect l="9886" t="29261" r="62841" b="37500"/>
          <a:stretch>
            <a:fillRect/>
          </a:stretch>
        </p:blipFill>
        <p:spPr bwMode="auto">
          <a:xfrm>
            <a:off x="152400" y="1600200"/>
            <a:ext cx="8853488" cy="4316413"/>
          </a:xfrm>
          <a:prstGeom prst="rect">
            <a:avLst/>
          </a:prstGeom>
          <a:ln>
            <a:noFill/>
          </a:ln>
          <a:effectLst>
            <a:outerShdw blurRad="292100" dist="139700" dir="2700000" algn="tl" rotWithShape="0">
              <a:srgbClr val="333333">
                <a:alpha val="65000"/>
              </a:srgbClr>
            </a:outerShdw>
          </a:effectLst>
        </p:spPr>
      </p:pic>
      <p:sp>
        <p:nvSpPr>
          <p:cNvPr id="24580" name="TextBox 4"/>
          <p:cNvSpPr txBox="1">
            <a:spLocks noChangeArrowheads="1"/>
          </p:cNvSpPr>
          <p:nvPr/>
        </p:nvSpPr>
        <p:spPr bwMode="auto">
          <a:xfrm>
            <a:off x="800100" y="6134100"/>
            <a:ext cx="1430338" cy="523875"/>
          </a:xfrm>
          <a:prstGeom prst="rect">
            <a:avLst/>
          </a:prstGeom>
          <a:noFill/>
          <a:ln w="9525">
            <a:noFill/>
            <a:miter lim="800000"/>
            <a:headEnd/>
            <a:tailEnd/>
          </a:ln>
        </p:spPr>
        <p:txBody>
          <a:bodyPr wrap="none">
            <a:spAutoFit/>
          </a:bodyPr>
          <a:lstStyle/>
          <a:p>
            <a:r>
              <a:rPr lang="en-US" sz="2800" b="1">
                <a:solidFill>
                  <a:srgbClr val="0000FF"/>
                </a:solidFill>
                <a:latin typeface="Calibri" pitchFamily="34" charset="0"/>
              </a:rPr>
              <a:t>Ellipsoid</a:t>
            </a:r>
          </a:p>
        </p:txBody>
      </p:sp>
      <p:sp>
        <p:nvSpPr>
          <p:cNvPr id="24581" name="TextBox 5"/>
          <p:cNvSpPr txBox="1">
            <a:spLocks noChangeArrowheads="1"/>
          </p:cNvSpPr>
          <p:nvPr/>
        </p:nvSpPr>
        <p:spPr bwMode="auto">
          <a:xfrm>
            <a:off x="3648075" y="6115050"/>
            <a:ext cx="2027238" cy="523875"/>
          </a:xfrm>
          <a:prstGeom prst="rect">
            <a:avLst/>
          </a:prstGeom>
          <a:noFill/>
          <a:ln w="9525">
            <a:noFill/>
            <a:miter lim="800000"/>
            <a:headEnd/>
            <a:tailEnd/>
          </a:ln>
        </p:spPr>
        <p:txBody>
          <a:bodyPr wrap="none">
            <a:spAutoFit/>
          </a:bodyPr>
          <a:lstStyle/>
          <a:p>
            <a:r>
              <a:rPr lang="en-US" sz="2800" b="1">
                <a:solidFill>
                  <a:srgbClr val="0000FF"/>
                </a:solidFill>
                <a:latin typeface="Calibri" pitchFamily="34" charset="0"/>
              </a:rPr>
              <a:t>Orthometric</a:t>
            </a:r>
          </a:p>
        </p:txBody>
      </p:sp>
      <p:sp>
        <p:nvSpPr>
          <p:cNvPr id="24582" name="TextBox 6"/>
          <p:cNvSpPr txBox="1">
            <a:spLocks noChangeArrowheads="1"/>
          </p:cNvSpPr>
          <p:nvPr/>
        </p:nvSpPr>
        <p:spPr bwMode="auto">
          <a:xfrm>
            <a:off x="7038975" y="6096000"/>
            <a:ext cx="909638" cy="523875"/>
          </a:xfrm>
          <a:prstGeom prst="rect">
            <a:avLst/>
          </a:prstGeom>
          <a:noFill/>
          <a:ln w="9525">
            <a:noFill/>
            <a:miter lim="800000"/>
            <a:headEnd/>
            <a:tailEnd/>
          </a:ln>
        </p:spPr>
        <p:txBody>
          <a:bodyPr wrap="none">
            <a:spAutoFit/>
          </a:bodyPr>
          <a:lstStyle/>
          <a:p>
            <a:r>
              <a:rPr lang="en-US" sz="2800" b="1">
                <a:solidFill>
                  <a:srgbClr val="0000FF"/>
                </a:solidFill>
                <a:latin typeface="Calibri" pitchFamily="34" charset="0"/>
              </a:rPr>
              <a:t>Tidal</a:t>
            </a:r>
          </a:p>
        </p:txBody>
      </p:sp>
      <p:sp>
        <p:nvSpPr>
          <p:cNvPr id="24583" name="TextBox 6"/>
          <p:cNvSpPr txBox="1">
            <a:spLocks noChangeArrowheads="1"/>
          </p:cNvSpPr>
          <p:nvPr/>
        </p:nvSpPr>
        <p:spPr bwMode="auto">
          <a:xfrm>
            <a:off x="3001963" y="1855788"/>
            <a:ext cx="3200400" cy="400050"/>
          </a:xfrm>
          <a:prstGeom prst="rect">
            <a:avLst/>
          </a:prstGeom>
          <a:noFill/>
          <a:ln w="9525">
            <a:noFill/>
            <a:miter lim="800000"/>
            <a:headEnd/>
            <a:tailEnd/>
          </a:ln>
        </p:spPr>
        <p:txBody>
          <a:bodyPr>
            <a:spAutoFit/>
          </a:bodyPr>
          <a:lstStyle/>
          <a:p>
            <a:r>
              <a:rPr lang="en-US" sz="2000" i="1">
                <a:solidFill>
                  <a:srgbClr val="FF0000"/>
                </a:solidFill>
              </a:rPr>
              <a:t>Chesapeake Bay Region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522288" y="279400"/>
            <a:ext cx="8229600" cy="4525963"/>
          </a:xfrm>
        </p:spPr>
        <p:txBody>
          <a:bodyPr/>
          <a:lstStyle/>
          <a:p>
            <a:pPr algn="ctr">
              <a:buFont typeface="Arial" charset="0"/>
              <a:buNone/>
            </a:pPr>
            <a:r>
              <a:rPr lang="en-US" sz="3200" i="1" smtClean="0"/>
              <a:t>And combined to give </a:t>
            </a:r>
          </a:p>
          <a:p>
            <a:pPr algn="ctr">
              <a:buFont typeface="Arial" charset="0"/>
              <a:buNone/>
            </a:pPr>
            <a:r>
              <a:rPr lang="en-US" sz="3200" i="1" smtClean="0"/>
              <a:t>a maximum uncertainty</a:t>
            </a:r>
          </a:p>
        </p:txBody>
      </p:sp>
      <p:pic>
        <p:nvPicPr>
          <p:cNvPr id="2049" name="Picture 1"/>
          <p:cNvPicPr>
            <a:picLocks noChangeAspect="1" noChangeArrowheads="1"/>
          </p:cNvPicPr>
          <p:nvPr/>
        </p:nvPicPr>
        <p:blipFill>
          <a:blip r:embed="rId3" cstate="print"/>
          <a:srcRect l="10694" t="51736" r="62917" b="20486"/>
          <a:stretch>
            <a:fillRect/>
          </a:stretch>
        </p:blipFill>
        <p:spPr bwMode="auto">
          <a:xfrm>
            <a:off x="304800" y="1595438"/>
            <a:ext cx="8647113" cy="3640137"/>
          </a:xfrm>
          <a:prstGeom prst="rect">
            <a:avLst/>
          </a:prstGeom>
          <a:ln>
            <a:noFill/>
          </a:ln>
          <a:effectLst>
            <a:outerShdw blurRad="292100" dist="139700" dir="2700000" algn="tl" rotWithShape="0">
              <a:srgbClr val="333333">
                <a:alpha val="65000"/>
              </a:srgbClr>
            </a:outerShdw>
          </a:effectLst>
        </p:spPr>
      </p:pic>
      <p:sp>
        <p:nvSpPr>
          <p:cNvPr id="4" name="Content Placeholder 2"/>
          <p:cNvSpPr txBox="1">
            <a:spLocks/>
          </p:cNvSpPr>
          <p:nvPr/>
        </p:nvSpPr>
        <p:spPr bwMode="auto">
          <a:xfrm>
            <a:off x="457200" y="5486400"/>
            <a:ext cx="8229600" cy="1143000"/>
          </a:xfrm>
          <a:prstGeom prst="rect">
            <a:avLst/>
          </a:prstGeom>
          <a:noFill/>
          <a:ln w="9525">
            <a:noFill/>
            <a:miter lim="800000"/>
            <a:headEnd/>
            <a:tailEnd/>
          </a:ln>
        </p:spPr>
        <p:txBody>
          <a:bodyPr/>
          <a:lstStyle/>
          <a:p>
            <a:pPr marL="273050" indent="-273050" eaLnBrk="0" fontAlgn="auto" hangingPunct="0">
              <a:spcBef>
                <a:spcPct val="20000"/>
              </a:spcBef>
              <a:spcAft>
                <a:spcPts val="0"/>
              </a:spcAft>
              <a:buClr>
                <a:srgbClr val="0BD0D9"/>
              </a:buClr>
              <a:buSzPct val="95000"/>
              <a:buFont typeface="Wingdings 2" pitchFamily="18" charset="2"/>
              <a:buChar char=""/>
              <a:defRPr/>
            </a:pPr>
            <a:r>
              <a:rPr lang="en-US" sz="2400" dirty="0">
                <a:solidFill>
                  <a:schemeClr val="accent1">
                    <a:lumMod val="50000"/>
                  </a:schemeClr>
                </a:solidFill>
                <a:latin typeface="Arial" pitchFamily="34" charset="0"/>
                <a:cs typeface="Arial" pitchFamily="34" charset="0"/>
              </a:rPr>
              <a:t>Evaluated at the water level stations only</a:t>
            </a:r>
          </a:p>
          <a:p>
            <a:pPr marL="273050" indent="-273050" eaLnBrk="0" fontAlgn="auto" hangingPunct="0">
              <a:spcBef>
                <a:spcPct val="20000"/>
              </a:spcBef>
              <a:spcAft>
                <a:spcPts val="0"/>
              </a:spcAft>
              <a:buClr>
                <a:srgbClr val="0BD0D9"/>
              </a:buClr>
              <a:buSzPct val="95000"/>
              <a:buFont typeface="Wingdings 2" pitchFamily="18" charset="2"/>
              <a:buChar char=""/>
              <a:defRPr/>
            </a:pPr>
            <a:r>
              <a:rPr lang="en-US" sz="2400" dirty="0">
                <a:solidFill>
                  <a:schemeClr val="accent1">
                    <a:lumMod val="50000"/>
                  </a:schemeClr>
                </a:solidFill>
                <a:latin typeface="Arial" pitchFamily="34" charset="0"/>
                <a:cs typeface="Arial" pitchFamily="34" charset="0"/>
              </a:rPr>
              <a:t>Still need to define uncertainty away from stations (for example, in center of bay)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0"/>
            <a:ext cx="8305800" cy="1143000"/>
          </a:xfrm>
        </p:spPr>
        <p:txBody>
          <a:bodyPr>
            <a:normAutofit fontScale="90000"/>
          </a:bodyPr>
          <a:lstStyle/>
          <a:p>
            <a:pPr>
              <a:defRPr/>
            </a:pPr>
            <a:r>
              <a:rPr lang="en-US" dirty="0" smtClean="0"/>
              <a:t>Uncertainties that are constant for all VDatum regions of the U.S.</a:t>
            </a:r>
            <a:endParaRPr lang="en-US" dirty="0"/>
          </a:p>
        </p:txBody>
      </p:sp>
      <p:pic>
        <p:nvPicPr>
          <p:cNvPr id="26627" name="Picture 2"/>
          <p:cNvPicPr>
            <a:picLocks noChangeAspect="1" noChangeArrowheads="1"/>
          </p:cNvPicPr>
          <p:nvPr/>
        </p:nvPicPr>
        <p:blipFill>
          <a:blip r:embed="rId3" cstate="print"/>
          <a:srcRect l="67468" t="49406" r="8476" b="39250"/>
          <a:stretch>
            <a:fillRect/>
          </a:stretch>
        </p:blipFill>
        <p:spPr bwMode="auto">
          <a:xfrm>
            <a:off x="152400" y="3124200"/>
            <a:ext cx="8834438"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body" idx="1"/>
          </p:nvPr>
        </p:nvSpPr>
        <p:spPr>
          <a:xfrm>
            <a:off x="228600" y="2135188"/>
            <a:ext cx="8229600" cy="3916362"/>
          </a:xfrm>
        </p:spPr>
        <p:txBody>
          <a:bodyPr/>
          <a:lstStyle/>
          <a:p>
            <a:pPr algn="ctr" eaLnBrk="1" hangingPunct="1"/>
            <a:endParaRPr lang="en-US" smtClean="0"/>
          </a:p>
          <a:p>
            <a:pPr algn="ctr" eaLnBrk="1" hangingPunct="1">
              <a:buClr>
                <a:srgbClr val="003300"/>
              </a:buClr>
              <a:buFontTx/>
              <a:buChar char=" "/>
            </a:pPr>
            <a:endParaRPr lang="en-US" sz="1900" smtClean="0">
              <a:solidFill>
                <a:srgbClr val="009900"/>
              </a:solidFill>
            </a:endParaRPr>
          </a:p>
        </p:txBody>
      </p:sp>
      <p:sp>
        <p:nvSpPr>
          <p:cNvPr id="27651" name="Freeform 5"/>
          <p:cNvSpPr>
            <a:spLocks/>
          </p:cNvSpPr>
          <p:nvPr/>
        </p:nvSpPr>
        <p:spPr bwMode="auto">
          <a:xfrm rot="-1436475">
            <a:off x="438150" y="5335588"/>
            <a:ext cx="2152650" cy="265112"/>
          </a:xfrm>
          <a:custGeom>
            <a:avLst/>
            <a:gdLst>
              <a:gd name="T0" fmla="*/ 2147483647 w 1356"/>
              <a:gd name="T1" fmla="*/ 2147483647 h 167"/>
              <a:gd name="T2" fmla="*/ 2147483647 w 1356"/>
              <a:gd name="T3" fmla="*/ 0 h 167"/>
              <a:gd name="T4" fmla="*/ 2147483647 w 1356"/>
              <a:gd name="T5" fmla="*/ 2147483647 h 167"/>
              <a:gd name="T6" fmla="*/ 2147483647 w 1356"/>
              <a:gd name="T7" fmla="*/ 2147483647 h 167"/>
              <a:gd name="T8" fmla="*/ 2147483647 w 1356"/>
              <a:gd name="T9" fmla="*/ 2147483647 h 167"/>
              <a:gd name="T10" fmla="*/ 2147483647 w 1356"/>
              <a:gd name="T11" fmla="*/ 2147483647 h 167"/>
              <a:gd name="T12" fmla="*/ 2147483647 w 1356"/>
              <a:gd name="T13" fmla="*/ 2147483647 h 167"/>
              <a:gd name="T14" fmla="*/ 2147483647 w 1356"/>
              <a:gd name="T15" fmla="*/ 2147483647 h 167"/>
              <a:gd name="T16" fmla="*/ 2147483647 w 1356"/>
              <a:gd name="T17" fmla="*/ 2147483647 h 167"/>
              <a:gd name="T18" fmla="*/ 2147483647 w 1356"/>
              <a:gd name="T19" fmla="*/ 2147483647 h 167"/>
              <a:gd name="T20" fmla="*/ 2147483647 w 1356"/>
              <a:gd name="T21" fmla="*/ 2147483647 h 167"/>
              <a:gd name="T22" fmla="*/ 2147483647 w 1356"/>
              <a:gd name="T23" fmla="*/ 2147483647 h 167"/>
              <a:gd name="T24" fmla="*/ 2147483647 w 1356"/>
              <a:gd name="T25" fmla="*/ 2147483647 h 167"/>
              <a:gd name="T26" fmla="*/ 2147483647 w 1356"/>
              <a:gd name="T27" fmla="*/ 2147483647 h 167"/>
              <a:gd name="T28" fmla="*/ 2147483647 w 1356"/>
              <a:gd name="T29" fmla="*/ 2147483647 h 167"/>
              <a:gd name="T30" fmla="*/ 0 w 1356"/>
              <a:gd name="T31" fmla="*/ 2147483647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rgbClr val="0099FF"/>
          </a:solidFill>
          <a:ln w="9525">
            <a:solidFill>
              <a:srgbClr val="003300"/>
            </a:solidFill>
            <a:round/>
            <a:headEnd/>
            <a:tailEnd/>
          </a:ln>
        </p:spPr>
        <p:txBody>
          <a:bodyPr wrap="none" anchor="ctr"/>
          <a:lstStyle/>
          <a:p>
            <a:endParaRPr lang="en-US"/>
          </a:p>
        </p:txBody>
      </p:sp>
      <p:sp>
        <p:nvSpPr>
          <p:cNvPr id="27652" name="Freeform 6"/>
          <p:cNvSpPr>
            <a:spLocks/>
          </p:cNvSpPr>
          <p:nvPr/>
        </p:nvSpPr>
        <p:spPr bwMode="auto">
          <a:xfrm>
            <a:off x="2362200" y="3659188"/>
            <a:ext cx="6324600" cy="1981200"/>
          </a:xfrm>
          <a:custGeom>
            <a:avLst/>
            <a:gdLst>
              <a:gd name="T0" fmla="*/ 0 w 4011"/>
              <a:gd name="T1" fmla="*/ 2147483647 h 1277"/>
              <a:gd name="T2" fmla="*/ 2147483647 w 4011"/>
              <a:gd name="T3" fmla="*/ 2147483647 h 1277"/>
              <a:gd name="T4" fmla="*/ 2147483647 w 4011"/>
              <a:gd name="T5" fmla="*/ 2147483647 h 1277"/>
              <a:gd name="T6" fmla="*/ 2147483647 w 4011"/>
              <a:gd name="T7" fmla="*/ 2147483647 h 1277"/>
              <a:gd name="T8" fmla="*/ 2147483647 w 4011"/>
              <a:gd name="T9" fmla="*/ 2147483647 h 1277"/>
              <a:gd name="T10" fmla="*/ 2147483647 w 4011"/>
              <a:gd name="T11" fmla="*/ 2147483647 h 1277"/>
              <a:gd name="T12" fmla="*/ 2147483647 w 4011"/>
              <a:gd name="T13" fmla="*/ 2147483647 h 1277"/>
              <a:gd name="T14" fmla="*/ 2147483647 w 4011"/>
              <a:gd name="T15" fmla="*/ 2147483647 h 1277"/>
              <a:gd name="T16" fmla="*/ 2147483647 w 4011"/>
              <a:gd name="T17" fmla="*/ 2147483647 h 1277"/>
              <a:gd name="T18" fmla="*/ 2147483647 w 4011"/>
              <a:gd name="T19" fmla="*/ 2147483647 h 1277"/>
              <a:gd name="T20" fmla="*/ 2147483647 w 4011"/>
              <a:gd name="T21" fmla="*/ 2147483647 h 1277"/>
              <a:gd name="T22" fmla="*/ 2147483647 w 4011"/>
              <a:gd name="T23" fmla="*/ 2147483647 h 1277"/>
              <a:gd name="T24" fmla="*/ 2147483647 w 4011"/>
              <a:gd name="T25" fmla="*/ 2147483647 h 1277"/>
              <a:gd name="T26" fmla="*/ 2147483647 w 4011"/>
              <a:gd name="T27" fmla="*/ 0 h 1277"/>
              <a:gd name="T28" fmla="*/ 2147483647 w 4011"/>
              <a:gd name="T29" fmla="*/ 2147483647 h 1277"/>
              <a:gd name="T30" fmla="*/ 2147483647 w 4011"/>
              <a:gd name="T31" fmla="*/ 2147483647 h 1277"/>
              <a:gd name="T32" fmla="*/ 2147483647 w 4011"/>
              <a:gd name="T33" fmla="*/ 2147483647 h 1277"/>
              <a:gd name="T34" fmla="*/ 2147483647 w 4011"/>
              <a:gd name="T35" fmla="*/ 2147483647 h 1277"/>
              <a:gd name="T36" fmla="*/ 2147483647 w 4011"/>
              <a:gd name="T37" fmla="*/ 2147483647 h 1277"/>
              <a:gd name="T38" fmla="*/ 2147483647 w 4011"/>
              <a:gd name="T39" fmla="*/ 2147483647 h 1277"/>
              <a:gd name="T40" fmla="*/ 2147483647 w 4011"/>
              <a:gd name="T41" fmla="*/ 2147483647 h 1277"/>
              <a:gd name="T42" fmla="*/ 2147483647 w 4011"/>
              <a:gd name="T43" fmla="*/ 2147483647 h 1277"/>
              <a:gd name="T44" fmla="*/ 2147483647 w 4011"/>
              <a:gd name="T45" fmla="*/ 2147483647 h 1277"/>
              <a:gd name="T46" fmla="*/ 2147483647 w 4011"/>
              <a:gd name="T47" fmla="*/ 2147483647 h 1277"/>
              <a:gd name="T48" fmla="*/ 2147483647 w 4011"/>
              <a:gd name="T49" fmla="*/ 2147483647 h 1277"/>
              <a:gd name="T50" fmla="*/ 2147483647 w 4011"/>
              <a:gd name="T51" fmla="*/ 2147483647 h 1277"/>
              <a:gd name="T52" fmla="*/ 2147483647 w 4011"/>
              <a:gd name="T53" fmla="*/ 2147483647 h 1277"/>
              <a:gd name="T54" fmla="*/ 2147483647 w 4011"/>
              <a:gd name="T55" fmla="*/ 2147483647 h 1277"/>
              <a:gd name="T56" fmla="*/ 2147483647 w 4011"/>
              <a:gd name="T57" fmla="*/ 2147483647 h 1277"/>
              <a:gd name="T58" fmla="*/ 2147483647 w 4011"/>
              <a:gd name="T59" fmla="*/ 2147483647 h 1277"/>
              <a:gd name="T60" fmla="*/ 2147483647 w 4011"/>
              <a:gd name="T61" fmla="*/ 2147483647 h 1277"/>
              <a:gd name="T62" fmla="*/ 2147483647 w 4011"/>
              <a:gd name="T63" fmla="*/ 2147483647 h 1277"/>
              <a:gd name="T64" fmla="*/ 2147483647 w 4011"/>
              <a:gd name="T65" fmla="*/ 2147483647 h 1277"/>
              <a:gd name="T66" fmla="*/ 2147483647 w 4011"/>
              <a:gd name="T67" fmla="*/ 2147483647 h 1277"/>
              <a:gd name="T68" fmla="*/ 2147483647 w 4011"/>
              <a:gd name="T69" fmla="*/ 2147483647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1"/>
              <a:gd name="T106" fmla="*/ 0 h 1277"/>
              <a:gd name="T107" fmla="*/ 4011 w 4011"/>
              <a:gd name="T108" fmla="*/ 1277 h 1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38100" cmpd="sng">
            <a:solidFill>
              <a:srgbClr val="993300"/>
            </a:solidFill>
            <a:round/>
            <a:headEnd/>
            <a:tailEnd/>
          </a:ln>
        </p:spPr>
        <p:txBody>
          <a:bodyPr wrap="none" anchor="ctr"/>
          <a:lstStyle/>
          <a:p>
            <a:endParaRPr lang="en-US"/>
          </a:p>
        </p:txBody>
      </p:sp>
      <p:sp>
        <p:nvSpPr>
          <p:cNvPr id="27653" name="Text Box 7"/>
          <p:cNvSpPr txBox="1">
            <a:spLocks noChangeArrowheads="1"/>
          </p:cNvSpPr>
          <p:nvPr/>
        </p:nvSpPr>
        <p:spPr bwMode="auto">
          <a:xfrm>
            <a:off x="4303713" y="4040188"/>
            <a:ext cx="350837" cy="369887"/>
          </a:xfrm>
          <a:prstGeom prst="rect">
            <a:avLst/>
          </a:prstGeom>
          <a:noFill/>
          <a:ln w="9525">
            <a:noFill/>
            <a:miter lim="800000"/>
            <a:headEnd/>
            <a:tailEnd/>
          </a:ln>
        </p:spPr>
        <p:txBody>
          <a:bodyPr wrap="none">
            <a:spAutoFit/>
          </a:bodyPr>
          <a:lstStyle/>
          <a:p>
            <a:r>
              <a:rPr lang="en-US" b="1">
                <a:solidFill>
                  <a:srgbClr val="FFFF00"/>
                </a:solidFill>
              </a:rPr>
              <a:t>H</a:t>
            </a:r>
          </a:p>
        </p:txBody>
      </p:sp>
      <p:sp>
        <p:nvSpPr>
          <p:cNvPr id="27654" name="Text Box 8"/>
          <p:cNvSpPr txBox="1">
            <a:spLocks noChangeArrowheads="1"/>
          </p:cNvSpPr>
          <p:nvPr/>
        </p:nvSpPr>
        <p:spPr bwMode="auto">
          <a:xfrm>
            <a:off x="4327525" y="5757863"/>
            <a:ext cx="184150" cy="457200"/>
          </a:xfrm>
          <a:prstGeom prst="rect">
            <a:avLst/>
          </a:prstGeom>
          <a:noFill/>
          <a:ln w="9525">
            <a:noFill/>
            <a:miter lim="800000"/>
            <a:headEnd/>
            <a:tailEnd/>
          </a:ln>
        </p:spPr>
        <p:txBody>
          <a:bodyPr wrap="none">
            <a:spAutoFit/>
          </a:bodyPr>
          <a:lstStyle/>
          <a:p>
            <a:endParaRPr lang="en-US">
              <a:solidFill>
                <a:srgbClr val="003300"/>
              </a:solidFill>
            </a:endParaRPr>
          </a:p>
        </p:txBody>
      </p:sp>
      <p:sp>
        <p:nvSpPr>
          <p:cNvPr id="27655" name="Text Box 9"/>
          <p:cNvSpPr txBox="1">
            <a:spLocks noChangeArrowheads="1"/>
          </p:cNvSpPr>
          <p:nvPr/>
        </p:nvSpPr>
        <p:spPr bwMode="auto">
          <a:xfrm>
            <a:off x="2743200" y="5562600"/>
            <a:ext cx="3509963" cy="307975"/>
          </a:xfrm>
          <a:prstGeom prst="rect">
            <a:avLst/>
          </a:prstGeom>
          <a:noFill/>
          <a:ln w="9525">
            <a:noFill/>
            <a:miter lim="800000"/>
            <a:headEnd/>
            <a:tailEnd/>
          </a:ln>
        </p:spPr>
        <p:txBody>
          <a:bodyPr wrap="none">
            <a:spAutoFit/>
          </a:bodyPr>
          <a:lstStyle/>
          <a:p>
            <a:r>
              <a:rPr lang="en-US" sz="1400" b="1">
                <a:solidFill>
                  <a:srgbClr val="FFFF00"/>
                </a:solidFill>
              </a:rPr>
              <a:t>H = Orthometric Height</a:t>
            </a:r>
            <a:r>
              <a:rPr lang="en-US" sz="1400">
                <a:solidFill>
                  <a:srgbClr val="FFFF00"/>
                </a:solidFill>
              </a:rPr>
              <a:t>  </a:t>
            </a:r>
            <a:r>
              <a:rPr lang="en-US" sz="1400" b="1">
                <a:solidFill>
                  <a:srgbClr val="FFFF00"/>
                </a:solidFill>
              </a:rPr>
              <a:t>(NAVD 88)</a:t>
            </a:r>
            <a:r>
              <a:rPr lang="en-US" sz="1400">
                <a:solidFill>
                  <a:srgbClr val="FFFF00"/>
                </a:solidFill>
              </a:rPr>
              <a:t>        </a:t>
            </a:r>
          </a:p>
        </p:txBody>
      </p:sp>
      <p:sp>
        <p:nvSpPr>
          <p:cNvPr id="155658" name="Freeform 10"/>
          <p:cNvSpPr>
            <a:spLocks/>
          </p:cNvSpPr>
          <p:nvPr/>
        </p:nvSpPr>
        <p:spPr bwMode="auto">
          <a:xfrm>
            <a:off x="4800600" y="4649788"/>
            <a:ext cx="4763" cy="381000"/>
          </a:xfrm>
          <a:custGeom>
            <a:avLst/>
            <a:gdLst/>
            <a:ahLst/>
            <a:cxnLst>
              <a:cxn ang="0">
                <a:pos x="0" y="0"/>
              </a:cxn>
              <a:cxn ang="0">
                <a:pos x="3" y="106"/>
              </a:cxn>
              <a:cxn ang="0">
                <a:pos x="1" y="240"/>
              </a:cxn>
            </a:cxnLst>
            <a:rect l="0" t="0" r="r" b="b"/>
            <a:pathLst>
              <a:path w="3" h="240">
                <a:moveTo>
                  <a:pt x="0" y="0"/>
                </a:moveTo>
                <a:lnTo>
                  <a:pt x="3" y="106"/>
                </a:lnTo>
                <a:lnTo>
                  <a:pt x="1" y="240"/>
                </a:lnTo>
              </a:path>
            </a:pathLst>
          </a:cu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dirty="0">
              <a:solidFill>
                <a:schemeClr val="tx2"/>
              </a:solidFill>
            </a:endParaRPr>
          </a:p>
        </p:txBody>
      </p:sp>
      <p:sp>
        <p:nvSpPr>
          <p:cNvPr id="27657" name="Text Box 11"/>
          <p:cNvSpPr txBox="1">
            <a:spLocks noChangeArrowheads="1"/>
          </p:cNvSpPr>
          <p:nvPr/>
        </p:nvSpPr>
        <p:spPr bwMode="auto">
          <a:xfrm flipH="1" flipV="1">
            <a:off x="5562600" y="3751263"/>
            <a:ext cx="1905000" cy="519112"/>
          </a:xfrm>
          <a:prstGeom prst="rect">
            <a:avLst/>
          </a:prstGeom>
          <a:noFill/>
          <a:ln w="9525">
            <a:noFill/>
            <a:miter lim="800000"/>
            <a:headEnd/>
            <a:tailEnd/>
          </a:ln>
        </p:spPr>
        <p:txBody>
          <a:bodyPr>
            <a:spAutoFit/>
          </a:bodyPr>
          <a:lstStyle/>
          <a:p>
            <a:r>
              <a:rPr lang="en-US" sz="2800">
                <a:solidFill>
                  <a:srgbClr val="003300"/>
                </a:solidFill>
              </a:rPr>
              <a:t> </a:t>
            </a:r>
            <a:endParaRPr lang="en-US">
              <a:solidFill>
                <a:srgbClr val="003300"/>
              </a:solidFill>
            </a:endParaRPr>
          </a:p>
        </p:txBody>
      </p:sp>
      <p:sp>
        <p:nvSpPr>
          <p:cNvPr id="27658" name="Text Box 12"/>
          <p:cNvSpPr txBox="1">
            <a:spLocks noChangeArrowheads="1"/>
          </p:cNvSpPr>
          <p:nvPr/>
        </p:nvSpPr>
        <p:spPr bwMode="auto">
          <a:xfrm>
            <a:off x="2743200" y="6400800"/>
            <a:ext cx="2514600" cy="307975"/>
          </a:xfrm>
          <a:prstGeom prst="rect">
            <a:avLst/>
          </a:prstGeom>
          <a:noFill/>
          <a:ln w="9525">
            <a:noFill/>
            <a:miter lim="800000"/>
            <a:headEnd/>
            <a:tailEnd/>
          </a:ln>
        </p:spPr>
        <p:txBody>
          <a:bodyPr>
            <a:spAutoFit/>
          </a:bodyPr>
          <a:lstStyle/>
          <a:p>
            <a:r>
              <a:rPr lang="en-US" sz="1400" b="1">
                <a:solidFill>
                  <a:srgbClr val="FFFF00"/>
                </a:solidFill>
              </a:rPr>
              <a:t>H</a:t>
            </a:r>
            <a:r>
              <a:rPr lang="en-US" sz="1400" b="1"/>
              <a:t> </a:t>
            </a:r>
            <a:r>
              <a:rPr lang="en-US" sz="1400" b="1">
                <a:solidFill>
                  <a:srgbClr val="003300"/>
                </a:solidFill>
              </a:rPr>
              <a:t> </a:t>
            </a:r>
            <a:r>
              <a:rPr lang="en-US" sz="1400" b="1"/>
              <a:t>=</a:t>
            </a:r>
            <a:r>
              <a:rPr lang="en-US" sz="1400" b="1">
                <a:solidFill>
                  <a:srgbClr val="003300"/>
                </a:solidFill>
              </a:rPr>
              <a:t> </a:t>
            </a:r>
            <a:r>
              <a:rPr lang="en-US" sz="1400" b="1">
                <a:solidFill>
                  <a:schemeClr val="bg1"/>
                </a:solidFill>
              </a:rPr>
              <a:t>h</a:t>
            </a:r>
            <a:r>
              <a:rPr lang="en-US" sz="1400" b="1">
                <a:solidFill>
                  <a:srgbClr val="003300"/>
                </a:solidFill>
              </a:rPr>
              <a:t> </a:t>
            </a:r>
            <a:r>
              <a:rPr lang="en-US" sz="1400" b="1">
                <a:solidFill>
                  <a:schemeClr val="tx2"/>
                </a:solidFill>
              </a:rPr>
              <a:t>- N</a:t>
            </a:r>
          </a:p>
        </p:txBody>
      </p:sp>
      <p:sp>
        <p:nvSpPr>
          <p:cNvPr id="27659" name="Line 13"/>
          <p:cNvSpPr>
            <a:spLocks noChangeShapeType="1"/>
          </p:cNvSpPr>
          <p:nvPr/>
        </p:nvSpPr>
        <p:spPr bwMode="auto">
          <a:xfrm>
            <a:off x="4267200" y="3952875"/>
            <a:ext cx="0" cy="0"/>
          </a:xfrm>
          <a:prstGeom prst="line">
            <a:avLst/>
          </a:prstGeom>
          <a:noFill/>
          <a:ln w="9525">
            <a:solidFill>
              <a:schemeClr val="tx1"/>
            </a:solidFill>
            <a:round/>
            <a:headEnd/>
            <a:tailEnd/>
          </a:ln>
        </p:spPr>
        <p:txBody>
          <a:bodyPr wrap="none" anchor="ctr"/>
          <a:lstStyle/>
          <a:p>
            <a:endParaRPr lang="en-US"/>
          </a:p>
        </p:txBody>
      </p:sp>
      <p:sp>
        <p:nvSpPr>
          <p:cNvPr id="27660" name="Text Box 14"/>
          <p:cNvSpPr txBox="1">
            <a:spLocks noChangeArrowheads="1"/>
          </p:cNvSpPr>
          <p:nvPr/>
        </p:nvSpPr>
        <p:spPr bwMode="auto">
          <a:xfrm>
            <a:off x="2743200" y="5864225"/>
            <a:ext cx="3276600" cy="307975"/>
          </a:xfrm>
          <a:prstGeom prst="rect">
            <a:avLst/>
          </a:prstGeom>
          <a:noFill/>
          <a:ln w="9525">
            <a:noFill/>
            <a:miter lim="800000"/>
            <a:headEnd/>
            <a:tailEnd/>
          </a:ln>
        </p:spPr>
        <p:txBody>
          <a:bodyPr>
            <a:spAutoFit/>
          </a:bodyPr>
          <a:lstStyle/>
          <a:p>
            <a:r>
              <a:rPr lang="en-US" sz="1400" b="1">
                <a:solidFill>
                  <a:schemeClr val="bg1"/>
                </a:solidFill>
              </a:rPr>
              <a:t>h = Ellipsoidal Height (NAD 83)</a:t>
            </a:r>
            <a:endParaRPr lang="en-US" sz="1400">
              <a:solidFill>
                <a:schemeClr val="bg1"/>
              </a:solidFill>
            </a:endParaRPr>
          </a:p>
        </p:txBody>
      </p:sp>
      <p:sp>
        <p:nvSpPr>
          <p:cNvPr id="27661" name="Text Box 15"/>
          <p:cNvSpPr txBox="1">
            <a:spLocks noChangeArrowheads="1"/>
          </p:cNvSpPr>
          <p:nvPr/>
        </p:nvSpPr>
        <p:spPr bwMode="auto">
          <a:xfrm>
            <a:off x="2743200" y="6096000"/>
            <a:ext cx="4148138" cy="307975"/>
          </a:xfrm>
          <a:prstGeom prst="rect">
            <a:avLst/>
          </a:prstGeom>
          <a:noFill/>
          <a:ln w="9525">
            <a:noFill/>
            <a:miter lim="800000"/>
            <a:headEnd/>
            <a:tailEnd/>
          </a:ln>
        </p:spPr>
        <p:txBody>
          <a:bodyPr>
            <a:spAutoFit/>
          </a:bodyPr>
          <a:lstStyle/>
          <a:p>
            <a:r>
              <a:rPr lang="en-US" sz="1400" b="1">
                <a:solidFill>
                  <a:schemeClr val="tx2"/>
                </a:solidFill>
              </a:rPr>
              <a:t>N = Geoid Height (Geoid09)</a:t>
            </a:r>
          </a:p>
        </p:txBody>
      </p:sp>
      <p:sp>
        <p:nvSpPr>
          <p:cNvPr id="27662" name="Arc 16"/>
          <p:cNvSpPr>
            <a:spLocks/>
          </p:cNvSpPr>
          <p:nvPr/>
        </p:nvSpPr>
        <p:spPr bwMode="auto">
          <a:xfrm rot="-2646215">
            <a:off x="1524000" y="3735388"/>
            <a:ext cx="5818188" cy="5180012"/>
          </a:xfrm>
          <a:custGeom>
            <a:avLst/>
            <a:gdLst>
              <a:gd name="T0" fmla="*/ 2147483647 w 21579"/>
              <a:gd name="T1" fmla="*/ 0 h 21102"/>
              <a:gd name="T2" fmla="*/ 2147483647 w 21579"/>
              <a:gd name="T3" fmla="*/ 2147483647 h 21102"/>
              <a:gd name="T4" fmla="*/ 0 w 21579"/>
              <a:gd name="T5" fmla="*/ 2147483647 h 21102"/>
              <a:gd name="T6" fmla="*/ 0 60000 65536"/>
              <a:gd name="T7" fmla="*/ 0 60000 65536"/>
              <a:gd name="T8" fmla="*/ 0 60000 65536"/>
              <a:gd name="T9" fmla="*/ 0 w 21579"/>
              <a:gd name="T10" fmla="*/ 0 h 21102"/>
              <a:gd name="T11" fmla="*/ 21579 w 21579"/>
              <a:gd name="T12" fmla="*/ 21102 h 21102"/>
            </a:gdLst>
            <a:ahLst/>
            <a:cxnLst>
              <a:cxn ang="T6">
                <a:pos x="T0" y="T1"/>
              </a:cxn>
              <a:cxn ang="T7">
                <a:pos x="T2" y="T3"/>
              </a:cxn>
              <a:cxn ang="T8">
                <a:pos x="T4" y="T5"/>
              </a:cxn>
            </a:cxnLst>
            <a:rect l="T9" t="T10" r="T11" b="T12"/>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close/>
              </a:path>
            </a:pathLst>
          </a:custGeom>
          <a:noFill/>
          <a:ln w="38100">
            <a:solidFill>
              <a:schemeClr val="bg1"/>
            </a:solidFill>
            <a:round/>
            <a:headEnd/>
            <a:tailEnd/>
          </a:ln>
        </p:spPr>
        <p:txBody>
          <a:bodyPr wrap="none" anchor="ctr"/>
          <a:lstStyle/>
          <a:p>
            <a:endParaRPr lang="en-US"/>
          </a:p>
        </p:txBody>
      </p:sp>
      <p:sp>
        <p:nvSpPr>
          <p:cNvPr id="27663" name="Line 17"/>
          <p:cNvSpPr>
            <a:spLocks noChangeShapeType="1"/>
          </p:cNvSpPr>
          <p:nvPr/>
        </p:nvSpPr>
        <p:spPr bwMode="auto">
          <a:xfrm flipH="1">
            <a:off x="4648200" y="3659188"/>
            <a:ext cx="0" cy="1371600"/>
          </a:xfrm>
          <a:prstGeom prst="line">
            <a:avLst/>
          </a:prstGeom>
          <a:noFill/>
          <a:ln w="28575">
            <a:solidFill>
              <a:srgbClr val="FF0000"/>
            </a:solidFill>
            <a:round/>
            <a:headEnd type="triangle" w="med" len="med"/>
            <a:tailEnd type="triangle" w="med" len="med"/>
          </a:ln>
        </p:spPr>
        <p:txBody>
          <a:bodyPr wrap="none" anchor="ctr"/>
          <a:lstStyle/>
          <a:p>
            <a:endParaRPr lang="en-US"/>
          </a:p>
        </p:txBody>
      </p:sp>
      <p:sp>
        <p:nvSpPr>
          <p:cNvPr id="27664" name="Line 18"/>
          <p:cNvSpPr>
            <a:spLocks noChangeShapeType="1"/>
          </p:cNvSpPr>
          <p:nvPr/>
        </p:nvSpPr>
        <p:spPr bwMode="auto">
          <a:xfrm flipV="1">
            <a:off x="4800600" y="3659188"/>
            <a:ext cx="0" cy="990600"/>
          </a:xfrm>
          <a:prstGeom prst="line">
            <a:avLst/>
          </a:prstGeom>
          <a:noFill/>
          <a:ln w="28575">
            <a:solidFill>
              <a:schemeClr val="bg1"/>
            </a:solidFill>
            <a:round/>
            <a:headEnd type="triangle" w="med" len="med"/>
            <a:tailEnd type="triangle" w="med" len="med"/>
          </a:ln>
        </p:spPr>
        <p:txBody>
          <a:bodyPr wrap="none" anchor="ctr"/>
          <a:lstStyle/>
          <a:p>
            <a:endParaRPr lang="en-US"/>
          </a:p>
        </p:txBody>
      </p:sp>
      <p:sp>
        <p:nvSpPr>
          <p:cNvPr id="27665" name="Text Box 19"/>
          <p:cNvSpPr txBox="1">
            <a:spLocks noChangeArrowheads="1"/>
          </p:cNvSpPr>
          <p:nvPr/>
        </p:nvSpPr>
        <p:spPr bwMode="auto">
          <a:xfrm>
            <a:off x="4784725" y="3929063"/>
            <a:ext cx="354013" cy="457200"/>
          </a:xfrm>
          <a:prstGeom prst="rect">
            <a:avLst/>
          </a:prstGeom>
          <a:noFill/>
          <a:ln w="9525">
            <a:noFill/>
            <a:miter lim="800000"/>
            <a:headEnd/>
            <a:tailEnd/>
          </a:ln>
        </p:spPr>
        <p:txBody>
          <a:bodyPr wrap="none">
            <a:spAutoFit/>
          </a:bodyPr>
          <a:lstStyle/>
          <a:p>
            <a:r>
              <a:rPr lang="en-US" b="1">
                <a:solidFill>
                  <a:schemeClr val="bg1"/>
                </a:solidFill>
              </a:rPr>
              <a:t>h</a:t>
            </a:r>
            <a:endParaRPr lang="en-US">
              <a:solidFill>
                <a:schemeClr val="bg1"/>
              </a:solidFill>
            </a:endParaRPr>
          </a:p>
        </p:txBody>
      </p:sp>
      <p:sp>
        <p:nvSpPr>
          <p:cNvPr id="27666" name="Text Box 20"/>
          <p:cNvSpPr txBox="1">
            <a:spLocks noChangeArrowheads="1"/>
          </p:cNvSpPr>
          <p:nvPr/>
        </p:nvSpPr>
        <p:spPr bwMode="auto">
          <a:xfrm>
            <a:off x="6858000" y="5730875"/>
            <a:ext cx="1828800" cy="822325"/>
          </a:xfrm>
          <a:prstGeom prst="rect">
            <a:avLst/>
          </a:prstGeom>
          <a:noFill/>
          <a:ln w="9525">
            <a:noFill/>
            <a:miter lim="800000"/>
            <a:headEnd/>
            <a:tailEnd/>
          </a:ln>
        </p:spPr>
        <p:txBody>
          <a:bodyPr>
            <a:spAutoFit/>
          </a:bodyPr>
          <a:lstStyle/>
          <a:p>
            <a:r>
              <a:rPr lang="en-US" b="1">
                <a:solidFill>
                  <a:schemeClr val="bg1"/>
                </a:solidFill>
              </a:rPr>
              <a:t>Ellipsoid</a:t>
            </a:r>
          </a:p>
          <a:p>
            <a:r>
              <a:rPr lang="en-US" b="1">
                <a:solidFill>
                  <a:schemeClr val="bg1"/>
                </a:solidFill>
              </a:rPr>
              <a:t>GRS80</a:t>
            </a:r>
          </a:p>
        </p:txBody>
      </p:sp>
      <p:sp>
        <p:nvSpPr>
          <p:cNvPr id="27667" name="Freeform 21"/>
          <p:cNvSpPr>
            <a:spLocks/>
          </p:cNvSpPr>
          <p:nvPr/>
        </p:nvSpPr>
        <p:spPr bwMode="auto">
          <a:xfrm>
            <a:off x="2505075" y="4725988"/>
            <a:ext cx="6562725" cy="1798637"/>
          </a:xfrm>
          <a:custGeom>
            <a:avLst/>
            <a:gdLst>
              <a:gd name="T0" fmla="*/ 0 w 4134"/>
              <a:gd name="T1" fmla="*/ 2147483647 h 1133"/>
              <a:gd name="T2" fmla="*/ 2147483647 w 4134"/>
              <a:gd name="T3" fmla="*/ 2147483647 h 1133"/>
              <a:gd name="T4" fmla="*/ 2147483647 w 4134"/>
              <a:gd name="T5" fmla="*/ 2147483647 h 1133"/>
              <a:gd name="T6" fmla="*/ 2147483647 w 4134"/>
              <a:gd name="T7" fmla="*/ 2147483647 h 1133"/>
              <a:gd name="T8" fmla="*/ 2147483647 w 4134"/>
              <a:gd name="T9" fmla="*/ 2147483647 h 1133"/>
              <a:gd name="T10" fmla="*/ 2147483647 w 4134"/>
              <a:gd name="T11" fmla="*/ 2147483647 h 1133"/>
              <a:gd name="T12" fmla="*/ 2147483647 w 4134"/>
              <a:gd name="T13" fmla="*/ 2147483647 h 1133"/>
              <a:gd name="T14" fmla="*/ 2147483647 w 4134"/>
              <a:gd name="T15" fmla="*/ 2147483647 h 1133"/>
              <a:gd name="T16" fmla="*/ 2147483647 w 4134"/>
              <a:gd name="T17" fmla="*/ 2147483647 h 1133"/>
              <a:gd name="T18" fmla="*/ 2147483647 w 4134"/>
              <a:gd name="T19" fmla="*/ 2147483647 h 1133"/>
              <a:gd name="T20" fmla="*/ 2147483647 w 4134"/>
              <a:gd name="T21" fmla="*/ 2147483647 h 1133"/>
              <a:gd name="T22" fmla="*/ 2147483647 w 4134"/>
              <a:gd name="T23" fmla="*/ 2147483647 h 1133"/>
              <a:gd name="T24" fmla="*/ 2147483647 w 4134"/>
              <a:gd name="T25" fmla="*/ 2147483647 h 1133"/>
              <a:gd name="T26" fmla="*/ 2147483647 w 4134"/>
              <a:gd name="T27" fmla="*/ 2147483647 h 1133"/>
              <a:gd name="T28" fmla="*/ 2147483647 w 4134"/>
              <a:gd name="T29" fmla="*/ 2147483647 h 1133"/>
              <a:gd name="T30" fmla="*/ 2147483647 w 4134"/>
              <a:gd name="T31" fmla="*/ 2147483647 h 1133"/>
              <a:gd name="T32" fmla="*/ 2147483647 w 4134"/>
              <a:gd name="T33" fmla="*/ 2147483647 h 1133"/>
              <a:gd name="T34" fmla="*/ 2147483647 w 4134"/>
              <a:gd name="T35" fmla="*/ 2147483647 h 1133"/>
              <a:gd name="T36" fmla="*/ 2147483647 w 4134"/>
              <a:gd name="T37" fmla="*/ 2147483647 h 1133"/>
              <a:gd name="T38" fmla="*/ 2147483647 w 4134"/>
              <a:gd name="T39" fmla="*/ 2147483647 h 1133"/>
              <a:gd name="T40" fmla="*/ 2147483647 w 4134"/>
              <a:gd name="T41" fmla="*/ 2147483647 h 1133"/>
              <a:gd name="T42" fmla="*/ 2147483647 w 4134"/>
              <a:gd name="T43" fmla="*/ 2147483647 h 1133"/>
              <a:gd name="T44" fmla="*/ 2147483647 w 4134"/>
              <a:gd name="T45" fmla="*/ 2147483647 h 1133"/>
              <a:gd name="T46" fmla="*/ 2147483647 w 4134"/>
              <a:gd name="T47" fmla="*/ 2147483647 h 1133"/>
              <a:gd name="T48" fmla="*/ 2147483647 w 4134"/>
              <a:gd name="T49" fmla="*/ 2147483647 h 1133"/>
              <a:gd name="T50" fmla="*/ 2147483647 w 4134"/>
              <a:gd name="T51" fmla="*/ 2147483647 h 1133"/>
              <a:gd name="T52" fmla="*/ 2147483647 w 4134"/>
              <a:gd name="T53" fmla="*/ 2147483647 h 1133"/>
              <a:gd name="T54" fmla="*/ 2147483647 w 4134"/>
              <a:gd name="T55" fmla="*/ 2147483647 h 1133"/>
              <a:gd name="T56" fmla="*/ 2147483647 w 4134"/>
              <a:gd name="T57" fmla="*/ 2147483647 h 1133"/>
              <a:gd name="T58" fmla="*/ 2147483647 w 4134"/>
              <a:gd name="T59" fmla="*/ 2147483647 h 1133"/>
              <a:gd name="T60" fmla="*/ 2147483647 w 4134"/>
              <a:gd name="T61" fmla="*/ 2147483647 h 1133"/>
              <a:gd name="T62" fmla="*/ 2147483647 w 4134"/>
              <a:gd name="T63" fmla="*/ 2147483647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34"/>
              <a:gd name="T97" fmla="*/ 0 h 1133"/>
              <a:gd name="T98" fmla="*/ 4134 w 4134"/>
              <a:gd name="T99" fmla="*/ 1133 h 1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38100" cmpd="sng">
            <a:solidFill>
              <a:srgbClr val="FFFF00"/>
            </a:solidFill>
            <a:round/>
            <a:headEnd/>
            <a:tailEnd/>
          </a:ln>
        </p:spPr>
        <p:txBody>
          <a:bodyPr wrap="none" anchor="ctr"/>
          <a:lstStyle/>
          <a:p>
            <a:endParaRPr lang="en-US"/>
          </a:p>
        </p:txBody>
      </p:sp>
      <p:sp>
        <p:nvSpPr>
          <p:cNvPr id="27668" name="Text Box 22"/>
          <p:cNvSpPr txBox="1">
            <a:spLocks noChangeArrowheads="1"/>
          </p:cNvSpPr>
          <p:nvPr/>
        </p:nvSpPr>
        <p:spPr bwMode="auto">
          <a:xfrm>
            <a:off x="4800600" y="4648200"/>
            <a:ext cx="404813" cy="427038"/>
          </a:xfrm>
          <a:prstGeom prst="rect">
            <a:avLst/>
          </a:prstGeom>
          <a:noFill/>
          <a:ln w="9525">
            <a:noFill/>
            <a:miter lim="800000"/>
            <a:headEnd/>
            <a:tailEnd/>
          </a:ln>
        </p:spPr>
        <p:txBody>
          <a:bodyPr>
            <a:spAutoFit/>
          </a:bodyPr>
          <a:lstStyle/>
          <a:p>
            <a:r>
              <a:rPr lang="en-US" sz="2200" b="1">
                <a:solidFill>
                  <a:schemeClr val="tx2"/>
                </a:solidFill>
              </a:rPr>
              <a:t>N</a:t>
            </a:r>
          </a:p>
        </p:txBody>
      </p:sp>
      <p:sp>
        <p:nvSpPr>
          <p:cNvPr id="27669" name="Rectangle 23"/>
          <p:cNvSpPr>
            <a:spLocks noChangeArrowheads="1"/>
          </p:cNvSpPr>
          <p:nvPr/>
        </p:nvSpPr>
        <p:spPr bwMode="auto">
          <a:xfrm>
            <a:off x="1838325" y="5259388"/>
            <a:ext cx="1438275" cy="369887"/>
          </a:xfrm>
          <a:prstGeom prst="rect">
            <a:avLst/>
          </a:prstGeom>
          <a:noFill/>
          <a:ln w="9525">
            <a:noFill/>
            <a:miter lim="800000"/>
            <a:headEnd/>
            <a:tailEnd/>
          </a:ln>
        </p:spPr>
        <p:txBody>
          <a:bodyPr>
            <a:spAutoFit/>
          </a:bodyPr>
          <a:lstStyle/>
          <a:p>
            <a:r>
              <a:rPr lang="en-US" b="1">
                <a:solidFill>
                  <a:srgbClr val="FFFF00"/>
                </a:solidFill>
              </a:rPr>
              <a:t>Geoid</a:t>
            </a:r>
          </a:p>
        </p:txBody>
      </p:sp>
      <p:sp>
        <p:nvSpPr>
          <p:cNvPr id="27670" name="Line 24"/>
          <p:cNvSpPr>
            <a:spLocks noChangeShapeType="1"/>
          </p:cNvSpPr>
          <p:nvPr/>
        </p:nvSpPr>
        <p:spPr bwMode="auto">
          <a:xfrm flipV="1">
            <a:off x="2590800" y="5076825"/>
            <a:ext cx="152400" cy="258763"/>
          </a:xfrm>
          <a:prstGeom prst="line">
            <a:avLst/>
          </a:prstGeom>
          <a:noFill/>
          <a:ln w="9525">
            <a:solidFill>
              <a:srgbClr val="000000"/>
            </a:solidFill>
            <a:round/>
            <a:headEnd/>
            <a:tailEnd type="triangle" w="med" len="med"/>
          </a:ln>
        </p:spPr>
        <p:txBody>
          <a:bodyPr wrap="none" anchor="ctr"/>
          <a:lstStyle/>
          <a:p>
            <a:endParaRPr lang="en-US"/>
          </a:p>
        </p:txBody>
      </p:sp>
      <p:sp>
        <p:nvSpPr>
          <p:cNvPr id="27671" name="Text Box 25"/>
          <p:cNvSpPr txBox="1">
            <a:spLocks noChangeArrowheads="1"/>
          </p:cNvSpPr>
          <p:nvPr/>
        </p:nvSpPr>
        <p:spPr bwMode="auto">
          <a:xfrm>
            <a:off x="5410200" y="5029200"/>
            <a:ext cx="1249363" cy="369888"/>
          </a:xfrm>
          <a:prstGeom prst="rect">
            <a:avLst/>
          </a:prstGeom>
          <a:noFill/>
          <a:ln w="9525">
            <a:noFill/>
            <a:miter lim="800000"/>
            <a:headEnd/>
            <a:tailEnd/>
          </a:ln>
        </p:spPr>
        <p:txBody>
          <a:bodyPr wrap="none">
            <a:spAutoFit/>
          </a:bodyPr>
          <a:lstStyle/>
          <a:p>
            <a:r>
              <a:rPr lang="en-US" b="1">
                <a:solidFill>
                  <a:srgbClr val="FFFF00"/>
                </a:solidFill>
              </a:rPr>
              <a:t>GEOID 09</a:t>
            </a:r>
          </a:p>
        </p:txBody>
      </p:sp>
      <p:cxnSp>
        <p:nvCxnSpPr>
          <p:cNvPr id="27672" name="AutoShape 26"/>
          <p:cNvCxnSpPr>
            <a:cxnSpLocks noChangeShapeType="1"/>
          </p:cNvCxnSpPr>
          <p:nvPr/>
        </p:nvCxnSpPr>
        <p:spPr bwMode="auto">
          <a:xfrm>
            <a:off x="5105400" y="4876800"/>
            <a:ext cx="341313" cy="360363"/>
          </a:xfrm>
          <a:prstGeom prst="bentConnector3">
            <a:avLst>
              <a:gd name="adj1" fmla="val 49769"/>
            </a:avLst>
          </a:prstGeom>
          <a:noFill/>
          <a:ln w="9525">
            <a:solidFill>
              <a:srgbClr val="000000"/>
            </a:solidFill>
            <a:miter lim="800000"/>
            <a:headEnd type="triangle" w="med" len="med"/>
            <a:tailEnd type="triangle" w="med" len="med"/>
          </a:ln>
        </p:spPr>
      </p:cxnSp>
      <p:sp>
        <p:nvSpPr>
          <p:cNvPr id="27673" name="Rectangle 27"/>
          <p:cNvSpPr>
            <a:spLocks noGrp="1" noChangeArrowheads="1"/>
          </p:cNvSpPr>
          <p:nvPr>
            <p:ph type="title"/>
          </p:nvPr>
        </p:nvSpPr>
        <p:spPr>
          <a:xfrm>
            <a:off x="1752600" y="609600"/>
            <a:ext cx="6096000" cy="609600"/>
          </a:xfrm>
        </p:spPr>
        <p:txBody>
          <a:bodyPr/>
          <a:lstStyle/>
          <a:p>
            <a:pPr eaLnBrk="1" hangingPunct="1"/>
            <a:r>
              <a:rPr lang="en-US" sz="2800" smtClean="0"/>
              <a:t>Ellipsoid to MLW/MLLW Transformations</a:t>
            </a:r>
          </a:p>
        </p:txBody>
      </p:sp>
      <p:sp>
        <p:nvSpPr>
          <p:cNvPr id="27674" name="Freeform 28"/>
          <p:cNvSpPr>
            <a:spLocks/>
          </p:cNvSpPr>
          <p:nvPr/>
        </p:nvSpPr>
        <p:spPr bwMode="auto">
          <a:xfrm>
            <a:off x="533400" y="4903788"/>
            <a:ext cx="1981200" cy="889000"/>
          </a:xfrm>
          <a:custGeom>
            <a:avLst/>
            <a:gdLst>
              <a:gd name="T0" fmla="*/ 2147483647 w 1248"/>
              <a:gd name="T1" fmla="*/ 2147483647 h 560"/>
              <a:gd name="T2" fmla="*/ 2147483647 w 1248"/>
              <a:gd name="T3" fmla="*/ 2147483647 h 560"/>
              <a:gd name="T4" fmla="*/ 2147483647 w 1248"/>
              <a:gd name="T5" fmla="*/ 2147483647 h 560"/>
              <a:gd name="T6" fmla="*/ 2147483647 w 1248"/>
              <a:gd name="T7" fmla="*/ 2147483647 h 560"/>
              <a:gd name="T8" fmla="*/ 2147483647 w 1248"/>
              <a:gd name="T9" fmla="*/ 2147483647 h 560"/>
              <a:gd name="T10" fmla="*/ 2147483647 w 1248"/>
              <a:gd name="T11" fmla="*/ 2147483647 h 560"/>
              <a:gd name="T12" fmla="*/ 2147483647 w 1248"/>
              <a:gd name="T13" fmla="*/ 2147483647 h 560"/>
              <a:gd name="T14" fmla="*/ 2147483647 w 1248"/>
              <a:gd name="T15" fmla="*/ 2147483647 h 560"/>
              <a:gd name="T16" fmla="*/ 0 w 1248"/>
              <a:gd name="T17" fmla="*/ 2147483647 h 5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560"/>
              <a:gd name="T29" fmla="*/ 1248 w 1248"/>
              <a:gd name="T30" fmla="*/ 560 h 5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560">
                <a:moveTo>
                  <a:pt x="1248" y="128"/>
                </a:moveTo>
                <a:cubicBezTo>
                  <a:pt x="1200" y="88"/>
                  <a:pt x="1152" y="48"/>
                  <a:pt x="1104" y="32"/>
                </a:cubicBezTo>
                <a:cubicBezTo>
                  <a:pt x="1056" y="16"/>
                  <a:pt x="1000" y="0"/>
                  <a:pt x="960" y="32"/>
                </a:cubicBezTo>
                <a:cubicBezTo>
                  <a:pt x="920" y="64"/>
                  <a:pt x="904" y="192"/>
                  <a:pt x="864" y="224"/>
                </a:cubicBezTo>
                <a:cubicBezTo>
                  <a:pt x="824" y="256"/>
                  <a:pt x="776" y="208"/>
                  <a:pt x="720" y="224"/>
                </a:cubicBezTo>
                <a:cubicBezTo>
                  <a:pt x="664" y="240"/>
                  <a:pt x="584" y="280"/>
                  <a:pt x="528" y="320"/>
                </a:cubicBezTo>
                <a:cubicBezTo>
                  <a:pt x="472" y="360"/>
                  <a:pt x="432" y="432"/>
                  <a:pt x="384" y="464"/>
                </a:cubicBezTo>
                <a:cubicBezTo>
                  <a:pt x="336" y="496"/>
                  <a:pt x="304" y="496"/>
                  <a:pt x="240" y="512"/>
                </a:cubicBezTo>
                <a:cubicBezTo>
                  <a:pt x="176" y="528"/>
                  <a:pt x="88" y="544"/>
                  <a:pt x="0" y="560"/>
                </a:cubicBezTo>
              </a:path>
            </a:pathLst>
          </a:custGeom>
          <a:noFill/>
          <a:ln w="38100" cap="flat" cmpd="sng">
            <a:solidFill>
              <a:srgbClr val="FFFF00"/>
            </a:solidFill>
            <a:prstDash val="solid"/>
            <a:round/>
            <a:headEnd type="none" w="med" len="med"/>
            <a:tailEnd type="triangle" w="med" len="med"/>
          </a:ln>
        </p:spPr>
        <p:txBody>
          <a:bodyPr wrap="none" anchor="ctr"/>
          <a:lstStyle/>
          <a:p>
            <a:endParaRPr lang="en-US"/>
          </a:p>
        </p:txBody>
      </p:sp>
      <p:sp>
        <p:nvSpPr>
          <p:cNvPr id="27" name="Freeform 26"/>
          <p:cNvSpPr/>
          <p:nvPr/>
        </p:nvSpPr>
        <p:spPr>
          <a:xfrm>
            <a:off x="484188" y="4419600"/>
            <a:ext cx="8464550" cy="1973263"/>
          </a:xfrm>
          <a:custGeom>
            <a:avLst/>
            <a:gdLst>
              <a:gd name="connsiteX0" fmla="*/ 5443 w 8463643"/>
              <a:gd name="connsiteY0" fmla="*/ 1048658 h 1973944"/>
              <a:gd name="connsiteX1" fmla="*/ 223157 w 8463643"/>
              <a:gd name="connsiteY1" fmla="*/ 972458 h 1973944"/>
              <a:gd name="connsiteX2" fmla="*/ 1344386 w 8463643"/>
              <a:gd name="connsiteY2" fmla="*/ 667658 h 1973944"/>
              <a:gd name="connsiteX3" fmla="*/ 1964872 w 8463643"/>
              <a:gd name="connsiteY3" fmla="*/ 362858 h 1973944"/>
              <a:gd name="connsiteX4" fmla="*/ 2585357 w 8463643"/>
              <a:gd name="connsiteY4" fmla="*/ 68943 h 1973944"/>
              <a:gd name="connsiteX5" fmla="*/ 3586843 w 8463643"/>
              <a:gd name="connsiteY5" fmla="*/ 3629 h 1973944"/>
              <a:gd name="connsiteX6" fmla="*/ 4479472 w 8463643"/>
              <a:gd name="connsiteY6" fmla="*/ 90715 h 1973944"/>
              <a:gd name="connsiteX7" fmla="*/ 5176157 w 8463643"/>
              <a:gd name="connsiteY7" fmla="*/ 123372 h 1973944"/>
              <a:gd name="connsiteX8" fmla="*/ 6166757 w 8463643"/>
              <a:gd name="connsiteY8" fmla="*/ 264886 h 1973944"/>
              <a:gd name="connsiteX9" fmla="*/ 7190015 w 8463643"/>
              <a:gd name="connsiteY9" fmla="*/ 809172 h 1973944"/>
              <a:gd name="connsiteX10" fmla="*/ 7886700 w 8463643"/>
              <a:gd name="connsiteY10" fmla="*/ 1636486 h 1973944"/>
              <a:gd name="connsiteX11" fmla="*/ 8311243 w 8463643"/>
              <a:gd name="connsiteY11" fmla="*/ 1919515 h 1973944"/>
              <a:gd name="connsiteX12" fmla="*/ 8463643 w 8463643"/>
              <a:gd name="connsiteY12" fmla="*/ 1963058 h 1973944"/>
              <a:gd name="connsiteX13" fmla="*/ 8463643 w 8463643"/>
              <a:gd name="connsiteY13" fmla="*/ 1963058 h 19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63643" h="1973944">
                <a:moveTo>
                  <a:pt x="5443" y="1048658"/>
                </a:moveTo>
                <a:cubicBezTo>
                  <a:pt x="2721" y="1042308"/>
                  <a:pt x="0" y="1035958"/>
                  <a:pt x="223157" y="972458"/>
                </a:cubicBezTo>
                <a:cubicBezTo>
                  <a:pt x="446314" y="908958"/>
                  <a:pt x="1054100" y="769258"/>
                  <a:pt x="1344386" y="667658"/>
                </a:cubicBezTo>
                <a:cubicBezTo>
                  <a:pt x="1634672" y="566058"/>
                  <a:pt x="1964872" y="362858"/>
                  <a:pt x="1964872" y="362858"/>
                </a:cubicBezTo>
                <a:cubicBezTo>
                  <a:pt x="2171700" y="263072"/>
                  <a:pt x="2315029" y="128815"/>
                  <a:pt x="2585357" y="68943"/>
                </a:cubicBezTo>
                <a:cubicBezTo>
                  <a:pt x="2855686" y="9072"/>
                  <a:pt x="3271157" y="0"/>
                  <a:pt x="3586843" y="3629"/>
                </a:cubicBezTo>
                <a:cubicBezTo>
                  <a:pt x="3902529" y="7258"/>
                  <a:pt x="4214586" y="70758"/>
                  <a:pt x="4479472" y="90715"/>
                </a:cubicBezTo>
                <a:cubicBezTo>
                  <a:pt x="4744358" y="110672"/>
                  <a:pt x="4894943" y="94344"/>
                  <a:pt x="5176157" y="123372"/>
                </a:cubicBezTo>
                <a:cubicBezTo>
                  <a:pt x="5457371" y="152401"/>
                  <a:pt x="5831114" y="150586"/>
                  <a:pt x="6166757" y="264886"/>
                </a:cubicBezTo>
                <a:cubicBezTo>
                  <a:pt x="6502400" y="379186"/>
                  <a:pt x="6903358" y="580572"/>
                  <a:pt x="7190015" y="809172"/>
                </a:cubicBezTo>
                <a:cubicBezTo>
                  <a:pt x="7476672" y="1037772"/>
                  <a:pt x="7699829" y="1451429"/>
                  <a:pt x="7886700" y="1636486"/>
                </a:cubicBezTo>
                <a:cubicBezTo>
                  <a:pt x="8073571" y="1821543"/>
                  <a:pt x="8215086" y="1865086"/>
                  <a:pt x="8311243" y="1919515"/>
                </a:cubicBezTo>
                <a:cubicBezTo>
                  <a:pt x="8407400" y="1973944"/>
                  <a:pt x="8463643" y="1963058"/>
                  <a:pt x="8463643" y="1963058"/>
                </a:cubicBezTo>
                <a:lnTo>
                  <a:pt x="8463643" y="1963058"/>
                </a:lnTo>
              </a:path>
            </a:pathLst>
          </a:custGeom>
          <a:ln w="317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 name="TextBox 27"/>
          <p:cNvSpPr txBox="1"/>
          <p:nvPr/>
        </p:nvSpPr>
        <p:spPr>
          <a:xfrm>
            <a:off x="381000" y="4964113"/>
            <a:ext cx="990600" cy="369887"/>
          </a:xfrm>
          <a:prstGeom prst="rect">
            <a:avLst/>
          </a:prstGeom>
          <a:noFill/>
        </p:spPr>
        <p:txBody>
          <a:bodyPr>
            <a:spAutoFit/>
          </a:bodyPr>
          <a:lstStyle/>
          <a:p>
            <a:pPr>
              <a:defRPr/>
            </a:pPr>
            <a:r>
              <a:rPr lang="en-US" dirty="0">
                <a:solidFill>
                  <a:schemeClr val="accent1">
                    <a:lumMod val="75000"/>
                  </a:schemeClr>
                </a:solidFill>
                <a:latin typeface="Arial" pitchFamily="34" charset="0"/>
              </a:rPr>
              <a:t>MLLW</a:t>
            </a:r>
          </a:p>
        </p:txBody>
      </p:sp>
      <p:sp>
        <p:nvSpPr>
          <p:cNvPr id="27677" name="TextBox 28"/>
          <p:cNvSpPr txBox="1">
            <a:spLocks noChangeArrowheads="1"/>
          </p:cNvSpPr>
          <p:nvPr/>
        </p:nvSpPr>
        <p:spPr bwMode="auto">
          <a:xfrm>
            <a:off x="304800" y="2027238"/>
            <a:ext cx="4191000" cy="1477962"/>
          </a:xfrm>
          <a:prstGeom prst="rect">
            <a:avLst/>
          </a:prstGeom>
          <a:noFill/>
          <a:ln w="9525">
            <a:noFill/>
            <a:miter lim="800000"/>
            <a:headEnd/>
            <a:tailEnd/>
          </a:ln>
        </p:spPr>
        <p:txBody>
          <a:bodyPr>
            <a:spAutoFit/>
          </a:bodyPr>
          <a:lstStyle/>
          <a:p>
            <a:pPr marL="342900" indent="-342900">
              <a:buFontTx/>
              <a:buAutoNum type="arabicPeriod"/>
            </a:pPr>
            <a:r>
              <a:rPr lang="en-US"/>
              <a:t>Ellipsoid to Geoid (Geoid model)</a:t>
            </a:r>
          </a:p>
          <a:p>
            <a:pPr marL="342900" indent="-342900">
              <a:buFontTx/>
              <a:buAutoNum type="arabicPeriod"/>
            </a:pPr>
            <a:r>
              <a:rPr lang="en-US"/>
              <a:t>Geoid to local MSL (Topography of the Sea Surface)</a:t>
            </a:r>
          </a:p>
          <a:p>
            <a:pPr marL="342900" indent="-342900">
              <a:buFontTx/>
              <a:buAutoNum type="arabicPeriod"/>
            </a:pPr>
            <a:r>
              <a:rPr lang="en-US"/>
              <a:t>Local MSL to MLLW (corrected tide model)</a:t>
            </a:r>
          </a:p>
        </p:txBody>
      </p:sp>
      <p:sp>
        <p:nvSpPr>
          <p:cNvPr id="27678" name="TextBox 29"/>
          <p:cNvSpPr txBox="1">
            <a:spLocks noChangeArrowheads="1"/>
          </p:cNvSpPr>
          <p:nvPr/>
        </p:nvSpPr>
        <p:spPr bwMode="auto">
          <a:xfrm>
            <a:off x="304800" y="1447800"/>
            <a:ext cx="3276600" cy="646113"/>
          </a:xfrm>
          <a:prstGeom prst="rect">
            <a:avLst/>
          </a:prstGeom>
          <a:noFill/>
          <a:ln w="9525">
            <a:noFill/>
            <a:miter lim="800000"/>
            <a:headEnd/>
            <a:tailEnd/>
          </a:ln>
        </p:spPr>
        <p:txBody>
          <a:bodyPr>
            <a:spAutoFit/>
          </a:bodyPr>
          <a:lstStyle/>
          <a:p>
            <a:r>
              <a:rPr lang="en-US">
                <a:solidFill>
                  <a:srgbClr val="FFFF00"/>
                </a:solidFill>
              </a:rPr>
              <a:t>In VDatum, these transformations are made:</a:t>
            </a:r>
          </a:p>
        </p:txBody>
      </p:sp>
      <p:sp>
        <p:nvSpPr>
          <p:cNvPr id="27679" name="TextBox 30"/>
          <p:cNvSpPr txBox="1">
            <a:spLocks noChangeArrowheads="1"/>
          </p:cNvSpPr>
          <p:nvPr/>
        </p:nvSpPr>
        <p:spPr bwMode="auto">
          <a:xfrm>
            <a:off x="4724400" y="1611313"/>
            <a:ext cx="3276600" cy="369887"/>
          </a:xfrm>
          <a:prstGeom prst="rect">
            <a:avLst/>
          </a:prstGeom>
          <a:noFill/>
          <a:ln w="9525">
            <a:noFill/>
            <a:miter lim="800000"/>
            <a:headEnd/>
            <a:tailEnd/>
          </a:ln>
        </p:spPr>
        <p:txBody>
          <a:bodyPr>
            <a:spAutoFit/>
          </a:bodyPr>
          <a:lstStyle/>
          <a:p>
            <a:r>
              <a:rPr lang="en-US">
                <a:solidFill>
                  <a:srgbClr val="FFFF00"/>
                </a:solidFill>
              </a:rPr>
              <a:t>Issues to be aware of:</a:t>
            </a:r>
          </a:p>
        </p:txBody>
      </p:sp>
      <p:sp>
        <p:nvSpPr>
          <p:cNvPr id="27680" name="TextBox 31"/>
          <p:cNvSpPr txBox="1">
            <a:spLocks noChangeArrowheads="1"/>
          </p:cNvSpPr>
          <p:nvPr/>
        </p:nvSpPr>
        <p:spPr bwMode="auto">
          <a:xfrm>
            <a:off x="4724400" y="2057400"/>
            <a:ext cx="4191000" cy="1477963"/>
          </a:xfrm>
          <a:prstGeom prst="rect">
            <a:avLst/>
          </a:prstGeom>
          <a:noFill/>
          <a:ln w="9525">
            <a:noFill/>
            <a:miter lim="800000"/>
            <a:headEnd/>
            <a:tailEnd/>
          </a:ln>
        </p:spPr>
        <p:txBody>
          <a:bodyPr>
            <a:spAutoFit/>
          </a:bodyPr>
          <a:lstStyle/>
          <a:p>
            <a:pPr marL="342900" indent="-342900">
              <a:buFontTx/>
              <a:buAutoNum type="arabicPeriod"/>
            </a:pPr>
            <a:r>
              <a:rPr lang="en-US"/>
              <a:t>Accuracy of geoid model</a:t>
            </a:r>
          </a:p>
          <a:p>
            <a:pPr marL="342900" indent="-342900">
              <a:buFontTx/>
              <a:buAutoNum type="arabicPeriod"/>
            </a:pPr>
            <a:r>
              <a:rPr lang="en-US"/>
              <a:t>Accuracy of TSS and tidal datum fields (dependent on data availability and characteristics of the tidal/TSS variations in a region)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val 9"/>
          <p:cNvSpPr>
            <a:spLocks noChangeArrowheads="1"/>
          </p:cNvSpPr>
          <p:nvPr/>
        </p:nvSpPr>
        <p:spPr bwMode="auto">
          <a:xfrm>
            <a:off x="3890963" y="4937125"/>
            <a:ext cx="457200" cy="228600"/>
          </a:xfrm>
          <a:prstGeom prst="ellipse">
            <a:avLst/>
          </a:prstGeom>
          <a:solidFill>
            <a:srgbClr val="FFFFFF"/>
          </a:solidFill>
          <a:ln w="9525">
            <a:noFill/>
            <a:prstDash val="dash"/>
            <a:round/>
            <a:headEnd/>
            <a:tailEnd/>
          </a:ln>
        </p:spPr>
        <p:txBody>
          <a:bodyPr/>
          <a:lstStyle/>
          <a:p>
            <a:endParaRPr lang="en-US"/>
          </a:p>
        </p:txBody>
      </p:sp>
      <p:sp>
        <p:nvSpPr>
          <p:cNvPr id="28675" name="Oval 9"/>
          <p:cNvSpPr>
            <a:spLocks noChangeArrowheads="1"/>
          </p:cNvSpPr>
          <p:nvPr/>
        </p:nvSpPr>
        <p:spPr bwMode="auto">
          <a:xfrm>
            <a:off x="3890963" y="4265613"/>
            <a:ext cx="457200" cy="228600"/>
          </a:xfrm>
          <a:prstGeom prst="ellipse">
            <a:avLst/>
          </a:prstGeom>
          <a:solidFill>
            <a:srgbClr val="FFFFFF"/>
          </a:solidFill>
          <a:ln w="9525">
            <a:noFill/>
            <a:prstDash val="dash"/>
            <a:round/>
            <a:headEnd/>
            <a:tailEnd/>
          </a:ln>
        </p:spPr>
        <p:txBody>
          <a:bodyPr/>
          <a:lstStyle/>
          <a:p>
            <a:endParaRPr lang="en-US"/>
          </a:p>
        </p:txBody>
      </p:sp>
      <p:sp>
        <p:nvSpPr>
          <p:cNvPr id="28676" name="Oval 9"/>
          <p:cNvSpPr>
            <a:spLocks noChangeArrowheads="1"/>
          </p:cNvSpPr>
          <p:nvPr/>
        </p:nvSpPr>
        <p:spPr bwMode="auto">
          <a:xfrm>
            <a:off x="3902075" y="3625850"/>
            <a:ext cx="457200" cy="228600"/>
          </a:xfrm>
          <a:prstGeom prst="ellipse">
            <a:avLst/>
          </a:prstGeom>
          <a:solidFill>
            <a:srgbClr val="FFFFFF"/>
          </a:solidFill>
          <a:ln w="9525">
            <a:noFill/>
            <a:prstDash val="dash"/>
            <a:round/>
            <a:headEnd/>
            <a:tailEnd/>
          </a:ln>
        </p:spPr>
        <p:txBody>
          <a:bodyPr/>
          <a:lstStyle/>
          <a:p>
            <a:endParaRPr lang="en-US"/>
          </a:p>
        </p:txBody>
      </p:sp>
      <p:sp>
        <p:nvSpPr>
          <p:cNvPr id="28677" name="Oval 9"/>
          <p:cNvSpPr>
            <a:spLocks noChangeArrowheads="1"/>
          </p:cNvSpPr>
          <p:nvPr/>
        </p:nvSpPr>
        <p:spPr bwMode="auto">
          <a:xfrm>
            <a:off x="3902075" y="2965450"/>
            <a:ext cx="457200" cy="228600"/>
          </a:xfrm>
          <a:prstGeom prst="ellipse">
            <a:avLst/>
          </a:prstGeom>
          <a:solidFill>
            <a:srgbClr val="FFFFFF"/>
          </a:solidFill>
          <a:ln w="9525">
            <a:noFill/>
            <a:prstDash val="dash"/>
            <a:round/>
            <a:headEnd/>
            <a:tailEnd/>
          </a:ln>
        </p:spPr>
        <p:txBody>
          <a:bodyPr/>
          <a:lstStyle/>
          <a:p>
            <a:endParaRPr lang="en-US"/>
          </a:p>
        </p:txBody>
      </p:sp>
      <p:sp>
        <p:nvSpPr>
          <p:cNvPr id="2" name="Text Box 26"/>
          <p:cNvSpPr txBox="1">
            <a:spLocks noChangeArrowheads="1"/>
          </p:cNvSpPr>
          <p:nvPr/>
        </p:nvSpPr>
        <p:spPr bwMode="auto">
          <a:xfrm>
            <a:off x="1143000" y="762000"/>
            <a:ext cx="6858000" cy="585788"/>
          </a:xfrm>
          <a:prstGeom prst="rect">
            <a:avLst/>
          </a:prstGeom>
          <a:noFill/>
          <a:ln w="9525">
            <a:noFill/>
            <a:miter lim="800000"/>
            <a:headEnd/>
            <a:tailEnd/>
          </a:ln>
          <a:effectLst/>
        </p:spPr>
        <p:txBody>
          <a:bodyPr lIns="92075" tIns="46038" rIns="92075" bIns="46038">
            <a:spAutoFit/>
          </a:bodyPr>
          <a:lstStyle/>
          <a:p>
            <a:pPr algn="ctr">
              <a:spcBef>
                <a:spcPct val="50000"/>
              </a:spcBef>
              <a:defRPr/>
            </a:pPr>
            <a:r>
              <a:rPr lang="en-US" sz="3200" dirty="0">
                <a:solidFill>
                  <a:schemeClr val="tx2"/>
                </a:solidFill>
                <a:latin typeface="+mj-lt"/>
              </a:rPr>
              <a:t>Uncertainty in the Tidal </a:t>
            </a:r>
            <a:r>
              <a:rPr lang="en-US" sz="3200" dirty="0" err="1">
                <a:solidFill>
                  <a:schemeClr val="tx2"/>
                </a:solidFill>
                <a:latin typeface="+mj-lt"/>
              </a:rPr>
              <a:t>Datums</a:t>
            </a:r>
            <a:endParaRPr lang="en-US" sz="3200" dirty="0">
              <a:solidFill>
                <a:schemeClr val="tx2"/>
              </a:solidFill>
              <a:latin typeface="+mj-lt"/>
            </a:endParaRPr>
          </a:p>
        </p:txBody>
      </p:sp>
      <p:grpSp>
        <p:nvGrpSpPr>
          <p:cNvPr id="28679" name="Group 2"/>
          <p:cNvGrpSpPr>
            <a:grpSpLocks/>
          </p:cNvGrpSpPr>
          <p:nvPr/>
        </p:nvGrpSpPr>
        <p:grpSpPr bwMode="auto">
          <a:xfrm>
            <a:off x="76200" y="1600200"/>
            <a:ext cx="3657600" cy="5181600"/>
            <a:chOff x="3683" y="1867"/>
            <a:chExt cx="5156" cy="5385"/>
          </a:xfrm>
        </p:grpSpPr>
        <p:grpSp>
          <p:nvGrpSpPr>
            <p:cNvPr id="28689" name="Group 3"/>
            <p:cNvGrpSpPr>
              <a:grpSpLocks/>
            </p:cNvGrpSpPr>
            <p:nvPr/>
          </p:nvGrpSpPr>
          <p:grpSpPr bwMode="auto">
            <a:xfrm>
              <a:off x="3683" y="1867"/>
              <a:ext cx="5156" cy="5385"/>
              <a:chOff x="3683" y="1867"/>
              <a:chExt cx="5156" cy="5385"/>
            </a:xfrm>
          </p:grpSpPr>
          <p:pic>
            <p:nvPicPr>
              <p:cNvPr id="28691" name="Picture 4" descr="errorSymbol_DelBay"/>
              <p:cNvPicPr>
                <a:picLocks noChangeAspect="1" noChangeArrowheads="1"/>
              </p:cNvPicPr>
              <p:nvPr/>
            </p:nvPicPr>
            <p:blipFill>
              <a:blip r:embed="rId3" cstate="print"/>
              <a:srcRect l="7800" t="6796" r="1418" b="7558"/>
              <a:stretch>
                <a:fillRect/>
              </a:stretch>
            </p:blipFill>
            <p:spPr bwMode="auto">
              <a:xfrm>
                <a:off x="3683" y="1867"/>
                <a:ext cx="5156" cy="5385"/>
              </a:xfrm>
              <a:prstGeom prst="rect">
                <a:avLst/>
              </a:prstGeom>
              <a:noFill/>
              <a:ln w="9525">
                <a:noFill/>
                <a:miter lim="800000"/>
                <a:headEnd/>
                <a:tailEnd/>
              </a:ln>
            </p:spPr>
          </p:pic>
          <p:sp>
            <p:nvSpPr>
              <p:cNvPr id="28692" name="Oval 5"/>
              <p:cNvSpPr>
                <a:spLocks noChangeArrowheads="1"/>
              </p:cNvSpPr>
              <p:nvPr/>
            </p:nvSpPr>
            <p:spPr bwMode="auto">
              <a:xfrm>
                <a:off x="7805" y="5818"/>
                <a:ext cx="540" cy="540"/>
              </a:xfrm>
              <a:prstGeom prst="ellipse">
                <a:avLst/>
              </a:prstGeom>
              <a:solidFill>
                <a:srgbClr val="FF0000">
                  <a:alpha val="43137"/>
                </a:srgbClr>
              </a:solidFill>
              <a:ln w="9525">
                <a:solidFill>
                  <a:srgbClr val="000000"/>
                </a:solidFill>
                <a:prstDash val="dash"/>
                <a:round/>
                <a:headEnd/>
                <a:tailEnd/>
              </a:ln>
            </p:spPr>
            <p:txBody>
              <a:bodyPr/>
              <a:lstStyle/>
              <a:p>
                <a:endParaRPr lang="en-US"/>
              </a:p>
            </p:txBody>
          </p:sp>
          <p:sp>
            <p:nvSpPr>
              <p:cNvPr id="28693" name="Oval 6"/>
              <p:cNvSpPr>
                <a:spLocks noChangeArrowheads="1"/>
              </p:cNvSpPr>
              <p:nvPr/>
            </p:nvSpPr>
            <p:spPr bwMode="auto">
              <a:xfrm>
                <a:off x="4925" y="4291"/>
                <a:ext cx="720" cy="360"/>
              </a:xfrm>
              <a:prstGeom prst="ellipse">
                <a:avLst/>
              </a:prstGeom>
              <a:solidFill>
                <a:srgbClr val="000000">
                  <a:alpha val="38039"/>
                </a:srgbClr>
              </a:solidFill>
              <a:ln w="9525">
                <a:solidFill>
                  <a:srgbClr val="000000"/>
                </a:solidFill>
                <a:prstDash val="dash"/>
                <a:round/>
                <a:headEnd/>
                <a:tailEnd/>
              </a:ln>
            </p:spPr>
            <p:txBody>
              <a:bodyPr/>
              <a:lstStyle/>
              <a:p>
                <a:endParaRPr lang="en-US"/>
              </a:p>
            </p:txBody>
          </p:sp>
          <p:sp>
            <p:nvSpPr>
              <p:cNvPr id="28694" name="Oval 7"/>
              <p:cNvSpPr>
                <a:spLocks noChangeArrowheads="1"/>
              </p:cNvSpPr>
              <p:nvPr/>
            </p:nvSpPr>
            <p:spPr bwMode="auto">
              <a:xfrm>
                <a:off x="7675" y="4680"/>
                <a:ext cx="720" cy="720"/>
              </a:xfrm>
              <a:prstGeom prst="ellipse">
                <a:avLst/>
              </a:prstGeom>
              <a:solidFill>
                <a:srgbClr val="800080">
                  <a:alpha val="32941"/>
                </a:srgbClr>
              </a:solidFill>
              <a:ln w="9525">
                <a:solidFill>
                  <a:srgbClr val="000000"/>
                </a:solidFill>
                <a:prstDash val="dash"/>
                <a:round/>
                <a:headEnd/>
                <a:tailEnd/>
              </a:ln>
            </p:spPr>
            <p:txBody>
              <a:bodyPr/>
              <a:lstStyle/>
              <a:p>
                <a:endParaRPr lang="en-US"/>
              </a:p>
            </p:txBody>
          </p:sp>
        </p:grpSp>
        <p:sp>
          <p:nvSpPr>
            <p:cNvPr id="28690" name="Freeform 8"/>
            <p:cNvSpPr>
              <a:spLocks/>
            </p:cNvSpPr>
            <p:nvPr/>
          </p:nvSpPr>
          <p:spPr bwMode="auto">
            <a:xfrm>
              <a:off x="6480" y="4860"/>
              <a:ext cx="1080" cy="720"/>
            </a:xfrm>
            <a:custGeom>
              <a:avLst/>
              <a:gdLst>
                <a:gd name="T0" fmla="*/ 900 w 1080"/>
                <a:gd name="T1" fmla="*/ 720 h 720"/>
                <a:gd name="T2" fmla="*/ 1080 w 1080"/>
                <a:gd name="T3" fmla="*/ 360 h 720"/>
                <a:gd name="T4" fmla="*/ 900 w 1080"/>
                <a:gd name="T5" fmla="*/ 360 h 720"/>
                <a:gd name="T6" fmla="*/ 540 w 1080"/>
                <a:gd name="T7" fmla="*/ 0 h 720"/>
                <a:gd name="T8" fmla="*/ 0 w 1080"/>
                <a:gd name="T9" fmla="*/ 0 h 720"/>
                <a:gd name="T10" fmla="*/ 0 w 1080"/>
                <a:gd name="T11" fmla="*/ 180 h 720"/>
                <a:gd name="T12" fmla="*/ 360 w 1080"/>
                <a:gd name="T13" fmla="*/ 540 h 720"/>
                <a:gd name="T14" fmla="*/ 180 w 1080"/>
                <a:gd name="T15" fmla="*/ 540 h 720"/>
                <a:gd name="T16" fmla="*/ 540 w 1080"/>
                <a:gd name="T17" fmla="*/ 720 h 720"/>
                <a:gd name="T18" fmla="*/ 900 w 1080"/>
                <a:gd name="T19" fmla="*/ 720 h 7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0"/>
                <a:gd name="T31" fmla="*/ 0 h 720"/>
                <a:gd name="T32" fmla="*/ 1080 w 1080"/>
                <a:gd name="T33" fmla="*/ 720 h 7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0" h="720">
                  <a:moveTo>
                    <a:pt x="900" y="720"/>
                  </a:moveTo>
                  <a:lnTo>
                    <a:pt x="1080" y="360"/>
                  </a:lnTo>
                  <a:lnTo>
                    <a:pt x="900" y="360"/>
                  </a:lnTo>
                  <a:lnTo>
                    <a:pt x="540" y="0"/>
                  </a:lnTo>
                  <a:lnTo>
                    <a:pt x="0" y="0"/>
                  </a:lnTo>
                  <a:lnTo>
                    <a:pt x="0" y="180"/>
                  </a:lnTo>
                  <a:lnTo>
                    <a:pt x="360" y="540"/>
                  </a:lnTo>
                  <a:lnTo>
                    <a:pt x="180" y="540"/>
                  </a:lnTo>
                  <a:lnTo>
                    <a:pt x="540" y="720"/>
                  </a:lnTo>
                  <a:lnTo>
                    <a:pt x="900" y="720"/>
                  </a:lnTo>
                  <a:close/>
                </a:path>
              </a:pathLst>
            </a:custGeom>
            <a:solidFill>
              <a:srgbClr val="00FF00">
                <a:alpha val="38039"/>
              </a:srgbClr>
            </a:solidFill>
            <a:ln w="9525" cap="flat">
              <a:solidFill>
                <a:srgbClr val="000000"/>
              </a:solidFill>
              <a:prstDash val="dash"/>
              <a:round/>
              <a:headEnd/>
              <a:tailEnd/>
            </a:ln>
          </p:spPr>
          <p:txBody>
            <a:bodyPr/>
            <a:lstStyle/>
            <a:p>
              <a:endParaRPr lang="en-US"/>
            </a:p>
          </p:txBody>
        </p:sp>
      </p:grpSp>
      <p:sp>
        <p:nvSpPr>
          <p:cNvPr id="28680" name="Oval 9"/>
          <p:cNvSpPr>
            <a:spLocks noChangeArrowheads="1"/>
          </p:cNvSpPr>
          <p:nvPr/>
        </p:nvSpPr>
        <p:spPr bwMode="auto">
          <a:xfrm>
            <a:off x="3895725" y="2968625"/>
            <a:ext cx="457200" cy="228600"/>
          </a:xfrm>
          <a:prstGeom prst="ellipse">
            <a:avLst/>
          </a:prstGeom>
          <a:solidFill>
            <a:srgbClr val="00FF00">
              <a:alpha val="27058"/>
            </a:srgbClr>
          </a:solidFill>
          <a:ln w="9525">
            <a:solidFill>
              <a:srgbClr val="000000"/>
            </a:solidFill>
            <a:prstDash val="dash"/>
            <a:round/>
            <a:headEnd/>
            <a:tailEnd/>
          </a:ln>
        </p:spPr>
        <p:txBody>
          <a:bodyPr/>
          <a:lstStyle/>
          <a:p>
            <a:endParaRPr lang="en-US"/>
          </a:p>
        </p:txBody>
      </p:sp>
      <p:sp>
        <p:nvSpPr>
          <p:cNvPr id="28681" name="Oval 10"/>
          <p:cNvSpPr>
            <a:spLocks noChangeArrowheads="1"/>
          </p:cNvSpPr>
          <p:nvPr/>
        </p:nvSpPr>
        <p:spPr bwMode="auto">
          <a:xfrm>
            <a:off x="3890963" y="3616325"/>
            <a:ext cx="457200" cy="228600"/>
          </a:xfrm>
          <a:prstGeom prst="ellipse">
            <a:avLst/>
          </a:prstGeom>
          <a:solidFill>
            <a:srgbClr val="FF0000">
              <a:alpha val="34901"/>
            </a:srgbClr>
          </a:solidFill>
          <a:ln w="9525">
            <a:solidFill>
              <a:srgbClr val="000000"/>
            </a:solidFill>
            <a:prstDash val="dash"/>
            <a:round/>
            <a:headEnd/>
            <a:tailEnd/>
          </a:ln>
        </p:spPr>
        <p:txBody>
          <a:bodyPr/>
          <a:lstStyle/>
          <a:p>
            <a:endParaRPr lang="en-US"/>
          </a:p>
        </p:txBody>
      </p:sp>
      <p:sp>
        <p:nvSpPr>
          <p:cNvPr id="28682" name="Oval 11"/>
          <p:cNvSpPr>
            <a:spLocks noChangeArrowheads="1"/>
          </p:cNvSpPr>
          <p:nvPr/>
        </p:nvSpPr>
        <p:spPr bwMode="auto">
          <a:xfrm>
            <a:off x="3886200" y="4267200"/>
            <a:ext cx="457200" cy="228600"/>
          </a:xfrm>
          <a:prstGeom prst="ellipse">
            <a:avLst/>
          </a:prstGeom>
          <a:solidFill>
            <a:srgbClr val="800080">
              <a:alpha val="34901"/>
            </a:srgbClr>
          </a:solidFill>
          <a:ln w="9525">
            <a:solidFill>
              <a:srgbClr val="000000"/>
            </a:solidFill>
            <a:prstDash val="dash"/>
            <a:round/>
            <a:headEnd/>
            <a:tailEnd/>
          </a:ln>
        </p:spPr>
        <p:txBody>
          <a:bodyPr/>
          <a:lstStyle/>
          <a:p>
            <a:endParaRPr lang="en-US"/>
          </a:p>
        </p:txBody>
      </p:sp>
      <p:sp>
        <p:nvSpPr>
          <p:cNvPr id="28683" name="Oval 12"/>
          <p:cNvSpPr>
            <a:spLocks noChangeArrowheads="1"/>
          </p:cNvSpPr>
          <p:nvPr/>
        </p:nvSpPr>
        <p:spPr bwMode="auto">
          <a:xfrm>
            <a:off x="3886200" y="4932363"/>
            <a:ext cx="457200" cy="228600"/>
          </a:xfrm>
          <a:prstGeom prst="ellipse">
            <a:avLst/>
          </a:prstGeom>
          <a:solidFill>
            <a:srgbClr val="000000">
              <a:alpha val="34901"/>
            </a:srgbClr>
          </a:solidFill>
          <a:ln w="9525">
            <a:solidFill>
              <a:srgbClr val="000000"/>
            </a:solidFill>
            <a:prstDash val="dash"/>
            <a:round/>
            <a:headEnd/>
            <a:tailEnd/>
          </a:ln>
        </p:spPr>
        <p:txBody>
          <a:bodyPr/>
          <a:lstStyle/>
          <a:p>
            <a:endParaRPr lang="en-US"/>
          </a:p>
        </p:txBody>
      </p:sp>
      <p:sp>
        <p:nvSpPr>
          <p:cNvPr id="28684" name="Text Box 13"/>
          <p:cNvSpPr txBox="1">
            <a:spLocks noChangeArrowheads="1"/>
          </p:cNvSpPr>
          <p:nvPr/>
        </p:nvSpPr>
        <p:spPr bwMode="auto">
          <a:xfrm>
            <a:off x="4343400" y="2874963"/>
            <a:ext cx="4572000" cy="325437"/>
          </a:xfrm>
          <a:prstGeom prst="rect">
            <a:avLst/>
          </a:prstGeom>
          <a:noFill/>
          <a:ln w="9525">
            <a:noFill/>
            <a:miter lim="800000"/>
            <a:headEnd/>
            <a:tailEnd/>
          </a:ln>
        </p:spPr>
        <p:txBody>
          <a:bodyPr/>
          <a:lstStyle/>
          <a:p>
            <a:pPr marL="969963" indent="-969963">
              <a:spcAft>
                <a:spcPts val="1000"/>
              </a:spcAft>
            </a:pPr>
            <a:r>
              <a:rPr lang="en-US" b="1">
                <a:latin typeface="Calibri" pitchFamily="34" charset="0"/>
              </a:rPr>
              <a:t>Region 1</a:t>
            </a:r>
            <a:r>
              <a:rPr lang="en-US">
                <a:latin typeface="Calibri" pitchFamily="34" charset="0"/>
              </a:rPr>
              <a:t>: Interior location with sufficient density of surrounding tide gauges.</a:t>
            </a:r>
            <a:endParaRPr lang="en-US"/>
          </a:p>
        </p:txBody>
      </p:sp>
      <p:sp>
        <p:nvSpPr>
          <p:cNvPr id="28685" name="Text Box 14"/>
          <p:cNvSpPr txBox="1">
            <a:spLocks noChangeArrowheads="1"/>
          </p:cNvSpPr>
          <p:nvPr/>
        </p:nvSpPr>
        <p:spPr bwMode="auto">
          <a:xfrm>
            <a:off x="4343400" y="3540125"/>
            <a:ext cx="4419600" cy="325438"/>
          </a:xfrm>
          <a:prstGeom prst="rect">
            <a:avLst/>
          </a:prstGeom>
          <a:noFill/>
          <a:ln w="9525">
            <a:noFill/>
            <a:miter lim="800000"/>
            <a:headEnd/>
            <a:tailEnd/>
          </a:ln>
        </p:spPr>
        <p:txBody>
          <a:bodyPr/>
          <a:lstStyle/>
          <a:p>
            <a:pPr marL="969963" indent="-969963">
              <a:spcAft>
                <a:spcPts val="1000"/>
              </a:spcAft>
            </a:pPr>
            <a:r>
              <a:rPr lang="en-US" b="1">
                <a:latin typeface="Calibri" pitchFamily="34" charset="0"/>
              </a:rPr>
              <a:t>Region 2</a:t>
            </a:r>
            <a:r>
              <a:rPr lang="en-US">
                <a:latin typeface="Calibri" pitchFamily="34" charset="0"/>
              </a:rPr>
              <a:t>: Coastal area with tide gauge data gaps, as identified by CO-OPS.</a:t>
            </a:r>
            <a:endParaRPr lang="en-US"/>
          </a:p>
        </p:txBody>
      </p:sp>
      <p:sp>
        <p:nvSpPr>
          <p:cNvPr id="28686" name="Text Box 15"/>
          <p:cNvSpPr txBox="1">
            <a:spLocks noChangeArrowheads="1"/>
          </p:cNvSpPr>
          <p:nvPr/>
        </p:nvSpPr>
        <p:spPr bwMode="auto">
          <a:xfrm>
            <a:off x="4343400" y="4170363"/>
            <a:ext cx="4572000" cy="325437"/>
          </a:xfrm>
          <a:prstGeom prst="rect">
            <a:avLst/>
          </a:prstGeom>
          <a:noFill/>
          <a:ln w="9525">
            <a:noFill/>
            <a:miter lim="800000"/>
            <a:headEnd/>
            <a:tailEnd/>
          </a:ln>
        </p:spPr>
        <p:txBody>
          <a:bodyPr/>
          <a:lstStyle/>
          <a:p>
            <a:pPr marL="969963" indent="-969963">
              <a:spcAft>
                <a:spcPts val="1000"/>
              </a:spcAft>
            </a:pPr>
            <a:r>
              <a:rPr lang="en-US" b="1">
                <a:latin typeface="Calibri" pitchFamily="34" charset="0"/>
              </a:rPr>
              <a:t>Region 3</a:t>
            </a:r>
            <a:r>
              <a:rPr lang="en-US">
                <a:latin typeface="Calibri" pitchFamily="34" charset="0"/>
              </a:rPr>
              <a:t>: Marsh area, where results of the tide model may be less reliable.</a:t>
            </a:r>
            <a:endParaRPr lang="en-US"/>
          </a:p>
        </p:txBody>
      </p:sp>
      <p:sp>
        <p:nvSpPr>
          <p:cNvPr id="28687" name="Text Box 16"/>
          <p:cNvSpPr txBox="1">
            <a:spLocks noChangeArrowheads="1"/>
          </p:cNvSpPr>
          <p:nvPr/>
        </p:nvSpPr>
        <p:spPr bwMode="auto">
          <a:xfrm>
            <a:off x="4343400" y="4856163"/>
            <a:ext cx="4800600" cy="630237"/>
          </a:xfrm>
          <a:prstGeom prst="rect">
            <a:avLst/>
          </a:prstGeom>
          <a:noFill/>
          <a:ln w="9525">
            <a:noFill/>
            <a:miter lim="800000"/>
            <a:headEnd/>
            <a:tailEnd/>
          </a:ln>
        </p:spPr>
        <p:txBody>
          <a:bodyPr/>
          <a:lstStyle/>
          <a:p>
            <a:pPr marL="969963" indent="-969963">
              <a:spcAft>
                <a:spcPts val="1000"/>
              </a:spcAft>
            </a:pPr>
            <a:r>
              <a:rPr lang="en-US" b="1">
                <a:latin typeface="Calibri" pitchFamily="34" charset="0"/>
              </a:rPr>
              <a:t>Region 4</a:t>
            </a:r>
            <a:r>
              <a:rPr lang="en-US">
                <a:latin typeface="Calibri" pitchFamily="34" charset="0"/>
              </a:rPr>
              <a:t>: Tidally-influenced river region, upstream of the last NOAA tide gauge.</a:t>
            </a:r>
            <a:endParaRPr lang="en-US"/>
          </a:p>
        </p:txBody>
      </p:sp>
      <p:sp>
        <p:nvSpPr>
          <p:cNvPr id="28688" name="TextBox 18"/>
          <p:cNvSpPr txBox="1">
            <a:spLocks noChangeArrowheads="1"/>
          </p:cNvSpPr>
          <p:nvPr/>
        </p:nvSpPr>
        <p:spPr bwMode="auto">
          <a:xfrm>
            <a:off x="3886200" y="2297113"/>
            <a:ext cx="5181600" cy="369887"/>
          </a:xfrm>
          <a:prstGeom prst="rect">
            <a:avLst/>
          </a:prstGeom>
          <a:noFill/>
          <a:ln w="9525">
            <a:noFill/>
            <a:miter lim="800000"/>
            <a:headEnd/>
            <a:tailEnd/>
          </a:ln>
        </p:spPr>
        <p:txBody>
          <a:bodyPr>
            <a:spAutoFit/>
          </a:bodyPr>
          <a:lstStyle/>
          <a:p>
            <a:r>
              <a:rPr lang="en-US">
                <a:solidFill>
                  <a:srgbClr val="FFFF00"/>
                </a:solidFill>
              </a:rPr>
              <a:t>Issues about representing tidal datum variations: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06600" y="450850"/>
            <a:ext cx="5486400" cy="552450"/>
          </a:xfrm>
          <a:prstGeom prst="rect">
            <a:avLst/>
          </a:prstGeom>
        </p:spPr>
        <p:txBody>
          <a:bodyPr/>
          <a:lstStyle/>
          <a:p>
            <a:pPr>
              <a:defRPr/>
            </a:pPr>
            <a:r>
              <a:rPr lang="en-US" sz="3600" dirty="0">
                <a:solidFill>
                  <a:schemeClr val="tx2"/>
                </a:solidFill>
                <a:latin typeface="+mj-lt"/>
                <a:ea typeface="+mj-ea"/>
                <a:cs typeface="+mj-cs"/>
              </a:rPr>
              <a:t>Current </a:t>
            </a:r>
            <a:r>
              <a:rPr lang="en-US" sz="3600" dirty="0" err="1">
                <a:solidFill>
                  <a:schemeClr val="tx2"/>
                </a:solidFill>
                <a:latin typeface="+mj-lt"/>
                <a:ea typeface="+mj-ea"/>
                <a:cs typeface="+mj-cs"/>
              </a:rPr>
              <a:t>VDatum</a:t>
            </a:r>
            <a:r>
              <a:rPr lang="en-US" sz="3600" dirty="0">
                <a:solidFill>
                  <a:schemeClr val="tx2"/>
                </a:solidFill>
                <a:latin typeface="+mj-lt"/>
                <a:ea typeface="+mj-ea"/>
                <a:cs typeface="+mj-cs"/>
              </a:rPr>
              <a:t> Availability</a:t>
            </a:r>
          </a:p>
        </p:txBody>
      </p:sp>
      <p:pic>
        <p:nvPicPr>
          <p:cNvPr id="32771" name="Picture 3"/>
          <p:cNvPicPr>
            <a:picLocks noChangeAspect="1" noChangeArrowheads="1"/>
          </p:cNvPicPr>
          <p:nvPr/>
        </p:nvPicPr>
        <p:blipFill>
          <a:blip r:embed="rId3" cstate="print"/>
          <a:srcRect l="12097" t="44109" r="57903" b="20824"/>
          <a:stretch>
            <a:fillRect/>
          </a:stretch>
        </p:blipFill>
        <p:spPr bwMode="auto">
          <a:xfrm>
            <a:off x="161925" y="1398588"/>
            <a:ext cx="8832850" cy="519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5"/>
          <p:cNvSpPr txBox="1">
            <a:spLocks noChangeArrowheads="1"/>
          </p:cNvSpPr>
          <p:nvPr/>
        </p:nvSpPr>
        <p:spPr bwMode="auto">
          <a:xfrm>
            <a:off x="2362200" y="685800"/>
            <a:ext cx="4244975" cy="554038"/>
          </a:xfrm>
          <a:prstGeom prst="rect">
            <a:avLst/>
          </a:prstGeom>
          <a:noFill/>
          <a:ln w="9525">
            <a:noFill/>
            <a:miter lim="800000"/>
            <a:headEnd/>
            <a:tailEnd/>
          </a:ln>
        </p:spPr>
        <p:txBody>
          <a:bodyPr wrap="none">
            <a:spAutoFit/>
          </a:bodyPr>
          <a:lstStyle/>
          <a:p>
            <a:r>
              <a:rPr lang="en-US" sz="3000" b="1">
                <a:solidFill>
                  <a:schemeClr val="tx2"/>
                </a:solidFill>
                <a:cs typeface="Arial" charset="0"/>
              </a:rPr>
              <a:t>VDatum Program Plan</a:t>
            </a:r>
          </a:p>
        </p:txBody>
      </p:sp>
      <p:sp>
        <p:nvSpPr>
          <p:cNvPr id="33795" name="Rectangle 4"/>
          <p:cNvSpPr>
            <a:spLocks noChangeArrowheads="1"/>
          </p:cNvSpPr>
          <p:nvPr/>
        </p:nvSpPr>
        <p:spPr bwMode="auto">
          <a:xfrm>
            <a:off x="381000" y="1676400"/>
            <a:ext cx="8077200" cy="3293209"/>
          </a:xfrm>
          <a:prstGeom prst="rect">
            <a:avLst/>
          </a:prstGeom>
          <a:noFill/>
          <a:ln w="9525">
            <a:noFill/>
            <a:miter lim="800000"/>
            <a:headEnd/>
            <a:tailEnd/>
          </a:ln>
        </p:spPr>
        <p:txBody>
          <a:bodyPr wrap="square">
            <a:spAutoFit/>
          </a:bodyPr>
          <a:lstStyle/>
          <a:p>
            <a:pPr lvl="1"/>
            <a:endParaRPr lang="en-US" sz="2400" b="1" dirty="0">
              <a:solidFill>
                <a:schemeClr val="tx2"/>
              </a:solidFill>
            </a:endParaRPr>
          </a:p>
          <a:p>
            <a:pPr lvl="1">
              <a:buFont typeface="Arial" pitchFamily="34" charset="0"/>
              <a:buChar char="•"/>
            </a:pPr>
            <a:r>
              <a:rPr lang="en-US" sz="2400" b="1" dirty="0" smtClean="0">
                <a:solidFill>
                  <a:schemeClr val="tx2"/>
                </a:solidFill>
              </a:rPr>
              <a:t> </a:t>
            </a:r>
            <a:r>
              <a:rPr lang="en-US" sz="2000" b="1" dirty="0">
                <a:solidFill>
                  <a:schemeClr val="tx2"/>
                </a:solidFill>
              </a:rPr>
              <a:t>2011 – Texas &amp; </a:t>
            </a:r>
            <a:r>
              <a:rPr lang="en-US" sz="2000" b="1" dirty="0" smtClean="0">
                <a:solidFill>
                  <a:schemeClr val="tx2"/>
                </a:solidFill>
              </a:rPr>
              <a:t>New England </a:t>
            </a:r>
            <a:r>
              <a:rPr lang="en-US" sz="2000" b="1" dirty="0">
                <a:solidFill>
                  <a:schemeClr val="tx2"/>
                </a:solidFill>
              </a:rPr>
              <a:t>(MA     </a:t>
            </a:r>
            <a:r>
              <a:rPr lang="en-US" sz="2000" b="1" dirty="0" smtClean="0">
                <a:solidFill>
                  <a:schemeClr val="tx2"/>
                </a:solidFill>
              </a:rPr>
              <a:t> ME</a:t>
            </a:r>
            <a:r>
              <a:rPr lang="en-US" sz="2000" b="1" dirty="0">
                <a:solidFill>
                  <a:schemeClr val="tx2"/>
                </a:solidFill>
              </a:rPr>
              <a:t>) Models</a:t>
            </a:r>
          </a:p>
          <a:p>
            <a:pPr lvl="1"/>
            <a:endParaRPr lang="en-US" sz="2000" b="1" dirty="0">
              <a:solidFill>
                <a:schemeClr val="tx2"/>
              </a:solidFill>
            </a:endParaRPr>
          </a:p>
          <a:p>
            <a:pPr lvl="1">
              <a:buFont typeface="Arial" charset="0"/>
              <a:buChar char="•"/>
            </a:pPr>
            <a:r>
              <a:rPr lang="en-US" sz="2000" b="1" dirty="0">
                <a:solidFill>
                  <a:schemeClr val="tx2"/>
                </a:solidFill>
              </a:rPr>
              <a:t> 2011 </a:t>
            </a:r>
            <a:r>
              <a:rPr lang="en-US" sz="2000" b="1" dirty="0" smtClean="0">
                <a:solidFill>
                  <a:schemeClr val="tx2"/>
                </a:solidFill>
              </a:rPr>
              <a:t>–  </a:t>
            </a:r>
            <a:r>
              <a:rPr lang="en-US" sz="2000" b="1" dirty="0">
                <a:solidFill>
                  <a:schemeClr val="tx2"/>
                </a:solidFill>
              </a:rPr>
              <a:t>Updates to existing models (GA &amp; NC)</a:t>
            </a:r>
          </a:p>
          <a:p>
            <a:pPr lvl="1"/>
            <a:endParaRPr lang="en-US" sz="2000" b="1" dirty="0">
              <a:solidFill>
                <a:schemeClr val="tx2"/>
              </a:solidFill>
            </a:endParaRPr>
          </a:p>
          <a:p>
            <a:pPr lvl="1">
              <a:buFont typeface="Arial" charset="0"/>
              <a:buChar char="•"/>
            </a:pPr>
            <a:r>
              <a:rPr lang="en-US" sz="2000" b="1" dirty="0">
                <a:solidFill>
                  <a:schemeClr val="tx2"/>
                </a:solidFill>
              </a:rPr>
              <a:t> 2012 – Puerto Rico/Virgin Islands </a:t>
            </a:r>
            <a:r>
              <a:rPr lang="en-US" sz="2000" b="1" dirty="0" smtClean="0">
                <a:solidFill>
                  <a:schemeClr val="tx2"/>
                </a:solidFill>
              </a:rPr>
              <a:t>Model </a:t>
            </a:r>
          </a:p>
          <a:p>
            <a:pPr lvl="1">
              <a:buFont typeface="Arial" charset="0"/>
              <a:buChar char="•"/>
            </a:pPr>
            <a:endParaRPr lang="en-US" sz="2000" b="1" dirty="0" smtClean="0">
              <a:solidFill>
                <a:schemeClr val="tx2"/>
              </a:solidFill>
            </a:endParaRPr>
          </a:p>
          <a:p>
            <a:pPr lvl="1">
              <a:buFont typeface="Arial" pitchFamily="34" charset="0"/>
              <a:buChar char="•"/>
            </a:pPr>
            <a:r>
              <a:rPr lang="en-US" sz="2000" b="1" dirty="0" smtClean="0">
                <a:solidFill>
                  <a:schemeClr val="tx2"/>
                </a:solidFill>
              </a:rPr>
              <a:t> Requirements analysis to determine maintenance schedule</a:t>
            </a:r>
            <a:endParaRPr lang="en-US" sz="2000" b="1" dirty="0">
              <a:solidFill>
                <a:schemeClr val="tx2"/>
              </a:solidFill>
            </a:endParaRPr>
          </a:p>
          <a:p>
            <a:pPr lvl="1"/>
            <a:endParaRPr lang="en-US" sz="2000" b="1" dirty="0">
              <a:solidFill>
                <a:schemeClr val="tx2"/>
              </a:solidFill>
            </a:endParaRPr>
          </a:p>
          <a:p>
            <a:pPr lvl="1">
              <a:buFont typeface="Arial" charset="0"/>
              <a:buChar char="•"/>
            </a:pPr>
            <a:r>
              <a:rPr lang="en-US" sz="2000" b="1" dirty="0">
                <a:solidFill>
                  <a:schemeClr val="tx2"/>
                </a:solidFill>
              </a:rPr>
              <a:t> Insufficient base data in </a:t>
            </a:r>
            <a:r>
              <a:rPr lang="en-US" sz="2000" b="1" dirty="0" smtClean="0">
                <a:solidFill>
                  <a:schemeClr val="tx2"/>
                </a:solidFill>
              </a:rPr>
              <a:t>AK &amp; HI for </a:t>
            </a:r>
            <a:r>
              <a:rPr lang="en-US" sz="2000" b="1" dirty="0">
                <a:solidFill>
                  <a:schemeClr val="tx2"/>
                </a:solidFill>
              </a:rPr>
              <a:t>model development</a:t>
            </a:r>
          </a:p>
        </p:txBody>
      </p:sp>
      <p:sp>
        <p:nvSpPr>
          <p:cNvPr id="6" name="Striped Right Arrow 5"/>
          <p:cNvSpPr/>
          <p:nvPr/>
        </p:nvSpPr>
        <p:spPr>
          <a:xfrm>
            <a:off x="5181600" y="2209800"/>
            <a:ext cx="304800" cy="152400"/>
          </a:xfrm>
          <a:prstGeom prst="stripedRightArrow">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1219200" y="304800"/>
            <a:ext cx="6246813" cy="685800"/>
          </a:xfrm>
          <a:prstGeom prst="rect">
            <a:avLst/>
          </a:prstGeom>
          <a:noFill/>
          <a:ln w="9525">
            <a:noFill/>
            <a:miter lim="800000"/>
            <a:headEnd/>
            <a:tailEnd/>
          </a:ln>
        </p:spPr>
        <p:txBody>
          <a:bodyPr lIns="90000" tIns="46800" rIns="90000" bIns="46800">
            <a:spAutoFit/>
          </a:bodyPr>
          <a:lstStyle/>
          <a:p>
            <a:pPr algn="ctr">
              <a:lnSpc>
                <a:spcPct val="96000"/>
              </a:lnSpc>
              <a:spcBef>
                <a:spcPts val="1800"/>
              </a:spcBef>
              <a:buClr>
                <a:srgbClr val="FFFF00"/>
              </a:buClr>
              <a:buSzPct val="12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chemeClr val="tx2"/>
                </a:solidFill>
                <a:cs typeface="Arial" charset="0"/>
              </a:rPr>
              <a:t>Improvements to </a:t>
            </a:r>
            <a:r>
              <a:rPr lang="en-GB" sz="3200" b="1" dirty="0" err="1">
                <a:solidFill>
                  <a:schemeClr val="tx2"/>
                </a:solidFill>
                <a:cs typeface="Arial" charset="0"/>
              </a:rPr>
              <a:t>VDatum</a:t>
            </a:r>
            <a:r>
              <a:rPr lang="en-GB" sz="4000" b="1" dirty="0">
                <a:latin typeface="Calibri" pitchFamily="34" charset="0"/>
              </a:rPr>
              <a:t> </a:t>
            </a:r>
          </a:p>
        </p:txBody>
      </p:sp>
      <p:sp>
        <p:nvSpPr>
          <p:cNvPr id="5123" name="Rectangle 5"/>
          <p:cNvSpPr>
            <a:spLocks noChangeArrowheads="1"/>
          </p:cNvSpPr>
          <p:nvPr/>
        </p:nvSpPr>
        <p:spPr bwMode="auto">
          <a:xfrm>
            <a:off x="381000" y="1676400"/>
            <a:ext cx="8281988" cy="2590800"/>
          </a:xfrm>
          <a:prstGeom prst="rect">
            <a:avLst/>
          </a:prstGeom>
          <a:noFill/>
          <a:ln w="9525">
            <a:noFill/>
            <a:miter lim="800000"/>
            <a:headEnd/>
            <a:tailEnd/>
          </a:ln>
        </p:spPr>
        <p:txBody>
          <a:bodyPr/>
          <a:lstStyle/>
          <a:p>
            <a:pPr marL="342900" indent="-342900">
              <a:spcBef>
                <a:spcPts val="1000"/>
              </a:spcBef>
              <a:buClr>
                <a:srgbClr val="33CCCC"/>
              </a:buClr>
              <a:buSzPct val="100000"/>
              <a:buFontTx/>
              <a:buChar char="•"/>
              <a:defRPr/>
            </a:pPr>
            <a:r>
              <a:rPr lang="en-US" b="1" dirty="0">
                <a:latin typeface="Arial" pitchFamily="34" charset="0"/>
                <a:cs typeface="Arial" pitchFamily="34" charset="0"/>
              </a:rPr>
              <a:t>Methods to validate </a:t>
            </a:r>
            <a:r>
              <a:rPr lang="en-US" b="1" dirty="0" err="1">
                <a:latin typeface="Arial" pitchFamily="34" charset="0"/>
                <a:cs typeface="Arial" pitchFamily="34" charset="0"/>
              </a:rPr>
              <a:t>VDatum</a:t>
            </a:r>
            <a:r>
              <a:rPr lang="en-US" b="1" dirty="0">
                <a:latin typeface="Arial" pitchFamily="34" charset="0"/>
                <a:cs typeface="Arial" pitchFamily="34" charset="0"/>
              </a:rPr>
              <a:t> </a:t>
            </a:r>
            <a:r>
              <a:rPr lang="en-US" b="1" dirty="0" smtClean="0">
                <a:latin typeface="Arial" pitchFamily="34" charset="0"/>
                <a:cs typeface="Arial" pitchFamily="34" charset="0"/>
              </a:rPr>
              <a:t>uncertainties (e.g., GPS buoys)</a:t>
            </a:r>
            <a:endParaRPr lang="en-US" b="1" dirty="0">
              <a:latin typeface="Arial" pitchFamily="34" charset="0"/>
              <a:cs typeface="Arial" pitchFamily="34" charset="0"/>
            </a:endParaRPr>
          </a:p>
          <a:p>
            <a:pPr marL="342900" indent="-342900">
              <a:spcBef>
                <a:spcPts val="1000"/>
              </a:spcBef>
              <a:buClr>
                <a:srgbClr val="33CCCC"/>
              </a:buClr>
              <a:buSzPct val="100000"/>
              <a:buFontTx/>
              <a:buChar char="•"/>
              <a:defRPr/>
            </a:pPr>
            <a:r>
              <a:rPr lang="en-US" b="1" dirty="0">
                <a:latin typeface="Arial" pitchFamily="34" charset="0"/>
                <a:cs typeface="Arial" pitchFamily="34" charset="0"/>
              </a:rPr>
              <a:t>Methods to extend uncertainty away from stations</a:t>
            </a:r>
          </a:p>
          <a:p>
            <a:pPr marL="342900" indent="-342900">
              <a:spcBef>
                <a:spcPts val="1000"/>
              </a:spcBef>
              <a:buClr>
                <a:srgbClr val="33CCCC"/>
              </a:buClr>
              <a:buSzPct val="100000"/>
              <a:buFontTx/>
              <a:buChar char="•"/>
              <a:defRPr/>
            </a:pPr>
            <a:r>
              <a:rPr lang="en-US" b="1" dirty="0">
                <a:latin typeface="Arial" pitchFamily="34" charset="0"/>
                <a:cs typeface="Arial" pitchFamily="34" charset="0"/>
              </a:rPr>
              <a:t>Evaluating extending </a:t>
            </a:r>
            <a:r>
              <a:rPr lang="en-US" b="1" dirty="0" err="1">
                <a:latin typeface="Arial" pitchFamily="34" charset="0"/>
                <a:cs typeface="Arial" pitchFamily="34" charset="0"/>
              </a:rPr>
              <a:t>VDatum</a:t>
            </a:r>
            <a:r>
              <a:rPr lang="en-US" b="1" dirty="0">
                <a:latin typeface="Arial" pitchFamily="34" charset="0"/>
                <a:cs typeface="Arial" pitchFamily="34" charset="0"/>
              </a:rPr>
              <a:t> tidal </a:t>
            </a:r>
            <a:r>
              <a:rPr lang="en-US" b="1" dirty="0" err="1">
                <a:latin typeface="Arial" pitchFamily="34" charset="0"/>
                <a:cs typeface="Arial" pitchFamily="34" charset="0"/>
              </a:rPr>
              <a:t>datums</a:t>
            </a:r>
            <a:r>
              <a:rPr lang="en-US" b="1" dirty="0">
                <a:latin typeface="Arial" pitchFamily="34" charset="0"/>
                <a:cs typeface="Arial" pitchFamily="34" charset="0"/>
              </a:rPr>
              <a:t> further inland</a:t>
            </a:r>
          </a:p>
          <a:p>
            <a:pPr marL="342900" indent="-342900">
              <a:spcBef>
                <a:spcPts val="1000"/>
              </a:spcBef>
              <a:buClr>
                <a:srgbClr val="33CCCC"/>
              </a:buClr>
              <a:buSzPct val="100000"/>
              <a:buFontTx/>
              <a:buChar char="•"/>
              <a:defRPr/>
            </a:pPr>
            <a:r>
              <a:rPr lang="en-US" b="1" dirty="0">
                <a:latin typeface="Arial" pitchFamily="34" charset="0"/>
                <a:cs typeface="Arial" pitchFamily="34" charset="0"/>
              </a:rPr>
              <a:t>Maintenance for tidal datum epoch; </a:t>
            </a:r>
            <a:r>
              <a:rPr lang="en-US" b="1" dirty="0" err="1">
                <a:latin typeface="Arial" pitchFamily="34" charset="0"/>
                <a:cs typeface="Arial" pitchFamily="34" charset="0"/>
              </a:rPr>
              <a:t>geoid</a:t>
            </a:r>
            <a:r>
              <a:rPr lang="en-US" b="1" dirty="0">
                <a:latin typeface="Arial" pitchFamily="34" charset="0"/>
                <a:cs typeface="Arial" pitchFamily="34" charset="0"/>
              </a:rPr>
              <a:t> and ellipsoid updates</a:t>
            </a:r>
          </a:p>
          <a:p>
            <a:pPr marL="342900" indent="-342900">
              <a:spcBef>
                <a:spcPts val="1000"/>
              </a:spcBef>
              <a:buClr>
                <a:srgbClr val="33CCCC"/>
              </a:buClr>
              <a:buSzPct val="100000"/>
              <a:buFontTx/>
              <a:buChar char="•"/>
              <a:defRPr/>
            </a:pPr>
            <a:r>
              <a:rPr lang="en-US" b="1" dirty="0">
                <a:latin typeface="Arial" pitchFamily="34" charset="0"/>
                <a:cs typeface="Arial" pitchFamily="34" charset="0"/>
              </a:rPr>
              <a:t>Outreach and training </a:t>
            </a:r>
            <a:r>
              <a:rPr lang="en-US" b="1" i="1" dirty="0">
                <a:latin typeface="Arial" pitchFamily="34" charset="0"/>
                <a:cs typeface="Arial" pitchFamily="34" charset="0"/>
              </a:rPr>
              <a:t>(training ongoing with USACE)</a:t>
            </a:r>
          </a:p>
          <a:p>
            <a:pPr marL="342900" indent="-342900">
              <a:spcBef>
                <a:spcPts val="1000"/>
              </a:spcBef>
              <a:buClr>
                <a:srgbClr val="33CCCC"/>
              </a:buClr>
              <a:buSzPct val="100000"/>
              <a:buFontTx/>
              <a:buChar char="•"/>
              <a:defRPr/>
            </a:pPr>
            <a:r>
              <a:rPr lang="en-US" b="1" dirty="0">
                <a:latin typeface="Arial" pitchFamily="34" charset="0"/>
                <a:cs typeface="Arial" pitchFamily="34" charset="0"/>
              </a:rPr>
              <a:t>Metadata</a:t>
            </a:r>
            <a:endParaRPr lang="en-US" sz="2000" b="1" dirty="0">
              <a:latin typeface="Arial" pitchFamily="34" charset="0"/>
              <a:cs typeface="Arial" pitchFamily="34" charset="0"/>
            </a:endParaRPr>
          </a:p>
          <a:p>
            <a:pPr marL="342900" indent="-342900">
              <a:spcBef>
                <a:spcPts val="1000"/>
              </a:spcBef>
              <a:buClr>
                <a:srgbClr val="33CCCC"/>
              </a:buClr>
              <a:buSzPct val="100000"/>
              <a:buFontTx/>
              <a:buChar char="•"/>
              <a:defRPr/>
            </a:pPr>
            <a:endParaRPr lang="en-US" sz="2200" i="1" dirty="0">
              <a:latin typeface="+mn-lt"/>
            </a:endParaRPr>
          </a:p>
        </p:txBody>
      </p:sp>
      <p:sp>
        <p:nvSpPr>
          <p:cNvPr id="34820" name="Text Box 7"/>
          <p:cNvSpPr txBox="1">
            <a:spLocks noChangeArrowheads="1"/>
          </p:cNvSpPr>
          <p:nvPr/>
        </p:nvSpPr>
        <p:spPr bwMode="auto">
          <a:xfrm>
            <a:off x="457200" y="4953000"/>
            <a:ext cx="7832725" cy="1272143"/>
          </a:xfrm>
          <a:prstGeom prst="rect">
            <a:avLst/>
          </a:prstGeom>
          <a:noFill/>
          <a:ln w="9525">
            <a:noFill/>
            <a:miter lim="800000"/>
            <a:headEnd/>
            <a:tailEnd/>
          </a:ln>
        </p:spPr>
        <p:txBody>
          <a:bodyPr>
            <a:spAutoFit/>
          </a:bodyPr>
          <a:lstStyle/>
          <a:p>
            <a:pPr>
              <a:spcBef>
                <a:spcPts val="1000"/>
              </a:spcBef>
              <a:buClr>
                <a:srgbClr val="33CCCC"/>
              </a:buClr>
              <a:buSzPct val="100000"/>
              <a:buFontTx/>
              <a:buChar char="•"/>
            </a:pPr>
            <a:r>
              <a:rPr lang="en-US" sz="2400" dirty="0">
                <a:latin typeface="Constantia" pitchFamily="18" charset="0"/>
              </a:rPr>
              <a:t>  </a:t>
            </a:r>
            <a:r>
              <a:rPr lang="en-US" b="1" dirty="0">
                <a:cs typeface="Arial" charset="0"/>
              </a:rPr>
              <a:t>New web-based tools for interacting with </a:t>
            </a:r>
            <a:r>
              <a:rPr lang="en-US" b="1" dirty="0" err="1">
                <a:cs typeface="Arial" charset="0"/>
              </a:rPr>
              <a:t>VDatum</a:t>
            </a:r>
            <a:r>
              <a:rPr lang="en-US" b="1" dirty="0">
                <a:cs typeface="Arial" charset="0"/>
              </a:rPr>
              <a:t> results</a:t>
            </a:r>
          </a:p>
          <a:p>
            <a:pPr>
              <a:spcBef>
                <a:spcPts val="1000"/>
              </a:spcBef>
              <a:buClr>
                <a:srgbClr val="33CCCC"/>
              </a:buClr>
              <a:buSzPct val="100000"/>
              <a:buFontTx/>
              <a:buChar char="•"/>
            </a:pPr>
            <a:r>
              <a:rPr lang="en-US" b="1" dirty="0">
                <a:cs typeface="Arial" charset="0"/>
              </a:rPr>
              <a:t>  Improvements to downloadable </a:t>
            </a:r>
            <a:r>
              <a:rPr lang="en-US" b="1" dirty="0" smtClean="0">
                <a:cs typeface="Arial" charset="0"/>
              </a:rPr>
              <a:t>software</a:t>
            </a:r>
          </a:p>
          <a:p>
            <a:pPr>
              <a:spcBef>
                <a:spcPts val="1000"/>
              </a:spcBef>
              <a:buClr>
                <a:srgbClr val="33CCCC"/>
              </a:buClr>
              <a:buSzPct val="100000"/>
              <a:buFontTx/>
              <a:buChar char="•"/>
            </a:pPr>
            <a:r>
              <a:rPr lang="en-US" b="1" dirty="0">
                <a:cs typeface="Arial" charset="0"/>
              </a:rPr>
              <a:t>  </a:t>
            </a:r>
            <a:r>
              <a:rPr lang="en-US" b="1" dirty="0" smtClean="0">
                <a:cs typeface="Arial" charset="0"/>
              </a:rPr>
              <a:t>New gravimetric based </a:t>
            </a:r>
            <a:r>
              <a:rPr lang="en-US" b="1" dirty="0" err="1" smtClean="0">
                <a:cs typeface="Arial" charset="0"/>
              </a:rPr>
              <a:t>geoid</a:t>
            </a:r>
            <a:r>
              <a:rPr lang="en-US" b="1" dirty="0" smtClean="0">
                <a:cs typeface="Arial" charset="0"/>
              </a:rPr>
              <a:t> for North America </a:t>
            </a:r>
            <a:endParaRPr lang="en-US" b="1" dirty="0">
              <a:cs typeface="Arial" charset="0"/>
            </a:endParaRPr>
          </a:p>
        </p:txBody>
      </p:sp>
      <p:sp>
        <p:nvSpPr>
          <p:cNvPr id="34821" name="Text Box 8"/>
          <p:cNvSpPr txBox="1">
            <a:spLocks noChangeArrowheads="1"/>
          </p:cNvSpPr>
          <p:nvPr/>
        </p:nvSpPr>
        <p:spPr bwMode="auto">
          <a:xfrm>
            <a:off x="304800" y="4419600"/>
            <a:ext cx="6246813" cy="522288"/>
          </a:xfrm>
          <a:prstGeom prst="rect">
            <a:avLst/>
          </a:prstGeom>
          <a:noFill/>
          <a:ln w="9525">
            <a:noFill/>
            <a:miter lim="800000"/>
            <a:headEnd/>
            <a:tailEnd/>
          </a:ln>
        </p:spPr>
        <p:txBody>
          <a:bodyPr lIns="90000" tIns="46800" rIns="90000" bIns="46800">
            <a:spAutoFit/>
          </a:bodyPr>
          <a:lstStyle/>
          <a:p>
            <a:pPr>
              <a:lnSpc>
                <a:spcPct val="96000"/>
              </a:lnSpc>
              <a:spcBef>
                <a:spcPts val="1800"/>
              </a:spcBef>
              <a:buClr>
                <a:srgbClr val="FFFF00"/>
              </a:buClr>
              <a:buSzPct val="12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i="1" dirty="0">
                <a:solidFill>
                  <a:srgbClr val="FFFF00"/>
                </a:solidFill>
                <a:cs typeface="Arial" charset="0"/>
              </a:rPr>
              <a:t>Future Developments</a:t>
            </a:r>
          </a:p>
        </p:txBody>
      </p:sp>
      <p:sp>
        <p:nvSpPr>
          <p:cNvPr id="34822" name="Text Box 8"/>
          <p:cNvSpPr txBox="1">
            <a:spLocks noChangeArrowheads="1"/>
          </p:cNvSpPr>
          <p:nvPr/>
        </p:nvSpPr>
        <p:spPr bwMode="auto">
          <a:xfrm>
            <a:off x="228601" y="1066800"/>
            <a:ext cx="4724400" cy="522288"/>
          </a:xfrm>
          <a:prstGeom prst="rect">
            <a:avLst/>
          </a:prstGeom>
          <a:noFill/>
          <a:ln w="9525">
            <a:noFill/>
            <a:miter lim="800000"/>
            <a:headEnd/>
            <a:tailEnd/>
          </a:ln>
        </p:spPr>
        <p:txBody>
          <a:bodyPr wrap="square" lIns="90000" tIns="46800" rIns="90000" bIns="46800">
            <a:spAutoFit/>
          </a:bodyPr>
          <a:lstStyle/>
          <a:p>
            <a:pPr>
              <a:lnSpc>
                <a:spcPct val="96000"/>
              </a:lnSpc>
              <a:spcBef>
                <a:spcPts val="1800"/>
              </a:spcBef>
              <a:buClr>
                <a:srgbClr val="FFFF00"/>
              </a:buClr>
              <a:buSzPct val="12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i="1" dirty="0">
                <a:solidFill>
                  <a:srgbClr val="FFFF00"/>
                </a:solidFill>
                <a:cs typeface="Arial" charset="0"/>
              </a:rPr>
              <a:t>Currently in Development</a:t>
            </a:r>
          </a:p>
        </p:txBody>
      </p:sp>
      <p:pic>
        <p:nvPicPr>
          <p:cNvPr id="34823" name="Picture 5"/>
          <p:cNvPicPr>
            <a:picLocks noChangeAspect="1" noChangeArrowheads="1"/>
          </p:cNvPicPr>
          <p:nvPr/>
        </p:nvPicPr>
        <p:blipFill>
          <a:blip r:embed="rId3" cstate="print">
            <a:clrChange>
              <a:clrFrom>
                <a:srgbClr val="FFFFFF"/>
              </a:clrFrom>
              <a:clrTo>
                <a:srgbClr val="FFFFFF">
                  <a:alpha val="0"/>
                </a:srgbClr>
              </a:clrTo>
            </a:clrChange>
          </a:blip>
          <a:srcRect l="17447" t="4053" r="18117" b="1326"/>
          <a:stretch>
            <a:fillRect/>
          </a:stretch>
        </p:blipFill>
        <p:spPr bwMode="auto">
          <a:xfrm>
            <a:off x="7010400" y="533400"/>
            <a:ext cx="1933575"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00200" y="0"/>
            <a:ext cx="7770813" cy="665163"/>
          </a:xfrm>
        </p:spPr>
        <p:txBody>
          <a:bodyPr/>
          <a:lstStyle/>
          <a:p>
            <a:pPr>
              <a:defRPr/>
            </a:pPr>
            <a:r>
              <a:rPr lang="en-US" sz="2800" b="1" dirty="0" smtClean="0">
                <a:latin typeface="+mn-lt"/>
              </a:rPr>
              <a:t>VDatum Website:  vdatum.noaa.gov</a:t>
            </a:r>
          </a:p>
        </p:txBody>
      </p:sp>
      <p:pic>
        <p:nvPicPr>
          <p:cNvPr id="36867" name="Picture 4"/>
          <p:cNvPicPr>
            <a:picLocks noChangeAspect="1" noChangeArrowheads="1"/>
          </p:cNvPicPr>
          <p:nvPr/>
        </p:nvPicPr>
        <p:blipFill>
          <a:blip r:embed="rId3" cstate="print"/>
          <a:srcRect l="23016" t="11871" b="11960"/>
          <a:stretch>
            <a:fillRect/>
          </a:stretch>
        </p:blipFill>
        <p:spPr bwMode="auto">
          <a:xfrm>
            <a:off x="866775" y="852488"/>
            <a:ext cx="7620000" cy="588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57400" y="381000"/>
            <a:ext cx="6629400" cy="1143000"/>
          </a:xfrm>
        </p:spPr>
        <p:txBody>
          <a:bodyPr/>
          <a:lstStyle/>
          <a:p>
            <a:pPr algn="ctr" eaLnBrk="1" hangingPunct="1"/>
            <a:r>
              <a:rPr lang="en-US" sz="3200" b="1" dirty="0" smtClean="0"/>
              <a:t>Vertical </a:t>
            </a:r>
            <a:r>
              <a:rPr lang="en-US" sz="3200" b="1" dirty="0" err="1" smtClean="0"/>
              <a:t>Datums</a:t>
            </a:r>
            <a:r>
              <a:rPr lang="en-US" sz="3200" b="1" dirty="0" smtClean="0"/>
              <a:t> - 3 height systems</a:t>
            </a:r>
            <a:r>
              <a:rPr lang="en-US" sz="4800" b="1" dirty="0" smtClean="0"/>
              <a:t/>
            </a:r>
            <a:br>
              <a:rPr lang="en-US" sz="4800" b="1" dirty="0" smtClean="0"/>
            </a:br>
            <a:r>
              <a:rPr lang="en-US" sz="1800" b="1" dirty="0" smtClean="0"/>
              <a:t>A level surface to which elevations are referred.</a:t>
            </a:r>
            <a:r>
              <a:rPr lang="en-US" sz="1600" b="1" dirty="0" smtClean="0"/>
              <a:t/>
            </a:r>
            <a:br>
              <a:rPr lang="en-US" sz="1600" b="1" dirty="0" smtClean="0"/>
            </a:br>
            <a:endParaRPr lang="en-US" sz="1600" b="1" dirty="0" smtClean="0"/>
          </a:p>
        </p:txBody>
      </p:sp>
      <p:sp>
        <p:nvSpPr>
          <p:cNvPr id="5" name="Rectangle 3"/>
          <p:cNvSpPr txBox="1">
            <a:spLocks noChangeArrowheads="1"/>
          </p:cNvSpPr>
          <p:nvPr/>
        </p:nvSpPr>
        <p:spPr bwMode="auto">
          <a:xfrm>
            <a:off x="2971800" y="1676400"/>
            <a:ext cx="5486400" cy="4051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Tidal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Datums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1" u="none" strike="noStrike" kern="1200" cap="none" spc="0" normalizeH="0" baseline="0" noProof="0" dirty="0" smtClean="0">
                <a:ln>
                  <a:noFill/>
                </a:ln>
                <a:solidFill>
                  <a:schemeClr val="tx1"/>
                </a:solidFill>
                <a:effectLst/>
                <a:uLnTx/>
                <a:uFillTx/>
                <a:latin typeface="+mn-lt"/>
                <a:ea typeface="+mn-ea"/>
                <a:cs typeface="+mn-cs"/>
              </a:rPr>
              <a:t>Tide Stations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a:t>
            </a:r>
          </a:p>
          <a:p>
            <a:pPr marL="639763" marR="0" lvl="1" indent="-246063" algn="l" defTabSz="914400" rtl="0" eaLnBrk="1" fontAlgn="base" latinLnBrk="0" hangingPunct="1">
              <a:lnSpc>
                <a:spcPct val="100000"/>
              </a:lnSpc>
              <a:spcBef>
                <a:spcPct val="20000"/>
              </a:spcBef>
              <a:spcAft>
                <a:spcPct val="0"/>
              </a:spcAft>
              <a:buClr>
                <a:schemeClr val="accent1"/>
              </a:buClr>
              <a:buSzPct val="85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Defined by observation of tidal variations over a specified epoch of time</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914400" marR="0" lvl="2" indent="-246063" algn="l" defTabSz="914400" rtl="0" eaLnBrk="1" fontAlgn="base" latinLnBrk="0" hangingPunct="1">
              <a:lnSpc>
                <a:spcPct val="100000"/>
              </a:lnSpc>
              <a:spcBef>
                <a:spcPct val="20000"/>
              </a:spcBef>
              <a:spcAft>
                <a:spcPct val="0"/>
              </a:spcAft>
              <a:buClr>
                <a:schemeClr val="accent2"/>
              </a:buClr>
              <a:buSzPct val="70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Mean Lower Low Water  (MLLW)</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914400" marR="0" lvl="2" indent="-246063" algn="l" defTabSz="914400" rtl="0" eaLnBrk="1" fontAlgn="base" latinLnBrk="0" hangingPunct="1">
              <a:lnSpc>
                <a:spcPct val="100000"/>
              </a:lnSpc>
              <a:spcBef>
                <a:spcPct val="20000"/>
              </a:spcBef>
              <a:spcAft>
                <a:spcPct val="0"/>
              </a:spcAft>
              <a:buClr>
                <a:schemeClr val="accent2"/>
              </a:buClr>
              <a:buSzPct val="70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Mean Sea Level  (MSL)</a:t>
            </a:r>
          </a:p>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Orthometric</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Datums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1" u="none" strike="noStrike" kern="1200" cap="none" spc="0" normalizeH="0" baseline="0" noProof="0" dirty="0" smtClean="0">
                <a:ln>
                  <a:noFill/>
                </a:ln>
                <a:solidFill>
                  <a:schemeClr val="tx1"/>
                </a:solidFill>
                <a:effectLst/>
                <a:uLnTx/>
                <a:uFillTx/>
                <a:latin typeface="+mn-lt"/>
                <a:ea typeface="+mn-ea"/>
                <a:cs typeface="+mn-cs"/>
              </a:rPr>
              <a:t>Leveling</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639763" marR="0" lvl="1" indent="-246063" algn="l" defTabSz="914400" rtl="0" eaLnBrk="1" fontAlgn="base" latinLnBrk="0" hangingPunct="1">
              <a:lnSpc>
                <a:spcPct val="100000"/>
              </a:lnSpc>
              <a:spcBef>
                <a:spcPct val="20000"/>
              </a:spcBef>
              <a:spcAft>
                <a:spcPct val="0"/>
              </a:spcAft>
              <a:buClr>
                <a:schemeClr val="accent1"/>
              </a:buClr>
              <a:buSzPct val="85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Related to the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Geoid</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model of the Earth</a:t>
            </a:r>
          </a:p>
          <a:p>
            <a:pPr marL="639763" marR="0" lvl="1" indent="-246063" algn="l" defTabSz="914400" rtl="0" eaLnBrk="1" fontAlgn="base" latinLnBrk="0" hangingPunct="1">
              <a:lnSpc>
                <a:spcPct val="100000"/>
              </a:lnSpc>
              <a:spcBef>
                <a:spcPct val="20000"/>
              </a:spcBef>
              <a:spcAft>
                <a:spcPct val="0"/>
              </a:spcAft>
              <a:buClr>
                <a:schemeClr val="accent1"/>
              </a:buClr>
              <a:buSzPct val="85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Heights from differential leveling</a:t>
            </a:r>
          </a:p>
          <a:p>
            <a:pPr marL="914400" marR="0" lvl="2" indent="-246063" algn="l" defTabSz="914400" rtl="0" eaLnBrk="1" fontAlgn="base" latinLnBrk="0" hangingPunct="1">
              <a:lnSpc>
                <a:spcPct val="100000"/>
              </a:lnSpc>
              <a:spcBef>
                <a:spcPct val="20000"/>
              </a:spcBef>
              <a:spcAft>
                <a:spcPct val="0"/>
              </a:spcAft>
              <a:buClr>
                <a:schemeClr val="accent2"/>
              </a:buClr>
              <a:buSzPct val="70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North American Vertical Datum 1988  (NAVD 88)</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Ellipsoidal (3-D)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Datums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1" u="none" strike="noStrike" kern="1200" cap="none" spc="0" normalizeH="0" baseline="0" noProof="0" dirty="0" smtClean="0">
                <a:ln>
                  <a:noFill/>
                </a:ln>
                <a:solidFill>
                  <a:schemeClr val="tx1"/>
                </a:solidFill>
                <a:effectLst/>
                <a:uLnTx/>
                <a:uFillTx/>
                <a:latin typeface="+mn-lt"/>
                <a:ea typeface="+mn-ea"/>
                <a:cs typeface="+mn-cs"/>
              </a:rPr>
              <a:t>GPS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639763" marR="0" lvl="1" indent="-246063" algn="l" defTabSz="914400" rtl="0" eaLnBrk="1" fontAlgn="base" latinLnBrk="0" hangingPunct="1">
              <a:lnSpc>
                <a:spcPct val="100000"/>
              </a:lnSpc>
              <a:spcBef>
                <a:spcPct val="20000"/>
              </a:spcBef>
              <a:spcAft>
                <a:spcPct val="0"/>
              </a:spcAft>
              <a:buClr>
                <a:schemeClr val="accent1"/>
              </a:buClr>
              <a:buSzPct val="85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Related to an ellipsoidal model of the Earth</a:t>
            </a:r>
          </a:p>
          <a:p>
            <a:pPr marL="639763" marR="0" lvl="1" indent="-246063" algn="l" defTabSz="914400" rtl="0" eaLnBrk="1" fontAlgn="base" latinLnBrk="0" hangingPunct="1">
              <a:lnSpc>
                <a:spcPct val="100000"/>
              </a:lnSpc>
              <a:spcBef>
                <a:spcPct val="20000"/>
              </a:spcBef>
              <a:spcAft>
                <a:spcPct val="0"/>
              </a:spcAft>
              <a:buClr>
                <a:schemeClr val="accent1"/>
              </a:buClr>
              <a:buSzPct val="85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Heights directly from GPS</a:t>
            </a:r>
          </a:p>
          <a:p>
            <a:pPr marL="914400" marR="0" lvl="2" indent="-246063" algn="l" defTabSz="914400" rtl="0" eaLnBrk="1" fontAlgn="base" latinLnBrk="0" hangingPunct="1">
              <a:lnSpc>
                <a:spcPct val="100000"/>
              </a:lnSpc>
              <a:spcBef>
                <a:spcPct val="20000"/>
              </a:spcBef>
              <a:spcAft>
                <a:spcPct val="0"/>
              </a:spcAft>
              <a:buClr>
                <a:schemeClr val="accent2"/>
              </a:buClr>
              <a:buSzPct val="70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North American Datum 1983 (NAD 83)</a:t>
            </a:r>
          </a:p>
        </p:txBody>
      </p:sp>
      <p:pic>
        <p:nvPicPr>
          <p:cNvPr id="6" name="Picture 4" descr="station2"/>
          <p:cNvPicPr>
            <a:picLocks noChangeAspect="1" noChangeArrowheads="1"/>
          </p:cNvPicPr>
          <p:nvPr/>
        </p:nvPicPr>
        <p:blipFill>
          <a:blip r:embed="rId3" cstate="print">
            <a:lum contrast="6000"/>
          </a:blip>
          <a:srcRect/>
          <a:stretch>
            <a:fillRect/>
          </a:stretch>
        </p:blipFill>
        <p:spPr bwMode="auto">
          <a:xfrm>
            <a:off x="0" y="723900"/>
            <a:ext cx="1905000" cy="1720850"/>
          </a:xfrm>
          <a:prstGeom prst="rect">
            <a:avLst/>
          </a:prstGeom>
          <a:noFill/>
          <a:ln w="12700">
            <a:solidFill>
              <a:schemeClr val="bg2"/>
            </a:solidFill>
            <a:miter lim="800000"/>
            <a:headEnd/>
            <a:tailEnd/>
          </a:ln>
        </p:spPr>
      </p:pic>
      <p:pic>
        <p:nvPicPr>
          <p:cNvPr id="7" name="Picture 5"/>
          <p:cNvPicPr>
            <a:picLocks noChangeAspect="1" noChangeArrowheads="1"/>
          </p:cNvPicPr>
          <p:nvPr/>
        </p:nvPicPr>
        <p:blipFill>
          <a:blip r:embed="rId4" cstate="print"/>
          <a:srcRect l="38150" t="25174" r="21611" b="31477"/>
          <a:stretch>
            <a:fillRect/>
          </a:stretch>
        </p:blipFill>
        <p:spPr bwMode="auto">
          <a:xfrm>
            <a:off x="0" y="3771900"/>
            <a:ext cx="1905000" cy="1384300"/>
          </a:xfrm>
          <a:prstGeom prst="rect">
            <a:avLst/>
          </a:prstGeom>
          <a:noFill/>
          <a:ln w="9525">
            <a:noFill/>
            <a:miter lim="800000"/>
            <a:headEnd/>
            <a:tailEnd/>
          </a:ln>
        </p:spPr>
      </p:pic>
      <p:pic>
        <p:nvPicPr>
          <p:cNvPr id="8" name="Picture 6" descr="honduras_7"/>
          <p:cNvPicPr>
            <a:picLocks noChangeAspect="1" noChangeArrowheads="1"/>
          </p:cNvPicPr>
          <p:nvPr/>
        </p:nvPicPr>
        <p:blipFill>
          <a:blip r:embed="rId5" cstate="print"/>
          <a:srcRect/>
          <a:stretch>
            <a:fillRect/>
          </a:stretch>
        </p:blipFill>
        <p:spPr bwMode="auto">
          <a:xfrm>
            <a:off x="0" y="5143500"/>
            <a:ext cx="1930400" cy="1447800"/>
          </a:xfrm>
          <a:prstGeom prst="rect">
            <a:avLst/>
          </a:prstGeom>
          <a:noFill/>
          <a:ln w="9525">
            <a:noFill/>
            <a:miter lim="800000"/>
            <a:headEnd/>
            <a:tailEnd/>
          </a:ln>
        </p:spPr>
      </p:pic>
      <p:pic>
        <p:nvPicPr>
          <p:cNvPr id="9" name="Picture 11" descr="AH7469"/>
          <p:cNvPicPr>
            <a:picLocks noChangeAspect="1" noChangeArrowheads="1"/>
          </p:cNvPicPr>
          <p:nvPr/>
        </p:nvPicPr>
        <p:blipFill>
          <a:blip r:embed="rId6" cstate="print"/>
          <a:srcRect/>
          <a:stretch>
            <a:fillRect/>
          </a:stretch>
        </p:blipFill>
        <p:spPr bwMode="auto">
          <a:xfrm>
            <a:off x="0" y="2400300"/>
            <a:ext cx="1905000" cy="1428750"/>
          </a:xfrm>
          <a:prstGeom prst="rect">
            <a:avLst/>
          </a:prstGeom>
          <a:noFill/>
          <a:ln w="9525">
            <a:noFill/>
            <a:miter lim="800000"/>
            <a:headEnd/>
            <a:tailEnd/>
          </a:ln>
        </p:spPr>
      </p:pic>
      <p:sp>
        <p:nvSpPr>
          <p:cNvPr id="10" name="Line 8"/>
          <p:cNvSpPr>
            <a:spLocks noChangeShapeType="1"/>
          </p:cNvSpPr>
          <p:nvPr/>
        </p:nvSpPr>
        <p:spPr bwMode="auto">
          <a:xfrm flipH="1" flipV="1">
            <a:off x="1981200" y="1676400"/>
            <a:ext cx="990600" cy="152400"/>
          </a:xfrm>
          <a:prstGeom prst="line">
            <a:avLst/>
          </a:prstGeom>
          <a:noFill/>
          <a:ln w="57150">
            <a:solidFill>
              <a:srgbClr val="FF9900"/>
            </a:solidFill>
            <a:round/>
            <a:headEnd/>
            <a:tailEnd type="triangle" w="med" len="med"/>
          </a:ln>
        </p:spPr>
        <p:txBody>
          <a:bodyPr/>
          <a:lstStyle/>
          <a:p>
            <a:endParaRPr lang="en-US"/>
          </a:p>
        </p:txBody>
      </p:sp>
      <p:sp>
        <p:nvSpPr>
          <p:cNvPr id="11" name="Line 8"/>
          <p:cNvSpPr>
            <a:spLocks noChangeShapeType="1"/>
          </p:cNvSpPr>
          <p:nvPr/>
        </p:nvSpPr>
        <p:spPr bwMode="auto">
          <a:xfrm flipH="1">
            <a:off x="1981200" y="3657600"/>
            <a:ext cx="990600" cy="762000"/>
          </a:xfrm>
          <a:prstGeom prst="line">
            <a:avLst/>
          </a:prstGeom>
          <a:noFill/>
          <a:ln w="57150">
            <a:solidFill>
              <a:srgbClr val="FF9900"/>
            </a:solidFill>
            <a:round/>
            <a:headEnd/>
            <a:tailEnd type="triangle" w="med" len="med"/>
          </a:ln>
        </p:spPr>
        <p:txBody>
          <a:bodyPr/>
          <a:lstStyle/>
          <a:p>
            <a:endParaRPr lang="en-US"/>
          </a:p>
        </p:txBody>
      </p:sp>
      <p:sp>
        <p:nvSpPr>
          <p:cNvPr id="12" name="Line 8"/>
          <p:cNvSpPr>
            <a:spLocks noChangeShapeType="1"/>
          </p:cNvSpPr>
          <p:nvPr/>
        </p:nvSpPr>
        <p:spPr bwMode="auto">
          <a:xfrm flipH="1">
            <a:off x="1981200" y="4876800"/>
            <a:ext cx="990600" cy="838200"/>
          </a:xfrm>
          <a:prstGeom prst="line">
            <a:avLst/>
          </a:prstGeom>
          <a:noFill/>
          <a:ln w="57150">
            <a:solidFill>
              <a:srgbClr val="FF9900"/>
            </a:solidFill>
            <a:round/>
            <a:headEnd/>
            <a:tailEnd type="triangle" w="med" len="med"/>
          </a:ln>
        </p:spPr>
        <p:txBody>
          <a:bodyPr/>
          <a:lstStyle/>
          <a:p>
            <a:endParaRPr lang="en-US"/>
          </a:p>
        </p:txBody>
      </p:sp>
      <p:sp>
        <p:nvSpPr>
          <p:cNvPr id="13" name="Line 8"/>
          <p:cNvSpPr>
            <a:spLocks noChangeShapeType="1"/>
          </p:cNvSpPr>
          <p:nvPr/>
        </p:nvSpPr>
        <p:spPr bwMode="auto">
          <a:xfrm flipH="1" flipV="1">
            <a:off x="1981200" y="3276600"/>
            <a:ext cx="990600" cy="304800"/>
          </a:xfrm>
          <a:prstGeom prst="line">
            <a:avLst/>
          </a:prstGeom>
          <a:noFill/>
          <a:ln w="57150">
            <a:solidFill>
              <a:srgbClr val="FF9900"/>
            </a:solidFill>
            <a:round/>
            <a:headEnd/>
            <a:tailEnd type="triangle" w="med" len="med"/>
          </a:ln>
        </p:spPr>
        <p:txBody>
          <a:bodyPr/>
          <a:lstStyle/>
          <a:p>
            <a:endParaRPr lang="en-US"/>
          </a:p>
        </p:txBody>
      </p:sp>
      <p:sp>
        <p:nvSpPr>
          <p:cNvPr id="14" name="Line 8"/>
          <p:cNvSpPr>
            <a:spLocks noChangeShapeType="1"/>
          </p:cNvSpPr>
          <p:nvPr/>
        </p:nvSpPr>
        <p:spPr bwMode="auto">
          <a:xfrm flipH="1">
            <a:off x="1981200" y="1905000"/>
            <a:ext cx="1066800" cy="762000"/>
          </a:xfrm>
          <a:prstGeom prst="line">
            <a:avLst/>
          </a:prstGeom>
          <a:noFill/>
          <a:ln w="57150">
            <a:solidFill>
              <a:srgbClr val="FF99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par>
                                <p:cTn id="10" presetID="55" presetClass="exit" presetSubtype="0" fill="hold" nodeType="withEffect">
                                  <p:stCondLst>
                                    <p:cond delay="0"/>
                                  </p:stCondLst>
                                  <p:childTnLst>
                                    <p:anim calcmode="lin" valueType="num">
                                      <p:cBhvr>
                                        <p:cTn id="11" dur="1000"/>
                                        <p:tgtEl>
                                          <p:spTgt spid="7"/>
                                        </p:tgtEl>
                                        <p:attrNameLst>
                                          <p:attrName>ppt_w</p:attrName>
                                        </p:attrNameLst>
                                      </p:cBhvr>
                                      <p:tavLst>
                                        <p:tav tm="0">
                                          <p:val>
                                            <p:strVal val="ppt_w"/>
                                          </p:val>
                                        </p:tav>
                                        <p:tav tm="100000">
                                          <p:val>
                                            <p:strVal val="ppt_w*0.70"/>
                                          </p:val>
                                        </p:tav>
                                      </p:tavLst>
                                    </p:anim>
                                    <p:anim calcmode="lin" valueType="num">
                                      <p:cBhvr>
                                        <p:cTn id="12" dur="1000"/>
                                        <p:tgtEl>
                                          <p:spTgt spid="7"/>
                                        </p:tgtEl>
                                        <p:attrNameLst>
                                          <p:attrName>ppt_h</p:attrName>
                                        </p:attrNameLst>
                                      </p:cBhvr>
                                      <p:tavLst>
                                        <p:tav tm="0">
                                          <p:val>
                                            <p:strVal val="ppt_h"/>
                                          </p:val>
                                        </p:tav>
                                        <p:tav tm="100000">
                                          <p:val>
                                            <p:strVal val="ppt_h"/>
                                          </p:val>
                                        </p:tav>
                                      </p:tavLst>
                                    </p:anim>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par>
                                <p:cTn id="15" presetID="55" presetClass="exit" presetSubtype="0" fill="hold" nodeType="withEffect">
                                  <p:stCondLst>
                                    <p:cond delay="0"/>
                                  </p:stCondLst>
                                  <p:childTnLst>
                                    <p:anim calcmode="lin" valueType="num">
                                      <p:cBhvr>
                                        <p:cTn id="16" dur="1000"/>
                                        <p:tgtEl>
                                          <p:spTgt spid="8"/>
                                        </p:tgtEl>
                                        <p:attrNameLst>
                                          <p:attrName>ppt_w</p:attrName>
                                        </p:attrNameLst>
                                      </p:cBhvr>
                                      <p:tavLst>
                                        <p:tav tm="0">
                                          <p:val>
                                            <p:strVal val="ppt_w"/>
                                          </p:val>
                                        </p:tav>
                                        <p:tav tm="100000">
                                          <p:val>
                                            <p:strVal val="ppt_w*0.70"/>
                                          </p:val>
                                        </p:tav>
                                      </p:tavLst>
                                    </p:anim>
                                    <p:anim calcmode="lin" valueType="num">
                                      <p:cBhvr>
                                        <p:cTn id="17" dur="1000"/>
                                        <p:tgtEl>
                                          <p:spTgt spid="8"/>
                                        </p:tgtEl>
                                        <p:attrNameLst>
                                          <p:attrName>ppt_h</p:attrName>
                                        </p:attrNameLst>
                                      </p:cBhvr>
                                      <p:tavLst>
                                        <p:tav tm="0">
                                          <p:val>
                                            <p:strVal val="ppt_h"/>
                                          </p:val>
                                        </p:tav>
                                        <p:tav tm="100000">
                                          <p:val>
                                            <p:strVal val="ppt_h"/>
                                          </p:val>
                                        </p:tav>
                                      </p:tavLst>
                                    </p:anim>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p:cNvPicPr>
            <a:picLocks noChangeAspect="1" noChangeArrowheads="1"/>
          </p:cNvPicPr>
          <p:nvPr/>
        </p:nvPicPr>
        <p:blipFill>
          <a:blip r:embed="rId3" cstate="print"/>
          <a:srcRect l="10313" r="56250" b="32436"/>
          <a:stretch>
            <a:fillRect/>
          </a:stretch>
        </p:blipFill>
        <p:spPr bwMode="auto">
          <a:xfrm>
            <a:off x="685800" y="457200"/>
            <a:ext cx="7708900" cy="6230459"/>
          </a:xfrm>
          <a:prstGeom prst="rect">
            <a:avLst/>
          </a:prstGeom>
          <a:noFill/>
          <a:ln w="9525">
            <a:noFill/>
            <a:miter lim="800000"/>
            <a:headEnd/>
            <a:tailEnd/>
          </a:ln>
          <a:effectLst>
            <a:softEdge rad="63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srcRect l="12956" t="12685" r="58759" b="34769"/>
          <a:stretch>
            <a:fillRect/>
          </a:stretch>
        </p:blipFill>
        <p:spPr bwMode="auto">
          <a:xfrm>
            <a:off x="304801" y="274106"/>
            <a:ext cx="8578850" cy="6374344"/>
          </a:xfrm>
          <a:prstGeom prst="rect">
            <a:avLst/>
          </a:prstGeom>
          <a:noFill/>
          <a:ln w="9525">
            <a:noFill/>
            <a:miter lim="800000"/>
            <a:headEnd/>
            <a:tailEnd/>
          </a:ln>
          <a:effectLst>
            <a:softEdge rad="63500"/>
          </a:effectLst>
        </p:spPr>
      </p:pic>
      <p:sp>
        <p:nvSpPr>
          <p:cNvPr id="3" name="Rectangle 2"/>
          <p:cNvSpPr/>
          <p:nvPr/>
        </p:nvSpPr>
        <p:spPr>
          <a:xfrm>
            <a:off x="381000" y="2514600"/>
            <a:ext cx="4343400" cy="533400"/>
          </a:xfrm>
          <a:prstGeom prst="rect">
            <a:avLst/>
          </a:prstGeom>
          <a:solidFill>
            <a:schemeClr val="accent3">
              <a:alpha val="18039"/>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4514" name="Picture 2" descr="http://vdatum.noaa.gov/images/areas/NJVA_mab01.gif"/>
          <p:cNvPicPr>
            <a:picLocks noChangeAspect="1" noChangeArrowheads="1"/>
          </p:cNvPicPr>
          <p:nvPr/>
        </p:nvPicPr>
        <p:blipFill>
          <a:blip r:embed="rId4" cstate="print"/>
          <a:srcRect/>
          <a:stretch>
            <a:fillRect/>
          </a:stretch>
        </p:blipFill>
        <p:spPr bwMode="auto">
          <a:xfrm>
            <a:off x="4800600" y="228600"/>
            <a:ext cx="4178300" cy="41783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l="12956" t="12685" r="58759" b="34769"/>
          <a:stretch>
            <a:fillRect/>
          </a:stretch>
        </p:blipFill>
        <p:spPr bwMode="auto">
          <a:xfrm>
            <a:off x="228600" y="217488"/>
            <a:ext cx="8655050" cy="6430962"/>
          </a:xfrm>
          <a:prstGeom prst="rect">
            <a:avLst/>
          </a:prstGeom>
          <a:noFill/>
          <a:ln w="9525">
            <a:noFill/>
            <a:miter lim="800000"/>
            <a:headEnd/>
            <a:tailEnd/>
          </a:ln>
          <a:effectLst>
            <a:softEdge rad="63500"/>
          </a:effectLst>
        </p:spPr>
      </p:pic>
      <p:sp>
        <p:nvSpPr>
          <p:cNvPr id="3" name="Rectangle 2"/>
          <p:cNvSpPr/>
          <p:nvPr/>
        </p:nvSpPr>
        <p:spPr>
          <a:xfrm>
            <a:off x="304800" y="3429000"/>
            <a:ext cx="4267200" cy="457200"/>
          </a:xfrm>
          <a:prstGeom prst="rect">
            <a:avLst/>
          </a:prstGeom>
          <a:solidFill>
            <a:schemeClr val="accent3">
              <a:alpha val="18039"/>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4" descr="http://vdatum.noaa.gov/images/areas/DEVA_emb01.gif"/>
          <p:cNvPicPr>
            <a:picLocks noChangeAspect="1" noChangeArrowheads="1"/>
          </p:cNvPicPr>
          <p:nvPr/>
        </p:nvPicPr>
        <p:blipFill>
          <a:blip r:embed="rId4" cstate="print"/>
          <a:srcRect/>
          <a:stretch>
            <a:fillRect/>
          </a:stretch>
        </p:blipFill>
        <p:spPr bwMode="auto">
          <a:xfrm>
            <a:off x="4648200" y="152400"/>
            <a:ext cx="4343400" cy="4343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smtClean="0"/>
          </a:p>
        </p:txBody>
      </p:sp>
      <p:sp>
        <p:nvSpPr>
          <p:cNvPr id="40963" name="Content Placeholder 2"/>
          <p:cNvSpPr>
            <a:spLocks noGrp="1"/>
          </p:cNvSpPr>
          <p:nvPr>
            <p:ph idx="1"/>
          </p:nvPr>
        </p:nvSpPr>
        <p:spPr/>
        <p:txBody>
          <a:bodyPr/>
          <a:lstStyle/>
          <a:p>
            <a:endParaRPr lang="en-US" smtClean="0"/>
          </a:p>
        </p:txBody>
      </p:sp>
      <p:pic>
        <p:nvPicPr>
          <p:cNvPr id="43012" name="Picture 2"/>
          <p:cNvPicPr>
            <a:picLocks noChangeAspect="1" noChangeArrowheads="1"/>
          </p:cNvPicPr>
          <p:nvPr/>
        </p:nvPicPr>
        <p:blipFill>
          <a:blip r:embed="rId3" cstate="print"/>
          <a:srcRect l="12956" t="12685" r="58759" b="34769"/>
          <a:stretch>
            <a:fillRect/>
          </a:stretch>
        </p:blipFill>
        <p:spPr bwMode="auto">
          <a:xfrm>
            <a:off x="228600" y="217488"/>
            <a:ext cx="8655050" cy="6430962"/>
          </a:xfrm>
          <a:prstGeom prst="rect">
            <a:avLst/>
          </a:prstGeom>
          <a:noFill/>
          <a:ln w="9525">
            <a:noFill/>
            <a:miter lim="800000"/>
            <a:headEnd/>
            <a:tailEnd/>
          </a:ln>
          <a:effectLst>
            <a:softEdge rad="63500"/>
          </a:effectLst>
        </p:spPr>
      </p:pic>
      <p:sp>
        <p:nvSpPr>
          <p:cNvPr id="8" name="Rectangle 7"/>
          <p:cNvSpPr/>
          <p:nvPr/>
        </p:nvSpPr>
        <p:spPr>
          <a:xfrm>
            <a:off x="304800" y="3810000"/>
            <a:ext cx="4267200" cy="457200"/>
          </a:xfrm>
          <a:prstGeom prst="rect">
            <a:avLst/>
          </a:prstGeom>
          <a:solidFill>
            <a:schemeClr val="accent3">
              <a:alpha val="18039"/>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02" name="Picture 6" descr="http://vdatum.noaa.gov/images/areas/MDVA_chb01.gif"/>
          <p:cNvPicPr>
            <a:picLocks noChangeAspect="1" noChangeArrowheads="1"/>
          </p:cNvPicPr>
          <p:nvPr/>
        </p:nvPicPr>
        <p:blipFill>
          <a:blip r:embed="rId4" cstate="print"/>
          <a:srcRect/>
          <a:stretch>
            <a:fillRect/>
          </a:stretch>
        </p:blipFill>
        <p:spPr bwMode="auto">
          <a:xfrm>
            <a:off x="4662488" y="109538"/>
            <a:ext cx="4356100" cy="54451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l="2499" t="6250" r="45625" b="57031"/>
          <a:stretch>
            <a:fillRect/>
          </a:stretch>
        </p:blipFill>
        <p:spPr bwMode="auto">
          <a:xfrm>
            <a:off x="0" y="0"/>
            <a:ext cx="6324600" cy="3581400"/>
          </a:xfrm>
          <a:prstGeom prst="rect">
            <a:avLst/>
          </a:prstGeom>
          <a:noFill/>
          <a:ln w="9525">
            <a:noFill/>
            <a:miter lim="800000"/>
            <a:headEnd/>
            <a:tailEnd/>
          </a:ln>
          <a:effectLst>
            <a:softEdge rad="31750"/>
          </a:effectLst>
        </p:spPr>
      </p:pic>
      <p:grpSp>
        <p:nvGrpSpPr>
          <p:cNvPr id="41987" name="Group 3"/>
          <p:cNvGrpSpPr>
            <a:grpSpLocks/>
          </p:cNvGrpSpPr>
          <p:nvPr/>
        </p:nvGrpSpPr>
        <p:grpSpPr bwMode="auto">
          <a:xfrm>
            <a:off x="152400" y="5486400"/>
            <a:ext cx="2819400" cy="685800"/>
            <a:chOff x="0" y="2304"/>
            <a:chExt cx="1776" cy="432"/>
          </a:xfrm>
        </p:grpSpPr>
        <p:pic>
          <p:nvPicPr>
            <p:cNvPr id="42004" name="Picture 4"/>
            <p:cNvPicPr>
              <a:picLocks noChangeAspect="1" noChangeArrowheads="1"/>
            </p:cNvPicPr>
            <p:nvPr/>
          </p:nvPicPr>
          <p:blipFill>
            <a:blip r:embed="rId4" cstate="print"/>
            <a:srcRect l="9375" t="13281" r="67500" b="79688"/>
            <a:stretch>
              <a:fillRect/>
            </a:stretch>
          </p:blipFill>
          <p:spPr bwMode="auto">
            <a:xfrm>
              <a:off x="0" y="2304"/>
              <a:ext cx="1776" cy="432"/>
            </a:xfrm>
            <a:prstGeom prst="rect">
              <a:avLst/>
            </a:prstGeom>
            <a:noFill/>
            <a:ln w="9525">
              <a:noFill/>
              <a:miter lim="800000"/>
              <a:headEnd/>
              <a:tailEnd/>
            </a:ln>
          </p:spPr>
        </p:pic>
        <p:sp>
          <p:nvSpPr>
            <p:cNvPr id="42005" name="Rectangle 5"/>
            <p:cNvSpPr>
              <a:spLocks noChangeArrowheads="1"/>
            </p:cNvSpPr>
            <p:nvPr/>
          </p:nvSpPr>
          <p:spPr bwMode="auto">
            <a:xfrm>
              <a:off x="0" y="2544"/>
              <a:ext cx="1776" cy="192"/>
            </a:xfrm>
            <a:prstGeom prst="rect">
              <a:avLst/>
            </a:prstGeom>
            <a:solidFill>
              <a:srgbClr val="FF9900">
                <a:alpha val="29019"/>
              </a:srgbClr>
            </a:solidFill>
            <a:ln w="9525">
              <a:noFill/>
              <a:miter lim="800000"/>
              <a:headEnd/>
              <a:tailEnd/>
            </a:ln>
          </p:spPr>
          <p:txBody>
            <a:bodyPr wrap="none" anchor="ctr"/>
            <a:lstStyle/>
            <a:p>
              <a:endParaRPr lang="en-US"/>
            </a:p>
          </p:txBody>
        </p:sp>
      </p:grpSp>
      <p:grpSp>
        <p:nvGrpSpPr>
          <p:cNvPr id="41988" name="Group 6"/>
          <p:cNvGrpSpPr>
            <a:grpSpLocks/>
          </p:cNvGrpSpPr>
          <p:nvPr/>
        </p:nvGrpSpPr>
        <p:grpSpPr bwMode="auto">
          <a:xfrm>
            <a:off x="3048000" y="3733800"/>
            <a:ext cx="2514600" cy="533400"/>
            <a:chOff x="1920" y="2352"/>
            <a:chExt cx="1584" cy="336"/>
          </a:xfrm>
        </p:grpSpPr>
        <p:grpSp>
          <p:nvGrpSpPr>
            <p:cNvPr id="42000" name="Group 7"/>
            <p:cNvGrpSpPr>
              <a:grpSpLocks/>
            </p:cNvGrpSpPr>
            <p:nvPr/>
          </p:nvGrpSpPr>
          <p:grpSpPr bwMode="auto">
            <a:xfrm>
              <a:off x="1920" y="2352"/>
              <a:ext cx="1584" cy="336"/>
              <a:chOff x="2112" y="2448"/>
              <a:chExt cx="1584" cy="336"/>
            </a:xfrm>
          </p:grpSpPr>
          <p:pic>
            <p:nvPicPr>
              <p:cNvPr id="42002" name="Picture 8"/>
              <p:cNvPicPr>
                <a:picLocks noChangeAspect="1" noChangeArrowheads="1"/>
              </p:cNvPicPr>
              <p:nvPr/>
            </p:nvPicPr>
            <p:blipFill>
              <a:blip r:embed="rId5" cstate="print"/>
              <a:srcRect l="10001" t="33594" r="69374" b="60938"/>
              <a:stretch>
                <a:fillRect/>
              </a:stretch>
            </p:blipFill>
            <p:spPr bwMode="auto">
              <a:xfrm>
                <a:off x="2112" y="2448"/>
                <a:ext cx="1584" cy="336"/>
              </a:xfrm>
              <a:prstGeom prst="rect">
                <a:avLst/>
              </a:prstGeom>
              <a:noFill/>
              <a:ln w="9525">
                <a:noFill/>
                <a:miter lim="800000"/>
                <a:headEnd/>
                <a:tailEnd/>
              </a:ln>
            </p:spPr>
          </p:pic>
          <p:pic>
            <p:nvPicPr>
              <p:cNvPr id="42003" name="Picture 9"/>
              <p:cNvPicPr>
                <a:picLocks noChangeAspect="1" noChangeArrowheads="1"/>
              </p:cNvPicPr>
              <p:nvPr/>
            </p:nvPicPr>
            <p:blipFill>
              <a:blip r:embed="rId5" cstate="print"/>
              <a:srcRect l="12523" t="33566" r="81888" b="64040"/>
              <a:stretch>
                <a:fillRect/>
              </a:stretch>
            </p:blipFill>
            <p:spPr bwMode="auto">
              <a:xfrm>
                <a:off x="2122" y="2640"/>
                <a:ext cx="662" cy="90"/>
              </a:xfrm>
              <a:prstGeom prst="rect">
                <a:avLst/>
              </a:prstGeom>
              <a:noFill/>
              <a:ln w="9525">
                <a:noFill/>
                <a:miter lim="800000"/>
                <a:headEnd/>
                <a:tailEnd/>
              </a:ln>
            </p:spPr>
          </p:pic>
        </p:grpSp>
        <p:sp>
          <p:nvSpPr>
            <p:cNvPr id="42001" name="Rectangle 10"/>
            <p:cNvSpPr>
              <a:spLocks noChangeArrowheads="1"/>
            </p:cNvSpPr>
            <p:nvPr/>
          </p:nvSpPr>
          <p:spPr bwMode="auto">
            <a:xfrm>
              <a:off x="1920" y="2496"/>
              <a:ext cx="1584" cy="192"/>
            </a:xfrm>
            <a:prstGeom prst="rect">
              <a:avLst/>
            </a:prstGeom>
            <a:solidFill>
              <a:srgbClr val="FF9900">
                <a:alpha val="29019"/>
              </a:srgbClr>
            </a:solidFill>
            <a:ln w="9525">
              <a:noFill/>
              <a:miter lim="800000"/>
              <a:headEnd/>
              <a:tailEnd/>
            </a:ln>
          </p:spPr>
          <p:txBody>
            <a:bodyPr wrap="none" anchor="ctr"/>
            <a:lstStyle/>
            <a:p>
              <a:endParaRPr lang="en-US"/>
            </a:p>
          </p:txBody>
        </p:sp>
      </p:grpSp>
      <p:grpSp>
        <p:nvGrpSpPr>
          <p:cNvPr id="41989" name="Group 11"/>
          <p:cNvGrpSpPr>
            <a:grpSpLocks/>
          </p:cNvGrpSpPr>
          <p:nvPr/>
        </p:nvGrpSpPr>
        <p:grpSpPr bwMode="auto">
          <a:xfrm>
            <a:off x="6400800" y="1524000"/>
            <a:ext cx="2667000" cy="5257800"/>
            <a:chOff x="4080" y="96"/>
            <a:chExt cx="1680" cy="3312"/>
          </a:xfrm>
        </p:grpSpPr>
        <p:pic>
          <p:nvPicPr>
            <p:cNvPr id="41998" name="Picture 12"/>
            <p:cNvPicPr>
              <a:picLocks noChangeAspect="1" noChangeArrowheads="1"/>
            </p:cNvPicPr>
            <p:nvPr/>
          </p:nvPicPr>
          <p:blipFill>
            <a:blip r:embed="rId6" cstate="print"/>
            <a:srcRect l="10001" t="17969" r="68124" b="28125"/>
            <a:stretch>
              <a:fillRect/>
            </a:stretch>
          </p:blipFill>
          <p:spPr bwMode="auto">
            <a:xfrm>
              <a:off x="4080" y="96"/>
              <a:ext cx="1680" cy="3312"/>
            </a:xfrm>
            <a:prstGeom prst="rect">
              <a:avLst/>
            </a:prstGeom>
            <a:noFill/>
            <a:ln w="9525">
              <a:noFill/>
              <a:miter lim="800000"/>
              <a:headEnd/>
              <a:tailEnd/>
            </a:ln>
          </p:spPr>
        </p:pic>
        <p:sp>
          <p:nvSpPr>
            <p:cNvPr id="41999" name="Rectangle 13"/>
            <p:cNvSpPr>
              <a:spLocks noChangeArrowheads="1"/>
            </p:cNvSpPr>
            <p:nvPr/>
          </p:nvSpPr>
          <p:spPr bwMode="auto">
            <a:xfrm>
              <a:off x="4080" y="336"/>
              <a:ext cx="1680" cy="3072"/>
            </a:xfrm>
            <a:prstGeom prst="rect">
              <a:avLst/>
            </a:prstGeom>
            <a:solidFill>
              <a:srgbClr val="FF9900">
                <a:alpha val="29019"/>
              </a:srgbClr>
            </a:solidFill>
            <a:ln w="9525">
              <a:noFill/>
              <a:miter lim="800000"/>
              <a:headEnd/>
              <a:tailEnd/>
            </a:ln>
          </p:spPr>
          <p:txBody>
            <a:bodyPr wrap="none" anchor="ctr"/>
            <a:lstStyle/>
            <a:p>
              <a:endParaRPr lang="en-US"/>
            </a:p>
          </p:txBody>
        </p:sp>
      </p:grpSp>
      <p:sp>
        <p:nvSpPr>
          <p:cNvPr id="41990" name="Text Box 14"/>
          <p:cNvSpPr txBox="1">
            <a:spLocks noChangeArrowheads="1"/>
          </p:cNvSpPr>
          <p:nvPr/>
        </p:nvSpPr>
        <p:spPr bwMode="auto">
          <a:xfrm>
            <a:off x="152400" y="4953000"/>
            <a:ext cx="3733800" cy="369888"/>
          </a:xfrm>
          <a:prstGeom prst="rect">
            <a:avLst/>
          </a:prstGeom>
          <a:solidFill>
            <a:srgbClr val="92D050">
              <a:alpha val="56078"/>
            </a:srgbClr>
          </a:solidFill>
          <a:ln w="9525">
            <a:noFill/>
            <a:miter lim="800000"/>
            <a:headEnd/>
            <a:tailEnd/>
          </a:ln>
        </p:spPr>
        <p:txBody>
          <a:bodyPr>
            <a:spAutoFit/>
          </a:bodyPr>
          <a:lstStyle/>
          <a:p>
            <a:pPr>
              <a:spcBef>
                <a:spcPct val="50000"/>
              </a:spcBef>
            </a:pPr>
            <a:r>
              <a:rPr lang="en-US" b="1"/>
              <a:t>Choose a horizontal datum</a:t>
            </a:r>
          </a:p>
        </p:txBody>
      </p:sp>
      <p:sp>
        <p:nvSpPr>
          <p:cNvPr id="41991" name="Line 15"/>
          <p:cNvSpPr>
            <a:spLocks noChangeShapeType="1"/>
          </p:cNvSpPr>
          <p:nvPr/>
        </p:nvSpPr>
        <p:spPr bwMode="auto">
          <a:xfrm flipV="1">
            <a:off x="152400" y="990600"/>
            <a:ext cx="2514600" cy="4038600"/>
          </a:xfrm>
          <a:prstGeom prst="line">
            <a:avLst/>
          </a:prstGeom>
          <a:noFill/>
          <a:ln w="47625" cap="rnd">
            <a:solidFill>
              <a:srgbClr val="FF0000"/>
            </a:solidFill>
            <a:prstDash val="sysDot"/>
            <a:round/>
            <a:headEnd/>
            <a:tailEnd/>
          </a:ln>
        </p:spPr>
        <p:txBody>
          <a:bodyPr/>
          <a:lstStyle/>
          <a:p>
            <a:endParaRPr lang="en-US"/>
          </a:p>
        </p:txBody>
      </p:sp>
      <p:sp>
        <p:nvSpPr>
          <p:cNvPr id="41992" name="Text Box 16"/>
          <p:cNvSpPr txBox="1">
            <a:spLocks noChangeArrowheads="1"/>
          </p:cNvSpPr>
          <p:nvPr/>
        </p:nvSpPr>
        <p:spPr bwMode="auto">
          <a:xfrm>
            <a:off x="2514600" y="4267200"/>
            <a:ext cx="3048000" cy="369888"/>
          </a:xfrm>
          <a:prstGeom prst="rect">
            <a:avLst/>
          </a:prstGeom>
          <a:solidFill>
            <a:srgbClr val="92D050">
              <a:alpha val="56078"/>
            </a:srgbClr>
          </a:solidFill>
          <a:ln w="9525">
            <a:noFill/>
            <a:miter lim="800000"/>
            <a:headEnd/>
            <a:tailEnd/>
          </a:ln>
        </p:spPr>
        <p:txBody>
          <a:bodyPr>
            <a:spAutoFit/>
          </a:bodyPr>
          <a:lstStyle/>
          <a:p>
            <a:pPr>
              <a:spcBef>
                <a:spcPct val="50000"/>
              </a:spcBef>
            </a:pPr>
            <a:r>
              <a:rPr lang="en-US" b="1"/>
              <a:t>Choose a geoid model</a:t>
            </a:r>
          </a:p>
        </p:txBody>
      </p:sp>
      <p:sp>
        <p:nvSpPr>
          <p:cNvPr id="41993" name="Line 17"/>
          <p:cNvSpPr>
            <a:spLocks noChangeShapeType="1"/>
          </p:cNvSpPr>
          <p:nvPr/>
        </p:nvSpPr>
        <p:spPr bwMode="auto">
          <a:xfrm flipV="1">
            <a:off x="2514600" y="2819400"/>
            <a:ext cx="0" cy="1524000"/>
          </a:xfrm>
          <a:prstGeom prst="line">
            <a:avLst/>
          </a:prstGeom>
          <a:noFill/>
          <a:ln w="47625" cap="rnd">
            <a:solidFill>
              <a:srgbClr val="FF0000"/>
            </a:solidFill>
            <a:prstDash val="sysDot"/>
            <a:round/>
            <a:headEnd/>
            <a:tailEnd/>
          </a:ln>
        </p:spPr>
        <p:txBody>
          <a:bodyPr/>
          <a:lstStyle/>
          <a:p>
            <a:endParaRPr lang="en-US"/>
          </a:p>
        </p:txBody>
      </p:sp>
      <p:sp>
        <p:nvSpPr>
          <p:cNvPr id="41994" name="Text Box 18"/>
          <p:cNvSpPr txBox="1">
            <a:spLocks noChangeArrowheads="1"/>
          </p:cNvSpPr>
          <p:nvPr/>
        </p:nvSpPr>
        <p:spPr bwMode="auto">
          <a:xfrm>
            <a:off x="6705600" y="523875"/>
            <a:ext cx="2362200" cy="923925"/>
          </a:xfrm>
          <a:prstGeom prst="rect">
            <a:avLst/>
          </a:prstGeom>
          <a:solidFill>
            <a:srgbClr val="92D050">
              <a:alpha val="56078"/>
            </a:srgbClr>
          </a:solidFill>
          <a:ln w="9525">
            <a:noFill/>
            <a:miter lim="800000"/>
            <a:headEnd/>
            <a:tailEnd/>
          </a:ln>
        </p:spPr>
        <p:txBody>
          <a:bodyPr>
            <a:spAutoFit/>
          </a:bodyPr>
          <a:lstStyle/>
          <a:p>
            <a:pPr algn="r">
              <a:spcBef>
                <a:spcPct val="50000"/>
              </a:spcBef>
            </a:pPr>
            <a:r>
              <a:rPr lang="en-US" b="1"/>
              <a:t>Choose input and output vertical datums:</a:t>
            </a:r>
          </a:p>
        </p:txBody>
      </p:sp>
      <p:sp>
        <p:nvSpPr>
          <p:cNvPr id="41995" name="Line 19"/>
          <p:cNvSpPr>
            <a:spLocks noChangeShapeType="1"/>
          </p:cNvSpPr>
          <p:nvPr/>
        </p:nvSpPr>
        <p:spPr bwMode="auto">
          <a:xfrm flipV="1">
            <a:off x="2667000" y="1447800"/>
            <a:ext cx="4114800" cy="0"/>
          </a:xfrm>
          <a:prstGeom prst="line">
            <a:avLst/>
          </a:prstGeom>
          <a:noFill/>
          <a:ln w="47625" cap="rnd">
            <a:solidFill>
              <a:srgbClr val="FF0000"/>
            </a:solidFill>
            <a:prstDash val="sysDot"/>
            <a:round/>
            <a:headEnd/>
            <a:tailEnd/>
          </a:ln>
        </p:spPr>
        <p:txBody>
          <a:bodyPr/>
          <a:lstStyle/>
          <a:p>
            <a:endParaRPr lang="en-US"/>
          </a:p>
        </p:txBody>
      </p:sp>
      <p:sp>
        <p:nvSpPr>
          <p:cNvPr id="41996" name="Line 20"/>
          <p:cNvSpPr>
            <a:spLocks noChangeShapeType="1"/>
          </p:cNvSpPr>
          <p:nvPr/>
        </p:nvSpPr>
        <p:spPr bwMode="auto">
          <a:xfrm flipV="1">
            <a:off x="2667000" y="1447800"/>
            <a:ext cx="4114800" cy="533400"/>
          </a:xfrm>
          <a:prstGeom prst="line">
            <a:avLst/>
          </a:prstGeom>
          <a:noFill/>
          <a:ln w="47625" cap="rnd">
            <a:solidFill>
              <a:srgbClr val="FF0000"/>
            </a:solidFill>
            <a:prstDash val="sysDot"/>
            <a:round/>
            <a:headEnd/>
            <a:tailEnd/>
          </a:ln>
        </p:spPr>
        <p:txBody>
          <a:bodyPr/>
          <a:lstStyle/>
          <a:p>
            <a:endParaRPr lang="en-US"/>
          </a:p>
        </p:txBody>
      </p:sp>
      <p:sp>
        <p:nvSpPr>
          <p:cNvPr id="41997" name="TextBox 20"/>
          <p:cNvSpPr txBox="1">
            <a:spLocks noChangeArrowheads="1"/>
          </p:cNvSpPr>
          <p:nvPr/>
        </p:nvSpPr>
        <p:spPr bwMode="auto">
          <a:xfrm>
            <a:off x="234950" y="6343650"/>
            <a:ext cx="6019800" cy="354013"/>
          </a:xfrm>
          <a:prstGeom prst="rect">
            <a:avLst/>
          </a:prstGeom>
          <a:noFill/>
          <a:ln w="9525">
            <a:noFill/>
            <a:miter lim="800000"/>
            <a:headEnd/>
            <a:tailEnd/>
          </a:ln>
        </p:spPr>
        <p:txBody>
          <a:bodyPr>
            <a:spAutoFit/>
          </a:bodyPr>
          <a:lstStyle/>
          <a:p>
            <a:r>
              <a:rPr lang="en-US" sz="1700" b="1" i="1">
                <a:solidFill>
                  <a:schemeClr val="tx2"/>
                </a:solidFill>
              </a:rPr>
              <a:t>Run as single point, batch, or insert into programming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l="12393" t="12888" r="57607" b="15659"/>
          <a:stretch>
            <a:fillRect/>
          </a:stretch>
        </p:blipFill>
        <p:spPr bwMode="auto">
          <a:xfrm>
            <a:off x="1143000" y="258763"/>
            <a:ext cx="6808788" cy="6488112"/>
          </a:xfrm>
          <a:prstGeom prst="rect">
            <a:avLst/>
          </a:prstGeom>
          <a:noFill/>
          <a:ln w="9525">
            <a:noFill/>
            <a:miter lim="800000"/>
            <a:headEnd/>
            <a:tailEnd/>
          </a:ln>
        </p:spPr>
      </p:pic>
      <p:pic>
        <p:nvPicPr>
          <p:cNvPr id="44035" name="Picture 4" descr="C:\Documents and Settings\Maureen.Kenny\My Documents\My Pictures\Microsoft Clip Organizer\j0424748.wmf"/>
          <p:cNvPicPr>
            <a:picLocks noChangeAspect="1" noChangeArrowheads="1"/>
          </p:cNvPicPr>
          <p:nvPr/>
        </p:nvPicPr>
        <p:blipFill>
          <a:blip r:embed="rId4" cstate="print"/>
          <a:srcRect/>
          <a:stretch>
            <a:fillRect/>
          </a:stretch>
        </p:blipFill>
        <p:spPr bwMode="auto">
          <a:xfrm rot="-1283464">
            <a:off x="4184650" y="-39688"/>
            <a:ext cx="1927225"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p:cNvSpPr txBox="1">
            <a:spLocks noChangeArrowheads="1"/>
          </p:cNvSpPr>
          <p:nvPr/>
        </p:nvSpPr>
        <p:spPr bwMode="auto">
          <a:xfrm>
            <a:off x="1447800" y="1752600"/>
            <a:ext cx="6477000" cy="2378075"/>
          </a:xfrm>
          <a:prstGeom prst="rect">
            <a:avLst/>
          </a:prstGeom>
          <a:noFill/>
          <a:ln w="9525">
            <a:noFill/>
            <a:miter lim="800000"/>
            <a:headEnd/>
            <a:tailEnd/>
          </a:ln>
        </p:spPr>
        <p:txBody>
          <a:bodyPr>
            <a:spAutoFit/>
          </a:bodyPr>
          <a:lstStyle/>
          <a:p>
            <a:pPr algn="ctr">
              <a:spcBef>
                <a:spcPct val="50000"/>
              </a:spcBef>
            </a:pPr>
            <a:r>
              <a:rPr lang="en-US" sz="6000">
                <a:solidFill>
                  <a:srgbClr val="FFFF00"/>
                </a:solidFill>
              </a:rPr>
              <a:t>Questions?</a:t>
            </a:r>
          </a:p>
          <a:p>
            <a:pPr algn="ctr">
              <a:spcBef>
                <a:spcPct val="50000"/>
              </a:spcBef>
            </a:pPr>
            <a:r>
              <a:rPr lang="en-US" sz="6000">
                <a:solidFill>
                  <a:srgbClr val="FFFF00"/>
                </a:solidFill>
              </a:rPr>
              <a:t>…Discussion…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erra"/>
          <p:cNvPicPr>
            <a:picLocks noChangeAspect="1" noChangeArrowheads="1"/>
          </p:cNvPicPr>
          <p:nvPr/>
        </p:nvPicPr>
        <p:blipFill>
          <a:blip r:embed="rId3" cstate="print">
            <a:lum bright="12000"/>
          </a:blip>
          <a:srcRect/>
          <a:stretch>
            <a:fillRect/>
          </a:stretch>
        </p:blipFill>
        <p:spPr bwMode="auto">
          <a:xfrm>
            <a:off x="6400800" y="1060450"/>
            <a:ext cx="2590800" cy="1765300"/>
          </a:xfrm>
          <a:prstGeom prst="rect">
            <a:avLst/>
          </a:prstGeom>
          <a:noFill/>
          <a:ln w="9525">
            <a:noFill/>
            <a:miter lim="800000"/>
            <a:headEnd/>
            <a:tailEnd/>
          </a:ln>
        </p:spPr>
      </p:pic>
      <p:pic>
        <p:nvPicPr>
          <p:cNvPr id="4099" name="Picture 3" descr="theb1742"/>
          <p:cNvPicPr>
            <a:picLocks noChangeAspect="1" noChangeArrowheads="1"/>
          </p:cNvPicPr>
          <p:nvPr/>
        </p:nvPicPr>
        <p:blipFill>
          <a:blip r:embed="rId4" cstate="print">
            <a:lum bright="18000"/>
          </a:blip>
          <a:srcRect l="6451"/>
          <a:stretch>
            <a:fillRect/>
          </a:stretch>
        </p:blipFill>
        <p:spPr bwMode="auto">
          <a:xfrm>
            <a:off x="6400800" y="3249613"/>
            <a:ext cx="2590800" cy="1433512"/>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304800" y="1981200"/>
            <a:ext cx="4876800" cy="3586162"/>
          </a:xfrm>
          <a:prstGeom prst="rect">
            <a:avLst/>
          </a:prstGeom>
          <a:noFill/>
          <a:ln w="9525">
            <a:noFill/>
            <a:miter lim="800000"/>
            <a:headEnd/>
            <a:tailEnd/>
          </a:ln>
          <a:effectLst>
            <a:softEdge rad="127000"/>
          </a:effectLst>
        </p:spPr>
      </p:pic>
      <p:sp>
        <p:nvSpPr>
          <p:cNvPr id="4101" name="TextBox 23"/>
          <p:cNvSpPr txBox="1">
            <a:spLocks noChangeArrowheads="1"/>
          </p:cNvSpPr>
          <p:nvPr/>
        </p:nvSpPr>
        <p:spPr bwMode="auto">
          <a:xfrm>
            <a:off x="2895600" y="2895600"/>
            <a:ext cx="838200" cy="230188"/>
          </a:xfrm>
          <a:prstGeom prst="rect">
            <a:avLst/>
          </a:prstGeom>
          <a:solidFill>
            <a:schemeClr val="tx1"/>
          </a:solidFill>
          <a:ln w="9525">
            <a:noFill/>
            <a:miter lim="800000"/>
            <a:headEnd/>
            <a:tailEnd/>
          </a:ln>
        </p:spPr>
        <p:txBody>
          <a:bodyPr lIns="0" tIns="0" rIns="0" bIns="0">
            <a:spAutoFit/>
          </a:bodyPr>
          <a:lstStyle/>
          <a:p>
            <a:pPr eaLnBrk="0" hangingPunct="0"/>
            <a:r>
              <a:rPr lang="en-US" sz="1500">
                <a:solidFill>
                  <a:schemeClr val="bg1"/>
                </a:solidFill>
                <a:latin typeface="Coronet" pitchFamily="34" charset="0"/>
                <a:cs typeface="Arial" charset="0"/>
              </a:rPr>
              <a:t>(CORS 96)</a:t>
            </a:r>
          </a:p>
        </p:txBody>
      </p:sp>
      <p:sp>
        <p:nvSpPr>
          <p:cNvPr id="4102" name="Text Box 5"/>
          <p:cNvSpPr txBox="1">
            <a:spLocks noChangeArrowheads="1"/>
          </p:cNvSpPr>
          <p:nvPr/>
        </p:nvSpPr>
        <p:spPr bwMode="auto">
          <a:xfrm>
            <a:off x="266700" y="1143000"/>
            <a:ext cx="5727700" cy="701675"/>
          </a:xfrm>
          <a:prstGeom prst="rect">
            <a:avLst/>
          </a:prstGeom>
          <a:noFill/>
          <a:ln w="9525">
            <a:noFill/>
            <a:miter lim="800000"/>
            <a:headEnd/>
            <a:tailEnd/>
          </a:ln>
        </p:spPr>
        <p:txBody>
          <a:bodyPr>
            <a:spAutoFit/>
          </a:bodyPr>
          <a:lstStyle/>
          <a:p>
            <a:pPr eaLnBrk="0" hangingPunct="0">
              <a:spcBef>
                <a:spcPct val="50000"/>
              </a:spcBef>
            </a:pPr>
            <a:r>
              <a:rPr lang="en-US" sz="2000" b="1" i="1" u="sng">
                <a:solidFill>
                  <a:schemeClr val="tx2"/>
                </a:solidFill>
              </a:rPr>
              <a:t>BUT</a:t>
            </a:r>
            <a:r>
              <a:rPr lang="en-US" sz="2000" b="1" i="1">
                <a:solidFill>
                  <a:schemeClr val="tx2"/>
                </a:solidFill>
              </a:rPr>
              <a:t>  there are a many different vertical datums in  use around the nation</a:t>
            </a:r>
          </a:p>
        </p:txBody>
      </p:sp>
      <p:sp>
        <p:nvSpPr>
          <p:cNvPr id="4103" name="Text Box 6"/>
          <p:cNvSpPr txBox="1">
            <a:spLocks noChangeArrowheads="1"/>
          </p:cNvSpPr>
          <p:nvPr/>
        </p:nvSpPr>
        <p:spPr bwMode="auto">
          <a:xfrm>
            <a:off x="6248400" y="730250"/>
            <a:ext cx="2895600" cy="366713"/>
          </a:xfrm>
          <a:prstGeom prst="rect">
            <a:avLst/>
          </a:prstGeom>
          <a:noFill/>
          <a:ln w="9525">
            <a:noFill/>
            <a:miter lim="800000"/>
            <a:headEnd/>
            <a:tailEnd/>
          </a:ln>
        </p:spPr>
        <p:txBody>
          <a:bodyPr>
            <a:spAutoFit/>
          </a:bodyPr>
          <a:lstStyle/>
          <a:p>
            <a:pPr algn="ctr" eaLnBrk="0" hangingPunct="0">
              <a:spcBef>
                <a:spcPct val="50000"/>
              </a:spcBef>
            </a:pPr>
            <a:r>
              <a:rPr lang="en-US" b="1">
                <a:solidFill>
                  <a:srgbClr val="FFFF66"/>
                </a:solidFill>
              </a:rPr>
              <a:t>Ellipsoid Datums</a:t>
            </a:r>
          </a:p>
        </p:txBody>
      </p:sp>
      <p:sp>
        <p:nvSpPr>
          <p:cNvPr id="4104" name="Text Box 7"/>
          <p:cNvSpPr txBox="1">
            <a:spLocks noChangeArrowheads="1"/>
          </p:cNvSpPr>
          <p:nvPr/>
        </p:nvSpPr>
        <p:spPr bwMode="auto">
          <a:xfrm>
            <a:off x="6505575" y="2940050"/>
            <a:ext cx="2514600" cy="366713"/>
          </a:xfrm>
          <a:prstGeom prst="rect">
            <a:avLst/>
          </a:prstGeom>
          <a:noFill/>
          <a:ln w="9525">
            <a:noFill/>
            <a:miter lim="800000"/>
            <a:headEnd/>
            <a:tailEnd/>
          </a:ln>
        </p:spPr>
        <p:txBody>
          <a:bodyPr>
            <a:spAutoFit/>
          </a:bodyPr>
          <a:lstStyle/>
          <a:p>
            <a:pPr algn="ctr" eaLnBrk="0" hangingPunct="0">
              <a:spcBef>
                <a:spcPct val="50000"/>
              </a:spcBef>
            </a:pPr>
            <a:r>
              <a:rPr lang="en-US" b="1">
                <a:solidFill>
                  <a:srgbClr val="FFFF66"/>
                </a:solidFill>
              </a:rPr>
              <a:t>Orthometric Datums</a:t>
            </a:r>
          </a:p>
        </p:txBody>
      </p:sp>
      <p:sp>
        <p:nvSpPr>
          <p:cNvPr id="4105" name="Text Box 8"/>
          <p:cNvSpPr txBox="1">
            <a:spLocks noChangeArrowheads="1"/>
          </p:cNvSpPr>
          <p:nvPr/>
        </p:nvSpPr>
        <p:spPr bwMode="auto">
          <a:xfrm>
            <a:off x="6781800" y="4800600"/>
            <a:ext cx="1828800" cy="366713"/>
          </a:xfrm>
          <a:prstGeom prst="rect">
            <a:avLst/>
          </a:prstGeom>
          <a:noFill/>
          <a:ln w="9525">
            <a:noFill/>
            <a:miter lim="800000"/>
            <a:headEnd/>
            <a:tailEnd/>
          </a:ln>
        </p:spPr>
        <p:txBody>
          <a:bodyPr>
            <a:spAutoFit/>
          </a:bodyPr>
          <a:lstStyle/>
          <a:p>
            <a:pPr algn="ctr" eaLnBrk="0" hangingPunct="0">
              <a:spcBef>
                <a:spcPct val="50000"/>
              </a:spcBef>
            </a:pPr>
            <a:r>
              <a:rPr lang="en-US" b="1">
                <a:solidFill>
                  <a:srgbClr val="FFFF66"/>
                </a:solidFill>
              </a:rPr>
              <a:t>Tidal Datums</a:t>
            </a:r>
          </a:p>
        </p:txBody>
      </p:sp>
      <p:sp>
        <p:nvSpPr>
          <p:cNvPr id="4106" name="AutoShape 9"/>
          <p:cNvSpPr>
            <a:spLocks noChangeArrowheads="1"/>
          </p:cNvSpPr>
          <p:nvPr/>
        </p:nvSpPr>
        <p:spPr bwMode="auto">
          <a:xfrm>
            <a:off x="5291138" y="1981200"/>
            <a:ext cx="990600" cy="304800"/>
          </a:xfrm>
          <a:prstGeom prst="rightArrow">
            <a:avLst>
              <a:gd name="adj1" fmla="val 50000"/>
              <a:gd name="adj2" fmla="val 81250"/>
            </a:avLst>
          </a:prstGeom>
          <a:gradFill rotWithShape="0">
            <a:gsLst>
              <a:gs pos="0">
                <a:srgbClr val="FFFF99"/>
              </a:gs>
              <a:gs pos="100000">
                <a:schemeClr val="bg1"/>
              </a:gs>
            </a:gsLst>
            <a:lin ang="5400000" scaled="1"/>
          </a:gradFill>
          <a:ln w="9525">
            <a:solidFill>
              <a:schemeClr val="bg2"/>
            </a:solidFill>
            <a:miter lim="800000"/>
            <a:headEnd/>
            <a:tailEnd/>
          </a:ln>
        </p:spPr>
        <p:txBody>
          <a:bodyPr wrap="none" anchor="ctr"/>
          <a:lstStyle/>
          <a:p>
            <a:pPr eaLnBrk="0" hangingPunct="0"/>
            <a:endParaRPr lang="en-US"/>
          </a:p>
        </p:txBody>
      </p:sp>
      <p:sp>
        <p:nvSpPr>
          <p:cNvPr id="4107" name="AutoShape 10"/>
          <p:cNvSpPr>
            <a:spLocks noChangeArrowheads="1"/>
          </p:cNvSpPr>
          <p:nvPr/>
        </p:nvSpPr>
        <p:spPr bwMode="auto">
          <a:xfrm>
            <a:off x="5334000" y="3886200"/>
            <a:ext cx="990600" cy="304800"/>
          </a:xfrm>
          <a:prstGeom prst="rightArrow">
            <a:avLst>
              <a:gd name="adj1" fmla="val 50000"/>
              <a:gd name="adj2" fmla="val 81250"/>
            </a:avLst>
          </a:prstGeom>
          <a:gradFill rotWithShape="0">
            <a:gsLst>
              <a:gs pos="0">
                <a:srgbClr val="FFFF99"/>
              </a:gs>
              <a:gs pos="100000">
                <a:schemeClr val="bg1"/>
              </a:gs>
            </a:gsLst>
            <a:lin ang="5400000" scaled="1"/>
          </a:gradFill>
          <a:ln w="9525">
            <a:solidFill>
              <a:schemeClr val="bg2"/>
            </a:solidFill>
            <a:miter lim="800000"/>
            <a:headEnd/>
            <a:tailEnd/>
          </a:ln>
        </p:spPr>
        <p:txBody>
          <a:bodyPr wrap="none" anchor="ctr"/>
          <a:lstStyle/>
          <a:p>
            <a:pPr eaLnBrk="0" hangingPunct="0"/>
            <a:endParaRPr lang="en-US"/>
          </a:p>
        </p:txBody>
      </p:sp>
      <p:sp>
        <p:nvSpPr>
          <p:cNvPr id="4108" name="AutoShape 11"/>
          <p:cNvSpPr>
            <a:spLocks noChangeArrowheads="1"/>
          </p:cNvSpPr>
          <p:nvPr/>
        </p:nvSpPr>
        <p:spPr bwMode="auto">
          <a:xfrm>
            <a:off x="5334000" y="5334000"/>
            <a:ext cx="990600" cy="304800"/>
          </a:xfrm>
          <a:prstGeom prst="rightArrow">
            <a:avLst>
              <a:gd name="adj1" fmla="val 50000"/>
              <a:gd name="adj2" fmla="val 81250"/>
            </a:avLst>
          </a:prstGeom>
          <a:gradFill rotWithShape="0">
            <a:gsLst>
              <a:gs pos="0">
                <a:srgbClr val="FFFF99"/>
              </a:gs>
              <a:gs pos="100000">
                <a:schemeClr val="bg1"/>
              </a:gs>
            </a:gsLst>
            <a:lin ang="5400000" scaled="1"/>
          </a:gradFill>
          <a:ln w="9525">
            <a:solidFill>
              <a:schemeClr val="bg2"/>
            </a:solidFill>
            <a:miter lim="800000"/>
            <a:headEnd/>
            <a:tailEnd/>
          </a:ln>
        </p:spPr>
        <p:txBody>
          <a:bodyPr wrap="none" anchor="ctr"/>
          <a:lstStyle/>
          <a:p>
            <a:pPr eaLnBrk="0" hangingPunct="0"/>
            <a:endParaRPr lang="en-US"/>
          </a:p>
        </p:txBody>
      </p:sp>
      <p:sp>
        <p:nvSpPr>
          <p:cNvPr id="4109" name="Text Box 12"/>
          <p:cNvSpPr txBox="1">
            <a:spLocks noChangeArrowheads="1"/>
          </p:cNvSpPr>
          <p:nvPr/>
        </p:nvSpPr>
        <p:spPr bwMode="auto">
          <a:xfrm>
            <a:off x="5105400" y="5638800"/>
            <a:ext cx="1447800" cy="942975"/>
          </a:xfrm>
          <a:prstGeom prst="rect">
            <a:avLst/>
          </a:prstGeom>
          <a:noFill/>
          <a:ln w="9525">
            <a:noFill/>
            <a:miter lim="800000"/>
            <a:headEnd/>
            <a:tailEnd/>
          </a:ln>
        </p:spPr>
        <p:txBody>
          <a:bodyPr>
            <a:spAutoFit/>
          </a:bodyPr>
          <a:lstStyle/>
          <a:p>
            <a:pPr eaLnBrk="0" hangingPunct="0">
              <a:spcBef>
                <a:spcPct val="50000"/>
              </a:spcBef>
            </a:pPr>
            <a:r>
              <a:rPr lang="en-US" sz="1400" b="1" i="1">
                <a:solidFill>
                  <a:srgbClr val="FFFFCC"/>
                </a:solidFill>
              </a:rPr>
              <a:t>MHHW, MHW,  MTL, DTL, LMSL,       MLW, MLLW</a:t>
            </a:r>
          </a:p>
        </p:txBody>
      </p:sp>
      <p:sp>
        <p:nvSpPr>
          <p:cNvPr id="4110" name="Text Box 13"/>
          <p:cNvSpPr txBox="1">
            <a:spLocks noChangeArrowheads="1"/>
          </p:cNvSpPr>
          <p:nvPr/>
        </p:nvSpPr>
        <p:spPr bwMode="auto">
          <a:xfrm>
            <a:off x="5257800" y="4114800"/>
            <a:ext cx="1066800" cy="585788"/>
          </a:xfrm>
          <a:prstGeom prst="rect">
            <a:avLst/>
          </a:prstGeom>
          <a:noFill/>
          <a:ln w="9525">
            <a:noFill/>
            <a:miter lim="800000"/>
            <a:headEnd/>
            <a:tailEnd/>
          </a:ln>
        </p:spPr>
        <p:txBody>
          <a:bodyPr>
            <a:spAutoFit/>
          </a:bodyPr>
          <a:lstStyle/>
          <a:p>
            <a:pPr eaLnBrk="0" hangingPunct="0">
              <a:lnSpc>
                <a:spcPct val="120000"/>
              </a:lnSpc>
              <a:spcBef>
                <a:spcPct val="50000"/>
              </a:spcBef>
            </a:pPr>
            <a:r>
              <a:rPr lang="en-US" sz="1400" b="1" i="1">
                <a:solidFill>
                  <a:srgbClr val="FFFFCC"/>
                </a:solidFill>
              </a:rPr>
              <a:t>NAVD 88, NGVD 29</a:t>
            </a:r>
          </a:p>
        </p:txBody>
      </p:sp>
      <p:sp>
        <p:nvSpPr>
          <p:cNvPr id="4111" name="Text Box 14"/>
          <p:cNvSpPr txBox="1">
            <a:spLocks noChangeArrowheads="1"/>
          </p:cNvSpPr>
          <p:nvPr/>
        </p:nvSpPr>
        <p:spPr bwMode="auto">
          <a:xfrm>
            <a:off x="5105400" y="2286000"/>
            <a:ext cx="1371600" cy="733425"/>
          </a:xfrm>
          <a:prstGeom prst="rect">
            <a:avLst/>
          </a:prstGeom>
          <a:noFill/>
          <a:ln w="9525">
            <a:noFill/>
            <a:miter lim="800000"/>
            <a:headEnd/>
            <a:tailEnd/>
          </a:ln>
        </p:spPr>
        <p:txBody>
          <a:bodyPr>
            <a:spAutoFit/>
          </a:bodyPr>
          <a:lstStyle/>
          <a:p>
            <a:pPr eaLnBrk="0" hangingPunct="0">
              <a:lnSpc>
                <a:spcPct val="65000"/>
              </a:lnSpc>
              <a:spcBef>
                <a:spcPct val="50000"/>
              </a:spcBef>
            </a:pPr>
            <a:r>
              <a:rPr lang="en-US" sz="1400" b="1" i="1">
                <a:solidFill>
                  <a:srgbClr val="FFFFCC"/>
                </a:solidFill>
              </a:rPr>
              <a:t>WGS 84, </a:t>
            </a:r>
          </a:p>
          <a:p>
            <a:pPr eaLnBrk="0" hangingPunct="0">
              <a:lnSpc>
                <a:spcPct val="65000"/>
              </a:lnSpc>
              <a:spcBef>
                <a:spcPct val="50000"/>
              </a:spcBef>
            </a:pPr>
            <a:r>
              <a:rPr lang="en-US" sz="1400" b="1" i="1">
                <a:solidFill>
                  <a:srgbClr val="FFFFCC"/>
                </a:solidFill>
              </a:rPr>
              <a:t>NAD 83 </a:t>
            </a:r>
            <a:r>
              <a:rPr lang="en-US" sz="1100" b="1" i="1">
                <a:solidFill>
                  <a:srgbClr val="FFFFCC"/>
                </a:solidFill>
              </a:rPr>
              <a:t>(NSRS) </a:t>
            </a:r>
          </a:p>
          <a:p>
            <a:pPr eaLnBrk="0" hangingPunct="0">
              <a:lnSpc>
                <a:spcPct val="65000"/>
              </a:lnSpc>
              <a:spcBef>
                <a:spcPct val="50000"/>
              </a:spcBef>
            </a:pPr>
            <a:r>
              <a:rPr lang="en-US" sz="1400" b="1" i="1">
                <a:solidFill>
                  <a:srgbClr val="FFFFCC"/>
                </a:solidFill>
              </a:rPr>
              <a:t>+17 others</a:t>
            </a:r>
          </a:p>
        </p:txBody>
      </p:sp>
      <p:sp>
        <p:nvSpPr>
          <p:cNvPr id="4112" name="Text Box 15"/>
          <p:cNvSpPr txBox="1">
            <a:spLocks noChangeArrowheads="1"/>
          </p:cNvSpPr>
          <p:nvPr/>
        </p:nvSpPr>
        <p:spPr bwMode="auto">
          <a:xfrm>
            <a:off x="5410200" y="3581400"/>
            <a:ext cx="685800" cy="314325"/>
          </a:xfrm>
          <a:prstGeom prst="rect">
            <a:avLst/>
          </a:prstGeom>
          <a:solidFill>
            <a:schemeClr val="folHlink">
              <a:alpha val="50195"/>
            </a:schemeClr>
          </a:solidFill>
          <a:ln w="9525">
            <a:solidFill>
              <a:schemeClr val="tx1"/>
            </a:solidFill>
            <a:miter lim="800000"/>
            <a:headEnd/>
            <a:tailEnd/>
          </a:ln>
        </p:spPr>
        <p:txBody>
          <a:bodyPr>
            <a:spAutoFit/>
          </a:bodyPr>
          <a:lstStyle/>
          <a:p>
            <a:pPr algn="ctr" eaLnBrk="0" hangingPunct="0">
              <a:spcBef>
                <a:spcPct val="50000"/>
              </a:spcBef>
            </a:pPr>
            <a:r>
              <a:rPr lang="en-US" sz="1400" b="1" i="1">
                <a:solidFill>
                  <a:srgbClr val="FFFF00"/>
                </a:solidFill>
              </a:rPr>
              <a:t>(MSL)</a:t>
            </a:r>
          </a:p>
        </p:txBody>
      </p:sp>
      <p:grpSp>
        <p:nvGrpSpPr>
          <p:cNvPr id="4113" name="Group 17"/>
          <p:cNvGrpSpPr>
            <a:grpSpLocks/>
          </p:cNvGrpSpPr>
          <p:nvPr/>
        </p:nvGrpSpPr>
        <p:grpSpPr bwMode="auto">
          <a:xfrm>
            <a:off x="1828800" y="3213100"/>
            <a:ext cx="1905000" cy="2120900"/>
            <a:chOff x="1200" y="2024"/>
            <a:chExt cx="1200" cy="1336"/>
          </a:xfrm>
        </p:grpSpPr>
        <p:sp>
          <p:nvSpPr>
            <p:cNvPr id="4120" name="Rectangle 18"/>
            <p:cNvSpPr>
              <a:spLocks noChangeArrowheads="1"/>
            </p:cNvSpPr>
            <p:nvPr/>
          </p:nvSpPr>
          <p:spPr bwMode="auto">
            <a:xfrm>
              <a:off x="1200" y="2976"/>
              <a:ext cx="1200" cy="384"/>
            </a:xfrm>
            <a:prstGeom prst="rect">
              <a:avLst/>
            </a:prstGeom>
            <a:solidFill>
              <a:srgbClr val="FFFF00">
                <a:alpha val="32156"/>
              </a:srgbClr>
            </a:solidFill>
            <a:ln w="9525">
              <a:solidFill>
                <a:schemeClr val="tx1"/>
              </a:solidFill>
              <a:miter lim="800000"/>
              <a:headEnd/>
              <a:tailEnd/>
            </a:ln>
          </p:spPr>
          <p:txBody>
            <a:bodyPr wrap="none" anchor="ctr"/>
            <a:lstStyle/>
            <a:p>
              <a:pPr eaLnBrk="0" hangingPunct="0"/>
              <a:endParaRPr lang="en-US"/>
            </a:p>
          </p:txBody>
        </p:sp>
        <p:sp>
          <p:nvSpPr>
            <p:cNvPr id="4121" name="Rectangle 19"/>
            <p:cNvSpPr>
              <a:spLocks noChangeArrowheads="1"/>
            </p:cNvSpPr>
            <p:nvPr/>
          </p:nvSpPr>
          <p:spPr bwMode="auto">
            <a:xfrm>
              <a:off x="1200" y="2024"/>
              <a:ext cx="1200" cy="384"/>
            </a:xfrm>
            <a:prstGeom prst="rect">
              <a:avLst/>
            </a:prstGeom>
            <a:solidFill>
              <a:srgbClr val="FFFF00">
                <a:alpha val="32156"/>
              </a:srgbClr>
            </a:solidFill>
            <a:ln w="9525">
              <a:solidFill>
                <a:schemeClr val="tx1"/>
              </a:solidFill>
              <a:miter lim="800000"/>
              <a:headEnd/>
              <a:tailEnd/>
            </a:ln>
          </p:spPr>
          <p:txBody>
            <a:bodyPr wrap="none" anchor="ctr"/>
            <a:lstStyle/>
            <a:p>
              <a:pPr eaLnBrk="0" hangingPunct="0"/>
              <a:endParaRPr lang="en-US"/>
            </a:p>
          </p:txBody>
        </p:sp>
      </p:grpSp>
      <p:sp>
        <p:nvSpPr>
          <p:cNvPr id="4114" name="Rectangle 16"/>
          <p:cNvSpPr>
            <a:spLocks noChangeArrowheads="1"/>
          </p:cNvSpPr>
          <p:nvPr/>
        </p:nvSpPr>
        <p:spPr bwMode="auto">
          <a:xfrm>
            <a:off x="1828800" y="2590800"/>
            <a:ext cx="1905000" cy="609600"/>
          </a:xfrm>
          <a:prstGeom prst="rect">
            <a:avLst/>
          </a:prstGeom>
          <a:solidFill>
            <a:srgbClr val="CC00FF">
              <a:alpha val="25098"/>
            </a:srgbClr>
          </a:solidFill>
          <a:ln w="9525">
            <a:solidFill>
              <a:schemeClr val="bg2"/>
            </a:solidFill>
            <a:miter lim="800000"/>
            <a:headEnd/>
            <a:tailEnd/>
          </a:ln>
        </p:spPr>
        <p:txBody>
          <a:bodyPr wrap="none" anchor="ctr"/>
          <a:lstStyle/>
          <a:p>
            <a:pPr eaLnBrk="0" hangingPunct="0"/>
            <a:r>
              <a:rPr lang="en-US"/>
              <a:t>```</a:t>
            </a:r>
          </a:p>
        </p:txBody>
      </p:sp>
      <p:sp>
        <p:nvSpPr>
          <p:cNvPr id="4115" name="Rectangle 20"/>
          <p:cNvSpPr>
            <a:spLocks noChangeArrowheads="1"/>
          </p:cNvSpPr>
          <p:nvPr/>
        </p:nvSpPr>
        <p:spPr bwMode="auto">
          <a:xfrm>
            <a:off x="1828800" y="3838575"/>
            <a:ext cx="1905000" cy="838200"/>
          </a:xfrm>
          <a:prstGeom prst="rect">
            <a:avLst/>
          </a:prstGeom>
          <a:solidFill>
            <a:srgbClr val="006600">
              <a:alpha val="25098"/>
            </a:srgbClr>
          </a:solidFill>
          <a:ln w="9525">
            <a:solidFill>
              <a:schemeClr val="bg2"/>
            </a:solidFill>
            <a:miter lim="800000"/>
            <a:headEnd/>
            <a:tailEnd/>
          </a:ln>
        </p:spPr>
        <p:txBody>
          <a:bodyPr wrap="none" anchor="ctr"/>
          <a:lstStyle/>
          <a:p>
            <a:pPr eaLnBrk="0" hangingPunct="0"/>
            <a:endParaRPr lang="en-US"/>
          </a:p>
        </p:txBody>
      </p:sp>
      <p:pic>
        <p:nvPicPr>
          <p:cNvPr id="4116" name="Picture 21" descr="PORTScartoon2"/>
          <p:cNvPicPr>
            <a:picLocks noChangeAspect="1" noChangeArrowheads="1"/>
          </p:cNvPicPr>
          <p:nvPr/>
        </p:nvPicPr>
        <p:blipFill>
          <a:blip r:embed="rId6" cstate="print">
            <a:lum bright="12000"/>
          </a:blip>
          <a:srcRect l="7170" t="41721" r="74173" b="29846"/>
          <a:stretch>
            <a:fillRect/>
          </a:stretch>
        </p:blipFill>
        <p:spPr bwMode="auto">
          <a:xfrm>
            <a:off x="6400800" y="5105400"/>
            <a:ext cx="2589213" cy="1673225"/>
          </a:xfrm>
          <a:prstGeom prst="rect">
            <a:avLst/>
          </a:prstGeom>
          <a:noFill/>
          <a:ln w="9525">
            <a:noFill/>
            <a:miter lim="800000"/>
            <a:headEnd/>
            <a:tailEnd/>
          </a:ln>
        </p:spPr>
      </p:pic>
      <p:sp>
        <p:nvSpPr>
          <p:cNvPr id="4117" name="Text Box 22"/>
          <p:cNvSpPr txBox="1">
            <a:spLocks noChangeArrowheads="1"/>
          </p:cNvSpPr>
          <p:nvPr/>
        </p:nvSpPr>
        <p:spPr bwMode="auto">
          <a:xfrm>
            <a:off x="273050" y="5759450"/>
            <a:ext cx="4572000" cy="1006475"/>
          </a:xfrm>
          <a:prstGeom prst="rect">
            <a:avLst/>
          </a:prstGeom>
          <a:noFill/>
          <a:ln w="9525">
            <a:noFill/>
            <a:miter lim="800000"/>
            <a:headEnd/>
            <a:tailEnd/>
          </a:ln>
        </p:spPr>
        <p:txBody>
          <a:bodyPr>
            <a:spAutoFit/>
          </a:bodyPr>
          <a:lstStyle/>
          <a:p>
            <a:pPr eaLnBrk="0" hangingPunct="0">
              <a:spcBef>
                <a:spcPct val="50000"/>
              </a:spcBef>
            </a:pPr>
            <a:r>
              <a:rPr lang="en-US" sz="2000" b="1" i="1">
                <a:solidFill>
                  <a:srgbClr val="FFFF00"/>
                </a:solidFill>
              </a:rPr>
              <a:t>For elevation data sets to be blended together they must be referenced to </a:t>
            </a:r>
            <a:r>
              <a:rPr lang="en-US" sz="2000" b="1" i="1" u="sng">
                <a:solidFill>
                  <a:srgbClr val="FFFF00"/>
                </a:solidFill>
              </a:rPr>
              <a:t>same</a:t>
            </a:r>
            <a:r>
              <a:rPr lang="en-US" sz="2000" b="1" i="1">
                <a:solidFill>
                  <a:srgbClr val="FFFF00"/>
                </a:solidFill>
              </a:rPr>
              <a:t> vertical datum.</a:t>
            </a:r>
          </a:p>
        </p:txBody>
      </p:sp>
      <p:sp>
        <p:nvSpPr>
          <p:cNvPr id="4118" name="Text Box 23"/>
          <p:cNvSpPr txBox="1">
            <a:spLocks noChangeArrowheads="1"/>
          </p:cNvSpPr>
          <p:nvPr/>
        </p:nvSpPr>
        <p:spPr bwMode="auto">
          <a:xfrm>
            <a:off x="1066800" y="152400"/>
            <a:ext cx="7802563" cy="400050"/>
          </a:xfrm>
          <a:prstGeom prst="rect">
            <a:avLst/>
          </a:prstGeom>
          <a:noFill/>
          <a:ln w="9525">
            <a:noFill/>
            <a:miter lim="800000"/>
            <a:headEnd/>
            <a:tailEnd/>
          </a:ln>
        </p:spPr>
        <p:txBody>
          <a:bodyPr>
            <a:spAutoFit/>
          </a:bodyPr>
          <a:lstStyle/>
          <a:p>
            <a:pPr eaLnBrk="0" hangingPunct="0"/>
            <a:r>
              <a:rPr lang="en-US" sz="2000" b="1" i="1">
                <a:solidFill>
                  <a:srgbClr val="FFFF00"/>
                </a:solidFill>
              </a:rPr>
              <a:t>All elevation data is referenced to a vertical datum.</a:t>
            </a:r>
            <a:endParaRPr lang="en-US" sz="2000" b="1">
              <a:solidFill>
                <a:srgbClr val="FFFF00"/>
              </a:solidFill>
            </a:endParaRPr>
          </a:p>
        </p:txBody>
      </p:sp>
      <p:cxnSp>
        <p:nvCxnSpPr>
          <p:cNvPr id="28" name="Straight Connector 27"/>
          <p:cNvCxnSpPr/>
          <p:nvPr/>
        </p:nvCxnSpPr>
        <p:spPr>
          <a:xfrm>
            <a:off x="1600200" y="3124200"/>
            <a:ext cx="2209800" cy="0"/>
          </a:xfrm>
          <a:prstGeom prst="line">
            <a:avLst/>
          </a:prstGeom>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body" idx="1"/>
          </p:nvPr>
        </p:nvSpPr>
        <p:spPr>
          <a:xfrm>
            <a:off x="228600" y="2135188"/>
            <a:ext cx="8229600" cy="3916362"/>
          </a:xfrm>
        </p:spPr>
        <p:txBody>
          <a:bodyPr/>
          <a:lstStyle/>
          <a:p>
            <a:pPr algn="ctr" eaLnBrk="1" hangingPunct="1"/>
            <a:endParaRPr lang="en-US" dirty="0" smtClean="0"/>
          </a:p>
          <a:p>
            <a:pPr algn="ctr" eaLnBrk="1" hangingPunct="1">
              <a:buClr>
                <a:srgbClr val="003300"/>
              </a:buClr>
              <a:buFontTx/>
              <a:buChar char=" "/>
            </a:pPr>
            <a:endParaRPr lang="en-US" sz="1900" dirty="0" smtClean="0">
              <a:solidFill>
                <a:srgbClr val="009900"/>
              </a:solidFill>
            </a:endParaRPr>
          </a:p>
        </p:txBody>
      </p:sp>
      <p:sp>
        <p:nvSpPr>
          <p:cNvPr id="5123" name="Freeform 5"/>
          <p:cNvSpPr>
            <a:spLocks/>
          </p:cNvSpPr>
          <p:nvPr/>
        </p:nvSpPr>
        <p:spPr bwMode="auto">
          <a:xfrm rot="-1436475">
            <a:off x="438150" y="5335588"/>
            <a:ext cx="2152650" cy="265112"/>
          </a:xfrm>
          <a:custGeom>
            <a:avLst/>
            <a:gdLst>
              <a:gd name="T0" fmla="*/ 2147483647 w 1356"/>
              <a:gd name="T1" fmla="*/ 2147483647 h 167"/>
              <a:gd name="T2" fmla="*/ 2147483647 w 1356"/>
              <a:gd name="T3" fmla="*/ 0 h 167"/>
              <a:gd name="T4" fmla="*/ 2147483647 w 1356"/>
              <a:gd name="T5" fmla="*/ 2147483647 h 167"/>
              <a:gd name="T6" fmla="*/ 2147483647 w 1356"/>
              <a:gd name="T7" fmla="*/ 2147483647 h 167"/>
              <a:gd name="T8" fmla="*/ 2147483647 w 1356"/>
              <a:gd name="T9" fmla="*/ 2147483647 h 167"/>
              <a:gd name="T10" fmla="*/ 2147483647 w 1356"/>
              <a:gd name="T11" fmla="*/ 2147483647 h 167"/>
              <a:gd name="T12" fmla="*/ 2147483647 w 1356"/>
              <a:gd name="T13" fmla="*/ 2147483647 h 167"/>
              <a:gd name="T14" fmla="*/ 2147483647 w 1356"/>
              <a:gd name="T15" fmla="*/ 2147483647 h 167"/>
              <a:gd name="T16" fmla="*/ 2147483647 w 1356"/>
              <a:gd name="T17" fmla="*/ 2147483647 h 167"/>
              <a:gd name="T18" fmla="*/ 2147483647 w 1356"/>
              <a:gd name="T19" fmla="*/ 2147483647 h 167"/>
              <a:gd name="T20" fmla="*/ 2147483647 w 1356"/>
              <a:gd name="T21" fmla="*/ 2147483647 h 167"/>
              <a:gd name="T22" fmla="*/ 2147483647 w 1356"/>
              <a:gd name="T23" fmla="*/ 2147483647 h 167"/>
              <a:gd name="T24" fmla="*/ 2147483647 w 1356"/>
              <a:gd name="T25" fmla="*/ 2147483647 h 167"/>
              <a:gd name="T26" fmla="*/ 2147483647 w 1356"/>
              <a:gd name="T27" fmla="*/ 2147483647 h 167"/>
              <a:gd name="T28" fmla="*/ 2147483647 w 1356"/>
              <a:gd name="T29" fmla="*/ 2147483647 h 167"/>
              <a:gd name="T30" fmla="*/ 0 w 1356"/>
              <a:gd name="T31" fmla="*/ 2147483647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rgbClr val="0099FF"/>
          </a:solidFill>
          <a:ln w="9525">
            <a:solidFill>
              <a:srgbClr val="003300"/>
            </a:solidFill>
            <a:round/>
            <a:headEnd/>
            <a:tailEnd/>
          </a:ln>
        </p:spPr>
        <p:txBody>
          <a:bodyPr wrap="none" anchor="ctr"/>
          <a:lstStyle/>
          <a:p>
            <a:endParaRPr lang="en-US"/>
          </a:p>
        </p:txBody>
      </p:sp>
      <p:sp>
        <p:nvSpPr>
          <p:cNvPr id="5124" name="Freeform 6"/>
          <p:cNvSpPr>
            <a:spLocks/>
          </p:cNvSpPr>
          <p:nvPr/>
        </p:nvSpPr>
        <p:spPr bwMode="auto">
          <a:xfrm>
            <a:off x="2362200" y="3659188"/>
            <a:ext cx="6324600" cy="1981200"/>
          </a:xfrm>
          <a:custGeom>
            <a:avLst/>
            <a:gdLst>
              <a:gd name="T0" fmla="*/ 0 w 4011"/>
              <a:gd name="T1" fmla="*/ 2147483647 h 1277"/>
              <a:gd name="T2" fmla="*/ 2147483647 w 4011"/>
              <a:gd name="T3" fmla="*/ 2147483647 h 1277"/>
              <a:gd name="T4" fmla="*/ 2147483647 w 4011"/>
              <a:gd name="T5" fmla="*/ 2147483647 h 1277"/>
              <a:gd name="T6" fmla="*/ 2147483647 w 4011"/>
              <a:gd name="T7" fmla="*/ 2147483647 h 1277"/>
              <a:gd name="T8" fmla="*/ 2147483647 w 4011"/>
              <a:gd name="T9" fmla="*/ 2147483647 h 1277"/>
              <a:gd name="T10" fmla="*/ 2147483647 w 4011"/>
              <a:gd name="T11" fmla="*/ 2147483647 h 1277"/>
              <a:gd name="T12" fmla="*/ 2147483647 w 4011"/>
              <a:gd name="T13" fmla="*/ 2147483647 h 1277"/>
              <a:gd name="T14" fmla="*/ 2147483647 w 4011"/>
              <a:gd name="T15" fmla="*/ 2147483647 h 1277"/>
              <a:gd name="T16" fmla="*/ 2147483647 w 4011"/>
              <a:gd name="T17" fmla="*/ 2147483647 h 1277"/>
              <a:gd name="T18" fmla="*/ 2147483647 w 4011"/>
              <a:gd name="T19" fmla="*/ 2147483647 h 1277"/>
              <a:gd name="T20" fmla="*/ 2147483647 w 4011"/>
              <a:gd name="T21" fmla="*/ 2147483647 h 1277"/>
              <a:gd name="T22" fmla="*/ 2147483647 w 4011"/>
              <a:gd name="T23" fmla="*/ 2147483647 h 1277"/>
              <a:gd name="T24" fmla="*/ 2147483647 w 4011"/>
              <a:gd name="T25" fmla="*/ 2147483647 h 1277"/>
              <a:gd name="T26" fmla="*/ 2147483647 w 4011"/>
              <a:gd name="T27" fmla="*/ 0 h 1277"/>
              <a:gd name="T28" fmla="*/ 2147483647 w 4011"/>
              <a:gd name="T29" fmla="*/ 2147483647 h 1277"/>
              <a:gd name="T30" fmla="*/ 2147483647 w 4011"/>
              <a:gd name="T31" fmla="*/ 2147483647 h 1277"/>
              <a:gd name="T32" fmla="*/ 2147483647 w 4011"/>
              <a:gd name="T33" fmla="*/ 2147483647 h 1277"/>
              <a:gd name="T34" fmla="*/ 2147483647 w 4011"/>
              <a:gd name="T35" fmla="*/ 2147483647 h 1277"/>
              <a:gd name="T36" fmla="*/ 2147483647 w 4011"/>
              <a:gd name="T37" fmla="*/ 2147483647 h 1277"/>
              <a:gd name="T38" fmla="*/ 2147483647 w 4011"/>
              <a:gd name="T39" fmla="*/ 2147483647 h 1277"/>
              <a:gd name="T40" fmla="*/ 2147483647 w 4011"/>
              <a:gd name="T41" fmla="*/ 2147483647 h 1277"/>
              <a:gd name="T42" fmla="*/ 2147483647 w 4011"/>
              <a:gd name="T43" fmla="*/ 2147483647 h 1277"/>
              <a:gd name="T44" fmla="*/ 2147483647 w 4011"/>
              <a:gd name="T45" fmla="*/ 2147483647 h 1277"/>
              <a:gd name="T46" fmla="*/ 2147483647 w 4011"/>
              <a:gd name="T47" fmla="*/ 2147483647 h 1277"/>
              <a:gd name="T48" fmla="*/ 2147483647 w 4011"/>
              <a:gd name="T49" fmla="*/ 2147483647 h 1277"/>
              <a:gd name="T50" fmla="*/ 2147483647 w 4011"/>
              <a:gd name="T51" fmla="*/ 2147483647 h 1277"/>
              <a:gd name="T52" fmla="*/ 2147483647 w 4011"/>
              <a:gd name="T53" fmla="*/ 2147483647 h 1277"/>
              <a:gd name="T54" fmla="*/ 2147483647 w 4011"/>
              <a:gd name="T55" fmla="*/ 2147483647 h 1277"/>
              <a:gd name="T56" fmla="*/ 2147483647 w 4011"/>
              <a:gd name="T57" fmla="*/ 2147483647 h 1277"/>
              <a:gd name="T58" fmla="*/ 2147483647 w 4011"/>
              <a:gd name="T59" fmla="*/ 2147483647 h 1277"/>
              <a:gd name="T60" fmla="*/ 2147483647 w 4011"/>
              <a:gd name="T61" fmla="*/ 2147483647 h 1277"/>
              <a:gd name="T62" fmla="*/ 2147483647 w 4011"/>
              <a:gd name="T63" fmla="*/ 2147483647 h 1277"/>
              <a:gd name="T64" fmla="*/ 2147483647 w 4011"/>
              <a:gd name="T65" fmla="*/ 2147483647 h 1277"/>
              <a:gd name="T66" fmla="*/ 2147483647 w 4011"/>
              <a:gd name="T67" fmla="*/ 2147483647 h 1277"/>
              <a:gd name="T68" fmla="*/ 2147483647 w 4011"/>
              <a:gd name="T69" fmla="*/ 2147483647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1"/>
              <a:gd name="T106" fmla="*/ 0 h 1277"/>
              <a:gd name="T107" fmla="*/ 4011 w 4011"/>
              <a:gd name="T108" fmla="*/ 1277 h 1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38100" cmpd="sng">
            <a:solidFill>
              <a:srgbClr val="993300"/>
            </a:solidFill>
            <a:round/>
            <a:headEnd/>
            <a:tailEnd/>
          </a:ln>
        </p:spPr>
        <p:txBody>
          <a:bodyPr wrap="none" anchor="ctr"/>
          <a:lstStyle/>
          <a:p>
            <a:endParaRPr lang="en-US"/>
          </a:p>
        </p:txBody>
      </p:sp>
      <p:sp>
        <p:nvSpPr>
          <p:cNvPr id="5125" name="Text Box 7"/>
          <p:cNvSpPr txBox="1">
            <a:spLocks noChangeArrowheads="1"/>
          </p:cNvSpPr>
          <p:nvPr/>
        </p:nvSpPr>
        <p:spPr bwMode="auto">
          <a:xfrm>
            <a:off x="4303713" y="4040188"/>
            <a:ext cx="350837" cy="369887"/>
          </a:xfrm>
          <a:prstGeom prst="rect">
            <a:avLst/>
          </a:prstGeom>
          <a:noFill/>
          <a:ln w="9525">
            <a:noFill/>
            <a:miter lim="800000"/>
            <a:headEnd/>
            <a:tailEnd/>
          </a:ln>
        </p:spPr>
        <p:txBody>
          <a:bodyPr wrap="none">
            <a:spAutoFit/>
          </a:bodyPr>
          <a:lstStyle/>
          <a:p>
            <a:r>
              <a:rPr lang="en-US" b="1">
                <a:solidFill>
                  <a:srgbClr val="FFFF00"/>
                </a:solidFill>
              </a:rPr>
              <a:t>H</a:t>
            </a:r>
          </a:p>
        </p:txBody>
      </p:sp>
      <p:sp>
        <p:nvSpPr>
          <p:cNvPr id="5126" name="Text Box 8"/>
          <p:cNvSpPr txBox="1">
            <a:spLocks noChangeArrowheads="1"/>
          </p:cNvSpPr>
          <p:nvPr/>
        </p:nvSpPr>
        <p:spPr bwMode="auto">
          <a:xfrm>
            <a:off x="2117725" y="2024063"/>
            <a:ext cx="184150" cy="400050"/>
          </a:xfrm>
          <a:prstGeom prst="rect">
            <a:avLst/>
          </a:prstGeom>
          <a:noFill/>
          <a:ln w="9525">
            <a:noFill/>
            <a:miter lim="800000"/>
            <a:headEnd/>
            <a:tailEnd/>
          </a:ln>
        </p:spPr>
        <p:txBody>
          <a:bodyPr wrap="none">
            <a:spAutoFit/>
          </a:bodyPr>
          <a:lstStyle/>
          <a:p>
            <a:endParaRPr lang="en-US" sz="2000">
              <a:solidFill>
                <a:srgbClr val="003300"/>
              </a:solidFill>
            </a:endParaRPr>
          </a:p>
        </p:txBody>
      </p:sp>
      <p:sp>
        <p:nvSpPr>
          <p:cNvPr id="5127" name="Text Box 9"/>
          <p:cNvSpPr txBox="1">
            <a:spLocks noChangeArrowheads="1"/>
          </p:cNvSpPr>
          <p:nvPr/>
        </p:nvSpPr>
        <p:spPr bwMode="auto">
          <a:xfrm>
            <a:off x="533400" y="1905000"/>
            <a:ext cx="4935538" cy="400050"/>
          </a:xfrm>
          <a:prstGeom prst="rect">
            <a:avLst/>
          </a:prstGeom>
          <a:noFill/>
          <a:ln w="9525">
            <a:noFill/>
            <a:miter lim="800000"/>
            <a:headEnd/>
            <a:tailEnd/>
          </a:ln>
        </p:spPr>
        <p:txBody>
          <a:bodyPr wrap="none">
            <a:spAutoFit/>
          </a:bodyPr>
          <a:lstStyle/>
          <a:p>
            <a:r>
              <a:rPr lang="en-US" sz="2000" b="1">
                <a:solidFill>
                  <a:srgbClr val="FFFF00"/>
                </a:solidFill>
              </a:rPr>
              <a:t>H = Orthometric Height</a:t>
            </a:r>
            <a:r>
              <a:rPr lang="en-US" sz="2000">
                <a:solidFill>
                  <a:srgbClr val="FFFF00"/>
                </a:solidFill>
              </a:rPr>
              <a:t>  </a:t>
            </a:r>
            <a:r>
              <a:rPr lang="en-US" sz="2000" b="1">
                <a:solidFill>
                  <a:srgbClr val="FFFF00"/>
                </a:solidFill>
              </a:rPr>
              <a:t>(NAVD 88)</a:t>
            </a:r>
            <a:r>
              <a:rPr lang="en-US" sz="2000">
                <a:solidFill>
                  <a:srgbClr val="FFFF00"/>
                </a:solidFill>
              </a:rPr>
              <a:t>        </a:t>
            </a:r>
          </a:p>
        </p:txBody>
      </p:sp>
      <p:sp>
        <p:nvSpPr>
          <p:cNvPr id="155658" name="Freeform 10"/>
          <p:cNvSpPr>
            <a:spLocks/>
          </p:cNvSpPr>
          <p:nvPr/>
        </p:nvSpPr>
        <p:spPr bwMode="auto">
          <a:xfrm>
            <a:off x="4800600" y="4649788"/>
            <a:ext cx="4763" cy="381000"/>
          </a:xfrm>
          <a:custGeom>
            <a:avLst/>
            <a:gdLst/>
            <a:ahLst/>
            <a:cxnLst>
              <a:cxn ang="0">
                <a:pos x="0" y="0"/>
              </a:cxn>
              <a:cxn ang="0">
                <a:pos x="3" y="106"/>
              </a:cxn>
              <a:cxn ang="0">
                <a:pos x="1" y="240"/>
              </a:cxn>
            </a:cxnLst>
            <a:rect l="0" t="0" r="r" b="b"/>
            <a:pathLst>
              <a:path w="3" h="240">
                <a:moveTo>
                  <a:pt x="0" y="0"/>
                </a:moveTo>
                <a:lnTo>
                  <a:pt x="3" y="106"/>
                </a:lnTo>
                <a:lnTo>
                  <a:pt x="1" y="240"/>
                </a:lnTo>
              </a:path>
            </a:pathLst>
          </a:custGeom>
          <a:noFill/>
          <a:ln w="28575" cmpd="sng">
            <a:solidFill>
              <a:schemeClr val="bg2">
                <a:lumMod val="60000"/>
                <a:lumOff val="40000"/>
              </a:schemeClr>
            </a:solidFill>
            <a:round/>
            <a:headEnd type="triangle" w="med" len="med"/>
            <a:tailEnd type="triangle" w="med" len="med"/>
          </a:ln>
          <a:effectLst/>
        </p:spPr>
        <p:txBody>
          <a:bodyPr wrap="none" anchor="ctr"/>
          <a:lstStyle/>
          <a:p>
            <a:pPr>
              <a:defRPr/>
            </a:pPr>
            <a:endParaRPr lang="en-US"/>
          </a:p>
        </p:txBody>
      </p:sp>
      <p:sp>
        <p:nvSpPr>
          <p:cNvPr id="5129" name="Text Box 11"/>
          <p:cNvSpPr txBox="1">
            <a:spLocks noChangeArrowheads="1"/>
          </p:cNvSpPr>
          <p:nvPr/>
        </p:nvSpPr>
        <p:spPr bwMode="auto">
          <a:xfrm flipH="1" flipV="1">
            <a:off x="5562600" y="3751263"/>
            <a:ext cx="1905000" cy="519112"/>
          </a:xfrm>
          <a:prstGeom prst="rect">
            <a:avLst/>
          </a:prstGeom>
          <a:noFill/>
          <a:ln w="9525">
            <a:noFill/>
            <a:miter lim="800000"/>
            <a:headEnd/>
            <a:tailEnd/>
          </a:ln>
        </p:spPr>
        <p:txBody>
          <a:bodyPr>
            <a:spAutoFit/>
          </a:bodyPr>
          <a:lstStyle/>
          <a:p>
            <a:r>
              <a:rPr lang="en-US" sz="2800">
                <a:solidFill>
                  <a:srgbClr val="003300"/>
                </a:solidFill>
              </a:rPr>
              <a:t> </a:t>
            </a:r>
            <a:endParaRPr lang="en-US">
              <a:solidFill>
                <a:srgbClr val="003300"/>
              </a:solidFill>
            </a:endParaRPr>
          </a:p>
        </p:txBody>
      </p:sp>
      <p:sp>
        <p:nvSpPr>
          <p:cNvPr id="155660" name="Text Box 12"/>
          <p:cNvSpPr txBox="1">
            <a:spLocks noChangeArrowheads="1"/>
          </p:cNvSpPr>
          <p:nvPr/>
        </p:nvSpPr>
        <p:spPr bwMode="auto">
          <a:xfrm>
            <a:off x="6019800" y="2133600"/>
            <a:ext cx="2514600" cy="708025"/>
          </a:xfrm>
          <a:prstGeom prst="rect">
            <a:avLst/>
          </a:prstGeom>
          <a:noFill/>
          <a:ln>
            <a:headEnd/>
            <a:tailEnd/>
          </a:ln>
        </p:spPr>
        <p:style>
          <a:lnRef idx="2">
            <a:schemeClr val="accent1">
              <a:shade val="50000"/>
            </a:schemeClr>
          </a:lnRef>
          <a:fillRef idx="1001">
            <a:schemeClr val="lt1"/>
          </a:fillRef>
          <a:effectRef idx="0">
            <a:schemeClr val="accent1"/>
          </a:effectRef>
          <a:fontRef idx="minor">
            <a:schemeClr val="lt1"/>
          </a:fontRef>
        </p:style>
        <p:txBody>
          <a:bodyPr>
            <a:spAutoFit/>
          </a:bodyPr>
          <a:lstStyle/>
          <a:p>
            <a:pPr>
              <a:defRPr/>
            </a:pPr>
            <a:r>
              <a:rPr lang="en-US" sz="4000" b="1" dirty="0">
                <a:solidFill>
                  <a:srgbClr val="FFFF00"/>
                </a:solidFill>
                <a:latin typeface="Arial" charset="0"/>
              </a:rPr>
              <a:t>H</a:t>
            </a:r>
            <a:r>
              <a:rPr lang="en-US" sz="4000" b="1" dirty="0">
                <a:latin typeface="Arial" charset="0"/>
              </a:rPr>
              <a:t> </a:t>
            </a:r>
            <a:r>
              <a:rPr lang="en-US" sz="4000" b="1" dirty="0">
                <a:solidFill>
                  <a:srgbClr val="003300"/>
                </a:solidFill>
                <a:latin typeface="Arial" charset="0"/>
              </a:rPr>
              <a:t> </a:t>
            </a:r>
            <a:r>
              <a:rPr lang="en-US" sz="4000" b="1" dirty="0">
                <a:latin typeface="Arial" charset="0"/>
              </a:rPr>
              <a:t>=</a:t>
            </a:r>
            <a:r>
              <a:rPr lang="en-US" sz="4000" b="1" dirty="0">
                <a:solidFill>
                  <a:srgbClr val="003300"/>
                </a:solidFill>
                <a:latin typeface="Arial" charset="0"/>
              </a:rPr>
              <a:t> </a:t>
            </a:r>
            <a:r>
              <a:rPr lang="en-US" sz="4000" b="1" dirty="0">
                <a:solidFill>
                  <a:schemeClr val="bg1"/>
                </a:solidFill>
                <a:latin typeface="Arial" charset="0"/>
              </a:rPr>
              <a:t>h</a:t>
            </a:r>
            <a:r>
              <a:rPr lang="en-US" sz="4000" b="1" dirty="0">
                <a:solidFill>
                  <a:srgbClr val="003300"/>
                </a:solidFill>
                <a:latin typeface="Arial" charset="0"/>
              </a:rPr>
              <a:t> </a:t>
            </a:r>
            <a:r>
              <a:rPr lang="en-US" sz="4000" b="1" dirty="0">
                <a:solidFill>
                  <a:schemeClr val="bg2">
                    <a:lumMod val="60000"/>
                    <a:lumOff val="40000"/>
                  </a:schemeClr>
                </a:solidFill>
                <a:latin typeface="Arial" charset="0"/>
              </a:rPr>
              <a:t>- N</a:t>
            </a:r>
          </a:p>
        </p:txBody>
      </p:sp>
      <p:sp>
        <p:nvSpPr>
          <p:cNvPr id="5131" name="Line 13"/>
          <p:cNvSpPr>
            <a:spLocks noChangeShapeType="1"/>
          </p:cNvSpPr>
          <p:nvPr/>
        </p:nvSpPr>
        <p:spPr bwMode="auto">
          <a:xfrm>
            <a:off x="4267200" y="3952875"/>
            <a:ext cx="0" cy="0"/>
          </a:xfrm>
          <a:prstGeom prst="line">
            <a:avLst/>
          </a:prstGeom>
          <a:noFill/>
          <a:ln w="9525">
            <a:solidFill>
              <a:schemeClr val="tx1"/>
            </a:solidFill>
            <a:round/>
            <a:headEnd/>
            <a:tailEnd/>
          </a:ln>
        </p:spPr>
        <p:txBody>
          <a:bodyPr wrap="none" anchor="ctr"/>
          <a:lstStyle/>
          <a:p>
            <a:endParaRPr lang="en-US"/>
          </a:p>
        </p:txBody>
      </p:sp>
      <p:sp>
        <p:nvSpPr>
          <p:cNvPr id="5132" name="Text Box 14"/>
          <p:cNvSpPr txBox="1">
            <a:spLocks noChangeArrowheads="1"/>
          </p:cNvSpPr>
          <p:nvPr/>
        </p:nvSpPr>
        <p:spPr bwMode="auto">
          <a:xfrm>
            <a:off x="533400" y="2362200"/>
            <a:ext cx="3962400" cy="400050"/>
          </a:xfrm>
          <a:prstGeom prst="rect">
            <a:avLst/>
          </a:prstGeom>
          <a:noFill/>
          <a:ln w="9525">
            <a:noFill/>
            <a:miter lim="800000"/>
            <a:headEnd/>
            <a:tailEnd/>
          </a:ln>
        </p:spPr>
        <p:txBody>
          <a:bodyPr>
            <a:spAutoFit/>
          </a:bodyPr>
          <a:lstStyle/>
          <a:p>
            <a:r>
              <a:rPr lang="en-US" sz="2000" b="1">
                <a:solidFill>
                  <a:schemeClr val="bg1"/>
                </a:solidFill>
              </a:rPr>
              <a:t>h = Ellipsoidal Height (NAD83)</a:t>
            </a:r>
            <a:endParaRPr lang="en-US" sz="2000">
              <a:solidFill>
                <a:schemeClr val="bg1"/>
              </a:solidFill>
            </a:endParaRPr>
          </a:p>
        </p:txBody>
      </p:sp>
      <p:sp>
        <p:nvSpPr>
          <p:cNvPr id="155663" name="Text Box 15"/>
          <p:cNvSpPr txBox="1">
            <a:spLocks noChangeArrowheads="1"/>
          </p:cNvSpPr>
          <p:nvPr/>
        </p:nvSpPr>
        <p:spPr bwMode="auto">
          <a:xfrm>
            <a:off x="533400" y="2819400"/>
            <a:ext cx="4476750" cy="400050"/>
          </a:xfrm>
          <a:prstGeom prst="rect">
            <a:avLst/>
          </a:prstGeom>
          <a:noFill/>
          <a:ln w="9525">
            <a:noFill/>
            <a:miter lim="800000"/>
            <a:headEnd/>
            <a:tailEnd/>
          </a:ln>
          <a:effectLst/>
        </p:spPr>
        <p:txBody>
          <a:bodyPr>
            <a:spAutoFit/>
          </a:bodyPr>
          <a:lstStyle/>
          <a:p>
            <a:pPr>
              <a:defRPr/>
            </a:pPr>
            <a:r>
              <a:rPr lang="en-US" sz="2000" b="1" dirty="0">
                <a:solidFill>
                  <a:schemeClr val="bg2">
                    <a:lumMod val="60000"/>
                    <a:lumOff val="40000"/>
                  </a:schemeClr>
                </a:solidFill>
              </a:rPr>
              <a:t>N = </a:t>
            </a:r>
            <a:r>
              <a:rPr lang="en-US" sz="2000" b="1" dirty="0" err="1">
                <a:solidFill>
                  <a:schemeClr val="bg2">
                    <a:lumMod val="60000"/>
                    <a:lumOff val="40000"/>
                  </a:schemeClr>
                </a:solidFill>
              </a:rPr>
              <a:t>Geoid</a:t>
            </a:r>
            <a:r>
              <a:rPr lang="en-US" sz="2000" b="1" dirty="0">
                <a:solidFill>
                  <a:schemeClr val="bg2">
                    <a:lumMod val="60000"/>
                    <a:lumOff val="40000"/>
                  </a:schemeClr>
                </a:solidFill>
              </a:rPr>
              <a:t> Height (Geoid09)</a:t>
            </a:r>
          </a:p>
        </p:txBody>
      </p:sp>
      <p:sp>
        <p:nvSpPr>
          <p:cNvPr id="5134" name="Arc 16"/>
          <p:cNvSpPr>
            <a:spLocks/>
          </p:cNvSpPr>
          <p:nvPr/>
        </p:nvSpPr>
        <p:spPr bwMode="auto">
          <a:xfrm rot="-2646215">
            <a:off x="1524000" y="3735388"/>
            <a:ext cx="5818188" cy="5180012"/>
          </a:xfrm>
          <a:custGeom>
            <a:avLst/>
            <a:gdLst>
              <a:gd name="T0" fmla="*/ 2147483647 w 21579"/>
              <a:gd name="T1" fmla="*/ 0 h 21102"/>
              <a:gd name="T2" fmla="*/ 2147483647 w 21579"/>
              <a:gd name="T3" fmla="*/ 2147483647 h 21102"/>
              <a:gd name="T4" fmla="*/ 0 w 21579"/>
              <a:gd name="T5" fmla="*/ 2147483647 h 21102"/>
              <a:gd name="T6" fmla="*/ 0 60000 65536"/>
              <a:gd name="T7" fmla="*/ 0 60000 65536"/>
              <a:gd name="T8" fmla="*/ 0 60000 65536"/>
              <a:gd name="T9" fmla="*/ 0 w 21579"/>
              <a:gd name="T10" fmla="*/ 0 h 21102"/>
              <a:gd name="T11" fmla="*/ 21579 w 21579"/>
              <a:gd name="T12" fmla="*/ 21102 h 21102"/>
            </a:gdLst>
            <a:ahLst/>
            <a:cxnLst>
              <a:cxn ang="T6">
                <a:pos x="T0" y="T1"/>
              </a:cxn>
              <a:cxn ang="T7">
                <a:pos x="T2" y="T3"/>
              </a:cxn>
              <a:cxn ang="T8">
                <a:pos x="T4" y="T5"/>
              </a:cxn>
            </a:cxnLst>
            <a:rect l="T9" t="T10" r="T11" b="T12"/>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close/>
              </a:path>
            </a:pathLst>
          </a:custGeom>
          <a:noFill/>
          <a:ln w="38100">
            <a:solidFill>
              <a:schemeClr val="bg1"/>
            </a:solidFill>
            <a:round/>
            <a:headEnd/>
            <a:tailEnd/>
          </a:ln>
        </p:spPr>
        <p:txBody>
          <a:bodyPr wrap="none" anchor="ctr"/>
          <a:lstStyle/>
          <a:p>
            <a:endParaRPr lang="en-US"/>
          </a:p>
        </p:txBody>
      </p:sp>
      <p:sp>
        <p:nvSpPr>
          <p:cNvPr id="5135" name="Line 17"/>
          <p:cNvSpPr>
            <a:spLocks noChangeShapeType="1"/>
          </p:cNvSpPr>
          <p:nvPr/>
        </p:nvSpPr>
        <p:spPr bwMode="auto">
          <a:xfrm flipH="1">
            <a:off x="4648200" y="3659188"/>
            <a:ext cx="0" cy="1371600"/>
          </a:xfrm>
          <a:prstGeom prst="line">
            <a:avLst/>
          </a:prstGeom>
          <a:noFill/>
          <a:ln w="28575">
            <a:solidFill>
              <a:srgbClr val="FF0000"/>
            </a:solidFill>
            <a:round/>
            <a:headEnd type="triangle" w="med" len="med"/>
            <a:tailEnd type="triangle" w="med" len="med"/>
          </a:ln>
        </p:spPr>
        <p:txBody>
          <a:bodyPr wrap="none" anchor="ctr"/>
          <a:lstStyle/>
          <a:p>
            <a:endParaRPr lang="en-US"/>
          </a:p>
        </p:txBody>
      </p:sp>
      <p:sp>
        <p:nvSpPr>
          <p:cNvPr id="5136" name="Line 18"/>
          <p:cNvSpPr>
            <a:spLocks noChangeShapeType="1"/>
          </p:cNvSpPr>
          <p:nvPr/>
        </p:nvSpPr>
        <p:spPr bwMode="auto">
          <a:xfrm flipV="1">
            <a:off x="4800600" y="3659188"/>
            <a:ext cx="0" cy="990600"/>
          </a:xfrm>
          <a:prstGeom prst="line">
            <a:avLst/>
          </a:prstGeom>
          <a:noFill/>
          <a:ln w="28575">
            <a:solidFill>
              <a:schemeClr val="bg1"/>
            </a:solidFill>
            <a:round/>
            <a:headEnd type="triangle" w="med" len="med"/>
            <a:tailEnd type="triangle" w="med" len="med"/>
          </a:ln>
        </p:spPr>
        <p:txBody>
          <a:bodyPr wrap="none" anchor="ctr"/>
          <a:lstStyle/>
          <a:p>
            <a:endParaRPr lang="en-US"/>
          </a:p>
        </p:txBody>
      </p:sp>
      <p:sp>
        <p:nvSpPr>
          <p:cNvPr id="5137" name="Text Box 19"/>
          <p:cNvSpPr txBox="1">
            <a:spLocks noChangeArrowheads="1"/>
          </p:cNvSpPr>
          <p:nvPr/>
        </p:nvSpPr>
        <p:spPr bwMode="auto">
          <a:xfrm>
            <a:off x="4784725" y="3929063"/>
            <a:ext cx="354013" cy="457200"/>
          </a:xfrm>
          <a:prstGeom prst="rect">
            <a:avLst/>
          </a:prstGeom>
          <a:noFill/>
          <a:ln w="9525">
            <a:noFill/>
            <a:miter lim="800000"/>
            <a:headEnd/>
            <a:tailEnd/>
          </a:ln>
        </p:spPr>
        <p:txBody>
          <a:bodyPr wrap="none">
            <a:spAutoFit/>
          </a:bodyPr>
          <a:lstStyle/>
          <a:p>
            <a:r>
              <a:rPr lang="en-US" b="1">
                <a:solidFill>
                  <a:schemeClr val="bg1"/>
                </a:solidFill>
              </a:rPr>
              <a:t>h</a:t>
            </a:r>
            <a:endParaRPr lang="en-US">
              <a:solidFill>
                <a:schemeClr val="bg1"/>
              </a:solidFill>
            </a:endParaRPr>
          </a:p>
        </p:txBody>
      </p:sp>
      <p:sp>
        <p:nvSpPr>
          <p:cNvPr id="5138" name="Text Box 20"/>
          <p:cNvSpPr txBox="1">
            <a:spLocks noChangeArrowheads="1"/>
          </p:cNvSpPr>
          <p:nvPr/>
        </p:nvSpPr>
        <p:spPr bwMode="auto">
          <a:xfrm>
            <a:off x="6858000" y="5730875"/>
            <a:ext cx="1828800" cy="822325"/>
          </a:xfrm>
          <a:prstGeom prst="rect">
            <a:avLst/>
          </a:prstGeom>
          <a:noFill/>
          <a:ln w="9525">
            <a:noFill/>
            <a:miter lim="800000"/>
            <a:headEnd/>
            <a:tailEnd/>
          </a:ln>
        </p:spPr>
        <p:txBody>
          <a:bodyPr>
            <a:spAutoFit/>
          </a:bodyPr>
          <a:lstStyle/>
          <a:p>
            <a:r>
              <a:rPr lang="en-US" b="1">
                <a:solidFill>
                  <a:schemeClr val="bg1"/>
                </a:solidFill>
              </a:rPr>
              <a:t>Ellipsoid</a:t>
            </a:r>
          </a:p>
          <a:p>
            <a:r>
              <a:rPr lang="en-US" b="1">
                <a:solidFill>
                  <a:schemeClr val="bg1"/>
                </a:solidFill>
              </a:rPr>
              <a:t>GRS80</a:t>
            </a:r>
          </a:p>
        </p:txBody>
      </p:sp>
      <p:sp>
        <p:nvSpPr>
          <p:cNvPr id="5139" name="Freeform 21"/>
          <p:cNvSpPr>
            <a:spLocks/>
          </p:cNvSpPr>
          <p:nvPr/>
        </p:nvSpPr>
        <p:spPr bwMode="auto">
          <a:xfrm>
            <a:off x="2505075" y="4725988"/>
            <a:ext cx="6562725" cy="1798637"/>
          </a:xfrm>
          <a:custGeom>
            <a:avLst/>
            <a:gdLst>
              <a:gd name="T0" fmla="*/ 0 w 4134"/>
              <a:gd name="T1" fmla="*/ 2147483647 h 1133"/>
              <a:gd name="T2" fmla="*/ 2147483647 w 4134"/>
              <a:gd name="T3" fmla="*/ 2147483647 h 1133"/>
              <a:gd name="T4" fmla="*/ 2147483647 w 4134"/>
              <a:gd name="T5" fmla="*/ 2147483647 h 1133"/>
              <a:gd name="T6" fmla="*/ 2147483647 w 4134"/>
              <a:gd name="T7" fmla="*/ 2147483647 h 1133"/>
              <a:gd name="T8" fmla="*/ 2147483647 w 4134"/>
              <a:gd name="T9" fmla="*/ 2147483647 h 1133"/>
              <a:gd name="T10" fmla="*/ 2147483647 w 4134"/>
              <a:gd name="T11" fmla="*/ 2147483647 h 1133"/>
              <a:gd name="T12" fmla="*/ 2147483647 w 4134"/>
              <a:gd name="T13" fmla="*/ 2147483647 h 1133"/>
              <a:gd name="T14" fmla="*/ 2147483647 w 4134"/>
              <a:gd name="T15" fmla="*/ 2147483647 h 1133"/>
              <a:gd name="T16" fmla="*/ 2147483647 w 4134"/>
              <a:gd name="T17" fmla="*/ 2147483647 h 1133"/>
              <a:gd name="T18" fmla="*/ 2147483647 w 4134"/>
              <a:gd name="T19" fmla="*/ 2147483647 h 1133"/>
              <a:gd name="T20" fmla="*/ 2147483647 w 4134"/>
              <a:gd name="T21" fmla="*/ 2147483647 h 1133"/>
              <a:gd name="T22" fmla="*/ 2147483647 w 4134"/>
              <a:gd name="T23" fmla="*/ 2147483647 h 1133"/>
              <a:gd name="T24" fmla="*/ 2147483647 w 4134"/>
              <a:gd name="T25" fmla="*/ 2147483647 h 1133"/>
              <a:gd name="T26" fmla="*/ 2147483647 w 4134"/>
              <a:gd name="T27" fmla="*/ 2147483647 h 1133"/>
              <a:gd name="T28" fmla="*/ 2147483647 w 4134"/>
              <a:gd name="T29" fmla="*/ 2147483647 h 1133"/>
              <a:gd name="T30" fmla="*/ 2147483647 w 4134"/>
              <a:gd name="T31" fmla="*/ 2147483647 h 1133"/>
              <a:gd name="T32" fmla="*/ 2147483647 w 4134"/>
              <a:gd name="T33" fmla="*/ 2147483647 h 1133"/>
              <a:gd name="T34" fmla="*/ 2147483647 w 4134"/>
              <a:gd name="T35" fmla="*/ 2147483647 h 1133"/>
              <a:gd name="T36" fmla="*/ 2147483647 w 4134"/>
              <a:gd name="T37" fmla="*/ 2147483647 h 1133"/>
              <a:gd name="T38" fmla="*/ 2147483647 w 4134"/>
              <a:gd name="T39" fmla="*/ 2147483647 h 1133"/>
              <a:gd name="T40" fmla="*/ 2147483647 w 4134"/>
              <a:gd name="T41" fmla="*/ 2147483647 h 1133"/>
              <a:gd name="T42" fmla="*/ 2147483647 w 4134"/>
              <a:gd name="T43" fmla="*/ 2147483647 h 1133"/>
              <a:gd name="T44" fmla="*/ 2147483647 w 4134"/>
              <a:gd name="T45" fmla="*/ 2147483647 h 1133"/>
              <a:gd name="T46" fmla="*/ 2147483647 w 4134"/>
              <a:gd name="T47" fmla="*/ 2147483647 h 1133"/>
              <a:gd name="T48" fmla="*/ 2147483647 w 4134"/>
              <a:gd name="T49" fmla="*/ 2147483647 h 1133"/>
              <a:gd name="T50" fmla="*/ 2147483647 w 4134"/>
              <a:gd name="T51" fmla="*/ 2147483647 h 1133"/>
              <a:gd name="T52" fmla="*/ 2147483647 w 4134"/>
              <a:gd name="T53" fmla="*/ 2147483647 h 1133"/>
              <a:gd name="T54" fmla="*/ 2147483647 w 4134"/>
              <a:gd name="T55" fmla="*/ 2147483647 h 1133"/>
              <a:gd name="T56" fmla="*/ 2147483647 w 4134"/>
              <a:gd name="T57" fmla="*/ 2147483647 h 1133"/>
              <a:gd name="T58" fmla="*/ 2147483647 w 4134"/>
              <a:gd name="T59" fmla="*/ 2147483647 h 1133"/>
              <a:gd name="T60" fmla="*/ 2147483647 w 4134"/>
              <a:gd name="T61" fmla="*/ 2147483647 h 1133"/>
              <a:gd name="T62" fmla="*/ 2147483647 w 4134"/>
              <a:gd name="T63" fmla="*/ 2147483647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34"/>
              <a:gd name="T97" fmla="*/ 0 h 1133"/>
              <a:gd name="T98" fmla="*/ 4134 w 4134"/>
              <a:gd name="T99" fmla="*/ 1133 h 1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38100" cmpd="sng">
            <a:solidFill>
              <a:srgbClr val="FFFF00"/>
            </a:solidFill>
            <a:round/>
            <a:headEnd/>
            <a:tailEnd/>
          </a:ln>
        </p:spPr>
        <p:txBody>
          <a:bodyPr wrap="none" anchor="ctr"/>
          <a:lstStyle/>
          <a:p>
            <a:endParaRPr lang="en-US"/>
          </a:p>
        </p:txBody>
      </p:sp>
      <p:sp>
        <p:nvSpPr>
          <p:cNvPr id="155670" name="Text Box 22"/>
          <p:cNvSpPr txBox="1">
            <a:spLocks noChangeArrowheads="1"/>
          </p:cNvSpPr>
          <p:nvPr/>
        </p:nvSpPr>
        <p:spPr bwMode="auto">
          <a:xfrm>
            <a:off x="4876800" y="4649788"/>
            <a:ext cx="404813" cy="427037"/>
          </a:xfrm>
          <a:prstGeom prst="rect">
            <a:avLst/>
          </a:prstGeom>
          <a:noFill/>
          <a:ln w="9525">
            <a:noFill/>
            <a:miter lim="800000"/>
            <a:headEnd/>
            <a:tailEnd/>
          </a:ln>
          <a:effectLst/>
        </p:spPr>
        <p:txBody>
          <a:bodyPr>
            <a:spAutoFit/>
          </a:bodyPr>
          <a:lstStyle/>
          <a:p>
            <a:pPr>
              <a:defRPr/>
            </a:pPr>
            <a:r>
              <a:rPr lang="en-US" sz="2200" b="1" dirty="0">
                <a:solidFill>
                  <a:schemeClr val="bg2">
                    <a:lumMod val="60000"/>
                    <a:lumOff val="40000"/>
                  </a:schemeClr>
                </a:solidFill>
              </a:rPr>
              <a:t>N</a:t>
            </a:r>
          </a:p>
        </p:txBody>
      </p:sp>
      <p:sp>
        <p:nvSpPr>
          <p:cNvPr id="5141" name="Rectangle 23"/>
          <p:cNvSpPr>
            <a:spLocks noChangeArrowheads="1"/>
          </p:cNvSpPr>
          <p:nvPr/>
        </p:nvSpPr>
        <p:spPr bwMode="auto">
          <a:xfrm>
            <a:off x="1838325" y="5259388"/>
            <a:ext cx="1438275" cy="369887"/>
          </a:xfrm>
          <a:prstGeom prst="rect">
            <a:avLst/>
          </a:prstGeom>
          <a:noFill/>
          <a:ln w="9525">
            <a:noFill/>
            <a:miter lim="800000"/>
            <a:headEnd/>
            <a:tailEnd/>
          </a:ln>
        </p:spPr>
        <p:txBody>
          <a:bodyPr>
            <a:spAutoFit/>
          </a:bodyPr>
          <a:lstStyle/>
          <a:p>
            <a:r>
              <a:rPr lang="en-US" b="1">
                <a:solidFill>
                  <a:srgbClr val="FFFF00"/>
                </a:solidFill>
              </a:rPr>
              <a:t>Geoid</a:t>
            </a:r>
          </a:p>
        </p:txBody>
      </p:sp>
      <p:sp>
        <p:nvSpPr>
          <p:cNvPr id="5142" name="Line 24"/>
          <p:cNvSpPr>
            <a:spLocks noChangeShapeType="1"/>
          </p:cNvSpPr>
          <p:nvPr/>
        </p:nvSpPr>
        <p:spPr bwMode="auto">
          <a:xfrm flipV="1">
            <a:off x="2590800" y="5076825"/>
            <a:ext cx="152400" cy="258763"/>
          </a:xfrm>
          <a:prstGeom prst="line">
            <a:avLst/>
          </a:prstGeom>
          <a:noFill/>
          <a:ln w="9525">
            <a:solidFill>
              <a:srgbClr val="000000"/>
            </a:solidFill>
            <a:round/>
            <a:headEnd/>
            <a:tailEnd type="triangle" w="med" len="med"/>
          </a:ln>
        </p:spPr>
        <p:txBody>
          <a:bodyPr wrap="none" anchor="ctr"/>
          <a:lstStyle/>
          <a:p>
            <a:endParaRPr lang="en-US"/>
          </a:p>
        </p:txBody>
      </p:sp>
      <p:sp>
        <p:nvSpPr>
          <p:cNvPr id="5143" name="Text Box 25"/>
          <p:cNvSpPr txBox="1">
            <a:spLocks noChangeArrowheads="1"/>
          </p:cNvSpPr>
          <p:nvPr/>
        </p:nvSpPr>
        <p:spPr bwMode="auto">
          <a:xfrm>
            <a:off x="5410200" y="4995863"/>
            <a:ext cx="1249363" cy="369887"/>
          </a:xfrm>
          <a:prstGeom prst="rect">
            <a:avLst/>
          </a:prstGeom>
          <a:noFill/>
          <a:ln w="9525">
            <a:noFill/>
            <a:miter lim="800000"/>
            <a:headEnd/>
            <a:tailEnd/>
          </a:ln>
        </p:spPr>
        <p:txBody>
          <a:bodyPr wrap="none">
            <a:spAutoFit/>
          </a:bodyPr>
          <a:lstStyle/>
          <a:p>
            <a:r>
              <a:rPr lang="en-US" b="1">
                <a:solidFill>
                  <a:srgbClr val="FFFF00"/>
                </a:solidFill>
              </a:rPr>
              <a:t>GEOID 09</a:t>
            </a:r>
          </a:p>
        </p:txBody>
      </p:sp>
      <p:cxnSp>
        <p:nvCxnSpPr>
          <p:cNvPr id="5144" name="AutoShape 26"/>
          <p:cNvCxnSpPr>
            <a:cxnSpLocks noChangeShapeType="1"/>
          </p:cNvCxnSpPr>
          <p:nvPr/>
        </p:nvCxnSpPr>
        <p:spPr bwMode="auto">
          <a:xfrm>
            <a:off x="5181600" y="4864100"/>
            <a:ext cx="341313" cy="360363"/>
          </a:xfrm>
          <a:prstGeom prst="bentConnector3">
            <a:avLst>
              <a:gd name="adj1" fmla="val 49769"/>
            </a:avLst>
          </a:prstGeom>
          <a:noFill/>
          <a:ln w="9525">
            <a:solidFill>
              <a:srgbClr val="000000"/>
            </a:solidFill>
            <a:miter lim="800000"/>
            <a:headEnd type="triangle" w="med" len="med"/>
            <a:tailEnd type="triangle" w="med" len="med"/>
          </a:ln>
        </p:spPr>
      </p:cxnSp>
      <p:sp>
        <p:nvSpPr>
          <p:cNvPr id="5145" name="Rectangle 27"/>
          <p:cNvSpPr>
            <a:spLocks noGrp="1" noChangeArrowheads="1"/>
          </p:cNvSpPr>
          <p:nvPr>
            <p:ph type="title"/>
          </p:nvPr>
        </p:nvSpPr>
        <p:spPr>
          <a:xfrm>
            <a:off x="3733800" y="838200"/>
            <a:ext cx="1752600" cy="609600"/>
          </a:xfrm>
        </p:spPr>
        <p:txBody>
          <a:bodyPr/>
          <a:lstStyle/>
          <a:p>
            <a:pPr eaLnBrk="1" hangingPunct="1"/>
            <a:r>
              <a:rPr lang="en-US" sz="3600" dirty="0" smtClean="0"/>
              <a:t>Heights</a:t>
            </a:r>
          </a:p>
        </p:txBody>
      </p:sp>
      <p:sp>
        <p:nvSpPr>
          <p:cNvPr id="5146" name="Freeform 28"/>
          <p:cNvSpPr>
            <a:spLocks/>
          </p:cNvSpPr>
          <p:nvPr/>
        </p:nvSpPr>
        <p:spPr bwMode="auto">
          <a:xfrm>
            <a:off x="533400" y="4903788"/>
            <a:ext cx="1981200" cy="889000"/>
          </a:xfrm>
          <a:custGeom>
            <a:avLst/>
            <a:gdLst>
              <a:gd name="T0" fmla="*/ 2147483647 w 1248"/>
              <a:gd name="T1" fmla="*/ 2147483647 h 560"/>
              <a:gd name="T2" fmla="*/ 2147483647 w 1248"/>
              <a:gd name="T3" fmla="*/ 2147483647 h 560"/>
              <a:gd name="T4" fmla="*/ 2147483647 w 1248"/>
              <a:gd name="T5" fmla="*/ 2147483647 h 560"/>
              <a:gd name="T6" fmla="*/ 2147483647 w 1248"/>
              <a:gd name="T7" fmla="*/ 2147483647 h 560"/>
              <a:gd name="T8" fmla="*/ 2147483647 w 1248"/>
              <a:gd name="T9" fmla="*/ 2147483647 h 560"/>
              <a:gd name="T10" fmla="*/ 2147483647 w 1248"/>
              <a:gd name="T11" fmla="*/ 2147483647 h 560"/>
              <a:gd name="T12" fmla="*/ 2147483647 w 1248"/>
              <a:gd name="T13" fmla="*/ 2147483647 h 560"/>
              <a:gd name="T14" fmla="*/ 2147483647 w 1248"/>
              <a:gd name="T15" fmla="*/ 2147483647 h 560"/>
              <a:gd name="T16" fmla="*/ 0 w 1248"/>
              <a:gd name="T17" fmla="*/ 2147483647 h 5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560"/>
              <a:gd name="T29" fmla="*/ 1248 w 1248"/>
              <a:gd name="T30" fmla="*/ 560 h 5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560">
                <a:moveTo>
                  <a:pt x="1248" y="128"/>
                </a:moveTo>
                <a:cubicBezTo>
                  <a:pt x="1200" y="88"/>
                  <a:pt x="1152" y="48"/>
                  <a:pt x="1104" y="32"/>
                </a:cubicBezTo>
                <a:cubicBezTo>
                  <a:pt x="1056" y="16"/>
                  <a:pt x="1000" y="0"/>
                  <a:pt x="960" y="32"/>
                </a:cubicBezTo>
                <a:cubicBezTo>
                  <a:pt x="920" y="64"/>
                  <a:pt x="904" y="192"/>
                  <a:pt x="864" y="224"/>
                </a:cubicBezTo>
                <a:cubicBezTo>
                  <a:pt x="824" y="256"/>
                  <a:pt x="776" y="208"/>
                  <a:pt x="720" y="224"/>
                </a:cubicBezTo>
                <a:cubicBezTo>
                  <a:pt x="664" y="240"/>
                  <a:pt x="584" y="280"/>
                  <a:pt x="528" y="320"/>
                </a:cubicBezTo>
                <a:cubicBezTo>
                  <a:pt x="472" y="360"/>
                  <a:pt x="432" y="432"/>
                  <a:pt x="384" y="464"/>
                </a:cubicBezTo>
                <a:cubicBezTo>
                  <a:pt x="336" y="496"/>
                  <a:pt x="304" y="496"/>
                  <a:pt x="240" y="512"/>
                </a:cubicBezTo>
                <a:cubicBezTo>
                  <a:pt x="176" y="528"/>
                  <a:pt x="88" y="544"/>
                  <a:pt x="0" y="560"/>
                </a:cubicBezTo>
              </a:path>
            </a:pathLst>
          </a:custGeom>
          <a:noFill/>
          <a:ln w="38100" cap="flat" cmpd="sng">
            <a:solidFill>
              <a:srgbClr val="FFFF00"/>
            </a:solidFill>
            <a:prstDash val="solid"/>
            <a:round/>
            <a:headEnd type="none" w="med" len="med"/>
            <a:tailEnd type="triangle" w="med" len="med"/>
          </a:ln>
        </p:spPr>
        <p:txBody>
          <a:bodyPr wrap="none" anchor="ctr"/>
          <a:lstStyle/>
          <a:p>
            <a:endParaRPr lang="en-US"/>
          </a:p>
        </p:txBody>
      </p:sp>
      <p:sp>
        <p:nvSpPr>
          <p:cNvPr id="27" name="Freeform 26"/>
          <p:cNvSpPr/>
          <p:nvPr/>
        </p:nvSpPr>
        <p:spPr>
          <a:xfrm>
            <a:off x="484188" y="4419600"/>
            <a:ext cx="8464550" cy="1973263"/>
          </a:xfrm>
          <a:custGeom>
            <a:avLst/>
            <a:gdLst>
              <a:gd name="connsiteX0" fmla="*/ 5443 w 8463643"/>
              <a:gd name="connsiteY0" fmla="*/ 1048658 h 1973944"/>
              <a:gd name="connsiteX1" fmla="*/ 223157 w 8463643"/>
              <a:gd name="connsiteY1" fmla="*/ 972458 h 1973944"/>
              <a:gd name="connsiteX2" fmla="*/ 1344386 w 8463643"/>
              <a:gd name="connsiteY2" fmla="*/ 667658 h 1973944"/>
              <a:gd name="connsiteX3" fmla="*/ 1964872 w 8463643"/>
              <a:gd name="connsiteY3" fmla="*/ 362858 h 1973944"/>
              <a:gd name="connsiteX4" fmla="*/ 2585357 w 8463643"/>
              <a:gd name="connsiteY4" fmla="*/ 68943 h 1973944"/>
              <a:gd name="connsiteX5" fmla="*/ 3586843 w 8463643"/>
              <a:gd name="connsiteY5" fmla="*/ 3629 h 1973944"/>
              <a:gd name="connsiteX6" fmla="*/ 4479472 w 8463643"/>
              <a:gd name="connsiteY6" fmla="*/ 90715 h 1973944"/>
              <a:gd name="connsiteX7" fmla="*/ 5176157 w 8463643"/>
              <a:gd name="connsiteY7" fmla="*/ 123372 h 1973944"/>
              <a:gd name="connsiteX8" fmla="*/ 6166757 w 8463643"/>
              <a:gd name="connsiteY8" fmla="*/ 264886 h 1973944"/>
              <a:gd name="connsiteX9" fmla="*/ 7190015 w 8463643"/>
              <a:gd name="connsiteY9" fmla="*/ 809172 h 1973944"/>
              <a:gd name="connsiteX10" fmla="*/ 7886700 w 8463643"/>
              <a:gd name="connsiteY10" fmla="*/ 1636486 h 1973944"/>
              <a:gd name="connsiteX11" fmla="*/ 8311243 w 8463643"/>
              <a:gd name="connsiteY11" fmla="*/ 1919515 h 1973944"/>
              <a:gd name="connsiteX12" fmla="*/ 8463643 w 8463643"/>
              <a:gd name="connsiteY12" fmla="*/ 1963058 h 1973944"/>
              <a:gd name="connsiteX13" fmla="*/ 8463643 w 8463643"/>
              <a:gd name="connsiteY13" fmla="*/ 1963058 h 19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63643" h="1973944">
                <a:moveTo>
                  <a:pt x="5443" y="1048658"/>
                </a:moveTo>
                <a:cubicBezTo>
                  <a:pt x="2721" y="1042308"/>
                  <a:pt x="0" y="1035958"/>
                  <a:pt x="223157" y="972458"/>
                </a:cubicBezTo>
                <a:cubicBezTo>
                  <a:pt x="446314" y="908958"/>
                  <a:pt x="1054100" y="769258"/>
                  <a:pt x="1344386" y="667658"/>
                </a:cubicBezTo>
                <a:cubicBezTo>
                  <a:pt x="1634672" y="566058"/>
                  <a:pt x="1964872" y="362858"/>
                  <a:pt x="1964872" y="362858"/>
                </a:cubicBezTo>
                <a:cubicBezTo>
                  <a:pt x="2171700" y="263072"/>
                  <a:pt x="2315029" y="128815"/>
                  <a:pt x="2585357" y="68943"/>
                </a:cubicBezTo>
                <a:cubicBezTo>
                  <a:pt x="2855686" y="9072"/>
                  <a:pt x="3271157" y="0"/>
                  <a:pt x="3586843" y="3629"/>
                </a:cubicBezTo>
                <a:cubicBezTo>
                  <a:pt x="3902529" y="7258"/>
                  <a:pt x="4214586" y="70758"/>
                  <a:pt x="4479472" y="90715"/>
                </a:cubicBezTo>
                <a:cubicBezTo>
                  <a:pt x="4744358" y="110672"/>
                  <a:pt x="4894943" y="94344"/>
                  <a:pt x="5176157" y="123372"/>
                </a:cubicBezTo>
                <a:cubicBezTo>
                  <a:pt x="5457371" y="152401"/>
                  <a:pt x="5831114" y="150586"/>
                  <a:pt x="6166757" y="264886"/>
                </a:cubicBezTo>
                <a:cubicBezTo>
                  <a:pt x="6502400" y="379186"/>
                  <a:pt x="6903358" y="580572"/>
                  <a:pt x="7190015" y="809172"/>
                </a:cubicBezTo>
                <a:cubicBezTo>
                  <a:pt x="7476672" y="1037772"/>
                  <a:pt x="7699829" y="1451429"/>
                  <a:pt x="7886700" y="1636486"/>
                </a:cubicBezTo>
                <a:cubicBezTo>
                  <a:pt x="8073571" y="1821543"/>
                  <a:pt x="8215086" y="1865086"/>
                  <a:pt x="8311243" y="1919515"/>
                </a:cubicBezTo>
                <a:cubicBezTo>
                  <a:pt x="8407400" y="1973944"/>
                  <a:pt x="8463643" y="1963058"/>
                  <a:pt x="8463643" y="1963058"/>
                </a:cubicBezTo>
                <a:lnTo>
                  <a:pt x="8463643" y="1963058"/>
                </a:lnTo>
              </a:path>
            </a:pathLst>
          </a:custGeom>
          <a:ln w="317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 name="TextBox 27"/>
          <p:cNvSpPr txBox="1"/>
          <p:nvPr/>
        </p:nvSpPr>
        <p:spPr>
          <a:xfrm>
            <a:off x="381000" y="4964113"/>
            <a:ext cx="990600" cy="369887"/>
          </a:xfrm>
          <a:prstGeom prst="rect">
            <a:avLst/>
          </a:prstGeom>
          <a:noFill/>
        </p:spPr>
        <p:txBody>
          <a:bodyPr>
            <a:spAutoFit/>
          </a:bodyPr>
          <a:lstStyle/>
          <a:p>
            <a:pPr>
              <a:defRPr/>
            </a:pPr>
            <a:r>
              <a:rPr lang="en-US" dirty="0">
                <a:solidFill>
                  <a:schemeClr val="accent1">
                    <a:lumMod val="75000"/>
                  </a:schemeClr>
                </a:solidFill>
                <a:latin typeface="Arial" pitchFamily="34" charset="0"/>
              </a:rPr>
              <a:t>MLLW</a:t>
            </a:r>
          </a:p>
        </p:txBody>
      </p:sp>
      <p:sp>
        <p:nvSpPr>
          <p:cNvPr id="5149" name="Text Box 20"/>
          <p:cNvSpPr txBox="1">
            <a:spLocks noChangeArrowheads="1"/>
          </p:cNvSpPr>
          <p:nvPr/>
        </p:nvSpPr>
        <p:spPr bwMode="auto">
          <a:xfrm>
            <a:off x="5638800" y="3657600"/>
            <a:ext cx="1905000" cy="369888"/>
          </a:xfrm>
          <a:prstGeom prst="rect">
            <a:avLst/>
          </a:prstGeom>
          <a:noFill/>
          <a:ln w="9525">
            <a:noFill/>
            <a:miter lim="800000"/>
            <a:headEnd/>
            <a:tailEnd/>
          </a:ln>
        </p:spPr>
        <p:txBody>
          <a:bodyPr>
            <a:spAutoFit/>
          </a:bodyPr>
          <a:lstStyle/>
          <a:p>
            <a:r>
              <a:rPr lang="en-US" b="1">
                <a:solidFill>
                  <a:schemeClr val="bg1"/>
                </a:solidFill>
              </a:rPr>
              <a:t>Physical Earth</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609600" y="685800"/>
            <a:ext cx="7772400" cy="838200"/>
          </a:xfrm>
        </p:spPr>
        <p:txBody>
          <a:bodyPr/>
          <a:lstStyle/>
          <a:p>
            <a:pPr>
              <a:defRPr/>
            </a:pPr>
            <a:r>
              <a:rPr lang="en-US" sz="4000" b="1" dirty="0" smtClean="0">
                <a:latin typeface="+mn-lt"/>
              </a:rPr>
              <a:t>Why do we need an ellipsoid?</a:t>
            </a:r>
          </a:p>
        </p:txBody>
      </p:sp>
      <p:sp>
        <p:nvSpPr>
          <p:cNvPr id="5" name="Rectangle 5"/>
          <p:cNvSpPr txBox="1">
            <a:spLocks noChangeArrowheads="1"/>
          </p:cNvSpPr>
          <p:nvPr/>
        </p:nvSpPr>
        <p:spPr bwMode="auto">
          <a:xfrm>
            <a:off x="3962400" y="1828800"/>
            <a:ext cx="4800600" cy="4191000"/>
          </a:xfrm>
          <a:prstGeom prst="rect">
            <a:avLst/>
          </a:prstGeom>
          <a:noFill/>
          <a:ln w="9525">
            <a:noFill/>
            <a:miter lim="800000"/>
            <a:headEnd/>
            <a:tailEnd/>
          </a:ln>
        </p:spPr>
        <p:txBody>
          <a:bodyPr/>
          <a:lstStyle/>
          <a:p>
            <a:pPr marL="273050" indent="-273050" eaLnBrk="0" hangingPunct="0">
              <a:spcBef>
                <a:spcPct val="20000"/>
              </a:spcBef>
              <a:buClr>
                <a:srgbClr val="0BD0D9"/>
              </a:buClr>
              <a:buSzPct val="95000"/>
              <a:buFontTx/>
              <a:buChar char="•"/>
              <a:defRPr/>
            </a:pPr>
            <a:r>
              <a:rPr lang="en-US" sz="2400" dirty="0">
                <a:latin typeface="+mn-lt"/>
              </a:rPr>
              <a:t>This image depicts the earth’s shape without water and clouds.</a:t>
            </a:r>
          </a:p>
          <a:p>
            <a:pPr marL="273050" indent="-273050" eaLnBrk="0" hangingPunct="0">
              <a:spcBef>
                <a:spcPct val="20000"/>
              </a:spcBef>
              <a:buClr>
                <a:srgbClr val="0BD0D9"/>
              </a:buClr>
              <a:buSzPct val="95000"/>
              <a:buFont typeface="Wingdings 2" pitchFamily="18" charset="2"/>
              <a:buChar char=""/>
              <a:defRPr/>
            </a:pPr>
            <a:endParaRPr lang="en-US" sz="1200" dirty="0">
              <a:latin typeface="+mn-lt"/>
            </a:endParaRPr>
          </a:p>
          <a:p>
            <a:pPr marL="273050" indent="-273050" eaLnBrk="0" hangingPunct="0">
              <a:spcBef>
                <a:spcPct val="20000"/>
              </a:spcBef>
              <a:buClr>
                <a:srgbClr val="0BD0D9"/>
              </a:buClr>
              <a:buSzPct val="95000"/>
              <a:buFontTx/>
              <a:buChar char="•"/>
              <a:defRPr/>
            </a:pPr>
            <a:r>
              <a:rPr lang="en-US" sz="2400" dirty="0">
                <a:latin typeface="+mn-lt"/>
              </a:rPr>
              <a:t>Calculation of geographic position on this irregular surface is very complex. A simpler model is needed.</a:t>
            </a:r>
          </a:p>
          <a:p>
            <a:pPr marL="273050" indent="-273050" eaLnBrk="0" hangingPunct="0">
              <a:spcBef>
                <a:spcPct val="20000"/>
              </a:spcBef>
              <a:buClr>
                <a:srgbClr val="0BD0D9"/>
              </a:buClr>
              <a:buSzPct val="95000"/>
              <a:buFont typeface="Wingdings 2" pitchFamily="18" charset="2"/>
              <a:buChar char=""/>
              <a:defRPr/>
            </a:pPr>
            <a:endParaRPr lang="en-US" sz="1200" dirty="0">
              <a:latin typeface="+mn-lt"/>
            </a:endParaRPr>
          </a:p>
          <a:p>
            <a:pPr marL="273050" indent="-273050" eaLnBrk="0" hangingPunct="0">
              <a:spcBef>
                <a:spcPct val="20000"/>
              </a:spcBef>
              <a:buClr>
                <a:srgbClr val="0BD0D9"/>
              </a:buClr>
              <a:buSzPct val="95000"/>
              <a:buFontTx/>
              <a:buChar char="•"/>
              <a:defRPr/>
            </a:pPr>
            <a:r>
              <a:rPr lang="en-US" sz="2400" dirty="0">
                <a:latin typeface="+mn-lt"/>
              </a:rPr>
              <a:t>This simplified mathematical surface is the </a:t>
            </a:r>
            <a:r>
              <a:rPr lang="en-US" sz="2400" i="1" dirty="0">
                <a:latin typeface="+mn-lt"/>
              </a:rPr>
              <a:t>ellipsoid</a:t>
            </a:r>
            <a:r>
              <a:rPr lang="en-US" sz="2400" dirty="0">
                <a:latin typeface="+mn-lt"/>
              </a:rPr>
              <a:t>.</a:t>
            </a:r>
            <a:r>
              <a:rPr lang="en-US" sz="2600" dirty="0">
                <a:latin typeface="+mn-lt"/>
              </a:rPr>
              <a:t>  </a:t>
            </a:r>
          </a:p>
        </p:txBody>
      </p:sp>
      <p:grpSp>
        <p:nvGrpSpPr>
          <p:cNvPr id="6148" name="Group 6"/>
          <p:cNvGrpSpPr>
            <a:grpSpLocks/>
          </p:cNvGrpSpPr>
          <p:nvPr/>
        </p:nvGrpSpPr>
        <p:grpSpPr bwMode="auto">
          <a:xfrm>
            <a:off x="392113" y="2076450"/>
            <a:ext cx="3432175" cy="3486150"/>
            <a:chOff x="0" y="797"/>
            <a:chExt cx="2642" cy="2839"/>
          </a:xfrm>
        </p:grpSpPr>
        <p:sp>
          <p:nvSpPr>
            <p:cNvPr id="6150" name="Rectangle 7"/>
            <p:cNvSpPr>
              <a:spLocks noChangeArrowheads="1"/>
            </p:cNvSpPr>
            <p:nvPr/>
          </p:nvSpPr>
          <p:spPr bwMode="auto">
            <a:xfrm>
              <a:off x="88" y="1001"/>
              <a:ext cx="1162" cy="288"/>
            </a:xfrm>
            <a:prstGeom prst="rect">
              <a:avLst/>
            </a:prstGeom>
            <a:noFill/>
            <a:ln w="9525">
              <a:noFill/>
              <a:miter lim="800000"/>
              <a:headEnd/>
              <a:tailEnd/>
            </a:ln>
          </p:spPr>
          <p:txBody>
            <a:bodyPr wrap="none" anchor="ctr"/>
            <a:lstStyle/>
            <a:p>
              <a:pPr eaLnBrk="0" hangingPunct="0"/>
              <a:endParaRPr lang="en-US"/>
            </a:p>
          </p:txBody>
        </p:sp>
        <p:sp>
          <p:nvSpPr>
            <p:cNvPr id="6151" name="Rectangle 8"/>
            <p:cNvSpPr>
              <a:spLocks noChangeArrowheads="1"/>
            </p:cNvSpPr>
            <p:nvPr/>
          </p:nvSpPr>
          <p:spPr bwMode="auto">
            <a:xfrm>
              <a:off x="604" y="797"/>
              <a:ext cx="728" cy="372"/>
            </a:xfrm>
            <a:prstGeom prst="rect">
              <a:avLst/>
            </a:prstGeom>
            <a:noFill/>
            <a:ln w="9525">
              <a:noFill/>
              <a:miter lim="800000"/>
              <a:headEnd/>
              <a:tailEnd/>
            </a:ln>
          </p:spPr>
          <p:txBody>
            <a:bodyPr wrap="none" lIns="92075" tIns="46038" rIns="92075" bIns="46038">
              <a:spAutoFit/>
            </a:bodyPr>
            <a:lstStyle/>
            <a:p>
              <a:pPr defTabSz="762000" eaLnBrk="0" hangingPunct="0"/>
              <a:r>
                <a:rPr lang="nl-NL" b="1">
                  <a:solidFill>
                    <a:srgbClr val="FAFD00"/>
                  </a:solidFill>
                </a:rPr>
                <a:t>	</a:t>
              </a:r>
            </a:p>
          </p:txBody>
        </p:sp>
        <p:pic>
          <p:nvPicPr>
            <p:cNvPr id="6152" name="Picture 9"/>
            <p:cNvPicPr>
              <a:picLocks noChangeAspect="1" noChangeArrowheads="1"/>
            </p:cNvPicPr>
            <p:nvPr/>
          </p:nvPicPr>
          <p:blipFill>
            <a:blip r:embed="rId3" cstate="print"/>
            <a:srcRect/>
            <a:stretch>
              <a:fillRect/>
            </a:stretch>
          </p:blipFill>
          <p:spPr bwMode="auto">
            <a:xfrm>
              <a:off x="0" y="876"/>
              <a:ext cx="2642" cy="2760"/>
            </a:xfrm>
            <a:prstGeom prst="rect">
              <a:avLst/>
            </a:prstGeom>
            <a:noFill/>
            <a:ln w="9525">
              <a:noFill/>
              <a:miter lim="800000"/>
              <a:headEnd/>
              <a:tailEnd/>
            </a:ln>
          </p:spPr>
        </p:pic>
        <p:sp>
          <p:nvSpPr>
            <p:cNvPr id="6153" name="Freeform 10"/>
            <p:cNvSpPr>
              <a:spLocks/>
            </p:cNvSpPr>
            <p:nvPr/>
          </p:nvSpPr>
          <p:spPr bwMode="auto">
            <a:xfrm>
              <a:off x="0" y="1842"/>
              <a:ext cx="681" cy="1070"/>
            </a:xfrm>
            <a:custGeom>
              <a:avLst/>
              <a:gdLst>
                <a:gd name="T0" fmla="*/ 22715 w 546"/>
                <a:gd name="T1" fmla="*/ 1035 h 1070"/>
                <a:gd name="T2" fmla="*/ 21828 w 546"/>
                <a:gd name="T3" fmla="*/ 985 h 1070"/>
                <a:gd name="T4" fmla="*/ 21478 w 546"/>
                <a:gd name="T5" fmla="*/ 941 h 1070"/>
                <a:gd name="T6" fmla="*/ 21041 w 546"/>
                <a:gd name="T7" fmla="*/ 897 h 1070"/>
                <a:gd name="T8" fmla="*/ 20622 w 546"/>
                <a:gd name="T9" fmla="*/ 847 h 1070"/>
                <a:gd name="T10" fmla="*/ 20400 w 546"/>
                <a:gd name="T11" fmla="*/ 803 h 1070"/>
                <a:gd name="T12" fmla="*/ 20232 w 546"/>
                <a:gd name="T13" fmla="*/ 759 h 1070"/>
                <a:gd name="T14" fmla="*/ 20232 w 546"/>
                <a:gd name="T15" fmla="*/ 714 h 1070"/>
                <a:gd name="T16" fmla="*/ 19793 w 546"/>
                <a:gd name="T17" fmla="*/ 670 h 1070"/>
                <a:gd name="T18" fmla="*/ 19793 w 546"/>
                <a:gd name="T19" fmla="*/ 611 h 1070"/>
                <a:gd name="T20" fmla="*/ 19593 w 546"/>
                <a:gd name="T21" fmla="*/ 567 h 1070"/>
                <a:gd name="T22" fmla="*/ 19377 w 546"/>
                <a:gd name="T23" fmla="*/ 517 h 1070"/>
                <a:gd name="T24" fmla="*/ 19377 w 546"/>
                <a:gd name="T25" fmla="*/ 473 h 1070"/>
                <a:gd name="T26" fmla="*/ 19793 w 546"/>
                <a:gd name="T27" fmla="*/ 429 h 1070"/>
                <a:gd name="T28" fmla="*/ 21041 w 546"/>
                <a:gd name="T29" fmla="*/ 384 h 1070"/>
                <a:gd name="T30" fmla="*/ 21478 w 546"/>
                <a:gd name="T31" fmla="*/ 335 h 1070"/>
                <a:gd name="T32" fmla="*/ 21828 w 546"/>
                <a:gd name="T33" fmla="*/ 291 h 1070"/>
                <a:gd name="T34" fmla="*/ 21828 w 546"/>
                <a:gd name="T35" fmla="*/ 246 h 1070"/>
                <a:gd name="T36" fmla="*/ 21828 w 546"/>
                <a:gd name="T37" fmla="*/ 197 h 1070"/>
                <a:gd name="T38" fmla="*/ 21654 w 546"/>
                <a:gd name="T39" fmla="*/ 153 h 1070"/>
                <a:gd name="T40" fmla="*/ 22303 w 546"/>
                <a:gd name="T41" fmla="*/ 108 h 1070"/>
                <a:gd name="T42" fmla="*/ 22885 w 546"/>
                <a:gd name="T43" fmla="*/ 59 h 1070"/>
                <a:gd name="T44" fmla="*/ 22715 w 546"/>
                <a:gd name="T45" fmla="*/ 15 h 1070"/>
                <a:gd name="T46" fmla="*/ 20622 w 546"/>
                <a:gd name="T47" fmla="*/ 10 h 1070"/>
                <a:gd name="T48" fmla="*/ 18792 w 546"/>
                <a:gd name="T49" fmla="*/ 0 h 1070"/>
                <a:gd name="T50" fmla="*/ 16504 w 546"/>
                <a:gd name="T51" fmla="*/ 10 h 1070"/>
                <a:gd name="T52" fmla="*/ 14025 w 546"/>
                <a:gd name="T53" fmla="*/ 34 h 1070"/>
                <a:gd name="T54" fmla="*/ 12206 w 546"/>
                <a:gd name="T55" fmla="*/ 25 h 1070"/>
                <a:gd name="T56" fmla="*/ 10319 w 546"/>
                <a:gd name="T57" fmla="*/ 20 h 1070"/>
                <a:gd name="T58" fmla="*/ 8273 w 546"/>
                <a:gd name="T59" fmla="*/ 20 h 1070"/>
                <a:gd name="T60" fmla="*/ 6420 w 546"/>
                <a:gd name="T61" fmla="*/ 15 h 1070"/>
                <a:gd name="T62" fmla="*/ 4127 w 546"/>
                <a:gd name="T63" fmla="*/ 30 h 1070"/>
                <a:gd name="T64" fmla="*/ 2480 w 546"/>
                <a:gd name="T65" fmla="*/ 49 h 1070"/>
                <a:gd name="T66" fmla="*/ 1663 w 546"/>
                <a:gd name="T67" fmla="*/ 94 h 1070"/>
                <a:gd name="T68" fmla="*/ 1235 w 546"/>
                <a:gd name="T69" fmla="*/ 138 h 1070"/>
                <a:gd name="T70" fmla="*/ 809 w 546"/>
                <a:gd name="T71" fmla="*/ 182 h 1070"/>
                <a:gd name="T72" fmla="*/ 0 w 546"/>
                <a:gd name="T73" fmla="*/ 227 h 1070"/>
                <a:gd name="T74" fmla="*/ 417 w 546"/>
                <a:gd name="T75" fmla="*/ 271 h 1070"/>
                <a:gd name="T76" fmla="*/ 417 w 546"/>
                <a:gd name="T77" fmla="*/ 315 h 1070"/>
                <a:gd name="T78" fmla="*/ 417 w 546"/>
                <a:gd name="T79" fmla="*/ 360 h 1070"/>
                <a:gd name="T80" fmla="*/ 1428 w 546"/>
                <a:gd name="T81" fmla="*/ 399 h 1070"/>
                <a:gd name="T82" fmla="*/ 2920 w 546"/>
                <a:gd name="T83" fmla="*/ 438 h 1070"/>
                <a:gd name="T84" fmla="*/ 4542 w 546"/>
                <a:gd name="T85" fmla="*/ 458 h 1070"/>
                <a:gd name="T86" fmla="*/ 6420 w 546"/>
                <a:gd name="T87" fmla="*/ 483 h 1070"/>
                <a:gd name="T88" fmla="*/ 8029 w 546"/>
                <a:gd name="T89" fmla="*/ 512 h 1070"/>
                <a:gd name="T90" fmla="*/ 9474 w 546"/>
                <a:gd name="T91" fmla="*/ 547 h 1070"/>
                <a:gd name="T92" fmla="*/ 10716 w 546"/>
                <a:gd name="T93" fmla="*/ 591 h 1070"/>
                <a:gd name="T94" fmla="*/ 11572 w 546"/>
                <a:gd name="T95" fmla="*/ 635 h 1070"/>
                <a:gd name="T96" fmla="*/ 12344 w 546"/>
                <a:gd name="T97" fmla="*/ 680 h 1070"/>
                <a:gd name="T98" fmla="*/ 12784 w 546"/>
                <a:gd name="T99" fmla="*/ 724 h 1070"/>
                <a:gd name="T100" fmla="*/ 13598 w 546"/>
                <a:gd name="T101" fmla="*/ 768 h 1070"/>
                <a:gd name="T102" fmla="*/ 13822 w 546"/>
                <a:gd name="T103" fmla="*/ 813 h 1070"/>
                <a:gd name="T104" fmla="*/ 14453 w 546"/>
                <a:gd name="T105" fmla="*/ 857 h 1070"/>
                <a:gd name="T106" fmla="*/ 15501 w 546"/>
                <a:gd name="T107" fmla="*/ 902 h 1070"/>
                <a:gd name="T108" fmla="*/ 16919 w 546"/>
                <a:gd name="T109" fmla="*/ 946 h 1070"/>
                <a:gd name="T110" fmla="*/ 18569 w 546"/>
                <a:gd name="T111" fmla="*/ 985 h 1070"/>
                <a:gd name="T112" fmla="*/ 20809 w 546"/>
                <a:gd name="T113" fmla="*/ 1025 h 1070"/>
                <a:gd name="T114" fmla="*/ 22484 w 546"/>
                <a:gd name="T115" fmla="*/ 1059 h 10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6"/>
                <a:gd name="T175" fmla="*/ 0 h 1070"/>
                <a:gd name="T176" fmla="*/ 546 w 546"/>
                <a:gd name="T177" fmla="*/ 1070 h 10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6" h="1070">
                  <a:moveTo>
                    <a:pt x="545" y="1064"/>
                  </a:moveTo>
                  <a:lnTo>
                    <a:pt x="540" y="1049"/>
                  </a:lnTo>
                  <a:lnTo>
                    <a:pt x="531" y="1035"/>
                  </a:lnTo>
                  <a:lnTo>
                    <a:pt x="521" y="1015"/>
                  </a:lnTo>
                  <a:lnTo>
                    <a:pt x="516" y="1000"/>
                  </a:lnTo>
                  <a:lnTo>
                    <a:pt x="511" y="985"/>
                  </a:lnTo>
                  <a:lnTo>
                    <a:pt x="502" y="970"/>
                  </a:lnTo>
                  <a:lnTo>
                    <a:pt x="502" y="956"/>
                  </a:lnTo>
                  <a:lnTo>
                    <a:pt x="502" y="941"/>
                  </a:lnTo>
                  <a:lnTo>
                    <a:pt x="497" y="926"/>
                  </a:lnTo>
                  <a:lnTo>
                    <a:pt x="497" y="911"/>
                  </a:lnTo>
                  <a:lnTo>
                    <a:pt x="492" y="897"/>
                  </a:lnTo>
                  <a:lnTo>
                    <a:pt x="492" y="877"/>
                  </a:lnTo>
                  <a:lnTo>
                    <a:pt x="487" y="862"/>
                  </a:lnTo>
                  <a:lnTo>
                    <a:pt x="482" y="847"/>
                  </a:lnTo>
                  <a:lnTo>
                    <a:pt x="482" y="833"/>
                  </a:lnTo>
                  <a:lnTo>
                    <a:pt x="482" y="818"/>
                  </a:lnTo>
                  <a:lnTo>
                    <a:pt x="477" y="803"/>
                  </a:lnTo>
                  <a:lnTo>
                    <a:pt x="477" y="788"/>
                  </a:lnTo>
                  <a:lnTo>
                    <a:pt x="477" y="773"/>
                  </a:lnTo>
                  <a:lnTo>
                    <a:pt x="473" y="759"/>
                  </a:lnTo>
                  <a:lnTo>
                    <a:pt x="473" y="744"/>
                  </a:lnTo>
                  <a:lnTo>
                    <a:pt x="473" y="729"/>
                  </a:lnTo>
                  <a:lnTo>
                    <a:pt x="473" y="714"/>
                  </a:lnTo>
                  <a:lnTo>
                    <a:pt x="468" y="700"/>
                  </a:lnTo>
                  <a:lnTo>
                    <a:pt x="463" y="685"/>
                  </a:lnTo>
                  <a:lnTo>
                    <a:pt x="463" y="670"/>
                  </a:lnTo>
                  <a:lnTo>
                    <a:pt x="463" y="650"/>
                  </a:lnTo>
                  <a:lnTo>
                    <a:pt x="463" y="631"/>
                  </a:lnTo>
                  <a:lnTo>
                    <a:pt x="463" y="611"/>
                  </a:lnTo>
                  <a:lnTo>
                    <a:pt x="458" y="596"/>
                  </a:lnTo>
                  <a:lnTo>
                    <a:pt x="458" y="581"/>
                  </a:lnTo>
                  <a:lnTo>
                    <a:pt x="458" y="567"/>
                  </a:lnTo>
                  <a:lnTo>
                    <a:pt x="458" y="552"/>
                  </a:lnTo>
                  <a:lnTo>
                    <a:pt x="458" y="532"/>
                  </a:lnTo>
                  <a:lnTo>
                    <a:pt x="453" y="517"/>
                  </a:lnTo>
                  <a:lnTo>
                    <a:pt x="453" y="502"/>
                  </a:lnTo>
                  <a:lnTo>
                    <a:pt x="453" y="488"/>
                  </a:lnTo>
                  <a:lnTo>
                    <a:pt x="453" y="473"/>
                  </a:lnTo>
                  <a:lnTo>
                    <a:pt x="453" y="458"/>
                  </a:lnTo>
                  <a:lnTo>
                    <a:pt x="458" y="443"/>
                  </a:lnTo>
                  <a:lnTo>
                    <a:pt x="463" y="429"/>
                  </a:lnTo>
                  <a:lnTo>
                    <a:pt x="473" y="414"/>
                  </a:lnTo>
                  <a:lnTo>
                    <a:pt x="482" y="399"/>
                  </a:lnTo>
                  <a:lnTo>
                    <a:pt x="492" y="384"/>
                  </a:lnTo>
                  <a:lnTo>
                    <a:pt x="497" y="365"/>
                  </a:lnTo>
                  <a:lnTo>
                    <a:pt x="502" y="350"/>
                  </a:lnTo>
                  <a:lnTo>
                    <a:pt x="502" y="335"/>
                  </a:lnTo>
                  <a:lnTo>
                    <a:pt x="511" y="320"/>
                  </a:lnTo>
                  <a:lnTo>
                    <a:pt x="511" y="305"/>
                  </a:lnTo>
                  <a:lnTo>
                    <a:pt x="511" y="291"/>
                  </a:lnTo>
                  <a:lnTo>
                    <a:pt x="511" y="276"/>
                  </a:lnTo>
                  <a:lnTo>
                    <a:pt x="511" y="261"/>
                  </a:lnTo>
                  <a:lnTo>
                    <a:pt x="511" y="246"/>
                  </a:lnTo>
                  <a:lnTo>
                    <a:pt x="511" y="227"/>
                  </a:lnTo>
                  <a:lnTo>
                    <a:pt x="511" y="212"/>
                  </a:lnTo>
                  <a:lnTo>
                    <a:pt x="511" y="197"/>
                  </a:lnTo>
                  <a:lnTo>
                    <a:pt x="511" y="182"/>
                  </a:lnTo>
                  <a:lnTo>
                    <a:pt x="511" y="167"/>
                  </a:lnTo>
                  <a:lnTo>
                    <a:pt x="506" y="153"/>
                  </a:lnTo>
                  <a:lnTo>
                    <a:pt x="511" y="138"/>
                  </a:lnTo>
                  <a:lnTo>
                    <a:pt x="511" y="123"/>
                  </a:lnTo>
                  <a:lnTo>
                    <a:pt x="521" y="108"/>
                  </a:lnTo>
                  <a:lnTo>
                    <a:pt x="531" y="94"/>
                  </a:lnTo>
                  <a:lnTo>
                    <a:pt x="535" y="79"/>
                  </a:lnTo>
                  <a:lnTo>
                    <a:pt x="535" y="59"/>
                  </a:lnTo>
                  <a:lnTo>
                    <a:pt x="540" y="44"/>
                  </a:lnTo>
                  <a:lnTo>
                    <a:pt x="535" y="30"/>
                  </a:lnTo>
                  <a:lnTo>
                    <a:pt x="531" y="15"/>
                  </a:lnTo>
                  <a:lnTo>
                    <a:pt x="516" y="10"/>
                  </a:lnTo>
                  <a:lnTo>
                    <a:pt x="502" y="10"/>
                  </a:lnTo>
                  <a:lnTo>
                    <a:pt x="482" y="10"/>
                  </a:lnTo>
                  <a:lnTo>
                    <a:pt x="468" y="10"/>
                  </a:lnTo>
                  <a:lnTo>
                    <a:pt x="453" y="5"/>
                  </a:lnTo>
                  <a:lnTo>
                    <a:pt x="439" y="0"/>
                  </a:lnTo>
                  <a:lnTo>
                    <a:pt x="424" y="0"/>
                  </a:lnTo>
                  <a:lnTo>
                    <a:pt x="405" y="0"/>
                  </a:lnTo>
                  <a:lnTo>
                    <a:pt x="386" y="10"/>
                  </a:lnTo>
                  <a:lnTo>
                    <a:pt x="367" y="20"/>
                  </a:lnTo>
                  <a:lnTo>
                    <a:pt x="347" y="30"/>
                  </a:lnTo>
                  <a:lnTo>
                    <a:pt x="328" y="34"/>
                  </a:lnTo>
                  <a:lnTo>
                    <a:pt x="313" y="30"/>
                  </a:lnTo>
                  <a:lnTo>
                    <a:pt x="299" y="30"/>
                  </a:lnTo>
                  <a:lnTo>
                    <a:pt x="285" y="25"/>
                  </a:lnTo>
                  <a:lnTo>
                    <a:pt x="270" y="25"/>
                  </a:lnTo>
                  <a:lnTo>
                    <a:pt x="256" y="20"/>
                  </a:lnTo>
                  <a:lnTo>
                    <a:pt x="241" y="20"/>
                  </a:lnTo>
                  <a:lnTo>
                    <a:pt x="227" y="20"/>
                  </a:lnTo>
                  <a:lnTo>
                    <a:pt x="212" y="20"/>
                  </a:lnTo>
                  <a:lnTo>
                    <a:pt x="193" y="20"/>
                  </a:lnTo>
                  <a:lnTo>
                    <a:pt x="178" y="20"/>
                  </a:lnTo>
                  <a:lnTo>
                    <a:pt x="164" y="15"/>
                  </a:lnTo>
                  <a:lnTo>
                    <a:pt x="150" y="15"/>
                  </a:lnTo>
                  <a:lnTo>
                    <a:pt x="135" y="15"/>
                  </a:lnTo>
                  <a:lnTo>
                    <a:pt x="116" y="20"/>
                  </a:lnTo>
                  <a:lnTo>
                    <a:pt x="96" y="30"/>
                  </a:lnTo>
                  <a:lnTo>
                    <a:pt x="87" y="44"/>
                  </a:lnTo>
                  <a:lnTo>
                    <a:pt x="72" y="49"/>
                  </a:lnTo>
                  <a:lnTo>
                    <a:pt x="58" y="49"/>
                  </a:lnTo>
                  <a:lnTo>
                    <a:pt x="48" y="64"/>
                  </a:lnTo>
                  <a:lnTo>
                    <a:pt x="39" y="79"/>
                  </a:lnTo>
                  <a:lnTo>
                    <a:pt x="39" y="94"/>
                  </a:lnTo>
                  <a:lnTo>
                    <a:pt x="39" y="108"/>
                  </a:lnTo>
                  <a:lnTo>
                    <a:pt x="34" y="123"/>
                  </a:lnTo>
                  <a:lnTo>
                    <a:pt x="29" y="138"/>
                  </a:lnTo>
                  <a:lnTo>
                    <a:pt x="19" y="153"/>
                  </a:lnTo>
                  <a:lnTo>
                    <a:pt x="19" y="167"/>
                  </a:lnTo>
                  <a:lnTo>
                    <a:pt x="19" y="182"/>
                  </a:lnTo>
                  <a:lnTo>
                    <a:pt x="10" y="197"/>
                  </a:lnTo>
                  <a:lnTo>
                    <a:pt x="0" y="212"/>
                  </a:lnTo>
                  <a:lnTo>
                    <a:pt x="0" y="227"/>
                  </a:lnTo>
                  <a:lnTo>
                    <a:pt x="0" y="241"/>
                  </a:lnTo>
                  <a:lnTo>
                    <a:pt x="5" y="256"/>
                  </a:lnTo>
                  <a:lnTo>
                    <a:pt x="10" y="271"/>
                  </a:lnTo>
                  <a:lnTo>
                    <a:pt x="10" y="286"/>
                  </a:lnTo>
                  <a:lnTo>
                    <a:pt x="10" y="301"/>
                  </a:lnTo>
                  <a:lnTo>
                    <a:pt x="10" y="315"/>
                  </a:lnTo>
                  <a:lnTo>
                    <a:pt x="10" y="330"/>
                  </a:lnTo>
                  <a:lnTo>
                    <a:pt x="10" y="345"/>
                  </a:lnTo>
                  <a:lnTo>
                    <a:pt x="10" y="360"/>
                  </a:lnTo>
                  <a:lnTo>
                    <a:pt x="14" y="374"/>
                  </a:lnTo>
                  <a:lnTo>
                    <a:pt x="19" y="389"/>
                  </a:lnTo>
                  <a:lnTo>
                    <a:pt x="34" y="399"/>
                  </a:lnTo>
                  <a:lnTo>
                    <a:pt x="39" y="414"/>
                  </a:lnTo>
                  <a:lnTo>
                    <a:pt x="53" y="429"/>
                  </a:lnTo>
                  <a:lnTo>
                    <a:pt x="68" y="438"/>
                  </a:lnTo>
                  <a:lnTo>
                    <a:pt x="77" y="453"/>
                  </a:lnTo>
                  <a:lnTo>
                    <a:pt x="92" y="453"/>
                  </a:lnTo>
                  <a:lnTo>
                    <a:pt x="106" y="458"/>
                  </a:lnTo>
                  <a:lnTo>
                    <a:pt x="121" y="463"/>
                  </a:lnTo>
                  <a:lnTo>
                    <a:pt x="135" y="473"/>
                  </a:lnTo>
                  <a:lnTo>
                    <a:pt x="150" y="483"/>
                  </a:lnTo>
                  <a:lnTo>
                    <a:pt x="164" y="493"/>
                  </a:lnTo>
                  <a:lnTo>
                    <a:pt x="174" y="507"/>
                  </a:lnTo>
                  <a:lnTo>
                    <a:pt x="188" y="512"/>
                  </a:lnTo>
                  <a:lnTo>
                    <a:pt x="193" y="527"/>
                  </a:lnTo>
                  <a:lnTo>
                    <a:pt x="207" y="532"/>
                  </a:lnTo>
                  <a:lnTo>
                    <a:pt x="222" y="547"/>
                  </a:lnTo>
                  <a:lnTo>
                    <a:pt x="232" y="562"/>
                  </a:lnTo>
                  <a:lnTo>
                    <a:pt x="241" y="576"/>
                  </a:lnTo>
                  <a:lnTo>
                    <a:pt x="251" y="591"/>
                  </a:lnTo>
                  <a:lnTo>
                    <a:pt x="260" y="606"/>
                  </a:lnTo>
                  <a:lnTo>
                    <a:pt x="265" y="621"/>
                  </a:lnTo>
                  <a:lnTo>
                    <a:pt x="270" y="635"/>
                  </a:lnTo>
                  <a:lnTo>
                    <a:pt x="280" y="650"/>
                  </a:lnTo>
                  <a:lnTo>
                    <a:pt x="285" y="665"/>
                  </a:lnTo>
                  <a:lnTo>
                    <a:pt x="289" y="680"/>
                  </a:lnTo>
                  <a:lnTo>
                    <a:pt x="289" y="695"/>
                  </a:lnTo>
                  <a:lnTo>
                    <a:pt x="299" y="709"/>
                  </a:lnTo>
                  <a:lnTo>
                    <a:pt x="299" y="724"/>
                  </a:lnTo>
                  <a:lnTo>
                    <a:pt x="304" y="739"/>
                  </a:lnTo>
                  <a:lnTo>
                    <a:pt x="318" y="754"/>
                  </a:lnTo>
                  <a:lnTo>
                    <a:pt x="318" y="768"/>
                  </a:lnTo>
                  <a:lnTo>
                    <a:pt x="323" y="783"/>
                  </a:lnTo>
                  <a:lnTo>
                    <a:pt x="323" y="798"/>
                  </a:lnTo>
                  <a:lnTo>
                    <a:pt x="323" y="813"/>
                  </a:lnTo>
                  <a:lnTo>
                    <a:pt x="328" y="828"/>
                  </a:lnTo>
                  <a:lnTo>
                    <a:pt x="338" y="842"/>
                  </a:lnTo>
                  <a:lnTo>
                    <a:pt x="338" y="857"/>
                  </a:lnTo>
                  <a:lnTo>
                    <a:pt x="347" y="872"/>
                  </a:lnTo>
                  <a:lnTo>
                    <a:pt x="357" y="887"/>
                  </a:lnTo>
                  <a:lnTo>
                    <a:pt x="362" y="902"/>
                  </a:lnTo>
                  <a:lnTo>
                    <a:pt x="367" y="916"/>
                  </a:lnTo>
                  <a:lnTo>
                    <a:pt x="381" y="936"/>
                  </a:lnTo>
                  <a:lnTo>
                    <a:pt x="395" y="946"/>
                  </a:lnTo>
                  <a:lnTo>
                    <a:pt x="405" y="961"/>
                  </a:lnTo>
                  <a:lnTo>
                    <a:pt x="420" y="975"/>
                  </a:lnTo>
                  <a:lnTo>
                    <a:pt x="434" y="985"/>
                  </a:lnTo>
                  <a:lnTo>
                    <a:pt x="453" y="1000"/>
                  </a:lnTo>
                  <a:lnTo>
                    <a:pt x="473" y="1015"/>
                  </a:lnTo>
                  <a:lnTo>
                    <a:pt x="487" y="1025"/>
                  </a:lnTo>
                  <a:lnTo>
                    <a:pt x="502" y="1039"/>
                  </a:lnTo>
                  <a:lnTo>
                    <a:pt x="511" y="1054"/>
                  </a:lnTo>
                  <a:lnTo>
                    <a:pt x="526" y="1059"/>
                  </a:lnTo>
                  <a:lnTo>
                    <a:pt x="540" y="1069"/>
                  </a:lnTo>
                  <a:lnTo>
                    <a:pt x="545" y="1064"/>
                  </a:lnTo>
                </a:path>
              </a:pathLst>
            </a:custGeom>
            <a:noFill/>
            <a:ln w="12700" cap="rnd">
              <a:solidFill>
                <a:srgbClr val="FAFD00"/>
              </a:solidFill>
              <a:round/>
              <a:headEnd type="none" w="sm" len="sm"/>
              <a:tailEnd type="none" w="sm" len="sm"/>
            </a:ln>
          </p:spPr>
          <p:txBody>
            <a:bodyPr/>
            <a:lstStyle/>
            <a:p>
              <a:endParaRPr lang="en-US"/>
            </a:p>
          </p:txBody>
        </p:sp>
        <p:sp>
          <p:nvSpPr>
            <p:cNvPr id="6154" name="Freeform 11"/>
            <p:cNvSpPr>
              <a:spLocks/>
            </p:cNvSpPr>
            <p:nvPr/>
          </p:nvSpPr>
          <p:spPr bwMode="auto">
            <a:xfrm>
              <a:off x="901" y="3103"/>
              <a:ext cx="985" cy="440"/>
            </a:xfrm>
            <a:custGeom>
              <a:avLst/>
              <a:gdLst>
                <a:gd name="T0" fmla="*/ 796 w 985"/>
                <a:gd name="T1" fmla="*/ 1531 h 404"/>
                <a:gd name="T2" fmla="*/ 839 w 985"/>
                <a:gd name="T3" fmla="*/ 1447 h 404"/>
                <a:gd name="T4" fmla="*/ 888 w 985"/>
                <a:gd name="T5" fmla="*/ 1380 h 404"/>
                <a:gd name="T6" fmla="*/ 916 w 985"/>
                <a:gd name="T7" fmla="*/ 1181 h 404"/>
                <a:gd name="T8" fmla="*/ 945 w 985"/>
                <a:gd name="T9" fmla="*/ 966 h 404"/>
                <a:gd name="T10" fmla="*/ 974 w 985"/>
                <a:gd name="T11" fmla="*/ 755 h 404"/>
                <a:gd name="T12" fmla="*/ 984 w 985"/>
                <a:gd name="T13" fmla="*/ 570 h 404"/>
                <a:gd name="T14" fmla="*/ 936 w 985"/>
                <a:gd name="T15" fmla="*/ 505 h 404"/>
                <a:gd name="T16" fmla="*/ 888 w 985"/>
                <a:gd name="T17" fmla="*/ 416 h 404"/>
                <a:gd name="T18" fmla="*/ 868 w 985"/>
                <a:gd name="T19" fmla="*/ 230 h 404"/>
                <a:gd name="T20" fmla="*/ 834 w 985"/>
                <a:gd name="T21" fmla="*/ 63 h 404"/>
                <a:gd name="T22" fmla="*/ 781 w 985"/>
                <a:gd name="T23" fmla="*/ 0 h 404"/>
                <a:gd name="T24" fmla="*/ 728 w 985"/>
                <a:gd name="T25" fmla="*/ 41 h 404"/>
                <a:gd name="T26" fmla="*/ 680 w 985"/>
                <a:gd name="T27" fmla="*/ 41 h 404"/>
                <a:gd name="T28" fmla="*/ 632 w 985"/>
                <a:gd name="T29" fmla="*/ 63 h 404"/>
                <a:gd name="T30" fmla="*/ 588 w 985"/>
                <a:gd name="T31" fmla="*/ 83 h 404"/>
                <a:gd name="T32" fmla="*/ 545 w 985"/>
                <a:gd name="T33" fmla="*/ 106 h 404"/>
                <a:gd name="T34" fmla="*/ 492 w 985"/>
                <a:gd name="T35" fmla="*/ 147 h 404"/>
                <a:gd name="T36" fmla="*/ 449 w 985"/>
                <a:gd name="T37" fmla="*/ 230 h 404"/>
                <a:gd name="T38" fmla="*/ 410 w 985"/>
                <a:gd name="T39" fmla="*/ 338 h 404"/>
                <a:gd name="T40" fmla="*/ 357 w 985"/>
                <a:gd name="T41" fmla="*/ 464 h 404"/>
                <a:gd name="T42" fmla="*/ 328 w 985"/>
                <a:gd name="T43" fmla="*/ 628 h 404"/>
                <a:gd name="T44" fmla="*/ 367 w 985"/>
                <a:gd name="T45" fmla="*/ 736 h 404"/>
                <a:gd name="T46" fmla="*/ 386 w 985"/>
                <a:gd name="T47" fmla="*/ 918 h 404"/>
                <a:gd name="T48" fmla="*/ 405 w 985"/>
                <a:gd name="T49" fmla="*/ 1089 h 404"/>
                <a:gd name="T50" fmla="*/ 424 w 985"/>
                <a:gd name="T51" fmla="*/ 1286 h 404"/>
                <a:gd name="T52" fmla="*/ 367 w 985"/>
                <a:gd name="T53" fmla="*/ 1345 h 404"/>
                <a:gd name="T54" fmla="*/ 323 w 985"/>
                <a:gd name="T55" fmla="*/ 1345 h 404"/>
                <a:gd name="T56" fmla="*/ 265 w 985"/>
                <a:gd name="T57" fmla="*/ 1260 h 404"/>
                <a:gd name="T58" fmla="*/ 217 w 985"/>
                <a:gd name="T59" fmla="*/ 1134 h 404"/>
                <a:gd name="T60" fmla="*/ 227 w 985"/>
                <a:gd name="T61" fmla="*/ 942 h 404"/>
                <a:gd name="T62" fmla="*/ 178 w 985"/>
                <a:gd name="T63" fmla="*/ 774 h 404"/>
                <a:gd name="T64" fmla="*/ 87 w 985"/>
                <a:gd name="T65" fmla="*/ 669 h 404"/>
                <a:gd name="T66" fmla="*/ 29 w 985"/>
                <a:gd name="T67" fmla="*/ 610 h 404"/>
                <a:gd name="T68" fmla="*/ 0 w 985"/>
                <a:gd name="T69" fmla="*/ 755 h 404"/>
                <a:gd name="T70" fmla="*/ 19 w 985"/>
                <a:gd name="T71" fmla="*/ 942 h 404"/>
                <a:gd name="T72" fmla="*/ 48 w 985"/>
                <a:gd name="T73" fmla="*/ 1134 h 404"/>
                <a:gd name="T74" fmla="*/ 87 w 985"/>
                <a:gd name="T75" fmla="*/ 1304 h 404"/>
                <a:gd name="T76" fmla="*/ 121 w 985"/>
                <a:gd name="T77" fmla="*/ 1425 h 404"/>
                <a:gd name="T78" fmla="*/ 174 w 985"/>
                <a:gd name="T79" fmla="*/ 1531 h 404"/>
                <a:gd name="T80" fmla="*/ 217 w 985"/>
                <a:gd name="T81" fmla="*/ 1629 h 404"/>
                <a:gd name="T82" fmla="*/ 270 w 985"/>
                <a:gd name="T83" fmla="*/ 1696 h 404"/>
                <a:gd name="T84" fmla="*/ 328 w 985"/>
                <a:gd name="T85" fmla="*/ 1696 h 404"/>
                <a:gd name="T86" fmla="*/ 386 w 985"/>
                <a:gd name="T87" fmla="*/ 1696 h 404"/>
                <a:gd name="T88" fmla="*/ 458 w 985"/>
                <a:gd name="T89" fmla="*/ 1696 h 404"/>
                <a:gd name="T90" fmla="*/ 531 w 985"/>
                <a:gd name="T91" fmla="*/ 1674 h 404"/>
                <a:gd name="T92" fmla="*/ 588 w 985"/>
                <a:gd name="T93" fmla="*/ 1674 h 404"/>
                <a:gd name="T94" fmla="*/ 646 w 985"/>
                <a:gd name="T95" fmla="*/ 1674 h 404"/>
                <a:gd name="T96" fmla="*/ 704 w 985"/>
                <a:gd name="T97" fmla="*/ 1720 h 404"/>
                <a:gd name="T98" fmla="*/ 762 w 985"/>
                <a:gd name="T99" fmla="*/ 1674 h 404"/>
                <a:gd name="T100" fmla="*/ 834 w 985"/>
                <a:gd name="T101" fmla="*/ 1576 h 4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85"/>
                <a:gd name="T154" fmla="*/ 0 h 404"/>
                <a:gd name="T155" fmla="*/ 985 w 985"/>
                <a:gd name="T156" fmla="*/ 404 h 4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85" h="404">
                  <a:moveTo>
                    <a:pt x="777" y="383"/>
                  </a:moveTo>
                  <a:lnTo>
                    <a:pt x="791" y="374"/>
                  </a:lnTo>
                  <a:lnTo>
                    <a:pt x="796" y="359"/>
                  </a:lnTo>
                  <a:lnTo>
                    <a:pt x="810" y="349"/>
                  </a:lnTo>
                  <a:lnTo>
                    <a:pt x="825" y="339"/>
                  </a:lnTo>
                  <a:lnTo>
                    <a:pt x="839" y="339"/>
                  </a:lnTo>
                  <a:lnTo>
                    <a:pt x="859" y="334"/>
                  </a:lnTo>
                  <a:lnTo>
                    <a:pt x="873" y="329"/>
                  </a:lnTo>
                  <a:lnTo>
                    <a:pt x="888" y="324"/>
                  </a:lnTo>
                  <a:lnTo>
                    <a:pt x="902" y="310"/>
                  </a:lnTo>
                  <a:lnTo>
                    <a:pt x="912" y="295"/>
                  </a:lnTo>
                  <a:lnTo>
                    <a:pt x="916" y="275"/>
                  </a:lnTo>
                  <a:lnTo>
                    <a:pt x="926" y="256"/>
                  </a:lnTo>
                  <a:lnTo>
                    <a:pt x="936" y="241"/>
                  </a:lnTo>
                  <a:lnTo>
                    <a:pt x="945" y="226"/>
                  </a:lnTo>
                  <a:lnTo>
                    <a:pt x="955" y="206"/>
                  </a:lnTo>
                  <a:lnTo>
                    <a:pt x="965" y="192"/>
                  </a:lnTo>
                  <a:lnTo>
                    <a:pt x="974" y="177"/>
                  </a:lnTo>
                  <a:lnTo>
                    <a:pt x="974" y="162"/>
                  </a:lnTo>
                  <a:lnTo>
                    <a:pt x="984" y="147"/>
                  </a:lnTo>
                  <a:lnTo>
                    <a:pt x="984" y="133"/>
                  </a:lnTo>
                  <a:lnTo>
                    <a:pt x="970" y="118"/>
                  </a:lnTo>
                  <a:lnTo>
                    <a:pt x="955" y="118"/>
                  </a:lnTo>
                  <a:lnTo>
                    <a:pt x="936" y="118"/>
                  </a:lnTo>
                  <a:lnTo>
                    <a:pt x="916" y="118"/>
                  </a:lnTo>
                  <a:lnTo>
                    <a:pt x="897" y="113"/>
                  </a:lnTo>
                  <a:lnTo>
                    <a:pt x="888" y="98"/>
                  </a:lnTo>
                  <a:lnTo>
                    <a:pt x="878" y="84"/>
                  </a:lnTo>
                  <a:lnTo>
                    <a:pt x="873" y="69"/>
                  </a:lnTo>
                  <a:lnTo>
                    <a:pt x="868" y="54"/>
                  </a:lnTo>
                  <a:lnTo>
                    <a:pt x="859" y="39"/>
                  </a:lnTo>
                  <a:lnTo>
                    <a:pt x="849" y="25"/>
                  </a:lnTo>
                  <a:lnTo>
                    <a:pt x="834" y="15"/>
                  </a:lnTo>
                  <a:lnTo>
                    <a:pt x="820" y="5"/>
                  </a:lnTo>
                  <a:lnTo>
                    <a:pt x="801" y="0"/>
                  </a:lnTo>
                  <a:lnTo>
                    <a:pt x="781" y="0"/>
                  </a:lnTo>
                  <a:lnTo>
                    <a:pt x="762" y="5"/>
                  </a:lnTo>
                  <a:lnTo>
                    <a:pt x="743" y="5"/>
                  </a:lnTo>
                  <a:lnTo>
                    <a:pt x="728" y="10"/>
                  </a:lnTo>
                  <a:lnTo>
                    <a:pt x="714" y="10"/>
                  </a:lnTo>
                  <a:lnTo>
                    <a:pt x="695" y="10"/>
                  </a:lnTo>
                  <a:lnTo>
                    <a:pt x="680" y="10"/>
                  </a:lnTo>
                  <a:lnTo>
                    <a:pt x="666" y="10"/>
                  </a:lnTo>
                  <a:lnTo>
                    <a:pt x="646" y="15"/>
                  </a:lnTo>
                  <a:lnTo>
                    <a:pt x="632" y="15"/>
                  </a:lnTo>
                  <a:lnTo>
                    <a:pt x="617" y="20"/>
                  </a:lnTo>
                  <a:lnTo>
                    <a:pt x="603" y="20"/>
                  </a:lnTo>
                  <a:lnTo>
                    <a:pt x="588" y="20"/>
                  </a:lnTo>
                  <a:lnTo>
                    <a:pt x="574" y="20"/>
                  </a:lnTo>
                  <a:lnTo>
                    <a:pt x="560" y="20"/>
                  </a:lnTo>
                  <a:lnTo>
                    <a:pt x="545" y="25"/>
                  </a:lnTo>
                  <a:lnTo>
                    <a:pt x="531" y="29"/>
                  </a:lnTo>
                  <a:lnTo>
                    <a:pt x="511" y="29"/>
                  </a:lnTo>
                  <a:lnTo>
                    <a:pt x="492" y="34"/>
                  </a:lnTo>
                  <a:lnTo>
                    <a:pt x="478" y="39"/>
                  </a:lnTo>
                  <a:lnTo>
                    <a:pt x="463" y="44"/>
                  </a:lnTo>
                  <a:lnTo>
                    <a:pt x="449" y="54"/>
                  </a:lnTo>
                  <a:lnTo>
                    <a:pt x="434" y="59"/>
                  </a:lnTo>
                  <a:lnTo>
                    <a:pt x="424" y="74"/>
                  </a:lnTo>
                  <a:lnTo>
                    <a:pt x="410" y="79"/>
                  </a:lnTo>
                  <a:lnTo>
                    <a:pt x="396" y="84"/>
                  </a:lnTo>
                  <a:lnTo>
                    <a:pt x="376" y="98"/>
                  </a:lnTo>
                  <a:lnTo>
                    <a:pt x="357" y="108"/>
                  </a:lnTo>
                  <a:lnTo>
                    <a:pt x="338" y="118"/>
                  </a:lnTo>
                  <a:lnTo>
                    <a:pt x="333" y="133"/>
                  </a:lnTo>
                  <a:lnTo>
                    <a:pt x="328" y="147"/>
                  </a:lnTo>
                  <a:lnTo>
                    <a:pt x="338" y="162"/>
                  </a:lnTo>
                  <a:lnTo>
                    <a:pt x="352" y="162"/>
                  </a:lnTo>
                  <a:lnTo>
                    <a:pt x="367" y="172"/>
                  </a:lnTo>
                  <a:lnTo>
                    <a:pt x="371" y="187"/>
                  </a:lnTo>
                  <a:lnTo>
                    <a:pt x="376" y="202"/>
                  </a:lnTo>
                  <a:lnTo>
                    <a:pt x="386" y="216"/>
                  </a:lnTo>
                  <a:lnTo>
                    <a:pt x="386" y="231"/>
                  </a:lnTo>
                  <a:lnTo>
                    <a:pt x="391" y="246"/>
                  </a:lnTo>
                  <a:lnTo>
                    <a:pt x="405" y="256"/>
                  </a:lnTo>
                  <a:lnTo>
                    <a:pt x="415" y="270"/>
                  </a:lnTo>
                  <a:lnTo>
                    <a:pt x="424" y="285"/>
                  </a:lnTo>
                  <a:lnTo>
                    <a:pt x="424" y="300"/>
                  </a:lnTo>
                  <a:lnTo>
                    <a:pt x="410" y="305"/>
                  </a:lnTo>
                  <a:lnTo>
                    <a:pt x="381" y="310"/>
                  </a:lnTo>
                  <a:lnTo>
                    <a:pt x="367" y="315"/>
                  </a:lnTo>
                  <a:lnTo>
                    <a:pt x="352" y="319"/>
                  </a:lnTo>
                  <a:lnTo>
                    <a:pt x="338" y="319"/>
                  </a:lnTo>
                  <a:lnTo>
                    <a:pt x="323" y="315"/>
                  </a:lnTo>
                  <a:lnTo>
                    <a:pt x="304" y="310"/>
                  </a:lnTo>
                  <a:lnTo>
                    <a:pt x="285" y="300"/>
                  </a:lnTo>
                  <a:lnTo>
                    <a:pt x="265" y="295"/>
                  </a:lnTo>
                  <a:lnTo>
                    <a:pt x="246" y="290"/>
                  </a:lnTo>
                  <a:lnTo>
                    <a:pt x="227" y="280"/>
                  </a:lnTo>
                  <a:lnTo>
                    <a:pt x="217" y="265"/>
                  </a:lnTo>
                  <a:lnTo>
                    <a:pt x="217" y="251"/>
                  </a:lnTo>
                  <a:lnTo>
                    <a:pt x="217" y="236"/>
                  </a:lnTo>
                  <a:lnTo>
                    <a:pt x="227" y="221"/>
                  </a:lnTo>
                  <a:lnTo>
                    <a:pt x="169" y="211"/>
                  </a:lnTo>
                  <a:lnTo>
                    <a:pt x="178" y="197"/>
                  </a:lnTo>
                  <a:lnTo>
                    <a:pt x="178" y="182"/>
                  </a:lnTo>
                  <a:lnTo>
                    <a:pt x="159" y="172"/>
                  </a:lnTo>
                  <a:lnTo>
                    <a:pt x="125" y="167"/>
                  </a:lnTo>
                  <a:lnTo>
                    <a:pt x="87" y="157"/>
                  </a:lnTo>
                  <a:lnTo>
                    <a:pt x="68" y="147"/>
                  </a:lnTo>
                  <a:lnTo>
                    <a:pt x="48" y="143"/>
                  </a:lnTo>
                  <a:lnTo>
                    <a:pt x="29" y="143"/>
                  </a:lnTo>
                  <a:lnTo>
                    <a:pt x="10" y="147"/>
                  </a:lnTo>
                  <a:lnTo>
                    <a:pt x="10" y="162"/>
                  </a:lnTo>
                  <a:lnTo>
                    <a:pt x="0" y="177"/>
                  </a:lnTo>
                  <a:lnTo>
                    <a:pt x="0" y="192"/>
                  </a:lnTo>
                  <a:lnTo>
                    <a:pt x="0" y="206"/>
                  </a:lnTo>
                  <a:lnTo>
                    <a:pt x="19" y="221"/>
                  </a:lnTo>
                  <a:lnTo>
                    <a:pt x="29" y="236"/>
                  </a:lnTo>
                  <a:lnTo>
                    <a:pt x="43" y="251"/>
                  </a:lnTo>
                  <a:lnTo>
                    <a:pt x="48" y="265"/>
                  </a:lnTo>
                  <a:lnTo>
                    <a:pt x="63" y="280"/>
                  </a:lnTo>
                  <a:lnTo>
                    <a:pt x="77" y="290"/>
                  </a:lnTo>
                  <a:lnTo>
                    <a:pt x="87" y="305"/>
                  </a:lnTo>
                  <a:lnTo>
                    <a:pt x="96" y="319"/>
                  </a:lnTo>
                  <a:lnTo>
                    <a:pt x="106" y="334"/>
                  </a:lnTo>
                  <a:lnTo>
                    <a:pt x="121" y="334"/>
                  </a:lnTo>
                  <a:lnTo>
                    <a:pt x="135" y="344"/>
                  </a:lnTo>
                  <a:lnTo>
                    <a:pt x="154" y="354"/>
                  </a:lnTo>
                  <a:lnTo>
                    <a:pt x="174" y="359"/>
                  </a:lnTo>
                  <a:lnTo>
                    <a:pt x="188" y="369"/>
                  </a:lnTo>
                  <a:lnTo>
                    <a:pt x="203" y="374"/>
                  </a:lnTo>
                  <a:lnTo>
                    <a:pt x="217" y="383"/>
                  </a:lnTo>
                  <a:lnTo>
                    <a:pt x="232" y="388"/>
                  </a:lnTo>
                  <a:lnTo>
                    <a:pt x="251" y="393"/>
                  </a:lnTo>
                  <a:lnTo>
                    <a:pt x="270" y="398"/>
                  </a:lnTo>
                  <a:lnTo>
                    <a:pt x="289" y="398"/>
                  </a:lnTo>
                  <a:lnTo>
                    <a:pt x="309" y="398"/>
                  </a:lnTo>
                  <a:lnTo>
                    <a:pt x="328" y="398"/>
                  </a:lnTo>
                  <a:lnTo>
                    <a:pt x="347" y="398"/>
                  </a:lnTo>
                  <a:lnTo>
                    <a:pt x="367" y="398"/>
                  </a:lnTo>
                  <a:lnTo>
                    <a:pt x="386" y="398"/>
                  </a:lnTo>
                  <a:lnTo>
                    <a:pt x="405" y="398"/>
                  </a:lnTo>
                  <a:lnTo>
                    <a:pt x="444" y="398"/>
                  </a:lnTo>
                  <a:lnTo>
                    <a:pt x="458" y="398"/>
                  </a:lnTo>
                  <a:lnTo>
                    <a:pt x="478" y="393"/>
                  </a:lnTo>
                  <a:lnTo>
                    <a:pt x="516" y="393"/>
                  </a:lnTo>
                  <a:lnTo>
                    <a:pt x="531" y="393"/>
                  </a:lnTo>
                  <a:lnTo>
                    <a:pt x="550" y="393"/>
                  </a:lnTo>
                  <a:lnTo>
                    <a:pt x="569" y="393"/>
                  </a:lnTo>
                  <a:lnTo>
                    <a:pt x="588" y="393"/>
                  </a:lnTo>
                  <a:lnTo>
                    <a:pt x="608" y="393"/>
                  </a:lnTo>
                  <a:lnTo>
                    <a:pt x="627" y="393"/>
                  </a:lnTo>
                  <a:lnTo>
                    <a:pt x="646" y="393"/>
                  </a:lnTo>
                  <a:lnTo>
                    <a:pt x="666" y="393"/>
                  </a:lnTo>
                  <a:lnTo>
                    <a:pt x="685" y="393"/>
                  </a:lnTo>
                  <a:lnTo>
                    <a:pt x="704" y="403"/>
                  </a:lnTo>
                  <a:lnTo>
                    <a:pt x="724" y="403"/>
                  </a:lnTo>
                  <a:lnTo>
                    <a:pt x="743" y="398"/>
                  </a:lnTo>
                  <a:lnTo>
                    <a:pt x="762" y="393"/>
                  </a:lnTo>
                  <a:lnTo>
                    <a:pt x="781" y="383"/>
                  </a:lnTo>
                  <a:lnTo>
                    <a:pt x="820" y="374"/>
                  </a:lnTo>
                  <a:lnTo>
                    <a:pt x="834" y="369"/>
                  </a:lnTo>
                  <a:lnTo>
                    <a:pt x="839" y="354"/>
                  </a:lnTo>
                  <a:lnTo>
                    <a:pt x="844" y="344"/>
                  </a:lnTo>
                </a:path>
              </a:pathLst>
            </a:custGeom>
            <a:noFill/>
            <a:ln w="12700" cap="rnd">
              <a:solidFill>
                <a:srgbClr val="FAFD00"/>
              </a:solidFill>
              <a:round/>
              <a:headEnd type="none" w="sm" len="sm"/>
              <a:tailEnd type="none" w="sm" len="sm"/>
            </a:ln>
          </p:spPr>
          <p:txBody>
            <a:bodyPr/>
            <a:lstStyle/>
            <a:p>
              <a:endParaRPr lang="en-US"/>
            </a:p>
          </p:txBody>
        </p:sp>
        <p:sp>
          <p:nvSpPr>
            <p:cNvPr id="6155" name="Freeform 12"/>
            <p:cNvSpPr>
              <a:spLocks/>
            </p:cNvSpPr>
            <p:nvPr/>
          </p:nvSpPr>
          <p:spPr bwMode="auto">
            <a:xfrm>
              <a:off x="943" y="1060"/>
              <a:ext cx="1356" cy="1346"/>
            </a:xfrm>
            <a:custGeom>
              <a:avLst/>
              <a:gdLst>
                <a:gd name="T0" fmla="*/ 60 w 1284"/>
                <a:gd name="T1" fmla="*/ 960 h 1238"/>
                <a:gd name="T2" fmla="*/ 0 w 1284"/>
                <a:gd name="T3" fmla="*/ 1344 h 1238"/>
                <a:gd name="T4" fmla="*/ 121 w 1284"/>
                <a:gd name="T5" fmla="*/ 1632 h 1238"/>
                <a:gd name="T6" fmla="*/ 392 w 1284"/>
                <a:gd name="T7" fmla="*/ 1713 h 1238"/>
                <a:gd name="T8" fmla="*/ 638 w 1284"/>
                <a:gd name="T9" fmla="*/ 1843 h 1238"/>
                <a:gd name="T10" fmla="*/ 931 w 1284"/>
                <a:gd name="T11" fmla="*/ 1816 h 1238"/>
                <a:gd name="T12" fmla="*/ 1160 w 1284"/>
                <a:gd name="T13" fmla="*/ 1816 h 1238"/>
                <a:gd name="T14" fmla="*/ 1278 w 1284"/>
                <a:gd name="T15" fmla="*/ 2084 h 1238"/>
                <a:gd name="T16" fmla="*/ 1367 w 1284"/>
                <a:gd name="T17" fmla="*/ 2477 h 1238"/>
                <a:gd name="T18" fmla="*/ 1452 w 1284"/>
                <a:gd name="T19" fmla="*/ 2882 h 1238"/>
                <a:gd name="T20" fmla="*/ 1439 w 1284"/>
                <a:gd name="T21" fmla="*/ 3252 h 1238"/>
                <a:gd name="T22" fmla="*/ 1378 w 1284"/>
                <a:gd name="T23" fmla="*/ 3630 h 1238"/>
                <a:gd name="T24" fmla="*/ 1426 w 1284"/>
                <a:gd name="T25" fmla="*/ 4048 h 1238"/>
                <a:gd name="T26" fmla="*/ 1487 w 1284"/>
                <a:gd name="T27" fmla="*/ 4410 h 1238"/>
                <a:gd name="T28" fmla="*/ 1566 w 1284"/>
                <a:gd name="T29" fmla="*/ 4778 h 1238"/>
                <a:gd name="T30" fmla="*/ 1683 w 1284"/>
                <a:gd name="T31" fmla="*/ 5130 h 1238"/>
                <a:gd name="T32" fmla="*/ 1902 w 1284"/>
                <a:gd name="T33" fmla="*/ 5064 h 1238"/>
                <a:gd name="T34" fmla="*/ 2122 w 1284"/>
                <a:gd name="T35" fmla="*/ 4945 h 1238"/>
                <a:gd name="T36" fmla="*/ 2174 w 1284"/>
                <a:gd name="T37" fmla="*/ 4577 h 1238"/>
                <a:gd name="T38" fmla="*/ 2305 w 1284"/>
                <a:gd name="T39" fmla="*/ 4210 h 1238"/>
                <a:gd name="T40" fmla="*/ 2512 w 1284"/>
                <a:gd name="T41" fmla="*/ 3981 h 1238"/>
                <a:gd name="T42" fmla="*/ 2563 w 1284"/>
                <a:gd name="T43" fmla="*/ 3619 h 1238"/>
                <a:gd name="T44" fmla="*/ 2633 w 1284"/>
                <a:gd name="T45" fmla="*/ 3252 h 1238"/>
                <a:gd name="T46" fmla="*/ 2898 w 1284"/>
                <a:gd name="T47" fmla="*/ 2220 h 1238"/>
                <a:gd name="T48" fmla="*/ 2534 w 1284"/>
                <a:gd name="T49" fmla="*/ 2020 h 1238"/>
                <a:gd name="T50" fmla="*/ 2464 w 1284"/>
                <a:gd name="T51" fmla="*/ 1659 h 1238"/>
                <a:gd name="T52" fmla="*/ 2367 w 1284"/>
                <a:gd name="T53" fmla="*/ 1285 h 1238"/>
                <a:gd name="T54" fmla="*/ 2296 w 1284"/>
                <a:gd name="T55" fmla="*/ 920 h 1238"/>
                <a:gd name="T56" fmla="*/ 2367 w 1284"/>
                <a:gd name="T57" fmla="*/ 988 h 1238"/>
                <a:gd name="T58" fmla="*/ 2464 w 1284"/>
                <a:gd name="T59" fmla="*/ 1368 h 1238"/>
                <a:gd name="T60" fmla="*/ 2563 w 1284"/>
                <a:gd name="T61" fmla="*/ 1758 h 1238"/>
                <a:gd name="T62" fmla="*/ 2732 w 1284"/>
                <a:gd name="T63" fmla="*/ 2062 h 1238"/>
                <a:gd name="T64" fmla="*/ 2978 w 1284"/>
                <a:gd name="T65" fmla="*/ 2141 h 1238"/>
                <a:gd name="T66" fmla="*/ 3049 w 1284"/>
                <a:gd name="T67" fmla="*/ 2489 h 1238"/>
                <a:gd name="T68" fmla="*/ 2978 w 1284"/>
                <a:gd name="T69" fmla="*/ 2856 h 1238"/>
                <a:gd name="T70" fmla="*/ 2999 w 1284"/>
                <a:gd name="T71" fmla="*/ 3252 h 1238"/>
                <a:gd name="T72" fmla="*/ 3024 w 1284"/>
                <a:gd name="T73" fmla="*/ 3630 h 1238"/>
                <a:gd name="T74" fmla="*/ 3138 w 1284"/>
                <a:gd name="T75" fmla="*/ 3940 h 1238"/>
                <a:gd name="T76" fmla="*/ 3218 w 1284"/>
                <a:gd name="T77" fmla="*/ 3453 h 1238"/>
                <a:gd name="T78" fmla="*/ 3233 w 1284"/>
                <a:gd name="T79" fmla="*/ 2999 h 1238"/>
                <a:gd name="T80" fmla="*/ 3233 w 1284"/>
                <a:gd name="T81" fmla="*/ 2576 h 1238"/>
                <a:gd name="T82" fmla="*/ 3195 w 1284"/>
                <a:gd name="T83" fmla="*/ 2084 h 1238"/>
                <a:gd name="T84" fmla="*/ 3121 w 1284"/>
                <a:gd name="T85" fmla="*/ 1670 h 1238"/>
                <a:gd name="T86" fmla="*/ 2978 w 1284"/>
                <a:gd name="T87" fmla="*/ 1285 h 1238"/>
                <a:gd name="T88" fmla="*/ 2857 w 1284"/>
                <a:gd name="T89" fmla="*/ 920 h 1238"/>
                <a:gd name="T90" fmla="*/ 2671 w 1284"/>
                <a:gd name="T91" fmla="*/ 612 h 1238"/>
                <a:gd name="T92" fmla="*/ 2464 w 1284"/>
                <a:gd name="T93" fmla="*/ 286 h 1238"/>
                <a:gd name="T94" fmla="*/ 2245 w 1284"/>
                <a:gd name="T95" fmla="*/ 138 h 1238"/>
                <a:gd name="T96" fmla="*/ 2174 w 1284"/>
                <a:gd name="T97" fmla="*/ 367 h 1238"/>
                <a:gd name="T98" fmla="*/ 2133 w 1284"/>
                <a:gd name="T99" fmla="*/ 529 h 1238"/>
                <a:gd name="T100" fmla="*/ 1913 w 1284"/>
                <a:gd name="T101" fmla="*/ 335 h 1238"/>
                <a:gd name="T102" fmla="*/ 1671 w 1284"/>
                <a:gd name="T103" fmla="*/ 138 h 1238"/>
                <a:gd name="T104" fmla="*/ 1439 w 1284"/>
                <a:gd name="T105" fmla="*/ 39 h 1238"/>
                <a:gd name="T106" fmla="*/ 1160 w 1284"/>
                <a:gd name="T107" fmla="*/ 0 h 1238"/>
                <a:gd name="T108" fmla="*/ 931 w 1284"/>
                <a:gd name="T109" fmla="*/ 5 h 1238"/>
                <a:gd name="T110" fmla="*/ 691 w 1284"/>
                <a:gd name="T111" fmla="*/ 39 h 1238"/>
                <a:gd name="T112" fmla="*/ 415 w 1284"/>
                <a:gd name="T113" fmla="*/ 186 h 1238"/>
                <a:gd name="T114" fmla="*/ 172 w 1284"/>
                <a:gd name="T115" fmla="*/ 471 h 12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84"/>
                <a:gd name="T175" fmla="*/ 0 h 1238"/>
                <a:gd name="T176" fmla="*/ 1284 w 1284"/>
                <a:gd name="T177" fmla="*/ 1238 h 12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84" h="1238">
                  <a:moveTo>
                    <a:pt x="29" y="153"/>
                  </a:moveTo>
                  <a:lnTo>
                    <a:pt x="29" y="168"/>
                  </a:lnTo>
                  <a:lnTo>
                    <a:pt x="29" y="182"/>
                  </a:lnTo>
                  <a:lnTo>
                    <a:pt x="29" y="197"/>
                  </a:lnTo>
                  <a:lnTo>
                    <a:pt x="29" y="212"/>
                  </a:lnTo>
                  <a:lnTo>
                    <a:pt x="24" y="232"/>
                  </a:lnTo>
                  <a:lnTo>
                    <a:pt x="10" y="251"/>
                  </a:lnTo>
                  <a:lnTo>
                    <a:pt x="10" y="266"/>
                  </a:lnTo>
                  <a:lnTo>
                    <a:pt x="5" y="281"/>
                  </a:lnTo>
                  <a:lnTo>
                    <a:pt x="5" y="296"/>
                  </a:lnTo>
                  <a:lnTo>
                    <a:pt x="5" y="310"/>
                  </a:lnTo>
                  <a:lnTo>
                    <a:pt x="0" y="325"/>
                  </a:lnTo>
                  <a:lnTo>
                    <a:pt x="0" y="340"/>
                  </a:lnTo>
                  <a:lnTo>
                    <a:pt x="0" y="355"/>
                  </a:lnTo>
                  <a:lnTo>
                    <a:pt x="10" y="370"/>
                  </a:lnTo>
                  <a:lnTo>
                    <a:pt x="19" y="384"/>
                  </a:lnTo>
                  <a:lnTo>
                    <a:pt x="34" y="389"/>
                  </a:lnTo>
                  <a:lnTo>
                    <a:pt x="48" y="394"/>
                  </a:lnTo>
                  <a:lnTo>
                    <a:pt x="63" y="399"/>
                  </a:lnTo>
                  <a:lnTo>
                    <a:pt x="77" y="404"/>
                  </a:lnTo>
                  <a:lnTo>
                    <a:pt x="96" y="409"/>
                  </a:lnTo>
                  <a:lnTo>
                    <a:pt x="116" y="409"/>
                  </a:lnTo>
                  <a:lnTo>
                    <a:pt x="135" y="409"/>
                  </a:lnTo>
                  <a:lnTo>
                    <a:pt x="154" y="414"/>
                  </a:lnTo>
                  <a:lnTo>
                    <a:pt x="169" y="419"/>
                  </a:lnTo>
                  <a:lnTo>
                    <a:pt x="183" y="419"/>
                  </a:lnTo>
                  <a:lnTo>
                    <a:pt x="198" y="429"/>
                  </a:lnTo>
                  <a:lnTo>
                    <a:pt x="212" y="434"/>
                  </a:lnTo>
                  <a:lnTo>
                    <a:pt x="232" y="439"/>
                  </a:lnTo>
                  <a:lnTo>
                    <a:pt x="251" y="444"/>
                  </a:lnTo>
                  <a:lnTo>
                    <a:pt x="270" y="448"/>
                  </a:lnTo>
                  <a:lnTo>
                    <a:pt x="289" y="444"/>
                  </a:lnTo>
                  <a:lnTo>
                    <a:pt x="309" y="444"/>
                  </a:lnTo>
                  <a:lnTo>
                    <a:pt x="328" y="439"/>
                  </a:lnTo>
                  <a:lnTo>
                    <a:pt x="347" y="439"/>
                  </a:lnTo>
                  <a:lnTo>
                    <a:pt x="367" y="439"/>
                  </a:lnTo>
                  <a:lnTo>
                    <a:pt x="381" y="439"/>
                  </a:lnTo>
                  <a:lnTo>
                    <a:pt x="396" y="439"/>
                  </a:lnTo>
                  <a:lnTo>
                    <a:pt x="410" y="439"/>
                  </a:lnTo>
                  <a:lnTo>
                    <a:pt x="424" y="439"/>
                  </a:lnTo>
                  <a:lnTo>
                    <a:pt x="444" y="439"/>
                  </a:lnTo>
                  <a:lnTo>
                    <a:pt x="458" y="439"/>
                  </a:lnTo>
                  <a:lnTo>
                    <a:pt x="473" y="444"/>
                  </a:lnTo>
                  <a:lnTo>
                    <a:pt x="487" y="448"/>
                  </a:lnTo>
                  <a:lnTo>
                    <a:pt x="502" y="458"/>
                  </a:lnTo>
                  <a:lnTo>
                    <a:pt x="511" y="473"/>
                  </a:lnTo>
                  <a:lnTo>
                    <a:pt x="511" y="488"/>
                  </a:lnTo>
                  <a:lnTo>
                    <a:pt x="506" y="503"/>
                  </a:lnTo>
                  <a:lnTo>
                    <a:pt x="506" y="517"/>
                  </a:lnTo>
                  <a:lnTo>
                    <a:pt x="506" y="532"/>
                  </a:lnTo>
                  <a:lnTo>
                    <a:pt x="506" y="547"/>
                  </a:lnTo>
                  <a:lnTo>
                    <a:pt x="521" y="567"/>
                  </a:lnTo>
                  <a:lnTo>
                    <a:pt x="531" y="582"/>
                  </a:lnTo>
                  <a:lnTo>
                    <a:pt x="540" y="596"/>
                  </a:lnTo>
                  <a:lnTo>
                    <a:pt x="545" y="611"/>
                  </a:lnTo>
                  <a:lnTo>
                    <a:pt x="550" y="626"/>
                  </a:lnTo>
                  <a:lnTo>
                    <a:pt x="560" y="646"/>
                  </a:lnTo>
                  <a:lnTo>
                    <a:pt x="564" y="665"/>
                  </a:lnTo>
                  <a:lnTo>
                    <a:pt x="569" y="680"/>
                  </a:lnTo>
                  <a:lnTo>
                    <a:pt x="574" y="695"/>
                  </a:lnTo>
                  <a:lnTo>
                    <a:pt x="574" y="710"/>
                  </a:lnTo>
                  <a:lnTo>
                    <a:pt x="574" y="724"/>
                  </a:lnTo>
                  <a:lnTo>
                    <a:pt x="569" y="739"/>
                  </a:lnTo>
                  <a:lnTo>
                    <a:pt x="569" y="754"/>
                  </a:lnTo>
                  <a:lnTo>
                    <a:pt x="569" y="769"/>
                  </a:lnTo>
                  <a:lnTo>
                    <a:pt x="569" y="784"/>
                  </a:lnTo>
                  <a:lnTo>
                    <a:pt x="569" y="803"/>
                  </a:lnTo>
                  <a:lnTo>
                    <a:pt x="564" y="818"/>
                  </a:lnTo>
                  <a:lnTo>
                    <a:pt x="560" y="833"/>
                  </a:lnTo>
                  <a:lnTo>
                    <a:pt x="555" y="848"/>
                  </a:lnTo>
                  <a:lnTo>
                    <a:pt x="550" y="862"/>
                  </a:lnTo>
                  <a:lnTo>
                    <a:pt x="545" y="877"/>
                  </a:lnTo>
                  <a:lnTo>
                    <a:pt x="545" y="892"/>
                  </a:lnTo>
                  <a:lnTo>
                    <a:pt x="545" y="907"/>
                  </a:lnTo>
                  <a:lnTo>
                    <a:pt x="550" y="922"/>
                  </a:lnTo>
                  <a:lnTo>
                    <a:pt x="550" y="941"/>
                  </a:lnTo>
                  <a:lnTo>
                    <a:pt x="560" y="956"/>
                  </a:lnTo>
                  <a:lnTo>
                    <a:pt x="564" y="976"/>
                  </a:lnTo>
                  <a:lnTo>
                    <a:pt x="569" y="991"/>
                  </a:lnTo>
                  <a:lnTo>
                    <a:pt x="569" y="1005"/>
                  </a:lnTo>
                  <a:lnTo>
                    <a:pt x="579" y="1020"/>
                  </a:lnTo>
                  <a:lnTo>
                    <a:pt x="584" y="1035"/>
                  </a:lnTo>
                  <a:lnTo>
                    <a:pt x="588" y="1050"/>
                  </a:lnTo>
                  <a:lnTo>
                    <a:pt x="588" y="1065"/>
                  </a:lnTo>
                  <a:lnTo>
                    <a:pt x="598" y="1079"/>
                  </a:lnTo>
                  <a:lnTo>
                    <a:pt x="603" y="1094"/>
                  </a:lnTo>
                  <a:lnTo>
                    <a:pt x="608" y="1109"/>
                  </a:lnTo>
                  <a:lnTo>
                    <a:pt x="608" y="1124"/>
                  </a:lnTo>
                  <a:lnTo>
                    <a:pt x="608" y="1138"/>
                  </a:lnTo>
                  <a:lnTo>
                    <a:pt x="617" y="1153"/>
                  </a:lnTo>
                  <a:lnTo>
                    <a:pt x="617" y="1168"/>
                  </a:lnTo>
                  <a:lnTo>
                    <a:pt x="627" y="1183"/>
                  </a:lnTo>
                  <a:lnTo>
                    <a:pt x="637" y="1198"/>
                  </a:lnTo>
                  <a:lnTo>
                    <a:pt x="642" y="1212"/>
                  </a:lnTo>
                  <a:lnTo>
                    <a:pt x="656" y="1222"/>
                  </a:lnTo>
                  <a:lnTo>
                    <a:pt x="666" y="1237"/>
                  </a:lnTo>
                  <a:lnTo>
                    <a:pt x="680" y="1237"/>
                  </a:lnTo>
                  <a:lnTo>
                    <a:pt x="695" y="1237"/>
                  </a:lnTo>
                  <a:lnTo>
                    <a:pt x="709" y="1237"/>
                  </a:lnTo>
                  <a:lnTo>
                    <a:pt x="723" y="1232"/>
                  </a:lnTo>
                  <a:lnTo>
                    <a:pt x="738" y="1227"/>
                  </a:lnTo>
                  <a:lnTo>
                    <a:pt x="752" y="1222"/>
                  </a:lnTo>
                  <a:lnTo>
                    <a:pt x="767" y="1222"/>
                  </a:lnTo>
                  <a:lnTo>
                    <a:pt x="781" y="1217"/>
                  </a:lnTo>
                  <a:lnTo>
                    <a:pt x="796" y="1217"/>
                  </a:lnTo>
                  <a:lnTo>
                    <a:pt x="810" y="1212"/>
                  </a:lnTo>
                  <a:lnTo>
                    <a:pt x="825" y="1207"/>
                  </a:lnTo>
                  <a:lnTo>
                    <a:pt x="839" y="1193"/>
                  </a:lnTo>
                  <a:lnTo>
                    <a:pt x="849" y="1178"/>
                  </a:lnTo>
                  <a:lnTo>
                    <a:pt x="854" y="1163"/>
                  </a:lnTo>
                  <a:lnTo>
                    <a:pt x="854" y="1148"/>
                  </a:lnTo>
                  <a:lnTo>
                    <a:pt x="859" y="1134"/>
                  </a:lnTo>
                  <a:lnTo>
                    <a:pt x="859" y="1119"/>
                  </a:lnTo>
                  <a:lnTo>
                    <a:pt x="859" y="1104"/>
                  </a:lnTo>
                  <a:lnTo>
                    <a:pt x="868" y="1089"/>
                  </a:lnTo>
                  <a:lnTo>
                    <a:pt x="873" y="1069"/>
                  </a:lnTo>
                  <a:lnTo>
                    <a:pt x="878" y="1055"/>
                  </a:lnTo>
                  <a:lnTo>
                    <a:pt x="887" y="1040"/>
                  </a:lnTo>
                  <a:lnTo>
                    <a:pt x="897" y="1025"/>
                  </a:lnTo>
                  <a:lnTo>
                    <a:pt x="912" y="1015"/>
                  </a:lnTo>
                  <a:lnTo>
                    <a:pt x="926" y="1005"/>
                  </a:lnTo>
                  <a:lnTo>
                    <a:pt x="936" y="991"/>
                  </a:lnTo>
                  <a:lnTo>
                    <a:pt x="950" y="986"/>
                  </a:lnTo>
                  <a:lnTo>
                    <a:pt x="965" y="981"/>
                  </a:lnTo>
                  <a:lnTo>
                    <a:pt x="979" y="971"/>
                  </a:lnTo>
                  <a:lnTo>
                    <a:pt x="994" y="961"/>
                  </a:lnTo>
                  <a:lnTo>
                    <a:pt x="1003" y="946"/>
                  </a:lnTo>
                  <a:lnTo>
                    <a:pt x="1008" y="931"/>
                  </a:lnTo>
                  <a:lnTo>
                    <a:pt x="1013" y="917"/>
                  </a:lnTo>
                  <a:lnTo>
                    <a:pt x="1013" y="902"/>
                  </a:lnTo>
                  <a:lnTo>
                    <a:pt x="1013" y="887"/>
                  </a:lnTo>
                  <a:lnTo>
                    <a:pt x="1013" y="872"/>
                  </a:lnTo>
                  <a:lnTo>
                    <a:pt x="1023" y="858"/>
                  </a:lnTo>
                  <a:lnTo>
                    <a:pt x="1023" y="843"/>
                  </a:lnTo>
                  <a:lnTo>
                    <a:pt x="1027" y="828"/>
                  </a:lnTo>
                  <a:lnTo>
                    <a:pt x="1032" y="813"/>
                  </a:lnTo>
                  <a:lnTo>
                    <a:pt x="1032" y="798"/>
                  </a:lnTo>
                  <a:lnTo>
                    <a:pt x="1042" y="784"/>
                  </a:lnTo>
                  <a:lnTo>
                    <a:pt x="1042" y="764"/>
                  </a:lnTo>
                  <a:lnTo>
                    <a:pt x="1118" y="689"/>
                  </a:lnTo>
                  <a:lnTo>
                    <a:pt x="1162" y="653"/>
                  </a:lnTo>
                  <a:lnTo>
                    <a:pt x="1184" y="614"/>
                  </a:lnTo>
                  <a:lnTo>
                    <a:pt x="1184" y="569"/>
                  </a:lnTo>
                  <a:lnTo>
                    <a:pt x="1146" y="536"/>
                  </a:lnTo>
                  <a:lnTo>
                    <a:pt x="1076" y="533"/>
                  </a:lnTo>
                  <a:lnTo>
                    <a:pt x="1049" y="524"/>
                  </a:lnTo>
                  <a:lnTo>
                    <a:pt x="1035" y="517"/>
                  </a:lnTo>
                  <a:lnTo>
                    <a:pt x="1023" y="517"/>
                  </a:lnTo>
                  <a:lnTo>
                    <a:pt x="1008" y="503"/>
                  </a:lnTo>
                  <a:lnTo>
                    <a:pt x="1003" y="488"/>
                  </a:lnTo>
                  <a:lnTo>
                    <a:pt x="1003" y="473"/>
                  </a:lnTo>
                  <a:lnTo>
                    <a:pt x="994" y="458"/>
                  </a:lnTo>
                  <a:lnTo>
                    <a:pt x="989" y="444"/>
                  </a:lnTo>
                  <a:lnTo>
                    <a:pt x="984" y="429"/>
                  </a:lnTo>
                  <a:lnTo>
                    <a:pt x="974" y="414"/>
                  </a:lnTo>
                  <a:lnTo>
                    <a:pt x="974" y="399"/>
                  </a:lnTo>
                  <a:lnTo>
                    <a:pt x="965" y="384"/>
                  </a:lnTo>
                  <a:lnTo>
                    <a:pt x="955" y="370"/>
                  </a:lnTo>
                  <a:lnTo>
                    <a:pt x="955" y="355"/>
                  </a:lnTo>
                  <a:lnTo>
                    <a:pt x="950" y="340"/>
                  </a:lnTo>
                  <a:lnTo>
                    <a:pt x="945" y="325"/>
                  </a:lnTo>
                  <a:lnTo>
                    <a:pt x="936" y="310"/>
                  </a:lnTo>
                  <a:lnTo>
                    <a:pt x="936" y="296"/>
                  </a:lnTo>
                  <a:lnTo>
                    <a:pt x="931" y="281"/>
                  </a:lnTo>
                  <a:lnTo>
                    <a:pt x="926" y="266"/>
                  </a:lnTo>
                  <a:lnTo>
                    <a:pt x="916" y="251"/>
                  </a:lnTo>
                  <a:lnTo>
                    <a:pt x="912" y="237"/>
                  </a:lnTo>
                  <a:lnTo>
                    <a:pt x="907" y="222"/>
                  </a:lnTo>
                  <a:lnTo>
                    <a:pt x="897" y="207"/>
                  </a:lnTo>
                  <a:lnTo>
                    <a:pt x="892" y="192"/>
                  </a:lnTo>
                  <a:lnTo>
                    <a:pt x="907" y="192"/>
                  </a:lnTo>
                  <a:lnTo>
                    <a:pt x="916" y="207"/>
                  </a:lnTo>
                  <a:lnTo>
                    <a:pt x="926" y="222"/>
                  </a:lnTo>
                  <a:lnTo>
                    <a:pt x="936" y="237"/>
                  </a:lnTo>
                  <a:lnTo>
                    <a:pt x="941" y="251"/>
                  </a:lnTo>
                  <a:lnTo>
                    <a:pt x="950" y="266"/>
                  </a:lnTo>
                  <a:lnTo>
                    <a:pt x="955" y="281"/>
                  </a:lnTo>
                  <a:lnTo>
                    <a:pt x="965" y="301"/>
                  </a:lnTo>
                  <a:lnTo>
                    <a:pt x="965" y="315"/>
                  </a:lnTo>
                  <a:lnTo>
                    <a:pt x="974" y="330"/>
                  </a:lnTo>
                  <a:lnTo>
                    <a:pt x="984" y="345"/>
                  </a:lnTo>
                  <a:lnTo>
                    <a:pt x="989" y="360"/>
                  </a:lnTo>
                  <a:lnTo>
                    <a:pt x="994" y="379"/>
                  </a:lnTo>
                  <a:lnTo>
                    <a:pt x="1003" y="394"/>
                  </a:lnTo>
                  <a:lnTo>
                    <a:pt x="1008" y="409"/>
                  </a:lnTo>
                  <a:lnTo>
                    <a:pt x="1013" y="424"/>
                  </a:lnTo>
                  <a:lnTo>
                    <a:pt x="1023" y="439"/>
                  </a:lnTo>
                  <a:lnTo>
                    <a:pt x="1027" y="453"/>
                  </a:lnTo>
                  <a:lnTo>
                    <a:pt x="1032" y="468"/>
                  </a:lnTo>
                  <a:lnTo>
                    <a:pt x="1047" y="483"/>
                  </a:lnTo>
                  <a:lnTo>
                    <a:pt x="1061" y="493"/>
                  </a:lnTo>
                  <a:lnTo>
                    <a:pt x="1080" y="498"/>
                  </a:lnTo>
                  <a:lnTo>
                    <a:pt x="1095" y="503"/>
                  </a:lnTo>
                  <a:lnTo>
                    <a:pt x="1109" y="508"/>
                  </a:lnTo>
                  <a:lnTo>
                    <a:pt x="1124" y="508"/>
                  </a:lnTo>
                  <a:lnTo>
                    <a:pt x="1138" y="508"/>
                  </a:lnTo>
                  <a:lnTo>
                    <a:pt x="1158" y="508"/>
                  </a:lnTo>
                  <a:lnTo>
                    <a:pt x="1177" y="517"/>
                  </a:lnTo>
                  <a:lnTo>
                    <a:pt x="1182" y="532"/>
                  </a:lnTo>
                  <a:lnTo>
                    <a:pt x="1196" y="542"/>
                  </a:lnTo>
                  <a:lnTo>
                    <a:pt x="1206" y="557"/>
                  </a:lnTo>
                  <a:lnTo>
                    <a:pt x="1206" y="572"/>
                  </a:lnTo>
                  <a:lnTo>
                    <a:pt x="1206" y="586"/>
                  </a:lnTo>
                  <a:lnTo>
                    <a:pt x="1206" y="601"/>
                  </a:lnTo>
                  <a:lnTo>
                    <a:pt x="1206" y="616"/>
                  </a:lnTo>
                  <a:lnTo>
                    <a:pt x="1206" y="631"/>
                  </a:lnTo>
                  <a:lnTo>
                    <a:pt x="1201" y="646"/>
                  </a:lnTo>
                  <a:lnTo>
                    <a:pt x="1196" y="660"/>
                  </a:lnTo>
                  <a:lnTo>
                    <a:pt x="1187" y="675"/>
                  </a:lnTo>
                  <a:lnTo>
                    <a:pt x="1177" y="690"/>
                  </a:lnTo>
                  <a:lnTo>
                    <a:pt x="1177" y="705"/>
                  </a:lnTo>
                  <a:lnTo>
                    <a:pt x="1182" y="720"/>
                  </a:lnTo>
                  <a:lnTo>
                    <a:pt x="1182" y="734"/>
                  </a:lnTo>
                  <a:lnTo>
                    <a:pt x="1187" y="749"/>
                  </a:lnTo>
                  <a:lnTo>
                    <a:pt x="1187" y="764"/>
                  </a:lnTo>
                  <a:lnTo>
                    <a:pt x="1187" y="784"/>
                  </a:lnTo>
                  <a:lnTo>
                    <a:pt x="1187" y="798"/>
                  </a:lnTo>
                  <a:lnTo>
                    <a:pt x="1187" y="813"/>
                  </a:lnTo>
                  <a:lnTo>
                    <a:pt x="1187" y="833"/>
                  </a:lnTo>
                  <a:lnTo>
                    <a:pt x="1187" y="848"/>
                  </a:lnTo>
                  <a:lnTo>
                    <a:pt x="1187" y="862"/>
                  </a:lnTo>
                  <a:lnTo>
                    <a:pt x="1196" y="877"/>
                  </a:lnTo>
                  <a:lnTo>
                    <a:pt x="1201" y="892"/>
                  </a:lnTo>
                  <a:lnTo>
                    <a:pt x="1206" y="912"/>
                  </a:lnTo>
                  <a:lnTo>
                    <a:pt x="1215" y="927"/>
                  </a:lnTo>
                  <a:lnTo>
                    <a:pt x="1215" y="941"/>
                  </a:lnTo>
                  <a:lnTo>
                    <a:pt x="1225" y="956"/>
                  </a:lnTo>
                  <a:lnTo>
                    <a:pt x="1240" y="951"/>
                  </a:lnTo>
                  <a:lnTo>
                    <a:pt x="1254" y="931"/>
                  </a:lnTo>
                  <a:lnTo>
                    <a:pt x="1264" y="897"/>
                  </a:lnTo>
                  <a:lnTo>
                    <a:pt x="1264" y="882"/>
                  </a:lnTo>
                  <a:lnTo>
                    <a:pt x="1273" y="867"/>
                  </a:lnTo>
                  <a:lnTo>
                    <a:pt x="1273" y="848"/>
                  </a:lnTo>
                  <a:lnTo>
                    <a:pt x="1273" y="833"/>
                  </a:lnTo>
                  <a:lnTo>
                    <a:pt x="1273" y="803"/>
                  </a:lnTo>
                  <a:lnTo>
                    <a:pt x="1273" y="789"/>
                  </a:lnTo>
                  <a:lnTo>
                    <a:pt x="1273" y="769"/>
                  </a:lnTo>
                  <a:lnTo>
                    <a:pt x="1278" y="754"/>
                  </a:lnTo>
                  <a:lnTo>
                    <a:pt x="1278" y="739"/>
                  </a:lnTo>
                  <a:lnTo>
                    <a:pt x="1278" y="724"/>
                  </a:lnTo>
                  <a:lnTo>
                    <a:pt x="1283" y="705"/>
                  </a:lnTo>
                  <a:lnTo>
                    <a:pt x="1283" y="690"/>
                  </a:lnTo>
                  <a:lnTo>
                    <a:pt x="1283" y="670"/>
                  </a:lnTo>
                  <a:lnTo>
                    <a:pt x="1283" y="651"/>
                  </a:lnTo>
                  <a:lnTo>
                    <a:pt x="1278" y="636"/>
                  </a:lnTo>
                  <a:lnTo>
                    <a:pt x="1278" y="621"/>
                  </a:lnTo>
                  <a:lnTo>
                    <a:pt x="1273" y="601"/>
                  </a:lnTo>
                  <a:lnTo>
                    <a:pt x="1273" y="567"/>
                  </a:lnTo>
                  <a:lnTo>
                    <a:pt x="1269" y="547"/>
                  </a:lnTo>
                  <a:lnTo>
                    <a:pt x="1264" y="532"/>
                  </a:lnTo>
                  <a:lnTo>
                    <a:pt x="1264" y="517"/>
                  </a:lnTo>
                  <a:lnTo>
                    <a:pt x="1264" y="503"/>
                  </a:lnTo>
                  <a:lnTo>
                    <a:pt x="1259" y="483"/>
                  </a:lnTo>
                  <a:lnTo>
                    <a:pt x="1254" y="463"/>
                  </a:lnTo>
                  <a:lnTo>
                    <a:pt x="1254" y="448"/>
                  </a:lnTo>
                  <a:lnTo>
                    <a:pt x="1244" y="434"/>
                  </a:lnTo>
                  <a:lnTo>
                    <a:pt x="1240" y="419"/>
                  </a:lnTo>
                  <a:lnTo>
                    <a:pt x="1235" y="404"/>
                  </a:lnTo>
                  <a:lnTo>
                    <a:pt x="1225" y="389"/>
                  </a:lnTo>
                  <a:lnTo>
                    <a:pt x="1215" y="375"/>
                  </a:lnTo>
                  <a:lnTo>
                    <a:pt x="1206" y="355"/>
                  </a:lnTo>
                  <a:lnTo>
                    <a:pt x="1196" y="340"/>
                  </a:lnTo>
                  <a:lnTo>
                    <a:pt x="1187" y="325"/>
                  </a:lnTo>
                  <a:lnTo>
                    <a:pt x="1177" y="310"/>
                  </a:lnTo>
                  <a:lnTo>
                    <a:pt x="1167" y="296"/>
                  </a:lnTo>
                  <a:lnTo>
                    <a:pt x="1162" y="281"/>
                  </a:lnTo>
                  <a:lnTo>
                    <a:pt x="1158" y="266"/>
                  </a:lnTo>
                  <a:lnTo>
                    <a:pt x="1148" y="251"/>
                  </a:lnTo>
                  <a:lnTo>
                    <a:pt x="1138" y="237"/>
                  </a:lnTo>
                  <a:lnTo>
                    <a:pt x="1129" y="222"/>
                  </a:lnTo>
                  <a:lnTo>
                    <a:pt x="1124" y="207"/>
                  </a:lnTo>
                  <a:lnTo>
                    <a:pt x="1109" y="197"/>
                  </a:lnTo>
                  <a:lnTo>
                    <a:pt x="1095" y="182"/>
                  </a:lnTo>
                  <a:lnTo>
                    <a:pt x="1085" y="168"/>
                  </a:lnTo>
                  <a:lnTo>
                    <a:pt x="1071" y="158"/>
                  </a:lnTo>
                  <a:lnTo>
                    <a:pt x="1056" y="148"/>
                  </a:lnTo>
                  <a:lnTo>
                    <a:pt x="1042" y="133"/>
                  </a:lnTo>
                  <a:lnTo>
                    <a:pt x="1027" y="128"/>
                  </a:lnTo>
                  <a:lnTo>
                    <a:pt x="1013" y="113"/>
                  </a:lnTo>
                  <a:lnTo>
                    <a:pt x="1003" y="99"/>
                  </a:lnTo>
                  <a:lnTo>
                    <a:pt x="989" y="84"/>
                  </a:lnTo>
                  <a:lnTo>
                    <a:pt x="974" y="69"/>
                  </a:lnTo>
                  <a:lnTo>
                    <a:pt x="960" y="59"/>
                  </a:lnTo>
                  <a:lnTo>
                    <a:pt x="945" y="54"/>
                  </a:lnTo>
                  <a:lnTo>
                    <a:pt x="931" y="44"/>
                  </a:lnTo>
                  <a:lnTo>
                    <a:pt x="916" y="30"/>
                  </a:lnTo>
                  <a:lnTo>
                    <a:pt x="902" y="30"/>
                  </a:lnTo>
                  <a:lnTo>
                    <a:pt x="887" y="34"/>
                  </a:lnTo>
                  <a:lnTo>
                    <a:pt x="873" y="34"/>
                  </a:lnTo>
                  <a:lnTo>
                    <a:pt x="859" y="30"/>
                  </a:lnTo>
                  <a:lnTo>
                    <a:pt x="849" y="44"/>
                  </a:lnTo>
                  <a:lnTo>
                    <a:pt x="849" y="59"/>
                  </a:lnTo>
                  <a:lnTo>
                    <a:pt x="854" y="74"/>
                  </a:lnTo>
                  <a:lnTo>
                    <a:pt x="859" y="89"/>
                  </a:lnTo>
                  <a:lnTo>
                    <a:pt x="859" y="103"/>
                  </a:lnTo>
                  <a:lnTo>
                    <a:pt x="854" y="118"/>
                  </a:lnTo>
                  <a:lnTo>
                    <a:pt x="859" y="133"/>
                  </a:lnTo>
                  <a:lnTo>
                    <a:pt x="873" y="138"/>
                  </a:lnTo>
                  <a:lnTo>
                    <a:pt x="859" y="138"/>
                  </a:lnTo>
                  <a:lnTo>
                    <a:pt x="844" y="128"/>
                  </a:lnTo>
                  <a:lnTo>
                    <a:pt x="830" y="118"/>
                  </a:lnTo>
                  <a:lnTo>
                    <a:pt x="815" y="108"/>
                  </a:lnTo>
                  <a:lnTo>
                    <a:pt x="801" y="103"/>
                  </a:lnTo>
                  <a:lnTo>
                    <a:pt x="781" y="94"/>
                  </a:lnTo>
                  <a:lnTo>
                    <a:pt x="772" y="79"/>
                  </a:lnTo>
                  <a:lnTo>
                    <a:pt x="757" y="79"/>
                  </a:lnTo>
                  <a:lnTo>
                    <a:pt x="743" y="74"/>
                  </a:lnTo>
                  <a:lnTo>
                    <a:pt x="723" y="64"/>
                  </a:lnTo>
                  <a:lnTo>
                    <a:pt x="704" y="54"/>
                  </a:lnTo>
                  <a:lnTo>
                    <a:pt x="690" y="44"/>
                  </a:lnTo>
                  <a:lnTo>
                    <a:pt x="675" y="39"/>
                  </a:lnTo>
                  <a:lnTo>
                    <a:pt x="661" y="34"/>
                  </a:lnTo>
                  <a:lnTo>
                    <a:pt x="646" y="30"/>
                  </a:lnTo>
                  <a:lnTo>
                    <a:pt x="632" y="25"/>
                  </a:lnTo>
                  <a:lnTo>
                    <a:pt x="617" y="20"/>
                  </a:lnTo>
                  <a:lnTo>
                    <a:pt x="598" y="20"/>
                  </a:lnTo>
                  <a:lnTo>
                    <a:pt x="584" y="15"/>
                  </a:lnTo>
                  <a:lnTo>
                    <a:pt x="569" y="10"/>
                  </a:lnTo>
                  <a:lnTo>
                    <a:pt x="550" y="10"/>
                  </a:lnTo>
                  <a:lnTo>
                    <a:pt x="531" y="10"/>
                  </a:lnTo>
                  <a:lnTo>
                    <a:pt x="511" y="10"/>
                  </a:lnTo>
                  <a:lnTo>
                    <a:pt x="492" y="5"/>
                  </a:lnTo>
                  <a:lnTo>
                    <a:pt x="473" y="0"/>
                  </a:lnTo>
                  <a:lnTo>
                    <a:pt x="458" y="0"/>
                  </a:lnTo>
                  <a:lnTo>
                    <a:pt x="444" y="0"/>
                  </a:lnTo>
                  <a:lnTo>
                    <a:pt x="429" y="0"/>
                  </a:lnTo>
                  <a:lnTo>
                    <a:pt x="415" y="0"/>
                  </a:lnTo>
                  <a:lnTo>
                    <a:pt x="396" y="5"/>
                  </a:lnTo>
                  <a:lnTo>
                    <a:pt x="381" y="5"/>
                  </a:lnTo>
                  <a:lnTo>
                    <a:pt x="367" y="5"/>
                  </a:lnTo>
                  <a:lnTo>
                    <a:pt x="347" y="5"/>
                  </a:lnTo>
                  <a:lnTo>
                    <a:pt x="333" y="5"/>
                  </a:lnTo>
                  <a:lnTo>
                    <a:pt x="318" y="5"/>
                  </a:lnTo>
                  <a:lnTo>
                    <a:pt x="304" y="5"/>
                  </a:lnTo>
                  <a:lnTo>
                    <a:pt x="289" y="10"/>
                  </a:lnTo>
                  <a:lnTo>
                    <a:pt x="275" y="10"/>
                  </a:lnTo>
                  <a:lnTo>
                    <a:pt x="260" y="15"/>
                  </a:lnTo>
                  <a:lnTo>
                    <a:pt x="241" y="20"/>
                  </a:lnTo>
                  <a:lnTo>
                    <a:pt x="222" y="20"/>
                  </a:lnTo>
                  <a:lnTo>
                    <a:pt x="203" y="30"/>
                  </a:lnTo>
                  <a:lnTo>
                    <a:pt x="183" y="34"/>
                  </a:lnTo>
                  <a:lnTo>
                    <a:pt x="164" y="44"/>
                  </a:lnTo>
                  <a:lnTo>
                    <a:pt x="145" y="54"/>
                  </a:lnTo>
                  <a:lnTo>
                    <a:pt x="125" y="69"/>
                  </a:lnTo>
                  <a:lnTo>
                    <a:pt x="111" y="79"/>
                  </a:lnTo>
                  <a:lnTo>
                    <a:pt x="96" y="89"/>
                  </a:lnTo>
                  <a:lnTo>
                    <a:pt x="82" y="103"/>
                  </a:lnTo>
                  <a:lnTo>
                    <a:pt x="68" y="113"/>
                  </a:lnTo>
                  <a:lnTo>
                    <a:pt x="53" y="128"/>
                  </a:lnTo>
                  <a:lnTo>
                    <a:pt x="39" y="138"/>
                  </a:lnTo>
                  <a:lnTo>
                    <a:pt x="29" y="153"/>
                  </a:lnTo>
                </a:path>
              </a:pathLst>
            </a:custGeom>
            <a:noFill/>
            <a:ln w="12700" cap="rnd">
              <a:solidFill>
                <a:srgbClr val="FAFD00"/>
              </a:solidFill>
              <a:round/>
              <a:headEnd type="none" w="sm" len="sm"/>
              <a:tailEnd type="none" w="sm" len="sm"/>
            </a:ln>
          </p:spPr>
          <p:txBody>
            <a:bodyPr/>
            <a:lstStyle/>
            <a:p>
              <a:endParaRPr lang="en-US"/>
            </a:p>
          </p:txBody>
        </p:sp>
      </p:grpSp>
      <p:sp>
        <p:nvSpPr>
          <p:cNvPr id="13" name="Oval 13"/>
          <p:cNvSpPr>
            <a:spLocks noChangeArrowheads="1"/>
          </p:cNvSpPr>
          <p:nvPr/>
        </p:nvSpPr>
        <p:spPr bwMode="auto">
          <a:xfrm>
            <a:off x="533400" y="2197100"/>
            <a:ext cx="3124200" cy="3276600"/>
          </a:xfrm>
          <a:prstGeom prst="ellipse">
            <a:avLst/>
          </a:prstGeom>
          <a:noFill/>
          <a:ln w="38100" algn="ctr">
            <a:solidFill>
              <a:srgbClr val="FF0000"/>
            </a:solidFill>
            <a:round/>
            <a:headEnd/>
            <a:tailEnd/>
          </a:ln>
        </p:spPr>
        <p:txBody>
          <a:bodyPr wrap="none" anchor="ct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609600" y="228600"/>
            <a:ext cx="5181600" cy="914400"/>
          </a:xfrm>
        </p:spPr>
        <p:txBody>
          <a:bodyPr/>
          <a:lstStyle/>
          <a:p>
            <a:r>
              <a:rPr lang="en-US" sz="4400" smtClean="0">
                <a:latin typeface="Arial" charset="0"/>
                <a:cs typeface="Arial" charset="0"/>
              </a:rPr>
              <a:t>What is the Geoid?</a:t>
            </a:r>
          </a:p>
        </p:txBody>
      </p:sp>
      <p:sp>
        <p:nvSpPr>
          <p:cNvPr id="5" name="Rectangle 5"/>
          <p:cNvSpPr txBox="1">
            <a:spLocks noChangeArrowheads="1"/>
          </p:cNvSpPr>
          <p:nvPr/>
        </p:nvSpPr>
        <p:spPr bwMode="auto">
          <a:xfrm>
            <a:off x="6019800" y="1981200"/>
            <a:ext cx="2438400" cy="1524000"/>
          </a:xfrm>
          <a:prstGeom prst="rect">
            <a:avLst/>
          </a:prstGeom>
          <a:noFill/>
          <a:ln w="9525">
            <a:noFill/>
            <a:miter lim="800000"/>
            <a:headEnd/>
            <a:tailEnd/>
          </a:ln>
        </p:spPr>
        <p:txBody>
          <a:bodyPr/>
          <a:lstStyle/>
          <a:p>
            <a:pPr marL="273050" indent="-273050" algn="ctr" eaLnBrk="0" hangingPunct="0">
              <a:lnSpc>
                <a:spcPct val="90000"/>
              </a:lnSpc>
              <a:spcBef>
                <a:spcPct val="20000"/>
              </a:spcBef>
              <a:buClr>
                <a:srgbClr val="0BD0D9"/>
              </a:buClr>
              <a:buSzPct val="95000"/>
              <a:buFont typeface="Monotype Sorts" pitchFamily="2" charset="2"/>
              <a:buNone/>
              <a:defRPr/>
            </a:pPr>
            <a:r>
              <a:rPr lang="en-US" sz="2600" b="1" dirty="0" err="1">
                <a:latin typeface="+mn-lt"/>
              </a:rPr>
              <a:t>Equipotential</a:t>
            </a:r>
            <a:endParaRPr lang="en-US" sz="2600" b="1" dirty="0">
              <a:latin typeface="+mn-lt"/>
            </a:endParaRPr>
          </a:p>
          <a:p>
            <a:pPr marL="273050" indent="-273050" algn="ctr" eaLnBrk="0" hangingPunct="0">
              <a:lnSpc>
                <a:spcPct val="90000"/>
              </a:lnSpc>
              <a:spcBef>
                <a:spcPct val="20000"/>
              </a:spcBef>
              <a:buClr>
                <a:srgbClr val="0BD0D9"/>
              </a:buClr>
              <a:buSzPct val="95000"/>
              <a:buFont typeface="Monotype Sorts" pitchFamily="2" charset="2"/>
              <a:buNone/>
              <a:defRPr/>
            </a:pPr>
            <a:r>
              <a:rPr lang="en-US" sz="2600" b="1" dirty="0">
                <a:latin typeface="+mn-lt"/>
              </a:rPr>
              <a:t> Surface</a:t>
            </a:r>
          </a:p>
          <a:p>
            <a:pPr marL="273050" indent="-273050" algn="ctr" eaLnBrk="0" hangingPunct="0">
              <a:lnSpc>
                <a:spcPct val="90000"/>
              </a:lnSpc>
              <a:spcBef>
                <a:spcPct val="20000"/>
              </a:spcBef>
              <a:buClr>
                <a:srgbClr val="0BD0D9"/>
              </a:buClr>
              <a:buSzPct val="95000"/>
              <a:buFont typeface="Monotype Sorts" pitchFamily="2" charset="2"/>
              <a:buNone/>
              <a:defRPr/>
            </a:pPr>
            <a:r>
              <a:rPr lang="en-US" sz="2600" b="1" dirty="0">
                <a:latin typeface="+mn-lt"/>
              </a:rPr>
              <a:t>of Gravity</a:t>
            </a:r>
          </a:p>
        </p:txBody>
      </p:sp>
      <p:pic>
        <p:nvPicPr>
          <p:cNvPr id="6" name="Picture 6"/>
          <p:cNvPicPr>
            <a:picLocks noChangeAspect="1" noChangeArrowheads="1"/>
          </p:cNvPicPr>
          <p:nvPr/>
        </p:nvPicPr>
        <p:blipFill>
          <a:blip r:embed="rId3" cstate="print"/>
          <a:srcRect l="15625" t="33693" r="40430" b="6738"/>
          <a:stretch>
            <a:fillRect/>
          </a:stretch>
        </p:blipFill>
        <p:spPr bwMode="auto">
          <a:xfrm>
            <a:off x="381000" y="1312863"/>
            <a:ext cx="5257800" cy="5164137"/>
          </a:xfrm>
          <a:prstGeom prst="rect">
            <a:avLst/>
          </a:prstGeom>
          <a:noFill/>
          <a:ln w="9525">
            <a:noFill/>
            <a:miter lim="800000"/>
            <a:headEnd/>
            <a:tailEnd/>
          </a:ln>
          <a:effectLst>
            <a:softEdge rad="127000"/>
          </a:effectLst>
        </p:spPr>
      </p:pic>
      <p:sp>
        <p:nvSpPr>
          <p:cNvPr id="7173" name="Text Box 7"/>
          <p:cNvSpPr txBox="1">
            <a:spLocks noChangeArrowheads="1"/>
          </p:cNvSpPr>
          <p:nvPr/>
        </p:nvSpPr>
        <p:spPr bwMode="auto">
          <a:xfrm>
            <a:off x="6324600" y="5638800"/>
            <a:ext cx="1995488" cy="457200"/>
          </a:xfrm>
          <a:prstGeom prst="rect">
            <a:avLst/>
          </a:prstGeom>
          <a:noFill/>
          <a:ln w="9525">
            <a:noFill/>
            <a:miter lim="800000"/>
            <a:headEnd/>
            <a:tailEnd/>
          </a:ln>
        </p:spPr>
        <p:txBody>
          <a:bodyPr wrap="none">
            <a:spAutoFit/>
          </a:bodyPr>
          <a:lstStyle/>
          <a:p>
            <a:r>
              <a:rPr lang="en-US" sz="1200" b="1"/>
              <a:t>GRACE Gravity Model 01</a:t>
            </a:r>
          </a:p>
          <a:p>
            <a:r>
              <a:rPr lang="en-US" sz="1200" b="1"/>
              <a:t>  </a:t>
            </a:r>
            <a:r>
              <a:rPr lang="en-US" sz="1200"/>
              <a:t> - Released July 2003 </a:t>
            </a:r>
          </a:p>
        </p:txBody>
      </p:sp>
      <p:pic>
        <p:nvPicPr>
          <p:cNvPr id="7174" name="Picture 8" descr="GRACE - Gravity Recovery and Climate Experiment Homepage"/>
          <p:cNvPicPr>
            <a:picLocks noChangeAspect="1" noChangeArrowheads="1"/>
          </p:cNvPicPr>
          <p:nvPr/>
        </p:nvPicPr>
        <p:blipFill>
          <a:blip r:embed="rId4" cstate="print"/>
          <a:srcRect/>
          <a:stretch>
            <a:fillRect/>
          </a:stretch>
        </p:blipFill>
        <p:spPr bwMode="auto">
          <a:xfrm>
            <a:off x="5791200" y="5105400"/>
            <a:ext cx="3178175" cy="52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defTabSz="449263" eaLnBrk="0" hangingPunct="0">
              <a:buClr>
                <a:srgbClr val="FFFF00"/>
              </a:buClr>
              <a:buSzPct val="100000"/>
              <a:buFont typeface="Times New Roman" pitchFamily="18" charset="0"/>
              <a:buNone/>
            </a:pPr>
            <a:r>
              <a:rPr lang="en-US" sz="2800" b="1">
                <a:solidFill>
                  <a:schemeClr val="tx2"/>
                </a:solidFill>
                <a:latin typeface="Arial Black" pitchFamily="34" charset="0"/>
              </a:rPr>
              <a:t>VERTICAL TIDAL DATUMS</a:t>
            </a:r>
          </a:p>
        </p:txBody>
      </p:sp>
      <p:sp>
        <p:nvSpPr>
          <p:cNvPr id="8195" name="Rectangle 5"/>
          <p:cNvSpPr>
            <a:spLocks noChangeArrowheads="1"/>
          </p:cNvSpPr>
          <p:nvPr/>
        </p:nvSpPr>
        <p:spPr bwMode="auto">
          <a:xfrm>
            <a:off x="0" y="5105400"/>
            <a:ext cx="9144000" cy="1752600"/>
          </a:xfrm>
          <a:prstGeom prst="rect">
            <a:avLst/>
          </a:prstGeom>
          <a:gradFill rotWithShape="0">
            <a:gsLst>
              <a:gs pos="0">
                <a:srgbClr val="03D4A8"/>
              </a:gs>
              <a:gs pos="25000">
                <a:srgbClr val="21D6E0"/>
              </a:gs>
              <a:gs pos="75000">
                <a:srgbClr val="0087E6"/>
              </a:gs>
              <a:gs pos="100000">
                <a:srgbClr val="005CBF"/>
              </a:gs>
            </a:gsLst>
            <a:lin ang="5400000" scaled="1"/>
          </a:gradFill>
          <a:ln w="12700">
            <a:noFill/>
            <a:miter lim="800000"/>
            <a:headEnd type="none" w="sm" len="sm"/>
            <a:tailEnd type="none" w="sm" len="sm"/>
          </a:ln>
        </p:spPr>
        <p:txBody>
          <a:bodyPr wrap="none" anchor="ctr"/>
          <a:lstStyle/>
          <a:p>
            <a:pPr algn="ctr" eaLnBrk="0" hangingPunct="0"/>
            <a:endParaRPr lang="en-US"/>
          </a:p>
        </p:txBody>
      </p:sp>
      <p:sp>
        <p:nvSpPr>
          <p:cNvPr id="8196" name="AutoShape 6"/>
          <p:cNvSpPr>
            <a:spLocks noChangeArrowheads="1"/>
          </p:cNvSpPr>
          <p:nvPr/>
        </p:nvSpPr>
        <p:spPr bwMode="auto">
          <a:xfrm flipV="1">
            <a:off x="641350" y="2408238"/>
            <a:ext cx="379413" cy="441325"/>
          </a:xfrm>
          <a:prstGeom prst="flowChartManualOperation">
            <a:avLst/>
          </a:prstGeom>
          <a:solidFill>
            <a:schemeClr val="accent1"/>
          </a:solidFill>
          <a:ln w="12700">
            <a:solidFill>
              <a:schemeClr val="tx1"/>
            </a:solidFill>
            <a:miter lim="800000"/>
            <a:headEnd type="none" w="sm" len="sm"/>
            <a:tailEnd type="none" w="sm" len="sm"/>
          </a:ln>
        </p:spPr>
        <p:txBody>
          <a:bodyPr wrap="none" anchor="ctr"/>
          <a:lstStyle/>
          <a:p>
            <a:pPr eaLnBrk="0" hangingPunct="0"/>
            <a:endParaRPr lang="en-US"/>
          </a:p>
        </p:txBody>
      </p:sp>
      <p:sp>
        <p:nvSpPr>
          <p:cNvPr id="8197" name="Freeform 7" descr="Fish fossil"/>
          <p:cNvSpPr>
            <a:spLocks/>
          </p:cNvSpPr>
          <p:nvPr/>
        </p:nvSpPr>
        <p:spPr bwMode="auto">
          <a:xfrm>
            <a:off x="-123825" y="2565400"/>
            <a:ext cx="9359900" cy="4352925"/>
          </a:xfrm>
          <a:custGeom>
            <a:avLst/>
            <a:gdLst>
              <a:gd name="T0" fmla="*/ 2147483647 w 5896"/>
              <a:gd name="T1" fmla="*/ 2147483647 h 2742"/>
              <a:gd name="T2" fmla="*/ 2147483647 w 5896"/>
              <a:gd name="T3" fmla="*/ 2147483647 h 2742"/>
              <a:gd name="T4" fmla="*/ 2147483647 w 5896"/>
              <a:gd name="T5" fmla="*/ 2147483647 h 2742"/>
              <a:gd name="T6" fmla="*/ 2147483647 w 5896"/>
              <a:gd name="T7" fmla="*/ 2147483647 h 2742"/>
              <a:gd name="T8" fmla="*/ 2147483647 w 5896"/>
              <a:gd name="T9" fmla="*/ 2147483647 h 2742"/>
              <a:gd name="T10" fmla="*/ 2147483647 w 5896"/>
              <a:gd name="T11" fmla="*/ 2147483647 h 2742"/>
              <a:gd name="T12" fmla="*/ 2147483647 w 5896"/>
              <a:gd name="T13" fmla="*/ 2147483647 h 2742"/>
              <a:gd name="T14" fmla="*/ 2147483647 w 5896"/>
              <a:gd name="T15" fmla="*/ 2147483647 h 2742"/>
              <a:gd name="T16" fmla="*/ 2147483647 w 5896"/>
              <a:gd name="T17" fmla="*/ 2147483647 h 2742"/>
              <a:gd name="T18" fmla="*/ 2147483647 w 5896"/>
              <a:gd name="T19" fmla="*/ 2147483647 h 2742"/>
              <a:gd name="T20" fmla="*/ 2147483647 w 5896"/>
              <a:gd name="T21" fmla="*/ 2147483647 h 2742"/>
              <a:gd name="T22" fmla="*/ 2147483647 w 5896"/>
              <a:gd name="T23" fmla="*/ 2147483647 h 2742"/>
              <a:gd name="T24" fmla="*/ 2147483647 w 5896"/>
              <a:gd name="T25" fmla="*/ 2147483647 h 2742"/>
              <a:gd name="T26" fmla="*/ 2147483647 w 5896"/>
              <a:gd name="T27" fmla="*/ 2147483647 h 27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96"/>
              <a:gd name="T43" fmla="*/ 0 h 2742"/>
              <a:gd name="T44" fmla="*/ 5896 w 5896"/>
              <a:gd name="T45" fmla="*/ 2742 h 27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96" h="2742">
                <a:moveTo>
                  <a:pt x="97" y="2742"/>
                </a:moveTo>
                <a:cubicBezTo>
                  <a:pt x="49" y="2358"/>
                  <a:pt x="0" y="858"/>
                  <a:pt x="88" y="429"/>
                </a:cubicBezTo>
                <a:cubicBezTo>
                  <a:pt x="176" y="0"/>
                  <a:pt x="476" y="192"/>
                  <a:pt x="625" y="170"/>
                </a:cubicBezTo>
                <a:cubicBezTo>
                  <a:pt x="756" y="197"/>
                  <a:pt x="911" y="189"/>
                  <a:pt x="980" y="294"/>
                </a:cubicBezTo>
                <a:cubicBezTo>
                  <a:pt x="1049" y="399"/>
                  <a:pt x="993" y="678"/>
                  <a:pt x="1038" y="803"/>
                </a:cubicBezTo>
                <a:cubicBezTo>
                  <a:pt x="1083" y="928"/>
                  <a:pt x="1151" y="956"/>
                  <a:pt x="1249" y="1043"/>
                </a:cubicBezTo>
                <a:cubicBezTo>
                  <a:pt x="1269" y="1161"/>
                  <a:pt x="1580" y="1227"/>
                  <a:pt x="1624" y="1328"/>
                </a:cubicBezTo>
                <a:cubicBezTo>
                  <a:pt x="1651" y="1463"/>
                  <a:pt x="1611" y="1277"/>
                  <a:pt x="1652" y="1419"/>
                </a:cubicBezTo>
                <a:cubicBezTo>
                  <a:pt x="1672" y="1490"/>
                  <a:pt x="2000" y="1644"/>
                  <a:pt x="2017" y="1715"/>
                </a:cubicBezTo>
                <a:cubicBezTo>
                  <a:pt x="2048" y="1846"/>
                  <a:pt x="2454" y="1828"/>
                  <a:pt x="2516" y="1926"/>
                </a:cubicBezTo>
                <a:cubicBezTo>
                  <a:pt x="2541" y="2077"/>
                  <a:pt x="2946" y="2009"/>
                  <a:pt x="2996" y="2090"/>
                </a:cubicBezTo>
                <a:cubicBezTo>
                  <a:pt x="3003" y="2101"/>
                  <a:pt x="3345" y="2116"/>
                  <a:pt x="3352" y="2128"/>
                </a:cubicBezTo>
                <a:cubicBezTo>
                  <a:pt x="3362" y="2147"/>
                  <a:pt x="3858" y="2257"/>
                  <a:pt x="3870" y="2272"/>
                </a:cubicBezTo>
                <a:cubicBezTo>
                  <a:pt x="4287" y="2363"/>
                  <a:pt x="5474" y="2629"/>
                  <a:pt x="5896" y="2723"/>
                </a:cubicBezTo>
              </a:path>
            </a:pathLst>
          </a:custGeom>
          <a:blipFill dpi="0" rotWithShape="0">
            <a:blip r:embed="rId3" cstate="print"/>
            <a:srcRect/>
            <a:tile tx="0" ty="0" sx="100000" sy="100000" flip="none" algn="tl"/>
          </a:blipFill>
          <a:ln w="12700">
            <a:solidFill>
              <a:schemeClr val="tx1"/>
            </a:solidFill>
            <a:round/>
            <a:headEnd type="none" w="sm" len="sm"/>
            <a:tailEnd type="none" w="sm" len="sm"/>
          </a:ln>
        </p:spPr>
        <p:txBody>
          <a:bodyPr wrap="none" anchor="ctr"/>
          <a:lstStyle/>
          <a:p>
            <a:endParaRPr lang="en-US"/>
          </a:p>
        </p:txBody>
      </p:sp>
      <p:sp>
        <p:nvSpPr>
          <p:cNvPr id="8198" name="Line 8"/>
          <p:cNvSpPr>
            <a:spLocks noChangeShapeType="1"/>
          </p:cNvSpPr>
          <p:nvPr/>
        </p:nvSpPr>
        <p:spPr bwMode="auto">
          <a:xfrm>
            <a:off x="2117725" y="4435475"/>
            <a:ext cx="7026275" cy="0"/>
          </a:xfrm>
          <a:prstGeom prst="line">
            <a:avLst/>
          </a:prstGeom>
          <a:noFill/>
          <a:ln w="38100" cap="rnd">
            <a:solidFill>
              <a:schemeClr val="accent1"/>
            </a:solidFill>
            <a:prstDash val="sysDot"/>
            <a:round/>
            <a:headEnd type="none" w="sm" len="sm"/>
            <a:tailEnd type="none" w="sm" len="sm"/>
          </a:ln>
        </p:spPr>
        <p:txBody>
          <a:bodyPr wrap="none" anchor="ctr"/>
          <a:lstStyle/>
          <a:p>
            <a:endParaRPr lang="en-US"/>
          </a:p>
        </p:txBody>
      </p:sp>
      <p:sp>
        <p:nvSpPr>
          <p:cNvPr id="8199" name="Line 9"/>
          <p:cNvSpPr>
            <a:spLocks noChangeShapeType="1"/>
          </p:cNvSpPr>
          <p:nvPr/>
        </p:nvSpPr>
        <p:spPr bwMode="auto">
          <a:xfrm>
            <a:off x="4465638" y="5791200"/>
            <a:ext cx="4678362" cy="0"/>
          </a:xfrm>
          <a:prstGeom prst="line">
            <a:avLst/>
          </a:prstGeom>
          <a:noFill/>
          <a:ln w="38100">
            <a:solidFill>
              <a:srgbClr val="008080"/>
            </a:solidFill>
            <a:prstDash val="sysDot"/>
            <a:round/>
            <a:headEnd type="none" w="sm" len="sm"/>
            <a:tailEnd type="none" w="sm" len="sm"/>
          </a:ln>
        </p:spPr>
        <p:txBody>
          <a:bodyPr wrap="none" anchor="ctr"/>
          <a:lstStyle/>
          <a:p>
            <a:endParaRPr lang="en-US"/>
          </a:p>
        </p:txBody>
      </p:sp>
      <p:sp>
        <p:nvSpPr>
          <p:cNvPr id="8200" name="Text Box 10"/>
          <p:cNvSpPr txBox="1">
            <a:spLocks noChangeArrowheads="1"/>
          </p:cNvSpPr>
          <p:nvPr/>
        </p:nvSpPr>
        <p:spPr bwMode="auto">
          <a:xfrm>
            <a:off x="6505575" y="4419600"/>
            <a:ext cx="2638425" cy="304800"/>
          </a:xfrm>
          <a:prstGeom prst="rect">
            <a:avLst/>
          </a:prstGeom>
          <a:noFill/>
          <a:ln w="12700">
            <a:noFill/>
            <a:miter lim="800000"/>
            <a:headEnd type="none" w="sm" len="sm"/>
            <a:tailEnd type="none" w="sm" len="sm"/>
          </a:ln>
        </p:spPr>
        <p:txBody>
          <a:bodyPr wrap="none">
            <a:spAutoFit/>
          </a:bodyPr>
          <a:lstStyle/>
          <a:p>
            <a:pPr algn="ctr" eaLnBrk="0" hangingPunct="0"/>
            <a:r>
              <a:rPr lang="en-US" sz="1400">
                <a:solidFill>
                  <a:schemeClr val="bg1"/>
                </a:solidFill>
                <a:latin typeface="Verdana" pitchFamily="34" charset="0"/>
              </a:rPr>
              <a:t>	Mean High Water</a:t>
            </a:r>
          </a:p>
        </p:txBody>
      </p:sp>
      <p:sp>
        <p:nvSpPr>
          <p:cNvPr id="8201" name="Text Box 11"/>
          <p:cNvSpPr txBox="1">
            <a:spLocks noChangeArrowheads="1"/>
          </p:cNvSpPr>
          <p:nvPr/>
        </p:nvSpPr>
        <p:spPr bwMode="auto">
          <a:xfrm>
            <a:off x="7473950" y="5486400"/>
            <a:ext cx="1670050" cy="304800"/>
          </a:xfrm>
          <a:prstGeom prst="rect">
            <a:avLst/>
          </a:prstGeom>
          <a:noFill/>
          <a:ln w="12700">
            <a:noFill/>
            <a:miter lim="800000"/>
            <a:headEnd type="none" w="sm" len="sm"/>
            <a:tailEnd type="none" w="sm" len="sm"/>
          </a:ln>
        </p:spPr>
        <p:txBody>
          <a:bodyPr wrap="none">
            <a:spAutoFit/>
          </a:bodyPr>
          <a:lstStyle/>
          <a:p>
            <a:pPr algn="ctr" eaLnBrk="0" hangingPunct="0"/>
            <a:r>
              <a:rPr lang="en-US" sz="1400">
                <a:solidFill>
                  <a:schemeClr val="bg1"/>
                </a:solidFill>
                <a:latin typeface="Verdana" pitchFamily="34" charset="0"/>
              </a:rPr>
              <a:t>Mean Low Water</a:t>
            </a:r>
          </a:p>
        </p:txBody>
      </p:sp>
      <p:sp>
        <p:nvSpPr>
          <p:cNvPr id="8202" name="Text Box 12"/>
          <p:cNvSpPr txBox="1">
            <a:spLocks noChangeArrowheads="1"/>
          </p:cNvSpPr>
          <p:nvPr/>
        </p:nvSpPr>
        <p:spPr bwMode="auto">
          <a:xfrm>
            <a:off x="7045325" y="4800600"/>
            <a:ext cx="2098675" cy="304800"/>
          </a:xfrm>
          <a:prstGeom prst="rect">
            <a:avLst/>
          </a:prstGeom>
          <a:noFill/>
          <a:ln w="12700">
            <a:noFill/>
            <a:miter lim="800000"/>
            <a:headEnd type="none" w="sm" len="sm"/>
            <a:tailEnd type="none" w="sm" len="sm"/>
          </a:ln>
        </p:spPr>
        <p:txBody>
          <a:bodyPr wrap="none">
            <a:spAutoFit/>
          </a:bodyPr>
          <a:lstStyle/>
          <a:p>
            <a:pPr algn="r" eaLnBrk="0" hangingPunct="0"/>
            <a:r>
              <a:rPr lang="en-US" sz="1400">
                <a:solidFill>
                  <a:schemeClr val="bg1"/>
                </a:solidFill>
                <a:latin typeface="Verdana" pitchFamily="34" charset="0"/>
              </a:rPr>
              <a:t>Local Mean Sea Level</a:t>
            </a:r>
          </a:p>
        </p:txBody>
      </p:sp>
      <p:sp>
        <p:nvSpPr>
          <p:cNvPr id="13" name="Text Box 13"/>
          <p:cNvSpPr txBox="1">
            <a:spLocks noChangeArrowheads="1"/>
          </p:cNvSpPr>
          <p:nvPr/>
        </p:nvSpPr>
        <p:spPr bwMode="auto">
          <a:xfrm>
            <a:off x="1752600" y="1752600"/>
            <a:ext cx="6096000" cy="701675"/>
          </a:xfrm>
          <a:prstGeom prst="rect">
            <a:avLst/>
          </a:prstGeom>
          <a:noFill/>
          <a:ln w="12700">
            <a:noFill/>
            <a:miter lim="800000"/>
            <a:headEnd type="none" w="sm" len="sm"/>
            <a:tailEnd type="none" w="sm" len="sm"/>
          </a:ln>
          <a:effectLst/>
        </p:spPr>
        <p:txBody>
          <a:bodyPr>
            <a:spAutoFit/>
          </a:bodyPr>
          <a:lstStyle/>
          <a:p>
            <a:pPr eaLnBrk="0" hangingPunct="0">
              <a:defRPr/>
            </a:pPr>
            <a:r>
              <a:rPr lang="en-US" sz="2000" dirty="0" smtClean="0">
                <a:solidFill>
                  <a:srgbClr val="FFFF00"/>
                </a:solidFill>
              </a:rPr>
              <a:t>Elevation </a:t>
            </a:r>
            <a:r>
              <a:rPr lang="en-US" sz="2000" dirty="0">
                <a:solidFill>
                  <a:srgbClr val="FFFF00"/>
                </a:solidFill>
              </a:rPr>
              <a:t>only has meaning when referenced to some starting point. </a:t>
            </a:r>
            <a:endParaRPr lang="en-US" sz="2000" dirty="0">
              <a:solidFill>
                <a:srgbClr val="FFFF00"/>
              </a:solidFill>
              <a:effectLst>
                <a:outerShdw blurRad="38100" dist="38100" dir="2700000" algn="tl">
                  <a:srgbClr val="C0C0C0"/>
                </a:outerShdw>
              </a:effectLst>
            </a:endParaRPr>
          </a:p>
        </p:txBody>
      </p:sp>
      <p:sp>
        <p:nvSpPr>
          <p:cNvPr id="8204" name="Line 14"/>
          <p:cNvSpPr>
            <a:spLocks noChangeShapeType="1"/>
          </p:cNvSpPr>
          <p:nvPr/>
        </p:nvSpPr>
        <p:spPr bwMode="auto">
          <a:xfrm flipH="1">
            <a:off x="350838" y="5105400"/>
            <a:ext cx="2468562" cy="0"/>
          </a:xfrm>
          <a:prstGeom prst="line">
            <a:avLst/>
          </a:prstGeom>
          <a:noFill/>
          <a:ln w="28575">
            <a:solidFill>
              <a:schemeClr val="hlink"/>
            </a:solidFill>
            <a:round/>
            <a:headEnd type="none" w="sm" len="sm"/>
            <a:tailEnd type="none" w="sm" len="sm"/>
          </a:ln>
        </p:spPr>
        <p:txBody>
          <a:bodyPr wrap="none" anchor="ctr"/>
          <a:lstStyle/>
          <a:p>
            <a:endParaRPr lang="en-US"/>
          </a:p>
        </p:txBody>
      </p:sp>
      <p:sp>
        <p:nvSpPr>
          <p:cNvPr id="8205" name="Line 15"/>
          <p:cNvSpPr>
            <a:spLocks noChangeShapeType="1"/>
          </p:cNvSpPr>
          <p:nvPr/>
        </p:nvSpPr>
        <p:spPr bwMode="auto">
          <a:xfrm>
            <a:off x="487363" y="2408238"/>
            <a:ext cx="244475" cy="0"/>
          </a:xfrm>
          <a:prstGeom prst="line">
            <a:avLst/>
          </a:prstGeom>
          <a:noFill/>
          <a:ln w="28575">
            <a:solidFill>
              <a:schemeClr val="hlink"/>
            </a:solidFill>
            <a:round/>
            <a:headEnd type="none" w="sm" len="sm"/>
            <a:tailEnd type="none" w="sm" len="sm"/>
          </a:ln>
        </p:spPr>
        <p:txBody>
          <a:bodyPr wrap="none" anchor="ctr"/>
          <a:lstStyle/>
          <a:p>
            <a:endParaRPr lang="en-US"/>
          </a:p>
        </p:txBody>
      </p:sp>
      <p:sp>
        <p:nvSpPr>
          <p:cNvPr id="8206" name="Line 16"/>
          <p:cNvSpPr>
            <a:spLocks noChangeShapeType="1"/>
          </p:cNvSpPr>
          <p:nvPr/>
        </p:nvSpPr>
        <p:spPr bwMode="auto">
          <a:xfrm flipV="1">
            <a:off x="533400" y="2408238"/>
            <a:ext cx="0" cy="2681287"/>
          </a:xfrm>
          <a:prstGeom prst="line">
            <a:avLst/>
          </a:prstGeom>
          <a:noFill/>
          <a:ln w="28575">
            <a:solidFill>
              <a:srgbClr val="0099FF"/>
            </a:solidFill>
            <a:round/>
            <a:headEnd/>
            <a:tailEnd type="arrow" w="med" len="med"/>
          </a:ln>
        </p:spPr>
        <p:txBody>
          <a:bodyPr wrap="none" anchor="ctr"/>
          <a:lstStyle/>
          <a:p>
            <a:endParaRPr lang="en-US"/>
          </a:p>
        </p:txBody>
      </p:sp>
      <p:sp>
        <p:nvSpPr>
          <p:cNvPr id="8207" name="Text Box 17"/>
          <p:cNvSpPr txBox="1">
            <a:spLocks noChangeArrowheads="1"/>
          </p:cNvSpPr>
          <p:nvPr/>
        </p:nvSpPr>
        <p:spPr bwMode="auto">
          <a:xfrm>
            <a:off x="1724025" y="3548063"/>
            <a:ext cx="2238375" cy="457200"/>
          </a:xfrm>
          <a:prstGeom prst="rect">
            <a:avLst/>
          </a:prstGeom>
          <a:noFill/>
          <a:ln w="12700">
            <a:noFill/>
            <a:miter lim="800000"/>
            <a:headEnd type="none" w="sm" len="sm"/>
            <a:tailEnd type="none" w="sm" len="sm"/>
          </a:ln>
        </p:spPr>
        <p:txBody>
          <a:bodyPr wrap="none">
            <a:spAutoFit/>
          </a:bodyPr>
          <a:lstStyle/>
          <a:p>
            <a:pPr algn="ctr" eaLnBrk="0" hangingPunct="0"/>
            <a:r>
              <a:rPr lang="en-US">
                <a:solidFill>
                  <a:schemeClr val="bg1"/>
                </a:solidFill>
              </a:rPr>
              <a:t>LMSL Elevation</a:t>
            </a:r>
          </a:p>
        </p:txBody>
      </p:sp>
      <p:sp>
        <p:nvSpPr>
          <p:cNvPr id="8208" name="Line 18"/>
          <p:cNvSpPr>
            <a:spLocks noChangeShapeType="1"/>
          </p:cNvSpPr>
          <p:nvPr/>
        </p:nvSpPr>
        <p:spPr bwMode="auto">
          <a:xfrm flipH="1">
            <a:off x="639763" y="3779838"/>
            <a:ext cx="1128712" cy="0"/>
          </a:xfrm>
          <a:prstGeom prst="line">
            <a:avLst/>
          </a:prstGeom>
          <a:noFill/>
          <a:ln w="28575">
            <a:solidFill>
              <a:srgbClr val="0099FF"/>
            </a:solidFill>
            <a:round/>
            <a:headEnd/>
            <a:tailEnd type="arrow" w="med" len="med"/>
          </a:ln>
        </p:spPr>
        <p:txBody>
          <a:bodyPr wrap="none" anchor="ctr"/>
          <a:lstStyle/>
          <a:p>
            <a:endParaRPr lang="en-US"/>
          </a:p>
        </p:txBody>
      </p:sp>
      <p:sp>
        <p:nvSpPr>
          <p:cNvPr id="8209" name="Line 19"/>
          <p:cNvSpPr>
            <a:spLocks noChangeShapeType="1"/>
          </p:cNvSpPr>
          <p:nvPr/>
        </p:nvSpPr>
        <p:spPr bwMode="auto">
          <a:xfrm>
            <a:off x="2438400" y="4724400"/>
            <a:ext cx="6705600" cy="0"/>
          </a:xfrm>
          <a:prstGeom prst="line">
            <a:avLst/>
          </a:prstGeom>
          <a:noFill/>
          <a:ln w="38100" cap="rnd">
            <a:solidFill>
              <a:schemeClr val="accent1"/>
            </a:solidFill>
            <a:prstDash val="sysDot"/>
            <a:round/>
            <a:headEnd type="none" w="sm" len="sm"/>
            <a:tailEnd type="none" w="sm" len="sm"/>
          </a:ln>
        </p:spPr>
        <p:txBody>
          <a:bodyPr wrap="none" anchor="ctr"/>
          <a:lstStyle/>
          <a:p>
            <a:endParaRPr lang="en-US"/>
          </a:p>
        </p:txBody>
      </p:sp>
      <p:sp>
        <p:nvSpPr>
          <p:cNvPr id="8210" name="Line 20"/>
          <p:cNvSpPr>
            <a:spLocks noChangeShapeType="1"/>
          </p:cNvSpPr>
          <p:nvPr/>
        </p:nvSpPr>
        <p:spPr bwMode="auto">
          <a:xfrm>
            <a:off x="3429000" y="5486400"/>
            <a:ext cx="5715000" cy="0"/>
          </a:xfrm>
          <a:prstGeom prst="line">
            <a:avLst/>
          </a:prstGeom>
          <a:noFill/>
          <a:ln w="38100">
            <a:solidFill>
              <a:srgbClr val="008080"/>
            </a:solidFill>
            <a:prstDash val="sysDot"/>
            <a:round/>
            <a:headEnd type="none" w="sm" len="sm"/>
            <a:tailEnd type="none" w="sm" len="sm"/>
          </a:ln>
        </p:spPr>
        <p:txBody>
          <a:bodyPr wrap="none" anchor="ctr"/>
          <a:lstStyle/>
          <a:p>
            <a:endParaRPr lang="en-US"/>
          </a:p>
        </p:txBody>
      </p:sp>
      <p:sp>
        <p:nvSpPr>
          <p:cNvPr id="8211" name="Text Box 21"/>
          <p:cNvSpPr txBox="1">
            <a:spLocks noChangeArrowheads="1"/>
          </p:cNvSpPr>
          <p:nvPr/>
        </p:nvSpPr>
        <p:spPr bwMode="auto">
          <a:xfrm>
            <a:off x="6781800" y="5791200"/>
            <a:ext cx="2362200" cy="304800"/>
          </a:xfrm>
          <a:prstGeom prst="rect">
            <a:avLst/>
          </a:prstGeom>
          <a:noFill/>
          <a:ln w="12700">
            <a:noFill/>
            <a:miter lim="800000"/>
            <a:headEnd type="none" w="sm" len="sm"/>
            <a:tailEnd type="none" w="sm" len="sm"/>
          </a:ln>
        </p:spPr>
        <p:txBody>
          <a:bodyPr>
            <a:spAutoFit/>
          </a:bodyPr>
          <a:lstStyle/>
          <a:p>
            <a:pPr algn="r" eaLnBrk="0" hangingPunct="0"/>
            <a:r>
              <a:rPr lang="en-US" sz="1400">
                <a:solidFill>
                  <a:schemeClr val="bg1"/>
                </a:solidFill>
                <a:latin typeface="Verdana" pitchFamily="34" charset="0"/>
              </a:rPr>
              <a:t>Mean Lower Low Water</a:t>
            </a:r>
          </a:p>
        </p:txBody>
      </p:sp>
      <p:sp>
        <p:nvSpPr>
          <p:cNvPr id="8212" name="Text Box 22"/>
          <p:cNvSpPr txBox="1">
            <a:spLocks noChangeArrowheads="1"/>
          </p:cNvSpPr>
          <p:nvPr/>
        </p:nvSpPr>
        <p:spPr bwMode="auto">
          <a:xfrm>
            <a:off x="5854700" y="4114800"/>
            <a:ext cx="3289300" cy="304800"/>
          </a:xfrm>
          <a:prstGeom prst="rect">
            <a:avLst/>
          </a:prstGeom>
          <a:noFill/>
          <a:ln w="12700">
            <a:noFill/>
            <a:miter lim="800000"/>
            <a:headEnd type="none" w="sm" len="sm"/>
            <a:tailEnd type="none" w="sm" len="sm"/>
          </a:ln>
        </p:spPr>
        <p:txBody>
          <a:bodyPr wrap="none">
            <a:spAutoFit/>
          </a:bodyPr>
          <a:lstStyle/>
          <a:p>
            <a:pPr algn="ctr" eaLnBrk="0" hangingPunct="0"/>
            <a:r>
              <a:rPr lang="en-US" sz="1400">
                <a:solidFill>
                  <a:schemeClr val="bg1"/>
                </a:solidFill>
                <a:latin typeface="Verdana" pitchFamily="34" charset="0"/>
              </a:rPr>
              <a:t>	Mean Higher High Water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64"/>
          <p:cNvGrpSpPr>
            <a:grpSpLocks/>
          </p:cNvGrpSpPr>
          <p:nvPr/>
        </p:nvGrpSpPr>
        <p:grpSpPr bwMode="auto">
          <a:xfrm>
            <a:off x="509588" y="1371600"/>
            <a:ext cx="8634412" cy="5170488"/>
            <a:chOff x="480" y="1230"/>
            <a:chExt cx="4944" cy="2898"/>
          </a:xfrm>
        </p:grpSpPr>
        <p:sp>
          <p:nvSpPr>
            <p:cNvPr id="9220" name="AutoShape 5"/>
            <p:cNvSpPr>
              <a:spLocks noChangeAspect="1" noChangeArrowheads="1"/>
            </p:cNvSpPr>
            <p:nvPr/>
          </p:nvSpPr>
          <p:spPr bwMode="auto">
            <a:xfrm>
              <a:off x="480" y="1230"/>
              <a:ext cx="4944" cy="2898"/>
            </a:xfrm>
            <a:prstGeom prst="rect">
              <a:avLst/>
            </a:prstGeom>
            <a:noFill/>
            <a:ln w="9525">
              <a:noFill/>
              <a:miter lim="800000"/>
              <a:headEnd/>
              <a:tailEnd/>
            </a:ln>
          </p:spPr>
          <p:txBody>
            <a:bodyPr/>
            <a:lstStyle/>
            <a:p>
              <a:endParaRPr lang="en-US"/>
            </a:p>
          </p:txBody>
        </p:sp>
        <p:sp>
          <p:nvSpPr>
            <p:cNvPr id="9221" name="AutoShape 6"/>
            <p:cNvSpPr>
              <a:spLocks noChangeArrowheads="1"/>
            </p:cNvSpPr>
            <p:nvPr/>
          </p:nvSpPr>
          <p:spPr bwMode="auto">
            <a:xfrm>
              <a:off x="480" y="1230"/>
              <a:ext cx="4774" cy="2898"/>
            </a:xfrm>
            <a:prstGeom prst="roundRect">
              <a:avLst>
                <a:gd name="adj" fmla="val 16667"/>
              </a:avLst>
            </a:prstGeom>
            <a:solidFill>
              <a:srgbClr val="00CCFF"/>
            </a:solidFill>
            <a:ln w="9525">
              <a:solidFill>
                <a:srgbClr val="000000"/>
              </a:solidFill>
              <a:round/>
              <a:headEnd/>
              <a:tailEnd/>
            </a:ln>
          </p:spPr>
          <p:txBody>
            <a:bodyPr lIns="56693" tIns="28346" rIns="56693" bIns="28346" anchor="ctr"/>
            <a:lstStyle/>
            <a:p>
              <a:pPr algn="ctr"/>
              <a:endParaRPr lang="en-US"/>
            </a:p>
          </p:txBody>
        </p:sp>
        <p:sp>
          <p:nvSpPr>
            <p:cNvPr id="9222" name="Rectangle 7"/>
            <p:cNvSpPr>
              <a:spLocks noChangeArrowheads="1"/>
            </p:cNvSpPr>
            <p:nvPr/>
          </p:nvSpPr>
          <p:spPr bwMode="auto">
            <a:xfrm>
              <a:off x="2836" y="1230"/>
              <a:ext cx="826" cy="2891"/>
            </a:xfrm>
            <a:prstGeom prst="rect">
              <a:avLst/>
            </a:prstGeom>
            <a:solidFill>
              <a:srgbClr val="00CC99"/>
            </a:solidFill>
            <a:ln w="9525">
              <a:noFill/>
              <a:miter lim="800000"/>
              <a:headEnd/>
              <a:tailEnd/>
            </a:ln>
          </p:spPr>
          <p:txBody>
            <a:bodyPr anchor="ctr"/>
            <a:lstStyle/>
            <a:p>
              <a:endParaRPr lang="en-US"/>
            </a:p>
          </p:txBody>
        </p:sp>
        <p:sp>
          <p:nvSpPr>
            <p:cNvPr id="9223" name="Line 8"/>
            <p:cNvSpPr>
              <a:spLocks noChangeShapeType="1"/>
            </p:cNvSpPr>
            <p:nvPr/>
          </p:nvSpPr>
          <p:spPr bwMode="auto">
            <a:xfrm>
              <a:off x="3241" y="2094"/>
              <a:ext cx="0" cy="459"/>
            </a:xfrm>
            <a:prstGeom prst="line">
              <a:avLst/>
            </a:prstGeom>
            <a:noFill/>
            <a:ln w="9525">
              <a:solidFill>
                <a:srgbClr val="FFFFFF"/>
              </a:solidFill>
              <a:round/>
              <a:headEnd/>
              <a:tailEnd/>
            </a:ln>
          </p:spPr>
          <p:txBody>
            <a:bodyPr/>
            <a:lstStyle/>
            <a:p>
              <a:endParaRPr lang="en-US"/>
            </a:p>
          </p:txBody>
        </p:sp>
        <p:sp>
          <p:nvSpPr>
            <p:cNvPr id="9224" name="Line 9"/>
            <p:cNvSpPr>
              <a:spLocks noChangeShapeType="1"/>
            </p:cNvSpPr>
            <p:nvPr/>
          </p:nvSpPr>
          <p:spPr bwMode="auto">
            <a:xfrm>
              <a:off x="1560" y="2679"/>
              <a:ext cx="232" cy="6"/>
            </a:xfrm>
            <a:prstGeom prst="line">
              <a:avLst/>
            </a:prstGeom>
            <a:noFill/>
            <a:ln w="9525">
              <a:solidFill>
                <a:srgbClr val="FFFFFF"/>
              </a:solidFill>
              <a:round/>
              <a:headEnd/>
              <a:tailEnd/>
            </a:ln>
          </p:spPr>
          <p:txBody>
            <a:bodyPr/>
            <a:lstStyle/>
            <a:p>
              <a:endParaRPr lang="en-US"/>
            </a:p>
          </p:txBody>
        </p:sp>
        <p:sp>
          <p:nvSpPr>
            <p:cNvPr id="9225" name="Oval 10"/>
            <p:cNvSpPr>
              <a:spLocks noChangeArrowheads="1"/>
            </p:cNvSpPr>
            <p:nvPr/>
          </p:nvSpPr>
          <p:spPr bwMode="auto">
            <a:xfrm>
              <a:off x="2870" y="2529"/>
              <a:ext cx="742" cy="301"/>
            </a:xfrm>
            <a:prstGeom prst="ellipse">
              <a:avLst/>
            </a:prstGeom>
            <a:solidFill>
              <a:srgbClr val="0033CC"/>
            </a:solidFill>
            <a:ln w="9525">
              <a:solidFill>
                <a:srgbClr val="808080"/>
              </a:solidFill>
              <a:round/>
              <a:headEnd/>
              <a:tailEnd/>
            </a:ln>
          </p:spPr>
          <p:txBody>
            <a:bodyPr anchor="ctr"/>
            <a:lstStyle/>
            <a:p>
              <a:endParaRPr lang="en-US"/>
            </a:p>
          </p:txBody>
        </p:sp>
        <p:sp>
          <p:nvSpPr>
            <p:cNvPr id="9226" name="Oval 11"/>
            <p:cNvSpPr>
              <a:spLocks noChangeArrowheads="1"/>
            </p:cNvSpPr>
            <p:nvPr/>
          </p:nvSpPr>
          <p:spPr bwMode="auto">
            <a:xfrm>
              <a:off x="3759" y="2528"/>
              <a:ext cx="663" cy="302"/>
            </a:xfrm>
            <a:prstGeom prst="ellipse">
              <a:avLst/>
            </a:prstGeom>
            <a:solidFill>
              <a:srgbClr val="0033CC"/>
            </a:solidFill>
            <a:ln w="9525">
              <a:solidFill>
                <a:srgbClr val="808080"/>
              </a:solidFill>
              <a:round/>
              <a:headEnd/>
              <a:tailEnd/>
            </a:ln>
          </p:spPr>
          <p:txBody>
            <a:bodyPr anchor="ctr"/>
            <a:lstStyle/>
            <a:p>
              <a:endParaRPr lang="en-US"/>
            </a:p>
          </p:txBody>
        </p:sp>
        <p:sp>
          <p:nvSpPr>
            <p:cNvPr id="9227" name="Oval 12"/>
            <p:cNvSpPr>
              <a:spLocks noChangeArrowheads="1"/>
            </p:cNvSpPr>
            <p:nvPr/>
          </p:nvSpPr>
          <p:spPr bwMode="auto">
            <a:xfrm>
              <a:off x="1781" y="2529"/>
              <a:ext cx="976" cy="301"/>
            </a:xfrm>
            <a:prstGeom prst="ellipse">
              <a:avLst/>
            </a:prstGeom>
            <a:solidFill>
              <a:srgbClr val="0033CC"/>
            </a:solidFill>
            <a:ln w="9525">
              <a:solidFill>
                <a:srgbClr val="808080"/>
              </a:solidFill>
              <a:round/>
              <a:headEnd/>
              <a:tailEnd/>
            </a:ln>
          </p:spPr>
          <p:txBody>
            <a:bodyPr anchor="ctr"/>
            <a:lstStyle/>
            <a:p>
              <a:endParaRPr lang="en-US"/>
            </a:p>
          </p:txBody>
        </p:sp>
        <p:sp>
          <p:nvSpPr>
            <p:cNvPr id="9228" name="Text Box 13"/>
            <p:cNvSpPr txBox="1">
              <a:spLocks noChangeArrowheads="1"/>
            </p:cNvSpPr>
            <p:nvPr/>
          </p:nvSpPr>
          <p:spPr bwMode="auto">
            <a:xfrm>
              <a:off x="1791" y="2581"/>
              <a:ext cx="1076" cy="204"/>
            </a:xfrm>
            <a:prstGeom prst="rect">
              <a:avLst/>
            </a:prstGeom>
            <a:noFill/>
            <a:ln w="9525">
              <a:noFill/>
              <a:miter lim="800000"/>
              <a:headEnd/>
              <a:tailEnd/>
            </a:ln>
          </p:spPr>
          <p:txBody>
            <a:bodyPr lIns="56693" tIns="28346" rIns="56693" bIns="28346"/>
            <a:lstStyle/>
            <a:p>
              <a:r>
                <a:rPr lang="en-US" sz="1600" b="1">
                  <a:solidFill>
                    <a:srgbClr val="FF9900"/>
                  </a:solidFill>
                  <a:latin typeface="Swis721 Ex BT" pitchFamily="34" charset="0"/>
                </a:rPr>
                <a:t>NAD83 </a:t>
              </a:r>
              <a:r>
                <a:rPr lang="en-US" sz="1400" b="1">
                  <a:solidFill>
                    <a:srgbClr val="FF9900"/>
                  </a:solidFill>
                  <a:latin typeface="Swis721 Ex BT" pitchFamily="34" charset="0"/>
                </a:rPr>
                <a:t>(CORS96)</a:t>
              </a:r>
              <a:endParaRPr lang="en-US" sz="1400"/>
            </a:p>
          </p:txBody>
        </p:sp>
        <p:sp>
          <p:nvSpPr>
            <p:cNvPr id="9229" name="Text Box 14"/>
            <p:cNvSpPr txBox="1">
              <a:spLocks noChangeArrowheads="1"/>
            </p:cNvSpPr>
            <p:nvPr/>
          </p:nvSpPr>
          <p:spPr bwMode="auto">
            <a:xfrm>
              <a:off x="2937" y="2597"/>
              <a:ext cx="737" cy="204"/>
            </a:xfrm>
            <a:prstGeom prst="rect">
              <a:avLst/>
            </a:prstGeom>
            <a:noFill/>
            <a:ln w="9525">
              <a:noFill/>
              <a:miter lim="800000"/>
              <a:headEnd/>
              <a:tailEnd/>
            </a:ln>
          </p:spPr>
          <p:txBody>
            <a:bodyPr lIns="56693" tIns="28346" rIns="56693" bIns="28346"/>
            <a:lstStyle/>
            <a:p>
              <a:r>
                <a:rPr lang="en-US" sz="1600" b="1">
                  <a:solidFill>
                    <a:srgbClr val="FF9900"/>
                  </a:solidFill>
                  <a:latin typeface="Swis721 Ex BT" pitchFamily="34" charset="0"/>
                </a:rPr>
                <a:t> NAVD 88</a:t>
              </a:r>
              <a:endParaRPr lang="en-US" sz="1600"/>
            </a:p>
          </p:txBody>
        </p:sp>
        <p:sp>
          <p:nvSpPr>
            <p:cNvPr id="9230" name="Text Box 15"/>
            <p:cNvSpPr txBox="1">
              <a:spLocks noChangeArrowheads="1"/>
            </p:cNvSpPr>
            <p:nvPr/>
          </p:nvSpPr>
          <p:spPr bwMode="auto">
            <a:xfrm>
              <a:off x="3897" y="2597"/>
              <a:ext cx="447" cy="204"/>
            </a:xfrm>
            <a:prstGeom prst="rect">
              <a:avLst/>
            </a:prstGeom>
            <a:noFill/>
            <a:ln w="9525">
              <a:noFill/>
              <a:miter lim="800000"/>
              <a:headEnd/>
              <a:tailEnd/>
            </a:ln>
          </p:spPr>
          <p:txBody>
            <a:bodyPr lIns="56693" tIns="28346" rIns="56693" bIns="28346"/>
            <a:lstStyle/>
            <a:p>
              <a:r>
                <a:rPr lang="en-US" sz="1600" b="1">
                  <a:solidFill>
                    <a:srgbClr val="FF9900"/>
                  </a:solidFill>
                  <a:latin typeface="Swis721 Ex BT" pitchFamily="34" charset="0"/>
                </a:rPr>
                <a:t>LMSL</a:t>
              </a:r>
              <a:endParaRPr lang="en-US" sz="1600"/>
            </a:p>
          </p:txBody>
        </p:sp>
        <p:sp>
          <p:nvSpPr>
            <p:cNvPr id="9231" name="Text Box 17"/>
            <p:cNvSpPr txBox="1">
              <a:spLocks noChangeArrowheads="1"/>
            </p:cNvSpPr>
            <p:nvPr/>
          </p:nvSpPr>
          <p:spPr bwMode="auto">
            <a:xfrm>
              <a:off x="4572" y="2042"/>
              <a:ext cx="559"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MHHW</a:t>
              </a:r>
              <a:endParaRPr lang="en-US" sz="1600"/>
            </a:p>
          </p:txBody>
        </p:sp>
        <p:sp>
          <p:nvSpPr>
            <p:cNvPr id="9232" name="Text Box 18"/>
            <p:cNvSpPr txBox="1">
              <a:spLocks noChangeArrowheads="1"/>
            </p:cNvSpPr>
            <p:nvPr/>
          </p:nvSpPr>
          <p:spPr bwMode="auto">
            <a:xfrm>
              <a:off x="4572" y="2286"/>
              <a:ext cx="715"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MHW</a:t>
              </a:r>
              <a:endParaRPr lang="en-US" sz="1600"/>
            </a:p>
          </p:txBody>
        </p:sp>
        <p:sp>
          <p:nvSpPr>
            <p:cNvPr id="9233" name="Text Box 19"/>
            <p:cNvSpPr txBox="1">
              <a:spLocks noChangeArrowheads="1"/>
            </p:cNvSpPr>
            <p:nvPr/>
          </p:nvSpPr>
          <p:spPr bwMode="auto">
            <a:xfrm>
              <a:off x="4572" y="2531"/>
              <a:ext cx="418"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MTL</a:t>
              </a:r>
              <a:endParaRPr lang="en-US" sz="1600"/>
            </a:p>
          </p:txBody>
        </p:sp>
        <p:sp>
          <p:nvSpPr>
            <p:cNvPr id="9234" name="Text Box 20"/>
            <p:cNvSpPr txBox="1">
              <a:spLocks noChangeArrowheads="1"/>
            </p:cNvSpPr>
            <p:nvPr/>
          </p:nvSpPr>
          <p:spPr bwMode="auto">
            <a:xfrm>
              <a:off x="4572" y="2777"/>
              <a:ext cx="405"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DTL</a:t>
              </a:r>
              <a:endParaRPr lang="en-US" sz="1600"/>
            </a:p>
          </p:txBody>
        </p:sp>
        <p:sp>
          <p:nvSpPr>
            <p:cNvPr id="9235" name="Text Box 21"/>
            <p:cNvSpPr txBox="1">
              <a:spLocks noChangeArrowheads="1"/>
            </p:cNvSpPr>
            <p:nvPr/>
          </p:nvSpPr>
          <p:spPr bwMode="auto">
            <a:xfrm>
              <a:off x="4572" y="3019"/>
              <a:ext cx="696"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MLW</a:t>
              </a:r>
              <a:endParaRPr lang="en-US" sz="1600"/>
            </a:p>
          </p:txBody>
        </p:sp>
        <p:sp>
          <p:nvSpPr>
            <p:cNvPr id="9236" name="Text Box 22"/>
            <p:cNvSpPr txBox="1">
              <a:spLocks noChangeArrowheads="1"/>
            </p:cNvSpPr>
            <p:nvPr/>
          </p:nvSpPr>
          <p:spPr bwMode="auto">
            <a:xfrm>
              <a:off x="4572" y="3264"/>
              <a:ext cx="531"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MLLW</a:t>
              </a:r>
              <a:endParaRPr lang="en-US" sz="1600"/>
            </a:p>
          </p:txBody>
        </p:sp>
        <p:sp>
          <p:nvSpPr>
            <p:cNvPr id="9237" name="Line 23"/>
            <p:cNvSpPr>
              <a:spLocks noChangeShapeType="1"/>
            </p:cNvSpPr>
            <p:nvPr/>
          </p:nvSpPr>
          <p:spPr bwMode="auto">
            <a:xfrm>
              <a:off x="2757" y="2682"/>
              <a:ext cx="113" cy="0"/>
            </a:xfrm>
            <a:prstGeom prst="line">
              <a:avLst/>
            </a:prstGeom>
            <a:noFill/>
            <a:ln w="9525">
              <a:solidFill>
                <a:srgbClr val="FFFFFF"/>
              </a:solidFill>
              <a:round/>
              <a:headEnd/>
              <a:tailEnd/>
            </a:ln>
          </p:spPr>
          <p:txBody>
            <a:bodyPr/>
            <a:lstStyle/>
            <a:p>
              <a:endParaRPr lang="en-US"/>
            </a:p>
          </p:txBody>
        </p:sp>
        <p:sp>
          <p:nvSpPr>
            <p:cNvPr id="9238" name="Line 24"/>
            <p:cNvSpPr>
              <a:spLocks noChangeShapeType="1"/>
            </p:cNvSpPr>
            <p:nvPr/>
          </p:nvSpPr>
          <p:spPr bwMode="auto">
            <a:xfrm>
              <a:off x="3615" y="2680"/>
              <a:ext cx="141" cy="0"/>
            </a:xfrm>
            <a:prstGeom prst="line">
              <a:avLst/>
            </a:prstGeom>
            <a:noFill/>
            <a:ln w="9525">
              <a:solidFill>
                <a:srgbClr val="FFFFFF"/>
              </a:solidFill>
              <a:round/>
              <a:headEnd/>
              <a:tailEnd/>
            </a:ln>
          </p:spPr>
          <p:txBody>
            <a:bodyPr/>
            <a:lstStyle/>
            <a:p>
              <a:endParaRPr lang="en-US"/>
            </a:p>
          </p:txBody>
        </p:sp>
        <p:sp>
          <p:nvSpPr>
            <p:cNvPr id="9239" name="Text Box 25"/>
            <p:cNvSpPr txBox="1">
              <a:spLocks noChangeArrowheads="1"/>
            </p:cNvSpPr>
            <p:nvPr/>
          </p:nvSpPr>
          <p:spPr bwMode="auto">
            <a:xfrm>
              <a:off x="2897" y="1900"/>
              <a:ext cx="769" cy="274"/>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NGVD 29</a:t>
              </a:r>
              <a:endParaRPr lang="en-US" sz="1600"/>
            </a:p>
          </p:txBody>
        </p:sp>
        <p:sp>
          <p:nvSpPr>
            <p:cNvPr id="9240" name="Text Box 26"/>
            <p:cNvSpPr txBox="1">
              <a:spLocks noChangeArrowheads="1"/>
            </p:cNvSpPr>
            <p:nvPr/>
          </p:nvSpPr>
          <p:spPr bwMode="auto">
            <a:xfrm>
              <a:off x="1991" y="3219"/>
              <a:ext cx="711" cy="438"/>
            </a:xfrm>
            <a:prstGeom prst="rect">
              <a:avLst/>
            </a:prstGeom>
            <a:noFill/>
            <a:ln w="19050">
              <a:solidFill>
                <a:srgbClr val="000000"/>
              </a:solidFill>
              <a:miter lim="800000"/>
              <a:headEnd/>
              <a:tailEnd/>
            </a:ln>
          </p:spPr>
          <p:txBody>
            <a:bodyPr lIns="56693" tIns="28346" rIns="56693" bIns="28346"/>
            <a:lstStyle/>
            <a:p>
              <a:r>
                <a:rPr lang="en-US" sz="1600" b="1"/>
                <a:t>GEOID99,</a:t>
              </a:r>
            </a:p>
            <a:p>
              <a:r>
                <a:rPr lang="en-US" sz="1600" b="1"/>
                <a:t>GEOID03,</a:t>
              </a:r>
            </a:p>
            <a:p>
              <a:r>
                <a:rPr lang="en-US" sz="1600" b="1"/>
                <a:t>GEOID09</a:t>
              </a:r>
              <a:endParaRPr lang="en-US" sz="1600"/>
            </a:p>
          </p:txBody>
        </p:sp>
        <p:sp>
          <p:nvSpPr>
            <p:cNvPr id="9241" name="Text Box 27"/>
            <p:cNvSpPr txBox="1">
              <a:spLocks noChangeArrowheads="1"/>
            </p:cNvSpPr>
            <p:nvPr/>
          </p:nvSpPr>
          <p:spPr bwMode="auto">
            <a:xfrm>
              <a:off x="3089" y="3338"/>
              <a:ext cx="1099" cy="501"/>
            </a:xfrm>
            <a:prstGeom prst="rect">
              <a:avLst/>
            </a:prstGeom>
            <a:noFill/>
            <a:ln w="19050">
              <a:solidFill>
                <a:srgbClr val="000000"/>
              </a:solidFill>
              <a:miter lim="800000"/>
              <a:headEnd/>
              <a:tailEnd/>
            </a:ln>
          </p:spPr>
          <p:txBody>
            <a:bodyPr lIns="56693" tIns="28346" rIns="56693" bIns="28346"/>
            <a:lstStyle/>
            <a:p>
              <a:pPr algn="ctr"/>
              <a:r>
                <a:rPr lang="en-US" sz="1600" b="1" dirty="0"/>
                <a:t>TSS</a:t>
              </a:r>
            </a:p>
            <a:p>
              <a:pPr algn="ctr"/>
              <a:r>
                <a:rPr lang="en-US" sz="1600" b="1" dirty="0"/>
                <a:t>(Topography of the Sea Surface)</a:t>
              </a:r>
              <a:endParaRPr lang="en-US" sz="1600" dirty="0"/>
            </a:p>
          </p:txBody>
        </p:sp>
        <p:sp>
          <p:nvSpPr>
            <p:cNvPr id="9242" name="Line 28"/>
            <p:cNvSpPr>
              <a:spLocks noChangeShapeType="1"/>
            </p:cNvSpPr>
            <p:nvPr/>
          </p:nvSpPr>
          <p:spPr bwMode="auto">
            <a:xfrm flipV="1">
              <a:off x="2445" y="2691"/>
              <a:ext cx="393" cy="506"/>
            </a:xfrm>
            <a:prstGeom prst="line">
              <a:avLst/>
            </a:prstGeom>
            <a:noFill/>
            <a:ln w="9525">
              <a:solidFill>
                <a:srgbClr val="000000"/>
              </a:solidFill>
              <a:round/>
              <a:headEnd/>
              <a:tailEnd/>
            </a:ln>
          </p:spPr>
          <p:txBody>
            <a:bodyPr/>
            <a:lstStyle/>
            <a:p>
              <a:endParaRPr lang="en-US"/>
            </a:p>
          </p:txBody>
        </p:sp>
        <p:sp>
          <p:nvSpPr>
            <p:cNvPr id="9243" name="Line 29"/>
            <p:cNvSpPr>
              <a:spLocks noChangeShapeType="1"/>
            </p:cNvSpPr>
            <p:nvPr/>
          </p:nvSpPr>
          <p:spPr bwMode="auto">
            <a:xfrm flipH="1" flipV="1">
              <a:off x="3688" y="2691"/>
              <a:ext cx="170" cy="647"/>
            </a:xfrm>
            <a:prstGeom prst="line">
              <a:avLst/>
            </a:prstGeom>
            <a:noFill/>
            <a:ln w="9525">
              <a:solidFill>
                <a:srgbClr val="000000"/>
              </a:solidFill>
              <a:round/>
              <a:headEnd/>
              <a:tailEnd/>
            </a:ln>
          </p:spPr>
          <p:txBody>
            <a:bodyPr/>
            <a:lstStyle/>
            <a:p>
              <a:endParaRPr lang="en-US"/>
            </a:p>
          </p:txBody>
        </p:sp>
        <p:sp>
          <p:nvSpPr>
            <p:cNvPr id="9244" name="Text Box 31"/>
            <p:cNvSpPr txBox="1">
              <a:spLocks noChangeArrowheads="1"/>
            </p:cNvSpPr>
            <p:nvPr/>
          </p:nvSpPr>
          <p:spPr bwMode="auto">
            <a:xfrm>
              <a:off x="774" y="1913"/>
              <a:ext cx="1042"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WGS 84 (G873)</a:t>
              </a:r>
              <a:endParaRPr lang="en-US" sz="1000" b="1"/>
            </a:p>
          </p:txBody>
        </p:sp>
        <p:sp>
          <p:nvSpPr>
            <p:cNvPr id="9245" name="Text Box 32"/>
            <p:cNvSpPr txBox="1">
              <a:spLocks noChangeArrowheads="1"/>
            </p:cNvSpPr>
            <p:nvPr/>
          </p:nvSpPr>
          <p:spPr bwMode="auto">
            <a:xfrm>
              <a:off x="774" y="2041"/>
              <a:ext cx="1042"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WGS 84 (G730)</a:t>
              </a:r>
              <a:endParaRPr lang="en-US" sz="1000" b="1"/>
            </a:p>
          </p:txBody>
        </p:sp>
        <p:sp>
          <p:nvSpPr>
            <p:cNvPr id="9246" name="Text Box 33"/>
            <p:cNvSpPr txBox="1">
              <a:spLocks noChangeArrowheads="1"/>
            </p:cNvSpPr>
            <p:nvPr/>
          </p:nvSpPr>
          <p:spPr bwMode="auto">
            <a:xfrm>
              <a:off x="774" y="2168"/>
              <a:ext cx="1008"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WGS 84 (orig.)</a:t>
              </a:r>
              <a:endParaRPr lang="en-US" sz="1000" b="1"/>
            </a:p>
          </p:txBody>
        </p:sp>
        <p:sp>
          <p:nvSpPr>
            <p:cNvPr id="9247" name="Text Box 34"/>
            <p:cNvSpPr txBox="1">
              <a:spLocks noChangeArrowheads="1"/>
            </p:cNvSpPr>
            <p:nvPr/>
          </p:nvSpPr>
          <p:spPr bwMode="auto">
            <a:xfrm>
              <a:off x="774" y="2424"/>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ITRF97</a:t>
              </a:r>
              <a:endParaRPr lang="en-US" sz="1000" b="1"/>
            </a:p>
          </p:txBody>
        </p:sp>
        <p:sp>
          <p:nvSpPr>
            <p:cNvPr id="9248" name="Text Box 35"/>
            <p:cNvSpPr txBox="1">
              <a:spLocks noChangeArrowheads="1"/>
            </p:cNvSpPr>
            <p:nvPr/>
          </p:nvSpPr>
          <p:spPr bwMode="auto">
            <a:xfrm>
              <a:off x="774" y="2680"/>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ITRF94</a:t>
              </a:r>
              <a:endParaRPr lang="en-US" sz="1000" b="1"/>
            </a:p>
          </p:txBody>
        </p:sp>
        <p:sp>
          <p:nvSpPr>
            <p:cNvPr id="9249" name="Text Box 36"/>
            <p:cNvSpPr txBox="1">
              <a:spLocks noChangeArrowheads="1"/>
            </p:cNvSpPr>
            <p:nvPr/>
          </p:nvSpPr>
          <p:spPr bwMode="auto">
            <a:xfrm>
              <a:off x="774" y="2552"/>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ITRF96</a:t>
              </a:r>
              <a:endParaRPr lang="en-US" sz="1000" b="1"/>
            </a:p>
          </p:txBody>
        </p:sp>
        <p:sp>
          <p:nvSpPr>
            <p:cNvPr id="9250" name="Text Box 37"/>
            <p:cNvSpPr txBox="1">
              <a:spLocks noChangeArrowheads="1"/>
            </p:cNvSpPr>
            <p:nvPr/>
          </p:nvSpPr>
          <p:spPr bwMode="auto">
            <a:xfrm>
              <a:off x="774" y="2808"/>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ITRF93</a:t>
              </a:r>
              <a:endParaRPr lang="en-US" sz="1000" b="1"/>
            </a:p>
          </p:txBody>
        </p:sp>
        <p:sp>
          <p:nvSpPr>
            <p:cNvPr id="9251" name="Text Box 38"/>
            <p:cNvSpPr txBox="1">
              <a:spLocks noChangeArrowheads="1"/>
            </p:cNvSpPr>
            <p:nvPr/>
          </p:nvSpPr>
          <p:spPr bwMode="auto">
            <a:xfrm>
              <a:off x="774" y="2936"/>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ITRF92</a:t>
              </a:r>
              <a:endParaRPr lang="en-US" sz="1000" b="1"/>
            </a:p>
          </p:txBody>
        </p:sp>
        <p:sp>
          <p:nvSpPr>
            <p:cNvPr id="9252" name="Text Box 39"/>
            <p:cNvSpPr txBox="1">
              <a:spLocks noChangeArrowheads="1"/>
            </p:cNvSpPr>
            <p:nvPr/>
          </p:nvSpPr>
          <p:spPr bwMode="auto">
            <a:xfrm>
              <a:off x="774" y="3065"/>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ITRF91</a:t>
              </a:r>
              <a:endParaRPr lang="en-US" sz="1000" b="1"/>
            </a:p>
          </p:txBody>
        </p:sp>
        <p:sp>
          <p:nvSpPr>
            <p:cNvPr id="9253" name="Text Box 40"/>
            <p:cNvSpPr txBox="1">
              <a:spLocks noChangeArrowheads="1"/>
            </p:cNvSpPr>
            <p:nvPr/>
          </p:nvSpPr>
          <p:spPr bwMode="auto">
            <a:xfrm>
              <a:off x="774" y="3192"/>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ITRF90</a:t>
              </a:r>
              <a:endParaRPr lang="en-US" sz="1000" b="1"/>
            </a:p>
          </p:txBody>
        </p:sp>
        <p:sp>
          <p:nvSpPr>
            <p:cNvPr id="9254" name="Text Box 41"/>
            <p:cNvSpPr txBox="1">
              <a:spLocks noChangeArrowheads="1"/>
            </p:cNvSpPr>
            <p:nvPr/>
          </p:nvSpPr>
          <p:spPr bwMode="auto">
            <a:xfrm>
              <a:off x="774" y="3319"/>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ITRF89</a:t>
              </a:r>
              <a:endParaRPr lang="en-US" sz="1000" b="1"/>
            </a:p>
          </p:txBody>
        </p:sp>
        <p:sp>
          <p:nvSpPr>
            <p:cNvPr id="9255" name="Text Box 42"/>
            <p:cNvSpPr txBox="1">
              <a:spLocks noChangeArrowheads="1"/>
            </p:cNvSpPr>
            <p:nvPr/>
          </p:nvSpPr>
          <p:spPr bwMode="auto">
            <a:xfrm>
              <a:off x="774" y="3448"/>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ITRF88</a:t>
              </a:r>
              <a:endParaRPr lang="en-US" sz="1000" b="1"/>
            </a:p>
          </p:txBody>
        </p:sp>
        <p:sp>
          <p:nvSpPr>
            <p:cNvPr id="9256" name="Text Box 43"/>
            <p:cNvSpPr txBox="1">
              <a:spLocks noChangeArrowheads="1"/>
            </p:cNvSpPr>
            <p:nvPr/>
          </p:nvSpPr>
          <p:spPr bwMode="auto">
            <a:xfrm>
              <a:off x="774" y="3575"/>
              <a:ext cx="781"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SIO/MIT 92</a:t>
              </a:r>
              <a:endParaRPr lang="en-US" sz="1000" b="1"/>
            </a:p>
          </p:txBody>
        </p:sp>
        <p:sp>
          <p:nvSpPr>
            <p:cNvPr id="9257" name="Text Box 44"/>
            <p:cNvSpPr txBox="1">
              <a:spLocks noChangeArrowheads="1"/>
            </p:cNvSpPr>
            <p:nvPr/>
          </p:nvSpPr>
          <p:spPr bwMode="auto">
            <a:xfrm>
              <a:off x="774" y="3703"/>
              <a:ext cx="670"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NEOS 90</a:t>
              </a:r>
              <a:endParaRPr lang="en-US" sz="1000" b="1"/>
            </a:p>
          </p:txBody>
        </p:sp>
        <p:sp>
          <p:nvSpPr>
            <p:cNvPr id="9258" name="Text Box 45"/>
            <p:cNvSpPr txBox="1">
              <a:spLocks noChangeArrowheads="1"/>
            </p:cNvSpPr>
            <p:nvPr/>
          </p:nvSpPr>
          <p:spPr bwMode="auto">
            <a:xfrm>
              <a:off x="768" y="3832"/>
              <a:ext cx="7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PNEOS 90</a:t>
              </a:r>
              <a:endParaRPr lang="en-US" sz="1000" b="1"/>
            </a:p>
          </p:txBody>
        </p:sp>
        <p:sp>
          <p:nvSpPr>
            <p:cNvPr id="9259" name="Text Box 46"/>
            <p:cNvSpPr txBox="1">
              <a:spLocks noChangeArrowheads="1"/>
            </p:cNvSpPr>
            <p:nvPr/>
          </p:nvSpPr>
          <p:spPr bwMode="auto">
            <a:xfrm>
              <a:off x="774" y="1785"/>
              <a:ext cx="1146" cy="182"/>
            </a:xfrm>
            <a:prstGeom prst="rect">
              <a:avLst/>
            </a:prstGeom>
            <a:noFill/>
            <a:ln w="9525">
              <a:noFill/>
              <a:miter lim="800000"/>
              <a:headEnd/>
              <a:tailEnd/>
            </a:ln>
          </p:spPr>
          <p:txBody>
            <a:bodyPr lIns="56693" tIns="28346" rIns="56693" bIns="28346"/>
            <a:lstStyle/>
            <a:p>
              <a:r>
                <a:rPr lang="en-US" sz="1000" b="1">
                  <a:solidFill>
                    <a:srgbClr val="FFFFFF"/>
                  </a:solidFill>
                </a:rPr>
                <a:t> WGS 84 (G1150)</a:t>
              </a:r>
              <a:endParaRPr lang="en-US" sz="1000" b="1"/>
            </a:p>
          </p:txBody>
        </p:sp>
        <p:sp>
          <p:nvSpPr>
            <p:cNvPr id="9260" name="Text Box 47"/>
            <p:cNvSpPr txBox="1">
              <a:spLocks noChangeArrowheads="1"/>
            </p:cNvSpPr>
            <p:nvPr/>
          </p:nvSpPr>
          <p:spPr bwMode="auto">
            <a:xfrm>
              <a:off x="774" y="2296"/>
              <a:ext cx="696"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ITRF2000</a:t>
              </a:r>
              <a:endParaRPr lang="en-US" sz="1000" b="1"/>
            </a:p>
          </p:txBody>
        </p:sp>
        <p:sp>
          <p:nvSpPr>
            <p:cNvPr id="9261" name="AutoShape 48"/>
            <p:cNvSpPr>
              <a:spLocks noChangeArrowheads="1"/>
            </p:cNvSpPr>
            <p:nvPr/>
          </p:nvSpPr>
          <p:spPr bwMode="auto">
            <a:xfrm>
              <a:off x="667" y="1741"/>
              <a:ext cx="893" cy="2273"/>
            </a:xfrm>
            <a:prstGeom prst="roundRect">
              <a:avLst>
                <a:gd name="adj" fmla="val 16667"/>
              </a:avLst>
            </a:prstGeom>
            <a:noFill/>
            <a:ln w="9525">
              <a:solidFill>
                <a:srgbClr val="FFFFFF"/>
              </a:solidFill>
              <a:round/>
              <a:headEnd/>
              <a:tailEnd/>
            </a:ln>
          </p:spPr>
          <p:txBody>
            <a:bodyPr anchor="ctr"/>
            <a:lstStyle/>
            <a:p>
              <a:endParaRPr lang="en-US"/>
            </a:p>
          </p:txBody>
        </p:sp>
        <p:sp>
          <p:nvSpPr>
            <p:cNvPr id="9262" name="Text Box 49"/>
            <p:cNvSpPr txBox="1">
              <a:spLocks noChangeArrowheads="1"/>
            </p:cNvSpPr>
            <p:nvPr/>
          </p:nvSpPr>
          <p:spPr bwMode="auto">
            <a:xfrm>
              <a:off x="1389" y="1344"/>
              <a:ext cx="1104" cy="227"/>
            </a:xfrm>
            <a:prstGeom prst="rect">
              <a:avLst/>
            </a:prstGeom>
            <a:noFill/>
            <a:ln w="9525">
              <a:noFill/>
              <a:miter lim="800000"/>
              <a:headEnd/>
              <a:tailEnd/>
            </a:ln>
          </p:spPr>
          <p:txBody>
            <a:bodyPr lIns="56693" tIns="28346" rIns="56693" bIns="28346"/>
            <a:lstStyle/>
            <a:p>
              <a:r>
                <a:rPr lang="en-US" sz="1600" b="1"/>
                <a:t>3D Datums</a:t>
              </a:r>
              <a:endParaRPr lang="en-US" sz="1600"/>
            </a:p>
          </p:txBody>
        </p:sp>
        <p:sp>
          <p:nvSpPr>
            <p:cNvPr id="9263" name="Text Box 50"/>
            <p:cNvSpPr txBox="1">
              <a:spLocks noChangeArrowheads="1"/>
            </p:cNvSpPr>
            <p:nvPr/>
          </p:nvSpPr>
          <p:spPr bwMode="auto">
            <a:xfrm>
              <a:off x="3950" y="1344"/>
              <a:ext cx="1474" cy="227"/>
            </a:xfrm>
            <a:prstGeom prst="rect">
              <a:avLst/>
            </a:prstGeom>
            <a:noFill/>
            <a:ln w="9525">
              <a:noFill/>
              <a:miter lim="800000"/>
              <a:headEnd/>
              <a:tailEnd/>
            </a:ln>
          </p:spPr>
          <p:txBody>
            <a:bodyPr lIns="56693" tIns="28346" rIns="56693" bIns="28346"/>
            <a:lstStyle/>
            <a:p>
              <a:r>
                <a:rPr lang="en-US" sz="1600" b="1"/>
                <a:t>Tidal Datums</a:t>
              </a:r>
              <a:endParaRPr lang="en-US" sz="1600"/>
            </a:p>
          </p:txBody>
        </p:sp>
        <p:sp>
          <p:nvSpPr>
            <p:cNvPr id="9264" name="Text Box 51"/>
            <p:cNvSpPr txBox="1">
              <a:spLocks noChangeArrowheads="1"/>
            </p:cNvSpPr>
            <p:nvPr/>
          </p:nvSpPr>
          <p:spPr bwMode="auto">
            <a:xfrm>
              <a:off x="2763" y="1230"/>
              <a:ext cx="957" cy="386"/>
            </a:xfrm>
            <a:prstGeom prst="rect">
              <a:avLst/>
            </a:prstGeom>
            <a:noFill/>
            <a:ln w="9525">
              <a:noFill/>
              <a:miter lim="800000"/>
              <a:headEnd/>
              <a:tailEnd/>
            </a:ln>
          </p:spPr>
          <p:txBody>
            <a:bodyPr lIns="56693" tIns="28346" rIns="56693" bIns="28346"/>
            <a:lstStyle/>
            <a:p>
              <a:pPr algn="ctr"/>
              <a:r>
                <a:rPr lang="en-US" sz="1600" b="1"/>
                <a:t>Orthometric Datums</a:t>
              </a:r>
              <a:endParaRPr lang="en-US" sz="1600"/>
            </a:p>
          </p:txBody>
        </p:sp>
        <p:sp>
          <p:nvSpPr>
            <p:cNvPr id="9265" name="Text Box 52"/>
            <p:cNvSpPr txBox="1">
              <a:spLocks noChangeArrowheads="1"/>
            </p:cNvSpPr>
            <p:nvPr/>
          </p:nvSpPr>
          <p:spPr bwMode="auto">
            <a:xfrm>
              <a:off x="2403" y="2264"/>
              <a:ext cx="724" cy="202"/>
            </a:xfrm>
            <a:prstGeom prst="rect">
              <a:avLst/>
            </a:prstGeom>
            <a:noFill/>
            <a:ln w="9525">
              <a:solidFill>
                <a:srgbClr val="000000"/>
              </a:solidFill>
              <a:miter lim="800000"/>
              <a:headEnd/>
              <a:tailEnd/>
            </a:ln>
          </p:spPr>
          <p:txBody>
            <a:bodyPr lIns="56693" tIns="28346" rIns="56693" bIns="28346"/>
            <a:lstStyle/>
            <a:p>
              <a:r>
                <a:rPr lang="en-US" sz="1600" b="1"/>
                <a:t>VERTCON</a:t>
              </a:r>
              <a:endParaRPr lang="en-US" sz="1600"/>
            </a:p>
          </p:txBody>
        </p:sp>
        <p:sp>
          <p:nvSpPr>
            <p:cNvPr id="9266" name="AutoShape 53"/>
            <p:cNvSpPr>
              <a:spLocks noChangeArrowheads="1"/>
            </p:cNvSpPr>
            <p:nvPr/>
          </p:nvSpPr>
          <p:spPr bwMode="auto">
            <a:xfrm>
              <a:off x="2914" y="1912"/>
              <a:ext cx="578" cy="182"/>
            </a:xfrm>
            <a:prstGeom prst="roundRect">
              <a:avLst>
                <a:gd name="adj" fmla="val 16667"/>
              </a:avLst>
            </a:prstGeom>
            <a:noFill/>
            <a:ln w="9525">
              <a:solidFill>
                <a:srgbClr val="FFFFFF"/>
              </a:solidFill>
              <a:round/>
              <a:headEnd/>
              <a:tailEnd/>
            </a:ln>
          </p:spPr>
          <p:txBody>
            <a:bodyPr anchor="ctr"/>
            <a:lstStyle/>
            <a:p>
              <a:endParaRPr lang="en-US"/>
            </a:p>
          </p:txBody>
        </p:sp>
        <p:sp>
          <p:nvSpPr>
            <p:cNvPr id="9267" name="Line 54"/>
            <p:cNvSpPr>
              <a:spLocks noChangeShapeType="1"/>
            </p:cNvSpPr>
            <p:nvPr/>
          </p:nvSpPr>
          <p:spPr bwMode="auto">
            <a:xfrm>
              <a:off x="3136" y="2349"/>
              <a:ext cx="101" cy="0"/>
            </a:xfrm>
            <a:prstGeom prst="line">
              <a:avLst/>
            </a:prstGeom>
            <a:noFill/>
            <a:ln w="9525">
              <a:solidFill>
                <a:srgbClr val="000000"/>
              </a:solidFill>
              <a:round/>
              <a:headEnd/>
              <a:tailEnd/>
            </a:ln>
          </p:spPr>
          <p:txBody>
            <a:bodyPr/>
            <a:lstStyle/>
            <a:p>
              <a:endParaRPr lang="en-US"/>
            </a:p>
          </p:txBody>
        </p:sp>
        <p:sp>
          <p:nvSpPr>
            <p:cNvPr id="9268" name="AutoShape 55"/>
            <p:cNvSpPr>
              <a:spLocks noChangeArrowheads="1"/>
            </p:cNvSpPr>
            <p:nvPr/>
          </p:nvSpPr>
          <p:spPr bwMode="auto">
            <a:xfrm>
              <a:off x="4572" y="1968"/>
              <a:ext cx="625" cy="1534"/>
            </a:xfrm>
            <a:prstGeom prst="roundRect">
              <a:avLst>
                <a:gd name="adj" fmla="val 16667"/>
              </a:avLst>
            </a:prstGeom>
            <a:noFill/>
            <a:ln w="9525">
              <a:solidFill>
                <a:srgbClr val="FFFFFF"/>
              </a:solidFill>
              <a:round/>
              <a:headEnd/>
              <a:tailEnd/>
            </a:ln>
          </p:spPr>
          <p:txBody>
            <a:bodyPr anchor="ctr"/>
            <a:lstStyle/>
            <a:p>
              <a:endParaRPr lang="en-US"/>
            </a:p>
          </p:txBody>
        </p:sp>
        <p:sp>
          <p:nvSpPr>
            <p:cNvPr id="9269" name="Line 56"/>
            <p:cNvSpPr>
              <a:spLocks noChangeShapeType="1"/>
            </p:cNvSpPr>
            <p:nvPr/>
          </p:nvSpPr>
          <p:spPr bwMode="auto">
            <a:xfrm>
              <a:off x="480" y="1637"/>
              <a:ext cx="4774" cy="0"/>
            </a:xfrm>
            <a:prstGeom prst="line">
              <a:avLst/>
            </a:prstGeom>
            <a:noFill/>
            <a:ln w="9525">
              <a:solidFill>
                <a:srgbClr val="000000"/>
              </a:solidFill>
              <a:round/>
              <a:headEnd/>
              <a:tailEnd/>
            </a:ln>
          </p:spPr>
          <p:txBody>
            <a:bodyPr/>
            <a:lstStyle/>
            <a:p>
              <a:endParaRPr lang="en-US"/>
            </a:p>
          </p:txBody>
        </p:sp>
        <p:sp>
          <p:nvSpPr>
            <p:cNvPr id="9270" name="Line 57"/>
            <p:cNvSpPr>
              <a:spLocks noChangeShapeType="1"/>
            </p:cNvSpPr>
            <p:nvPr/>
          </p:nvSpPr>
          <p:spPr bwMode="auto">
            <a:xfrm>
              <a:off x="2842" y="1230"/>
              <a:ext cx="0" cy="407"/>
            </a:xfrm>
            <a:prstGeom prst="line">
              <a:avLst/>
            </a:prstGeom>
            <a:noFill/>
            <a:ln w="9525">
              <a:solidFill>
                <a:srgbClr val="000000"/>
              </a:solidFill>
              <a:round/>
              <a:headEnd/>
              <a:tailEnd/>
            </a:ln>
          </p:spPr>
          <p:txBody>
            <a:bodyPr/>
            <a:lstStyle/>
            <a:p>
              <a:endParaRPr lang="en-US"/>
            </a:p>
          </p:txBody>
        </p:sp>
        <p:sp>
          <p:nvSpPr>
            <p:cNvPr id="9271" name="Line 58"/>
            <p:cNvSpPr>
              <a:spLocks noChangeShapeType="1"/>
            </p:cNvSpPr>
            <p:nvPr/>
          </p:nvSpPr>
          <p:spPr bwMode="auto">
            <a:xfrm>
              <a:off x="3662" y="1230"/>
              <a:ext cx="0" cy="407"/>
            </a:xfrm>
            <a:prstGeom prst="line">
              <a:avLst/>
            </a:prstGeom>
            <a:noFill/>
            <a:ln w="9525">
              <a:solidFill>
                <a:srgbClr val="000000"/>
              </a:solidFill>
              <a:round/>
              <a:headEnd/>
              <a:tailEnd/>
            </a:ln>
          </p:spPr>
          <p:txBody>
            <a:bodyPr/>
            <a:lstStyle/>
            <a:p>
              <a:endParaRPr lang="en-US"/>
            </a:p>
          </p:txBody>
        </p:sp>
        <p:sp>
          <p:nvSpPr>
            <p:cNvPr id="9272" name="Line 59"/>
            <p:cNvSpPr>
              <a:spLocks noChangeShapeType="1"/>
            </p:cNvSpPr>
            <p:nvPr/>
          </p:nvSpPr>
          <p:spPr bwMode="auto">
            <a:xfrm>
              <a:off x="4411" y="2654"/>
              <a:ext cx="163" cy="0"/>
            </a:xfrm>
            <a:prstGeom prst="line">
              <a:avLst/>
            </a:prstGeom>
            <a:noFill/>
            <a:ln w="9525">
              <a:solidFill>
                <a:srgbClr val="FFFFFF"/>
              </a:solidFill>
              <a:round/>
              <a:headEnd/>
              <a:tailEnd/>
            </a:ln>
          </p:spPr>
          <p:txBody>
            <a:bodyPr/>
            <a:lstStyle/>
            <a:p>
              <a:endParaRPr lang="en-US"/>
            </a:p>
          </p:txBody>
        </p:sp>
        <p:sp>
          <p:nvSpPr>
            <p:cNvPr id="9273" name="Text Box 60"/>
            <p:cNvSpPr txBox="1">
              <a:spLocks noChangeArrowheads="1"/>
            </p:cNvSpPr>
            <p:nvPr/>
          </p:nvSpPr>
          <p:spPr bwMode="auto">
            <a:xfrm>
              <a:off x="3687" y="1999"/>
              <a:ext cx="827" cy="247"/>
            </a:xfrm>
            <a:prstGeom prst="rect">
              <a:avLst/>
            </a:prstGeom>
            <a:noFill/>
            <a:ln w="9525">
              <a:solidFill>
                <a:srgbClr val="000000"/>
              </a:solidFill>
              <a:miter lim="800000"/>
              <a:headEnd/>
              <a:tailEnd/>
            </a:ln>
          </p:spPr>
          <p:txBody>
            <a:bodyPr lIns="56693" tIns="28346" rIns="56693" bIns="28346"/>
            <a:lstStyle/>
            <a:p>
              <a:r>
                <a:rPr lang="en-US" sz="1600" b="1"/>
                <a:t>Tide Models</a:t>
              </a:r>
              <a:endParaRPr lang="en-US" sz="1600"/>
            </a:p>
          </p:txBody>
        </p:sp>
        <p:sp>
          <p:nvSpPr>
            <p:cNvPr id="9274" name="Line 61"/>
            <p:cNvSpPr>
              <a:spLocks noChangeShapeType="1"/>
            </p:cNvSpPr>
            <p:nvPr/>
          </p:nvSpPr>
          <p:spPr bwMode="auto">
            <a:xfrm>
              <a:off x="4117" y="2248"/>
              <a:ext cx="374" cy="406"/>
            </a:xfrm>
            <a:prstGeom prst="line">
              <a:avLst/>
            </a:prstGeom>
            <a:noFill/>
            <a:ln w="9525">
              <a:solidFill>
                <a:srgbClr val="000000"/>
              </a:solidFill>
              <a:round/>
              <a:headEnd/>
              <a:tailEnd/>
            </a:ln>
          </p:spPr>
          <p:txBody>
            <a:bodyPr/>
            <a:lstStyle/>
            <a:p>
              <a:endParaRPr lang="en-US"/>
            </a:p>
          </p:txBody>
        </p:sp>
        <p:sp>
          <p:nvSpPr>
            <p:cNvPr id="9275" name="Text Box 62"/>
            <p:cNvSpPr txBox="1">
              <a:spLocks noChangeArrowheads="1"/>
            </p:cNvSpPr>
            <p:nvPr/>
          </p:nvSpPr>
          <p:spPr bwMode="auto">
            <a:xfrm>
              <a:off x="1697" y="1779"/>
              <a:ext cx="1118" cy="352"/>
            </a:xfrm>
            <a:prstGeom prst="rect">
              <a:avLst/>
            </a:prstGeom>
            <a:noFill/>
            <a:ln w="9525">
              <a:solidFill>
                <a:srgbClr val="000000"/>
              </a:solidFill>
              <a:miter lim="800000"/>
              <a:headEnd/>
              <a:tailEnd/>
            </a:ln>
          </p:spPr>
          <p:txBody>
            <a:bodyPr lIns="56693" tIns="28346" rIns="56693" bIns="28346"/>
            <a:lstStyle/>
            <a:p>
              <a:pPr algn="ctr"/>
              <a:r>
                <a:rPr lang="en-US" sz="1300" b="1"/>
                <a:t>Calibrated Helmert Transformations</a:t>
              </a:r>
              <a:endParaRPr lang="en-US" sz="1300"/>
            </a:p>
          </p:txBody>
        </p:sp>
        <p:sp>
          <p:nvSpPr>
            <p:cNvPr id="9276" name="Line 63"/>
            <p:cNvSpPr>
              <a:spLocks noChangeShapeType="1"/>
            </p:cNvSpPr>
            <p:nvPr/>
          </p:nvSpPr>
          <p:spPr bwMode="auto">
            <a:xfrm flipV="1">
              <a:off x="1697" y="2153"/>
              <a:ext cx="224" cy="525"/>
            </a:xfrm>
            <a:prstGeom prst="line">
              <a:avLst/>
            </a:prstGeom>
            <a:noFill/>
            <a:ln w="9525">
              <a:solidFill>
                <a:srgbClr val="000000"/>
              </a:solidFill>
              <a:round/>
              <a:headEnd/>
              <a:tailEnd/>
            </a:ln>
          </p:spPr>
          <p:txBody>
            <a:bodyPr/>
            <a:lstStyle/>
            <a:p>
              <a:endParaRPr lang="en-US"/>
            </a:p>
          </p:txBody>
        </p:sp>
      </p:grpSp>
      <p:sp>
        <p:nvSpPr>
          <p:cNvPr id="131137" name="Rectangle 65"/>
          <p:cNvSpPr>
            <a:spLocks noChangeArrowheads="1"/>
          </p:cNvSpPr>
          <p:nvPr/>
        </p:nvSpPr>
        <p:spPr bwMode="auto">
          <a:xfrm>
            <a:off x="1371600" y="762000"/>
            <a:ext cx="6553200" cy="609600"/>
          </a:xfrm>
          <a:prstGeom prst="rect">
            <a:avLst/>
          </a:prstGeom>
          <a:noFill/>
          <a:ln w="9525">
            <a:noFill/>
            <a:miter lim="800000"/>
            <a:headEnd/>
            <a:tailEnd/>
          </a:ln>
          <a:effectLst/>
        </p:spPr>
        <p:txBody>
          <a:bodyPr anchor="ctr"/>
          <a:lstStyle/>
          <a:p>
            <a:pPr algn="ctr" defTabSz="449263">
              <a:buClr>
                <a:srgbClr val="FFFF00"/>
              </a:buClr>
              <a:buSzPct val="100000"/>
              <a:buFont typeface="Times New Roman" pitchFamily="18" charset="0"/>
              <a:buNone/>
              <a:defRPr/>
            </a:pPr>
            <a:r>
              <a:rPr lang="en-US" sz="2800" b="1" dirty="0">
                <a:solidFill>
                  <a:schemeClr val="tx2"/>
                </a:solidFill>
                <a:latin typeface="+mj-lt"/>
              </a:rPr>
              <a:t>Vertical Datum Transformation “Roadmap”</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9121</TotalTime>
  <Words>3955</Words>
  <Application>Microsoft Office PowerPoint</Application>
  <PresentationFormat>On-screen Show (4:3)</PresentationFormat>
  <Paragraphs>582</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Flow</vt:lpstr>
      <vt:lpstr>Slide 1</vt:lpstr>
      <vt:lpstr>Slide 2</vt:lpstr>
      <vt:lpstr>Vertical Datums - 3 height systems A level surface to which elevations are referred. </vt:lpstr>
      <vt:lpstr>Slide 4</vt:lpstr>
      <vt:lpstr>Heights</vt:lpstr>
      <vt:lpstr>Why do we need an ellipsoid?</vt:lpstr>
      <vt:lpstr>What is the Geoid?</vt:lpstr>
      <vt:lpstr>Slide 8</vt:lpstr>
      <vt:lpstr>Slide 9</vt:lpstr>
      <vt:lpstr>Slide 10</vt:lpstr>
      <vt:lpstr>Slide 11</vt:lpstr>
      <vt:lpstr>Surveying on the Ellipsoid</vt:lpstr>
      <vt:lpstr>Slide 13</vt:lpstr>
      <vt:lpstr>Maritime Boundaries</vt:lpstr>
      <vt:lpstr>Steps to VDatum</vt:lpstr>
      <vt:lpstr>Base Observational Data</vt:lpstr>
      <vt:lpstr>Slide 17</vt:lpstr>
      <vt:lpstr>Slide 18</vt:lpstr>
      <vt:lpstr>Slide 19</vt:lpstr>
      <vt:lpstr>Slide 20</vt:lpstr>
      <vt:lpstr>Slide 21</vt:lpstr>
      <vt:lpstr>Slide 22</vt:lpstr>
      <vt:lpstr>Uncertainties that are constant for all VDatum regions of the U.S.</vt:lpstr>
      <vt:lpstr>Ellipsoid to MLW/MLLW Transformations</vt:lpstr>
      <vt:lpstr>Slide 25</vt:lpstr>
      <vt:lpstr>Slide 26</vt:lpstr>
      <vt:lpstr>Slide 27</vt:lpstr>
      <vt:lpstr>Slide 28</vt:lpstr>
      <vt:lpstr>VDatum Website:  vdatum.noaa.gov</vt:lpstr>
      <vt:lpstr>Slide 30</vt:lpstr>
      <vt:lpstr>Slide 31</vt:lpstr>
      <vt:lpstr>Slide 32</vt:lpstr>
      <vt:lpstr>Slide 33</vt:lpstr>
      <vt:lpstr>Slide 34</vt:lpstr>
      <vt:lpstr>Slide 35</vt:lpstr>
      <vt:lpstr>Slide 36</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Unstructured Grid Modeling Applications in NOAA’s Coast Survey Development Laboratory</dc:title>
  <dc:creator>Edward Myers</dc:creator>
  <cp:lastModifiedBy>douglas.brown</cp:lastModifiedBy>
  <cp:revision>423</cp:revision>
  <dcterms:created xsi:type="dcterms:W3CDTF">2009-03-04T22:28:47Z</dcterms:created>
  <dcterms:modified xsi:type="dcterms:W3CDTF">2011-01-13T22:37:18Z</dcterms:modified>
</cp:coreProperties>
</file>