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Lst>
  <p:notesMasterIdLst>
    <p:notesMasterId r:id="rId50"/>
  </p:notesMasterIdLst>
  <p:handoutMasterIdLst>
    <p:handoutMasterId r:id="rId51"/>
  </p:handoutMasterIdLst>
  <p:sldIdLst>
    <p:sldId id="1408" r:id="rId2"/>
    <p:sldId id="1160" r:id="rId3"/>
    <p:sldId id="1405" r:id="rId4"/>
    <p:sldId id="1161" r:id="rId5"/>
    <p:sldId id="1148" r:id="rId6"/>
    <p:sldId id="1147" r:id="rId7"/>
    <p:sldId id="1149" r:id="rId8"/>
    <p:sldId id="1152" r:id="rId9"/>
    <p:sldId id="1342" r:id="rId10"/>
    <p:sldId id="1385" r:id="rId11"/>
    <p:sldId id="1386" r:id="rId12"/>
    <p:sldId id="1387" r:id="rId13"/>
    <p:sldId id="1165" r:id="rId14"/>
    <p:sldId id="1167" r:id="rId15"/>
    <p:sldId id="1183" r:id="rId16"/>
    <p:sldId id="1175" r:id="rId17"/>
    <p:sldId id="1189" r:id="rId18"/>
    <p:sldId id="1179" r:id="rId19"/>
    <p:sldId id="1185" r:id="rId20"/>
    <p:sldId id="1392" r:id="rId21"/>
    <p:sldId id="1394" r:id="rId22"/>
    <p:sldId id="1395" r:id="rId23"/>
    <p:sldId id="1396" r:id="rId24"/>
    <p:sldId id="1373" r:id="rId25"/>
    <p:sldId id="1456" r:id="rId26"/>
    <p:sldId id="1457" r:id="rId27"/>
    <p:sldId id="1411" r:id="rId28"/>
    <p:sldId id="1414" r:id="rId29"/>
    <p:sldId id="1418" r:id="rId30"/>
    <p:sldId id="1423" r:id="rId31"/>
    <p:sldId id="1424" r:id="rId32"/>
    <p:sldId id="1427" r:id="rId33"/>
    <p:sldId id="1428" r:id="rId34"/>
    <p:sldId id="1432" r:id="rId35"/>
    <p:sldId id="1435" r:id="rId36"/>
    <p:sldId id="1458" r:id="rId37"/>
    <p:sldId id="1397" r:id="rId38"/>
    <p:sldId id="1370" r:id="rId39"/>
    <p:sldId id="1205" r:id="rId40"/>
    <p:sldId id="1384" r:id="rId41"/>
    <p:sldId id="1404" r:id="rId42"/>
    <p:sldId id="1400" r:id="rId43"/>
    <p:sldId id="1401" r:id="rId44"/>
    <p:sldId id="1356" r:id="rId45"/>
    <p:sldId id="1455" r:id="rId46"/>
    <p:sldId id="1406" r:id="rId47"/>
    <p:sldId id="1407" r:id="rId48"/>
    <p:sldId id="908" r:id="rId49"/>
  </p:sldIdLst>
  <p:sldSz cx="9144000" cy="6858000" type="screen4x3"/>
  <p:notesSz cx="7315200" cy="9601200"/>
  <p:embeddedFontLst>
    <p:embeddedFont>
      <p:font typeface="Verdana" pitchFamily="34" charset="0"/>
      <p:regular r:id="rId52"/>
      <p:bold r:id="rId53"/>
      <p:italic r:id="rId54"/>
      <p:boldItalic r:id="rId55"/>
    </p:embeddedFont>
    <p:embeddedFont>
      <p:font typeface="Arial Narrow" pitchFamily="34" charset="0"/>
      <p:regular r:id="rId56"/>
      <p:bold r:id="rId57"/>
      <p:italic r:id="rId58"/>
      <p:boldItalic r:id="rId59"/>
    </p:embeddedFont>
    <p:embeddedFont>
      <p:font typeface="Times" pitchFamily="18" charset="0"/>
      <p:regular r:id="rId60"/>
      <p:bold r:id="rId61"/>
      <p:italic r:id="rId62"/>
      <p:boldItalic r:id="rId63"/>
    </p:embeddedFont>
    <p:embeddedFont>
      <p:font typeface="TradeGothic"/>
      <p:regular r:id="rId64"/>
    </p:embeddedFont>
    <p:embeddedFont>
      <p:font typeface="Palatino Linotype" pitchFamily="18" charset="0"/>
      <p:regular r:id="rId65"/>
      <p:bold r:id="rId66"/>
      <p:italic r:id="rId67"/>
      <p:boldItalic r:id="rId68"/>
    </p:embeddedFont>
  </p:embeddedFontLst>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Verdana" pitchFamily="34" charset="0"/>
        <a:ea typeface="+mn-ea"/>
        <a:cs typeface="Times New Roman" pitchFamily="18" charset="0"/>
      </a:defRPr>
    </a:lvl5pPr>
    <a:lvl6pPr marL="2286000" algn="l" defTabSz="914400" rtl="0" eaLnBrk="1" latinLnBrk="0" hangingPunct="1">
      <a:defRPr sz="2400" kern="1200">
        <a:solidFill>
          <a:schemeClr val="tx1"/>
        </a:solidFill>
        <a:latin typeface="Verdana" pitchFamily="34" charset="0"/>
        <a:ea typeface="+mn-ea"/>
        <a:cs typeface="Times New Roman" pitchFamily="18" charset="0"/>
      </a:defRPr>
    </a:lvl6pPr>
    <a:lvl7pPr marL="2743200" algn="l" defTabSz="914400" rtl="0" eaLnBrk="1" latinLnBrk="0" hangingPunct="1">
      <a:defRPr sz="2400" kern="1200">
        <a:solidFill>
          <a:schemeClr val="tx1"/>
        </a:solidFill>
        <a:latin typeface="Verdana" pitchFamily="34" charset="0"/>
        <a:ea typeface="+mn-ea"/>
        <a:cs typeface="Times New Roman" pitchFamily="18" charset="0"/>
      </a:defRPr>
    </a:lvl7pPr>
    <a:lvl8pPr marL="3200400" algn="l" defTabSz="914400" rtl="0" eaLnBrk="1" latinLnBrk="0" hangingPunct="1">
      <a:defRPr sz="2400" kern="1200">
        <a:solidFill>
          <a:schemeClr val="tx1"/>
        </a:solidFill>
        <a:latin typeface="Verdana" pitchFamily="34" charset="0"/>
        <a:ea typeface="+mn-ea"/>
        <a:cs typeface="Times New Roman" pitchFamily="18" charset="0"/>
      </a:defRPr>
    </a:lvl8pPr>
    <a:lvl9pPr marL="3657600" algn="l" defTabSz="914400" rtl="0" eaLnBrk="1" latinLnBrk="0" hangingPunct="1">
      <a:defRPr sz="24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3399"/>
    <a:srgbClr val="584802"/>
    <a:srgbClr val="A6BDF8"/>
    <a:srgbClr val="618BF3"/>
    <a:srgbClr val="A0BAF8"/>
    <a:srgbClr val="9AB7FE"/>
    <a:srgbClr val="FF0000"/>
    <a:srgbClr val="66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5" autoAdjust="0"/>
    <p:restoredTop sz="72025" autoAdjust="0"/>
  </p:normalViewPr>
  <p:slideViewPr>
    <p:cSldViewPr snapToGrid="0">
      <p:cViewPr>
        <p:scale>
          <a:sx n="66" d="100"/>
          <a:sy n="66" d="100"/>
        </p:scale>
        <p:origin x="-1530" y="-72"/>
      </p:cViewPr>
      <p:guideLst>
        <p:guide orient="horz" pos="2160"/>
        <p:guide orient="horz" pos="864"/>
        <p:guide pos="2880"/>
        <p:guide pos="7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1" d="100"/>
        <a:sy n="61" d="100"/>
      </p:scale>
      <p:origin x="0" y="1440"/>
    </p:cViewPr>
  </p:sorterViewPr>
  <p:notesViewPr>
    <p:cSldViewPr snapToGrid="0">
      <p:cViewPr>
        <p:scale>
          <a:sx n="75" d="100"/>
          <a:sy n="75" d="100"/>
        </p:scale>
        <p:origin x="-960" y="595"/>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handoutMaster" Target="handoutMasters/handout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65" tIns="48183" rIns="96365" bIns="48183" numCol="1" anchor="t" anchorCtr="0" compatLnSpc="1">
            <a:prstTxWarp prst="textNoShape">
              <a:avLst/>
            </a:prstTxWarp>
          </a:bodyPr>
          <a:lstStyle>
            <a:lvl1pPr defTabSz="963613">
              <a:spcBef>
                <a:spcPct val="0"/>
              </a:spcBef>
              <a:buFontTx/>
              <a:buNone/>
              <a:defRPr sz="13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365" tIns="48183" rIns="96365" bIns="48183" numCol="1" anchor="t" anchorCtr="0" compatLnSpc="1">
            <a:prstTxWarp prst="textNoShape">
              <a:avLst/>
            </a:prstTxWarp>
          </a:bodyPr>
          <a:lstStyle>
            <a:lvl1pPr algn="r" defTabSz="963613">
              <a:spcBef>
                <a:spcPct val="0"/>
              </a:spcBef>
              <a:buFontTx/>
              <a:buNone/>
              <a:defRPr sz="13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365" tIns="48183" rIns="96365" bIns="48183" numCol="1" anchor="b" anchorCtr="0" compatLnSpc="1">
            <a:prstTxWarp prst="textNoShape">
              <a:avLst/>
            </a:prstTxWarp>
          </a:bodyPr>
          <a:lstStyle>
            <a:lvl1pPr defTabSz="963613">
              <a:spcBef>
                <a:spcPct val="0"/>
              </a:spcBef>
              <a:buFontTx/>
              <a:buNone/>
              <a:defRPr sz="13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365" tIns="48183" rIns="96365" bIns="48183" numCol="1" anchor="b" anchorCtr="0" compatLnSpc="1">
            <a:prstTxWarp prst="textNoShape">
              <a:avLst/>
            </a:prstTxWarp>
          </a:bodyPr>
          <a:lstStyle>
            <a:lvl1pPr algn="r" defTabSz="963613">
              <a:spcBef>
                <a:spcPct val="0"/>
              </a:spcBef>
              <a:buFontTx/>
              <a:buNone/>
              <a:defRPr sz="1300">
                <a:latin typeface="Times New Roman" pitchFamily="18" charset="0"/>
              </a:defRPr>
            </a:lvl1pPr>
          </a:lstStyle>
          <a:p>
            <a:pPr>
              <a:defRPr/>
            </a:pPr>
            <a:fld id="{E3D7396E-EA9A-431F-A90E-F8688F9E177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65" tIns="48183" rIns="96365" bIns="48183" numCol="1" anchor="t" anchorCtr="0" compatLnSpc="1">
            <a:prstTxWarp prst="textNoShape">
              <a:avLst/>
            </a:prstTxWarp>
          </a:bodyPr>
          <a:lstStyle>
            <a:lvl1pPr defTabSz="963613">
              <a:spcBef>
                <a:spcPct val="0"/>
              </a:spcBef>
              <a:buFontTx/>
              <a:buNone/>
              <a:defRPr sz="1300">
                <a:latin typeface="Times New Roman" pitchFamily="18" charset="0"/>
              </a:defRPr>
            </a:lvl1pPr>
          </a:lstStyle>
          <a:p>
            <a:pPr>
              <a:defRPr/>
            </a:pPr>
            <a:endParaRPr lang="en-US"/>
          </a:p>
        </p:txBody>
      </p:sp>
      <p:sp>
        <p:nvSpPr>
          <p:cNvPr id="11267"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365" tIns="48183" rIns="96365" bIns="48183" numCol="1" anchor="t" anchorCtr="0" compatLnSpc="1">
            <a:prstTxWarp prst="textNoShape">
              <a:avLst/>
            </a:prstTxWarp>
          </a:bodyPr>
          <a:lstStyle>
            <a:lvl1pPr algn="r" defTabSz="963613">
              <a:spcBef>
                <a:spcPct val="0"/>
              </a:spcBef>
              <a:buFontTx/>
              <a:buNone/>
              <a:defRPr sz="13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258888" y="720725"/>
            <a:ext cx="4800600" cy="35988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325438" y="4560888"/>
            <a:ext cx="6664325" cy="4506912"/>
          </a:xfrm>
          <a:prstGeom prst="rect">
            <a:avLst/>
          </a:prstGeom>
          <a:noFill/>
          <a:ln w="9525">
            <a:noFill/>
            <a:miter lim="800000"/>
            <a:headEnd/>
            <a:tailEnd/>
          </a:ln>
          <a:effectLst/>
        </p:spPr>
        <p:txBody>
          <a:bodyPr vert="horz" wrap="square" lIns="96365" tIns="48183" rIns="96365" bIns="481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365" tIns="48183" rIns="96365" bIns="48183" numCol="1" anchor="b" anchorCtr="0" compatLnSpc="1">
            <a:prstTxWarp prst="textNoShape">
              <a:avLst/>
            </a:prstTxWarp>
          </a:bodyPr>
          <a:lstStyle>
            <a:lvl1pPr defTabSz="963613">
              <a:spcBef>
                <a:spcPct val="0"/>
              </a:spcBef>
              <a:buFontTx/>
              <a:buNone/>
              <a:defRPr sz="1300"/>
            </a:lvl1pPr>
          </a:lstStyle>
          <a:p>
            <a:pPr>
              <a:defRPr/>
            </a:pPr>
            <a:endParaRPr lang="en-US"/>
          </a:p>
        </p:txBody>
      </p:sp>
      <p:sp>
        <p:nvSpPr>
          <p:cNvPr id="11271"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365" tIns="48183" rIns="96365" bIns="48183" numCol="1" anchor="b" anchorCtr="0" compatLnSpc="1">
            <a:prstTxWarp prst="textNoShape">
              <a:avLst/>
            </a:prstTxWarp>
          </a:bodyPr>
          <a:lstStyle>
            <a:lvl1pPr algn="r" defTabSz="963613">
              <a:spcBef>
                <a:spcPct val="0"/>
              </a:spcBef>
              <a:buFontTx/>
              <a:buNone/>
              <a:defRPr sz="1300"/>
            </a:lvl1pPr>
          </a:lstStyle>
          <a:p>
            <a:pPr>
              <a:defRPr/>
            </a:pPr>
            <a:fld id="{0F9DC644-59E7-430A-BEA5-FB3AD8517A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55000"/>
      </a:spcBef>
      <a:spcAft>
        <a:spcPct val="0"/>
      </a:spcAft>
      <a:defRPr kern="1200">
        <a:solidFill>
          <a:schemeClr val="tx1"/>
        </a:solidFill>
        <a:latin typeface="TradeGothic" pitchFamily="2" charset="0"/>
        <a:ea typeface="+mn-ea"/>
        <a:cs typeface="Times New Roman" pitchFamily="18" charset="0"/>
      </a:defRPr>
    </a:lvl1pPr>
    <a:lvl2pPr marL="627063" indent="-169863" algn="l" rtl="0" eaLnBrk="0" fontAlgn="base" hangingPunct="0">
      <a:spcBef>
        <a:spcPct val="30000"/>
      </a:spcBef>
      <a:spcAft>
        <a:spcPct val="0"/>
      </a:spcAft>
      <a:buChar char="•"/>
      <a:defRPr sz="1400" kern="1200">
        <a:solidFill>
          <a:schemeClr val="tx1"/>
        </a:solidFill>
        <a:latin typeface="TradeGothic" pitchFamily="2" charset="0"/>
        <a:ea typeface="+mn-ea"/>
        <a:cs typeface="Times New Roman" pitchFamily="18" charset="0"/>
      </a:defRPr>
    </a:lvl2pPr>
    <a:lvl3pPr marL="1085850" indent="-171450" algn="l" rtl="0" eaLnBrk="0" fontAlgn="base" hangingPunct="0">
      <a:spcBef>
        <a:spcPct val="30000"/>
      </a:spcBef>
      <a:spcAft>
        <a:spcPct val="0"/>
      </a:spcAft>
      <a:buSzPct val="80000"/>
      <a:buFont typeface="Wingdings" pitchFamily="2" charset="2"/>
      <a:buChar char="§"/>
      <a:defRPr sz="1200" kern="1200">
        <a:solidFill>
          <a:schemeClr val="tx1"/>
        </a:solidFill>
        <a:latin typeface="TradeGothic" pitchFamily="2"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radeGothic" pitchFamily="2"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radeGothic" pitchFamily="2"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60438"/>
            <a:fld id="{4AE36C5E-733C-4626-88C2-12E2C2CA8B18}" type="slidenum">
              <a:rPr lang="en-US" smtClean="0"/>
              <a:pPr defTabSz="960438"/>
              <a:t>1</a:t>
            </a:fld>
            <a:endParaRPr lang="en-US" smtClean="0"/>
          </a:p>
        </p:txBody>
      </p:sp>
      <p:sp>
        <p:nvSpPr>
          <p:cNvPr id="54275" name="Rectangle 2"/>
          <p:cNvSpPr>
            <a:spLocks noGrp="1" noRot="1" noChangeAspect="1" noChangeArrowheads="1" noTextEdit="1"/>
          </p:cNvSpPr>
          <p:nvPr>
            <p:ph type="sldImg"/>
          </p:nvPr>
        </p:nvSpPr>
        <p:spPr>
          <a:xfrm>
            <a:off x="1260475" y="720725"/>
            <a:ext cx="4799013" cy="3598863"/>
          </a:xfrm>
          <a:ln/>
        </p:spPr>
      </p:sp>
      <p:sp>
        <p:nvSpPr>
          <p:cNvPr id="54276" name="Rectangle 3"/>
          <p:cNvSpPr>
            <a:spLocks noGrp="1" noChangeArrowheads="1"/>
          </p:cNvSpPr>
          <p:nvPr>
            <p:ph type="body" idx="1"/>
          </p:nvPr>
        </p:nvSpPr>
        <p:spPr>
          <a:noFill/>
          <a:ln/>
        </p:spPr>
        <p:txBody>
          <a:bodyPr/>
          <a:lstStyle/>
          <a:p>
            <a:pPr eaLnBrk="1" hangingPunct="1"/>
            <a:endParaRPr lang="en-US" smtClean="0">
              <a:latin typeface="TradeGothic"/>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58850"/>
            <a:fld id="{2D32131D-9A51-4E41-AC01-9456CFD6D59C}" type="slidenum">
              <a:rPr lang="en-US" smtClean="0"/>
              <a:pPr defTabSz="958850"/>
              <a:t>10</a:t>
            </a:fld>
            <a:endParaRPr lang="en-US" smtClean="0"/>
          </a:p>
        </p:txBody>
      </p:sp>
      <p:sp>
        <p:nvSpPr>
          <p:cNvPr id="63491" name="Rectangle 2"/>
          <p:cNvSpPr>
            <a:spLocks noGrp="1" noRot="1" noChangeAspect="1" noChangeArrowheads="1" noTextEdit="1"/>
          </p:cNvSpPr>
          <p:nvPr>
            <p:ph type="sldImg"/>
          </p:nvPr>
        </p:nvSpPr>
        <p:spPr>
          <a:xfrm>
            <a:off x="1260475" y="720725"/>
            <a:ext cx="4799013" cy="3598863"/>
          </a:xfrm>
          <a:ln/>
        </p:spPr>
      </p:sp>
      <p:sp>
        <p:nvSpPr>
          <p:cNvPr id="63492" name="Rectangle 3"/>
          <p:cNvSpPr>
            <a:spLocks noGrp="1" noChangeArrowheads="1"/>
          </p:cNvSpPr>
          <p:nvPr>
            <p:ph type="body" idx="1"/>
          </p:nvPr>
        </p:nvSpPr>
        <p:spPr>
          <a:noFill/>
          <a:ln/>
        </p:spPr>
        <p:txBody>
          <a:bodyPr/>
          <a:lstStyle/>
          <a:p>
            <a:pPr eaLnBrk="1" hangingPunct="1"/>
            <a:r>
              <a:rPr lang="en-US" sz="800" b="1" dirty="0" smtClean="0">
                <a:latin typeface="TradeGothic"/>
              </a:rPr>
              <a:t>FY 2001: </a:t>
            </a:r>
            <a:r>
              <a:rPr lang="en-US" sz="800" dirty="0" smtClean="0">
                <a:latin typeface="TradeGothic"/>
              </a:rPr>
              <a:t>CA 1.0M, NC 1.0M, NGS 0.25M</a:t>
            </a:r>
            <a:endParaRPr lang="en-US" sz="800" b="1" dirty="0" smtClean="0">
              <a:latin typeface="TradeGothic"/>
            </a:endParaRPr>
          </a:p>
          <a:p>
            <a:pPr eaLnBrk="1" hangingPunct="1"/>
            <a:r>
              <a:rPr lang="en-US" sz="800" b="1" dirty="0" smtClean="0">
                <a:latin typeface="TradeGothic"/>
              </a:rPr>
              <a:t>FY 2002: </a:t>
            </a:r>
            <a:r>
              <a:rPr lang="en-US" sz="800" dirty="0" smtClean="0">
                <a:latin typeface="TradeGothic"/>
              </a:rPr>
              <a:t>CA 1.0M, NC 1.0M, LA 1.0M, WI 0.5M</a:t>
            </a:r>
            <a:endParaRPr lang="en-US" sz="800" b="1" dirty="0" smtClean="0">
              <a:latin typeface="TradeGothic"/>
            </a:endParaRPr>
          </a:p>
          <a:p>
            <a:pPr eaLnBrk="1" hangingPunct="1"/>
            <a:r>
              <a:rPr lang="en-US" sz="800" b="1" dirty="0" smtClean="0">
                <a:latin typeface="TradeGothic"/>
              </a:rPr>
              <a:t>FY 2003:</a:t>
            </a:r>
            <a:r>
              <a:rPr lang="en-US" sz="800" dirty="0" smtClean="0">
                <a:latin typeface="TradeGothic"/>
              </a:rPr>
              <a:t> CA 1.0M, NC 1.0M, LA 0.5M, WI 0.5M, MS 0.5M</a:t>
            </a:r>
            <a:endParaRPr lang="en-US" sz="800" b="1" dirty="0" smtClean="0">
              <a:latin typeface="TradeGothic"/>
            </a:endParaRPr>
          </a:p>
          <a:p>
            <a:pPr eaLnBrk="1" hangingPunct="1"/>
            <a:r>
              <a:rPr lang="en-US" sz="800" b="1" dirty="0" smtClean="0">
                <a:latin typeface="TradeGothic"/>
              </a:rPr>
              <a:t>FY 2004: </a:t>
            </a:r>
            <a:r>
              <a:rPr lang="en-US" sz="800" dirty="0" smtClean="0">
                <a:latin typeface="TradeGothic"/>
              </a:rPr>
              <a:t>CA 1.0M, NC 1.0M, LA 0.5M, WI 3.0M, MS 0.5M, AL 2.0M, SC 0.5M, WA 0.5M </a:t>
            </a:r>
          </a:p>
          <a:p>
            <a:pPr eaLnBrk="1" hangingPunct="1"/>
            <a:r>
              <a:rPr lang="en-US" sz="800" b="1" dirty="0" smtClean="0">
                <a:latin typeface="TradeGothic"/>
              </a:rPr>
              <a:t>FY 2005: </a:t>
            </a:r>
            <a:r>
              <a:rPr lang="en-US" sz="800" dirty="0" smtClean="0">
                <a:latin typeface="TradeGothic"/>
              </a:rPr>
              <a:t>CA 0.5M, NC 1.0M, LA 0.5M, WI 3.0M, MS 0.6M, AL 2.0M, WA 0.5M, KY 0.5M, TX 0.75, NGS 0.25M</a:t>
            </a:r>
          </a:p>
          <a:p>
            <a:pPr eaLnBrk="1" hangingPunct="1"/>
            <a:r>
              <a:rPr lang="en-US" sz="800" b="1" dirty="0" smtClean="0">
                <a:latin typeface="TradeGothic"/>
              </a:rPr>
              <a:t>FY 2006: </a:t>
            </a:r>
            <a:r>
              <a:rPr lang="en-US" sz="800" dirty="0" smtClean="0">
                <a:latin typeface="TradeGothic"/>
              </a:rPr>
              <a:t>CA 0.93M, NC 0.93M, WI 3.0M, MS 0.6M, AL 1.97M, SC 0.467M, KY 0.5M, TX 1.6M, AZ 0.5M, NGS 0.233M</a:t>
            </a:r>
          </a:p>
          <a:p>
            <a:pPr eaLnBrk="1" hangingPunct="1"/>
            <a:endParaRPr lang="en-US" sz="800" dirty="0" smtClean="0">
              <a:latin typeface="TradeGothic"/>
            </a:endParaRPr>
          </a:p>
          <a:p>
            <a:pPr eaLnBrk="1" hangingPunct="1"/>
            <a:r>
              <a:rPr lang="en-US" sz="800" dirty="0" smtClean="0">
                <a:latin typeface="TradeGothic"/>
              </a:rPr>
              <a:t>Note: GRAV-D is yet unfunded, so what support it does get comes in some measure from height mod funds.</a:t>
            </a:r>
          </a:p>
          <a:p>
            <a:pPr eaLnBrk="1" hangingPunct="1"/>
            <a:endParaRPr lang="en-US" sz="800" dirty="0" smtClean="0">
              <a:latin typeface="TradeGothic"/>
            </a:endParaRPr>
          </a:p>
          <a:p>
            <a:pPr eaLnBrk="1" hangingPunct="1"/>
            <a:endParaRPr lang="en-US" sz="800" dirty="0" smtClean="0">
              <a:latin typeface="TradeGothic"/>
            </a:endParaRPr>
          </a:p>
          <a:p>
            <a:pPr eaLnBrk="1" hangingPunct="1"/>
            <a:endParaRPr lang="en-US" sz="800" dirty="0" smtClean="0">
              <a:latin typeface="TradeGothic"/>
            </a:endParaRPr>
          </a:p>
          <a:p>
            <a:pPr eaLnBrk="1" hangingPunct="1"/>
            <a:endParaRPr lang="en-US" sz="1000" dirty="0" smtClean="0">
              <a:latin typeface="Trade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58850"/>
            <a:fld id="{881600B9-7E56-4A62-AB81-761DE0D77399}" type="slidenum">
              <a:rPr lang="en-US" smtClean="0"/>
              <a:pPr defTabSz="958850"/>
              <a:t>11</a:t>
            </a:fld>
            <a:endParaRPr lang="en-US" smtClean="0"/>
          </a:p>
        </p:txBody>
      </p:sp>
      <p:sp>
        <p:nvSpPr>
          <p:cNvPr id="64515" name="Rectangle 2"/>
          <p:cNvSpPr>
            <a:spLocks noGrp="1" noRot="1" noChangeAspect="1" noChangeArrowheads="1" noTextEdit="1"/>
          </p:cNvSpPr>
          <p:nvPr>
            <p:ph type="sldImg"/>
          </p:nvPr>
        </p:nvSpPr>
        <p:spPr>
          <a:xfrm>
            <a:off x="1260475" y="720725"/>
            <a:ext cx="4799013" cy="3598863"/>
          </a:xfr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58850"/>
            <a:fld id="{53C76D73-589C-450F-9D3F-C04F1F99E2AF}" type="slidenum">
              <a:rPr lang="en-US" smtClean="0"/>
              <a:pPr defTabSz="958850"/>
              <a:t>12</a:t>
            </a:fld>
            <a:endParaRPr lang="en-US" smtClean="0"/>
          </a:p>
        </p:txBody>
      </p:sp>
      <p:sp>
        <p:nvSpPr>
          <p:cNvPr id="65539" name="Rectangle 2"/>
          <p:cNvSpPr>
            <a:spLocks noGrp="1" noRot="1" noChangeAspect="1" noChangeArrowheads="1" noTextEdit="1"/>
          </p:cNvSpPr>
          <p:nvPr>
            <p:ph type="sldImg"/>
          </p:nvPr>
        </p:nvSpPr>
        <p:spPr>
          <a:xfrm>
            <a:off x="1258888" y="720725"/>
            <a:ext cx="4797425" cy="3598863"/>
          </a:xfrm>
          <a:ln/>
        </p:spPr>
      </p:sp>
      <p:sp>
        <p:nvSpPr>
          <p:cNvPr id="65540" name="Rectangle 3"/>
          <p:cNvSpPr>
            <a:spLocks noGrp="1" noChangeArrowheads="1"/>
          </p:cNvSpPr>
          <p:nvPr>
            <p:ph type="body" idx="1"/>
          </p:nvPr>
        </p:nvSpPr>
        <p:spPr>
          <a:xfrm>
            <a:off x="731838" y="4562475"/>
            <a:ext cx="5851525" cy="4318000"/>
          </a:xfrm>
          <a:noFill/>
          <a:ln/>
        </p:spPr>
        <p:txBody>
          <a:bodyPr/>
          <a:lstStyle/>
          <a:p>
            <a:pPr eaLnBrk="1" hangingPunct="1"/>
            <a:r>
              <a:rPr lang="en-US" dirty="0" smtClean="0">
                <a:latin typeface="TradeGothic"/>
              </a:rPr>
              <a:t>“X” marks the states 9ID, KS, NJ) that sent in applications in</a:t>
            </a:r>
            <a:r>
              <a:rPr lang="en-US" baseline="0" dirty="0" smtClean="0">
                <a:latin typeface="TradeGothic"/>
              </a:rPr>
              <a:t> 2009, but with decreased funding we were unable to give them awards.</a:t>
            </a:r>
            <a:endParaRPr lang="en-US" dirty="0" smtClean="0">
              <a:latin typeface="TradeGoth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483812E-F0E8-4166-A5C1-AA0F7069E87A}" type="slidenum">
              <a:rPr lang="en-US" smtClean="0"/>
              <a:pPr/>
              <a:t>13</a:t>
            </a:fld>
            <a:endParaRPr lang="en-US" smtClean="0"/>
          </a:p>
        </p:txBody>
      </p:sp>
      <p:sp>
        <p:nvSpPr>
          <p:cNvPr id="66563" name="Rectangle 2"/>
          <p:cNvSpPr>
            <a:spLocks noGrp="1" noRot="1" noChangeAspect="1" noChangeArrowheads="1" noTextEdit="1"/>
          </p:cNvSpPr>
          <p:nvPr>
            <p:ph type="sldImg"/>
          </p:nvPr>
        </p:nvSpPr>
        <p:spPr>
          <a:xfrm>
            <a:off x="1258888" y="720725"/>
            <a:ext cx="4800600" cy="3600450"/>
          </a:xfrm>
          <a:ln/>
        </p:spPr>
      </p:sp>
      <p:sp>
        <p:nvSpPr>
          <p:cNvPr id="66564" name="Rectangle 3"/>
          <p:cNvSpPr>
            <a:spLocks noGrp="1" noChangeArrowheads="1"/>
          </p:cNvSpPr>
          <p:nvPr>
            <p:ph type="body" idx="1"/>
          </p:nvPr>
        </p:nvSpPr>
        <p:spPr>
          <a:xfrm>
            <a:off x="731838" y="4560888"/>
            <a:ext cx="5851525" cy="4319587"/>
          </a:xfrm>
          <a:noFill/>
          <a:ln/>
        </p:spPr>
        <p:txBody>
          <a:bodyPr/>
          <a:lstStyle/>
          <a:p>
            <a:pPr eaLnBrk="1" hangingPunct="1"/>
            <a:r>
              <a:rPr lang="en-US" dirty="0" smtClean="0">
                <a:latin typeface="TradeGothic"/>
              </a:rPr>
              <a:t>Talk about needs and benefits.</a:t>
            </a:r>
            <a:r>
              <a:rPr lang="en-US" baseline="0" dirty="0" smtClean="0">
                <a:latin typeface="TradeGothic"/>
              </a:rPr>
              <a:t>  In groups of surveyors this is preaching to the choir, but many of these examples show the importance of accurate heights to the non-technical users.</a:t>
            </a:r>
            <a:endParaRPr lang="en-US" dirty="0" smtClean="0">
              <a:latin typeface="Trade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459A6B4-8801-4E39-A135-C94072B247E3}" type="slidenum">
              <a:rPr lang="en-US" smtClean="0"/>
              <a:pPr/>
              <a:t>14</a:t>
            </a:fld>
            <a:endParaRPr lang="en-US" smtClean="0"/>
          </a:p>
        </p:txBody>
      </p:sp>
      <p:sp>
        <p:nvSpPr>
          <p:cNvPr id="67587" name="Rectangle 2"/>
          <p:cNvSpPr>
            <a:spLocks noGrp="1" noRot="1" noChangeAspect="1" noChangeArrowheads="1" noTextEdit="1"/>
          </p:cNvSpPr>
          <p:nvPr>
            <p:ph type="sldImg"/>
          </p:nvPr>
        </p:nvSpPr>
        <p:spPr>
          <a:xfrm>
            <a:off x="1257300" y="719138"/>
            <a:ext cx="4800600" cy="3600450"/>
          </a:xfrm>
          <a:ln/>
        </p:spPr>
      </p:sp>
      <p:sp>
        <p:nvSpPr>
          <p:cNvPr id="67588" name="Rectangle 3"/>
          <p:cNvSpPr>
            <a:spLocks noGrp="1" noChangeArrowheads="1"/>
          </p:cNvSpPr>
          <p:nvPr>
            <p:ph type="body" idx="1"/>
          </p:nvPr>
        </p:nvSpPr>
        <p:spPr>
          <a:xfrm>
            <a:off x="1004888" y="4562475"/>
            <a:ext cx="5365750" cy="4322763"/>
          </a:xfrm>
          <a:noFill/>
          <a:ln/>
        </p:spPr>
        <p:txBody>
          <a:bodyPr lIns="95722" tIns="47861" rIns="95722" bIns="47861"/>
          <a:lstStyle/>
          <a:p>
            <a:pPr eaLnBrk="1" hangingPunct="1">
              <a:spcBef>
                <a:spcPct val="20000"/>
              </a:spcBef>
            </a:pPr>
            <a:r>
              <a:rPr lang="en-US" sz="1600" b="1" u="sng" smtClean="0">
                <a:latin typeface="TradeGothic"/>
              </a:rPr>
              <a:t>CSRC</a:t>
            </a:r>
          </a:p>
          <a:p>
            <a:pPr eaLnBrk="1" hangingPunct="1">
              <a:spcBef>
                <a:spcPct val="20000"/>
              </a:spcBef>
            </a:pPr>
            <a:r>
              <a:rPr lang="en-US" sz="1600" b="1" u="sng" smtClean="0">
                <a:latin typeface="TradeGothic"/>
              </a:rPr>
              <a:t>The Network</a:t>
            </a:r>
            <a:r>
              <a:rPr lang="en-US" sz="1600" smtClean="0">
                <a:latin typeface="TradeGothic"/>
              </a:rPr>
              <a:t>  - 50 Km CORS,  7 Km Corridors</a:t>
            </a:r>
          </a:p>
          <a:p>
            <a:pPr eaLnBrk="1" hangingPunct="1">
              <a:spcBef>
                <a:spcPct val="20000"/>
              </a:spcBef>
            </a:pPr>
            <a:r>
              <a:rPr lang="en-US" sz="1600" b="1" u="sng" smtClean="0">
                <a:latin typeface="TradeGothic"/>
              </a:rPr>
              <a:t>The System - </a:t>
            </a:r>
            <a:r>
              <a:rPr lang="en-US" sz="1600" smtClean="0">
                <a:latin typeface="TradeGothic"/>
              </a:rPr>
              <a:t> 4 Dimensional,  Geodetic Models,  Height Datum,  Data Distribution,  Education &amp; Outreach,</a:t>
            </a:r>
          </a:p>
          <a:p>
            <a:pPr eaLnBrk="1" hangingPunct="1">
              <a:spcBef>
                <a:spcPct val="20000"/>
              </a:spcBef>
            </a:pPr>
            <a:r>
              <a:rPr lang="en-US" sz="1600" smtClean="0">
                <a:latin typeface="TradeGothic"/>
              </a:rPr>
              <a:t> Information Management</a:t>
            </a:r>
          </a:p>
          <a:p>
            <a:pPr eaLnBrk="1" hangingPunct="1">
              <a:spcBef>
                <a:spcPct val="20000"/>
              </a:spcBef>
            </a:pPr>
            <a:endParaRPr lang="en-US" sz="1600" smtClean="0">
              <a:latin typeface="TradeGothic"/>
            </a:endParaRPr>
          </a:p>
          <a:p>
            <a:pPr eaLnBrk="1" hangingPunct="1">
              <a:spcBef>
                <a:spcPct val="20000"/>
              </a:spcBef>
            </a:pPr>
            <a:r>
              <a:rPr lang="en-US" sz="1600" smtClean="0">
                <a:latin typeface="TradeGothic"/>
              </a:rPr>
              <a:t>Researching procedures leads to development of new specs.</a:t>
            </a:r>
          </a:p>
          <a:p>
            <a:pPr eaLnBrk="1" hangingPunct="1">
              <a:spcBef>
                <a:spcPct val="20000"/>
              </a:spcBef>
            </a:pPr>
            <a:endParaRPr lang="en-US" sz="1600" smtClean="0">
              <a:latin typeface="TradeGothic"/>
            </a:endParaRPr>
          </a:p>
          <a:p>
            <a:pPr eaLnBrk="1" hangingPunct="1">
              <a:spcBef>
                <a:spcPct val="20000"/>
              </a:spcBef>
            </a:pPr>
            <a:r>
              <a:rPr lang="en-US" sz="1600" b="1" u="sng" smtClean="0">
                <a:latin typeface="TradeGothic"/>
              </a:rPr>
              <a:t>LSRC</a:t>
            </a:r>
          </a:p>
          <a:p>
            <a:pPr eaLnBrk="1" hangingPunct="1"/>
            <a:r>
              <a:rPr lang="en-US" sz="1600" smtClean="0">
                <a:latin typeface="TradeGothic"/>
              </a:rPr>
              <a:t>View of Plaquemines Parish at Empire and River</a:t>
            </a:r>
          </a:p>
          <a:p>
            <a:pPr eaLnBrk="1" hangingPunct="1"/>
            <a:r>
              <a:rPr lang="en-US" sz="1600" smtClean="0">
                <a:latin typeface="TradeGothic"/>
              </a:rPr>
              <a:t>Y 195 RESET</a:t>
            </a:r>
          </a:p>
          <a:p>
            <a:pPr eaLnBrk="1" hangingPunct="1"/>
            <a:r>
              <a:rPr lang="en-US" sz="1600" smtClean="0">
                <a:latin typeface="TradeGothic"/>
              </a:rPr>
              <a:t>Evacuation Route Surveys </a:t>
            </a:r>
          </a:p>
          <a:p>
            <a:pPr eaLnBrk="1" hangingPunct="1"/>
            <a:endParaRPr lang="en-US" sz="1600" smtClean="0">
              <a:latin typeface="Trade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0E4D999-D715-4F83-B3AD-B5F5FA7B3FF0}" type="slidenum">
              <a:rPr lang="en-US" smtClean="0"/>
              <a:pPr/>
              <a:t>15</a:t>
            </a:fld>
            <a:endParaRPr lang="en-US" smtClean="0"/>
          </a:p>
        </p:txBody>
      </p:sp>
      <p:sp>
        <p:nvSpPr>
          <p:cNvPr id="68611" name="Rectangle 2"/>
          <p:cNvSpPr>
            <a:spLocks noGrp="1" noRot="1" noChangeAspect="1" noChangeArrowheads="1" noTextEdit="1"/>
          </p:cNvSpPr>
          <p:nvPr>
            <p:ph type="sldImg"/>
          </p:nvPr>
        </p:nvSpPr>
        <p:spPr>
          <a:xfrm>
            <a:off x="1260475" y="720725"/>
            <a:ext cx="4799013" cy="3598863"/>
          </a:xfrm>
          <a:ln/>
        </p:spPr>
      </p:sp>
      <p:sp>
        <p:nvSpPr>
          <p:cNvPr id="68612" name="Rectangle 3"/>
          <p:cNvSpPr>
            <a:spLocks noGrp="1" noChangeArrowheads="1"/>
          </p:cNvSpPr>
          <p:nvPr>
            <p:ph type="body" idx="1"/>
          </p:nvPr>
        </p:nvSpPr>
        <p:spPr>
          <a:noFill/>
          <a:ln/>
        </p:spPr>
        <p:txBody>
          <a:bodyPr/>
          <a:lstStyle/>
          <a:p>
            <a:pPr eaLnBrk="1" hangingPunct="1">
              <a:lnSpc>
                <a:spcPct val="80000"/>
              </a:lnSpc>
              <a:buFontTx/>
              <a:buChar char="•"/>
            </a:pPr>
            <a:r>
              <a:rPr lang="en-US" sz="800" dirty="0" smtClean="0">
                <a:latin typeface="TradeGothic"/>
              </a:rPr>
              <a:t>Height Modernization control for floodplain maps and LIDAR surveys</a:t>
            </a:r>
          </a:p>
          <a:p>
            <a:pPr eaLnBrk="1" hangingPunct="1">
              <a:lnSpc>
                <a:spcPct val="80000"/>
              </a:lnSpc>
              <a:spcBef>
                <a:spcPct val="50000"/>
              </a:spcBef>
              <a:buFontTx/>
              <a:buChar char="•"/>
            </a:pPr>
            <a:r>
              <a:rPr lang="en-US" sz="800" dirty="0" smtClean="0">
                <a:latin typeface="TradeGothic"/>
              </a:rPr>
              <a:t>OPUS for floodplain certificates and LIDAR surveys</a:t>
            </a:r>
          </a:p>
          <a:p>
            <a:pPr eaLnBrk="1" hangingPunct="1">
              <a:lnSpc>
                <a:spcPct val="80000"/>
              </a:lnSpc>
              <a:spcBef>
                <a:spcPct val="50000"/>
              </a:spcBef>
              <a:buFontTx/>
              <a:buChar char="•"/>
            </a:pPr>
            <a:r>
              <a:rPr lang="en-US" sz="800" dirty="0" smtClean="0">
                <a:latin typeface="TradeGothic"/>
              </a:rPr>
              <a:t>Subsidence rates, maps, and tools for floodplain managers</a:t>
            </a:r>
          </a:p>
          <a:p>
            <a:pPr eaLnBrk="1" hangingPunct="1">
              <a:lnSpc>
                <a:spcPct val="80000"/>
              </a:lnSpc>
              <a:spcBef>
                <a:spcPct val="50000"/>
              </a:spcBef>
              <a:buFontTx/>
              <a:buChar char="•"/>
            </a:pPr>
            <a:r>
              <a:rPr lang="en-US" sz="800" dirty="0" smtClean="0">
                <a:latin typeface="TradeGothic"/>
              </a:rPr>
              <a:t>Guidelines for use of GPS and LIDAR for floodplain mapping</a:t>
            </a:r>
          </a:p>
          <a:p>
            <a:pPr eaLnBrk="1" hangingPunct="1">
              <a:lnSpc>
                <a:spcPct val="80000"/>
              </a:lnSpc>
              <a:spcBef>
                <a:spcPct val="20000"/>
              </a:spcBef>
              <a:buFontTx/>
              <a:buChar char="•"/>
            </a:pPr>
            <a:endParaRPr lang="en-US" sz="800" dirty="0" smtClean="0">
              <a:latin typeface="TradeGothic"/>
            </a:endParaRPr>
          </a:p>
          <a:p>
            <a:pPr eaLnBrk="1" hangingPunct="1">
              <a:lnSpc>
                <a:spcPct val="80000"/>
              </a:lnSpc>
              <a:spcBef>
                <a:spcPct val="20000"/>
              </a:spcBef>
              <a:buFontTx/>
              <a:buChar char="•"/>
            </a:pPr>
            <a:r>
              <a:rPr lang="en-US" sz="800" dirty="0" smtClean="0">
                <a:latin typeface="TradeGothic"/>
              </a:rPr>
              <a:t>Height Modernization improves the “foundation” for the determination of floodplain maps for FEMA’s Map Modernization program.</a:t>
            </a:r>
          </a:p>
          <a:p>
            <a:pPr eaLnBrk="1" hangingPunct="1">
              <a:lnSpc>
                <a:spcPct val="80000"/>
              </a:lnSpc>
              <a:spcBef>
                <a:spcPct val="20000"/>
              </a:spcBef>
              <a:buFontTx/>
              <a:buChar char="•"/>
            </a:pPr>
            <a:r>
              <a:rPr lang="en-US" sz="800" dirty="0" smtClean="0">
                <a:latin typeface="TradeGothic"/>
              </a:rPr>
              <a:t>Digitizing maps that are based on outdated, inaccurate heights is not worthwhile – ensuring that the heights used for the floodplain and flood insurance rate map are updated and accurate is critical. </a:t>
            </a:r>
          </a:p>
          <a:p>
            <a:pPr eaLnBrk="1" hangingPunct="1">
              <a:lnSpc>
                <a:spcPct val="80000"/>
              </a:lnSpc>
              <a:spcBef>
                <a:spcPct val="20000"/>
              </a:spcBef>
              <a:buFontTx/>
              <a:buChar char="•"/>
            </a:pPr>
            <a:r>
              <a:rPr lang="en-US" sz="800" dirty="0" smtClean="0">
                <a:latin typeface="TradeGothic"/>
              </a:rPr>
              <a:t>Areas shown in pink delineate the “New 100 yr floodplain” (with </a:t>
            </a:r>
            <a:r>
              <a:rPr lang="en-US" sz="800" dirty="0" err="1" smtClean="0">
                <a:latin typeface="TradeGothic"/>
              </a:rPr>
              <a:t>HeightMod</a:t>
            </a:r>
            <a:r>
              <a:rPr lang="en-US" sz="800" dirty="0" smtClean="0">
                <a:latin typeface="TradeGothic"/>
              </a:rPr>
              <a:t>) – areas in light blue the previous “FEMA Effective Approximate 100yr floodplain” (old survey control)</a:t>
            </a:r>
          </a:p>
          <a:p>
            <a:pPr eaLnBrk="1" hangingPunct="1">
              <a:lnSpc>
                <a:spcPct val="80000"/>
              </a:lnSpc>
              <a:spcBef>
                <a:spcPct val="20000"/>
              </a:spcBef>
              <a:buFontTx/>
              <a:buChar char="•"/>
            </a:pPr>
            <a:r>
              <a:rPr lang="en-US" sz="800" dirty="0" smtClean="0">
                <a:latin typeface="TradeGothic"/>
              </a:rPr>
              <a:t>Builders, owners and planners in “pink” areas now aware that they are in the 100yr floodplain and will be able to insure their property as needed.  Future building and zoning will done with better knowledge of elevations and flood risks.</a:t>
            </a:r>
          </a:p>
          <a:p>
            <a:pPr eaLnBrk="1" hangingPunct="1">
              <a:lnSpc>
                <a:spcPct val="80000"/>
              </a:lnSpc>
              <a:spcBef>
                <a:spcPct val="20000"/>
              </a:spcBef>
            </a:pPr>
            <a:r>
              <a:rPr lang="en-US" sz="800" b="1" dirty="0" smtClean="0">
                <a:latin typeface="TradeGothic"/>
              </a:rPr>
              <a:t> Benefits to FEMA:</a:t>
            </a:r>
          </a:p>
          <a:p>
            <a:pPr eaLnBrk="1" hangingPunct="1">
              <a:lnSpc>
                <a:spcPct val="80000"/>
              </a:lnSpc>
              <a:spcBef>
                <a:spcPct val="5000"/>
              </a:spcBef>
              <a:buFontTx/>
              <a:buChar char="•"/>
            </a:pPr>
            <a:r>
              <a:rPr lang="en-US" sz="800" dirty="0" smtClean="0">
                <a:latin typeface="TradeGothic"/>
              </a:rPr>
              <a:t> Three dimensional geodetic control network to support map modernization</a:t>
            </a:r>
          </a:p>
          <a:p>
            <a:pPr eaLnBrk="1" hangingPunct="1">
              <a:lnSpc>
                <a:spcPct val="80000"/>
              </a:lnSpc>
              <a:spcBef>
                <a:spcPct val="5000"/>
              </a:spcBef>
              <a:buFontTx/>
              <a:buChar char="•"/>
            </a:pPr>
            <a:r>
              <a:rPr lang="en-US" sz="800" dirty="0" smtClean="0">
                <a:latin typeface="TradeGothic"/>
              </a:rPr>
              <a:t> Establish bench marks in remote areas (2 centimeters)</a:t>
            </a:r>
          </a:p>
          <a:p>
            <a:pPr eaLnBrk="1" hangingPunct="1">
              <a:lnSpc>
                <a:spcPct val="80000"/>
              </a:lnSpc>
              <a:spcBef>
                <a:spcPct val="5000"/>
              </a:spcBef>
              <a:buFontTx/>
              <a:buChar char="•"/>
            </a:pPr>
            <a:r>
              <a:rPr lang="en-US" sz="800" dirty="0" smtClean="0">
                <a:latin typeface="TradeGothic"/>
              </a:rPr>
              <a:t> Global Positioning System (GPS) base station network to support collect of elevation (LIDAR and </a:t>
            </a:r>
            <a:r>
              <a:rPr lang="en-US" sz="800" dirty="0" err="1" smtClean="0">
                <a:latin typeface="TradeGothic"/>
              </a:rPr>
              <a:t>photogrammetry</a:t>
            </a:r>
            <a:r>
              <a:rPr lang="en-US" sz="800" dirty="0" smtClean="0">
                <a:latin typeface="TradeGothic"/>
              </a:rPr>
              <a:t>) and imagery</a:t>
            </a:r>
          </a:p>
          <a:p>
            <a:pPr eaLnBrk="1" hangingPunct="1">
              <a:lnSpc>
                <a:spcPct val="80000"/>
              </a:lnSpc>
              <a:spcBef>
                <a:spcPct val="5000"/>
              </a:spcBef>
              <a:buFontTx/>
              <a:buChar char="•"/>
            </a:pPr>
            <a:r>
              <a:rPr lang="en-US" sz="800" dirty="0" smtClean="0">
                <a:latin typeface="TradeGothic"/>
              </a:rPr>
              <a:t> Compared to traditional leveling, GPS heights can be established at a reduced cost</a:t>
            </a:r>
          </a:p>
          <a:p>
            <a:pPr eaLnBrk="1" hangingPunct="1">
              <a:lnSpc>
                <a:spcPct val="80000"/>
              </a:lnSpc>
              <a:spcBef>
                <a:spcPct val="5000"/>
              </a:spcBef>
              <a:buFontTx/>
              <a:buChar char="•"/>
            </a:pPr>
            <a:r>
              <a:rPr lang="en-US" sz="800" dirty="0" smtClean="0">
                <a:latin typeface="TradeGothic"/>
              </a:rPr>
              <a:t> Quickly establish bench marks in declared disaster areas to support recovery and mitigation</a:t>
            </a:r>
          </a:p>
          <a:p>
            <a:pPr eaLnBrk="1" hangingPunct="1">
              <a:lnSpc>
                <a:spcPct val="80000"/>
              </a:lnSpc>
              <a:spcBef>
                <a:spcPct val="5000"/>
              </a:spcBef>
              <a:buFontTx/>
              <a:buChar char="•"/>
            </a:pPr>
            <a:r>
              <a:rPr lang="en-US" sz="800" dirty="0" smtClean="0">
                <a:latin typeface="TradeGothic"/>
              </a:rPr>
              <a:t> Support the development of flood warning systems</a:t>
            </a:r>
          </a:p>
          <a:p>
            <a:pPr eaLnBrk="1" hangingPunct="1">
              <a:lnSpc>
                <a:spcPct val="80000"/>
              </a:lnSpc>
              <a:spcBef>
                <a:spcPct val="5000"/>
              </a:spcBef>
              <a:buFontTx/>
              <a:buChar char="•"/>
            </a:pPr>
            <a:r>
              <a:rPr lang="en-US" sz="800" dirty="0" smtClean="0">
                <a:latin typeface="TradeGothic"/>
              </a:rPr>
              <a:t> Provide elevation data to support dam breach analysis</a:t>
            </a:r>
          </a:p>
          <a:p>
            <a:pPr eaLnBrk="1" hangingPunct="1">
              <a:lnSpc>
                <a:spcPct val="80000"/>
              </a:lnSpc>
              <a:spcBef>
                <a:spcPct val="5000"/>
              </a:spcBef>
            </a:pPr>
            <a:endParaRPr lang="en-US" sz="800" dirty="0" smtClean="0">
              <a:latin typeface="TradeGothic"/>
            </a:endParaRPr>
          </a:p>
          <a:p>
            <a:pPr eaLnBrk="1" hangingPunct="1">
              <a:lnSpc>
                <a:spcPct val="80000"/>
              </a:lnSpc>
              <a:spcBef>
                <a:spcPct val="5000"/>
              </a:spcBef>
            </a:pPr>
            <a:r>
              <a:rPr lang="en-US" sz="800" dirty="0" smtClean="0">
                <a:solidFill>
                  <a:srgbClr val="000099"/>
                </a:solidFill>
                <a:latin typeface="TradeGothic"/>
              </a:rPr>
              <a:t>Potential Products and Tools for Map Modernization</a:t>
            </a:r>
            <a:endParaRPr lang="en-US" sz="800" dirty="0" smtClean="0">
              <a:latin typeface="TradeGothic"/>
            </a:endParaRPr>
          </a:p>
          <a:p>
            <a:pPr eaLnBrk="1" hangingPunct="1">
              <a:lnSpc>
                <a:spcPct val="80000"/>
              </a:lnSpc>
              <a:spcBef>
                <a:spcPct val="5000"/>
              </a:spcBef>
              <a:buFontTx/>
              <a:buChar char="•"/>
            </a:pPr>
            <a:r>
              <a:rPr lang="en-US" sz="800" dirty="0" smtClean="0">
                <a:latin typeface="TradeGothic"/>
              </a:rPr>
              <a:t> Height Modernization control for floodplain maps and LIDAR surveys</a:t>
            </a:r>
          </a:p>
          <a:p>
            <a:pPr eaLnBrk="1" hangingPunct="1">
              <a:lnSpc>
                <a:spcPct val="80000"/>
              </a:lnSpc>
              <a:spcBef>
                <a:spcPct val="5000"/>
              </a:spcBef>
              <a:buFontTx/>
              <a:buChar char="•"/>
            </a:pPr>
            <a:r>
              <a:rPr lang="en-US" sz="800" dirty="0" smtClean="0">
                <a:latin typeface="TradeGothic"/>
              </a:rPr>
              <a:t> OPUS for floodplain certificates and LIDAR surveys</a:t>
            </a:r>
          </a:p>
          <a:p>
            <a:pPr eaLnBrk="1" hangingPunct="1">
              <a:lnSpc>
                <a:spcPct val="80000"/>
              </a:lnSpc>
              <a:spcBef>
                <a:spcPct val="5000"/>
              </a:spcBef>
              <a:buFontTx/>
              <a:buChar char="•"/>
            </a:pPr>
            <a:r>
              <a:rPr lang="en-US" sz="800" dirty="0" smtClean="0">
                <a:latin typeface="TradeGothic"/>
              </a:rPr>
              <a:t> Subsidence rates, maps, and tools for floodplain managers</a:t>
            </a:r>
          </a:p>
          <a:p>
            <a:pPr eaLnBrk="1" hangingPunct="1">
              <a:lnSpc>
                <a:spcPct val="80000"/>
              </a:lnSpc>
              <a:spcBef>
                <a:spcPct val="5000"/>
              </a:spcBef>
              <a:buFontTx/>
              <a:buChar char="•"/>
            </a:pPr>
            <a:r>
              <a:rPr lang="en-US" sz="800" dirty="0" smtClean="0">
                <a:latin typeface="TradeGothic"/>
              </a:rPr>
              <a:t> Guidelines for use of GPS and LIDAR for floodplain mapping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4FA51CA-9B1A-4B05-9E14-4643E7CC3739}" type="slidenum">
              <a:rPr lang="en-US" smtClean="0"/>
              <a:pPr/>
              <a:t>16</a:t>
            </a:fld>
            <a:endParaRPr lang="en-US" smtClean="0"/>
          </a:p>
        </p:txBody>
      </p:sp>
      <p:sp>
        <p:nvSpPr>
          <p:cNvPr id="69635" name="Rectangle 2"/>
          <p:cNvSpPr>
            <a:spLocks noGrp="1" noRot="1" noChangeAspect="1" noChangeArrowheads="1" noTextEdit="1"/>
          </p:cNvSpPr>
          <p:nvPr>
            <p:ph type="sldImg"/>
          </p:nvPr>
        </p:nvSpPr>
        <p:spPr>
          <a:xfrm>
            <a:off x="1257300" y="719138"/>
            <a:ext cx="4800600" cy="3600450"/>
          </a:xfrm>
          <a:ln/>
        </p:spPr>
      </p:sp>
      <p:sp>
        <p:nvSpPr>
          <p:cNvPr id="69636" name="Rectangle 3"/>
          <p:cNvSpPr>
            <a:spLocks noGrp="1" noChangeArrowheads="1"/>
          </p:cNvSpPr>
          <p:nvPr>
            <p:ph type="body" idx="1"/>
          </p:nvPr>
        </p:nvSpPr>
        <p:spPr>
          <a:xfrm>
            <a:off x="1004888" y="4562475"/>
            <a:ext cx="5365750" cy="4322763"/>
          </a:xfrm>
          <a:noFill/>
          <a:ln/>
        </p:spPr>
        <p:txBody>
          <a:bodyPr lIns="95709" tIns="47855" rIns="95709" bIns="47855"/>
          <a:lstStyle/>
          <a:p>
            <a:pPr eaLnBrk="1" hangingPunct="1"/>
            <a:r>
              <a:rPr lang="en-US" sz="1600" dirty="0" smtClean="0">
                <a:latin typeface="TradeGothic"/>
              </a:rPr>
              <a:t>California</a:t>
            </a:r>
            <a:r>
              <a:rPr lang="en-US" sz="1600" baseline="0" dirty="0" smtClean="0">
                <a:latin typeface="TradeGothic"/>
              </a:rPr>
              <a:t> CORS map is out of date.</a:t>
            </a:r>
          </a:p>
          <a:p>
            <a:pPr eaLnBrk="1" hangingPunct="1"/>
            <a:r>
              <a:rPr lang="en-US" sz="1600" baseline="0" dirty="0" smtClean="0">
                <a:latin typeface="TradeGothic"/>
              </a:rPr>
              <a:t>Harris Galveston Coastal Subsidence District – have been measuring subsidence from ground water and oil extraction for more than 20 years using semi-portable GPS stations.</a:t>
            </a:r>
          </a:p>
          <a:p>
            <a:pPr eaLnBrk="1" hangingPunct="1"/>
            <a:r>
              <a:rPr lang="en-US" sz="1600" baseline="0" dirty="0" smtClean="0">
                <a:latin typeface="TradeGothic"/>
              </a:rPr>
              <a:t>Northern part of the country has issues with </a:t>
            </a:r>
            <a:r>
              <a:rPr lang="en-US" sz="1600" baseline="0" dirty="0" err="1" smtClean="0">
                <a:latin typeface="TradeGothic"/>
              </a:rPr>
              <a:t>isostatic</a:t>
            </a:r>
            <a:r>
              <a:rPr lang="en-US" sz="1600" baseline="0" dirty="0" smtClean="0">
                <a:latin typeface="TradeGothic"/>
              </a:rPr>
              <a:t> readjustment.</a:t>
            </a:r>
            <a:endParaRPr lang="en-US" sz="1600" dirty="0" smtClean="0">
              <a:latin typeface="Trade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F2BD08A-2212-40EE-8B31-102896CBA4DE}" type="slidenum">
              <a:rPr lang="en-US" smtClean="0"/>
              <a:pPr/>
              <a:t>17</a:t>
            </a:fld>
            <a:endParaRPr lang="en-US" smtClean="0"/>
          </a:p>
        </p:txBody>
      </p:sp>
      <p:sp>
        <p:nvSpPr>
          <p:cNvPr id="70659" name="Rectangle 2"/>
          <p:cNvSpPr>
            <a:spLocks noGrp="1" noRot="1" noChangeAspect="1" noChangeArrowheads="1" noTextEdit="1"/>
          </p:cNvSpPr>
          <p:nvPr>
            <p:ph type="sldImg"/>
          </p:nvPr>
        </p:nvSpPr>
        <p:spPr>
          <a:xfrm>
            <a:off x="1260475" y="720725"/>
            <a:ext cx="4799013" cy="3598863"/>
          </a:xfrm>
          <a:ln/>
        </p:spPr>
      </p:sp>
      <p:sp>
        <p:nvSpPr>
          <p:cNvPr id="70660" name="Rectangle 3"/>
          <p:cNvSpPr>
            <a:spLocks noGrp="1" noChangeArrowheads="1"/>
          </p:cNvSpPr>
          <p:nvPr>
            <p:ph type="body" idx="1"/>
          </p:nvPr>
        </p:nvSpPr>
        <p:spPr>
          <a:noFill/>
          <a:ln/>
        </p:spPr>
        <p:txBody>
          <a:bodyPr/>
          <a:lstStyle/>
          <a:p>
            <a:pPr eaLnBrk="1" hangingPunct="1">
              <a:lnSpc>
                <a:spcPct val="80000"/>
              </a:lnSpc>
              <a:buFontTx/>
              <a:buNone/>
            </a:pPr>
            <a:r>
              <a:rPr lang="en-US" sz="800" dirty="0" smtClean="0">
                <a:latin typeface="TradeGothic"/>
              </a:rPr>
              <a:t>Tying</a:t>
            </a:r>
            <a:r>
              <a:rPr lang="en-US" sz="800" baseline="0" dirty="0" smtClean="0">
                <a:latin typeface="TradeGothic"/>
              </a:rPr>
              <a:t> geodetic control to tide gages – connect geodetic and tidal </a:t>
            </a:r>
            <a:r>
              <a:rPr lang="en-US" sz="800" baseline="0" dirty="0" err="1" smtClean="0">
                <a:latin typeface="TradeGothic"/>
              </a:rPr>
              <a:t>datums</a:t>
            </a:r>
            <a:r>
              <a:rPr lang="en-US" sz="800" baseline="0" dirty="0" smtClean="0">
                <a:latin typeface="TradeGothic"/>
              </a:rPr>
              <a:t>, enable distinction between measuring changes in sea level and changes on land.</a:t>
            </a:r>
          </a:p>
          <a:p>
            <a:pPr eaLnBrk="1" hangingPunct="1">
              <a:lnSpc>
                <a:spcPct val="80000"/>
              </a:lnSpc>
              <a:buFontTx/>
              <a:buNone/>
            </a:pPr>
            <a:r>
              <a:rPr lang="en-US" sz="800" baseline="0" dirty="0" smtClean="0">
                <a:latin typeface="TradeGothic"/>
              </a:rPr>
              <a:t>Other marine navigation issues includes knowing when, where, how much to dredge, and understanding relationships of tidal and geodetic height values to allow safe under keel overhead clearance while maximizing shipping loads.</a:t>
            </a:r>
            <a:endParaRPr lang="en-US" sz="800" dirty="0" smtClean="0">
              <a:latin typeface="Trade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AF9B85E-E62A-4247-AA36-46F19C6EE75A}" type="slidenum">
              <a:rPr lang="en-US" smtClean="0"/>
              <a:pPr/>
              <a:t>18</a:t>
            </a:fld>
            <a:endParaRPr lang="en-US" smtClean="0"/>
          </a:p>
        </p:txBody>
      </p:sp>
      <p:sp>
        <p:nvSpPr>
          <p:cNvPr id="71683" name="Rectangle 2"/>
          <p:cNvSpPr>
            <a:spLocks noGrp="1" noRot="1" noChangeAspect="1" noChangeArrowheads="1" noTextEdit="1"/>
          </p:cNvSpPr>
          <p:nvPr>
            <p:ph type="sldImg"/>
          </p:nvPr>
        </p:nvSpPr>
        <p:spPr>
          <a:xfrm>
            <a:off x="1260475" y="720725"/>
            <a:ext cx="4799013" cy="3598863"/>
          </a:xfrm>
          <a:ln/>
        </p:spPr>
      </p:sp>
      <p:sp>
        <p:nvSpPr>
          <p:cNvPr id="71684" name="Rectangle 3"/>
          <p:cNvSpPr>
            <a:spLocks noGrp="1" noChangeArrowheads="1"/>
          </p:cNvSpPr>
          <p:nvPr>
            <p:ph type="body" idx="1"/>
          </p:nvPr>
        </p:nvSpPr>
        <p:spPr>
          <a:noFill/>
          <a:ln/>
        </p:spPr>
        <p:txBody>
          <a:bodyPr/>
          <a:lstStyle/>
          <a:p>
            <a:pPr eaLnBrk="1" hangingPunct="1">
              <a:lnSpc>
                <a:spcPct val="80000"/>
              </a:lnSpc>
            </a:pPr>
            <a:endParaRPr lang="en-US" sz="900" dirty="0" smtClean="0">
              <a:solidFill>
                <a:srgbClr val="000066"/>
              </a:solidFill>
              <a:latin typeface="Trade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0D00956-335E-4784-B739-BB00C418E643}" type="slidenum">
              <a:rPr lang="en-US" smtClean="0"/>
              <a:pPr/>
              <a:t>19</a:t>
            </a:fld>
            <a:endParaRPr lang="en-US" smtClean="0"/>
          </a:p>
        </p:txBody>
      </p:sp>
      <p:sp>
        <p:nvSpPr>
          <p:cNvPr id="72707" name="Rectangle 2"/>
          <p:cNvSpPr>
            <a:spLocks noGrp="1" noRot="1" noChangeAspect="1" noChangeArrowheads="1" noTextEdit="1"/>
          </p:cNvSpPr>
          <p:nvPr>
            <p:ph type="sldImg"/>
          </p:nvPr>
        </p:nvSpPr>
        <p:spPr>
          <a:xfrm>
            <a:off x="1260475" y="720725"/>
            <a:ext cx="4799013" cy="3598863"/>
          </a:xfrm>
          <a:ln/>
        </p:spPr>
      </p:sp>
      <p:sp>
        <p:nvSpPr>
          <p:cNvPr id="72708" name="Rectangle 3"/>
          <p:cNvSpPr>
            <a:spLocks noGrp="1" noChangeArrowheads="1"/>
          </p:cNvSpPr>
          <p:nvPr>
            <p:ph type="body" idx="1"/>
          </p:nvPr>
        </p:nvSpPr>
        <p:spPr>
          <a:noFill/>
          <a:ln/>
        </p:spPr>
        <p:txBody>
          <a:bodyPr/>
          <a:lstStyle/>
          <a:p>
            <a:pPr eaLnBrk="1" hangingPunct="1">
              <a:lnSpc>
                <a:spcPct val="80000"/>
              </a:lnSpc>
            </a:pPr>
            <a:r>
              <a:rPr lang="en-US" sz="800" b="1" dirty="0" smtClean="0">
                <a:latin typeface="TradeGothic"/>
              </a:rPr>
              <a:t>New Users – many</a:t>
            </a:r>
            <a:r>
              <a:rPr lang="en-US" sz="800" b="1" baseline="0" dirty="0" smtClean="0">
                <a:latin typeface="TradeGothic"/>
              </a:rPr>
              <a:t> states implementing statewide GIS; precision agriculture allows for more efficient use of fertilizer and pesticides, and of irrigation, to save farmer time and money, and to be environmentally </a:t>
            </a:r>
            <a:r>
              <a:rPr lang="en-US" sz="800" b="1" baseline="0" dirty="0" err="1" smtClean="0">
                <a:latin typeface="TradeGothic"/>
              </a:rPr>
              <a:t>groovey</a:t>
            </a:r>
            <a:r>
              <a:rPr lang="en-US" sz="800" b="1" baseline="0" dirty="0" smtClean="0">
                <a:latin typeface="TradeGothic"/>
              </a:rPr>
              <a:t>.</a:t>
            </a:r>
            <a:endParaRPr lang="en-US" sz="800" dirty="0" smtClean="0">
              <a:latin typeface="TradeGoth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80832FA-9F18-4A67-BFD5-A5E021BC31A4}" type="slidenum">
              <a:rPr lang="en-US" smtClean="0"/>
              <a:pPr/>
              <a:t>2</a:t>
            </a:fld>
            <a:endParaRPr lang="en-US" smtClean="0"/>
          </a:p>
        </p:txBody>
      </p:sp>
      <p:sp>
        <p:nvSpPr>
          <p:cNvPr id="55299" name="Rectangle 2"/>
          <p:cNvSpPr>
            <a:spLocks noGrp="1" noRot="1" noChangeAspect="1" noChangeArrowheads="1" noTextEdit="1"/>
          </p:cNvSpPr>
          <p:nvPr>
            <p:ph type="sldImg"/>
          </p:nvPr>
        </p:nvSpPr>
        <p:spPr>
          <a:xfrm>
            <a:off x="1258888"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pPr eaLnBrk="1" hangingPunct="1">
              <a:buFontTx/>
              <a:buChar char="•"/>
            </a:pPr>
            <a:endParaRPr lang="en-US" smtClean="0">
              <a:latin typeface="Palatino Linotype"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57263"/>
            <a:fld id="{12266546-4DC5-4B82-97FF-C09A7E584859}" type="slidenum">
              <a:rPr lang="en-US" smtClean="0"/>
              <a:pPr defTabSz="957263"/>
              <a:t>20</a:t>
            </a:fld>
            <a:endParaRPr lang="en-US" smtClean="0"/>
          </a:p>
        </p:txBody>
      </p:sp>
      <p:sp>
        <p:nvSpPr>
          <p:cNvPr id="73731" name="Rectangle 2"/>
          <p:cNvSpPr>
            <a:spLocks noGrp="1" noRot="1" noChangeAspect="1" noChangeArrowheads="1" noTextEdit="1"/>
          </p:cNvSpPr>
          <p:nvPr>
            <p:ph type="sldImg"/>
          </p:nvPr>
        </p:nvSpPr>
        <p:spPr>
          <a:xfrm>
            <a:off x="1258888" y="720725"/>
            <a:ext cx="4800600" cy="3600450"/>
          </a:xfrm>
          <a:ln/>
        </p:spPr>
      </p:sp>
      <p:sp>
        <p:nvSpPr>
          <p:cNvPr id="73732" name="Rectangle 3"/>
          <p:cNvSpPr>
            <a:spLocks noGrp="1" noChangeArrowheads="1"/>
          </p:cNvSpPr>
          <p:nvPr>
            <p:ph type="body" idx="1"/>
          </p:nvPr>
        </p:nvSpPr>
        <p:spPr>
          <a:xfrm>
            <a:off x="731838" y="4560888"/>
            <a:ext cx="5851525" cy="4319587"/>
          </a:xfrm>
          <a:noFill/>
          <a:ln/>
        </p:spPr>
        <p:txBody>
          <a:bodyPr/>
          <a:lstStyle/>
          <a:p>
            <a:pPr eaLnBrk="1" hangingPunct="1">
              <a:buFontTx/>
              <a:buChar char="•"/>
            </a:pPr>
            <a:r>
              <a:rPr lang="en-US" dirty="0" smtClean="0">
                <a:latin typeface="Palatino Linotype" pitchFamily="18" charset="0"/>
              </a:rPr>
              <a:t>Other benefits…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58850"/>
            <a:fld id="{4B0162C0-B4D1-42E8-AB98-63DF2F1B0FCE}" type="slidenum">
              <a:rPr lang="en-US" smtClean="0"/>
              <a:pPr defTabSz="958850"/>
              <a:t>21</a:t>
            </a:fld>
            <a:endParaRPr lang="en-US" smtClean="0"/>
          </a:p>
        </p:txBody>
      </p:sp>
      <p:sp>
        <p:nvSpPr>
          <p:cNvPr id="74755" name="Rectangle 2"/>
          <p:cNvSpPr>
            <a:spLocks noGrp="1" noRot="1" noChangeAspect="1" noChangeArrowheads="1" noTextEdit="1"/>
          </p:cNvSpPr>
          <p:nvPr>
            <p:ph type="sldImg"/>
          </p:nvPr>
        </p:nvSpPr>
        <p:spPr>
          <a:xfrm>
            <a:off x="1260475" y="720725"/>
            <a:ext cx="4797425" cy="3598863"/>
          </a:xfrm>
          <a:ln/>
        </p:spPr>
      </p:sp>
      <p:sp>
        <p:nvSpPr>
          <p:cNvPr id="74756" name="Rectangle 3"/>
          <p:cNvSpPr>
            <a:spLocks noGrp="1" noChangeArrowheads="1"/>
          </p:cNvSpPr>
          <p:nvPr>
            <p:ph type="body" idx="1"/>
          </p:nvPr>
        </p:nvSpPr>
        <p:spPr>
          <a:xfrm>
            <a:off x="731838" y="4562475"/>
            <a:ext cx="5851525" cy="4318000"/>
          </a:xfrm>
          <a:noFill/>
          <a:ln/>
        </p:spPr>
        <p:txBody>
          <a:bodyPr/>
          <a:lstStyle/>
          <a:p>
            <a:pPr eaLnBrk="1" hangingPunct="1">
              <a:buFontTx/>
              <a:buNone/>
            </a:pPr>
            <a:r>
              <a:rPr lang="en-US" dirty="0" smtClean="0">
                <a:latin typeface="Palatino Linotype" pitchFamily="18" charset="0"/>
              </a:rPr>
              <a:t>This</a:t>
            </a:r>
            <a:r>
              <a:rPr lang="en-US" baseline="0" dirty="0" smtClean="0">
                <a:latin typeface="Palatino Linotype" pitchFamily="18" charset="0"/>
              </a:rPr>
              <a:t> theme defines the direction height mod is working towards.</a:t>
            </a:r>
          </a:p>
          <a:p>
            <a:pPr eaLnBrk="1" hangingPunct="1">
              <a:buFontTx/>
              <a:buNone/>
            </a:pPr>
            <a:endParaRPr lang="en-US" baseline="0" dirty="0" smtClean="0">
              <a:latin typeface="Palatino Linotype" pitchFamily="18" charset="0"/>
            </a:endParaRPr>
          </a:p>
          <a:p>
            <a:pPr eaLnBrk="1" hangingPunct="1">
              <a:buFontTx/>
              <a:buNone/>
            </a:pPr>
            <a:r>
              <a:rPr lang="en-US" baseline="0" dirty="0" smtClean="0">
                <a:latin typeface="Palatino Linotype" pitchFamily="18" charset="0"/>
              </a:rPr>
              <a:t>Accurate: best field and computation practices, best control as base.  E.g. CORS give us accurate </a:t>
            </a:r>
            <a:r>
              <a:rPr lang="en-US" baseline="0" dirty="0" err="1" smtClean="0">
                <a:latin typeface="Palatino Linotype" pitchFamily="18" charset="0"/>
              </a:rPr>
              <a:t>e.h</a:t>
            </a:r>
            <a:r>
              <a:rPr lang="en-US" baseline="0" dirty="0" smtClean="0">
                <a:latin typeface="Palatino Linotype" pitchFamily="18" charset="0"/>
              </a:rPr>
              <a:t>.; with best </a:t>
            </a:r>
            <a:r>
              <a:rPr lang="en-US" baseline="0" dirty="0" err="1" smtClean="0">
                <a:latin typeface="Palatino Linotype" pitchFamily="18" charset="0"/>
              </a:rPr>
              <a:t>geoid</a:t>
            </a:r>
            <a:r>
              <a:rPr lang="en-US" baseline="0" dirty="0" smtClean="0">
                <a:latin typeface="Palatino Linotype" pitchFamily="18" charset="0"/>
              </a:rPr>
              <a:t> model this can be converted to an </a:t>
            </a:r>
            <a:r>
              <a:rPr lang="en-US" baseline="0" dirty="0" err="1" smtClean="0">
                <a:latin typeface="Palatino Linotype" pitchFamily="18" charset="0"/>
              </a:rPr>
              <a:t>ortho</a:t>
            </a:r>
            <a:r>
              <a:rPr lang="en-US" baseline="0" dirty="0" smtClean="0">
                <a:latin typeface="Palatino Linotype" pitchFamily="18" charset="0"/>
              </a:rPr>
              <a:t> height.</a:t>
            </a:r>
          </a:p>
          <a:p>
            <a:pPr eaLnBrk="1" hangingPunct="1">
              <a:buFontTx/>
              <a:buNone/>
            </a:pPr>
            <a:endParaRPr lang="en-US" baseline="0" dirty="0" smtClean="0">
              <a:latin typeface="Palatino Linotype" pitchFamily="18" charset="0"/>
            </a:endParaRPr>
          </a:p>
          <a:p>
            <a:pPr eaLnBrk="1" hangingPunct="1">
              <a:buFontTx/>
              <a:buNone/>
            </a:pPr>
            <a:r>
              <a:rPr lang="en-US" baseline="0" dirty="0" smtClean="0">
                <a:latin typeface="Palatino Linotype" pitchFamily="18" charset="0"/>
              </a:rPr>
              <a:t>Consistency – many kinds of users now with varying accuracy requirements.  We need to provide the infrastructure, tools, and guidelines that enable users to get what they need, whether in mountains or on the coast, on open plains or forested areas.</a:t>
            </a:r>
          </a:p>
          <a:p>
            <a:pPr eaLnBrk="1" hangingPunct="1">
              <a:buFontTx/>
              <a:buNone/>
            </a:pPr>
            <a:endParaRPr lang="en-US" baseline="0" dirty="0" smtClean="0">
              <a:latin typeface="Palatino Linotype" pitchFamily="18" charset="0"/>
            </a:endParaRPr>
          </a:p>
          <a:p>
            <a:pPr eaLnBrk="1" hangingPunct="1">
              <a:buFontTx/>
              <a:buNone/>
            </a:pPr>
            <a:r>
              <a:rPr lang="en-US" baseline="0" dirty="0" smtClean="0">
                <a:latin typeface="Palatino Linotype" pitchFamily="18" charset="0"/>
              </a:rPr>
              <a:t>Maintainable – this is key.  This leads to the discussion of the new vertical datum being the best way to maintain a vertical datum in a dynamic area with the least cost and difficulty.  Leveling is time consuming, costly, can’t </a:t>
            </a:r>
            <a:r>
              <a:rPr lang="en-US" baseline="0" dirty="0" err="1" smtClean="0">
                <a:latin typeface="Palatino Linotype" pitchFamily="18" charset="0"/>
              </a:rPr>
              <a:t>relevel</a:t>
            </a:r>
            <a:r>
              <a:rPr lang="en-US" baseline="0" dirty="0" smtClean="0">
                <a:latin typeface="Palatino Linotype" pitchFamily="18" charset="0"/>
              </a:rPr>
              <a:t> </a:t>
            </a:r>
            <a:r>
              <a:rPr lang="en-US" baseline="0" dirty="0" err="1" smtClean="0">
                <a:latin typeface="Palatino Linotype" pitchFamily="18" charset="0"/>
              </a:rPr>
              <a:t>everytime</a:t>
            </a:r>
            <a:r>
              <a:rPr lang="en-US" baseline="0" dirty="0" smtClean="0">
                <a:latin typeface="Palatino Linotype" pitchFamily="18" charset="0"/>
              </a:rPr>
              <a:t> we need new heights.  If we could </a:t>
            </a:r>
            <a:r>
              <a:rPr lang="en-US" baseline="0" dirty="0" err="1" smtClean="0">
                <a:latin typeface="Palatino Linotype" pitchFamily="18" charset="0"/>
              </a:rPr>
              <a:t>reobserve</a:t>
            </a:r>
            <a:r>
              <a:rPr lang="en-US" baseline="0" dirty="0" smtClean="0">
                <a:latin typeface="Palatino Linotype" pitchFamily="18" charset="0"/>
              </a:rPr>
              <a:t> with GPS and get the accuracy we need that would be more efficient.  That means a new approach to a </a:t>
            </a:r>
            <a:r>
              <a:rPr lang="en-US" baseline="0" dirty="0" err="1" smtClean="0">
                <a:latin typeface="Palatino Linotype" pitchFamily="18" charset="0"/>
              </a:rPr>
              <a:t>geoid</a:t>
            </a:r>
            <a:r>
              <a:rPr lang="en-US" baseline="0" dirty="0" smtClean="0">
                <a:latin typeface="Palatino Linotype" pitchFamily="18" charset="0"/>
              </a:rPr>
              <a:t> model.</a:t>
            </a:r>
            <a:endParaRPr lang="en-US" dirty="0" smtClean="0">
              <a:latin typeface="Palatino Linotype"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58850"/>
            <a:fld id="{E7B857A2-6A5D-41FC-A74D-E2B053174310}" type="slidenum">
              <a:rPr lang="en-US" smtClean="0"/>
              <a:pPr defTabSz="958850"/>
              <a:t>22</a:t>
            </a:fld>
            <a:endParaRPr lang="en-US" smtClean="0"/>
          </a:p>
        </p:txBody>
      </p:sp>
      <p:sp>
        <p:nvSpPr>
          <p:cNvPr id="75779" name="Rectangle 2"/>
          <p:cNvSpPr>
            <a:spLocks noGrp="1" noRot="1" noChangeAspect="1" noChangeArrowheads="1" noTextEdit="1"/>
          </p:cNvSpPr>
          <p:nvPr>
            <p:ph type="sldImg"/>
          </p:nvPr>
        </p:nvSpPr>
        <p:spPr>
          <a:xfrm>
            <a:off x="1260475" y="720725"/>
            <a:ext cx="4797425" cy="3598863"/>
          </a:xfrm>
          <a:ln/>
        </p:spPr>
      </p:sp>
      <p:sp>
        <p:nvSpPr>
          <p:cNvPr id="75780" name="Rectangle 3"/>
          <p:cNvSpPr>
            <a:spLocks noGrp="1" noChangeArrowheads="1"/>
          </p:cNvSpPr>
          <p:nvPr>
            <p:ph type="body" idx="1"/>
          </p:nvPr>
        </p:nvSpPr>
        <p:spPr>
          <a:xfrm>
            <a:off x="731838" y="4562475"/>
            <a:ext cx="5851525" cy="4318000"/>
          </a:xfrm>
          <a:noFill/>
          <a:ln/>
        </p:spPr>
        <p:txBody>
          <a:bodyPr/>
          <a:lstStyle/>
          <a:p>
            <a:pPr eaLnBrk="1" hangingPunct="1">
              <a:buFontTx/>
              <a:buNone/>
            </a:pPr>
            <a:r>
              <a:rPr lang="en-US" dirty="0" smtClean="0">
                <a:latin typeface="Palatino Linotype" pitchFamily="18" charset="0"/>
              </a:rPr>
              <a:t>This shows why the current approach or status is not consistent:</a:t>
            </a:r>
          </a:p>
          <a:p>
            <a:pPr eaLnBrk="1" hangingPunct="1">
              <a:buFontTx/>
              <a:buChar char="-"/>
            </a:pPr>
            <a:r>
              <a:rPr lang="en-US" dirty="0" smtClean="0">
                <a:latin typeface="Palatino Linotype" pitchFamily="18" charset="0"/>
              </a:rPr>
              <a:t>Getting</a:t>
            </a:r>
            <a:r>
              <a:rPr lang="en-US" baseline="0" dirty="0" smtClean="0">
                <a:latin typeface="Palatino Linotype" pitchFamily="18" charset="0"/>
              </a:rPr>
              <a:t> funding and implementing state by state  will not yield consistent results – every state wants something different.</a:t>
            </a:r>
          </a:p>
          <a:p>
            <a:pPr eaLnBrk="1" hangingPunct="1">
              <a:buFontTx/>
              <a:buChar char="-"/>
            </a:pPr>
            <a:r>
              <a:rPr lang="en-US" baseline="0" dirty="0" smtClean="0">
                <a:latin typeface="Palatino Linotype" pitchFamily="18" charset="0"/>
              </a:rPr>
              <a:t>Using GPS on bench marks is OK but you can see by the distribution that some states have the </a:t>
            </a:r>
            <a:r>
              <a:rPr lang="en-US" baseline="0" dirty="0" err="1" smtClean="0">
                <a:latin typeface="Palatino Linotype" pitchFamily="18" charset="0"/>
              </a:rPr>
              <a:t>geoid</a:t>
            </a:r>
            <a:r>
              <a:rPr lang="en-US" baseline="0" dirty="0" smtClean="0">
                <a:latin typeface="Palatino Linotype" pitchFamily="18" charset="0"/>
              </a:rPr>
              <a:t> model tied down and other have very little data.  Often when we get more GPS on bench marks between models, it is in the same states where we already have a lot.</a:t>
            </a:r>
          </a:p>
          <a:p>
            <a:pPr eaLnBrk="1" hangingPunct="1">
              <a:buFontTx/>
              <a:buChar char="-"/>
            </a:pPr>
            <a:r>
              <a:rPr lang="en-US" dirty="0" smtClean="0">
                <a:latin typeface="Palatino Linotype" pitchFamily="18" charset="0"/>
              </a:rPr>
              <a:t>Gravity holdings are not consistent.  Inconsistency in the absolute and relative on land, shipboard gravity off shore, and very little aero gravity.</a:t>
            </a:r>
          </a:p>
          <a:p>
            <a:pPr eaLnBrk="1" hangingPunct="1">
              <a:buFontTx/>
              <a:buChar char="-"/>
            </a:pPr>
            <a:endParaRPr lang="en-US" dirty="0" smtClean="0">
              <a:latin typeface="Palatino Linotype" pitchFamily="18" charset="0"/>
            </a:endParaRPr>
          </a:p>
          <a:p>
            <a:pPr eaLnBrk="1" hangingPunct="1">
              <a:buFontTx/>
              <a:buNone/>
            </a:pPr>
            <a:r>
              <a:rPr lang="en-US" dirty="0" smtClean="0">
                <a:latin typeface="Palatino Linotype" pitchFamily="18" charset="0"/>
              </a:rPr>
              <a:t>None of these show promise of consistency nation-wide.</a:t>
            </a:r>
          </a:p>
          <a:p>
            <a:pPr eaLnBrk="1" hangingPunct="1">
              <a:buFontTx/>
              <a:buNone/>
            </a:pPr>
            <a:endParaRPr lang="en-US" dirty="0" smtClean="0">
              <a:latin typeface="Palatino Linotype"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defTabSz="958850"/>
            <a:fld id="{F2BDB055-326F-418C-89F2-2C843B9FD267}" type="slidenum">
              <a:rPr lang="en-US" smtClean="0"/>
              <a:pPr defTabSz="958850"/>
              <a:t>23</a:t>
            </a:fld>
            <a:endParaRPr lang="en-US" smtClean="0"/>
          </a:p>
        </p:txBody>
      </p:sp>
      <p:sp>
        <p:nvSpPr>
          <p:cNvPr id="76803" name="Rectangle 2"/>
          <p:cNvSpPr>
            <a:spLocks noGrp="1" noRot="1" noChangeAspect="1" noChangeArrowheads="1" noTextEdit="1"/>
          </p:cNvSpPr>
          <p:nvPr>
            <p:ph type="sldImg"/>
          </p:nvPr>
        </p:nvSpPr>
        <p:spPr>
          <a:xfrm>
            <a:off x="1260475" y="720725"/>
            <a:ext cx="4799013" cy="3598863"/>
          </a:xfrm>
          <a:ln/>
        </p:spPr>
      </p:sp>
      <p:sp>
        <p:nvSpPr>
          <p:cNvPr id="76804" name="Rectangle 3"/>
          <p:cNvSpPr>
            <a:spLocks noGrp="1" noChangeArrowheads="1"/>
          </p:cNvSpPr>
          <p:nvPr>
            <p:ph type="body" idx="1"/>
          </p:nvPr>
        </p:nvSpPr>
        <p:spPr>
          <a:noFill/>
          <a:ln/>
        </p:spPr>
        <p:txBody>
          <a:bodyPr/>
          <a:lstStyle/>
          <a:p>
            <a:pPr eaLnBrk="1" hangingPunct="1"/>
            <a:r>
              <a:rPr lang="en-US" dirty="0" smtClean="0">
                <a:latin typeface="TradeGothic"/>
              </a:rPr>
              <a:t>Discussion of one approach NGS will use </a:t>
            </a:r>
            <a:r>
              <a:rPr lang="en-US" baseline="0" dirty="0" smtClean="0">
                <a:latin typeface="TradeGothic"/>
              </a:rPr>
              <a:t>to expand to a National – pros and cons</a:t>
            </a:r>
            <a:endParaRPr lang="en-US" dirty="0" smtClean="0">
              <a:latin typeface="TradeGothic"/>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04056CD-6197-46CC-ACE2-8F850250C8F3}" type="slidenum">
              <a:rPr lang="en-US" smtClean="0"/>
              <a:pPr/>
              <a:t>24</a:t>
            </a:fld>
            <a:endParaRPr lang="en-US" smtClean="0"/>
          </a:p>
        </p:txBody>
      </p:sp>
      <p:sp>
        <p:nvSpPr>
          <p:cNvPr id="77827" name="Rectangle 2"/>
          <p:cNvSpPr>
            <a:spLocks noGrp="1" noRot="1" noChangeAspect="1" noChangeArrowheads="1" noTextEdit="1"/>
          </p:cNvSpPr>
          <p:nvPr>
            <p:ph type="sldImg"/>
          </p:nvPr>
        </p:nvSpPr>
        <p:spPr>
          <a:xfrm>
            <a:off x="1260475" y="720725"/>
            <a:ext cx="4799013" cy="3598863"/>
          </a:xfrm>
          <a:ln/>
        </p:spPr>
      </p:sp>
      <p:sp>
        <p:nvSpPr>
          <p:cNvPr id="77828" name="Rectangle 3"/>
          <p:cNvSpPr>
            <a:spLocks noGrp="1" noChangeArrowheads="1"/>
          </p:cNvSpPr>
          <p:nvPr>
            <p:ph type="body" idx="1"/>
          </p:nvPr>
        </p:nvSpPr>
        <p:spPr>
          <a:noFill/>
          <a:ln/>
        </p:spPr>
        <p:txBody>
          <a:bodyPr/>
          <a:lstStyle/>
          <a:p>
            <a:pPr eaLnBrk="1" hangingPunct="1"/>
            <a:r>
              <a:rPr lang="en-US" dirty="0" smtClean="0">
                <a:latin typeface="TradeGothic"/>
              </a:rPr>
              <a:t>NOAA has developed a plan to improve</a:t>
            </a:r>
            <a:r>
              <a:rPr lang="en-US" baseline="0" dirty="0" smtClean="0">
                <a:latin typeface="TradeGothic"/>
              </a:rPr>
              <a:t> collaboration within NOAA based on regions it has defined.  Height mod has adopted the definition of regions with the addition of making more states “multi-regional”. Gulf Coast and Great Lakes are particularly active as regions, both because of the existence of state advisors in many of the states, and that many states are funded height mod states.  Great Lakes has been very active, holding teleconferences every other month and height mod forums and workshops every 6 months, holding the event in a different state each time.  This in spite of the fact that many of the funded organizations are state agencies.  Also assisting NGS with developing regional pages on the NGS height mod web site.  (still under construction).</a:t>
            </a:r>
            <a:endParaRPr lang="en-US" dirty="0" smtClean="0">
              <a:latin typeface="TradeGoth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A133C88-70A0-475A-9783-915EEAD2C467}" type="slidenum">
              <a:rPr lang="en-US" smtClean="0"/>
              <a:pPr/>
              <a:t>25</a:t>
            </a:fld>
            <a:endParaRPr lang="en-US" smtClean="0"/>
          </a:p>
        </p:txBody>
      </p:sp>
      <p:sp>
        <p:nvSpPr>
          <p:cNvPr id="78851" name="Rectangle 2"/>
          <p:cNvSpPr>
            <a:spLocks noGrp="1" noRot="1" noChangeAspect="1" noChangeArrowheads="1" noTextEdit="1"/>
          </p:cNvSpPr>
          <p:nvPr>
            <p:ph type="sldImg"/>
          </p:nvPr>
        </p:nvSpPr>
        <p:spPr>
          <a:xfrm>
            <a:off x="1258888" y="720725"/>
            <a:ext cx="4799012" cy="3600450"/>
          </a:xfrm>
          <a:ln/>
        </p:spPr>
      </p:sp>
      <p:sp>
        <p:nvSpPr>
          <p:cNvPr id="78852" name="Rectangle 3"/>
          <p:cNvSpPr>
            <a:spLocks noGrp="1" noChangeArrowheads="1"/>
          </p:cNvSpPr>
          <p:nvPr>
            <p:ph type="body" idx="1"/>
          </p:nvPr>
        </p:nvSpPr>
        <p:spPr>
          <a:xfrm>
            <a:off x="731838" y="4560888"/>
            <a:ext cx="5851525" cy="4319587"/>
          </a:xfrm>
          <a:noFill/>
          <a:ln/>
        </p:spPr>
        <p:txBody>
          <a:bodyPr/>
          <a:lstStyle/>
          <a:p>
            <a:r>
              <a:rPr lang="en-US" dirty="0" smtClean="0">
                <a:latin typeface="TradeGothic"/>
              </a:rPr>
              <a:t>Leveling network – cross country error; can</a:t>
            </a:r>
            <a:r>
              <a:rPr lang="en-US" baseline="0" dirty="0" smtClean="0">
                <a:latin typeface="TradeGothic"/>
              </a:rPr>
              <a:t> only trust it over time by </a:t>
            </a:r>
            <a:r>
              <a:rPr lang="en-US" baseline="0" dirty="0" err="1" smtClean="0">
                <a:latin typeface="TradeGothic"/>
              </a:rPr>
              <a:t>releveling</a:t>
            </a:r>
            <a:r>
              <a:rPr lang="en-US" baseline="0" dirty="0" smtClean="0">
                <a:latin typeface="TradeGothic"/>
              </a:rPr>
              <a:t>, relies on passive control.  Too costly to maintain.</a:t>
            </a:r>
            <a:endParaRPr lang="en-US" dirty="0" smtClean="0">
              <a:latin typeface="TradeGoth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60438"/>
            <a:fld id="{37FEEAAB-B8D0-4768-ACC6-05CF2FE1D186}" type="slidenum">
              <a:rPr lang="en-US" smtClean="0"/>
              <a:pPr defTabSz="960438"/>
              <a:t>26</a:t>
            </a:fld>
            <a:endParaRPr lang="en-US" smtClean="0"/>
          </a:p>
        </p:txBody>
      </p:sp>
      <p:sp>
        <p:nvSpPr>
          <p:cNvPr id="79875" name="Rectangle 2"/>
          <p:cNvSpPr>
            <a:spLocks noGrp="1" noRot="1" noChangeAspect="1" noChangeArrowheads="1" noTextEdit="1"/>
          </p:cNvSpPr>
          <p:nvPr>
            <p:ph type="sldImg"/>
          </p:nvPr>
        </p:nvSpPr>
        <p:spPr>
          <a:xfrm>
            <a:off x="1258888" y="722313"/>
            <a:ext cx="4800600" cy="3600450"/>
          </a:xfrm>
          <a:ln/>
        </p:spPr>
      </p:sp>
      <p:sp>
        <p:nvSpPr>
          <p:cNvPr id="79876" name="Rectangle 3"/>
          <p:cNvSpPr>
            <a:spLocks noGrp="1" noChangeArrowheads="1"/>
          </p:cNvSpPr>
          <p:nvPr>
            <p:ph type="body" idx="1"/>
          </p:nvPr>
        </p:nvSpPr>
        <p:spPr>
          <a:xfrm>
            <a:off x="731838" y="4560888"/>
            <a:ext cx="5851525" cy="4318000"/>
          </a:xfrm>
          <a:noFill/>
          <a:ln/>
        </p:spPr>
        <p:txBody>
          <a:bodyPr/>
          <a:lstStyle/>
          <a:p>
            <a:pPr eaLnBrk="1" hangingPunct="1"/>
            <a:endParaRPr lang="en-US" dirty="0" smtClean="0">
              <a:latin typeface="TradeGothic"/>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960438"/>
            <a:fld id="{03191618-ED6F-4FB3-9742-34A641B1DA1A}" type="slidenum">
              <a:rPr lang="en-US" smtClean="0"/>
              <a:pPr defTabSz="960438"/>
              <a:t>27</a:t>
            </a:fld>
            <a:endParaRPr lang="en-US" smtClean="0"/>
          </a:p>
        </p:txBody>
      </p:sp>
      <p:sp>
        <p:nvSpPr>
          <p:cNvPr id="80899" name="Rectangle 2"/>
          <p:cNvSpPr>
            <a:spLocks noGrp="1" noRot="1" noChangeAspect="1" noChangeArrowheads="1" noTextEdit="1"/>
          </p:cNvSpPr>
          <p:nvPr>
            <p:ph type="sldImg"/>
          </p:nvPr>
        </p:nvSpPr>
        <p:spPr>
          <a:xfrm>
            <a:off x="1258888" y="720725"/>
            <a:ext cx="4802187" cy="3602038"/>
          </a:xfrm>
          <a:ln/>
        </p:spPr>
      </p:sp>
      <p:sp>
        <p:nvSpPr>
          <p:cNvPr id="80900" name="Rectangle 3"/>
          <p:cNvSpPr>
            <a:spLocks noGrp="1" noChangeArrowheads="1"/>
          </p:cNvSpPr>
          <p:nvPr>
            <p:ph type="body" idx="1"/>
          </p:nvPr>
        </p:nvSpPr>
        <p:spPr>
          <a:xfrm>
            <a:off x="974725" y="4560888"/>
            <a:ext cx="5365750" cy="4319587"/>
          </a:xfrm>
          <a:noFill/>
          <a:ln/>
        </p:spPr>
        <p:txBody>
          <a:bodyPr/>
          <a:lstStyle/>
          <a:p>
            <a:pPr eaLnBrk="1" hangingPunct="1"/>
            <a:r>
              <a:rPr lang="en-US" sz="2000" dirty="0" smtClean="0">
                <a:latin typeface="TradeGothic"/>
              </a:rPr>
              <a:t>Orthometric height is the height on the surface above the </a:t>
            </a:r>
            <a:r>
              <a:rPr lang="en-US" sz="2000" dirty="0" err="1" smtClean="0">
                <a:latin typeface="TradeGothic"/>
              </a:rPr>
              <a:t>geoid</a:t>
            </a:r>
            <a:r>
              <a:rPr lang="en-US" sz="2000" dirty="0" smtClean="0">
                <a:latin typeface="TradeGothic"/>
              </a:rPr>
              <a:t>.  But we can’t measure from the </a:t>
            </a:r>
            <a:r>
              <a:rPr lang="en-US" sz="2000" dirty="0" err="1" smtClean="0">
                <a:latin typeface="TradeGothic"/>
              </a:rPr>
              <a:t>geoid</a:t>
            </a:r>
            <a:r>
              <a:rPr lang="en-US" sz="2000" dirty="0" smtClean="0">
                <a:latin typeface="TradeGothic"/>
              </a:rPr>
              <a:t> so we use leveling. The NAVD88 is defined from the control point</a:t>
            </a:r>
            <a:r>
              <a:rPr lang="en-US" sz="2000" baseline="0" dirty="0" smtClean="0">
                <a:latin typeface="TradeGothic"/>
              </a:rPr>
              <a:t> </a:t>
            </a:r>
            <a:r>
              <a:rPr lang="en-US" sz="2000" dirty="0" smtClean="0">
                <a:latin typeface="TradeGothic"/>
              </a:rPr>
              <a:t>in Quebec.  Because the </a:t>
            </a:r>
            <a:r>
              <a:rPr lang="en-US" sz="2000" dirty="0" err="1" smtClean="0">
                <a:latin typeface="TradeGothic"/>
              </a:rPr>
              <a:t>ortho</a:t>
            </a:r>
            <a:r>
              <a:rPr lang="en-US" sz="2000" dirty="0" smtClean="0">
                <a:latin typeface="TradeGothic"/>
              </a:rPr>
              <a:t> ht is computed from leveling observations, where error is modeled or estimated, it probably isn’t right at the </a:t>
            </a:r>
            <a:r>
              <a:rPr lang="en-US" sz="2000" dirty="0" err="1" smtClean="0">
                <a:latin typeface="TradeGothic"/>
              </a:rPr>
              <a:t>geoid</a:t>
            </a:r>
            <a:r>
              <a:rPr lang="en-US" sz="2000" dirty="0" smtClean="0">
                <a:latin typeface="TradeGothic"/>
              </a:rPr>
              <a:t>, right at “sea level”.</a:t>
            </a:r>
          </a:p>
          <a:p>
            <a:pPr eaLnBrk="1" hangingPunct="1"/>
            <a:endParaRPr lang="en-US" sz="2000" dirty="0" smtClean="0">
              <a:latin typeface="TradeGothic"/>
            </a:endParaRPr>
          </a:p>
          <a:p>
            <a:pPr eaLnBrk="1" hangingPunct="1"/>
            <a:r>
              <a:rPr lang="en-US" sz="2000" dirty="0" smtClean="0">
                <a:latin typeface="TradeGothic"/>
              </a:rPr>
              <a:t>Our vertical datum, NAVD88, is defined.  We need a </a:t>
            </a:r>
            <a:r>
              <a:rPr lang="en-US" sz="2000" dirty="0" err="1" smtClean="0">
                <a:latin typeface="TradeGothic"/>
              </a:rPr>
              <a:t>geoid</a:t>
            </a:r>
            <a:r>
              <a:rPr lang="en-US" sz="2000" dirty="0" smtClean="0">
                <a:latin typeface="TradeGothic"/>
              </a:rPr>
              <a:t> that we can use that is relative to the NAVD88. </a:t>
            </a:r>
          </a:p>
          <a:p>
            <a:pPr eaLnBrk="1" hangingPunct="1"/>
            <a:endParaRPr lang="en-US" sz="2000" dirty="0" smtClean="0">
              <a:latin typeface="TradeGothic"/>
            </a:endParaRPr>
          </a:p>
          <a:p>
            <a:pPr eaLnBrk="1" hangingPunct="1"/>
            <a:r>
              <a:rPr lang="en-US" sz="2000" dirty="0" smtClean="0">
                <a:latin typeface="TradeGothic"/>
              </a:rPr>
              <a:t>In the continental United States, the </a:t>
            </a:r>
            <a:r>
              <a:rPr lang="en-US" sz="2000" dirty="0" err="1" smtClean="0">
                <a:latin typeface="TradeGothic"/>
              </a:rPr>
              <a:t>geoid</a:t>
            </a:r>
            <a:r>
              <a:rPr lang="en-US" sz="2000" dirty="0" smtClean="0">
                <a:latin typeface="TradeGothic"/>
              </a:rPr>
              <a:t> is actually below the ellipsoid, so the value of the </a:t>
            </a:r>
            <a:r>
              <a:rPr lang="en-US" sz="2000" dirty="0" err="1" smtClean="0">
                <a:latin typeface="TradeGothic"/>
              </a:rPr>
              <a:t>geoid</a:t>
            </a:r>
            <a:r>
              <a:rPr lang="en-US" sz="2000" dirty="0" smtClean="0">
                <a:latin typeface="TradeGothic"/>
              </a:rPr>
              <a:t> height is negative.</a:t>
            </a:r>
          </a:p>
          <a:p>
            <a:pPr eaLnBrk="1" hangingPunct="1"/>
            <a:endParaRPr lang="en-US" sz="2000" dirty="0" smtClean="0">
              <a:latin typeface="TradeGothic"/>
            </a:endParaRPr>
          </a:p>
          <a:p>
            <a:pPr eaLnBrk="1" hangingPunct="1"/>
            <a:r>
              <a:rPr lang="en-US" sz="2000" dirty="0" smtClean="0">
                <a:latin typeface="TradeGothic"/>
              </a:rPr>
              <a:t>Note that good </a:t>
            </a:r>
            <a:r>
              <a:rPr lang="en-US" sz="2000" dirty="0" err="1" smtClean="0">
                <a:latin typeface="TradeGothic"/>
              </a:rPr>
              <a:t>ortho</a:t>
            </a:r>
            <a:r>
              <a:rPr lang="en-US" sz="2000" dirty="0" smtClean="0">
                <a:latin typeface="TradeGothic"/>
              </a:rPr>
              <a:t> heights and the good ellipsoid heights from NGS58 will improve our </a:t>
            </a:r>
            <a:r>
              <a:rPr lang="en-US" sz="2000" dirty="0" err="1" smtClean="0">
                <a:latin typeface="TradeGothic"/>
              </a:rPr>
              <a:t>geoid</a:t>
            </a:r>
            <a:r>
              <a:rPr lang="en-US" sz="2000" dirty="0" smtClean="0">
                <a:latin typeface="TradeGothic"/>
              </a:rPr>
              <a:t> model.  But if you don’t have good </a:t>
            </a:r>
            <a:r>
              <a:rPr lang="en-US" sz="2000" dirty="0" err="1" smtClean="0">
                <a:latin typeface="TradeGothic"/>
              </a:rPr>
              <a:t>ortho</a:t>
            </a:r>
            <a:r>
              <a:rPr lang="en-US" sz="2000" dirty="0" smtClean="0">
                <a:latin typeface="TradeGothic"/>
              </a:rPr>
              <a:t> heights you still have to bring them in by leveling.  The new vertical datum will not require leveled heights.  The </a:t>
            </a:r>
            <a:r>
              <a:rPr lang="en-US" sz="2000" dirty="0" err="1" smtClean="0">
                <a:latin typeface="TradeGothic"/>
              </a:rPr>
              <a:t>geoid</a:t>
            </a:r>
            <a:r>
              <a:rPr lang="en-US" sz="2000" dirty="0" smtClean="0">
                <a:latin typeface="TradeGothic"/>
              </a:rPr>
              <a:t> model will be from</a:t>
            </a:r>
            <a:r>
              <a:rPr lang="en-US" sz="2000" baseline="0" dirty="0" smtClean="0">
                <a:latin typeface="TradeGothic"/>
              </a:rPr>
              <a:t> the gravity.</a:t>
            </a:r>
            <a:endParaRPr lang="en-US" sz="2000" dirty="0" smtClean="0">
              <a:latin typeface="TradeGothic"/>
            </a:endParaRPr>
          </a:p>
          <a:p>
            <a:pPr eaLnBrk="1" hangingPunct="1"/>
            <a:endParaRPr lang="en-US" sz="2000" dirty="0" smtClean="0">
              <a:latin typeface="TradeGothic"/>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60438"/>
            <a:fld id="{3F4AE7D0-17D7-40AF-ABC9-2425C4C96884}" type="slidenum">
              <a:rPr lang="en-US" smtClean="0"/>
              <a:pPr defTabSz="960438"/>
              <a:t>28</a:t>
            </a:fld>
            <a:endParaRPr lang="en-US" smtClean="0"/>
          </a:p>
        </p:txBody>
      </p:sp>
      <p:sp>
        <p:nvSpPr>
          <p:cNvPr id="81923" name="Rectangle 2"/>
          <p:cNvSpPr>
            <a:spLocks noGrp="1" noRot="1" noChangeAspect="1" noChangeArrowheads="1" noTextEdit="1"/>
          </p:cNvSpPr>
          <p:nvPr>
            <p:ph type="sldImg"/>
          </p:nvPr>
        </p:nvSpPr>
        <p:spPr>
          <a:xfrm>
            <a:off x="1257300" y="722313"/>
            <a:ext cx="4802188" cy="3600450"/>
          </a:xfrm>
          <a:ln/>
        </p:spPr>
      </p:sp>
      <p:sp>
        <p:nvSpPr>
          <p:cNvPr id="81924" name="Rectangle 3"/>
          <p:cNvSpPr>
            <a:spLocks noGrp="1" noChangeArrowheads="1"/>
          </p:cNvSpPr>
          <p:nvPr>
            <p:ph type="body" idx="1"/>
          </p:nvPr>
        </p:nvSpPr>
        <p:spPr>
          <a:xfrm>
            <a:off x="973138" y="4560888"/>
            <a:ext cx="5368925" cy="4318000"/>
          </a:xfrm>
          <a:noFill/>
          <a:ln/>
        </p:spPr>
        <p:txBody>
          <a:bodyPr lIns="94765" tIns="47382" rIns="94765" bIns="47382"/>
          <a:lstStyle/>
          <a:p>
            <a:pPr eaLnBrk="1" hangingPunct="1"/>
            <a:r>
              <a:rPr lang="en-US" sz="1400" b="1" u="sng" dirty="0" smtClean="0">
                <a:latin typeface="TradeGothic"/>
              </a:rPr>
              <a:t>Guidelines</a:t>
            </a:r>
            <a:r>
              <a:rPr lang="en-US" sz="1400" dirty="0" smtClean="0">
                <a:latin typeface="TradeGothic"/>
              </a:rPr>
              <a:t> - will eventually become routine;  not so much explanation of why its done but provides background information. Repeat baselines, station spacing, fixed height antenna setups, identify and control all error sources, tie local networks together, etc..</a:t>
            </a:r>
          </a:p>
          <a:p>
            <a:pPr eaLnBrk="1" hangingPunct="1"/>
            <a:endParaRPr lang="en-US" sz="1400" dirty="0" smtClean="0">
              <a:latin typeface="TradeGothic"/>
            </a:endParaRPr>
          </a:p>
          <a:p>
            <a:pPr eaLnBrk="1" hangingPunct="1"/>
            <a:r>
              <a:rPr lang="en-US" sz="1400" dirty="0" smtClean="0">
                <a:latin typeface="TradeGothic"/>
              </a:rPr>
              <a:t>NOS NGS-58 GPS-Derived Ellipsoid Heights Guidelines will lay the foundation for NGS 59,</a:t>
            </a:r>
            <a:r>
              <a:rPr lang="en-US" sz="1400" baseline="0" dirty="0" smtClean="0">
                <a:latin typeface="TradeGothic"/>
              </a:rPr>
              <a:t> </a:t>
            </a:r>
            <a:r>
              <a:rPr lang="en-US" sz="1400" dirty="0" smtClean="0">
                <a:latin typeface="TradeGothic"/>
              </a:rPr>
              <a:t>GPS-Derived Orthometric Heights Guidelines.  Produce 2 cm ellipsoid heights to be able to obtain 2 cm orthometric heights. </a:t>
            </a:r>
          </a:p>
          <a:p>
            <a:pPr eaLnBrk="1" hangingPunct="1"/>
            <a:endParaRPr lang="en-US" sz="1400" dirty="0" smtClean="0">
              <a:latin typeface="TradeGothic"/>
            </a:endParaRPr>
          </a:p>
          <a:p>
            <a:pPr eaLnBrk="1" hangingPunct="1"/>
            <a:r>
              <a:rPr lang="en-US" sz="1400" dirty="0" smtClean="0">
                <a:latin typeface="TradeGothic"/>
              </a:rPr>
              <a:t>There</a:t>
            </a:r>
            <a:r>
              <a:rPr lang="en-US" sz="1400" baseline="0" dirty="0" smtClean="0">
                <a:latin typeface="TradeGothic"/>
              </a:rPr>
              <a:t> are more detailed slides to cover these.</a:t>
            </a:r>
            <a:endParaRPr lang="en-US" sz="1400" dirty="0" smtClean="0">
              <a:latin typeface="TradeGothic"/>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57263"/>
            <a:fld id="{1E24C835-7D8B-4B5C-B991-CB721E8537FE}" type="slidenum">
              <a:rPr lang="en-US" smtClean="0"/>
              <a:pPr defTabSz="957263"/>
              <a:t>30</a:t>
            </a:fld>
            <a:endParaRPr lang="en-US" smtClean="0"/>
          </a:p>
        </p:txBody>
      </p:sp>
      <p:sp>
        <p:nvSpPr>
          <p:cNvPr id="82947" name="Rectangle 2"/>
          <p:cNvSpPr>
            <a:spLocks noGrp="1" noRot="1" noChangeAspect="1" noChangeArrowheads="1" noTextEdit="1"/>
          </p:cNvSpPr>
          <p:nvPr>
            <p:ph type="sldImg"/>
          </p:nvPr>
        </p:nvSpPr>
        <p:spPr>
          <a:xfrm>
            <a:off x="1258888" y="719138"/>
            <a:ext cx="4802187" cy="3602037"/>
          </a:xfrm>
          <a:ln/>
        </p:spPr>
      </p:sp>
      <p:sp>
        <p:nvSpPr>
          <p:cNvPr id="82948" name="Rectangle 3"/>
          <p:cNvSpPr>
            <a:spLocks noGrp="1" noChangeArrowheads="1"/>
          </p:cNvSpPr>
          <p:nvPr>
            <p:ph type="body" idx="1"/>
          </p:nvPr>
        </p:nvSpPr>
        <p:spPr>
          <a:xfrm>
            <a:off x="974725" y="4560888"/>
            <a:ext cx="5365750" cy="4321175"/>
          </a:xfrm>
          <a:noFill/>
          <a:ln/>
        </p:spPr>
        <p:txBody>
          <a:bodyPr/>
          <a:lstStyle/>
          <a:p>
            <a:pPr eaLnBrk="1" hangingPunct="1"/>
            <a:r>
              <a:rPr lang="en-US" dirty="0" err="1" smtClean="0">
                <a:latin typeface="TradeGothic"/>
              </a:rPr>
              <a:t>Geoid</a:t>
            </a:r>
            <a:r>
              <a:rPr lang="en-US" dirty="0" smtClean="0">
                <a:latin typeface="TradeGothic"/>
              </a:rPr>
              <a:t> heights are the distance between the (a) </a:t>
            </a:r>
            <a:r>
              <a:rPr lang="en-US" dirty="0" err="1" smtClean="0">
                <a:latin typeface="TradeGothic"/>
              </a:rPr>
              <a:t>geoid</a:t>
            </a:r>
            <a:r>
              <a:rPr lang="en-US" baseline="0" dirty="0" smtClean="0">
                <a:latin typeface="TradeGothic"/>
              </a:rPr>
              <a:t> (there can be infinite geoids – we decide which one we use) and the ellipsoid. </a:t>
            </a:r>
            <a:r>
              <a:rPr lang="en-US" dirty="0" smtClean="0">
                <a:latin typeface="TradeGothic"/>
              </a:rPr>
              <a:t>The</a:t>
            </a:r>
            <a:r>
              <a:rPr lang="en-US" baseline="0" dirty="0" smtClean="0">
                <a:latin typeface="TradeGothic"/>
              </a:rPr>
              <a:t> gravitational model is based on a worldwide DEM, </a:t>
            </a:r>
            <a:r>
              <a:rPr lang="en-US" baseline="0" dirty="0" err="1" smtClean="0">
                <a:latin typeface="TradeGothic"/>
              </a:rPr>
              <a:t>satellited</a:t>
            </a:r>
            <a:r>
              <a:rPr lang="en-US" baseline="0" dirty="0" smtClean="0">
                <a:latin typeface="TradeGothic"/>
              </a:rPr>
              <a:t> gravity from GRACE and GOCE, and other gravity data.  This model does not give you a relationship to NAVD88  which is a different surface altogether.</a:t>
            </a:r>
          </a:p>
          <a:p>
            <a:pPr eaLnBrk="1" hangingPunct="1"/>
            <a:endParaRPr lang="en-US" baseline="0" dirty="0" smtClean="0">
              <a:latin typeface="TradeGothic"/>
            </a:endParaRPr>
          </a:p>
          <a:p>
            <a:pPr eaLnBrk="1" hangingPunct="1"/>
            <a:r>
              <a:rPr lang="en-US" baseline="0" dirty="0" smtClean="0">
                <a:latin typeface="TradeGothic"/>
              </a:rPr>
              <a:t>Once we have a good gravitational model we can tweak the model with GPS on bench mark data so we have the version of the </a:t>
            </a:r>
            <a:r>
              <a:rPr lang="en-US" baseline="0" dirty="0" err="1" smtClean="0">
                <a:latin typeface="TradeGothic"/>
              </a:rPr>
              <a:t>geoid</a:t>
            </a:r>
            <a:r>
              <a:rPr lang="en-US" baseline="0" dirty="0" smtClean="0">
                <a:latin typeface="TradeGothic"/>
              </a:rPr>
              <a:t> that will convert ellipsoid heights to </a:t>
            </a:r>
            <a:r>
              <a:rPr lang="en-US" baseline="0" dirty="0" err="1" smtClean="0">
                <a:latin typeface="TradeGothic"/>
              </a:rPr>
              <a:t>ortho</a:t>
            </a:r>
            <a:r>
              <a:rPr lang="en-US" baseline="0" dirty="0" smtClean="0">
                <a:latin typeface="TradeGothic"/>
              </a:rPr>
              <a:t> heights specifically on NAVD88.  </a:t>
            </a:r>
          </a:p>
          <a:p>
            <a:pPr eaLnBrk="1" hangingPunct="1"/>
            <a:endParaRPr lang="en-US" baseline="0" dirty="0" smtClean="0">
              <a:latin typeface="TradeGothic"/>
            </a:endParaRPr>
          </a:p>
          <a:p>
            <a:pPr eaLnBrk="1" hangingPunct="1"/>
            <a:r>
              <a:rPr lang="en-US" baseline="0" dirty="0" smtClean="0">
                <a:latin typeface="TradeGothic"/>
              </a:rPr>
              <a:t>The new vertical datum in 2018 will skip this step, and we will use GPS and the gravitational </a:t>
            </a:r>
            <a:r>
              <a:rPr lang="en-US" baseline="0" dirty="0" err="1" smtClean="0">
                <a:latin typeface="TradeGothic"/>
              </a:rPr>
              <a:t>geoid</a:t>
            </a:r>
            <a:r>
              <a:rPr lang="en-US" baseline="0" dirty="0" smtClean="0">
                <a:latin typeface="TradeGothic"/>
              </a:rPr>
              <a:t> to determine orthometric heights.</a:t>
            </a:r>
            <a:endParaRPr lang="en-US" dirty="0" smtClean="0">
              <a:latin typeface="Trade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55675"/>
            <a:fld id="{C8CE06F5-7706-4CE4-91A9-E4367575EC61}" type="slidenum">
              <a:rPr lang="en-US" smtClean="0"/>
              <a:pPr defTabSz="955675"/>
              <a:t>3</a:t>
            </a:fld>
            <a:endParaRPr lang="en-US" smtClean="0"/>
          </a:p>
        </p:txBody>
      </p:sp>
      <p:sp>
        <p:nvSpPr>
          <p:cNvPr id="56323" name="Rectangle 2"/>
          <p:cNvSpPr>
            <a:spLocks noGrp="1" noRot="1" noChangeAspect="1" noChangeArrowheads="1" noTextEdit="1"/>
          </p:cNvSpPr>
          <p:nvPr>
            <p:ph type="sldImg"/>
          </p:nvPr>
        </p:nvSpPr>
        <p:spPr>
          <a:xfrm>
            <a:off x="1260475" y="720725"/>
            <a:ext cx="4797425" cy="3598863"/>
          </a:xfrm>
          <a:ln/>
        </p:spPr>
      </p:sp>
      <p:sp>
        <p:nvSpPr>
          <p:cNvPr id="56324" name="Rectangle 3"/>
          <p:cNvSpPr>
            <a:spLocks noGrp="1" noChangeArrowheads="1"/>
          </p:cNvSpPr>
          <p:nvPr>
            <p:ph type="body" idx="1"/>
          </p:nvPr>
        </p:nvSpPr>
        <p:spPr>
          <a:noFill/>
          <a:ln/>
        </p:spPr>
        <p:txBody>
          <a:bodyPr/>
          <a:lstStyle/>
          <a:p>
            <a:pPr eaLnBrk="1" hangingPunct="1"/>
            <a:r>
              <a:rPr lang="en-US" dirty="0" smtClean="0">
                <a:latin typeface="TradeGothic"/>
              </a:rPr>
              <a:t>Specific points to be made are that a simultaneous redefinition of both NAD 83 and NAVD 88 will be made and that GNSS and the </a:t>
            </a:r>
            <a:r>
              <a:rPr lang="en-US" dirty="0" err="1" smtClean="0">
                <a:latin typeface="TradeGothic"/>
              </a:rPr>
              <a:t>geoid</a:t>
            </a:r>
            <a:r>
              <a:rPr lang="en-US" dirty="0" smtClean="0">
                <a:latin typeface="TradeGothic"/>
              </a:rPr>
              <a:t> model will be the tools to access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defTabSz="957263"/>
            <a:fld id="{2A2C5C43-9F6D-4703-A7AC-5B8155216894}" type="slidenum">
              <a:rPr lang="en-US" smtClean="0"/>
              <a:pPr defTabSz="957263"/>
              <a:t>31</a:t>
            </a:fld>
            <a:endParaRPr lang="en-US" smtClean="0"/>
          </a:p>
        </p:txBody>
      </p:sp>
      <p:sp>
        <p:nvSpPr>
          <p:cNvPr id="83971" name="Rectangle 2"/>
          <p:cNvSpPr>
            <a:spLocks noGrp="1" noRot="1" noChangeAspect="1" noChangeArrowheads="1" noTextEdit="1"/>
          </p:cNvSpPr>
          <p:nvPr>
            <p:ph type="sldImg"/>
          </p:nvPr>
        </p:nvSpPr>
        <p:spPr>
          <a:xfrm>
            <a:off x="1257300" y="720725"/>
            <a:ext cx="4802188" cy="3600450"/>
          </a:xfrm>
          <a:ln/>
        </p:spPr>
      </p:sp>
      <p:sp>
        <p:nvSpPr>
          <p:cNvPr id="83972" name="Rectangle 3"/>
          <p:cNvSpPr>
            <a:spLocks noGrp="1" noChangeArrowheads="1"/>
          </p:cNvSpPr>
          <p:nvPr>
            <p:ph type="body" idx="1"/>
          </p:nvPr>
        </p:nvSpPr>
        <p:spPr>
          <a:noFill/>
          <a:ln/>
        </p:spPr>
        <p:txBody>
          <a:bodyPr/>
          <a:lstStyle/>
          <a:p>
            <a:pPr eaLnBrk="1" hangingPunct="1">
              <a:buFontTx/>
              <a:buChar char="•"/>
            </a:pPr>
            <a:r>
              <a:rPr lang="en-US" dirty="0" smtClean="0">
                <a:latin typeface="TradeGothic"/>
              </a:rPr>
              <a:t>These are the control data used to make xGEOID06a, GEOID03 and GEOID99 (GPS on bench marks: GPSBM’s).</a:t>
            </a:r>
          </a:p>
          <a:p>
            <a:pPr eaLnBrk="1" hangingPunct="1">
              <a:buFontTx/>
              <a:buChar char="•"/>
            </a:pPr>
            <a:r>
              <a:rPr lang="en-US" dirty="0" smtClean="0">
                <a:latin typeface="TradeGothic"/>
              </a:rPr>
              <a:t>Improvements in Distribution are primarily due to obtaining data in Canada.</a:t>
            </a:r>
          </a:p>
          <a:p>
            <a:pPr eaLnBrk="1" hangingPunct="1">
              <a:buFontTx/>
              <a:buChar char="•"/>
            </a:pPr>
            <a:r>
              <a:rPr lang="en-US" dirty="0" smtClean="0">
                <a:latin typeface="TradeGothic"/>
              </a:rPr>
              <a:t>The bulk of the increase comes in one state: Minnesota (603 =&gt; 4161).</a:t>
            </a:r>
          </a:p>
          <a:p>
            <a:pPr eaLnBrk="1" hangingPunct="1">
              <a:buFontTx/>
              <a:buChar char="•"/>
            </a:pPr>
            <a:r>
              <a:rPr lang="en-US" dirty="0" smtClean="0">
                <a:latin typeface="TradeGothic"/>
              </a:rPr>
              <a:t>Note the inequitable distribution.</a:t>
            </a:r>
          </a:p>
          <a:p>
            <a:pPr eaLnBrk="1" hangingPunct="1">
              <a:buFontTx/>
              <a:buChar char="•"/>
            </a:pPr>
            <a:r>
              <a:rPr lang="en-US" dirty="0" smtClean="0">
                <a:latin typeface="TradeGothic"/>
              </a:rPr>
              <a:t>You could practically grid the GPSBM’s in South Carolina or Minnesota and get a good result.</a:t>
            </a:r>
          </a:p>
          <a:p>
            <a:pPr eaLnBrk="1" hangingPunct="1">
              <a:buFontTx/>
              <a:buChar char="•"/>
            </a:pPr>
            <a:r>
              <a:rPr lang="en-US" dirty="0" smtClean="0">
                <a:latin typeface="TradeGothic"/>
              </a:rPr>
              <a:t>Other places are not so fortunate…</a:t>
            </a:r>
          </a:p>
          <a:p>
            <a:pPr eaLnBrk="1" hangingPunct="1">
              <a:buFontTx/>
              <a:buChar char="•"/>
            </a:pPr>
            <a:r>
              <a:rPr lang="en-US" dirty="0" smtClean="0">
                <a:latin typeface="TradeGothic"/>
              </a:rPr>
              <a:t>Also note that this shows distribution but not quality of the points. </a:t>
            </a:r>
          </a:p>
          <a:p>
            <a:pPr eaLnBrk="1" hangingPunct="1">
              <a:buFontTx/>
              <a:buChar char="•"/>
            </a:pPr>
            <a:r>
              <a:rPr lang="en-US" dirty="0" smtClean="0">
                <a:latin typeface="TradeGothic"/>
              </a:rPr>
              <a:t>Some regions (e.g., Texas) have systematic quality problems (due to subsidence) that impact the GPSBM’s and the derived hybrid geoids.</a:t>
            </a:r>
          </a:p>
          <a:p>
            <a:pPr eaLnBrk="1" hangingPunct="1">
              <a:buFontTx/>
              <a:buChar char="•"/>
            </a:pPr>
            <a:r>
              <a:rPr lang="en-US" dirty="0" smtClean="0">
                <a:latin typeface="TradeGothic"/>
              </a:rPr>
              <a:t>Current techniques rely on creating models of the systematic effects at multiple wavelengths. If the spatial density doesn’t support the shorter wavelength models, then the quality of predictions will commensurately be reduced.</a:t>
            </a:r>
          </a:p>
          <a:p>
            <a:pPr eaLnBrk="1" hangingPunct="1">
              <a:buFontTx/>
              <a:buChar char="•"/>
            </a:pPr>
            <a:r>
              <a:rPr lang="en-US" dirty="0" smtClean="0">
                <a:latin typeface="TradeGothic"/>
              </a:rPr>
              <a:t>Note that a hyper-dense survey isn’t necessary to achieve optimal results. Later discussion on Minnesota will emphasize this.</a:t>
            </a:r>
          </a:p>
          <a:p>
            <a:pPr eaLnBrk="1" hangingPunct="1">
              <a:buFontTx/>
              <a:buChar char="•"/>
            </a:pPr>
            <a:endParaRPr lang="en-US" dirty="0" smtClean="0">
              <a:latin typeface="TradeGothic"/>
            </a:endParaRPr>
          </a:p>
          <a:p>
            <a:pPr eaLnBrk="1" hangingPunct="1">
              <a:buFontTx/>
              <a:buChar char="•"/>
            </a:pPr>
            <a:r>
              <a:rPr lang="en-US" dirty="0" smtClean="0">
                <a:latin typeface="TradeGothic"/>
              </a:rPr>
              <a:t>I have not yet added GEOID09 GPS on bench marks.</a:t>
            </a:r>
          </a:p>
          <a:p>
            <a:pPr eaLnBrk="1" hangingPunct="1">
              <a:buFontTx/>
              <a:buChar char="•"/>
            </a:pPr>
            <a:endParaRPr lang="en-US" dirty="0" smtClean="0">
              <a:latin typeface="TradeGothic"/>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7425" cy="3598863"/>
          </a:xfrm>
        </p:spPr>
      </p:sp>
      <p:sp>
        <p:nvSpPr>
          <p:cNvPr id="3" name="Notes Placeholder 2"/>
          <p:cNvSpPr>
            <a:spLocks noGrp="1"/>
          </p:cNvSpPr>
          <p:nvPr>
            <p:ph type="body" idx="1"/>
          </p:nvPr>
        </p:nvSpPr>
        <p:spPr/>
        <p:txBody>
          <a:bodyPr>
            <a:normAutofit/>
          </a:bodyPr>
          <a:lstStyle/>
          <a:p>
            <a:r>
              <a:rPr lang="en-US" dirty="0" smtClean="0"/>
              <a:t>Using GPS on bench marks to get that </a:t>
            </a:r>
            <a:r>
              <a:rPr lang="en-US" dirty="0" err="1" smtClean="0"/>
              <a:t>geoid</a:t>
            </a:r>
            <a:r>
              <a:rPr lang="en-US" dirty="0" smtClean="0"/>
              <a:t> model has been the focus of height mod up till</a:t>
            </a:r>
            <a:r>
              <a:rPr lang="en-US" baseline="0" dirty="0" smtClean="0"/>
              <a:t> this point.  Technology, circumstances, users change.  We now know both that the data for the gravitational model needs to be better, and the vertical network is such that much leveling would be needed to get a good set of GPS on bench marks nationwide.</a:t>
            </a:r>
            <a:endParaRPr lang="en-US" dirty="0"/>
          </a:p>
        </p:txBody>
      </p:sp>
      <p:sp>
        <p:nvSpPr>
          <p:cNvPr id="4" name="Slide Number Placeholder 3"/>
          <p:cNvSpPr>
            <a:spLocks noGrp="1"/>
          </p:cNvSpPr>
          <p:nvPr>
            <p:ph type="sldNum" sz="quarter" idx="10"/>
          </p:nvPr>
        </p:nvSpPr>
        <p:spPr/>
        <p:txBody>
          <a:bodyPr/>
          <a:lstStyle/>
          <a:p>
            <a:pPr>
              <a:defRPr/>
            </a:pPr>
            <a:fld id="{0F9DC644-59E7-430A-BEA5-FB3AD8517ADF}"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7425" cy="3598863"/>
          </a:xfrm>
        </p:spPr>
      </p:sp>
      <p:sp>
        <p:nvSpPr>
          <p:cNvPr id="3" name="Notes Placeholder 2"/>
          <p:cNvSpPr>
            <a:spLocks noGrp="1"/>
          </p:cNvSpPr>
          <p:nvPr>
            <p:ph type="body" idx="1"/>
          </p:nvPr>
        </p:nvSpPr>
        <p:spPr/>
        <p:txBody>
          <a:bodyPr>
            <a:normAutofit/>
          </a:bodyPr>
          <a:lstStyle/>
          <a:p>
            <a:r>
              <a:rPr lang="en-US" dirty="0" smtClean="0"/>
              <a:t>Early on in the height mod program when</a:t>
            </a:r>
            <a:r>
              <a:rPr lang="en-US" baseline="0" dirty="0" smtClean="0"/>
              <a:t> we would ask the </a:t>
            </a:r>
            <a:r>
              <a:rPr lang="en-US" baseline="0" dirty="0" err="1" smtClean="0"/>
              <a:t>geoid</a:t>
            </a:r>
            <a:r>
              <a:rPr lang="en-US" baseline="0" dirty="0" smtClean="0"/>
              <a:t> model team if more gravity was needed, they would say no.  Except for a few specific problem areas, they had all they needed.  As they cleaned/evaluated the data in the gravity data base they revised their opinion.</a:t>
            </a:r>
            <a:endParaRPr lang="en-US" dirty="0"/>
          </a:p>
        </p:txBody>
      </p:sp>
      <p:sp>
        <p:nvSpPr>
          <p:cNvPr id="4" name="Slide Number Placeholder 3"/>
          <p:cNvSpPr>
            <a:spLocks noGrp="1"/>
          </p:cNvSpPr>
          <p:nvPr>
            <p:ph type="sldNum" sz="quarter" idx="10"/>
          </p:nvPr>
        </p:nvSpPr>
        <p:spPr/>
        <p:txBody>
          <a:bodyPr/>
          <a:lstStyle/>
          <a:p>
            <a:pPr>
              <a:defRPr/>
            </a:pPr>
            <a:fld id="{0F9DC644-59E7-430A-BEA5-FB3AD8517ADF}"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60438"/>
            <a:fld id="{B7BB0A97-5753-4C16-8F1F-5B46A25B4415}" type="slidenum">
              <a:rPr lang="en-US" smtClean="0"/>
              <a:pPr defTabSz="960438"/>
              <a:t>34</a:t>
            </a:fld>
            <a:endParaRPr lang="en-US" smtClean="0"/>
          </a:p>
        </p:txBody>
      </p:sp>
      <p:sp>
        <p:nvSpPr>
          <p:cNvPr id="84995" name="Rectangle 2"/>
          <p:cNvSpPr>
            <a:spLocks noGrp="1" noRot="1" noChangeAspect="1" noChangeArrowheads="1" noTextEdit="1"/>
          </p:cNvSpPr>
          <p:nvPr>
            <p:ph type="sldImg"/>
          </p:nvPr>
        </p:nvSpPr>
        <p:spPr>
          <a:xfrm>
            <a:off x="1257300" y="722313"/>
            <a:ext cx="4802188" cy="3600450"/>
          </a:xfrm>
          <a:ln/>
        </p:spPr>
      </p:sp>
      <p:sp>
        <p:nvSpPr>
          <p:cNvPr id="84996" name="Rectangle 3"/>
          <p:cNvSpPr>
            <a:spLocks noGrp="1" noChangeArrowheads="1"/>
          </p:cNvSpPr>
          <p:nvPr>
            <p:ph type="body" idx="1"/>
          </p:nvPr>
        </p:nvSpPr>
        <p:spPr>
          <a:xfrm>
            <a:off x="731838" y="4560888"/>
            <a:ext cx="5851525" cy="4318000"/>
          </a:xfrm>
          <a:noFill/>
          <a:ln/>
        </p:spPr>
        <p:txBody>
          <a:bodyPr/>
          <a:lstStyle/>
          <a:p>
            <a:pPr eaLnBrk="1" hangingPunct="1"/>
            <a:r>
              <a:rPr lang="en-US" dirty="0" smtClean="0">
                <a:latin typeface="TradeGothic"/>
              </a:rPr>
              <a:t>Plan is available online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C19D697D-E913-493A-8A8B-077105C432D5}" type="slidenum">
              <a:rPr lang="en-US" smtClean="0"/>
              <a:pPr/>
              <a:t>35</a:t>
            </a:fld>
            <a:endParaRPr lang="en-US" smtClean="0"/>
          </a:p>
        </p:txBody>
      </p:sp>
      <p:sp>
        <p:nvSpPr>
          <p:cNvPr id="86019" name="Rectangle 2"/>
          <p:cNvSpPr>
            <a:spLocks noGrp="1" noRot="1" noChangeAspect="1" noChangeArrowheads="1" noTextEdit="1"/>
          </p:cNvSpPr>
          <p:nvPr>
            <p:ph type="sldImg"/>
          </p:nvPr>
        </p:nvSpPr>
        <p:spPr>
          <a:xfrm>
            <a:off x="1258888" y="720725"/>
            <a:ext cx="4800600" cy="3600450"/>
          </a:xfrm>
          <a:ln/>
        </p:spPr>
      </p:sp>
      <p:sp>
        <p:nvSpPr>
          <p:cNvPr id="86020" name="Rectangle 3"/>
          <p:cNvSpPr>
            <a:spLocks noGrp="1" noChangeArrowheads="1"/>
          </p:cNvSpPr>
          <p:nvPr>
            <p:ph type="body" idx="1"/>
          </p:nvPr>
        </p:nvSpPr>
        <p:spPr>
          <a:noFill/>
          <a:ln/>
        </p:spPr>
        <p:txBody>
          <a:bodyPr/>
          <a:lstStyle/>
          <a:p>
            <a:pPr eaLnBrk="1" hangingPunct="1"/>
            <a:r>
              <a:rPr lang="en-US" dirty="0" smtClean="0">
                <a:latin typeface="TradeGothic"/>
              </a:rPr>
              <a:t>There is a precise order</a:t>
            </a:r>
            <a:r>
              <a:rPr lang="en-US" baseline="0" dirty="0" smtClean="0">
                <a:latin typeface="TradeGothic"/>
              </a:rPr>
              <a:t> of field work laid out in the plan based on need.  This is:</a:t>
            </a:r>
          </a:p>
          <a:p>
            <a:pPr eaLnBrk="1" hangingPunct="1"/>
            <a:r>
              <a:rPr lang="en-US" baseline="0" dirty="0" smtClean="0">
                <a:latin typeface="TradeGothic"/>
              </a:rPr>
              <a:t>Tests in Gulf Coast, </a:t>
            </a:r>
            <a:r>
              <a:rPr lang="en-US" baseline="0" dirty="0" err="1" smtClean="0">
                <a:latin typeface="TradeGothic"/>
              </a:rPr>
              <a:t>prof</a:t>
            </a:r>
            <a:r>
              <a:rPr lang="en-US" baseline="0" dirty="0" smtClean="0">
                <a:latin typeface="TradeGothic"/>
              </a:rPr>
              <a:t> of concept in PR/VI</a:t>
            </a:r>
          </a:p>
          <a:p>
            <a:pPr eaLnBrk="1" hangingPunct="1"/>
            <a:r>
              <a:rPr lang="en-US" baseline="0" dirty="0" smtClean="0">
                <a:latin typeface="TradeGothic"/>
              </a:rPr>
              <a:t>AK Coast and Southern half of interior AK</a:t>
            </a:r>
          </a:p>
          <a:p>
            <a:pPr eaLnBrk="1" hangingPunct="1"/>
            <a:r>
              <a:rPr lang="en-US" baseline="0" dirty="0" smtClean="0">
                <a:latin typeface="TradeGothic"/>
              </a:rPr>
              <a:t>CONUS coast, including Great Lakes</a:t>
            </a:r>
          </a:p>
          <a:p>
            <a:pPr eaLnBrk="1" hangingPunct="1"/>
            <a:r>
              <a:rPr lang="en-US" baseline="0" dirty="0" smtClean="0">
                <a:latin typeface="TradeGothic"/>
              </a:rPr>
              <a:t>Pacific Islands, Aleutians</a:t>
            </a:r>
          </a:p>
          <a:p>
            <a:pPr eaLnBrk="1" hangingPunct="1"/>
            <a:r>
              <a:rPr lang="en-US" baseline="0" dirty="0" smtClean="0">
                <a:latin typeface="TradeGothic"/>
              </a:rPr>
              <a:t>CONUS interior</a:t>
            </a:r>
          </a:p>
          <a:p>
            <a:pPr eaLnBrk="1" hangingPunct="1"/>
            <a:r>
              <a:rPr lang="en-US" baseline="0" dirty="0" smtClean="0">
                <a:latin typeface="TradeGothic"/>
              </a:rPr>
              <a:t>Northern interior AK</a:t>
            </a:r>
          </a:p>
          <a:p>
            <a:pPr eaLnBrk="1" hangingPunct="1"/>
            <a:endParaRPr lang="en-US" baseline="0" dirty="0" smtClean="0">
              <a:latin typeface="TradeGothic"/>
            </a:endParaRPr>
          </a:p>
          <a:p>
            <a:pPr eaLnBrk="1" hangingPunct="1"/>
            <a:r>
              <a:rPr lang="en-US" baseline="0" dirty="0" smtClean="0">
                <a:latin typeface="TradeGothic"/>
              </a:rPr>
              <a:t>This has been changed by surveys of opportunity.  Project has been unfunded, so when a partner wants to help through support for aero gravity data collection, we deviate from the plan, then return to it.  Currently the entire Gulf Coast has been completed through a partnership in TX with USACE.</a:t>
            </a:r>
          </a:p>
          <a:p>
            <a:pPr eaLnBrk="1" hangingPunct="1"/>
            <a:endParaRPr lang="en-US" dirty="0" smtClean="0">
              <a:latin typeface="Trade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9ADF316-CD36-4D4E-B904-E08EF59E0489}" type="slidenum">
              <a:rPr lang="en-US" smtClean="0"/>
              <a:pPr/>
              <a:t>36</a:t>
            </a:fld>
            <a:endParaRPr lang="en-US" smtClean="0"/>
          </a:p>
        </p:txBody>
      </p:sp>
      <p:sp>
        <p:nvSpPr>
          <p:cNvPr id="87043" name="Rectangle 2"/>
          <p:cNvSpPr>
            <a:spLocks noGrp="1" noRot="1" noChangeAspect="1" noChangeArrowheads="1" noTextEdit="1"/>
          </p:cNvSpPr>
          <p:nvPr>
            <p:ph type="sldImg"/>
          </p:nvPr>
        </p:nvSpPr>
        <p:spPr>
          <a:xfrm>
            <a:off x="1258888" y="720725"/>
            <a:ext cx="4800600" cy="3600450"/>
          </a:xfrm>
          <a:ln/>
        </p:spPr>
      </p:sp>
      <p:sp>
        <p:nvSpPr>
          <p:cNvPr id="87044" name="Rectangle 3"/>
          <p:cNvSpPr>
            <a:spLocks noGrp="1" noChangeArrowheads="1"/>
          </p:cNvSpPr>
          <p:nvPr>
            <p:ph type="body" idx="1"/>
          </p:nvPr>
        </p:nvSpPr>
        <p:spPr>
          <a:noFill/>
          <a:ln/>
        </p:spPr>
        <p:txBody>
          <a:bodyPr/>
          <a:lstStyle/>
          <a:p>
            <a:pPr eaLnBrk="1" hangingPunct="1"/>
            <a:r>
              <a:rPr lang="en-US" dirty="0" smtClean="0">
                <a:latin typeface="TradeGothic"/>
              </a:rPr>
              <a:t>When it is all done, locations will be chosen for Gravity stations that will be re-observed regularly to monitor change in the gravity field.  Locations will be chosen at</a:t>
            </a:r>
            <a:r>
              <a:rPr lang="en-US" baseline="0" dirty="0" smtClean="0">
                <a:latin typeface="TradeGothic"/>
              </a:rPr>
              <a:t> some spacing not yet determined, and also in areas with known problems or that are suspect of rapid changes.</a:t>
            </a:r>
            <a:endParaRPr lang="en-US" dirty="0" smtClean="0">
              <a:latin typeface="Trade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55675"/>
            <a:fld id="{DA7DF122-4573-40C4-8A42-B017EBC7FDC5}" type="slidenum">
              <a:rPr lang="en-US" smtClean="0"/>
              <a:pPr defTabSz="955675"/>
              <a:t>37</a:t>
            </a:fld>
            <a:endParaRPr lang="en-US" smtClean="0"/>
          </a:p>
        </p:txBody>
      </p:sp>
      <p:sp>
        <p:nvSpPr>
          <p:cNvPr id="88067" name="Rectangle 2"/>
          <p:cNvSpPr>
            <a:spLocks noGrp="1" noRot="1" noChangeAspect="1" noChangeArrowheads="1" noTextEdit="1"/>
          </p:cNvSpPr>
          <p:nvPr>
            <p:ph type="sldImg"/>
          </p:nvPr>
        </p:nvSpPr>
        <p:spPr>
          <a:xfrm>
            <a:off x="1260475" y="720725"/>
            <a:ext cx="4797425" cy="3598863"/>
          </a:xfrm>
          <a:ln/>
        </p:spPr>
      </p:sp>
      <p:sp>
        <p:nvSpPr>
          <p:cNvPr id="88068" name="Rectangle 3"/>
          <p:cNvSpPr>
            <a:spLocks noGrp="1" noChangeArrowheads="1"/>
          </p:cNvSpPr>
          <p:nvPr>
            <p:ph type="body" idx="1"/>
          </p:nvPr>
        </p:nvSpPr>
        <p:spPr>
          <a:noFill/>
          <a:ln/>
        </p:spPr>
        <p:txBody>
          <a:bodyPr/>
          <a:lstStyle/>
          <a:p>
            <a:pPr marL="233363" indent="-233363" eaLnBrk="1" hangingPunct="1"/>
            <a:r>
              <a:rPr lang="en-US" dirty="0" smtClean="0">
                <a:latin typeface="TradeGothic"/>
              </a:rPr>
              <a:t>The distinction between “Height Mod” and “National Height Mod” is multi-faceted:</a:t>
            </a:r>
          </a:p>
          <a:p>
            <a:pPr marL="233363" indent="-233363" eaLnBrk="1" hangingPunct="1"/>
            <a:endParaRPr lang="en-US" dirty="0" smtClean="0">
              <a:latin typeface="TradeGothic"/>
            </a:endParaRPr>
          </a:p>
          <a:p>
            <a:pPr marL="233363" indent="-233363" eaLnBrk="1" hangingPunct="1">
              <a:buFontTx/>
              <a:buAutoNum type="arabicParenR"/>
            </a:pPr>
            <a:r>
              <a:rPr lang="en-US" dirty="0" smtClean="0">
                <a:latin typeface="TradeGothic"/>
              </a:rPr>
              <a:t>To avoid the volatility of earmarks, a specified funding source or “line item” in the NGS budget is proposed, for “National Height Modernization”</a:t>
            </a:r>
          </a:p>
          <a:p>
            <a:pPr marL="233363" indent="-233363" eaLnBrk="1" hangingPunct="1">
              <a:buFontTx/>
              <a:buAutoNum type="arabicParenR"/>
            </a:pPr>
            <a:r>
              <a:rPr lang="en-US" dirty="0" smtClean="0">
                <a:latin typeface="TradeGothic"/>
              </a:rPr>
              <a:t>Within that line item, half the funds would remain internal to NGS, half would go out in competitive grants</a:t>
            </a:r>
          </a:p>
          <a:p>
            <a:pPr marL="233363" indent="-233363" eaLnBrk="1" hangingPunct="1">
              <a:buFontTx/>
              <a:buAutoNum type="arabicParenR"/>
            </a:pPr>
            <a:r>
              <a:rPr lang="en-US" dirty="0" smtClean="0">
                <a:latin typeface="TradeGothic"/>
              </a:rPr>
              <a:t>The activities defining accepted grants should be taken from the NGS 10 year plan and GRAV-D, not from the 1998 report to Congress (which, amongst other things, specified 10 km spacing of Benchmarks nationwide)</a:t>
            </a:r>
          </a:p>
          <a:p>
            <a:pPr marL="233363" indent="-233363" eaLnBrk="1" hangingPunct="1">
              <a:buFontTx/>
              <a:buAutoNum type="arabicParenR"/>
            </a:pPr>
            <a:r>
              <a:rPr lang="en-US" dirty="0" smtClean="0">
                <a:latin typeface="TradeGothic"/>
              </a:rPr>
              <a:t>National Height Mod will allow for greater equitability in geographic coverage</a:t>
            </a:r>
          </a:p>
          <a:p>
            <a:pPr marL="233363" indent="-233363" eaLnBrk="1" hangingPunct="1">
              <a:buFontTx/>
              <a:buAutoNum type="arabicParenR"/>
            </a:pPr>
            <a:r>
              <a:rPr lang="en-US" dirty="0" smtClean="0">
                <a:latin typeface="TradeGothic"/>
              </a:rPr>
              <a:t>Cost of Height Mod thus far has been over $60M to taxpayers, which is more than enough to have done GRAV-D.  During the next 10 years, part of the money spent (both in grants and inside of NGS) should go toward supporting NAVD 88 and GRAV-D (with larger percentage going toward the new vertical datum as we get closer to 2018)</a:t>
            </a:r>
          </a:p>
          <a:p>
            <a:pPr marL="233363" indent="-233363" eaLnBrk="1" hangingPunct="1">
              <a:buFontTx/>
              <a:buAutoNum type="arabicParenR"/>
            </a:pPr>
            <a:r>
              <a:rPr lang="en-US" dirty="0" smtClean="0">
                <a:latin typeface="TradeGothic"/>
              </a:rPr>
              <a:t>Activities of National Height Mod will be similar to now, only with a broader view of activities, particularly in airborne platforms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8FDD3F7-25A6-42BC-B79C-54EEC46EE115}" type="slidenum">
              <a:rPr lang="en-US" smtClean="0"/>
              <a:pPr/>
              <a:t>38</a:t>
            </a:fld>
            <a:endParaRPr lang="en-US" smtClean="0"/>
          </a:p>
        </p:txBody>
      </p:sp>
      <p:sp>
        <p:nvSpPr>
          <p:cNvPr id="89091" name="Rectangle 2"/>
          <p:cNvSpPr>
            <a:spLocks noGrp="1" noRot="1" noChangeAspect="1" noChangeArrowheads="1" noTextEdit="1"/>
          </p:cNvSpPr>
          <p:nvPr>
            <p:ph type="sldImg"/>
          </p:nvPr>
        </p:nvSpPr>
        <p:spPr>
          <a:xfrm>
            <a:off x="1260475" y="720725"/>
            <a:ext cx="4799013" cy="3598863"/>
          </a:xfrm>
          <a:ln/>
        </p:spPr>
      </p:sp>
      <p:sp>
        <p:nvSpPr>
          <p:cNvPr id="89092" name="Rectangle 3"/>
          <p:cNvSpPr>
            <a:spLocks noGrp="1" noChangeArrowheads="1"/>
          </p:cNvSpPr>
          <p:nvPr>
            <p:ph type="body" idx="1"/>
          </p:nvPr>
        </p:nvSpPr>
        <p:spPr>
          <a:noFill/>
          <a:ln/>
        </p:spPr>
        <p:txBody>
          <a:bodyPr/>
          <a:lstStyle/>
          <a:p>
            <a:pPr eaLnBrk="1" hangingPunct="1"/>
            <a:r>
              <a:rPr lang="en-US" sz="1200" dirty="0" smtClean="0">
                <a:latin typeface="TradeGothic"/>
              </a:rPr>
              <a:t>The NGS operating plan has 3 main components.  As NGS gets smaller, we will focus less resources on infrastructure</a:t>
            </a:r>
            <a:r>
              <a:rPr lang="en-US" sz="1200" baseline="0" dirty="0" smtClean="0">
                <a:latin typeface="TradeGothic"/>
              </a:rPr>
              <a:t> and more on building capacity outside NGS to do things we used to do.  Partnerships will be crucial.</a:t>
            </a:r>
            <a:endParaRPr lang="en-US" sz="1200" dirty="0" smtClean="0">
              <a:latin typeface="TradeGothic"/>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140DBEE-569E-475B-A857-08FBC7A1945D}" type="slidenum">
              <a:rPr lang="en-US" smtClean="0"/>
              <a:pPr/>
              <a:t>39</a:t>
            </a:fld>
            <a:endParaRPr lang="en-US" smtClean="0"/>
          </a:p>
        </p:txBody>
      </p:sp>
      <p:sp>
        <p:nvSpPr>
          <p:cNvPr id="90115" name="Rectangle 2"/>
          <p:cNvSpPr>
            <a:spLocks noGrp="1" noRot="1" noChangeAspect="1" noChangeArrowheads="1" noTextEdit="1"/>
          </p:cNvSpPr>
          <p:nvPr>
            <p:ph type="sldImg"/>
          </p:nvPr>
        </p:nvSpPr>
        <p:spPr>
          <a:xfrm>
            <a:off x="1260475" y="720725"/>
            <a:ext cx="4799013" cy="3598863"/>
          </a:xfrm>
          <a:ln/>
        </p:spPr>
      </p:sp>
      <p:sp>
        <p:nvSpPr>
          <p:cNvPr id="90116" name="Rectangle 3"/>
          <p:cNvSpPr>
            <a:spLocks noGrp="1" noChangeArrowheads="1"/>
          </p:cNvSpPr>
          <p:nvPr>
            <p:ph type="body" idx="1"/>
          </p:nvPr>
        </p:nvSpPr>
        <p:spPr>
          <a:noFill/>
          <a:ln/>
        </p:spPr>
        <p:txBody>
          <a:bodyPr/>
          <a:lstStyle/>
          <a:p>
            <a:pPr eaLnBrk="1" hangingPunct="1"/>
            <a:r>
              <a:rPr lang="en-US" sz="1200" dirty="0" smtClean="0">
                <a:latin typeface="TradeGothic"/>
              </a:rPr>
              <a:t>More</a:t>
            </a:r>
            <a:r>
              <a:rPr lang="en-US" sz="1200" baseline="0" dirty="0" smtClean="0">
                <a:latin typeface="TradeGothic"/>
              </a:rPr>
              <a:t> of the responsibility for maintaining a passive control network will rest on the local community.</a:t>
            </a:r>
          </a:p>
          <a:p>
            <a:pPr eaLnBrk="1" hangingPunct="1"/>
            <a:endParaRPr lang="en-US" sz="1200" baseline="0" dirty="0" smtClean="0">
              <a:latin typeface="TradeGothic"/>
            </a:endParaRPr>
          </a:p>
          <a:p>
            <a:pPr eaLnBrk="1" hangingPunct="1"/>
            <a:r>
              <a:rPr lang="en-US" sz="1200" baseline="0" dirty="0" smtClean="0">
                <a:latin typeface="TradeGothic"/>
              </a:rPr>
              <a:t>Tools are being developed to improve the way users can submit data for the NGS database.  We now have OPUS DB, in which users can agree to share their results, which are loaded into a special database, along with nominal description and contact information.  Another OPUS version being developed, OPUS Projects, will accept multiple GPS sessions at multiple stations and process them using a least squares adjustment.  It is hoped these tools will provide the means for users to submit data to NGS, have it quality checked, and provide data NGS can use for it’s models.</a:t>
            </a:r>
            <a:endParaRPr lang="en-US" sz="1200" dirty="0" smtClean="0">
              <a:latin typeface="Trade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0DE60A1-7626-49C5-A505-AA9C277422B1}" type="slidenum">
              <a:rPr lang="en-US" smtClean="0"/>
              <a:pPr/>
              <a:t>40</a:t>
            </a:fld>
            <a:endParaRPr lang="en-US" smtClean="0"/>
          </a:p>
        </p:txBody>
      </p:sp>
      <p:sp>
        <p:nvSpPr>
          <p:cNvPr id="91139" name="Rectangle 2"/>
          <p:cNvSpPr>
            <a:spLocks noGrp="1" noRot="1" noChangeAspect="1" noChangeArrowheads="1" noTextEdit="1"/>
          </p:cNvSpPr>
          <p:nvPr>
            <p:ph type="sldImg"/>
          </p:nvPr>
        </p:nvSpPr>
        <p:spPr>
          <a:xfrm>
            <a:off x="1260475" y="720725"/>
            <a:ext cx="4799013" cy="3598863"/>
          </a:xfrm>
          <a:ln/>
        </p:spPr>
      </p:sp>
      <p:sp>
        <p:nvSpPr>
          <p:cNvPr id="91140" name="Rectangle 3"/>
          <p:cNvSpPr>
            <a:spLocks noGrp="1" noChangeArrowheads="1"/>
          </p:cNvSpPr>
          <p:nvPr>
            <p:ph type="body" idx="1"/>
          </p:nvPr>
        </p:nvSpPr>
        <p:spPr>
          <a:noFill/>
          <a:ln/>
        </p:spPr>
        <p:txBody>
          <a:bodyPr/>
          <a:lstStyle/>
          <a:p>
            <a:pPr eaLnBrk="1" hangingPunct="1"/>
            <a:r>
              <a:rPr lang="en-US" sz="1200" dirty="0" smtClean="0">
                <a:latin typeface="TradeGothic"/>
              </a:rPr>
              <a:t>New</a:t>
            </a:r>
            <a:r>
              <a:rPr lang="en-US" sz="1200" baseline="0" dirty="0" smtClean="0">
                <a:latin typeface="TradeGothic"/>
              </a:rPr>
              <a:t> tool, LOCUS – Leveling Online Calculation User Service – “OPUS for Leveling”.  User can submit leveling data to this application and will receive an email with an orthometric height result.  Similar to a field elevation, which is generally quite accurate for most purposes.</a:t>
            </a:r>
            <a:endParaRPr lang="en-US" sz="1200" dirty="0" smtClean="0">
              <a:latin typeface="Trade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2E7B29C-0418-4575-9FC2-D6B9C20E8339}" type="slidenum">
              <a:rPr lang="en-US" smtClean="0"/>
              <a:pPr/>
              <a:t>4</a:t>
            </a:fld>
            <a:endParaRPr lang="en-US" smtClean="0"/>
          </a:p>
        </p:txBody>
      </p:sp>
      <p:sp>
        <p:nvSpPr>
          <p:cNvPr id="57347" name="Rectangle 2"/>
          <p:cNvSpPr>
            <a:spLocks noGrp="1" noRot="1" noChangeAspect="1" noChangeArrowheads="1" noTextEdit="1"/>
          </p:cNvSpPr>
          <p:nvPr>
            <p:ph type="sldImg"/>
          </p:nvPr>
        </p:nvSpPr>
        <p:spPr>
          <a:xfrm>
            <a:off x="1257300" y="719138"/>
            <a:ext cx="4802188" cy="3602037"/>
          </a:xfrm>
          <a:ln/>
        </p:spPr>
      </p:sp>
      <p:sp>
        <p:nvSpPr>
          <p:cNvPr id="57348" name="Rectangle 3"/>
          <p:cNvSpPr>
            <a:spLocks noGrp="1" noChangeArrowheads="1"/>
          </p:cNvSpPr>
          <p:nvPr>
            <p:ph type="body" idx="1"/>
          </p:nvPr>
        </p:nvSpPr>
        <p:spPr>
          <a:xfrm>
            <a:off x="731838" y="4560888"/>
            <a:ext cx="5851525" cy="4321175"/>
          </a:xfrm>
          <a:noFill/>
          <a:ln/>
        </p:spPr>
        <p:txBody>
          <a:bodyPr/>
          <a:lstStyle/>
          <a:p>
            <a:pPr eaLnBrk="1" hangingPunct="1"/>
            <a:endParaRPr lang="en-US" smtClean="0">
              <a:latin typeface="TradeGothic"/>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58850"/>
            <a:fld id="{A29061B2-A8D4-46E3-89A3-0E222168FCA0}" type="slidenum">
              <a:rPr lang="en-US" smtClean="0"/>
              <a:pPr defTabSz="958850"/>
              <a:t>41</a:t>
            </a:fld>
            <a:endParaRPr lang="en-US" smtClean="0"/>
          </a:p>
        </p:txBody>
      </p:sp>
      <p:sp>
        <p:nvSpPr>
          <p:cNvPr id="92163" name="Rectangle 2"/>
          <p:cNvSpPr>
            <a:spLocks noGrp="1" noRot="1" noChangeAspect="1" noChangeArrowheads="1" noTextEdit="1"/>
          </p:cNvSpPr>
          <p:nvPr>
            <p:ph type="sldImg"/>
          </p:nvPr>
        </p:nvSpPr>
        <p:spPr>
          <a:xfrm>
            <a:off x="1260475" y="720725"/>
            <a:ext cx="4799013" cy="3598863"/>
          </a:xfrm>
          <a:ln/>
        </p:spPr>
      </p:sp>
      <p:sp>
        <p:nvSpPr>
          <p:cNvPr id="92164" name="Rectangle 3"/>
          <p:cNvSpPr>
            <a:spLocks noGrp="1" noChangeArrowheads="1"/>
          </p:cNvSpPr>
          <p:nvPr>
            <p:ph type="body" idx="1"/>
          </p:nvPr>
        </p:nvSpPr>
        <p:spPr>
          <a:noFill/>
          <a:ln/>
        </p:spPr>
        <p:txBody>
          <a:bodyPr/>
          <a:lstStyle/>
          <a:p>
            <a:pPr eaLnBrk="1" hangingPunct="1"/>
            <a:r>
              <a:rPr lang="en-US" dirty="0" smtClean="0">
                <a:latin typeface="TradeGothic"/>
              </a:rPr>
              <a:t>Corbin Training center.</a:t>
            </a:r>
            <a:r>
              <a:rPr lang="en-US" baseline="0" dirty="0" smtClean="0">
                <a:latin typeface="TradeGothic"/>
              </a:rPr>
              <a:t>  Facility in Fredericksburg, VA where our antenna calibration is done.  Portions of the original machine shop  where instruments and equipment were built have been turned into a computer lab and meeting room.  The grounds serve as a field survey training site.  Many classes are being developed for presentation in a webinar format, enabling people to attend without the expense of traveling to VA.  For those who do want to attend in person, the class is free of charge so the only cost is for your travel.</a:t>
            </a:r>
            <a:endParaRPr lang="en-US" dirty="0" smtClean="0">
              <a:latin typeface="Trade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defTabSz="958850"/>
            <a:fld id="{D2C2EF17-2F34-4A68-9F1A-FFA6BF582F82}" type="slidenum">
              <a:rPr lang="en-US" smtClean="0"/>
              <a:pPr defTabSz="958850"/>
              <a:t>42</a:t>
            </a:fld>
            <a:endParaRPr lang="en-US" smtClean="0"/>
          </a:p>
        </p:txBody>
      </p:sp>
      <p:sp>
        <p:nvSpPr>
          <p:cNvPr id="93187" name="Rectangle 2"/>
          <p:cNvSpPr>
            <a:spLocks noGrp="1" noRot="1" noChangeAspect="1" noChangeArrowheads="1" noTextEdit="1"/>
          </p:cNvSpPr>
          <p:nvPr>
            <p:ph type="sldImg"/>
          </p:nvPr>
        </p:nvSpPr>
        <p:spPr>
          <a:xfrm>
            <a:off x="1258888" y="719138"/>
            <a:ext cx="4800600" cy="3600450"/>
          </a:xfrm>
          <a:ln/>
        </p:spPr>
      </p:sp>
      <p:sp>
        <p:nvSpPr>
          <p:cNvPr id="4" name="Notes Placeholder 3"/>
          <p:cNvSpPr>
            <a:spLocks noGrp="1"/>
          </p:cNvSpPr>
          <p:nvPr>
            <p:ph type="body" idx="1"/>
          </p:nvPr>
        </p:nvSpPr>
        <p:spPr/>
        <p:txBody>
          <a:bodyPr>
            <a:normAutofit/>
          </a:bodyPr>
          <a:lstStyle/>
          <a:p>
            <a:r>
              <a:rPr lang="en-US" dirty="0" smtClean="0"/>
              <a:t>SRCs are mini-NGS’ in several states (CA, TX, WA, MS, LA, AZ).  Each is different.</a:t>
            </a:r>
          </a:p>
          <a:p>
            <a:r>
              <a:rPr lang="en-US" dirty="0" smtClean="0"/>
              <a:t>Also partner with other users within NOAA and other federal agencies</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58850"/>
            <a:fld id="{D80B0AD7-B8EB-4A64-8663-9BEC7E600049}" type="slidenum">
              <a:rPr lang="en-US" smtClean="0"/>
              <a:pPr defTabSz="958850"/>
              <a:t>43</a:t>
            </a:fld>
            <a:endParaRPr lang="en-US" smtClean="0"/>
          </a:p>
        </p:txBody>
      </p:sp>
      <p:sp>
        <p:nvSpPr>
          <p:cNvPr id="94211" name="Rectangle 2"/>
          <p:cNvSpPr>
            <a:spLocks noGrp="1" noRot="1" noChangeAspect="1" noChangeArrowheads="1" noTextEdit="1"/>
          </p:cNvSpPr>
          <p:nvPr>
            <p:ph type="sldImg"/>
          </p:nvPr>
        </p:nvSpPr>
        <p:spPr>
          <a:xfrm>
            <a:off x="1258888" y="719138"/>
            <a:ext cx="4800600" cy="3600450"/>
          </a:xfrm>
          <a:ln/>
        </p:spPr>
      </p:sp>
      <p:sp>
        <p:nvSpPr>
          <p:cNvPr id="4" name="Notes Placeholder 3"/>
          <p:cNvSpPr>
            <a:spLocks noGrp="1"/>
          </p:cNvSpPr>
          <p:nvPr>
            <p:ph type="body" idx="1"/>
          </p:nvPr>
        </p:nvSpPr>
        <p:spPr/>
        <p:txBody>
          <a:bodyPr>
            <a:normAutofit/>
          </a:bodyPr>
          <a:lstStyle/>
          <a:p>
            <a:r>
              <a:rPr lang="en-US" dirty="0" smtClean="0"/>
              <a:t>States are engaged in many of the same kinds of activities we do.</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701CA9D-E5E7-4D1A-8DAA-4223586A07D6}" type="slidenum">
              <a:rPr lang="en-US" smtClean="0"/>
              <a:pPr/>
              <a:t>44</a:t>
            </a:fld>
            <a:endParaRPr lang="en-US" smtClean="0"/>
          </a:p>
        </p:txBody>
      </p:sp>
      <p:sp>
        <p:nvSpPr>
          <p:cNvPr id="95235" name="Rectangle 2"/>
          <p:cNvSpPr>
            <a:spLocks noGrp="1" noRot="1" noChangeAspect="1" noChangeArrowheads="1" noTextEdit="1"/>
          </p:cNvSpPr>
          <p:nvPr>
            <p:ph type="sldImg"/>
          </p:nvPr>
        </p:nvSpPr>
        <p:spPr>
          <a:xfrm>
            <a:off x="1260475" y="720725"/>
            <a:ext cx="4799013" cy="3598863"/>
          </a:xfrm>
          <a:ln/>
        </p:spPr>
      </p:sp>
      <p:sp>
        <p:nvSpPr>
          <p:cNvPr id="95236" name="Rectangle 3"/>
          <p:cNvSpPr>
            <a:spLocks noGrp="1" noChangeArrowheads="1"/>
          </p:cNvSpPr>
          <p:nvPr>
            <p:ph type="body" idx="1"/>
          </p:nvPr>
        </p:nvSpPr>
        <p:spPr>
          <a:noFill/>
          <a:ln/>
        </p:spPr>
        <p:txBody>
          <a:bodyPr/>
          <a:lstStyle/>
          <a:p>
            <a:pPr eaLnBrk="1" hangingPunct="1"/>
            <a:r>
              <a:rPr lang="en-US" sz="1200" dirty="0" smtClean="0">
                <a:latin typeface="TradeGothic"/>
              </a:rPr>
              <a:t>Congressional briefings by invitation, to respond to technical questions</a:t>
            </a:r>
            <a:r>
              <a:rPr lang="en-US" sz="1200" baseline="0" dirty="0" smtClean="0">
                <a:latin typeface="TradeGothic"/>
              </a:rPr>
              <a:t> regarding the program.</a:t>
            </a:r>
            <a:endParaRPr lang="en-US" sz="1200" dirty="0" smtClean="0">
              <a:latin typeface="TradeGothic"/>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90A1656-8F01-40F0-AD44-C6707F3D0445}" type="slidenum">
              <a:rPr lang="en-US" smtClean="0"/>
              <a:pPr/>
              <a:t>45</a:t>
            </a:fld>
            <a:endParaRPr lang="en-US" smtClean="0"/>
          </a:p>
        </p:txBody>
      </p:sp>
      <p:sp>
        <p:nvSpPr>
          <p:cNvPr id="96259" name="Rectangle 2"/>
          <p:cNvSpPr>
            <a:spLocks noGrp="1" noRot="1" noChangeAspect="1" noChangeArrowheads="1" noTextEdit="1"/>
          </p:cNvSpPr>
          <p:nvPr>
            <p:ph type="sldImg"/>
          </p:nvPr>
        </p:nvSpPr>
        <p:spPr>
          <a:xfrm>
            <a:off x="1258888" y="720725"/>
            <a:ext cx="4800600" cy="3600450"/>
          </a:xfrm>
          <a:ln/>
        </p:spPr>
      </p:sp>
      <p:sp>
        <p:nvSpPr>
          <p:cNvPr id="96260" name="Rectangle 3"/>
          <p:cNvSpPr>
            <a:spLocks noGrp="1" noChangeArrowheads="1"/>
          </p:cNvSpPr>
          <p:nvPr>
            <p:ph type="body" idx="1"/>
          </p:nvPr>
        </p:nvSpPr>
        <p:spPr>
          <a:noFill/>
          <a:ln/>
        </p:spPr>
        <p:txBody>
          <a:bodyPr/>
          <a:lstStyle/>
          <a:p>
            <a:pPr eaLnBrk="1" hangingPunct="1">
              <a:buFontTx/>
              <a:buNone/>
            </a:pPr>
            <a:endParaRPr lang="en-US" dirty="0" smtClean="0">
              <a:latin typeface="Palatino Linotype"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1C347E3-42EC-40B5-AC8C-4BA5C22E11DE}" type="slidenum">
              <a:rPr lang="en-US" smtClean="0"/>
              <a:pPr/>
              <a:t>47</a:t>
            </a:fld>
            <a:endParaRPr lang="en-US" smtClean="0"/>
          </a:p>
        </p:txBody>
      </p:sp>
      <p:sp>
        <p:nvSpPr>
          <p:cNvPr id="97283" name="Rectangle 2"/>
          <p:cNvSpPr>
            <a:spLocks noGrp="1" noRot="1" noChangeAspect="1" noChangeArrowheads="1" noTextEdit="1"/>
          </p:cNvSpPr>
          <p:nvPr>
            <p:ph type="sldImg"/>
          </p:nvPr>
        </p:nvSpPr>
        <p:spPr>
          <a:xfrm>
            <a:off x="1258888" y="720725"/>
            <a:ext cx="4800600" cy="3600450"/>
          </a:xfrm>
          <a:ln/>
        </p:spPr>
      </p:sp>
      <p:sp>
        <p:nvSpPr>
          <p:cNvPr id="97284" name="Rectangle 3"/>
          <p:cNvSpPr>
            <a:spLocks noGrp="1" noChangeArrowheads="1"/>
          </p:cNvSpPr>
          <p:nvPr>
            <p:ph type="body" idx="1"/>
          </p:nvPr>
        </p:nvSpPr>
        <p:spPr>
          <a:xfrm>
            <a:off x="731838" y="4560888"/>
            <a:ext cx="5851525" cy="4319587"/>
          </a:xfrm>
          <a:noFill/>
          <a:ln/>
        </p:spPr>
        <p:txBody>
          <a:bodyPr/>
          <a:lstStyle/>
          <a:p>
            <a:endParaRPr lang="en-US" smtClean="0">
              <a:latin typeface="TradeGothic"/>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3F6E047-EB7E-42F8-814F-2C3D82B80DFA}" type="slidenum">
              <a:rPr lang="en-US" smtClean="0"/>
              <a:pPr/>
              <a:t>48</a:t>
            </a:fld>
            <a:endParaRPr lang="en-US" smtClean="0"/>
          </a:p>
        </p:txBody>
      </p:sp>
      <p:sp>
        <p:nvSpPr>
          <p:cNvPr id="98307" name="Rectangle 2"/>
          <p:cNvSpPr>
            <a:spLocks noGrp="1" noRot="1" noChangeAspect="1" noChangeArrowheads="1" noTextEdit="1"/>
          </p:cNvSpPr>
          <p:nvPr>
            <p:ph type="sldImg"/>
          </p:nvPr>
        </p:nvSpPr>
        <p:spPr>
          <a:xfrm>
            <a:off x="1260475" y="720725"/>
            <a:ext cx="4799013" cy="3598863"/>
          </a:xfrm>
          <a:ln/>
        </p:spPr>
      </p:sp>
      <p:sp>
        <p:nvSpPr>
          <p:cNvPr id="98308" name="Rectangle 3"/>
          <p:cNvSpPr>
            <a:spLocks noGrp="1" noChangeArrowheads="1"/>
          </p:cNvSpPr>
          <p:nvPr>
            <p:ph type="body" idx="1"/>
          </p:nvPr>
        </p:nvSpPr>
        <p:spPr>
          <a:noFill/>
          <a:ln/>
        </p:spPr>
        <p:txBody>
          <a:bodyPr/>
          <a:lstStyle/>
          <a:p>
            <a:pPr eaLnBrk="1" hangingPunct="1"/>
            <a:endParaRPr lang="en-US" smtClean="0">
              <a:latin typeface="Trade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76E8462-FF0A-4EE4-B684-DF4375D0AAC9}" type="slidenum">
              <a:rPr lang="en-US" smtClean="0"/>
              <a:pPr/>
              <a:t>5</a:t>
            </a:fld>
            <a:endParaRPr lang="en-US" smtClean="0"/>
          </a:p>
        </p:txBody>
      </p:sp>
      <p:sp>
        <p:nvSpPr>
          <p:cNvPr id="58371" name="Rectangle 2"/>
          <p:cNvSpPr>
            <a:spLocks noGrp="1" noRot="1" noChangeAspect="1" noChangeArrowheads="1" noTextEdit="1"/>
          </p:cNvSpPr>
          <p:nvPr>
            <p:ph type="sldImg"/>
          </p:nvPr>
        </p:nvSpPr>
        <p:spPr>
          <a:xfrm>
            <a:off x="1260475" y="720725"/>
            <a:ext cx="4799013" cy="3598863"/>
          </a:xfrm>
          <a:ln/>
        </p:spPr>
      </p:sp>
      <p:sp>
        <p:nvSpPr>
          <p:cNvPr id="58372" name="Rectangle 3"/>
          <p:cNvSpPr>
            <a:spLocks noGrp="1" noChangeArrowheads="1"/>
          </p:cNvSpPr>
          <p:nvPr>
            <p:ph type="body" idx="1"/>
          </p:nvPr>
        </p:nvSpPr>
        <p:spPr>
          <a:noFill/>
          <a:ln/>
        </p:spPr>
        <p:txBody>
          <a:bodyPr/>
          <a:lstStyle/>
          <a:p>
            <a:pPr eaLnBrk="1" hangingPunct="1">
              <a:lnSpc>
                <a:spcPct val="80000"/>
              </a:lnSpc>
            </a:pPr>
            <a:r>
              <a:rPr lang="en-US" sz="800" smtClean="0">
                <a:latin typeface="TradeGothic"/>
              </a:rPr>
              <a:t>Information about where an object or feature is or where an event takes place is known as </a:t>
            </a:r>
            <a:r>
              <a:rPr lang="en-US" sz="800" u="sng" smtClean="0">
                <a:latin typeface="TradeGothic"/>
              </a:rPr>
              <a:t>spatial data</a:t>
            </a:r>
            <a:r>
              <a:rPr lang="en-US" sz="800" smtClean="0">
                <a:latin typeface="TradeGothic"/>
              </a:rPr>
              <a:t>.  We use spatial data all the time. </a:t>
            </a:r>
          </a:p>
          <a:p>
            <a:pPr eaLnBrk="1" hangingPunct="1">
              <a:lnSpc>
                <a:spcPct val="80000"/>
              </a:lnSpc>
            </a:pPr>
            <a:r>
              <a:rPr lang="en-US" sz="800" smtClean="0">
                <a:latin typeface="TradeGothic"/>
              </a:rPr>
              <a:t>National Spatial Reference System – a consistent coordinate system that defines latitude, longitude, height, scale, gravity, and orientation throughout the United States and how these values change with time.  Comprised of an accurate, up-to-date national shoreline, a network of CORS (Continuously Operating Reference Stations), a network of ground monuments, and a set of accurate models that describe processes affecting spatial measurements.</a:t>
            </a:r>
          </a:p>
          <a:p>
            <a:pPr eaLnBrk="1" hangingPunct="1">
              <a:lnSpc>
                <a:spcPct val="80000"/>
              </a:lnSpc>
            </a:pPr>
            <a:r>
              <a:rPr lang="en-US" sz="800" smtClean="0">
                <a:latin typeface="TradeGothic"/>
              </a:rPr>
              <a:t>Spatial data is crucial to economy, resource management, the environment and emergency response.</a:t>
            </a:r>
          </a:p>
          <a:p>
            <a:pPr eaLnBrk="1" hangingPunct="1">
              <a:lnSpc>
                <a:spcPct val="80000"/>
              </a:lnSpc>
            </a:pPr>
            <a:r>
              <a:rPr lang="en-US" sz="800" smtClean="0">
                <a:latin typeface="TradeGothic"/>
              </a:rPr>
              <a:t>Transportation - Surface waters - Boundaries - Geodetic control - Elevation - Aerial imagery </a:t>
            </a:r>
          </a:p>
          <a:p>
            <a:pPr eaLnBrk="1" hangingPunct="1">
              <a:lnSpc>
                <a:spcPct val="80000"/>
              </a:lnSpc>
            </a:pPr>
            <a:r>
              <a:rPr lang="en-US" sz="800" smtClean="0">
                <a:latin typeface="TradeGothic"/>
              </a:rPr>
              <a:t>National Spatial Data Infrastructure – Formalized effort of the federal, state and local government, private groups to develop and use a consistent, reliable means to share spatial data.</a:t>
            </a:r>
          </a:p>
          <a:p>
            <a:pPr eaLnBrk="1" hangingPunct="1">
              <a:lnSpc>
                <a:spcPct val="80000"/>
              </a:lnSpc>
            </a:pPr>
            <a:r>
              <a:rPr lang="en-US" sz="800" smtClean="0">
                <a:latin typeface="TradeGothic"/>
              </a:rPr>
              <a:t>Geodetic control is NGS’ responsibility.</a:t>
            </a:r>
          </a:p>
          <a:p>
            <a:pPr eaLnBrk="1" hangingPunct="1">
              <a:lnSpc>
                <a:spcPct val="80000"/>
              </a:lnSpc>
            </a:pPr>
            <a:endParaRPr lang="en-US" sz="800" smtClean="0">
              <a:latin typeface="TradeGothic"/>
            </a:endParaRPr>
          </a:p>
          <a:p>
            <a:pPr eaLnBrk="1" hangingPunct="1">
              <a:lnSpc>
                <a:spcPct val="80000"/>
              </a:lnSpc>
            </a:pPr>
            <a:endParaRPr lang="en-US" sz="800" smtClean="0">
              <a:latin typeface="Trade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DB29AA0-9F53-4EEF-B0C6-D9A8B71633F1}" type="slidenum">
              <a:rPr lang="en-US" smtClean="0"/>
              <a:pPr/>
              <a:t>6</a:t>
            </a:fld>
            <a:endParaRPr lang="en-US" smtClean="0"/>
          </a:p>
        </p:txBody>
      </p:sp>
      <p:sp>
        <p:nvSpPr>
          <p:cNvPr id="59395" name="Rectangle 2"/>
          <p:cNvSpPr>
            <a:spLocks noGrp="1" noRot="1" noChangeAspect="1" noChangeArrowheads="1" noTextEdit="1"/>
          </p:cNvSpPr>
          <p:nvPr>
            <p:ph type="sldImg"/>
          </p:nvPr>
        </p:nvSpPr>
        <p:spPr>
          <a:xfrm>
            <a:off x="1262063" y="720725"/>
            <a:ext cx="4799012" cy="3598863"/>
          </a:xfrm>
          <a:ln/>
        </p:spPr>
      </p:sp>
      <p:sp>
        <p:nvSpPr>
          <p:cNvPr id="59396" name="Rectangle 3"/>
          <p:cNvSpPr>
            <a:spLocks noGrp="1" noChangeArrowheads="1"/>
          </p:cNvSpPr>
          <p:nvPr>
            <p:ph type="body" idx="1"/>
          </p:nvPr>
        </p:nvSpPr>
        <p:spPr>
          <a:noFill/>
          <a:ln/>
        </p:spPr>
        <p:txBody>
          <a:bodyPr/>
          <a:lstStyle/>
          <a:p>
            <a:pPr eaLnBrk="1" hangingPunct="1"/>
            <a:endParaRPr lang="en-US" smtClean="0">
              <a:latin typeface="Trade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7870746-E74D-415F-89F6-77C8C57D204C}" type="slidenum">
              <a:rPr lang="en-US" smtClean="0"/>
              <a:pPr/>
              <a:t>7</a:t>
            </a:fld>
            <a:endParaRPr lang="en-US" smtClean="0"/>
          </a:p>
        </p:txBody>
      </p:sp>
      <p:sp>
        <p:nvSpPr>
          <p:cNvPr id="60419" name="Rectangle 2"/>
          <p:cNvSpPr>
            <a:spLocks noGrp="1" noRot="1" noChangeAspect="1" noChangeArrowheads="1" noTextEdit="1"/>
          </p:cNvSpPr>
          <p:nvPr>
            <p:ph type="sldImg"/>
          </p:nvPr>
        </p:nvSpPr>
        <p:spPr>
          <a:xfrm>
            <a:off x="1260475" y="720725"/>
            <a:ext cx="4799013" cy="3598863"/>
          </a:xfrm>
          <a:ln/>
        </p:spPr>
      </p:sp>
      <p:sp>
        <p:nvSpPr>
          <p:cNvPr id="60420" name="Rectangle 3"/>
          <p:cNvSpPr>
            <a:spLocks noGrp="1" noChangeArrowheads="1"/>
          </p:cNvSpPr>
          <p:nvPr>
            <p:ph type="body" idx="1"/>
          </p:nvPr>
        </p:nvSpPr>
        <p:spPr>
          <a:noFill/>
          <a:ln/>
        </p:spPr>
        <p:txBody>
          <a:bodyPr/>
          <a:lstStyle/>
          <a:p>
            <a:pPr eaLnBrk="1" hangingPunct="1">
              <a:lnSpc>
                <a:spcPct val="80000"/>
              </a:lnSpc>
            </a:pPr>
            <a:r>
              <a:rPr lang="en-US" sz="800" b="1" dirty="0" smtClean="0">
                <a:latin typeface="TradeGothic"/>
              </a:rPr>
              <a:t>History </a:t>
            </a:r>
          </a:p>
          <a:p>
            <a:pPr eaLnBrk="1" hangingPunct="1">
              <a:lnSpc>
                <a:spcPct val="80000"/>
              </a:lnSpc>
              <a:spcBef>
                <a:spcPct val="50000"/>
              </a:spcBef>
            </a:pPr>
            <a:r>
              <a:rPr lang="en-US" sz="800" dirty="0" smtClean="0">
                <a:latin typeface="TradeGothic"/>
              </a:rPr>
              <a:t>California first state to draw attention to deficit in NAVD 88.  Hard to pin down movement in CA.  A lot of the state did not get adjusted in NAVD 88.  Especially southern California because the leveling was so old.  Grassroots effort to begin Height Modernization.</a:t>
            </a:r>
          </a:p>
          <a:p>
            <a:pPr eaLnBrk="1" hangingPunct="1">
              <a:lnSpc>
                <a:spcPct val="80000"/>
              </a:lnSpc>
            </a:pPr>
            <a:r>
              <a:rPr lang="en-US" sz="800" dirty="0" smtClean="0">
                <a:latin typeface="TradeGothic"/>
              </a:rPr>
              <a:t>Earthquakes shown as red are &gt; or = to 4.0 and occurred between 1852-2001</a:t>
            </a:r>
          </a:p>
          <a:p>
            <a:pPr eaLnBrk="1" hangingPunct="1">
              <a:lnSpc>
                <a:spcPct val="80000"/>
              </a:lnSpc>
            </a:pPr>
            <a:r>
              <a:rPr lang="en-US" sz="800" dirty="0" smtClean="0">
                <a:latin typeface="TradeGothic"/>
              </a:rPr>
              <a:t>Earthquakes shown in yellow are &gt; or = 6.5 and occurred between 1852-2003</a:t>
            </a:r>
          </a:p>
          <a:p>
            <a:pPr eaLnBrk="1" hangingPunct="1">
              <a:lnSpc>
                <a:spcPct val="80000"/>
              </a:lnSpc>
              <a:spcBef>
                <a:spcPct val="50000"/>
              </a:spcBef>
            </a:pPr>
            <a:r>
              <a:rPr lang="en-US" sz="800" b="1" dirty="0" smtClean="0">
                <a:latin typeface="TradeGothic"/>
              </a:rPr>
              <a:t>In 1997</a:t>
            </a:r>
            <a:r>
              <a:rPr lang="en-US" sz="800" dirty="0" smtClean="0">
                <a:latin typeface="TradeGothic"/>
              </a:rPr>
              <a:t>, Height Modernization was mentioned in our appropriation language for the first time. No money allocated, but NGS encouraged to investigate the concept of height modernization.</a:t>
            </a:r>
          </a:p>
          <a:p>
            <a:pPr eaLnBrk="1" hangingPunct="1">
              <a:lnSpc>
                <a:spcPct val="80000"/>
              </a:lnSpc>
              <a:spcBef>
                <a:spcPct val="50000"/>
              </a:spcBef>
            </a:pPr>
            <a:r>
              <a:rPr lang="en-US" sz="800" b="1" dirty="0" smtClean="0">
                <a:latin typeface="TradeGothic"/>
              </a:rPr>
              <a:t>In 1998</a:t>
            </a:r>
            <a:r>
              <a:rPr lang="en-US" sz="800" dirty="0" smtClean="0">
                <a:latin typeface="TradeGothic"/>
              </a:rPr>
              <a:t>, $1.0 M was added to NGS budget to perform Height Modernization Study.</a:t>
            </a:r>
          </a:p>
          <a:p>
            <a:pPr eaLnBrk="1" hangingPunct="1">
              <a:lnSpc>
                <a:spcPct val="80000"/>
              </a:lnSpc>
              <a:spcBef>
                <a:spcPct val="10000"/>
              </a:spcBef>
              <a:spcAft>
                <a:spcPct val="10000"/>
              </a:spcAft>
            </a:pPr>
            <a:r>
              <a:rPr lang="en-US" sz="800" b="1" dirty="0" smtClean="0">
                <a:latin typeface="TradeGothic"/>
              </a:rPr>
              <a:t>In 1999, </a:t>
            </a:r>
            <a:r>
              <a:rPr lang="en-US" sz="800" dirty="0" smtClean="0">
                <a:latin typeface="TradeGothic"/>
              </a:rPr>
              <a:t> Height Modernization not mentioned.</a:t>
            </a:r>
          </a:p>
          <a:p>
            <a:pPr eaLnBrk="1" hangingPunct="1">
              <a:lnSpc>
                <a:spcPct val="80000"/>
              </a:lnSpc>
              <a:spcBef>
                <a:spcPct val="10000"/>
              </a:spcBef>
              <a:spcAft>
                <a:spcPct val="10000"/>
              </a:spcAft>
            </a:pPr>
            <a:endParaRPr lang="en-US" sz="800" dirty="0" smtClean="0">
              <a:latin typeface="Trade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1FEB5B3-BAF6-47D0-840F-D57F6244F3B4}" type="slidenum">
              <a:rPr lang="en-US" smtClean="0"/>
              <a:pPr/>
              <a:t>8</a:t>
            </a:fld>
            <a:endParaRPr lang="en-US" smtClean="0"/>
          </a:p>
        </p:txBody>
      </p:sp>
      <p:sp>
        <p:nvSpPr>
          <p:cNvPr id="61443" name="Rectangle 2"/>
          <p:cNvSpPr>
            <a:spLocks noGrp="1" noRot="1" noChangeAspect="1" noChangeArrowheads="1" noTextEdit="1"/>
          </p:cNvSpPr>
          <p:nvPr>
            <p:ph type="sldImg"/>
          </p:nvPr>
        </p:nvSpPr>
        <p:spPr>
          <a:xfrm>
            <a:off x="1260475" y="720725"/>
            <a:ext cx="4799013" cy="3598863"/>
          </a:xfrm>
          <a:ln/>
        </p:spPr>
      </p:sp>
      <p:sp>
        <p:nvSpPr>
          <p:cNvPr id="61444" name="Rectangle 3"/>
          <p:cNvSpPr>
            <a:spLocks noGrp="1" noChangeArrowheads="1"/>
          </p:cNvSpPr>
          <p:nvPr>
            <p:ph type="body" idx="1"/>
          </p:nvPr>
        </p:nvSpPr>
        <p:spPr>
          <a:noFill/>
          <a:ln/>
        </p:spPr>
        <p:txBody>
          <a:bodyPr/>
          <a:lstStyle/>
          <a:p>
            <a:pPr eaLnBrk="1" hangingPunct="1">
              <a:lnSpc>
                <a:spcPct val="90000"/>
              </a:lnSpc>
              <a:spcBef>
                <a:spcPct val="50000"/>
              </a:spcBef>
            </a:pPr>
            <a:r>
              <a:rPr lang="en-US" sz="800" b="1" dirty="0" smtClean="0">
                <a:latin typeface="TradeGothic"/>
              </a:rPr>
              <a:t>In 1999, </a:t>
            </a:r>
            <a:r>
              <a:rPr lang="en-US" sz="800" dirty="0" smtClean="0">
                <a:latin typeface="TradeGothic"/>
              </a:rPr>
              <a:t> Height Modernization not mentioned.</a:t>
            </a:r>
          </a:p>
          <a:p>
            <a:pPr eaLnBrk="1" hangingPunct="1">
              <a:lnSpc>
                <a:spcPct val="90000"/>
              </a:lnSpc>
              <a:spcBef>
                <a:spcPct val="50000"/>
              </a:spcBef>
            </a:pPr>
            <a:r>
              <a:rPr lang="en-US" sz="800" b="1" dirty="0" smtClean="0">
                <a:latin typeface="TradeGothic"/>
              </a:rPr>
              <a:t>In 2000</a:t>
            </a:r>
            <a:r>
              <a:rPr lang="en-US" sz="800" dirty="0" smtClean="0">
                <a:latin typeface="TradeGothic"/>
              </a:rPr>
              <a:t>, $500K added to NGS budget to perform Height Modernization planning</a:t>
            </a:r>
          </a:p>
          <a:p>
            <a:pPr eaLnBrk="1" hangingPunct="1">
              <a:spcBef>
                <a:spcPct val="50000"/>
              </a:spcBef>
            </a:pPr>
            <a:r>
              <a:rPr lang="en-US" sz="800" b="1" dirty="0" smtClean="0">
                <a:latin typeface="TradeGothic"/>
              </a:rPr>
              <a:t>In 2001</a:t>
            </a:r>
            <a:r>
              <a:rPr lang="en-US" sz="800" dirty="0" smtClean="0">
                <a:latin typeface="TradeGothic"/>
              </a:rPr>
              <a:t>, $2.25 M added to NGS budget to perform Height Modernization in North Carolina, to support the California Spatial Reference Center (CSRC), and to support NGS related Height Modernization activities.</a:t>
            </a:r>
          </a:p>
          <a:p>
            <a:pPr eaLnBrk="1" hangingPunct="1">
              <a:spcBef>
                <a:spcPct val="50000"/>
              </a:spcBef>
            </a:pPr>
            <a:r>
              <a:rPr lang="en-US" sz="800" b="1" dirty="0" smtClean="0">
                <a:latin typeface="TradeGothic"/>
              </a:rPr>
              <a:t>Also In June 2001</a:t>
            </a:r>
            <a:r>
              <a:rPr lang="en-US" sz="800" dirty="0" smtClean="0">
                <a:latin typeface="TradeGothic"/>
              </a:rPr>
              <a:t>, NGS was directed to report to Congress about the Height Mod needs of Louisiana and Wisconsin.  Louisiana had similar issues with data not being adjusted into NAVD 88.  (Due to subsidence).  Wisconsin had a very active Height Mod program by the DOT.  Very active in GIS.  Problems with obsolete geodetic control and rapid land loss thru subsidence and erosion.</a:t>
            </a:r>
          </a:p>
          <a:p>
            <a:pPr eaLnBrk="1" hangingPunct="1">
              <a:lnSpc>
                <a:spcPct val="90000"/>
              </a:lnSpc>
            </a:pPr>
            <a:endParaRPr lang="en-US" sz="800" dirty="0" smtClean="0">
              <a:latin typeface="TradeGothic"/>
            </a:endParaRPr>
          </a:p>
          <a:p>
            <a:pPr eaLnBrk="1" hangingPunct="1"/>
            <a:endParaRPr lang="en-US" sz="800" dirty="0" smtClean="0">
              <a:latin typeface="Trade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24A97DD-7DA6-4C39-B247-01A40113B0A5}" type="slidenum">
              <a:rPr lang="en-US" smtClean="0"/>
              <a:pPr/>
              <a:t>9</a:t>
            </a:fld>
            <a:endParaRPr lang="en-US" smtClean="0"/>
          </a:p>
        </p:txBody>
      </p:sp>
      <p:sp>
        <p:nvSpPr>
          <p:cNvPr id="62467" name="Rectangle 2"/>
          <p:cNvSpPr>
            <a:spLocks noGrp="1" noRot="1" noChangeAspect="1" noChangeArrowheads="1" noTextEdit="1"/>
          </p:cNvSpPr>
          <p:nvPr>
            <p:ph type="sldImg"/>
          </p:nvPr>
        </p:nvSpPr>
        <p:spPr>
          <a:xfrm>
            <a:off x="1260475" y="720725"/>
            <a:ext cx="4799013" cy="3598863"/>
          </a:xfrm>
          <a:ln/>
        </p:spPr>
      </p:sp>
      <p:sp>
        <p:nvSpPr>
          <p:cNvPr id="62468" name="Rectangle 3"/>
          <p:cNvSpPr>
            <a:spLocks noGrp="1" noChangeArrowheads="1"/>
          </p:cNvSpPr>
          <p:nvPr>
            <p:ph type="body" idx="1"/>
          </p:nvPr>
        </p:nvSpPr>
        <p:spPr>
          <a:noFill/>
          <a:ln/>
        </p:spPr>
        <p:txBody>
          <a:bodyPr/>
          <a:lstStyle/>
          <a:p>
            <a:pPr eaLnBrk="1" hangingPunct="1">
              <a:lnSpc>
                <a:spcPct val="80000"/>
              </a:lnSpc>
            </a:pPr>
            <a:r>
              <a:rPr lang="en-US" sz="800" b="1" dirty="0" smtClean="0">
                <a:latin typeface="TradeGothic"/>
              </a:rPr>
              <a:t>History </a:t>
            </a:r>
          </a:p>
          <a:p>
            <a:pPr eaLnBrk="1" hangingPunct="1">
              <a:lnSpc>
                <a:spcPct val="80000"/>
              </a:lnSpc>
              <a:spcBef>
                <a:spcPct val="50000"/>
              </a:spcBef>
            </a:pPr>
            <a:r>
              <a:rPr lang="en-US" sz="800" b="1" dirty="0" smtClean="0">
                <a:latin typeface="TradeGothic"/>
              </a:rPr>
              <a:t>In 2002-2006</a:t>
            </a:r>
            <a:r>
              <a:rPr lang="en-US" sz="800" dirty="0" smtClean="0">
                <a:latin typeface="TradeGothic"/>
              </a:rPr>
              <a:t>, steady increase in funds and states,</a:t>
            </a:r>
            <a:r>
              <a:rPr lang="en-US" sz="800" baseline="0" dirty="0" smtClean="0">
                <a:latin typeface="TradeGothic"/>
              </a:rPr>
              <a:t> still through earmark process;  Earmarks have to be applied for through a grant award process, but the funding is not competed.  The amount and recipient are pre-designated.</a:t>
            </a:r>
            <a:endParaRPr lang="en-US" sz="800" dirty="0" smtClean="0">
              <a:latin typeface="TradeGothic"/>
            </a:endParaRPr>
          </a:p>
          <a:p>
            <a:pPr eaLnBrk="1" hangingPunct="1">
              <a:lnSpc>
                <a:spcPct val="80000"/>
              </a:lnSpc>
              <a:spcBef>
                <a:spcPct val="50000"/>
              </a:spcBef>
            </a:pPr>
            <a:r>
              <a:rPr lang="en-US" sz="800" b="1" dirty="0" smtClean="0">
                <a:latin typeface="TradeGothic"/>
              </a:rPr>
              <a:t>In 2007</a:t>
            </a:r>
            <a:r>
              <a:rPr lang="en-US" sz="800" dirty="0" smtClean="0">
                <a:latin typeface="TradeGothic"/>
              </a:rPr>
              <a:t>, turnover in parties on the Hill, very late in fiscal year passing appropriations, chose to fund at same level as in 2006, but with no designated recipients; earmark</a:t>
            </a:r>
            <a:r>
              <a:rPr lang="en-US" sz="800" baseline="0" dirty="0" smtClean="0">
                <a:latin typeface="TradeGothic"/>
              </a:rPr>
              <a:t> was becoming a dirty word.  Through NOAA guidance we advertised a funding opportunity in the federal grant program through Grants.gov.  Since the time frame was very short, only states previously funded got applications in on time.  We were able to fund ALL previously funded states, though not at levels requested.</a:t>
            </a:r>
            <a:endParaRPr lang="en-US" sz="800" dirty="0" smtClean="0">
              <a:latin typeface="TradeGothic"/>
            </a:endParaRPr>
          </a:p>
          <a:p>
            <a:pPr eaLnBrk="1" hangingPunct="1">
              <a:lnSpc>
                <a:spcPct val="80000"/>
              </a:lnSpc>
              <a:spcBef>
                <a:spcPct val="10000"/>
              </a:spcBef>
              <a:spcAft>
                <a:spcPct val="10000"/>
              </a:spcAft>
            </a:pPr>
            <a:r>
              <a:rPr lang="en-US" sz="800" b="1" dirty="0" smtClean="0">
                <a:latin typeface="TradeGothic"/>
              </a:rPr>
              <a:t>In 2008, </a:t>
            </a:r>
            <a:r>
              <a:rPr lang="en-US" sz="800" dirty="0" smtClean="0">
                <a:latin typeface="TradeGothic"/>
              </a:rPr>
              <a:t> Appropriations</a:t>
            </a:r>
            <a:r>
              <a:rPr lang="en-US" sz="800" baseline="0" dirty="0" smtClean="0">
                <a:latin typeface="TradeGothic"/>
              </a:rPr>
              <a:t> included both height mod “line” plus earmarks, but total funding was cut significantly</a:t>
            </a:r>
            <a:endParaRPr lang="en-US" sz="800" dirty="0" smtClean="0">
              <a:latin typeface="TradeGothic"/>
            </a:endParaRPr>
          </a:p>
          <a:p>
            <a:pPr eaLnBrk="1" hangingPunct="1">
              <a:lnSpc>
                <a:spcPct val="80000"/>
              </a:lnSpc>
              <a:spcBef>
                <a:spcPct val="10000"/>
              </a:spcBef>
              <a:spcAft>
                <a:spcPct val="10000"/>
              </a:spcAft>
            </a:pPr>
            <a:r>
              <a:rPr lang="en-US" sz="800" b="1" dirty="0" smtClean="0">
                <a:latin typeface="TradeGothic"/>
              </a:rPr>
              <a:t>In 2009</a:t>
            </a:r>
            <a:r>
              <a:rPr lang="en-US" sz="800" dirty="0" smtClean="0">
                <a:latin typeface="TradeGothic"/>
              </a:rPr>
              <a:t>, see next slide, but essentially</a:t>
            </a:r>
            <a:r>
              <a:rPr lang="en-US" sz="800" baseline="0" dirty="0" smtClean="0">
                <a:latin typeface="TradeGothic"/>
              </a:rPr>
              <a:t> the same cuts.  The lion’s share of funding went to a small group of states through earmarks, but the line was still down, and we had many more states applying for funding.  We also thought we’d get some funding through the American Recovery and Reinvestment Act (ARRA, aka stimulus), but all funding that came to National Ocean Service went to the Office of Coast Survey for hydrographic charting)</a:t>
            </a:r>
            <a:endParaRPr lang="en-US" sz="800" dirty="0" smtClean="0">
              <a:latin typeface="TradeGothic"/>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2045955" name="Rectangle 3"/>
          <p:cNvSpPr>
            <a:spLocks noGrp="1" noChangeArrowheads="1"/>
          </p:cNvSpPr>
          <p:nvPr>
            <p:ph type="ctrTitle"/>
          </p:nvPr>
        </p:nvSpPr>
        <p:spPr>
          <a:xfrm>
            <a:off x="1295400" y="1295400"/>
            <a:ext cx="6553200" cy="1143000"/>
          </a:xfrm>
        </p:spPr>
        <p:txBody>
          <a:bodyPr/>
          <a:lstStyle>
            <a:lvl1pPr>
              <a:defRPr sz="4400"/>
            </a:lvl1pPr>
          </a:lstStyle>
          <a:p>
            <a:r>
              <a:rPr lang="en-US"/>
              <a:t>Click to edit Master title style</a:t>
            </a:r>
          </a:p>
        </p:txBody>
      </p:sp>
      <p:sp>
        <p:nvSpPr>
          <p:cNvPr id="2045956"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71628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3505200"/>
            <a:ext cx="71628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1905000"/>
            <a:ext cx="7162800" cy="3048000"/>
          </a:xfrm>
        </p:spPr>
        <p:txBody>
          <a:bodyPr/>
          <a:lstStyle/>
          <a:p>
            <a:pPr lvl="0"/>
            <a:endParaRPr lang="en-US" noProof="0"/>
          </a:p>
        </p:txBody>
      </p:sp>
      <p:sp>
        <p:nvSpPr>
          <p:cNvPr id="4" name="Footer Placeholder 3"/>
          <p:cNvSpPr>
            <a:spLocks noGrp="1"/>
          </p:cNvSpPr>
          <p:nvPr>
            <p:ph type="ftr" sz="quarter" idx="10"/>
          </p:nvPr>
        </p:nvSpPr>
        <p:spPr>
          <a:xfrm>
            <a:off x="4102100" y="6381750"/>
            <a:ext cx="5041900" cy="476250"/>
          </a:xfrm>
          <a:prstGeom prst="rect">
            <a:avLst/>
          </a:prstGeom>
        </p:spPr>
        <p:txBody>
          <a:bodyPr/>
          <a:lstStyle>
            <a:lvl1pPr>
              <a:spcBef>
                <a:spcPct val="50000"/>
              </a:spcBef>
              <a:buFontTx/>
              <a:buChar char="•"/>
              <a:defRPr/>
            </a:lvl1pPr>
          </a:lstStyle>
          <a:p>
            <a:pPr>
              <a:defRPr/>
            </a:pPr>
            <a:r>
              <a:rPr lang="en-US"/>
              <a:t>Height Mod Meeting, Miami, September 19, 2008</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8" cstate="print"/>
          <a:srcRect/>
          <a:stretch>
            <a:fillRect/>
          </a:stretch>
        </p:blipFill>
        <p:spPr bwMode="auto">
          <a:xfrm>
            <a:off x="-1588" y="0"/>
            <a:ext cx="9145588" cy="6859588"/>
          </a:xfrm>
          <a:prstGeom prst="rect">
            <a:avLst/>
          </a:prstGeom>
          <a:noFill/>
          <a:ln w="9525">
            <a:noFill/>
            <a:miter lim="800000"/>
            <a:headEnd/>
            <a:tailEnd/>
          </a:ln>
        </p:spPr>
      </p:pic>
      <p:sp>
        <p:nvSpPr>
          <p:cNvPr id="2044931"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a:latin typeface="Times" pitchFamily="18" charset="0"/>
            </a:endParaRPr>
          </a:p>
        </p:txBody>
      </p:sp>
      <p:sp>
        <p:nvSpPr>
          <p:cNvPr id="2044932"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a:latin typeface="Times" pitchFamily="18" charset="0"/>
            </a:endParaRPr>
          </a:p>
        </p:txBody>
      </p:sp>
      <p:sp>
        <p:nvSpPr>
          <p:cNvPr id="2053"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85"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6" r:id="rId15"/>
    <p:sldLayoutId id="2147483884" r:id="rId16"/>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6" Type="http://schemas.openxmlformats.org/officeDocument/2006/relationships/hyperlink" Target="http://www.ngs.noaa.gov/cgi-cors/corsage.prl?site=gol2" TargetMode="External"/><Relationship Id="rId21" Type="http://schemas.openxmlformats.org/officeDocument/2006/relationships/hyperlink" Target="http://www.ngs.noaa.gov/cgi-cors/corsage.prl?site=dhlg" TargetMode="External"/><Relationship Id="rId42" Type="http://schemas.openxmlformats.org/officeDocument/2006/relationships/hyperlink" Target="http://www.ngs.noaa.gov/CORS/LasVegas_area.html" TargetMode="External"/><Relationship Id="rId47" Type="http://schemas.openxmlformats.org/officeDocument/2006/relationships/hyperlink" Target="http://www.ngs.noaa.gov/cgi-cors/corsage.prl?site=bkr1" TargetMode="External"/><Relationship Id="rId63" Type="http://schemas.openxmlformats.org/officeDocument/2006/relationships/hyperlink" Target="http://www.ngs.noaa.gov/cgi-cors/corsage.prl?site=tung" TargetMode="External"/><Relationship Id="rId68" Type="http://schemas.openxmlformats.org/officeDocument/2006/relationships/hyperlink" Target="http://www.ngs.noaa.gov/cgi-cors/corsage.prl?site=cme1" TargetMode="External"/><Relationship Id="rId84" Type="http://schemas.openxmlformats.org/officeDocument/2006/relationships/hyperlink" Target="http://www.ngs.noaa.gov/cgi-cors/corsage.prl?site=sutb" TargetMode="External"/><Relationship Id="rId89" Type="http://schemas.openxmlformats.org/officeDocument/2006/relationships/hyperlink" Target="http://www.ngs.noaa.gov/cgi-cors/corsage.prl?site=ohln" TargetMode="External"/><Relationship Id="rId112" Type="http://schemas.openxmlformats.org/officeDocument/2006/relationships/hyperlink" Target="http://www.ngs.noaa.gov/cgi-cors/corsage.prl?site=ahid" TargetMode="External"/><Relationship Id="rId16" Type="http://schemas.openxmlformats.org/officeDocument/2006/relationships/hyperlink" Target="http://www.ngs.noaa.gov/cgi-cors/corsage.prl?site=king" TargetMode="External"/><Relationship Id="rId107" Type="http://schemas.openxmlformats.org/officeDocument/2006/relationships/hyperlink" Target="http://www.ngs.noaa.gov/cgi-cors/corsage.prl?site=srp1" TargetMode="External"/><Relationship Id="rId11" Type="http://schemas.openxmlformats.org/officeDocument/2006/relationships/hyperlink" Target="http://www.ngs.noaa.gov/cgi-cors/corsage.prl?site=pie1" TargetMode="External"/><Relationship Id="rId24" Type="http://schemas.openxmlformats.org/officeDocument/2006/relationships/hyperlink" Target="http://www.ngs.noaa.gov/CORS/California/california_torp.html" TargetMode="External"/><Relationship Id="rId32" Type="http://schemas.openxmlformats.org/officeDocument/2006/relationships/hyperlink" Target="http://www.ngs.noaa.gov/cgi-cors/corsage.prl?site=mawy" TargetMode="External"/><Relationship Id="rId37" Type="http://schemas.openxmlformats.org/officeDocument/2006/relationships/hyperlink" Target="http://www.ngs.noaa.gov/cgi-cors/corsage.prl?site=slcu" TargetMode="External"/><Relationship Id="rId40" Type="http://schemas.openxmlformats.org/officeDocument/2006/relationships/hyperlink" Target="http://www.ngs.noaa.gov/cgi-cors/corsage.prl?site=egan" TargetMode="External"/><Relationship Id="rId45" Type="http://schemas.openxmlformats.org/officeDocument/2006/relationships/hyperlink" Target="http://www.ngs.noaa.gov/cgi-cors/corsage.prl?site=p295" TargetMode="External"/><Relationship Id="rId53" Type="http://schemas.openxmlformats.org/officeDocument/2006/relationships/hyperlink" Target="http://www.ngs.noaa.gov/CORS/California/california_cmod.html" TargetMode="External"/><Relationship Id="rId58" Type="http://schemas.openxmlformats.org/officeDocument/2006/relationships/hyperlink" Target="http://www.ngs.noaa.gov/cgi-cors/corsage.prl?site=stea" TargetMode="External"/><Relationship Id="rId66" Type="http://schemas.openxmlformats.org/officeDocument/2006/relationships/hyperlink" Target="http://www.ngs.noaa.gov/cgi-cors/corsage.prl?site=lnc1" TargetMode="External"/><Relationship Id="rId74" Type="http://schemas.openxmlformats.org/officeDocument/2006/relationships/hyperlink" Target="http://www.ngs.noaa.gov/cgi-cors/corsage.prl?site=ptsg" TargetMode="External"/><Relationship Id="rId79" Type="http://schemas.openxmlformats.org/officeDocument/2006/relationships/hyperlink" Target="http://www.ngs.noaa.gov/cgi-cors/corsage.prl?site=rbut" TargetMode="External"/><Relationship Id="rId87" Type="http://schemas.openxmlformats.org/officeDocument/2006/relationships/hyperlink" Target="http://www.ngs.noaa.gov/CORS/California/california_shjb.html" TargetMode="External"/><Relationship Id="rId102" Type="http://schemas.openxmlformats.org/officeDocument/2006/relationships/hyperlink" Target="http://www.ngs.noaa.gov/cgi-cors/corsage.prl?site=p478" TargetMode="External"/><Relationship Id="rId110" Type="http://schemas.openxmlformats.org/officeDocument/2006/relationships/hyperlink" Target="http://www.ngs.noaa.gov/cgi-cors/corsage.prl?site=azbk" TargetMode="External"/><Relationship Id="rId115" Type="http://schemas.openxmlformats.org/officeDocument/2006/relationships/image" Target="../media/image27.png"/><Relationship Id="rId5" Type="http://schemas.openxmlformats.org/officeDocument/2006/relationships/hyperlink" Target="http://www.ngs.noaa.gov/cgi-cors/corsage.prl?site=tswy" TargetMode="External"/><Relationship Id="rId61" Type="http://schemas.openxmlformats.org/officeDocument/2006/relationships/hyperlink" Target="http://www.ngs.noaa.gov/CORS/Nevada/nevada_upsa.html" TargetMode="External"/><Relationship Id="rId82" Type="http://schemas.openxmlformats.org/officeDocument/2006/relationships/hyperlink" Target="http://www.ngs.noaa.gov/cgi-cors/corsage.prl?site=sscc" TargetMode="External"/><Relationship Id="rId90" Type="http://schemas.openxmlformats.org/officeDocument/2006/relationships/hyperlink" Target="http://www.ngs.noaa.gov/cgi-cors/corsage.prl?site=p169" TargetMode="External"/><Relationship Id="rId95" Type="http://schemas.openxmlformats.org/officeDocument/2006/relationships/hyperlink" Target="http://www.ngs.noaa.gov/cgi-cors/corsage.prl?site=carh" TargetMode="External"/><Relationship Id="rId19" Type="http://schemas.openxmlformats.org/officeDocument/2006/relationships/hyperlink" Target="http://www.ngs.noaa.gov/cgi-cors/corsage.prl?site=blyt" TargetMode="External"/><Relationship Id="rId14" Type="http://schemas.openxmlformats.org/officeDocument/2006/relationships/hyperlink" Target="http://www.ngs.noaa.gov/cgi-cors/corsage.prl?site=cosa" TargetMode="External"/><Relationship Id="rId22" Type="http://schemas.openxmlformats.org/officeDocument/2006/relationships/hyperlink" Target="http://www.ngs.noaa.gov/cgi-cors/corsage.prl?site=bill" TargetMode="External"/><Relationship Id="rId27" Type="http://schemas.openxmlformats.org/officeDocument/2006/relationships/hyperlink" Target="http://www.ngs.noaa.gov/CORS/California/california_mhcb.html" TargetMode="External"/><Relationship Id="rId30" Type="http://schemas.openxmlformats.org/officeDocument/2006/relationships/hyperlink" Target="http://www.ngs.noaa.gov/CORS/Wyoming/wyoming_casp.html" TargetMode="External"/><Relationship Id="rId35" Type="http://schemas.openxmlformats.org/officeDocument/2006/relationships/hyperlink" Target="http://www.ngs.noaa.gov/cgi-cors/corsage.prl?site=sasu" TargetMode="External"/><Relationship Id="rId43" Type="http://schemas.openxmlformats.org/officeDocument/2006/relationships/hyperlink" Target="http://www.ngs.noaa.gov/cgi-cors/corsage.prl?site=echo" TargetMode="External"/><Relationship Id="rId48" Type="http://schemas.openxmlformats.org/officeDocument/2006/relationships/hyperlink" Target="http://www.ngs.noaa.gov/cgi-cors/corsage.prl?site=ppt1" TargetMode="External"/><Relationship Id="rId56" Type="http://schemas.openxmlformats.org/officeDocument/2006/relationships/hyperlink" Target="http://www.ngs.noaa.gov/cgi-cors/corsage.prl?site=spks" TargetMode="External"/><Relationship Id="rId64" Type="http://schemas.openxmlformats.org/officeDocument/2006/relationships/hyperlink" Target="http://www.ngs.noaa.gov/cgi-cors/corsage.prl?site=quin" TargetMode="External"/><Relationship Id="rId69" Type="http://schemas.openxmlformats.org/officeDocument/2006/relationships/hyperlink" Target="http://www.ngs.noaa.gov/cgi-cors/corsage.prl?site=ybhb" TargetMode="External"/><Relationship Id="rId77" Type="http://schemas.openxmlformats.org/officeDocument/2006/relationships/hyperlink" Target="http://www.ngs.noaa.gov/cgi-cors/corsage.prl?site=pbl1" TargetMode="External"/><Relationship Id="rId100" Type="http://schemas.openxmlformats.org/officeDocument/2006/relationships/hyperlink" Target="http://www.ngs.noaa.gov/cgi-cors/corsage.prl?site=p562" TargetMode="External"/><Relationship Id="rId105" Type="http://schemas.openxmlformats.org/officeDocument/2006/relationships/hyperlink" Target="http://www.ngs.noaa.gov/cgi-cors/corsage.prl?site=p474" TargetMode="External"/><Relationship Id="rId113" Type="http://schemas.openxmlformats.org/officeDocument/2006/relationships/image" Target="../media/image25.jpeg"/><Relationship Id="rId8" Type="http://schemas.openxmlformats.org/officeDocument/2006/relationships/hyperlink" Target="http://www.ngs.noaa.gov/cgi-cors/corsage.prl?site=mc01" TargetMode="External"/><Relationship Id="rId51" Type="http://schemas.openxmlformats.org/officeDocument/2006/relationships/hyperlink" Target="http://www.ngs.noaa.gov/CORS/California/california_s300.html" TargetMode="External"/><Relationship Id="rId72" Type="http://schemas.openxmlformats.org/officeDocument/2006/relationships/hyperlink" Target="http://www.ngs.noaa.gov/cgi-cors/corsage.prl?site=burn" TargetMode="External"/><Relationship Id="rId80" Type="http://schemas.openxmlformats.org/officeDocument/2006/relationships/hyperlink" Target="http://www.ngs.noaa.gov/cgi-cors/corsage.prl?site=zab1" TargetMode="External"/><Relationship Id="rId85" Type="http://schemas.openxmlformats.org/officeDocument/2006/relationships/hyperlink" Target="http://www.ngs.noaa.gov/cgi-cors/corsage.prl?site=zoa1" TargetMode="External"/><Relationship Id="rId93" Type="http://schemas.openxmlformats.org/officeDocument/2006/relationships/hyperlink" Target="http://www.ngs.noaa.gov/cgi-cors/corsage.prl?site=p170" TargetMode="External"/><Relationship Id="rId98" Type="http://schemas.openxmlformats.org/officeDocument/2006/relationships/hyperlink" Target="http://www.ngs.noaa.gov/cgi-cors/corsage.prl?site=p067" TargetMode="External"/><Relationship Id="rId3" Type="http://schemas.openxmlformats.org/officeDocument/2006/relationships/image" Target="../media/image24.jpeg"/><Relationship Id="rId12" Type="http://schemas.openxmlformats.org/officeDocument/2006/relationships/hyperlink" Target="http://www.ngs.noaa.gov/cgi-cors/corsage.prl?site=azgb" TargetMode="External"/><Relationship Id="rId17" Type="http://schemas.openxmlformats.org/officeDocument/2006/relationships/hyperlink" Target="http://www.ngs.noaa.gov/cgi-cors/corsage.prl?site=fern" TargetMode="External"/><Relationship Id="rId25" Type="http://schemas.openxmlformats.org/officeDocument/2006/relationships/hyperlink" Target="http://www.ngs.noaa.gov/cgi-cors/corsage.prl?site=van1" TargetMode="External"/><Relationship Id="rId33" Type="http://schemas.openxmlformats.org/officeDocument/2006/relationships/hyperlink" Target="http://www.ngs.noaa.gov/CORS/Wyoming/wyoming_mbww.html" TargetMode="External"/><Relationship Id="rId38" Type="http://schemas.openxmlformats.org/officeDocument/2006/relationships/hyperlink" Target="http://www.ngs.noaa.gov/cgi-cors/corsage.prl?site=midv" TargetMode="External"/><Relationship Id="rId46" Type="http://schemas.openxmlformats.org/officeDocument/2006/relationships/hyperlink" Target="http://www.ngs.noaa.gov/cgi-cors/corsage.prl?site=chab" TargetMode="External"/><Relationship Id="rId59" Type="http://schemas.openxmlformats.org/officeDocument/2006/relationships/hyperlink" Target="http://www.ngs.noaa.gov/cgi-cors/corsage.prl?site=rno1" TargetMode="External"/><Relationship Id="rId67" Type="http://schemas.openxmlformats.org/officeDocument/2006/relationships/hyperlink" Target="http://www.ngs.noaa.gov/cgi-cors/corsage.prl?site=hopb" TargetMode="External"/><Relationship Id="rId103" Type="http://schemas.openxmlformats.org/officeDocument/2006/relationships/hyperlink" Target="http://www.ngs.noaa.gov/cgi-cors/corsage.prl?site=plo3" TargetMode="External"/><Relationship Id="rId108" Type="http://schemas.openxmlformats.org/officeDocument/2006/relationships/hyperlink" Target="http://www.ngs.noaa.gov/cgi-cors/corsage.prl?site=p480" TargetMode="External"/><Relationship Id="rId116" Type="http://schemas.openxmlformats.org/officeDocument/2006/relationships/image" Target="../media/image28.jpeg"/><Relationship Id="rId20" Type="http://schemas.openxmlformats.org/officeDocument/2006/relationships/hyperlink" Target="http://www.ngs.noaa.gov/cgi-cors/corsage.prl?site=monp" TargetMode="External"/><Relationship Id="rId41" Type="http://schemas.openxmlformats.org/officeDocument/2006/relationships/hyperlink" Target="http://www.ngs.noaa.gov/cgi-cors/corsage.prl?site=dyer" TargetMode="External"/><Relationship Id="rId54" Type="http://schemas.openxmlformats.org/officeDocument/2006/relationships/hyperlink" Target="http://www.ngs.noaa.gov/cgi-cors/corsage.prl?site=cndr" TargetMode="External"/><Relationship Id="rId62" Type="http://schemas.openxmlformats.org/officeDocument/2006/relationships/hyperlink" Target="http://www.ngs.noaa.gov/cgi-cors/corsage.prl?site=garl" TargetMode="External"/><Relationship Id="rId70" Type="http://schemas.openxmlformats.org/officeDocument/2006/relationships/hyperlink" Target="http://www.ngs.noaa.gov/cgi-cors/corsage.prl?site=gtrg" TargetMode="External"/><Relationship Id="rId75" Type="http://schemas.openxmlformats.org/officeDocument/2006/relationships/hyperlink" Target="http://www.ngs.noaa.gov/cgi-cors/corsage.prl?site=shld" TargetMode="External"/><Relationship Id="rId83" Type="http://schemas.openxmlformats.org/officeDocument/2006/relationships/hyperlink" Target="http://www.ngs.noaa.gov/cgi-cors/corsage.prl?site=plsb" TargetMode="External"/><Relationship Id="rId88" Type="http://schemas.openxmlformats.org/officeDocument/2006/relationships/hyperlink" Target="http://www.ngs.noaa.gov/cgi-cors/corsage.prl?site=abq1" TargetMode="External"/><Relationship Id="rId91" Type="http://schemas.openxmlformats.org/officeDocument/2006/relationships/hyperlink" Target="http://www.ngs.noaa.gov/cgi-cors/corsage.prl?site=p261" TargetMode="External"/><Relationship Id="rId96" Type="http://schemas.openxmlformats.org/officeDocument/2006/relationships/hyperlink" Target="http://www.ngs.noaa.gov/cgi-cors/corsage.prl?site=p526" TargetMode="External"/><Relationship Id="rId111" Type="http://schemas.openxmlformats.org/officeDocument/2006/relationships/hyperlink" Target="http://www.ngs.noaa.gov/cgi-cors/corsage.prl?site=idpo" TargetMode="External"/><Relationship Id="rId1" Type="http://schemas.openxmlformats.org/officeDocument/2006/relationships/slideLayout" Target="../slideLayouts/slideLayout7.xml"/><Relationship Id="rId6" Type="http://schemas.openxmlformats.org/officeDocument/2006/relationships/hyperlink" Target="http://www.ngs.noaa.gov/CORS/Colorado/colorado_tmgo.html" TargetMode="External"/><Relationship Id="rId15" Type="http://schemas.openxmlformats.org/officeDocument/2006/relationships/hyperlink" Target="http://www.ngs.noaa.gov/cgi-cors/corsage.prl?site=fred" TargetMode="External"/><Relationship Id="rId23" Type="http://schemas.openxmlformats.org/officeDocument/2006/relationships/hyperlink" Target="http://www.ngs.noaa.gov/cgi-cors/corsage.prl?site=tmsb" TargetMode="External"/><Relationship Id="rId28" Type="http://schemas.openxmlformats.org/officeDocument/2006/relationships/hyperlink" Target="http://www.ngs.noaa.gov/cgi-cors/corsage.prl?site=mhcb" TargetMode="External"/><Relationship Id="rId36" Type="http://schemas.openxmlformats.org/officeDocument/2006/relationships/hyperlink" Target="http://www.ngs.noaa.gov/cgi-cors/corsage.prl?site=zlc1" TargetMode="External"/><Relationship Id="rId49" Type="http://schemas.openxmlformats.org/officeDocument/2006/relationships/hyperlink" Target="http://www.ngs.noaa.gov/cgi-cors/corsage.prl?site=coso" TargetMode="External"/><Relationship Id="rId57" Type="http://schemas.openxmlformats.org/officeDocument/2006/relationships/hyperlink" Target="http://www.ngs.noaa.gov/cgi-cors/corsage.prl?site=span" TargetMode="External"/><Relationship Id="rId106" Type="http://schemas.openxmlformats.org/officeDocument/2006/relationships/hyperlink" Target="http://www.ngs.noaa.gov/cgi-cors/corsage.prl?site=p483" TargetMode="External"/><Relationship Id="rId114" Type="http://schemas.openxmlformats.org/officeDocument/2006/relationships/image" Target="../media/image26.jpeg"/><Relationship Id="rId10" Type="http://schemas.openxmlformats.org/officeDocument/2006/relationships/hyperlink" Target="http://www.ngs.noaa.gov/cgi-cors/corsage.prl?site=sc01" TargetMode="External"/><Relationship Id="rId31" Type="http://schemas.openxmlformats.org/officeDocument/2006/relationships/hyperlink" Target="http://www.ngs.noaa.gov/cgi-cors/corsage.prl?site=blwy" TargetMode="External"/><Relationship Id="rId44" Type="http://schemas.openxmlformats.org/officeDocument/2006/relationships/hyperlink" Target="http://www.ngs.noaa.gov/cgi-cors/corsage.prl?site=rail" TargetMode="External"/><Relationship Id="rId52" Type="http://schemas.openxmlformats.org/officeDocument/2006/relationships/hyperlink" Target="http://www.ngs.noaa.gov/CORS/California/california_cmbb.html" TargetMode="External"/><Relationship Id="rId60" Type="http://schemas.openxmlformats.org/officeDocument/2006/relationships/hyperlink" Target="http://www.ngs.noaa.gov/CORS/Nevada/nevada_gabb.html" TargetMode="External"/><Relationship Id="rId65" Type="http://schemas.openxmlformats.org/officeDocument/2006/relationships/hyperlink" Target="http://www.ngs.noaa.gov/cgi-cors/corsage.prl?site=cho1" TargetMode="External"/><Relationship Id="rId73" Type="http://schemas.openxmlformats.org/officeDocument/2006/relationships/hyperlink" Target="http://www.ngs.noaa.gov/cgi-cors/corsage.prl?site=trnd" TargetMode="External"/><Relationship Id="rId78" Type="http://schemas.openxmlformats.org/officeDocument/2006/relationships/hyperlink" Target="http://www.ngs.noaa.gov/cgi-cors/corsage.prl?site=puc1" TargetMode="External"/><Relationship Id="rId81" Type="http://schemas.openxmlformats.org/officeDocument/2006/relationships/hyperlink" Target="http://www.ngs.noaa.gov/CORS/Nevada/nevada_nfln.html" TargetMode="External"/><Relationship Id="rId86" Type="http://schemas.openxmlformats.org/officeDocument/2006/relationships/hyperlink" Target="http://www.ngs.noaa.gov/cgi-cors/corsage.prl?site=zla1" TargetMode="External"/><Relationship Id="rId94" Type="http://schemas.openxmlformats.org/officeDocument/2006/relationships/hyperlink" Target="http://www.ngs.noaa.gov/cgi-cors/corsage.prl?site=p304" TargetMode="External"/><Relationship Id="rId99" Type="http://schemas.openxmlformats.org/officeDocument/2006/relationships/hyperlink" Target="http://www.ngs.noaa.gov/cgi-cors/corsage.prl?site=p278" TargetMode="External"/><Relationship Id="rId101" Type="http://schemas.openxmlformats.org/officeDocument/2006/relationships/hyperlink" Target="http://www.ngs.noaa.gov/cgi-cors/corsage.prl?site=p584" TargetMode="External"/><Relationship Id="rId4" Type="http://schemas.openxmlformats.org/officeDocument/2006/relationships/hyperlink" Target="http://www.ngs.noaa.gov/cgi-cors/corsage.prl?site=ast1" TargetMode="External"/><Relationship Id="rId9" Type="http://schemas.openxmlformats.org/officeDocument/2006/relationships/hyperlink" Target="http://www.ngs.noaa.gov/cgi-cors/corsage.prl?site=azcn" TargetMode="External"/><Relationship Id="rId13" Type="http://schemas.openxmlformats.org/officeDocument/2006/relationships/hyperlink" Target="http://www.ngs.noaa.gov/cgi-cors/corsage.prl?site=azsc" TargetMode="External"/><Relationship Id="rId18" Type="http://schemas.openxmlformats.org/officeDocument/2006/relationships/hyperlink" Target="http://www.ngs.noaa.gov/cgi-cors/corsage.prl?site=fst1" TargetMode="External"/><Relationship Id="rId39" Type="http://schemas.openxmlformats.org/officeDocument/2006/relationships/hyperlink" Target="http://www.ngs.noaa.gov/cgi-cors/corsage.prl?site=udot" TargetMode="External"/><Relationship Id="rId109" Type="http://schemas.openxmlformats.org/officeDocument/2006/relationships/hyperlink" Target="http://www.ngs.noaa.gov/cgi-cors/corsage.prl?site=p034" TargetMode="External"/><Relationship Id="rId34" Type="http://schemas.openxmlformats.org/officeDocument/2006/relationships/hyperlink" Target="http://www.ngs.noaa.gov/cgi-cors/corsage.prl?site=myt1" TargetMode="External"/><Relationship Id="rId50" Type="http://schemas.openxmlformats.org/officeDocument/2006/relationships/hyperlink" Target="http://www.ngs.noaa.gov/cgi-cors/corsage.prl?site=s300" TargetMode="External"/><Relationship Id="rId55" Type="http://schemas.openxmlformats.org/officeDocument/2006/relationships/hyperlink" Target="http://www.ngs.noaa.gov/cgi-cors/corsage.prl?site=zole" TargetMode="External"/><Relationship Id="rId76" Type="http://schemas.openxmlformats.org/officeDocument/2006/relationships/hyperlink" Target="http://www.ngs.noaa.gov/cgi-cors/corsage.prl?site=cmod" TargetMode="External"/><Relationship Id="rId97" Type="http://schemas.openxmlformats.org/officeDocument/2006/relationships/hyperlink" Target="http://www.ngs.noaa.gov/cgi-cors/corsage.prl?site=p057" TargetMode="External"/><Relationship Id="rId104" Type="http://schemas.openxmlformats.org/officeDocument/2006/relationships/hyperlink" Target="http://www.ngs.noaa.gov/cgi-cors/corsage.prl?site=pin1" TargetMode="External"/><Relationship Id="rId7" Type="http://schemas.openxmlformats.org/officeDocument/2006/relationships/hyperlink" Target="http://www.ngs.noaa.gov/CORS/Colorado/colorado_dsrc.html" TargetMode="External"/><Relationship Id="rId71" Type="http://schemas.openxmlformats.org/officeDocument/2006/relationships/hyperlink" Target="http://www.ngs.noaa.gov/cgi-cors/corsage.prl?site=idtd" TargetMode="External"/><Relationship Id="rId92" Type="http://schemas.openxmlformats.org/officeDocument/2006/relationships/hyperlink" Target="http://www.ngs.noaa.gov/cgi-cors/corsage.prl?site=p271" TargetMode="External"/><Relationship Id="rId2" Type="http://schemas.openxmlformats.org/officeDocument/2006/relationships/notesSlide" Target="../notesSlides/notesSlide16.xml"/><Relationship Id="rId29" Type="http://schemas.openxmlformats.org/officeDocument/2006/relationships/hyperlink" Target="http://www.ngs.noaa.gov/cgi-cors/corsage.prl?site=min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oleObject" Target="../embeddings/oleObject1.bin"/><Relationship Id="rId4" Type="http://schemas.openxmlformats.org/officeDocument/2006/relationships/oleObject" Target="../embeddings/Microsoft_Office_Word_97_-_2003_Document1.doc"/></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78" name="Text Box 2"/>
          <p:cNvSpPr txBox="1">
            <a:spLocks noChangeArrowheads="1"/>
          </p:cNvSpPr>
          <p:nvPr/>
        </p:nvSpPr>
        <p:spPr bwMode="auto">
          <a:xfrm>
            <a:off x="1123950" y="1139825"/>
            <a:ext cx="7524750" cy="4648200"/>
          </a:xfrm>
          <a:prstGeom prst="rect">
            <a:avLst/>
          </a:prstGeom>
          <a:noFill/>
          <a:ln w="12700">
            <a:noFill/>
            <a:prstDash val="sysDot"/>
            <a:miter lim="800000"/>
            <a:headEnd type="none" w="sm" len="sm"/>
            <a:tailEnd type="none" w="sm" len="sm"/>
          </a:ln>
          <a:effectLst/>
        </p:spPr>
        <p:txBody>
          <a:bodyPr>
            <a:spAutoFit/>
          </a:bodyPr>
          <a:lstStyle/>
          <a:p>
            <a:pPr algn="ctr" eaLnBrk="0" hangingPunct="0">
              <a:tabLst>
                <a:tab pos="2632075" algn="l"/>
                <a:tab pos="3429000" algn="l"/>
              </a:tabLst>
              <a:defRPr/>
            </a:pPr>
            <a:endParaRPr lang="en-US" sz="2000" b="1" dirty="0">
              <a:solidFill>
                <a:schemeClr val="bg1"/>
              </a:solidFill>
              <a:latin typeface="Arial" charset="0"/>
            </a:endParaRPr>
          </a:p>
          <a:p>
            <a:pPr algn="ctr" eaLnBrk="0" hangingPunct="0">
              <a:tabLst>
                <a:tab pos="2632075" algn="l"/>
                <a:tab pos="3429000" algn="l"/>
              </a:tabLst>
              <a:defRPr/>
            </a:pPr>
            <a:r>
              <a:rPr lang="en-US" sz="3200" b="1" dirty="0">
                <a:solidFill>
                  <a:schemeClr val="bg1"/>
                </a:solidFill>
              </a:rPr>
              <a:t>National Geodetic Survey’s </a:t>
            </a:r>
          </a:p>
          <a:p>
            <a:pPr algn="ctr" eaLnBrk="0" hangingPunct="0">
              <a:tabLst>
                <a:tab pos="2632075" algn="l"/>
                <a:tab pos="3429000" algn="l"/>
              </a:tabLst>
              <a:defRPr/>
            </a:pPr>
            <a:r>
              <a:rPr lang="en-US" sz="3200" b="1" dirty="0">
                <a:solidFill>
                  <a:schemeClr val="bg1"/>
                </a:solidFill>
              </a:rPr>
              <a:t>National Height Modernization</a:t>
            </a:r>
          </a:p>
          <a:p>
            <a:pPr algn="ctr" eaLnBrk="0" hangingPunct="0">
              <a:tabLst>
                <a:tab pos="2632075" algn="l"/>
                <a:tab pos="3429000" algn="l"/>
              </a:tabLst>
              <a:defRPr/>
            </a:pPr>
            <a:r>
              <a:rPr lang="en-US" sz="3200" b="1" dirty="0">
                <a:solidFill>
                  <a:schemeClr val="bg1"/>
                </a:solidFill>
              </a:rPr>
              <a:t>Program Overview</a:t>
            </a:r>
          </a:p>
          <a:p>
            <a:pPr algn="r" eaLnBrk="0" hangingPunct="0">
              <a:tabLst>
                <a:tab pos="2632075" algn="l"/>
                <a:tab pos="3429000" algn="l"/>
              </a:tabLst>
              <a:defRPr/>
            </a:pPr>
            <a:endParaRPr lang="en-US" sz="3200" b="1" dirty="0">
              <a:solidFill>
                <a:schemeClr val="bg1"/>
              </a:solidFill>
            </a:endParaRPr>
          </a:p>
          <a:p>
            <a:pPr algn="r" eaLnBrk="0" hangingPunct="0">
              <a:tabLst>
                <a:tab pos="2632075" algn="l"/>
                <a:tab pos="3429000" algn="l"/>
              </a:tabLst>
              <a:defRPr/>
            </a:pPr>
            <a:endParaRPr lang="en-US" sz="3200" dirty="0">
              <a:solidFill>
                <a:schemeClr val="bg1"/>
              </a:solidFill>
            </a:endParaRPr>
          </a:p>
          <a:p>
            <a:pPr algn="ctr">
              <a:tabLst>
                <a:tab pos="2632075" algn="l"/>
                <a:tab pos="3429000" algn="l"/>
              </a:tabLst>
              <a:defRPr/>
            </a:pPr>
            <a:r>
              <a:rPr lang="en-US" sz="2000" dirty="0">
                <a:solidFill>
                  <a:schemeClr val="bg1"/>
                </a:solidFill>
              </a:rPr>
              <a:t>Austin, Texas</a:t>
            </a:r>
          </a:p>
          <a:p>
            <a:pPr algn="ctr">
              <a:tabLst>
                <a:tab pos="2632075" algn="l"/>
                <a:tab pos="3429000" algn="l"/>
              </a:tabLst>
              <a:defRPr/>
            </a:pPr>
            <a:r>
              <a:rPr lang="en-US" sz="2000" dirty="0">
                <a:solidFill>
                  <a:schemeClr val="bg1"/>
                </a:solidFill>
              </a:rPr>
              <a:t>October 22-24, 2009</a:t>
            </a:r>
          </a:p>
          <a:p>
            <a:pPr algn="ctr" eaLnBrk="0" hangingPunct="0">
              <a:tabLst>
                <a:tab pos="2632075" algn="l"/>
                <a:tab pos="3429000" algn="l"/>
              </a:tabLst>
              <a:defRPr/>
            </a:pPr>
            <a:endParaRPr lang="en-US" sz="2000" dirty="0">
              <a:solidFill>
                <a:schemeClr val="bg1"/>
              </a:solidFill>
            </a:endParaRPr>
          </a:p>
          <a:p>
            <a:pPr algn="ctr" eaLnBrk="0" hangingPunct="0">
              <a:tabLst>
                <a:tab pos="2632075" algn="l"/>
                <a:tab pos="3429000" algn="l"/>
              </a:tabLst>
              <a:defRPr/>
            </a:pPr>
            <a:endParaRPr lang="en-US" dirty="0">
              <a:solidFill>
                <a:schemeClr val="bg1"/>
              </a:solidFill>
            </a:endParaRPr>
          </a:p>
          <a:p>
            <a:pPr algn="r" eaLnBrk="0" hangingPunct="0">
              <a:tabLst>
                <a:tab pos="2632075" algn="l"/>
                <a:tab pos="3429000" algn="l"/>
              </a:tabLst>
              <a:defRPr/>
            </a:pPr>
            <a:r>
              <a:rPr lang="en-US" sz="1600" b="1" dirty="0">
                <a:solidFill>
                  <a:schemeClr val="bg1"/>
                </a:solidFill>
              </a:rPr>
              <a:t>Renee Shields</a:t>
            </a:r>
          </a:p>
          <a:p>
            <a:pPr algn="r" eaLnBrk="0" hangingPunct="0">
              <a:tabLst>
                <a:tab pos="2632075" algn="l"/>
                <a:tab pos="3429000" algn="l"/>
              </a:tabLst>
              <a:defRPr/>
            </a:pPr>
            <a:r>
              <a:rPr lang="en-US" sz="1600" b="1" dirty="0">
                <a:solidFill>
                  <a:schemeClr val="bg1"/>
                </a:solidFill>
              </a:rPr>
              <a:t>Height Modernization Manager</a:t>
            </a:r>
            <a:endParaRPr lang="en-US" sz="1600" b="1" dirty="0">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42975" y="363538"/>
            <a:ext cx="7543800" cy="701675"/>
          </a:xfrm>
          <a:prstGeom prst="rect">
            <a:avLst/>
          </a:prstGeom>
          <a:noFill/>
          <a:ln w="9525" algn="ctr">
            <a:noFill/>
            <a:miter lim="800000"/>
            <a:headEnd/>
            <a:tailEnd/>
          </a:ln>
        </p:spPr>
        <p:txBody>
          <a:bodyPr>
            <a:spAutoFit/>
          </a:bodyPr>
          <a:lstStyle/>
          <a:p>
            <a:pPr algn="ctr" eaLnBrk="0" hangingPunct="0"/>
            <a:r>
              <a:rPr lang="en-US" b="1"/>
              <a:t>Height Modernization Appropriations</a:t>
            </a:r>
          </a:p>
          <a:p>
            <a:pPr algn="ctr" eaLnBrk="0" hangingPunct="0"/>
            <a:r>
              <a:rPr lang="en-US" sz="1600"/>
              <a:t>(FY01-FY09)</a:t>
            </a:r>
          </a:p>
        </p:txBody>
      </p:sp>
      <p:graphicFrame>
        <p:nvGraphicFramePr>
          <p:cNvPr id="2455555" name="Group 3"/>
          <p:cNvGraphicFramePr>
            <a:graphicFrameLocks noGrp="1"/>
          </p:cNvGraphicFramePr>
          <p:nvPr>
            <p:ph/>
          </p:nvPr>
        </p:nvGraphicFramePr>
        <p:xfrm>
          <a:off x="0" y="1179513"/>
          <a:ext cx="9144000" cy="4887916"/>
        </p:xfrm>
        <a:graphic>
          <a:graphicData uri="http://schemas.openxmlformats.org/drawingml/2006/table">
            <a:tbl>
              <a:tblPr/>
              <a:tblGrid>
                <a:gridCol w="2505075"/>
                <a:gridCol w="3140982"/>
                <a:gridCol w="3497943"/>
              </a:tblGrid>
              <a:tr h="446088">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Fiscal Year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Appropriations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States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479425">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2.25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CA, NC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493713">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3.75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  CA, NC, </a:t>
                      </a:r>
                      <a:r>
                        <a:rPr kumimoji="0" lang="en-US" sz="1800" b="1" i="0" u="none" strike="noStrike" cap="none" normalizeH="0" baseline="0" smtClean="0">
                          <a:ln>
                            <a:noFill/>
                          </a:ln>
                          <a:solidFill>
                            <a:srgbClr val="FF3300"/>
                          </a:solidFill>
                          <a:effectLst/>
                          <a:latin typeface="Verdana" pitchFamily="34" charset="0"/>
                        </a:rPr>
                        <a:t>LA, WI</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477838">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2003</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3.75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CA, NC, LA, WI, </a:t>
                      </a:r>
                      <a:r>
                        <a:rPr kumimoji="0" lang="en-US" sz="1800" b="1" i="0" u="none" strike="noStrike" cap="none" normalizeH="0" baseline="0" smtClean="0">
                          <a:ln>
                            <a:noFill/>
                          </a:ln>
                          <a:solidFill>
                            <a:srgbClr val="FF3300"/>
                          </a:solidFill>
                          <a:effectLst/>
                          <a:latin typeface="Verdana" pitchFamily="34" charset="0"/>
                        </a:rPr>
                        <a:t>MS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623888">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9.0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CA, NC, LA, WI, MS, </a:t>
                      </a:r>
                    </a:p>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Verdana" pitchFamily="34" charset="0"/>
                        </a:rPr>
                        <a:t>AL, WA, SC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642938">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2005</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9.6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CA, NC, LA, WI, MS, </a:t>
                      </a:r>
                    </a:p>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AL, WA, </a:t>
                      </a:r>
                      <a:r>
                        <a:rPr kumimoji="0" lang="en-US" sz="1800" b="1" i="0" u="none" strike="noStrike" cap="none" normalizeH="0" baseline="0" smtClean="0">
                          <a:ln>
                            <a:noFill/>
                          </a:ln>
                          <a:solidFill>
                            <a:srgbClr val="FF3300"/>
                          </a:solidFill>
                          <a:effectLst/>
                          <a:latin typeface="Verdana" pitchFamily="34" charset="0"/>
                        </a:rPr>
                        <a:t>TX, KY</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642938">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2006</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9.9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CA, NC, WI, MS, </a:t>
                      </a:r>
                    </a:p>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AL, SC, TX, KY, </a:t>
                      </a:r>
                      <a:r>
                        <a:rPr kumimoji="0" lang="en-US" sz="1800" b="1" i="0" u="none" strike="noStrike" cap="none" normalizeH="0" baseline="0" smtClean="0">
                          <a:ln>
                            <a:noFill/>
                          </a:ln>
                          <a:solidFill>
                            <a:srgbClr val="FF3300"/>
                          </a:solidFill>
                          <a:effectLst/>
                          <a:latin typeface="Verdana" pitchFamily="34" charset="0"/>
                        </a:rPr>
                        <a:t>AZ</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28638">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FY 2007</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9.9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“without direction”</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52450">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FY 2008</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4.995 M + 1.152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Line + AL, KY, </a:t>
                      </a:r>
                      <a:r>
                        <a:rPr kumimoji="0" lang="en-US" sz="1800" b="1" i="0" u="none" strike="noStrike" cap="none" normalizeH="0" baseline="0" dirty="0" smtClean="0">
                          <a:ln>
                            <a:noFill/>
                          </a:ln>
                          <a:solidFill>
                            <a:srgbClr val="FF0000"/>
                          </a:solidFill>
                          <a:effectLst/>
                          <a:latin typeface="Verdana" pitchFamily="34" charset="0"/>
                        </a:rPr>
                        <a:t>IL</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graphicFrame>
        <p:nvGraphicFramePr>
          <p:cNvPr id="4" name="Group 3"/>
          <p:cNvGraphicFramePr>
            <a:graphicFrameLocks/>
          </p:cNvGraphicFramePr>
          <p:nvPr/>
        </p:nvGraphicFramePr>
        <p:xfrm>
          <a:off x="-14288" y="6067425"/>
          <a:ext cx="9144000" cy="552450"/>
        </p:xfrm>
        <a:graphic>
          <a:graphicData uri="http://schemas.openxmlformats.org/drawingml/2006/table">
            <a:tbl>
              <a:tblPr/>
              <a:tblGrid>
                <a:gridCol w="2505075"/>
                <a:gridCol w="3155496"/>
                <a:gridCol w="3483429"/>
              </a:tblGrid>
              <a:tr h="552450">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Verdana" pitchFamily="34" charset="0"/>
                        </a:rPr>
                        <a:t>FY2009</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Verdana" pitchFamily="34" charset="0"/>
                        </a:rPr>
                        <a:t>$2.54 M + 9.06 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Verdana" pitchFamily="34" charset="0"/>
                        </a:rPr>
                        <a:t>Line + earmarks </a:t>
                      </a:r>
                      <a:r>
                        <a:rPr kumimoji="0" lang="en-US" sz="1800" b="1" i="0" u="none" strike="noStrike" cap="none" normalizeH="0" baseline="0" dirty="0" smtClean="0">
                          <a:ln>
                            <a:noFill/>
                          </a:ln>
                          <a:solidFill>
                            <a:schemeClr val="tx1"/>
                          </a:solidFill>
                          <a:effectLst/>
                          <a:latin typeface="Verdana" pitchFamily="34" charset="0"/>
                        </a:rPr>
                        <a:t>(</a:t>
                      </a:r>
                      <a:r>
                        <a:rPr kumimoji="0" lang="en-US" sz="1800" b="1" i="0" u="none" strike="noStrike" cap="none" normalizeH="0" baseline="0" dirty="0" smtClean="0">
                          <a:ln>
                            <a:noFill/>
                          </a:ln>
                          <a:solidFill>
                            <a:srgbClr val="FF0000"/>
                          </a:solidFill>
                          <a:effectLst/>
                          <a:latin typeface="Verdana" pitchFamily="34" charset="0"/>
                        </a:rPr>
                        <a:t>AL</a:t>
                      </a:r>
                      <a:r>
                        <a:rPr kumimoji="0" lang="en-US" sz="1800" b="1" i="0" u="none" strike="noStrike" cap="none" normalizeH="0" baseline="0" dirty="0" smtClean="0">
                          <a:ln>
                            <a:noFill/>
                          </a:ln>
                          <a:solidFill>
                            <a:schemeClr val="tx1"/>
                          </a:solidFill>
                          <a:effectLst/>
                          <a:latin typeface="Verdana" pitchFamily="34" charset="0"/>
                        </a:rPr>
                        <a:t>, MS, LA, IL, WI) + </a:t>
                      </a:r>
                      <a:r>
                        <a:rPr kumimoji="0" lang="en-US" sz="1800" b="1" i="0" u="none" strike="noStrike" cap="none" normalizeH="0" baseline="0" dirty="0" smtClean="0">
                          <a:ln>
                            <a:noFill/>
                          </a:ln>
                          <a:solidFill>
                            <a:srgbClr val="FF0000"/>
                          </a:solidFill>
                          <a:effectLst/>
                          <a:latin typeface="Verdana" pitchFamily="34" charset="0"/>
                        </a:rPr>
                        <a:t>stimulus?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grpSp>
        <p:nvGrpSpPr>
          <p:cNvPr id="2" name="Group 16"/>
          <p:cNvGrpSpPr>
            <a:grpSpLocks/>
          </p:cNvGrpSpPr>
          <p:nvPr/>
        </p:nvGrpSpPr>
        <p:grpSpPr bwMode="auto">
          <a:xfrm>
            <a:off x="7781925" y="6386513"/>
            <a:ext cx="1068388" cy="188912"/>
            <a:chOff x="8145556" y="5692146"/>
            <a:chExt cx="1067632" cy="189187"/>
          </a:xfrm>
        </p:grpSpPr>
        <p:cxnSp>
          <p:nvCxnSpPr>
            <p:cNvPr id="14392" name="Straight Connector 7"/>
            <p:cNvCxnSpPr>
              <a:cxnSpLocks noChangeShapeType="1"/>
            </p:cNvCxnSpPr>
            <p:nvPr/>
          </p:nvCxnSpPr>
          <p:spPr bwMode="auto">
            <a:xfrm>
              <a:off x="8145556" y="5693376"/>
              <a:ext cx="1056290" cy="173420"/>
            </a:xfrm>
            <a:prstGeom prst="line">
              <a:avLst/>
            </a:prstGeom>
            <a:noFill/>
            <a:ln w="25400" algn="ctr">
              <a:solidFill>
                <a:schemeClr val="tx1"/>
              </a:solidFill>
              <a:round/>
              <a:headEnd/>
              <a:tailEnd/>
            </a:ln>
          </p:spPr>
        </p:cxnSp>
        <p:cxnSp>
          <p:nvCxnSpPr>
            <p:cNvPr id="14393" name="Straight Connector 9"/>
            <p:cNvCxnSpPr>
              <a:cxnSpLocks noChangeShapeType="1"/>
            </p:cNvCxnSpPr>
            <p:nvPr/>
          </p:nvCxnSpPr>
          <p:spPr bwMode="auto">
            <a:xfrm flipV="1">
              <a:off x="8172663" y="5692146"/>
              <a:ext cx="1040525" cy="189187"/>
            </a:xfrm>
            <a:prstGeom prst="line">
              <a:avLst/>
            </a:prstGeom>
            <a:noFill/>
            <a:ln w="25400" algn="ctr">
              <a:solidFill>
                <a:schemeClr val="tx1"/>
              </a:solidFill>
              <a:round/>
              <a:headEnd/>
              <a:tailEnd/>
            </a:ln>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022350" y="449263"/>
            <a:ext cx="7083425" cy="457200"/>
          </a:xfrm>
          <a:prstGeom prst="rect">
            <a:avLst/>
          </a:prstGeom>
          <a:noFill/>
          <a:ln w="9525" algn="ctr">
            <a:noFill/>
            <a:miter lim="800000"/>
            <a:headEnd/>
            <a:tailEnd/>
          </a:ln>
        </p:spPr>
        <p:txBody>
          <a:bodyPr>
            <a:spAutoFit/>
          </a:bodyPr>
          <a:lstStyle/>
          <a:p>
            <a:pPr algn="ctr" eaLnBrk="0" hangingPunct="0"/>
            <a:r>
              <a:rPr lang="en-US" b="1"/>
              <a:t>FY08 Height Modernization - Recipients</a:t>
            </a:r>
          </a:p>
        </p:txBody>
      </p:sp>
      <p:sp>
        <p:nvSpPr>
          <p:cNvPr id="15363" name="Rectangle 58"/>
          <p:cNvSpPr>
            <a:spLocks noChangeArrowheads="1"/>
          </p:cNvSpPr>
          <p:nvPr/>
        </p:nvSpPr>
        <p:spPr bwMode="auto">
          <a:xfrm>
            <a:off x="452438" y="889000"/>
            <a:ext cx="8526462" cy="5375275"/>
          </a:xfrm>
          <a:prstGeom prst="rect">
            <a:avLst/>
          </a:prstGeom>
          <a:noFill/>
          <a:ln w="9525">
            <a:noFill/>
            <a:miter lim="800000"/>
            <a:headEnd/>
            <a:tailEnd/>
          </a:ln>
        </p:spPr>
        <p:txBody>
          <a:bodyPr/>
          <a:lstStyle/>
          <a:p>
            <a:pPr marL="342900" indent="-342900">
              <a:lnSpc>
                <a:spcPct val="110000"/>
              </a:lnSpc>
              <a:spcBef>
                <a:spcPct val="10000"/>
              </a:spcBef>
              <a:buFontTx/>
              <a:buChar char="•"/>
            </a:pPr>
            <a:r>
              <a:rPr lang="en-US" sz="2000" b="1"/>
              <a:t>Academic Institutions</a:t>
            </a:r>
          </a:p>
          <a:p>
            <a:pPr marL="742950" lvl="1" indent="-285750">
              <a:lnSpc>
                <a:spcPct val="110000"/>
              </a:lnSpc>
              <a:spcBef>
                <a:spcPct val="10000"/>
              </a:spcBef>
              <a:buFontTx/>
              <a:buChar char="–"/>
            </a:pPr>
            <a:r>
              <a:rPr lang="en-US" sz="1600" b="1"/>
              <a:t>Scripps Oceanographic Institute </a:t>
            </a:r>
          </a:p>
          <a:p>
            <a:pPr marL="742950" lvl="1" indent="-285750">
              <a:lnSpc>
                <a:spcPct val="110000"/>
              </a:lnSpc>
              <a:spcBef>
                <a:spcPct val="10000"/>
              </a:spcBef>
              <a:buFontTx/>
              <a:buChar char="–"/>
            </a:pPr>
            <a:r>
              <a:rPr lang="en-US" sz="1600" b="1"/>
              <a:t>North Carolina A&amp;T University</a:t>
            </a:r>
          </a:p>
          <a:p>
            <a:pPr marL="742950" lvl="1" indent="-285750">
              <a:lnSpc>
                <a:spcPct val="110000"/>
              </a:lnSpc>
              <a:spcBef>
                <a:spcPct val="10000"/>
              </a:spcBef>
              <a:buFontTx/>
              <a:buChar char="–"/>
            </a:pPr>
            <a:r>
              <a:rPr lang="en-US" sz="1600" b="1"/>
              <a:t>Louisiana State University</a:t>
            </a:r>
          </a:p>
          <a:p>
            <a:pPr marL="742950" lvl="1" indent="-285750">
              <a:lnSpc>
                <a:spcPct val="110000"/>
              </a:lnSpc>
              <a:spcBef>
                <a:spcPct val="10000"/>
              </a:spcBef>
              <a:buFontTx/>
              <a:buChar char="–"/>
            </a:pPr>
            <a:r>
              <a:rPr lang="en-US" sz="1600" b="1"/>
              <a:t>University of Southern Mississippi</a:t>
            </a:r>
          </a:p>
          <a:p>
            <a:pPr marL="742950" lvl="1" indent="-285750">
              <a:lnSpc>
                <a:spcPct val="110000"/>
              </a:lnSpc>
              <a:spcBef>
                <a:spcPct val="10000"/>
              </a:spcBef>
              <a:buFontTx/>
              <a:buChar char="–"/>
            </a:pPr>
            <a:r>
              <a:rPr lang="en-US" sz="1600" b="1"/>
              <a:t>Texas A&amp;M Corpus Christi</a:t>
            </a:r>
          </a:p>
          <a:p>
            <a:pPr marL="742950" lvl="1" indent="-285750">
              <a:lnSpc>
                <a:spcPct val="110000"/>
              </a:lnSpc>
              <a:spcBef>
                <a:spcPct val="10000"/>
              </a:spcBef>
              <a:buFontTx/>
              <a:buChar char="–"/>
            </a:pPr>
            <a:r>
              <a:rPr lang="en-US" sz="1600" b="1"/>
              <a:t>Morehead State University</a:t>
            </a:r>
          </a:p>
          <a:p>
            <a:pPr marL="742950" lvl="1" indent="-285750">
              <a:lnSpc>
                <a:spcPct val="110000"/>
              </a:lnSpc>
              <a:spcBef>
                <a:spcPct val="10000"/>
              </a:spcBef>
              <a:buFontTx/>
              <a:buChar char="–"/>
            </a:pPr>
            <a:r>
              <a:rPr lang="en-US" sz="1600" b="1"/>
              <a:t>University of Illinois </a:t>
            </a:r>
          </a:p>
          <a:p>
            <a:pPr marL="742950" lvl="1" indent="-285750">
              <a:lnSpc>
                <a:spcPct val="110000"/>
              </a:lnSpc>
              <a:spcBef>
                <a:spcPct val="10000"/>
              </a:spcBef>
              <a:buFontTx/>
              <a:buChar char="–"/>
            </a:pPr>
            <a:r>
              <a:rPr lang="en-US" sz="1600" b="1"/>
              <a:t>New Mexico State University</a:t>
            </a:r>
          </a:p>
          <a:p>
            <a:pPr marL="342900" indent="-342900">
              <a:lnSpc>
                <a:spcPct val="110000"/>
              </a:lnSpc>
              <a:spcBef>
                <a:spcPct val="10000"/>
              </a:spcBef>
              <a:buFontTx/>
              <a:buChar char="•"/>
            </a:pPr>
            <a:r>
              <a:rPr lang="en-US" sz="2000" b="1"/>
              <a:t>State and Local Governments</a:t>
            </a:r>
          </a:p>
          <a:p>
            <a:pPr marL="742950" lvl="1" indent="-285750">
              <a:lnSpc>
                <a:spcPct val="110000"/>
              </a:lnSpc>
              <a:spcBef>
                <a:spcPct val="10000"/>
              </a:spcBef>
              <a:buFontTx/>
              <a:buChar char="–"/>
            </a:pPr>
            <a:r>
              <a:rPr lang="en-US" sz="1600" b="1"/>
              <a:t>North Carolina Geodetic Survey</a:t>
            </a:r>
          </a:p>
          <a:p>
            <a:pPr marL="742950" lvl="1" indent="-285750">
              <a:lnSpc>
                <a:spcPct val="110000"/>
              </a:lnSpc>
              <a:spcBef>
                <a:spcPct val="10000"/>
              </a:spcBef>
              <a:buFontTx/>
              <a:buChar char="–"/>
            </a:pPr>
            <a:r>
              <a:rPr lang="en-US" sz="1600" b="1"/>
              <a:t>South Carolina Geodetic Survey</a:t>
            </a:r>
          </a:p>
          <a:p>
            <a:pPr marL="742950" lvl="1" indent="-285750">
              <a:lnSpc>
                <a:spcPct val="110000"/>
              </a:lnSpc>
              <a:spcBef>
                <a:spcPct val="10000"/>
              </a:spcBef>
              <a:buFontTx/>
              <a:buChar char="–"/>
            </a:pPr>
            <a:r>
              <a:rPr lang="en-US" sz="1600" b="1"/>
              <a:t>State Departments of Transportation: Wisconsin, Michigan, Minnesota, Colorado </a:t>
            </a:r>
          </a:p>
          <a:p>
            <a:pPr marL="742950" lvl="1" indent="-285750">
              <a:lnSpc>
                <a:spcPct val="110000"/>
              </a:lnSpc>
              <a:spcBef>
                <a:spcPct val="10000"/>
              </a:spcBef>
              <a:buFontTx/>
              <a:buChar char="–"/>
            </a:pPr>
            <a:r>
              <a:rPr lang="en-US" sz="1600" b="1"/>
              <a:t>Alabama Department of Revenue</a:t>
            </a:r>
          </a:p>
          <a:p>
            <a:pPr marL="742950" lvl="1" indent="-285750">
              <a:lnSpc>
                <a:spcPct val="110000"/>
              </a:lnSpc>
              <a:spcBef>
                <a:spcPct val="10000"/>
              </a:spcBef>
              <a:buFontTx/>
              <a:buChar char="–"/>
            </a:pPr>
            <a:r>
              <a:rPr lang="en-US" sz="1600" b="1"/>
              <a:t>Washington State Department of Natural Resources</a:t>
            </a:r>
          </a:p>
          <a:p>
            <a:pPr marL="742950" lvl="1" indent="-285750">
              <a:lnSpc>
                <a:spcPct val="110000"/>
              </a:lnSpc>
              <a:spcBef>
                <a:spcPct val="10000"/>
              </a:spcBef>
              <a:buFontTx/>
              <a:buChar char="–"/>
            </a:pPr>
            <a:r>
              <a:rPr lang="en-US" sz="1600" b="1"/>
              <a:t>Arizona State Land Development</a:t>
            </a:r>
            <a:endParaRPr lang="en-US" sz="16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1612900" y="417513"/>
            <a:ext cx="7531100" cy="685800"/>
          </a:xfrm>
          <a:prstGeom prst="rect">
            <a:avLst/>
          </a:prstGeom>
          <a:noFill/>
          <a:ln w="9525">
            <a:noFill/>
            <a:miter lim="800000"/>
            <a:headEnd/>
            <a:tailEnd/>
          </a:ln>
        </p:spPr>
        <p:txBody>
          <a:bodyPr anchor="ctr"/>
          <a:lstStyle/>
          <a:p>
            <a:pPr algn="ctr"/>
            <a:r>
              <a:rPr lang="en-US" sz="2800" b="1"/>
              <a:t>Participating and Interested States</a:t>
            </a:r>
          </a:p>
        </p:txBody>
      </p:sp>
      <p:grpSp>
        <p:nvGrpSpPr>
          <p:cNvPr id="16387" name="Group 184"/>
          <p:cNvGrpSpPr>
            <a:grpSpLocks/>
          </p:cNvGrpSpPr>
          <p:nvPr/>
        </p:nvGrpSpPr>
        <p:grpSpPr bwMode="auto">
          <a:xfrm>
            <a:off x="619125" y="5364163"/>
            <a:ext cx="7759700" cy="952500"/>
            <a:chOff x="619016" y="5364163"/>
            <a:chExt cx="7759810" cy="952500"/>
          </a:xfrm>
        </p:grpSpPr>
        <p:sp>
          <p:nvSpPr>
            <p:cNvPr id="16555" name="Rectangle 172"/>
            <p:cNvSpPr>
              <a:spLocks noChangeArrowheads="1"/>
            </p:cNvSpPr>
            <p:nvPr/>
          </p:nvSpPr>
          <p:spPr bwMode="auto">
            <a:xfrm>
              <a:off x="3892550" y="5603876"/>
              <a:ext cx="2057400" cy="527050"/>
            </a:xfrm>
            <a:prstGeom prst="rect">
              <a:avLst/>
            </a:prstGeom>
            <a:solidFill>
              <a:srgbClr val="E997CC">
                <a:alpha val="89803"/>
              </a:srgbClr>
            </a:solidFill>
            <a:ln w="9525">
              <a:solidFill>
                <a:schemeClr val="tx1"/>
              </a:solidFill>
              <a:miter lim="800000"/>
              <a:headEnd/>
              <a:tailEnd/>
            </a:ln>
          </p:spPr>
          <p:txBody>
            <a:bodyPr>
              <a:spAutoFit/>
            </a:bodyPr>
            <a:lstStyle/>
            <a:p>
              <a:pPr eaLnBrk="0" hangingPunct="0"/>
              <a:r>
                <a:rPr lang="en-US" sz="1400" b="1"/>
                <a:t>Current Funded Partners</a:t>
              </a:r>
            </a:p>
          </p:txBody>
        </p:sp>
        <p:sp>
          <p:nvSpPr>
            <p:cNvPr id="16556" name="Rectangle 175"/>
            <p:cNvSpPr>
              <a:spLocks noChangeArrowheads="1"/>
            </p:cNvSpPr>
            <p:nvPr/>
          </p:nvSpPr>
          <p:spPr bwMode="auto">
            <a:xfrm>
              <a:off x="6351588" y="5364163"/>
              <a:ext cx="2027238" cy="952500"/>
            </a:xfrm>
            <a:prstGeom prst="rect">
              <a:avLst/>
            </a:prstGeom>
            <a:solidFill>
              <a:srgbClr val="B1CDE7">
                <a:alpha val="89803"/>
              </a:srgbClr>
            </a:solidFill>
            <a:ln w="9525">
              <a:solidFill>
                <a:schemeClr val="tx1"/>
              </a:solidFill>
              <a:miter lim="800000"/>
              <a:headEnd/>
              <a:tailEnd/>
            </a:ln>
          </p:spPr>
          <p:txBody>
            <a:bodyPr>
              <a:spAutoFit/>
            </a:bodyPr>
            <a:lstStyle/>
            <a:p>
              <a:pPr eaLnBrk="0" hangingPunct="0"/>
              <a:r>
                <a:rPr lang="en-US" sz="1400" b="1"/>
                <a:t>States engaged in HM without federal funding assistance</a:t>
              </a:r>
            </a:p>
          </p:txBody>
        </p:sp>
        <p:grpSp>
          <p:nvGrpSpPr>
            <p:cNvPr id="16557" name="Group 183"/>
            <p:cNvGrpSpPr>
              <a:grpSpLocks/>
            </p:cNvGrpSpPr>
            <p:nvPr/>
          </p:nvGrpSpPr>
          <p:grpSpPr bwMode="auto">
            <a:xfrm>
              <a:off x="619016" y="5538951"/>
              <a:ext cx="3032125" cy="739775"/>
              <a:chOff x="603250" y="5334000"/>
              <a:chExt cx="3032125" cy="739775"/>
            </a:xfrm>
          </p:grpSpPr>
          <p:sp>
            <p:nvSpPr>
              <p:cNvPr id="16558" name="Rectangle 171"/>
              <p:cNvSpPr>
                <a:spLocks noChangeArrowheads="1"/>
              </p:cNvSpPr>
              <p:nvPr/>
            </p:nvSpPr>
            <p:spPr bwMode="auto">
              <a:xfrm>
                <a:off x="603250" y="5334000"/>
                <a:ext cx="3032125" cy="739775"/>
              </a:xfrm>
              <a:prstGeom prst="rect">
                <a:avLst/>
              </a:prstGeom>
              <a:solidFill>
                <a:schemeClr val="bg1">
                  <a:alpha val="89803"/>
                </a:schemeClr>
              </a:solidFill>
              <a:ln w="9525">
                <a:solidFill>
                  <a:schemeClr val="tx1"/>
                </a:solidFill>
                <a:miter lim="800000"/>
                <a:headEnd/>
                <a:tailEnd/>
              </a:ln>
            </p:spPr>
            <p:txBody>
              <a:bodyPr>
                <a:spAutoFit/>
              </a:bodyPr>
              <a:lstStyle/>
              <a:p>
                <a:pPr eaLnBrk="0" hangingPunct="0"/>
                <a:r>
                  <a:rPr lang="en-US" sz="1400" b="1">
                    <a:solidFill>
                      <a:srgbClr val="AAC5E2"/>
                    </a:solidFill>
                  </a:rPr>
                  <a:t>    </a:t>
                </a:r>
                <a:r>
                  <a:rPr lang="en-US" sz="1400" b="1"/>
                  <a:t>Spatial Reference Centers</a:t>
                </a:r>
              </a:p>
              <a:p>
                <a:pPr eaLnBrk="0" hangingPunct="0"/>
                <a:r>
                  <a:rPr lang="en-US" sz="1400" b="1"/>
                  <a:t>    Regional Leaders</a:t>
                </a:r>
              </a:p>
              <a:p>
                <a:pPr eaLnBrk="0" hangingPunct="0"/>
                <a:r>
                  <a:rPr lang="en-US" sz="1400" b="1"/>
                  <a:t>    Other funded partners</a:t>
                </a:r>
              </a:p>
            </p:txBody>
          </p:sp>
          <p:sp>
            <p:nvSpPr>
              <p:cNvPr id="2737325" name="AutoShape 173"/>
              <p:cNvSpPr>
                <a:spLocks noChangeArrowheads="1"/>
              </p:cNvSpPr>
              <p:nvPr/>
            </p:nvSpPr>
            <p:spPr bwMode="auto">
              <a:xfrm flipV="1">
                <a:off x="755652" y="5887874"/>
                <a:ext cx="42864" cy="42863"/>
              </a:xfrm>
              <a:prstGeom prst="star5">
                <a:avLst/>
              </a:prstGeom>
              <a:solidFill>
                <a:schemeClr val="tx2"/>
              </a:solidFill>
              <a:ln w="25400" algn="ctr">
                <a:solidFill>
                  <a:schemeClr val="tx2"/>
                </a:solidFill>
                <a:miter lim="800000"/>
                <a:headEnd/>
                <a:tailEnd/>
              </a:ln>
              <a:effectLst/>
            </p:spPr>
            <p:txBody>
              <a:bodyPr wrap="none" anchor="ctr"/>
              <a:lstStyle/>
              <a:p>
                <a:pPr>
                  <a:spcBef>
                    <a:spcPct val="50000"/>
                  </a:spcBef>
                  <a:buFontTx/>
                  <a:buChar char="•"/>
                  <a:defRPr/>
                </a:pPr>
                <a:endParaRPr lang="en-US"/>
              </a:p>
            </p:txBody>
          </p:sp>
          <p:sp>
            <p:nvSpPr>
              <p:cNvPr id="16560" name="AutoShape 174"/>
              <p:cNvSpPr>
                <a:spLocks noChangeArrowheads="1"/>
              </p:cNvSpPr>
              <p:nvPr/>
            </p:nvSpPr>
            <p:spPr bwMode="auto">
              <a:xfrm>
                <a:off x="738188" y="5468938"/>
                <a:ext cx="88900" cy="88900"/>
              </a:xfrm>
              <a:prstGeom prst="pentagon">
                <a:avLst/>
              </a:prstGeom>
              <a:solidFill>
                <a:srgbClr val="FF0000"/>
              </a:solidFill>
              <a:ln w="12700" algn="ctr">
                <a:solidFill>
                  <a:srgbClr val="000080"/>
                </a:solidFill>
                <a:miter lim="800000"/>
                <a:headEnd/>
                <a:tailEnd/>
              </a:ln>
            </p:spPr>
            <p:txBody>
              <a:bodyPr wrap="none" anchor="ctr"/>
              <a:lstStyle/>
              <a:p>
                <a:pPr>
                  <a:spcBef>
                    <a:spcPct val="50000"/>
                  </a:spcBef>
                  <a:buFontTx/>
                  <a:buChar char="•"/>
                </a:pPr>
                <a:endParaRPr lang="en-US"/>
              </a:p>
            </p:txBody>
          </p:sp>
          <p:sp>
            <p:nvSpPr>
              <p:cNvPr id="16561" name="AutoShape 176"/>
              <p:cNvSpPr>
                <a:spLocks noChangeArrowheads="1"/>
              </p:cNvSpPr>
              <p:nvPr/>
            </p:nvSpPr>
            <p:spPr bwMode="auto">
              <a:xfrm>
                <a:off x="711200" y="5676901"/>
                <a:ext cx="128588" cy="93663"/>
              </a:xfrm>
              <a:prstGeom prst="triangle">
                <a:avLst>
                  <a:gd name="adj" fmla="val 50616"/>
                </a:avLst>
              </a:prstGeom>
              <a:solidFill>
                <a:srgbClr val="FFFF00"/>
              </a:solidFill>
              <a:ln w="12700" algn="ctr">
                <a:solidFill>
                  <a:schemeClr val="tx1"/>
                </a:solidFill>
                <a:miter lim="800000"/>
                <a:headEnd/>
                <a:tailEnd/>
              </a:ln>
            </p:spPr>
            <p:txBody>
              <a:bodyPr wrap="none" anchor="ctr"/>
              <a:lstStyle/>
              <a:p>
                <a:pPr>
                  <a:spcBef>
                    <a:spcPct val="50000"/>
                  </a:spcBef>
                  <a:buFontTx/>
                  <a:buChar char="•"/>
                </a:pPr>
                <a:endParaRPr lang="en-US"/>
              </a:p>
            </p:txBody>
          </p:sp>
        </p:grpSp>
      </p:grpSp>
      <p:grpSp>
        <p:nvGrpSpPr>
          <p:cNvPr id="16388" name="Group 182"/>
          <p:cNvGrpSpPr>
            <a:grpSpLocks/>
          </p:cNvGrpSpPr>
          <p:nvPr/>
        </p:nvGrpSpPr>
        <p:grpSpPr bwMode="auto">
          <a:xfrm>
            <a:off x="361950" y="674688"/>
            <a:ext cx="6732588" cy="4543425"/>
            <a:chOff x="739775" y="911225"/>
            <a:chExt cx="6724650" cy="4360863"/>
          </a:xfrm>
        </p:grpSpPr>
        <p:sp>
          <p:nvSpPr>
            <p:cNvPr id="16392" name="Text Box 2"/>
            <p:cNvSpPr txBox="1">
              <a:spLocks noChangeArrowheads="1"/>
            </p:cNvSpPr>
            <p:nvPr/>
          </p:nvSpPr>
          <p:spPr bwMode="auto">
            <a:xfrm>
              <a:off x="7086600" y="2895600"/>
              <a:ext cx="184150" cy="304800"/>
            </a:xfrm>
            <a:prstGeom prst="rect">
              <a:avLst/>
            </a:prstGeom>
            <a:noFill/>
            <a:ln w="9525">
              <a:noFill/>
              <a:miter lim="800000"/>
              <a:headEnd/>
              <a:tailEnd/>
            </a:ln>
          </p:spPr>
          <p:txBody>
            <a:bodyPr wrap="none">
              <a:spAutoFit/>
            </a:bodyPr>
            <a:lstStyle/>
            <a:p>
              <a:pPr eaLnBrk="0" hangingPunct="0"/>
              <a:endParaRPr lang="en-US" sz="1400" b="1"/>
            </a:p>
          </p:txBody>
        </p:sp>
        <p:grpSp>
          <p:nvGrpSpPr>
            <p:cNvPr id="16393" name="Group 11"/>
            <p:cNvGrpSpPr>
              <a:grpSpLocks/>
            </p:cNvGrpSpPr>
            <p:nvPr/>
          </p:nvGrpSpPr>
          <p:grpSpPr bwMode="auto">
            <a:xfrm>
              <a:off x="2454275" y="2195513"/>
              <a:ext cx="4949825" cy="2919412"/>
              <a:chOff x="1058" y="983"/>
              <a:chExt cx="3118" cy="1839"/>
            </a:xfrm>
          </p:grpSpPr>
          <p:sp>
            <p:nvSpPr>
              <p:cNvPr id="16418" name="Freeform 12"/>
              <p:cNvSpPr>
                <a:spLocks/>
              </p:cNvSpPr>
              <p:nvPr/>
            </p:nvSpPr>
            <p:spPr bwMode="auto">
              <a:xfrm>
                <a:off x="3123" y="2125"/>
                <a:ext cx="228" cy="348"/>
              </a:xfrm>
              <a:custGeom>
                <a:avLst/>
                <a:gdLst>
                  <a:gd name="T0" fmla="*/ 0 w 239"/>
                  <a:gd name="T1" fmla="*/ 4 h 388"/>
                  <a:gd name="T2" fmla="*/ 6 w 239"/>
                  <a:gd name="T3" fmla="*/ 4 h 388"/>
                  <a:gd name="T4" fmla="*/ 0 w 239"/>
                  <a:gd name="T5" fmla="*/ 12 h 388"/>
                  <a:gd name="T6" fmla="*/ 10 w 239"/>
                  <a:gd name="T7" fmla="*/ 16 h 388"/>
                  <a:gd name="T8" fmla="*/ 10 w 239"/>
                  <a:gd name="T9" fmla="*/ 16 h 388"/>
                  <a:gd name="T10" fmla="*/ 10 w 239"/>
                  <a:gd name="T11" fmla="*/ 14 h 388"/>
                  <a:gd name="T12" fmla="*/ 10 w 239"/>
                  <a:gd name="T13" fmla="*/ 16 h 388"/>
                  <a:gd name="T14" fmla="*/ 10 w 239"/>
                  <a:gd name="T15" fmla="*/ 16 h 388"/>
                  <a:gd name="T16" fmla="*/ 15 w 239"/>
                  <a:gd name="T17" fmla="*/ 16 h 388"/>
                  <a:gd name="T18" fmla="*/ 10 w 239"/>
                  <a:gd name="T19" fmla="*/ 16 h 388"/>
                  <a:gd name="T20" fmla="*/ 21 w 239"/>
                  <a:gd name="T21" fmla="*/ 16 h 388"/>
                  <a:gd name="T22" fmla="*/ 22 w 239"/>
                  <a:gd name="T23" fmla="*/ 16 h 388"/>
                  <a:gd name="T24" fmla="*/ 21 w 239"/>
                  <a:gd name="T25" fmla="*/ 16 h 388"/>
                  <a:gd name="T26" fmla="*/ 22 w 239"/>
                  <a:gd name="T27" fmla="*/ 14 h 388"/>
                  <a:gd name="T28" fmla="*/ 17 w 239"/>
                  <a:gd name="T29" fmla="*/ 14 h 388"/>
                  <a:gd name="T30" fmla="*/ 17 w 239"/>
                  <a:gd name="T31" fmla="*/ 14 h 388"/>
                  <a:gd name="T32" fmla="*/ 61 w 239"/>
                  <a:gd name="T33" fmla="*/ 13 h 388"/>
                  <a:gd name="T34" fmla="*/ 58 w 239"/>
                  <a:gd name="T35" fmla="*/ 11 h 388"/>
                  <a:gd name="T36" fmla="*/ 58 w 239"/>
                  <a:gd name="T37" fmla="*/ 10 h 388"/>
                  <a:gd name="T38" fmla="*/ 60 w 239"/>
                  <a:gd name="T39" fmla="*/ 10 h 388"/>
                  <a:gd name="T40" fmla="*/ 58 w 239"/>
                  <a:gd name="T41" fmla="*/ 9 h 388"/>
                  <a:gd name="T42" fmla="*/ 53 w 239"/>
                  <a:gd name="T43" fmla="*/ 7 h 388"/>
                  <a:gd name="T44" fmla="*/ 43 w 239"/>
                  <a:gd name="T45" fmla="*/ 0 h 388"/>
                  <a:gd name="T46" fmla="*/ 0 w 239"/>
                  <a:gd name="T47" fmla="*/ 4 h 3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388"/>
                  <a:gd name="T74" fmla="*/ 239 w 239"/>
                  <a:gd name="T75" fmla="*/ 388 h 3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solidFill>
                <a:srgbClr val="BA7CAC"/>
              </a:solidFill>
              <a:ln w="9525">
                <a:noFill/>
                <a:round/>
                <a:headEnd/>
                <a:tailEnd/>
              </a:ln>
            </p:spPr>
            <p:txBody>
              <a:bodyPr/>
              <a:lstStyle/>
              <a:p>
                <a:endParaRPr lang="en-US"/>
              </a:p>
            </p:txBody>
          </p:sp>
          <p:sp>
            <p:nvSpPr>
              <p:cNvPr id="16419" name="Freeform 13"/>
              <p:cNvSpPr>
                <a:spLocks/>
              </p:cNvSpPr>
              <p:nvPr/>
            </p:nvSpPr>
            <p:spPr bwMode="auto">
              <a:xfrm>
                <a:off x="3123" y="2125"/>
                <a:ext cx="228" cy="348"/>
              </a:xfrm>
              <a:custGeom>
                <a:avLst/>
                <a:gdLst>
                  <a:gd name="T0" fmla="*/ 0 w 239"/>
                  <a:gd name="T1" fmla="*/ 4 h 388"/>
                  <a:gd name="T2" fmla="*/ 6 w 239"/>
                  <a:gd name="T3" fmla="*/ 4 h 388"/>
                  <a:gd name="T4" fmla="*/ 0 w 239"/>
                  <a:gd name="T5" fmla="*/ 12 h 388"/>
                  <a:gd name="T6" fmla="*/ 10 w 239"/>
                  <a:gd name="T7" fmla="*/ 16 h 388"/>
                  <a:gd name="T8" fmla="*/ 10 w 239"/>
                  <a:gd name="T9" fmla="*/ 16 h 388"/>
                  <a:gd name="T10" fmla="*/ 10 w 239"/>
                  <a:gd name="T11" fmla="*/ 14 h 388"/>
                  <a:gd name="T12" fmla="*/ 10 w 239"/>
                  <a:gd name="T13" fmla="*/ 16 h 388"/>
                  <a:gd name="T14" fmla="*/ 10 w 239"/>
                  <a:gd name="T15" fmla="*/ 16 h 388"/>
                  <a:gd name="T16" fmla="*/ 15 w 239"/>
                  <a:gd name="T17" fmla="*/ 16 h 388"/>
                  <a:gd name="T18" fmla="*/ 10 w 239"/>
                  <a:gd name="T19" fmla="*/ 16 h 388"/>
                  <a:gd name="T20" fmla="*/ 21 w 239"/>
                  <a:gd name="T21" fmla="*/ 16 h 388"/>
                  <a:gd name="T22" fmla="*/ 22 w 239"/>
                  <a:gd name="T23" fmla="*/ 16 h 388"/>
                  <a:gd name="T24" fmla="*/ 21 w 239"/>
                  <a:gd name="T25" fmla="*/ 16 h 388"/>
                  <a:gd name="T26" fmla="*/ 22 w 239"/>
                  <a:gd name="T27" fmla="*/ 14 h 388"/>
                  <a:gd name="T28" fmla="*/ 17 w 239"/>
                  <a:gd name="T29" fmla="*/ 14 h 388"/>
                  <a:gd name="T30" fmla="*/ 17 w 239"/>
                  <a:gd name="T31" fmla="*/ 14 h 388"/>
                  <a:gd name="T32" fmla="*/ 61 w 239"/>
                  <a:gd name="T33" fmla="*/ 13 h 388"/>
                  <a:gd name="T34" fmla="*/ 58 w 239"/>
                  <a:gd name="T35" fmla="*/ 11 h 388"/>
                  <a:gd name="T36" fmla="*/ 58 w 239"/>
                  <a:gd name="T37" fmla="*/ 10 h 388"/>
                  <a:gd name="T38" fmla="*/ 60 w 239"/>
                  <a:gd name="T39" fmla="*/ 10 h 388"/>
                  <a:gd name="T40" fmla="*/ 58 w 239"/>
                  <a:gd name="T41" fmla="*/ 9 h 388"/>
                  <a:gd name="T42" fmla="*/ 53 w 239"/>
                  <a:gd name="T43" fmla="*/ 7 h 388"/>
                  <a:gd name="T44" fmla="*/ 43 w 239"/>
                  <a:gd name="T45" fmla="*/ 0 h 388"/>
                  <a:gd name="T46" fmla="*/ 0 w 239"/>
                  <a:gd name="T47" fmla="*/ 4 h 388"/>
                  <a:gd name="T48" fmla="*/ 0 w 239"/>
                  <a:gd name="T49" fmla="*/ 4 h 3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9"/>
                  <a:gd name="T76" fmla="*/ 0 h 388"/>
                  <a:gd name="T77" fmla="*/ 239 w 239"/>
                  <a:gd name="T78" fmla="*/ 388 h 3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noFill/>
              <a:ln w="4763">
                <a:solidFill>
                  <a:srgbClr val="1F1A17"/>
                </a:solidFill>
                <a:round/>
                <a:headEnd/>
                <a:tailEnd/>
              </a:ln>
            </p:spPr>
            <p:txBody>
              <a:bodyPr/>
              <a:lstStyle/>
              <a:p>
                <a:endParaRPr lang="en-US"/>
              </a:p>
            </p:txBody>
          </p:sp>
          <p:sp>
            <p:nvSpPr>
              <p:cNvPr id="16420" name="Freeform 14"/>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4 w 100"/>
                  <a:gd name="T13" fmla="*/ 4 h 219"/>
                  <a:gd name="T14" fmla="*/ 18 w 100"/>
                  <a:gd name="T15" fmla="*/ 5 h 219"/>
                  <a:gd name="T16" fmla="*/ 18 w 100"/>
                  <a:gd name="T17" fmla="*/ 6 h 219"/>
                  <a:gd name="T18" fmla="*/ 18 w 100"/>
                  <a:gd name="T19" fmla="*/ 6 h 219"/>
                  <a:gd name="T20" fmla="*/ 14 w 100"/>
                  <a:gd name="T21" fmla="*/ 7 h 219"/>
                  <a:gd name="T22" fmla="*/ 8 w 100"/>
                  <a:gd name="T23" fmla="*/ 8 h 219"/>
                  <a:gd name="T24" fmla="*/ 0 w 100"/>
                  <a:gd name="T25" fmla="*/ 4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219"/>
                  <a:gd name="T41" fmla="*/ 100 w 100"/>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solidFill>
                <a:srgbClr val="98BEE4"/>
              </a:solidFill>
              <a:ln w="9525">
                <a:noFill/>
                <a:round/>
                <a:headEnd/>
                <a:tailEnd/>
              </a:ln>
            </p:spPr>
            <p:txBody>
              <a:bodyPr/>
              <a:lstStyle/>
              <a:p>
                <a:endParaRPr lang="en-US"/>
              </a:p>
            </p:txBody>
          </p:sp>
          <p:sp>
            <p:nvSpPr>
              <p:cNvPr id="16421" name="Freeform 15"/>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4 w 100"/>
                  <a:gd name="T13" fmla="*/ 4 h 219"/>
                  <a:gd name="T14" fmla="*/ 18 w 100"/>
                  <a:gd name="T15" fmla="*/ 5 h 219"/>
                  <a:gd name="T16" fmla="*/ 18 w 100"/>
                  <a:gd name="T17" fmla="*/ 6 h 219"/>
                  <a:gd name="T18" fmla="*/ 18 w 100"/>
                  <a:gd name="T19" fmla="*/ 6 h 219"/>
                  <a:gd name="T20" fmla="*/ 14 w 100"/>
                  <a:gd name="T21" fmla="*/ 7 h 219"/>
                  <a:gd name="T22" fmla="*/ 8 w 100"/>
                  <a:gd name="T23" fmla="*/ 8 h 219"/>
                  <a:gd name="T24" fmla="*/ 0 w 100"/>
                  <a:gd name="T25" fmla="*/ 4 h 219"/>
                  <a:gd name="T26" fmla="*/ 0 w 100"/>
                  <a:gd name="T27" fmla="*/ 4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19"/>
                  <a:gd name="T44" fmla="*/ 100 w 100"/>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noFill/>
              <a:ln w="4763">
                <a:solidFill>
                  <a:srgbClr val="1F1A17"/>
                </a:solidFill>
                <a:round/>
                <a:headEnd/>
                <a:tailEnd/>
              </a:ln>
            </p:spPr>
            <p:txBody>
              <a:bodyPr/>
              <a:lstStyle/>
              <a:p>
                <a:endParaRPr lang="en-US"/>
              </a:p>
            </p:txBody>
          </p:sp>
          <p:sp>
            <p:nvSpPr>
              <p:cNvPr id="16422" name="Freeform 16"/>
              <p:cNvSpPr>
                <a:spLocks/>
              </p:cNvSpPr>
              <p:nvPr/>
            </p:nvSpPr>
            <p:spPr bwMode="auto">
              <a:xfrm>
                <a:off x="1488" y="1050"/>
                <a:ext cx="357" cy="539"/>
              </a:xfrm>
              <a:custGeom>
                <a:avLst/>
                <a:gdLst>
                  <a:gd name="T0" fmla="*/ 49 w 373"/>
                  <a:gd name="T1" fmla="*/ 4 h 604"/>
                  <a:gd name="T2" fmla="*/ 34 w 373"/>
                  <a:gd name="T3" fmla="*/ 0 h 604"/>
                  <a:gd name="T4" fmla="*/ 23 w 373"/>
                  <a:gd name="T5" fmla="*/ 8 h 604"/>
                  <a:gd name="T6" fmla="*/ 23 w 373"/>
                  <a:gd name="T7" fmla="*/ 9 h 604"/>
                  <a:gd name="T8" fmla="*/ 24 w 373"/>
                  <a:gd name="T9" fmla="*/ 9 h 604"/>
                  <a:gd name="T10" fmla="*/ 27 w 373"/>
                  <a:gd name="T11" fmla="*/ 10 h 604"/>
                  <a:gd name="T12" fmla="*/ 24 w 373"/>
                  <a:gd name="T13" fmla="*/ 11 h 604"/>
                  <a:gd name="T14" fmla="*/ 21 w 373"/>
                  <a:gd name="T15" fmla="*/ 11 h 604"/>
                  <a:gd name="T16" fmla="*/ 16 w 373"/>
                  <a:gd name="T17" fmla="*/ 12 h 604"/>
                  <a:gd name="T18" fmla="*/ 11 w 373"/>
                  <a:gd name="T19" fmla="*/ 12 h 604"/>
                  <a:gd name="T20" fmla="*/ 11 w 373"/>
                  <a:gd name="T21" fmla="*/ 13 h 604"/>
                  <a:gd name="T22" fmla="*/ 11 w 373"/>
                  <a:gd name="T23" fmla="*/ 13 h 604"/>
                  <a:gd name="T24" fmla="*/ 11 w 373"/>
                  <a:gd name="T25" fmla="*/ 13 h 604"/>
                  <a:gd name="T26" fmla="*/ 11 w 373"/>
                  <a:gd name="T27" fmla="*/ 15 h 604"/>
                  <a:gd name="T28" fmla="*/ 11 w 373"/>
                  <a:gd name="T29" fmla="*/ 15 h 604"/>
                  <a:gd name="T30" fmla="*/ 0 w 373"/>
                  <a:gd name="T31" fmla="*/ 20 h 604"/>
                  <a:gd name="T32" fmla="*/ 52 w 373"/>
                  <a:gd name="T33" fmla="*/ 21 h 604"/>
                  <a:gd name="T34" fmla="*/ 95 w 373"/>
                  <a:gd name="T35" fmla="*/ 22 h 604"/>
                  <a:gd name="T36" fmla="*/ 105 w 373"/>
                  <a:gd name="T37" fmla="*/ 15 h 604"/>
                  <a:gd name="T38" fmla="*/ 100 w 373"/>
                  <a:gd name="T39" fmla="*/ 14 h 604"/>
                  <a:gd name="T40" fmla="*/ 99 w 373"/>
                  <a:gd name="T41" fmla="*/ 15 h 604"/>
                  <a:gd name="T42" fmla="*/ 87 w 373"/>
                  <a:gd name="T43" fmla="*/ 14 h 604"/>
                  <a:gd name="T44" fmla="*/ 83 w 373"/>
                  <a:gd name="T45" fmla="*/ 15 h 604"/>
                  <a:gd name="T46" fmla="*/ 79 w 373"/>
                  <a:gd name="T47" fmla="*/ 14 h 604"/>
                  <a:gd name="T48" fmla="*/ 76 w 373"/>
                  <a:gd name="T49" fmla="*/ 15 h 604"/>
                  <a:gd name="T50" fmla="*/ 74 w 373"/>
                  <a:gd name="T51" fmla="*/ 14 h 604"/>
                  <a:gd name="T52" fmla="*/ 74 w 373"/>
                  <a:gd name="T53" fmla="*/ 13 h 604"/>
                  <a:gd name="T54" fmla="*/ 70 w 373"/>
                  <a:gd name="T55" fmla="*/ 13 h 604"/>
                  <a:gd name="T56" fmla="*/ 65 w 373"/>
                  <a:gd name="T57" fmla="*/ 11 h 604"/>
                  <a:gd name="T58" fmla="*/ 58 w 373"/>
                  <a:gd name="T59" fmla="*/ 11 h 604"/>
                  <a:gd name="T60" fmla="*/ 55 w 373"/>
                  <a:gd name="T61" fmla="*/ 11 h 604"/>
                  <a:gd name="T62" fmla="*/ 60 w 373"/>
                  <a:gd name="T63" fmla="*/ 10 h 604"/>
                  <a:gd name="T64" fmla="*/ 57 w 373"/>
                  <a:gd name="T65" fmla="*/ 9 h 604"/>
                  <a:gd name="T66" fmla="*/ 63 w 373"/>
                  <a:gd name="T67" fmla="*/ 8 h 604"/>
                  <a:gd name="T68" fmla="*/ 63 w 373"/>
                  <a:gd name="T69" fmla="*/ 8 h 604"/>
                  <a:gd name="T70" fmla="*/ 60 w 373"/>
                  <a:gd name="T71" fmla="*/ 8 h 604"/>
                  <a:gd name="T72" fmla="*/ 57 w 373"/>
                  <a:gd name="T73" fmla="*/ 8 h 604"/>
                  <a:gd name="T74" fmla="*/ 56 w 373"/>
                  <a:gd name="T75" fmla="*/ 8 h 604"/>
                  <a:gd name="T76" fmla="*/ 51 w 373"/>
                  <a:gd name="T77" fmla="*/ 5 h 604"/>
                  <a:gd name="T78" fmla="*/ 46 w 373"/>
                  <a:gd name="T79" fmla="*/ 4 h 604"/>
                  <a:gd name="T80" fmla="*/ 48 w 373"/>
                  <a:gd name="T81" fmla="*/ 4 h 604"/>
                  <a:gd name="T82" fmla="*/ 48 w 373"/>
                  <a:gd name="T83" fmla="*/ 4 h 604"/>
                  <a:gd name="T84" fmla="*/ 44 w 373"/>
                  <a:gd name="T85" fmla="*/ 4 h 604"/>
                  <a:gd name="T86" fmla="*/ 50 w 373"/>
                  <a:gd name="T87" fmla="*/ 4 h 604"/>
                  <a:gd name="T88" fmla="*/ 49 w 373"/>
                  <a:gd name="T89" fmla="*/ 4 h 6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3"/>
                  <a:gd name="T136" fmla="*/ 0 h 604"/>
                  <a:gd name="T137" fmla="*/ 373 w 373"/>
                  <a:gd name="T138" fmla="*/ 604 h 6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solidFill>
                <a:srgbClr val="98BEE4"/>
              </a:solidFill>
              <a:ln w="9525">
                <a:noFill/>
                <a:round/>
                <a:headEnd/>
                <a:tailEnd/>
              </a:ln>
            </p:spPr>
            <p:txBody>
              <a:bodyPr/>
              <a:lstStyle/>
              <a:p>
                <a:endParaRPr lang="en-US"/>
              </a:p>
            </p:txBody>
          </p:sp>
          <p:sp>
            <p:nvSpPr>
              <p:cNvPr id="16423" name="Freeform 17"/>
              <p:cNvSpPr>
                <a:spLocks/>
              </p:cNvSpPr>
              <p:nvPr/>
            </p:nvSpPr>
            <p:spPr bwMode="auto">
              <a:xfrm>
                <a:off x="1488" y="1050"/>
                <a:ext cx="357" cy="539"/>
              </a:xfrm>
              <a:custGeom>
                <a:avLst/>
                <a:gdLst>
                  <a:gd name="T0" fmla="*/ 49 w 373"/>
                  <a:gd name="T1" fmla="*/ 4 h 604"/>
                  <a:gd name="T2" fmla="*/ 34 w 373"/>
                  <a:gd name="T3" fmla="*/ 0 h 604"/>
                  <a:gd name="T4" fmla="*/ 23 w 373"/>
                  <a:gd name="T5" fmla="*/ 8 h 604"/>
                  <a:gd name="T6" fmla="*/ 23 w 373"/>
                  <a:gd name="T7" fmla="*/ 9 h 604"/>
                  <a:gd name="T8" fmla="*/ 24 w 373"/>
                  <a:gd name="T9" fmla="*/ 9 h 604"/>
                  <a:gd name="T10" fmla="*/ 27 w 373"/>
                  <a:gd name="T11" fmla="*/ 10 h 604"/>
                  <a:gd name="T12" fmla="*/ 24 w 373"/>
                  <a:gd name="T13" fmla="*/ 11 h 604"/>
                  <a:gd name="T14" fmla="*/ 21 w 373"/>
                  <a:gd name="T15" fmla="*/ 11 h 604"/>
                  <a:gd name="T16" fmla="*/ 16 w 373"/>
                  <a:gd name="T17" fmla="*/ 12 h 604"/>
                  <a:gd name="T18" fmla="*/ 11 w 373"/>
                  <a:gd name="T19" fmla="*/ 12 h 604"/>
                  <a:gd name="T20" fmla="*/ 11 w 373"/>
                  <a:gd name="T21" fmla="*/ 13 h 604"/>
                  <a:gd name="T22" fmla="*/ 11 w 373"/>
                  <a:gd name="T23" fmla="*/ 13 h 604"/>
                  <a:gd name="T24" fmla="*/ 11 w 373"/>
                  <a:gd name="T25" fmla="*/ 13 h 604"/>
                  <a:gd name="T26" fmla="*/ 11 w 373"/>
                  <a:gd name="T27" fmla="*/ 15 h 604"/>
                  <a:gd name="T28" fmla="*/ 11 w 373"/>
                  <a:gd name="T29" fmla="*/ 15 h 604"/>
                  <a:gd name="T30" fmla="*/ 0 w 373"/>
                  <a:gd name="T31" fmla="*/ 20 h 604"/>
                  <a:gd name="T32" fmla="*/ 52 w 373"/>
                  <a:gd name="T33" fmla="*/ 21 h 604"/>
                  <a:gd name="T34" fmla="*/ 95 w 373"/>
                  <a:gd name="T35" fmla="*/ 22 h 604"/>
                  <a:gd name="T36" fmla="*/ 105 w 373"/>
                  <a:gd name="T37" fmla="*/ 15 h 604"/>
                  <a:gd name="T38" fmla="*/ 100 w 373"/>
                  <a:gd name="T39" fmla="*/ 14 h 604"/>
                  <a:gd name="T40" fmla="*/ 99 w 373"/>
                  <a:gd name="T41" fmla="*/ 15 h 604"/>
                  <a:gd name="T42" fmla="*/ 87 w 373"/>
                  <a:gd name="T43" fmla="*/ 14 h 604"/>
                  <a:gd name="T44" fmla="*/ 83 w 373"/>
                  <a:gd name="T45" fmla="*/ 15 h 604"/>
                  <a:gd name="T46" fmla="*/ 79 w 373"/>
                  <a:gd name="T47" fmla="*/ 14 h 604"/>
                  <a:gd name="T48" fmla="*/ 76 w 373"/>
                  <a:gd name="T49" fmla="*/ 15 h 604"/>
                  <a:gd name="T50" fmla="*/ 74 w 373"/>
                  <a:gd name="T51" fmla="*/ 14 h 604"/>
                  <a:gd name="T52" fmla="*/ 74 w 373"/>
                  <a:gd name="T53" fmla="*/ 13 h 604"/>
                  <a:gd name="T54" fmla="*/ 70 w 373"/>
                  <a:gd name="T55" fmla="*/ 13 h 604"/>
                  <a:gd name="T56" fmla="*/ 65 w 373"/>
                  <a:gd name="T57" fmla="*/ 11 h 604"/>
                  <a:gd name="T58" fmla="*/ 58 w 373"/>
                  <a:gd name="T59" fmla="*/ 11 h 604"/>
                  <a:gd name="T60" fmla="*/ 55 w 373"/>
                  <a:gd name="T61" fmla="*/ 11 h 604"/>
                  <a:gd name="T62" fmla="*/ 60 w 373"/>
                  <a:gd name="T63" fmla="*/ 10 h 604"/>
                  <a:gd name="T64" fmla="*/ 57 w 373"/>
                  <a:gd name="T65" fmla="*/ 9 h 604"/>
                  <a:gd name="T66" fmla="*/ 63 w 373"/>
                  <a:gd name="T67" fmla="*/ 8 h 604"/>
                  <a:gd name="T68" fmla="*/ 63 w 373"/>
                  <a:gd name="T69" fmla="*/ 8 h 604"/>
                  <a:gd name="T70" fmla="*/ 60 w 373"/>
                  <a:gd name="T71" fmla="*/ 8 h 604"/>
                  <a:gd name="T72" fmla="*/ 57 w 373"/>
                  <a:gd name="T73" fmla="*/ 8 h 604"/>
                  <a:gd name="T74" fmla="*/ 56 w 373"/>
                  <a:gd name="T75" fmla="*/ 8 h 604"/>
                  <a:gd name="T76" fmla="*/ 51 w 373"/>
                  <a:gd name="T77" fmla="*/ 5 h 604"/>
                  <a:gd name="T78" fmla="*/ 46 w 373"/>
                  <a:gd name="T79" fmla="*/ 4 h 604"/>
                  <a:gd name="T80" fmla="*/ 48 w 373"/>
                  <a:gd name="T81" fmla="*/ 4 h 604"/>
                  <a:gd name="T82" fmla="*/ 48 w 373"/>
                  <a:gd name="T83" fmla="*/ 4 h 604"/>
                  <a:gd name="T84" fmla="*/ 44 w 373"/>
                  <a:gd name="T85" fmla="*/ 4 h 604"/>
                  <a:gd name="T86" fmla="*/ 50 w 373"/>
                  <a:gd name="T87" fmla="*/ 4 h 604"/>
                  <a:gd name="T88" fmla="*/ 49 w 373"/>
                  <a:gd name="T89" fmla="*/ 4 h 604"/>
                  <a:gd name="T90" fmla="*/ 49 w 373"/>
                  <a:gd name="T91" fmla="*/ 4 h 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3"/>
                  <a:gd name="T139" fmla="*/ 0 h 604"/>
                  <a:gd name="T140" fmla="*/ 373 w 373"/>
                  <a:gd name="T141" fmla="*/ 604 h 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noFill/>
              <a:ln w="4763">
                <a:solidFill>
                  <a:srgbClr val="1F1A17"/>
                </a:solidFill>
                <a:round/>
                <a:headEnd/>
                <a:tailEnd/>
              </a:ln>
            </p:spPr>
            <p:txBody>
              <a:bodyPr/>
              <a:lstStyle/>
              <a:p>
                <a:endParaRPr lang="en-US"/>
              </a:p>
            </p:txBody>
          </p:sp>
          <p:sp>
            <p:nvSpPr>
              <p:cNvPr id="16424" name="Freeform 18"/>
              <p:cNvSpPr>
                <a:spLocks/>
              </p:cNvSpPr>
              <p:nvPr/>
            </p:nvSpPr>
            <p:spPr bwMode="auto">
              <a:xfrm>
                <a:off x="3042" y="1827"/>
                <a:ext cx="433" cy="209"/>
              </a:xfrm>
              <a:custGeom>
                <a:avLst/>
                <a:gdLst>
                  <a:gd name="T0" fmla="*/ 0 w 454"/>
                  <a:gd name="T1" fmla="*/ 9 h 234"/>
                  <a:gd name="T2" fmla="*/ 5 w 454"/>
                  <a:gd name="T3" fmla="*/ 9 h 234"/>
                  <a:gd name="T4" fmla="*/ 10 w 454"/>
                  <a:gd name="T5" fmla="*/ 9 h 234"/>
                  <a:gd name="T6" fmla="*/ 10 w 454"/>
                  <a:gd name="T7" fmla="*/ 8 h 234"/>
                  <a:gd name="T8" fmla="*/ 10 w 454"/>
                  <a:gd name="T9" fmla="*/ 8 h 234"/>
                  <a:gd name="T10" fmla="*/ 10 w 454"/>
                  <a:gd name="T11" fmla="*/ 8 h 234"/>
                  <a:gd name="T12" fmla="*/ 10 w 454"/>
                  <a:gd name="T13" fmla="*/ 7 h 234"/>
                  <a:gd name="T14" fmla="*/ 14 w 454"/>
                  <a:gd name="T15" fmla="*/ 7 h 234"/>
                  <a:gd name="T16" fmla="*/ 15 w 454"/>
                  <a:gd name="T17" fmla="*/ 6 h 234"/>
                  <a:gd name="T18" fmla="*/ 21 w 454"/>
                  <a:gd name="T19" fmla="*/ 5 h 234"/>
                  <a:gd name="T20" fmla="*/ 21 w 454"/>
                  <a:gd name="T21" fmla="*/ 5 h 234"/>
                  <a:gd name="T22" fmla="*/ 22 w 454"/>
                  <a:gd name="T23" fmla="*/ 4 h 234"/>
                  <a:gd name="T24" fmla="*/ 23 w 454"/>
                  <a:gd name="T25" fmla="*/ 4 h 234"/>
                  <a:gd name="T26" fmla="*/ 29 w 454"/>
                  <a:gd name="T27" fmla="*/ 4 h 234"/>
                  <a:gd name="T28" fmla="*/ 31 w 454"/>
                  <a:gd name="T29" fmla="*/ 4 h 234"/>
                  <a:gd name="T30" fmla="*/ 39 w 454"/>
                  <a:gd name="T31" fmla="*/ 4 h 234"/>
                  <a:gd name="T32" fmla="*/ 42 w 454"/>
                  <a:gd name="T33" fmla="*/ 4 h 234"/>
                  <a:gd name="T34" fmla="*/ 44 w 454"/>
                  <a:gd name="T35" fmla="*/ 4 h 234"/>
                  <a:gd name="T36" fmla="*/ 46 w 454"/>
                  <a:gd name="T37" fmla="*/ 4 h 234"/>
                  <a:gd name="T38" fmla="*/ 52 w 454"/>
                  <a:gd name="T39" fmla="*/ 4 h 234"/>
                  <a:gd name="T40" fmla="*/ 52 w 454"/>
                  <a:gd name="T41" fmla="*/ 4 h 234"/>
                  <a:gd name="T42" fmla="*/ 59 w 454"/>
                  <a:gd name="T43" fmla="*/ 4 h 234"/>
                  <a:gd name="T44" fmla="*/ 60 w 454"/>
                  <a:gd name="T45" fmla="*/ 4 h 234"/>
                  <a:gd name="T46" fmla="*/ 63 w 454"/>
                  <a:gd name="T47" fmla="*/ 4 h 234"/>
                  <a:gd name="T48" fmla="*/ 69 w 454"/>
                  <a:gd name="T49" fmla="*/ 4 h 234"/>
                  <a:gd name="T50" fmla="*/ 66 w 454"/>
                  <a:gd name="T51" fmla="*/ 4 h 234"/>
                  <a:gd name="T52" fmla="*/ 67 w 454"/>
                  <a:gd name="T53" fmla="*/ 1 h 234"/>
                  <a:gd name="T54" fmla="*/ 72 w 454"/>
                  <a:gd name="T55" fmla="*/ 0 h 234"/>
                  <a:gd name="T56" fmla="*/ 75 w 454"/>
                  <a:gd name="T57" fmla="*/ 4 h 234"/>
                  <a:gd name="T58" fmla="*/ 76 w 454"/>
                  <a:gd name="T59" fmla="*/ 4 h 234"/>
                  <a:gd name="T60" fmla="*/ 82 w 454"/>
                  <a:gd name="T61" fmla="*/ 4 h 234"/>
                  <a:gd name="T62" fmla="*/ 85 w 454"/>
                  <a:gd name="T63" fmla="*/ 4 h 234"/>
                  <a:gd name="T64" fmla="*/ 92 w 454"/>
                  <a:gd name="T65" fmla="*/ 4 h 234"/>
                  <a:gd name="T66" fmla="*/ 96 w 454"/>
                  <a:gd name="T67" fmla="*/ 4 h 234"/>
                  <a:gd name="T68" fmla="*/ 103 w 454"/>
                  <a:gd name="T69" fmla="*/ 4 h 234"/>
                  <a:gd name="T70" fmla="*/ 106 w 454"/>
                  <a:gd name="T71" fmla="*/ 4 h 234"/>
                  <a:gd name="T72" fmla="*/ 110 w 454"/>
                  <a:gd name="T73" fmla="*/ 4 h 234"/>
                  <a:gd name="T74" fmla="*/ 116 w 454"/>
                  <a:gd name="T75" fmla="*/ 4 h 234"/>
                  <a:gd name="T76" fmla="*/ 111 w 454"/>
                  <a:gd name="T77" fmla="*/ 4 h 234"/>
                  <a:gd name="T78" fmla="*/ 106 w 454"/>
                  <a:gd name="T79" fmla="*/ 5 h 234"/>
                  <a:gd name="T80" fmla="*/ 103 w 454"/>
                  <a:gd name="T81" fmla="*/ 6 h 234"/>
                  <a:gd name="T82" fmla="*/ 103 w 454"/>
                  <a:gd name="T83" fmla="*/ 6 h 234"/>
                  <a:gd name="T84" fmla="*/ 92 w 454"/>
                  <a:gd name="T85" fmla="*/ 8 h 234"/>
                  <a:gd name="T86" fmla="*/ 28 w 454"/>
                  <a:gd name="T87" fmla="*/ 9 h 234"/>
                  <a:gd name="T88" fmla="*/ 23 w 454"/>
                  <a:gd name="T89" fmla="*/ 9 h 234"/>
                  <a:gd name="T90" fmla="*/ 23 w 454"/>
                  <a:gd name="T91" fmla="*/ 9 h 234"/>
                  <a:gd name="T92" fmla="*/ 0 w 454"/>
                  <a:gd name="T93" fmla="*/ 9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4"/>
                  <a:gd name="T142" fmla="*/ 0 h 234"/>
                  <a:gd name="T143" fmla="*/ 454 w 454"/>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solidFill>
                <a:srgbClr val="BA7CAC"/>
              </a:solidFill>
              <a:ln w="9525">
                <a:noFill/>
                <a:round/>
                <a:headEnd/>
                <a:tailEnd/>
              </a:ln>
            </p:spPr>
            <p:txBody>
              <a:bodyPr/>
              <a:lstStyle/>
              <a:p>
                <a:endParaRPr lang="en-US"/>
              </a:p>
            </p:txBody>
          </p:sp>
          <p:sp>
            <p:nvSpPr>
              <p:cNvPr id="16425" name="Freeform 19"/>
              <p:cNvSpPr>
                <a:spLocks/>
              </p:cNvSpPr>
              <p:nvPr/>
            </p:nvSpPr>
            <p:spPr bwMode="auto">
              <a:xfrm>
                <a:off x="3042" y="1827"/>
                <a:ext cx="433" cy="209"/>
              </a:xfrm>
              <a:custGeom>
                <a:avLst/>
                <a:gdLst>
                  <a:gd name="T0" fmla="*/ 0 w 454"/>
                  <a:gd name="T1" fmla="*/ 9 h 234"/>
                  <a:gd name="T2" fmla="*/ 5 w 454"/>
                  <a:gd name="T3" fmla="*/ 9 h 234"/>
                  <a:gd name="T4" fmla="*/ 10 w 454"/>
                  <a:gd name="T5" fmla="*/ 9 h 234"/>
                  <a:gd name="T6" fmla="*/ 10 w 454"/>
                  <a:gd name="T7" fmla="*/ 8 h 234"/>
                  <a:gd name="T8" fmla="*/ 10 w 454"/>
                  <a:gd name="T9" fmla="*/ 8 h 234"/>
                  <a:gd name="T10" fmla="*/ 10 w 454"/>
                  <a:gd name="T11" fmla="*/ 8 h 234"/>
                  <a:gd name="T12" fmla="*/ 10 w 454"/>
                  <a:gd name="T13" fmla="*/ 7 h 234"/>
                  <a:gd name="T14" fmla="*/ 14 w 454"/>
                  <a:gd name="T15" fmla="*/ 7 h 234"/>
                  <a:gd name="T16" fmla="*/ 15 w 454"/>
                  <a:gd name="T17" fmla="*/ 6 h 234"/>
                  <a:gd name="T18" fmla="*/ 21 w 454"/>
                  <a:gd name="T19" fmla="*/ 5 h 234"/>
                  <a:gd name="T20" fmla="*/ 21 w 454"/>
                  <a:gd name="T21" fmla="*/ 5 h 234"/>
                  <a:gd name="T22" fmla="*/ 22 w 454"/>
                  <a:gd name="T23" fmla="*/ 4 h 234"/>
                  <a:gd name="T24" fmla="*/ 23 w 454"/>
                  <a:gd name="T25" fmla="*/ 4 h 234"/>
                  <a:gd name="T26" fmla="*/ 29 w 454"/>
                  <a:gd name="T27" fmla="*/ 4 h 234"/>
                  <a:gd name="T28" fmla="*/ 31 w 454"/>
                  <a:gd name="T29" fmla="*/ 4 h 234"/>
                  <a:gd name="T30" fmla="*/ 39 w 454"/>
                  <a:gd name="T31" fmla="*/ 4 h 234"/>
                  <a:gd name="T32" fmla="*/ 42 w 454"/>
                  <a:gd name="T33" fmla="*/ 4 h 234"/>
                  <a:gd name="T34" fmla="*/ 44 w 454"/>
                  <a:gd name="T35" fmla="*/ 4 h 234"/>
                  <a:gd name="T36" fmla="*/ 46 w 454"/>
                  <a:gd name="T37" fmla="*/ 4 h 234"/>
                  <a:gd name="T38" fmla="*/ 52 w 454"/>
                  <a:gd name="T39" fmla="*/ 4 h 234"/>
                  <a:gd name="T40" fmla="*/ 52 w 454"/>
                  <a:gd name="T41" fmla="*/ 4 h 234"/>
                  <a:gd name="T42" fmla="*/ 59 w 454"/>
                  <a:gd name="T43" fmla="*/ 4 h 234"/>
                  <a:gd name="T44" fmla="*/ 60 w 454"/>
                  <a:gd name="T45" fmla="*/ 4 h 234"/>
                  <a:gd name="T46" fmla="*/ 63 w 454"/>
                  <a:gd name="T47" fmla="*/ 4 h 234"/>
                  <a:gd name="T48" fmla="*/ 69 w 454"/>
                  <a:gd name="T49" fmla="*/ 4 h 234"/>
                  <a:gd name="T50" fmla="*/ 66 w 454"/>
                  <a:gd name="T51" fmla="*/ 4 h 234"/>
                  <a:gd name="T52" fmla="*/ 67 w 454"/>
                  <a:gd name="T53" fmla="*/ 1 h 234"/>
                  <a:gd name="T54" fmla="*/ 72 w 454"/>
                  <a:gd name="T55" fmla="*/ 0 h 234"/>
                  <a:gd name="T56" fmla="*/ 75 w 454"/>
                  <a:gd name="T57" fmla="*/ 4 h 234"/>
                  <a:gd name="T58" fmla="*/ 76 w 454"/>
                  <a:gd name="T59" fmla="*/ 4 h 234"/>
                  <a:gd name="T60" fmla="*/ 82 w 454"/>
                  <a:gd name="T61" fmla="*/ 4 h 234"/>
                  <a:gd name="T62" fmla="*/ 85 w 454"/>
                  <a:gd name="T63" fmla="*/ 4 h 234"/>
                  <a:gd name="T64" fmla="*/ 92 w 454"/>
                  <a:gd name="T65" fmla="*/ 4 h 234"/>
                  <a:gd name="T66" fmla="*/ 96 w 454"/>
                  <a:gd name="T67" fmla="*/ 4 h 234"/>
                  <a:gd name="T68" fmla="*/ 103 w 454"/>
                  <a:gd name="T69" fmla="*/ 4 h 234"/>
                  <a:gd name="T70" fmla="*/ 106 w 454"/>
                  <a:gd name="T71" fmla="*/ 4 h 234"/>
                  <a:gd name="T72" fmla="*/ 110 w 454"/>
                  <a:gd name="T73" fmla="*/ 4 h 234"/>
                  <a:gd name="T74" fmla="*/ 116 w 454"/>
                  <a:gd name="T75" fmla="*/ 4 h 234"/>
                  <a:gd name="T76" fmla="*/ 111 w 454"/>
                  <a:gd name="T77" fmla="*/ 4 h 234"/>
                  <a:gd name="T78" fmla="*/ 106 w 454"/>
                  <a:gd name="T79" fmla="*/ 5 h 234"/>
                  <a:gd name="T80" fmla="*/ 103 w 454"/>
                  <a:gd name="T81" fmla="*/ 6 h 234"/>
                  <a:gd name="T82" fmla="*/ 103 w 454"/>
                  <a:gd name="T83" fmla="*/ 6 h 234"/>
                  <a:gd name="T84" fmla="*/ 92 w 454"/>
                  <a:gd name="T85" fmla="*/ 8 h 234"/>
                  <a:gd name="T86" fmla="*/ 28 w 454"/>
                  <a:gd name="T87" fmla="*/ 9 h 234"/>
                  <a:gd name="T88" fmla="*/ 23 w 454"/>
                  <a:gd name="T89" fmla="*/ 9 h 234"/>
                  <a:gd name="T90" fmla="*/ 23 w 454"/>
                  <a:gd name="T91" fmla="*/ 9 h 234"/>
                  <a:gd name="T92" fmla="*/ 0 w 454"/>
                  <a:gd name="T93" fmla="*/ 9 h 234"/>
                  <a:gd name="T94" fmla="*/ 0 w 454"/>
                  <a:gd name="T95" fmla="*/ 9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4"/>
                  <a:gd name="T145" fmla="*/ 0 h 234"/>
                  <a:gd name="T146" fmla="*/ 454 w 454"/>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noFill/>
              <a:ln w="4763">
                <a:solidFill>
                  <a:srgbClr val="1F1A17"/>
                </a:solidFill>
                <a:round/>
                <a:headEnd/>
                <a:tailEnd/>
              </a:ln>
            </p:spPr>
            <p:txBody>
              <a:bodyPr/>
              <a:lstStyle/>
              <a:p>
                <a:endParaRPr lang="en-US"/>
              </a:p>
            </p:txBody>
          </p:sp>
          <p:sp>
            <p:nvSpPr>
              <p:cNvPr id="16426" name="Freeform 20"/>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2 w 417"/>
                  <a:gd name="T9" fmla="*/ 4 h 364"/>
                  <a:gd name="T10" fmla="*/ 13 w 417"/>
                  <a:gd name="T11" fmla="*/ 4 h 364"/>
                  <a:gd name="T12" fmla="*/ 10 w 417"/>
                  <a:gd name="T13" fmla="*/ 4 h 364"/>
                  <a:gd name="T14" fmla="*/ 10 w 417"/>
                  <a:gd name="T15" fmla="*/ 4 h 364"/>
                  <a:gd name="T16" fmla="*/ 14 w 417"/>
                  <a:gd name="T17" fmla="*/ 4 h 364"/>
                  <a:gd name="T18" fmla="*/ 19 w 417"/>
                  <a:gd name="T19" fmla="*/ 4 h 364"/>
                  <a:gd name="T20" fmla="*/ 18 w 417"/>
                  <a:gd name="T21" fmla="*/ 10 h 364"/>
                  <a:gd name="T22" fmla="*/ 19 w 417"/>
                  <a:gd name="T23" fmla="*/ 11 h 364"/>
                  <a:gd name="T24" fmla="*/ 83 w 417"/>
                  <a:gd name="T25" fmla="*/ 11 h 364"/>
                  <a:gd name="T26" fmla="*/ 85 w 417"/>
                  <a:gd name="T27" fmla="*/ 12 h 364"/>
                  <a:gd name="T28" fmla="*/ 82 w 417"/>
                  <a:gd name="T29" fmla="*/ 12 h 364"/>
                  <a:gd name="T30" fmla="*/ 91 w 417"/>
                  <a:gd name="T31" fmla="*/ 12 h 364"/>
                  <a:gd name="T32" fmla="*/ 94 w 417"/>
                  <a:gd name="T33" fmla="*/ 12 h 364"/>
                  <a:gd name="T34" fmla="*/ 94 w 417"/>
                  <a:gd name="T35" fmla="*/ 11 h 364"/>
                  <a:gd name="T36" fmla="*/ 96 w 417"/>
                  <a:gd name="T37" fmla="*/ 11 h 364"/>
                  <a:gd name="T38" fmla="*/ 98 w 417"/>
                  <a:gd name="T39" fmla="*/ 11 h 364"/>
                  <a:gd name="T40" fmla="*/ 100 w 417"/>
                  <a:gd name="T41" fmla="*/ 11 h 364"/>
                  <a:gd name="T42" fmla="*/ 100 w 417"/>
                  <a:gd name="T43" fmla="*/ 10 h 364"/>
                  <a:gd name="T44" fmla="*/ 99 w 417"/>
                  <a:gd name="T45" fmla="*/ 10 h 364"/>
                  <a:gd name="T46" fmla="*/ 96 w 417"/>
                  <a:gd name="T47" fmla="*/ 10 h 364"/>
                  <a:gd name="T48" fmla="*/ 94 w 417"/>
                  <a:gd name="T49" fmla="*/ 9 h 364"/>
                  <a:gd name="T50" fmla="*/ 93 w 417"/>
                  <a:gd name="T51" fmla="*/ 8 h 364"/>
                  <a:gd name="T52" fmla="*/ 90 w 417"/>
                  <a:gd name="T53" fmla="*/ 8 h 364"/>
                  <a:gd name="T54" fmla="*/ 87 w 417"/>
                  <a:gd name="T55" fmla="*/ 7 h 364"/>
                  <a:gd name="T56" fmla="*/ 82 w 417"/>
                  <a:gd name="T57" fmla="*/ 7 h 364"/>
                  <a:gd name="T58" fmla="*/ 81 w 417"/>
                  <a:gd name="T59" fmla="*/ 6 h 364"/>
                  <a:gd name="T60" fmla="*/ 83 w 417"/>
                  <a:gd name="T61" fmla="*/ 4 h 364"/>
                  <a:gd name="T62" fmla="*/ 81 w 417"/>
                  <a:gd name="T63" fmla="*/ 4 h 364"/>
                  <a:gd name="T64" fmla="*/ 74 w 417"/>
                  <a:gd name="T65" fmla="*/ 4 h 364"/>
                  <a:gd name="T66" fmla="*/ 73 w 417"/>
                  <a:gd name="T67" fmla="*/ 4 h 364"/>
                  <a:gd name="T68" fmla="*/ 63 w 417"/>
                  <a:gd name="T69" fmla="*/ 4 h 364"/>
                  <a:gd name="T70" fmla="*/ 62 w 417"/>
                  <a:gd name="T71" fmla="*/ 4 h 364"/>
                  <a:gd name="T72" fmla="*/ 63 w 417"/>
                  <a:gd name="T73" fmla="*/ 4 h 364"/>
                  <a:gd name="T74" fmla="*/ 58 w 417"/>
                  <a:gd name="T75" fmla="*/ 0 h 364"/>
                  <a:gd name="T76" fmla="*/ 0 w 417"/>
                  <a:gd name="T77" fmla="*/ 4 h 3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364"/>
                  <a:gd name="T119" fmla="*/ 417 w 417"/>
                  <a:gd name="T120" fmla="*/ 364 h 3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solidFill>
                <a:srgbClr val="98BEE4"/>
              </a:solidFill>
              <a:ln w="9525">
                <a:noFill/>
                <a:round/>
                <a:headEnd/>
                <a:tailEnd/>
              </a:ln>
            </p:spPr>
            <p:txBody>
              <a:bodyPr/>
              <a:lstStyle/>
              <a:p>
                <a:endParaRPr lang="en-US"/>
              </a:p>
            </p:txBody>
          </p:sp>
          <p:sp>
            <p:nvSpPr>
              <p:cNvPr id="16427" name="Freeform 21"/>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2 w 417"/>
                  <a:gd name="T9" fmla="*/ 4 h 364"/>
                  <a:gd name="T10" fmla="*/ 13 w 417"/>
                  <a:gd name="T11" fmla="*/ 4 h 364"/>
                  <a:gd name="T12" fmla="*/ 10 w 417"/>
                  <a:gd name="T13" fmla="*/ 4 h 364"/>
                  <a:gd name="T14" fmla="*/ 10 w 417"/>
                  <a:gd name="T15" fmla="*/ 4 h 364"/>
                  <a:gd name="T16" fmla="*/ 14 w 417"/>
                  <a:gd name="T17" fmla="*/ 4 h 364"/>
                  <a:gd name="T18" fmla="*/ 19 w 417"/>
                  <a:gd name="T19" fmla="*/ 4 h 364"/>
                  <a:gd name="T20" fmla="*/ 18 w 417"/>
                  <a:gd name="T21" fmla="*/ 10 h 364"/>
                  <a:gd name="T22" fmla="*/ 19 w 417"/>
                  <a:gd name="T23" fmla="*/ 11 h 364"/>
                  <a:gd name="T24" fmla="*/ 83 w 417"/>
                  <a:gd name="T25" fmla="*/ 11 h 364"/>
                  <a:gd name="T26" fmla="*/ 85 w 417"/>
                  <a:gd name="T27" fmla="*/ 12 h 364"/>
                  <a:gd name="T28" fmla="*/ 82 w 417"/>
                  <a:gd name="T29" fmla="*/ 12 h 364"/>
                  <a:gd name="T30" fmla="*/ 91 w 417"/>
                  <a:gd name="T31" fmla="*/ 12 h 364"/>
                  <a:gd name="T32" fmla="*/ 94 w 417"/>
                  <a:gd name="T33" fmla="*/ 12 h 364"/>
                  <a:gd name="T34" fmla="*/ 94 w 417"/>
                  <a:gd name="T35" fmla="*/ 11 h 364"/>
                  <a:gd name="T36" fmla="*/ 96 w 417"/>
                  <a:gd name="T37" fmla="*/ 11 h 364"/>
                  <a:gd name="T38" fmla="*/ 98 w 417"/>
                  <a:gd name="T39" fmla="*/ 11 h 364"/>
                  <a:gd name="T40" fmla="*/ 100 w 417"/>
                  <a:gd name="T41" fmla="*/ 11 h 364"/>
                  <a:gd name="T42" fmla="*/ 100 w 417"/>
                  <a:gd name="T43" fmla="*/ 10 h 364"/>
                  <a:gd name="T44" fmla="*/ 99 w 417"/>
                  <a:gd name="T45" fmla="*/ 10 h 364"/>
                  <a:gd name="T46" fmla="*/ 96 w 417"/>
                  <a:gd name="T47" fmla="*/ 10 h 364"/>
                  <a:gd name="T48" fmla="*/ 94 w 417"/>
                  <a:gd name="T49" fmla="*/ 9 h 364"/>
                  <a:gd name="T50" fmla="*/ 93 w 417"/>
                  <a:gd name="T51" fmla="*/ 8 h 364"/>
                  <a:gd name="T52" fmla="*/ 90 w 417"/>
                  <a:gd name="T53" fmla="*/ 8 h 364"/>
                  <a:gd name="T54" fmla="*/ 87 w 417"/>
                  <a:gd name="T55" fmla="*/ 7 h 364"/>
                  <a:gd name="T56" fmla="*/ 82 w 417"/>
                  <a:gd name="T57" fmla="*/ 7 h 364"/>
                  <a:gd name="T58" fmla="*/ 81 w 417"/>
                  <a:gd name="T59" fmla="*/ 6 h 364"/>
                  <a:gd name="T60" fmla="*/ 83 w 417"/>
                  <a:gd name="T61" fmla="*/ 4 h 364"/>
                  <a:gd name="T62" fmla="*/ 81 w 417"/>
                  <a:gd name="T63" fmla="*/ 4 h 364"/>
                  <a:gd name="T64" fmla="*/ 74 w 417"/>
                  <a:gd name="T65" fmla="*/ 4 h 364"/>
                  <a:gd name="T66" fmla="*/ 73 w 417"/>
                  <a:gd name="T67" fmla="*/ 4 h 364"/>
                  <a:gd name="T68" fmla="*/ 63 w 417"/>
                  <a:gd name="T69" fmla="*/ 4 h 364"/>
                  <a:gd name="T70" fmla="*/ 62 w 417"/>
                  <a:gd name="T71" fmla="*/ 4 h 364"/>
                  <a:gd name="T72" fmla="*/ 63 w 417"/>
                  <a:gd name="T73" fmla="*/ 4 h 364"/>
                  <a:gd name="T74" fmla="*/ 58 w 417"/>
                  <a:gd name="T75" fmla="*/ 0 h 364"/>
                  <a:gd name="T76" fmla="*/ 0 w 417"/>
                  <a:gd name="T77" fmla="*/ 4 h 364"/>
                  <a:gd name="T78" fmla="*/ 0 w 417"/>
                  <a:gd name="T79" fmla="*/ 4 h 3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64"/>
                  <a:gd name="T122" fmla="*/ 417 w 417"/>
                  <a:gd name="T123" fmla="*/ 364 h 3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noFill/>
              <a:ln w="4763">
                <a:solidFill>
                  <a:srgbClr val="1F1A17"/>
                </a:solidFill>
                <a:round/>
                <a:headEnd/>
                <a:tailEnd/>
              </a:ln>
            </p:spPr>
            <p:txBody>
              <a:bodyPr/>
              <a:lstStyle/>
              <a:p>
                <a:endParaRPr lang="en-US"/>
              </a:p>
            </p:txBody>
          </p:sp>
          <p:sp>
            <p:nvSpPr>
              <p:cNvPr id="16428" name="Freeform 22"/>
              <p:cNvSpPr>
                <a:spLocks/>
              </p:cNvSpPr>
              <p:nvPr/>
            </p:nvSpPr>
            <p:spPr bwMode="auto">
              <a:xfrm>
                <a:off x="2730" y="2039"/>
                <a:ext cx="301" cy="254"/>
              </a:xfrm>
              <a:custGeom>
                <a:avLst/>
                <a:gdLst>
                  <a:gd name="T0" fmla="*/ 0 w 315"/>
                  <a:gd name="T1" fmla="*/ 4 h 284"/>
                  <a:gd name="T2" fmla="*/ 11 w 315"/>
                  <a:gd name="T3" fmla="*/ 4 h 284"/>
                  <a:gd name="T4" fmla="*/ 11 w 315"/>
                  <a:gd name="T5" fmla="*/ 10 h 284"/>
                  <a:gd name="T6" fmla="*/ 11 w 315"/>
                  <a:gd name="T7" fmla="*/ 10 h 284"/>
                  <a:gd name="T8" fmla="*/ 11 w 315"/>
                  <a:gd name="T9" fmla="*/ 10 h 284"/>
                  <a:gd name="T10" fmla="*/ 11 w 315"/>
                  <a:gd name="T11" fmla="*/ 11 h 284"/>
                  <a:gd name="T12" fmla="*/ 61 w 315"/>
                  <a:gd name="T13" fmla="*/ 11 h 284"/>
                  <a:gd name="T14" fmla="*/ 60 w 315"/>
                  <a:gd name="T15" fmla="*/ 10 h 284"/>
                  <a:gd name="T16" fmla="*/ 65 w 315"/>
                  <a:gd name="T17" fmla="*/ 8 h 284"/>
                  <a:gd name="T18" fmla="*/ 71 w 315"/>
                  <a:gd name="T19" fmla="*/ 6 h 284"/>
                  <a:gd name="T20" fmla="*/ 70 w 315"/>
                  <a:gd name="T21" fmla="*/ 6 h 284"/>
                  <a:gd name="T22" fmla="*/ 75 w 315"/>
                  <a:gd name="T23" fmla="*/ 4 h 284"/>
                  <a:gd name="T24" fmla="*/ 77 w 315"/>
                  <a:gd name="T25" fmla="*/ 4 h 284"/>
                  <a:gd name="T26" fmla="*/ 75 w 315"/>
                  <a:gd name="T27" fmla="*/ 4 h 284"/>
                  <a:gd name="T28" fmla="*/ 81 w 315"/>
                  <a:gd name="T29" fmla="*/ 4 h 284"/>
                  <a:gd name="T30" fmla="*/ 85 w 315"/>
                  <a:gd name="T31" fmla="*/ 4 h 284"/>
                  <a:gd name="T32" fmla="*/ 82 w 315"/>
                  <a:gd name="T33" fmla="*/ 4 h 284"/>
                  <a:gd name="T34" fmla="*/ 72 w 315"/>
                  <a:gd name="T35" fmla="*/ 4 h 284"/>
                  <a:gd name="T36" fmla="*/ 75 w 315"/>
                  <a:gd name="T37" fmla="*/ 4 h 284"/>
                  <a:gd name="T38" fmla="*/ 74 w 315"/>
                  <a:gd name="T39" fmla="*/ 0 h 284"/>
                  <a:gd name="T40" fmla="*/ 0 w 315"/>
                  <a:gd name="T41" fmla="*/ 4 h 2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5"/>
                  <a:gd name="T64" fmla="*/ 0 h 284"/>
                  <a:gd name="T65" fmla="*/ 315 w 315"/>
                  <a:gd name="T66" fmla="*/ 284 h 2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solidFill>
                <a:srgbClr val="98BEE4"/>
              </a:solidFill>
              <a:ln w="9525">
                <a:noFill/>
                <a:round/>
                <a:headEnd/>
                <a:tailEnd/>
              </a:ln>
            </p:spPr>
            <p:txBody>
              <a:bodyPr/>
              <a:lstStyle/>
              <a:p>
                <a:endParaRPr lang="en-US"/>
              </a:p>
            </p:txBody>
          </p:sp>
          <p:sp>
            <p:nvSpPr>
              <p:cNvPr id="16429" name="Freeform 23"/>
              <p:cNvSpPr>
                <a:spLocks/>
              </p:cNvSpPr>
              <p:nvPr/>
            </p:nvSpPr>
            <p:spPr bwMode="auto">
              <a:xfrm>
                <a:off x="2730" y="2039"/>
                <a:ext cx="301" cy="254"/>
              </a:xfrm>
              <a:custGeom>
                <a:avLst/>
                <a:gdLst>
                  <a:gd name="T0" fmla="*/ 0 w 315"/>
                  <a:gd name="T1" fmla="*/ 4 h 284"/>
                  <a:gd name="T2" fmla="*/ 11 w 315"/>
                  <a:gd name="T3" fmla="*/ 4 h 284"/>
                  <a:gd name="T4" fmla="*/ 11 w 315"/>
                  <a:gd name="T5" fmla="*/ 10 h 284"/>
                  <a:gd name="T6" fmla="*/ 11 w 315"/>
                  <a:gd name="T7" fmla="*/ 10 h 284"/>
                  <a:gd name="T8" fmla="*/ 11 w 315"/>
                  <a:gd name="T9" fmla="*/ 10 h 284"/>
                  <a:gd name="T10" fmla="*/ 11 w 315"/>
                  <a:gd name="T11" fmla="*/ 11 h 284"/>
                  <a:gd name="T12" fmla="*/ 61 w 315"/>
                  <a:gd name="T13" fmla="*/ 11 h 284"/>
                  <a:gd name="T14" fmla="*/ 60 w 315"/>
                  <a:gd name="T15" fmla="*/ 10 h 284"/>
                  <a:gd name="T16" fmla="*/ 65 w 315"/>
                  <a:gd name="T17" fmla="*/ 8 h 284"/>
                  <a:gd name="T18" fmla="*/ 71 w 315"/>
                  <a:gd name="T19" fmla="*/ 6 h 284"/>
                  <a:gd name="T20" fmla="*/ 70 w 315"/>
                  <a:gd name="T21" fmla="*/ 6 h 284"/>
                  <a:gd name="T22" fmla="*/ 75 w 315"/>
                  <a:gd name="T23" fmla="*/ 4 h 284"/>
                  <a:gd name="T24" fmla="*/ 77 w 315"/>
                  <a:gd name="T25" fmla="*/ 4 h 284"/>
                  <a:gd name="T26" fmla="*/ 75 w 315"/>
                  <a:gd name="T27" fmla="*/ 4 h 284"/>
                  <a:gd name="T28" fmla="*/ 81 w 315"/>
                  <a:gd name="T29" fmla="*/ 4 h 284"/>
                  <a:gd name="T30" fmla="*/ 85 w 315"/>
                  <a:gd name="T31" fmla="*/ 4 h 284"/>
                  <a:gd name="T32" fmla="*/ 82 w 315"/>
                  <a:gd name="T33" fmla="*/ 4 h 284"/>
                  <a:gd name="T34" fmla="*/ 72 w 315"/>
                  <a:gd name="T35" fmla="*/ 4 h 284"/>
                  <a:gd name="T36" fmla="*/ 75 w 315"/>
                  <a:gd name="T37" fmla="*/ 4 h 284"/>
                  <a:gd name="T38" fmla="*/ 74 w 315"/>
                  <a:gd name="T39" fmla="*/ 0 h 284"/>
                  <a:gd name="T40" fmla="*/ 0 w 315"/>
                  <a:gd name="T41" fmla="*/ 4 h 284"/>
                  <a:gd name="T42" fmla="*/ 0 w 315"/>
                  <a:gd name="T43" fmla="*/ 4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5"/>
                  <a:gd name="T67" fmla="*/ 0 h 284"/>
                  <a:gd name="T68" fmla="*/ 315 w 315"/>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noFill/>
              <a:ln w="4763">
                <a:solidFill>
                  <a:srgbClr val="1F1A17"/>
                </a:solidFill>
                <a:round/>
                <a:headEnd/>
                <a:tailEnd/>
              </a:ln>
            </p:spPr>
            <p:txBody>
              <a:bodyPr/>
              <a:lstStyle/>
              <a:p>
                <a:endParaRPr lang="en-US"/>
              </a:p>
            </p:txBody>
          </p:sp>
          <p:sp>
            <p:nvSpPr>
              <p:cNvPr id="16430" name="Freeform 24"/>
              <p:cNvSpPr>
                <a:spLocks/>
              </p:cNvSpPr>
              <p:nvPr/>
            </p:nvSpPr>
            <p:spPr bwMode="auto">
              <a:xfrm>
                <a:off x="2906" y="1605"/>
                <a:ext cx="234" cy="396"/>
              </a:xfrm>
              <a:custGeom>
                <a:avLst/>
                <a:gdLst>
                  <a:gd name="T0" fmla="*/ 0 w 245"/>
                  <a:gd name="T1" fmla="*/ 8 h 443"/>
                  <a:gd name="T2" fmla="*/ 6 w 245"/>
                  <a:gd name="T3" fmla="*/ 7 h 443"/>
                  <a:gd name="T4" fmla="*/ 11 w 245"/>
                  <a:gd name="T5" fmla="*/ 6 h 443"/>
                  <a:gd name="T6" fmla="*/ 11 w 245"/>
                  <a:gd name="T7" fmla="*/ 4 h 443"/>
                  <a:gd name="T8" fmla="*/ 11 w 245"/>
                  <a:gd name="T9" fmla="*/ 4 h 443"/>
                  <a:gd name="T10" fmla="*/ 18 w 245"/>
                  <a:gd name="T11" fmla="*/ 4 h 443"/>
                  <a:gd name="T12" fmla="*/ 21 w 245"/>
                  <a:gd name="T13" fmla="*/ 4 h 443"/>
                  <a:gd name="T14" fmla="*/ 21 w 245"/>
                  <a:gd name="T15" fmla="*/ 4 h 443"/>
                  <a:gd name="T16" fmla="*/ 11 w 245"/>
                  <a:gd name="T17" fmla="*/ 4 h 443"/>
                  <a:gd name="T18" fmla="*/ 54 w 245"/>
                  <a:gd name="T19" fmla="*/ 0 h 443"/>
                  <a:gd name="T20" fmla="*/ 55 w 245"/>
                  <a:gd name="T21" fmla="*/ 4 h 443"/>
                  <a:gd name="T22" fmla="*/ 61 w 245"/>
                  <a:gd name="T23" fmla="*/ 4 h 443"/>
                  <a:gd name="T24" fmla="*/ 64 w 245"/>
                  <a:gd name="T25" fmla="*/ 9 h 443"/>
                  <a:gd name="T26" fmla="*/ 63 w 245"/>
                  <a:gd name="T27" fmla="*/ 11 h 443"/>
                  <a:gd name="T28" fmla="*/ 65 w 245"/>
                  <a:gd name="T29" fmla="*/ 11 h 443"/>
                  <a:gd name="T30" fmla="*/ 62 w 245"/>
                  <a:gd name="T31" fmla="*/ 12 h 443"/>
                  <a:gd name="T32" fmla="*/ 58 w 245"/>
                  <a:gd name="T33" fmla="*/ 13 h 443"/>
                  <a:gd name="T34" fmla="*/ 58 w 245"/>
                  <a:gd name="T35" fmla="*/ 14 h 443"/>
                  <a:gd name="T36" fmla="*/ 58 w 245"/>
                  <a:gd name="T37" fmla="*/ 15 h 443"/>
                  <a:gd name="T38" fmla="*/ 58 w 245"/>
                  <a:gd name="T39" fmla="*/ 15 h 443"/>
                  <a:gd name="T40" fmla="*/ 58 w 245"/>
                  <a:gd name="T41" fmla="*/ 15 h 443"/>
                  <a:gd name="T42" fmla="*/ 53 w 245"/>
                  <a:gd name="T43" fmla="*/ 15 h 443"/>
                  <a:gd name="T44" fmla="*/ 52 w 245"/>
                  <a:gd name="T45" fmla="*/ 17 h 443"/>
                  <a:gd name="T46" fmla="*/ 45 w 245"/>
                  <a:gd name="T47" fmla="*/ 17 h 443"/>
                  <a:gd name="T48" fmla="*/ 41 w 245"/>
                  <a:gd name="T49" fmla="*/ 17 h 443"/>
                  <a:gd name="T50" fmla="*/ 41 w 245"/>
                  <a:gd name="T51" fmla="*/ 17 h 443"/>
                  <a:gd name="T52" fmla="*/ 39 w 245"/>
                  <a:gd name="T53" fmla="*/ 17 h 443"/>
                  <a:gd name="T54" fmla="*/ 35 w 245"/>
                  <a:gd name="T55" fmla="*/ 17 h 443"/>
                  <a:gd name="T56" fmla="*/ 34 w 245"/>
                  <a:gd name="T57" fmla="*/ 15 h 443"/>
                  <a:gd name="T58" fmla="*/ 32 w 245"/>
                  <a:gd name="T59" fmla="*/ 15 h 443"/>
                  <a:gd name="T60" fmla="*/ 29 w 245"/>
                  <a:gd name="T61" fmla="*/ 15 h 443"/>
                  <a:gd name="T62" fmla="*/ 24 w 245"/>
                  <a:gd name="T63" fmla="*/ 13 h 443"/>
                  <a:gd name="T64" fmla="*/ 22 w 245"/>
                  <a:gd name="T65" fmla="*/ 13 h 443"/>
                  <a:gd name="T66" fmla="*/ 25 w 245"/>
                  <a:gd name="T67" fmla="*/ 12 h 443"/>
                  <a:gd name="T68" fmla="*/ 22 w 245"/>
                  <a:gd name="T69" fmla="*/ 12 h 443"/>
                  <a:gd name="T70" fmla="*/ 15 w 245"/>
                  <a:gd name="T71" fmla="*/ 12 h 443"/>
                  <a:gd name="T72" fmla="*/ 12 w 245"/>
                  <a:gd name="T73" fmla="*/ 11 h 443"/>
                  <a:gd name="T74" fmla="*/ 9 w 245"/>
                  <a:gd name="T75" fmla="*/ 9 h 443"/>
                  <a:gd name="T76" fmla="*/ 0 w 245"/>
                  <a:gd name="T77" fmla="*/ 8 h 4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443"/>
                  <a:gd name="T119" fmla="*/ 245 w 245"/>
                  <a:gd name="T120" fmla="*/ 443 h 4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solidFill>
                <a:srgbClr val="BA7CAC"/>
              </a:solidFill>
              <a:ln w="9525">
                <a:noFill/>
                <a:round/>
                <a:headEnd/>
                <a:tailEnd/>
              </a:ln>
            </p:spPr>
            <p:txBody>
              <a:bodyPr/>
              <a:lstStyle/>
              <a:p>
                <a:endParaRPr lang="en-US"/>
              </a:p>
            </p:txBody>
          </p:sp>
          <p:sp>
            <p:nvSpPr>
              <p:cNvPr id="16431" name="Freeform 25"/>
              <p:cNvSpPr>
                <a:spLocks/>
              </p:cNvSpPr>
              <p:nvPr/>
            </p:nvSpPr>
            <p:spPr bwMode="auto">
              <a:xfrm>
                <a:off x="2906" y="1605"/>
                <a:ext cx="234" cy="396"/>
              </a:xfrm>
              <a:custGeom>
                <a:avLst/>
                <a:gdLst>
                  <a:gd name="T0" fmla="*/ 0 w 245"/>
                  <a:gd name="T1" fmla="*/ 8 h 443"/>
                  <a:gd name="T2" fmla="*/ 6 w 245"/>
                  <a:gd name="T3" fmla="*/ 7 h 443"/>
                  <a:gd name="T4" fmla="*/ 11 w 245"/>
                  <a:gd name="T5" fmla="*/ 6 h 443"/>
                  <a:gd name="T6" fmla="*/ 11 w 245"/>
                  <a:gd name="T7" fmla="*/ 4 h 443"/>
                  <a:gd name="T8" fmla="*/ 11 w 245"/>
                  <a:gd name="T9" fmla="*/ 4 h 443"/>
                  <a:gd name="T10" fmla="*/ 18 w 245"/>
                  <a:gd name="T11" fmla="*/ 4 h 443"/>
                  <a:gd name="T12" fmla="*/ 21 w 245"/>
                  <a:gd name="T13" fmla="*/ 4 h 443"/>
                  <a:gd name="T14" fmla="*/ 21 w 245"/>
                  <a:gd name="T15" fmla="*/ 4 h 443"/>
                  <a:gd name="T16" fmla="*/ 11 w 245"/>
                  <a:gd name="T17" fmla="*/ 4 h 443"/>
                  <a:gd name="T18" fmla="*/ 54 w 245"/>
                  <a:gd name="T19" fmla="*/ 0 h 443"/>
                  <a:gd name="T20" fmla="*/ 55 w 245"/>
                  <a:gd name="T21" fmla="*/ 4 h 443"/>
                  <a:gd name="T22" fmla="*/ 61 w 245"/>
                  <a:gd name="T23" fmla="*/ 4 h 443"/>
                  <a:gd name="T24" fmla="*/ 64 w 245"/>
                  <a:gd name="T25" fmla="*/ 9 h 443"/>
                  <a:gd name="T26" fmla="*/ 63 w 245"/>
                  <a:gd name="T27" fmla="*/ 11 h 443"/>
                  <a:gd name="T28" fmla="*/ 65 w 245"/>
                  <a:gd name="T29" fmla="*/ 11 h 443"/>
                  <a:gd name="T30" fmla="*/ 62 w 245"/>
                  <a:gd name="T31" fmla="*/ 12 h 443"/>
                  <a:gd name="T32" fmla="*/ 58 w 245"/>
                  <a:gd name="T33" fmla="*/ 13 h 443"/>
                  <a:gd name="T34" fmla="*/ 58 w 245"/>
                  <a:gd name="T35" fmla="*/ 14 h 443"/>
                  <a:gd name="T36" fmla="*/ 58 w 245"/>
                  <a:gd name="T37" fmla="*/ 15 h 443"/>
                  <a:gd name="T38" fmla="*/ 58 w 245"/>
                  <a:gd name="T39" fmla="*/ 15 h 443"/>
                  <a:gd name="T40" fmla="*/ 58 w 245"/>
                  <a:gd name="T41" fmla="*/ 15 h 443"/>
                  <a:gd name="T42" fmla="*/ 53 w 245"/>
                  <a:gd name="T43" fmla="*/ 15 h 443"/>
                  <a:gd name="T44" fmla="*/ 52 w 245"/>
                  <a:gd name="T45" fmla="*/ 17 h 443"/>
                  <a:gd name="T46" fmla="*/ 45 w 245"/>
                  <a:gd name="T47" fmla="*/ 17 h 443"/>
                  <a:gd name="T48" fmla="*/ 41 w 245"/>
                  <a:gd name="T49" fmla="*/ 17 h 443"/>
                  <a:gd name="T50" fmla="*/ 41 w 245"/>
                  <a:gd name="T51" fmla="*/ 17 h 443"/>
                  <a:gd name="T52" fmla="*/ 39 w 245"/>
                  <a:gd name="T53" fmla="*/ 17 h 443"/>
                  <a:gd name="T54" fmla="*/ 35 w 245"/>
                  <a:gd name="T55" fmla="*/ 17 h 443"/>
                  <a:gd name="T56" fmla="*/ 34 w 245"/>
                  <a:gd name="T57" fmla="*/ 15 h 443"/>
                  <a:gd name="T58" fmla="*/ 32 w 245"/>
                  <a:gd name="T59" fmla="*/ 15 h 443"/>
                  <a:gd name="T60" fmla="*/ 29 w 245"/>
                  <a:gd name="T61" fmla="*/ 15 h 443"/>
                  <a:gd name="T62" fmla="*/ 24 w 245"/>
                  <a:gd name="T63" fmla="*/ 13 h 443"/>
                  <a:gd name="T64" fmla="*/ 22 w 245"/>
                  <a:gd name="T65" fmla="*/ 13 h 443"/>
                  <a:gd name="T66" fmla="*/ 25 w 245"/>
                  <a:gd name="T67" fmla="*/ 12 h 443"/>
                  <a:gd name="T68" fmla="*/ 22 w 245"/>
                  <a:gd name="T69" fmla="*/ 12 h 443"/>
                  <a:gd name="T70" fmla="*/ 15 w 245"/>
                  <a:gd name="T71" fmla="*/ 12 h 443"/>
                  <a:gd name="T72" fmla="*/ 12 w 245"/>
                  <a:gd name="T73" fmla="*/ 11 h 443"/>
                  <a:gd name="T74" fmla="*/ 9 w 245"/>
                  <a:gd name="T75" fmla="*/ 9 h 443"/>
                  <a:gd name="T76" fmla="*/ 0 w 245"/>
                  <a:gd name="T77" fmla="*/ 8 h 443"/>
                  <a:gd name="T78" fmla="*/ 0 w 245"/>
                  <a:gd name="T79" fmla="*/ 8 h 4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5"/>
                  <a:gd name="T121" fmla="*/ 0 h 443"/>
                  <a:gd name="T122" fmla="*/ 245 w 245"/>
                  <a:gd name="T123" fmla="*/ 443 h 4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noFill/>
              <a:ln w="4763">
                <a:solidFill>
                  <a:srgbClr val="1F1A17"/>
                </a:solidFill>
                <a:round/>
                <a:headEnd/>
                <a:tailEnd/>
              </a:ln>
            </p:spPr>
            <p:txBody>
              <a:bodyPr/>
              <a:lstStyle/>
              <a:p>
                <a:endParaRPr lang="en-US"/>
              </a:p>
            </p:txBody>
          </p:sp>
          <p:sp>
            <p:nvSpPr>
              <p:cNvPr id="16432" name="Freeform 26"/>
              <p:cNvSpPr>
                <a:spLocks/>
              </p:cNvSpPr>
              <p:nvPr/>
            </p:nvSpPr>
            <p:spPr bwMode="auto">
              <a:xfrm>
                <a:off x="2941" y="1256"/>
                <a:ext cx="341" cy="165"/>
              </a:xfrm>
              <a:custGeom>
                <a:avLst/>
                <a:gdLst>
                  <a:gd name="T0" fmla="*/ 10 w 358"/>
                  <a:gd name="T1" fmla="*/ 4 h 185"/>
                  <a:gd name="T2" fmla="*/ 30 w 358"/>
                  <a:gd name="T3" fmla="*/ 4 h 185"/>
                  <a:gd name="T4" fmla="*/ 36 w 358"/>
                  <a:gd name="T5" fmla="*/ 4 h 185"/>
                  <a:gd name="T6" fmla="*/ 44 w 358"/>
                  <a:gd name="T7" fmla="*/ 5 h 185"/>
                  <a:gd name="T8" fmla="*/ 46 w 358"/>
                  <a:gd name="T9" fmla="*/ 4 h 185"/>
                  <a:gd name="T10" fmla="*/ 48 w 358"/>
                  <a:gd name="T11" fmla="*/ 4 h 185"/>
                  <a:gd name="T12" fmla="*/ 47 w 358"/>
                  <a:gd name="T13" fmla="*/ 4 h 185"/>
                  <a:gd name="T14" fmla="*/ 49 w 358"/>
                  <a:gd name="T15" fmla="*/ 4 h 185"/>
                  <a:gd name="T16" fmla="*/ 51 w 358"/>
                  <a:gd name="T17" fmla="*/ 4 h 185"/>
                  <a:gd name="T18" fmla="*/ 52 w 358"/>
                  <a:gd name="T19" fmla="*/ 4 h 185"/>
                  <a:gd name="T20" fmla="*/ 52 w 358"/>
                  <a:gd name="T21" fmla="*/ 4 h 185"/>
                  <a:gd name="T22" fmla="*/ 55 w 358"/>
                  <a:gd name="T23" fmla="*/ 4 h 185"/>
                  <a:gd name="T24" fmla="*/ 63 w 358"/>
                  <a:gd name="T25" fmla="*/ 4 h 185"/>
                  <a:gd name="T26" fmla="*/ 67 w 358"/>
                  <a:gd name="T27" fmla="*/ 4 h 185"/>
                  <a:gd name="T28" fmla="*/ 76 w 358"/>
                  <a:gd name="T29" fmla="*/ 4 h 185"/>
                  <a:gd name="T30" fmla="*/ 80 w 358"/>
                  <a:gd name="T31" fmla="*/ 4 h 185"/>
                  <a:gd name="T32" fmla="*/ 88 w 358"/>
                  <a:gd name="T33" fmla="*/ 4 h 185"/>
                  <a:gd name="T34" fmla="*/ 82 w 358"/>
                  <a:gd name="T35" fmla="*/ 4 h 185"/>
                  <a:gd name="T36" fmla="*/ 76 w 358"/>
                  <a:gd name="T37" fmla="*/ 4 h 185"/>
                  <a:gd name="T38" fmla="*/ 72 w 358"/>
                  <a:gd name="T39" fmla="*/ 4 h 185"/>
                  <a:gd name="T40" fmla="*/ 71 w 358"/>
                  <a:gd name="T41" fmla="*/ 4 h 185"/>
                  <a:gd name="T42" fmla="*/ 68 w 358"/>
                  <a:gd name="T43" fmla="*/ 4 h 185"/>
                  <a:gd name="T44" fmla="*/ 56 w 358"/>
                  <a:gd name="T45" fmla="*/ 4 h 185"/>
                  <a:gd name="T46" fmla="*/ 49 w 358"/>
                  <a:gd name="T47" fmla="*/ 4 h 185"/>
                  <a:gd name="T48" fmla="*/ 46 w 358"/>
                  <a:gd name="T49" fmla="*/ 4 h 185"/>
                  <a:gd name="T50" fmla="*/ 41 w 358"/>
                  <a:gd name="T51" fmla="*/ 4 h 185"/>
                  <a:gd name="T52" fmla="*/ 30 w 358"/>
                  <a:gd name="T53" fmla="*/ 4 h 185"/>
                  <a:gd name="T54" fmla="*/ 28 w 358"/>
                  <a:gd name="T55" fmla="*/ 4 h 185"/>
                  <a:gd name="T56" fmla="*/ 27 w 358"/>
                  <a:gd name="T57" fmla="*/ 4 h 185"/>
                  <a:gd name="T58" fmla="*/ 26 w 358"/>
                  <a:gd name="T59" fmla="*/ 4 h 185"/>
                  <a:gd name="T60" fmla="*/ 31 w 358"/>
                  <a:gd name="T61" fmla="*/ 4 h 185"/>
                  <a:gd name="T62" fmla="*/ 34 w 358"/>
                  <a:gd name="T63" fmla="*/ 0 h 185"/>
                  <a:gd name="T64" fmla="*/ 26 w 358"/>
                  <a:gd name="T65" fmla="*/ 4 h 185"/>
                  <a:gd name="T66" fmla="*/ 22 w 358"/>
                  <a:gd name="T67" fmla="*/ 4 h 185"/>
                  <a:gd name="T68" fmla="*/ 18 w 358"/>
                  <a:gd name="T69" fmla="*/ 4 h 185"/>
                  <a:gd name="T70" fmla="*/ 13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solidFill>
                <a:srgbClr val="BA7CAC"/>
              </a:solidFill>
              <a:ln w="9525">
                <a:noFill/>
                <a:round/>
                <a:headEnd/>
                <a:tailEnd/>
              </a:ln>
            </p:spPr>
            <p:txBody>
              <a:bodyPr/>
              <a:lstStyle/>
              <a:p>
                <a:endParaRPr lang="en-US"/>
              </a:p>
            </p:txBody>
          </p:sp>
          <p:sp>
            <p:nvSpPr>
              <p:cNvPr id="16433" name="Freeform 27"/>
              <p:cNvSpPr>
                <a:spLocks/>
              </p:cNvSpPr>
              <p:nvPr/>
            </p:nvSpPr>
            <p:spPr bwMode="auto">
              <a:xfrm>
                <a:off x="2941" y="1256"/>
                <a:ext cx="341" cy="165"/>
              </a:xfrm>
              <a:custGeom>
                <a:avLst/>
                <a:gdLst>
                  <a:gd name="T0" fmla="*/ 10 w 358"/>
                  <a:gd name="T1" fmla="*/ 4 h 185"/>
                  <a:gd name="T2" fmla="*/ 30 w 358"/>
                  <a:gd name="T3" fmla="*/ 4 h 185"/>
                  <a:gd name="T4" fmla="*/ 36 w 358"/>
                  <a:gd name="T5" fmla="*/ 4 h 185"/>
                  <a:gd name="T6" fmla="*/ 44 w 358"/>
                  <a:gd name="T7" fmla="*/ 5 h 185"/>
                  <a:gd name="T8" fmla="*/ 46 w 358"/>
                  <a:gd name="T9" fmla="*/ 4 h 185"/>
                  <a:gd name="T10" fmla="*/ 48 w 358"/>
                  <a:gd name="T11" fmla="*/ 4 h 185"/>
                  <a:gd name="T12" fmla="*/ 47 w 358"/>
                  <a:gd name="T13" fmla="*/ 4 h 185"/>
                  <a:gd name="T14" fmla="*/ 49 w 358"/>
                  <a:gd name="T15" fmla="*/ 4 h 185"/>
                  <a:gd name="T16" fmla="*/ 51 w 358"/>
                  <a:gd name="T17" fmla="*/ 4 h 185"/>
                  <a:gd name="T18" fmla="*/ 52 w 358"/>
                  <a:gd name="T19" fmla="*/ 4 h 185"/>
                  <a:gd name="T20" fmla="*/ 52 w 358"/>
                  <a:gd name="T21" fmla="*/ 4 h 185"/>
                  <a:gd name="T22" fmla="*/ 55 w 358"/>
                  <a:gd name="T23" fmla="*/ 4 h 185"/>
                  <a:gd name="T24" fmla="*/ 63 w 358"/>
                  <a:gd name="T25" fmla="*/ 4 h 185"/>
                  <a:gd name="T26" fmla="*/ 67 w 358"/>
                  <a:gd name="T27" fmla="*/ 4 h 185"/>
                  <a:gd name="T28" fmla="*/ 76 w 358"/>
                  <a:gd name="T29" fmla="*/ 4 h 185"/>
                  <a:gd name="T30" fmla="*/ 80 w 358"/>
                  <a:gd name="T31" fmla="*/ 4 h 185"/>
                  <a:gd name="T32" fmla="*/ 88 w 358"/>
                  <a:gd name="T33" fmla="*/ 4 h 185"/>
                  <a:gd name="T34" fmla="*/ 82 w 358"/>
                  <a:gd name="T35" fmla="*/ 4 h 185"/>
                  <a:gd name="T36" fmla="*/ 76 w 358"/>
                  <a:gd name="T37" fmla="*/ 4 h 185"/>
                  <a:gd name="T38" fmla="*/ 72 w 358"/>
                  <a:gd name="T39" fmla="*/ 4 h 185"/>
                  <a:gd name="T40" fmla="*/ 71 w 358"/>
                  <a:gd name="T41" fmla="*/ 4 h 185"/>
                  <a:gd name="T42" fmla="*/ 68 w 358"/>
                  <a:gd name="T43" fmla="*/ 4 h 185"/>
                  <a:gd name="T44" fmla="*/ 56 w 358"/>
                  <a:gd name="T45" fmla="*/ 4 h 185"/>
                  <a:gd name="T46" fmla="*/ 49 w 358"/>
                  <a:gd name="T47" fmla="*/ 4 h 185"/>
                  <a:gd name="T48" fmla="*/ 46 w 358"/>
                  <a:gd name="T49" fmla="*/ 4 h 185"/>
                  <a:gd name="T50" fmla="*/ 41 w 358"/>
                  <a:gd name="T51" fmla="*/ 4 h 185"/>
                  <a:gd name="T52" fmla="*/ 30 w 358"/>
                  <a:gd name="T53" fmla="*/ 4 h 185"/>
                  <a:gd name="T54" fmla="*/ 28 w 358"/>
                  <a:gd name="T55" fmla="*/ 4 h 185"/>
                  <a:gd name="T56" fmla="*/ 27 w 358"/>
                  <a:gd name="T57" fmla="*/ 4 h 185"/>
                  <a:gd name="T58" fmla="*/ 26 w 358"/>
                  <a:gd name="T59" fmla="*/ 4 h 185"/>
                  <a:gd name="T60" fmla="*/ 31 w 358"/>
                  <a:gd name="T61" fmla="*/ 4 h 185"/>
                  <a:gd name="T62" fmla="*/ 34 w 358"/>
                  <a:gd name="T63" fmla="*/ 0 h 185"/>
                  <a:gd name="T64" fmla="*/ 26 w 358"/>
                  <a:gd name="T65" fmla="*/ 4 h 185"/>
                  <a:gd name="T66" fmla="*/ 22 w 358"/>
                  <a:gd name="T67" fmla="*/ 4 h 185"/>
                  <a:gd name="T68" fmla="*/ 18 w 358"/>
                  <a:gd name="T69" fmla="*/ 4 h 185"/>
                  <a:gd name="T70" fmla="*/ 13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noFill/>
              <a:ln w="4763">
                <a:solidFill>
                  <a:srgbClr val="1F1A17"/>
                </a:solidFill>
                <a:round/>
                <a:headEnd/>
                <a:tailEnd/>
              </a:ln>
            </p:spPr>
            <p:txBody>
              <a:bodyPr/>
              <a:lstStyle/>
              <a:p>
                <a:endParaRPr lang="en-US"/>
              </a:p>
            </p:txBody>
          </p:sp>
          <p:sp>
            <p:nvSpPr>
              <p:cNvPr id="16434" name="Freeform 28"/>
              <p:cNvSpPr>
                <a:spLocks/>
              </p:cNvSpPr>
              <p:nvPr/>
            </p:nvSpPr>
            <p:spPr bwMode="auto">
              <a:xfrm>
                <a:off x="3161" y="1358"/>
                <a:ext cx="231" cy="294"/>
              </a:xfrm>
              <a:custGeom>
                <a:avLst/>
                <a:gdLst>
                  <a:gd name="T0" fmla="*/ 0 w 242"/>
                  <a:gd name="T1" fmla="*/ 13 h 329"/>
                  <a:gd name="T2" fmla="*/ 11 w 242"/>
                  <a:gd name="T3" fmla="*/ 11 h 329"/>
                  <a:gd name="T4" fmla="*/ 11 w 242"/>
                  <a:gd name="T5" fmla="*/ 11 h 329"/>
                  <a:gd name="T6" fmla="*/ 11 w 242"/>
                  <a:gd name="T7" fmla="*/ 10 h 329"/>
                  <a:gd name="T8" fmla="*/ 11 w 242"/>
                  <a:gd name="T9" fmla="*/ 9 h 329"/>
                  <a:gd name="T10" fmla="*/ 10 w 242"/>
                  <a:gd name="T11" fmla="*/ 8 h 329"/>
                  <a:gd name="T12" fmla="*/ 3 w 242"/>
                  <a:gd name="T13" fmla="*/ 7 h 329"/>
                  <a:gd name="T14" fmla="*/ 9 w 242"/>
                  <a:gd name="T15" fmla="*/ 6 h 329"/>
                  <a:gd name="T16" fmla="*/ 1 w 242"/>
                  <a:gd name="T17" fmla="*/ 6 h 329"/>
                  <a:gd name="T18" fmla="*/ 9 w 242"/>
                  <a:gd name="T19" fmla="*/ 5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5 w 242"/>
                  <a:gd name="T35" fmla="*/ 4 h 329"/>
                  <a:gd name="T36" fmla="*/ 15 w 242"/>
                  <a:gd name="T37" fmla="*/ 4 h 329"/>
                  <a:gd name="T38" fmla="*/ 19 w 242"/>
                  <a:gd name="T39" fmla="*/ 4 h 329"/>
                  <a:gd name="T40" fmla="*/ 22 w 242"/>
                  <a:gd name="T41" fmla="*/ 4 h 329"/>
                  <a:gd name="T42" fmla="*/ 20 w 242"/>
                  <a:gd name="T43" fmla="*/ 4 h 329"/>
                  <a:gd name="T44" fmla="*/ 19 w 242"/>
                  <a:gd name="T45" fmla="*/ 4 h 329"/>
                  <a:gd name="T46" fmla="*/ 21 w 242"/>
                  <a:gd name="T47" fmla="*/ 4 h 329"/>
                  <a:gd name="T48" fmla="*/ 24 w 242"/>
                  <a:gd name="T49" fmla="*/ 0 h 329"/>
                  <a:gd name="T50" fmla="*/ 30 w 242"/>
                  <a:gd name="T51" fmla="*/ 4 h 329"/>
                  <a:gd name="T52" fmla="*/ 32 w 242"/>
                  <a:gd name="T53" fmla="*/ 4 h 329"/>
                  <a:gd name="T54" fmla="*/ 42 w 242"/>
                  <a:gd name="T55" fmla="*/ 4 h 329"/>
                  <a:gd name="T56" fmla="*/ 44 w 242"/>
                  <a:gd name="T57" fmla="*/ 4 h 329"/>
                  <a:gd name="T58" fmla="*/ 46 w 242"/>
                  <a:gd name="T59" fmla="*/ 4 h 329"/>
                  <a:gd name="T60" fmla="*/ 44 w 242"/>
                  <a:gd name="T61" fmla="*/ 4 h 329"/>
                  <a:gd name="T62" fmla="*/ 44 w 242"/>
                  <a:gd name="T63" fmla="*/ 4 h 329"/>
                  <a:gd name="T64" fmla="*/ 46 w 242"/>
                  <a:gd name="T65" fmla="*/ 4 h 329"/>
                  <a:gd name="T66" fmla="*/ 47 w 242"/>
                  <a:gd name="T67" fmla="*/ 4 h 329"/>
                  <a:gd name="T68" fmla="*/ 47 w 242"/>
                  <a:gd name="T69" fmla="*/ 4 h 329"/>
                  <a:gd name="T70" fmla="*/ 44 w 242"/>
                  <a:gd name="T71" fmla="*/ 4 h 329"/>
                  <a:gd name="T72" fmla="*/ 44 w 242"/>
                  <a:gd name="T73" fmla="*/ 4 h 329"/>
                  <a:gd name="T74" fmla="*/ 40 w 242"/>
                  <a:gd name="T75" fmla="*/ 5 h 329"/>
                  <a:gd name="T76" fmla="*/ 39 w 242"/>
                  <a:gd name="T77" fmla="*/ 5 h 329"/>
                  <a:gd name="T78" fmla="*/ 40 w 242"/>
                  <a:gd name="T79" fmla="*/ 6 h 329"/>
                  <a:gd name="T80" fmla="*/ 44 w 242"/>
                  <a:gd name="T81" fmla="*/ 6 h 329"/>
                  <a:gd name="T82" fmla="*/ 47 w 242"/>
                  <a:gd name="T83" fmla="*/ 6 h 329"/>
                  <a:gd name="T84" fmla="*/ 49 w 242"/>
                  <a:gd name="T85" fmla="*/ 5 h 329"/>
                  <a:gd name="T86" fmla="*/ 53 w 242"/>
                  <a:gd name="T87" fmla="*/ 4 h 329"/>
                  <a:gd name="T88" fmla="*/ 56 w 242"/>
                  <a:gd name="T89" fmla="*/ 4 h 329"/>
                  <a:gd name="T90" fmla="*/ 59 w 242"/>
                  <a:gd name="T91" fmla="*/ 6 h 329"/>
                  <a:gd name="T92" fmla="*/ 62 w 242"/>
                  <a:gd name="T93" fmla="*/ 8 h 329"/>
                  <a:gd name="T94" fmla="*/ 63 w 242"/>
                  <a:gd name="T95" fmla="*/ 8 h 329"/>
                  <a:gd name="T96" fmla="*/ 63 w 242"/>
                  <a:gd name="T97" fmla="*/ 9 h 329"/>
                  <a:gd name="T98" fmla="*/ 63 w 242"/>
                  <a:gd name="T99" fmla="*/ 9 h 329"/>
                  <a:gd name="T100" fmla="*/ 62 w 242"/>
                  <a:gd name="T101" fmla="*/ 10 h 329"/>
                  <a:gd name="T102" fmla="*/ 60 w 242"/>
                  <a:gd name="T103" fmla="*/ 9 h 329"/>
                  <a:gd name="T104" fmla="*/ 59 w 242"/>
                  <a:gd name="T105" fmla="*/ 10 h 329"/>
                  <a:gd name="T106" fmla="*/ 59 w 242"/>
                  <a:gd name="T107" fmla="*/ 10 h 329"/>
                  <a:gd name="T108" fmla="*/ 57 w 242"/>
                  <a:gd name="T109" fmla="*/ 10 h 329"/>
                  <a:gd name="T110" fmla="*/ 54 w 242"/>
                  <a:gd name="T111" fmla="*/ 11 h 329"/>
                  <a:gd name="T112" fmla="*/ 54 w 242"/>
                  <a:gd name="T113" fmla="*/ 11 h 329"/>
                  <a:gd name="T114" fmla="*/ 53 w 242"/>
                  <a:gd name="T115" fmla="*/ 11 h 329"/>
                  <a:gd name="T116" fmla="*/ 51 w 242"/>
                  <a:gd name="T117" fmla="*/ 12 h 329"/>
                  <a:gd name="T118" fmla="*/ 31 w 242"/>
                  <a:gd name="T119" fmla="*/ 12 h 329"/>
                  <a:gd name="T120" fmla="*/ 31 w 242"/>
                  <a:gd name="T121" fmla="*/ 12 h 329"/>
                  <a:gd name="T122" fmla="*/ 0 w 242"/>
                  <a:gd name="T123" fmla="*/ 13 h 3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
                  <a:gd name="T187" fmla="*/ 0 h 329"/>
                  <a:gd name="T188" fmla="*/ 242 w 242"/>
                  <a:gd name="T189" fmla="*/ 329 h 3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solidFill>
                <a:srgbClr val="BA7CAC"/>
              </a:solidFill>
              <a:ln w="9525">
                <a:noFill/>
                <a:round/>
                <a:headEnd/>
                <a:tailEnd/>
              </a:ln>
            </p:spPr>
            <p:txBody>
              <a:bodyPr/>
              <a:lstStyle/>
              <a:p>
                <a:endParaRPr lang="en-US"/>
              </a:p>
            </p:txBody>
          </p:sp>
          <p:sp>
            <p:nvSpPr>
              <p:cNvPr id="16435" name="Freeform 29"/>
              <p:cNvSpPr>
                <a:spLocks/>
              </p:cNvSpPr>
              <p:nvPr/>
            </p:nvSpPr>
            <p:spPr bwMode="auto">
              <a:xfrm>
                <a:off x="3161" y="1358"/>
                <a:ext cx="231" cy="294"/>
              </a:xfrm>
              <a:custGeom>
                <a:avLst/>
                <a:gdLst>
                  <a:gd name="T0" fmla="*/ 0 w 242"/>
                  <a:gd name="T1" fmla="*/ 13 h 329"/>
                  <a:gd name="T2" fmla="*/ 11 w 242"/>
                  <a:gd name="T3" fmla="*/ 11 h 329"/>
                  <a:gd name="T4" fmla="*/ 11 w 242"/>
                  <a:gd name="T5" fmla="*/ 11 h 329"/>
                  <a:gd name="T6" fmla="*/ 11 w 242"/>
                  <a:gd name="T7" fmla="*/ 10 h 329"/>
                  <a:gd name="T8" fmla="*/ 11 w 242"/>
                  <a:gd name="T9" fmla="*/ 9 h 329"/>
                  <a:gd name="T10" fmla="*/ 10 w 242"/>
                  <a:gd name="T11" fmla="*/ 8 h 329"/>
                  <a:gd name="T12" fmla="*/ 3 w 242"/>
                  <a:gd name="T13" fmla="*/ 7 h 329"/>
                  <a:gd name="T14" fmla="*/ 9 w 242"/>
                  <a:gd name="T15" fmla="*/ 6 h 329"/>
                  <a:gd name="T16" fmla="*/ 1 w 242"/>
                  <a:gd name="T17" fmla="*/ 6 h 329"/>
                  <a:gd name="T18" fmla="*/ 9 w 242"/>
                  <a:gd name="T19" fmla="*/ 5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5 w 242"/>
                  <a:gd name="T35" fmla="*/ 4 h 329"/>
                  <a:gd name="T36" fmla="*/ 15 w 242"/>
                  <a:gd name="T37" fmla="*/ 4 h 329"/>
                  <a:gd name="T38" fmla="*/ 19 w 242"/>
                  <a:gd name="T39" fmla="*/ 4 h 329"/>
                  <a:gd name="T40" fmla="*/ 22 w 242"/>
                  <a:gd name="T41" fmla="*/ 4 h 329"/>
                  <a:gd name="T42" fmla="*/ 20 w 242"/>
                  <a:gd name="T43" fmla="*/ 4 h 329"/>
                  <a:gd name="T44" fmla="*/ 19 w 242"/>
                  <a:gd name="T45" fmla="*/ 4 h 329"/>
                  <a:gd name="T46" fmla="*/ 21 w 242"/>
                  <a:gd name="T47" fmla="*/ 4 h 329"/>
                  <a:gd name="T48" fmla="*/ 24 w 242"/>
                  <a:gd name="T49" fmla="*/ 0 h 329"/>
                  <a:gd name="T50" fmla="*/ 30 w 242"/>
                  <a:gd name="T51" fmla="*/ 4 h 329"/>
                  <a:gd name="T52" fmla="*/ 32 w 242"/>
                  <a:gd name="T53" fmla="*/ 4 h 329"/>
                  <a:gd name="T54" fmla="*/ 42 w 242"/>
                  <a:gd name="T55" fmla="*/ 4 h 329"/>
                  <a:gd name="T56" fmla="*/ 44 w 242"/>
                  <a:gd name="T57" fmla="*/ 4 h 329"/>
                  <a:gd name="T58" fmla="*/ 46 w 242"/>
                  <a:gd name="T59" fmla="*/ 4 h 329"/>
                  <a:gd name="T60" fmla="*/ 44 w 242"/>
                  <a:gd name="T61" fmla="*/ 4 h 329"/>
                  <a:gd name="T62" fmla="*/ 44 w 242"/>
                  <a:gd name="T63" fmla="*/ 4 h 329"/>
                  <a:gd name="T64" fmla="*/ 46 w 242"/>
                  <a:gd name="T65" fmla="*/ 4 h 329"/>
                  <a:gd name="T66" fmla="*/ 47 w 242"/>
                  <a:gd name="T67" fmla="*/ 4 h 329"/>
                  <a:gd name="T68" fmla="*/ 47 w 242"/>
                  <a:gd name="T69" fmla="*/ 4 h 329"/>
                  <a:gd name="T70" fmla="*/ 44 w 242"/>
                  <a:gd name="T71" fmla="*/ 4 h 329"/>
                  <a:gd name="T72" fmla="*/ 44 w 242"/>
                  <a:gd name="T73" fmla="*/ 4 h 329"/>
                  <a:gd name="T74" fmla="*/ 40 w 242"/>
                  <a:gd name="T75" fmla="*/ 5 h 329"/>
                  <a:gd name="T76" fmla="*/ 39 w 242"/>
                  <a:gd name="T77" fmla="*/ 5 h 329"/>
                  <a:gd name="T78" fmla="*/ 40 w 242"/>
                  <a:gd name="T79" fmla="*/ 6 h 329"/>
                  <a:gd name="T80" fmla="*/ 44 w 242"/>
                  <a:gd name="T81" fmla="*/ 6 h 329"/>
                  <a:gd name="T82" fmla="*/ 47 w 242"/>
                  <a:gd name="T83" fmla="*/ 6 h 329"/>
                  <a:gd name="T84" fmla="*/ 49 w 242"/>
                  <a:gd name="T85" fmla="*/ 5 h 329"/>
                  <a:gd name="T86" fmla="*/ 53 w 242"/>
                  <a:gd name="T87" fmla="*/ 4 h 329"/>
                  <a:gd name="T88" fmla="*/ 56 w 242"/>
                  <a:gd name="T89" fmla="*/ 4 h 329"/>
                  <a:gd name="T90" fmla="*/ 59 w 242"/>
                  <a:gd name="T91" fmla="*/ 6 h 329"/>
                  <a:gd name="T92" fmla="*/ 62 w 242"/>
                  <a:gd name="T93" fmla="*/ 8 h 329"/>
                  <a:gd name="T94" fmla="*/ 63 w 242"/>
                  <a:gd name="T95" fmla="*/ 8 h 329"/>
                  <a:gd name="T96" fmla="*/ 63 w 242"/>
                  <a:gd name="T97" fmla="*/ 9 h 329"/>
                  <a:gd name="T98" fmla="*/ 63 w 242"/>
                  <a:gd name="T99" fmla="*/ 9 h 329"/>
                  <a:gd name="T100" fmla="*/ 62 w 242"/>
                  <a:gd name="T101" fmla="*/ 10 h 329"/>
                  <a:gd name="T102" fmla="*/ 60 w 242"/>
                  <a:gd name="T103" fmla="*/ 9 h 329"/>
                  <a:gd name="T104" fmla="*/ 59 w 242"/>
                  <a:gd name="T105" fmla="*/ 10 h 329"/>
                  <a:gd name="T106" fmla="*/ 59 w 242"/>
                  <a:gd name="T107" fmla="*/ 10 h 329"/>
                  <a:gd name="T108" fmla="*/ 57 w 242"/>
                  <a:gd name="T109" fmla="*/ 10 h 329"/>
                  <a:gd name="T110" fmla="*/ 54 w 242"/>
                  <a:gd name="T111" fmla="*/ 11 h 329"/>
                  <a:gd name="T112" fmla="*/ 54 w 242"/>
                  <a:gd name="T113" fmla="*/ 11 h 329"/>
                  <a:gd name="T114" fmla="*/ 53 w 242"/>
                  <a:gd name="T115" fmla="*/ 11 h 329"/>
                  <a:gd name="T116" fmla="*/ 51 w 242"/>
                  <a:gd name="T117" fmla="*/ 12 h 329"/>
                  <a:gd name="T118" fmla="*/ 31 w 242"/>
                  <a:gd name="T119" fmla="*/ 12 h 329"/>
                  <a:gd name="T120" fmla="*/ 31 w 242"/>
                  <a:gd name="T121" fmla="*/ 12 h 329"/>
                  <a:gd name="T122" fmla="*/ 0 w 242"/>
                  <a:gd name="T123" fmla="*/ 13 h 329"/>
                  <a:gd name="T124" fmla="*/ 0 w 242"/>
                  <a:gd name="T125" fmla="*/ 13 h 3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2"/>
                  <a:gd name="T190" fmla="*/ 0 h 329"/>
                  <a:gd name="T191" fmla="*/ 242 w 242"/>
                  <a:gd name="T192" fmla="*/ 329 h 3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noFill/>
              <a:ln w="4763">
                <a:solidFill>
                  <a:srgbClr val="1F1A17"/>
                </a:solidFill>
                <a:round/>
                <a:headEnd/>
                <a:tailEnd/>
              </a:ln>
            </p:spPr>
            <p:txBody>
              <a:bodyPr/>
              <a:lstStyle/>
              <a:p>
                <a:endParaRPr lang="en-US"/>
              </a:p>
            </p:txBody>
          </p:sp>
          <p:sp>
            <p:nvSpPr>
              <p:cNvPr id="16436" name="Freeform 30"/>
              <p:cNvSpPr>
                <a:spLocks/>
              </p:cNvSpPr>
              <p:nvPr/>
            </p:nvSpPr>
            <p:spPr bwMode="auto">
              <a:xfrm>
                <a:off x="2588" y="1136"/>
                <a:ext cx="396" cy="414"/>
              </a:xfrm>
              <a:custGeom>
                <a:avLst/>
                <a:gdLst>
                  <a:gd name="T0" fmla="*/ 0 w 414"/>
                  <a:gd name="T1" fmla="*/ 4 h 462"/>
                  <a:gd name="T2" fmla="*/ 5 w 414"/>
                  <a:gd name="T3" fmla="*/ 4 h 462"/>
                  <a:gd name="T4" fmla="*/ 11 w 414"/>
                  <a:gd name="T5" fmla="*/ 6 h 462"/>
                  <a:gd name="T6" fmla="*/ 11 w 414"/>
                  <a:gd name="T7" fmla="*/ 10 h 462"/>
                  <a:gd name="T8" fmla="*/ 11 w 414"/>
                  <a:gd name="T9" fmla="*/ 12 h 462"/>
                  <a:gd name="T10" fmla="*/ 11 w 414"/>
                  <a:gd name="T11" fmla="*/ 13 h 462"/>
                  <a:gd name="T12" fmla="*/ 11 w 414"/>
                  <a:gd name="T13" fmla="*/ 13 h 462"/>
                  <a:gd name="T14" fmla="*/ 11 w 414"/>
                  <a:gd name="T15" fmla="*/ 20 h 462"/>
                  <a:gd name="T16" fmla="*/ 93 w 414"/>
                  <a:gd name="T17" fmla="*/ 20 h 462"/>
                  <a:gd name="T18" fmla="*/ 91 w 414"/>
                  <a:gd name="T19" fmla="*/ 18 h 462"/>
                  <a:gd name="T20" fmla="*/ 89 w 414"/>
                  <a:gd name="T21" fmla="*/ 18 h 462"/>
                  <a:gd name="T22" fmla="*/ 83 w 414"/>
                  <a:gd name="T23" fmla="*/ 17 h 462"/>
                  <a:gd name="T24" fmla="*/ 78 w 414"/>
                  <a:gd name="T25" fmla="*/ 16 h 462"/>
                  <a:gd name="T26" fmla="*/ 68 w 414"/>
                  <a:gd name="T27" fmla="*/ 15 h 462"/>
                  <a:gd name="T28" fmla="*/ 68 w 414"/>
                  <a:gd name="T29" fmla="*/ 13 h 462"/>
                  <a:gd name="T30" fmla="*/ 65 w 414"/>
                  <a:gd name="T31" fmla="*/ 12 h 462"/>
                  <a:gd name="T32" fmla="*/ 74 w 414"/>
                  <a:gd name="T33" fmla="*/ 11 h 462"/>
                  <a:gd name="T34" fmla="*/ 74 w 414"/>
                  <a:gd name="T35" fmla="*/ 10 h 462"/>
                  <a:gd name="T36" fmla="*/ 76 w 414"/>
                  <a:gd name="T37" fmla="*/ 9 h 462"/>
                  <a:gd name="T38" fmla="*/ 87 w 414"/>
                  <a:gd name="T39" fmla="*/ 8 h 462"/>
                  <a:gd name="T40" fmla="*/ 92 w 414"/>
                  <a:gd name="T41" fmla="*/ 6 h 462"/>
                  <a:gd name="T42" fmla="*/ 99 w 414"/>
                  <a:gd name="T43" fmla="*/ 5 h 462"/>
                  <a:gd name="T44" fmla="*/ 115 w 414"/>
                  <a:gd name="T45" fmla="*/ 4 h 462"/>
                  <a:gd name="T46" fmla="*/ 109 w 414"/>
                  <a:gd name="T47" fmla="*/ 4 h 462"/>
                  <a:gd name="T48" fmla="*/ 104 w 414"/>
                  <a:gd name="T49" fmla="*/ 4 h 462"/>
                  <a:gd name="T50" fmla="*/ 96 w 414"/>
                  <a:gd name="T51" fmla="*/ 4 h 462"/>
                  <a:gd name="T52" fmla="*/ 94 w 414"/>
                  <a:gd name="T53" fmla="*/ 4 h 462"/>
                  <a:gd name="T54" fmla="*/ 91 w 414"/>
                  <a:gd name="T55" fmla="*/ 4 h 462"/>
                  <a:gd name="T56" fmla="*/ 86 w 414"/>
                  <a:gd name="T57" fmla="*/ 4 h 462"/>
                  <a:gd name="T58" fmla="*/ 81 w 414"/>
                  <a:gd name="T59" fmla="*/ 4 h 462"/>
                  <a:gd name="T60" fmla="*/ 79 w 414"/>
                  <a:gd name="T61" fmla="*/ 4 h 462"/>
                  <a:gd name="T62" fmla="*/ 77 w 414"/>
                  <a:gd name="T63" fmla="*/ 4 h 462"/>
                  <a:gd name="T64" fmla="*/ 76 w 414"/>
                  <a:gd name="T65" fmla="*/ 4 h 462"/>
                  <a:gd name="T66" fmla="*/ 73 w 414"/>
                  <a:gd name="T67" fmla="*/ 4 h 462"/>
                  <a:gd name="T68" fmla="*/ 73 w 414"/>
                  <a:gd name="T69" fmla="*/ 4 h 462"/>
                  <a:gd name="T70" fmla="*/ 71 w 414"/>
                  <a:gd name="T71" fmla="*/ 4 h 462"/>
                  <a:gd name="T72" fmla="*/ 70 w 414"/>
                  <a:gd name="T73" fmla="*/ 4 h 462"/>
                  <a:gd name="T74" fmla="*/ 67 w 414"/>
                  <a:gd name="T75" fmla="*/ 4 h 462"/>
                  <a:gd name="T76" fmla="*/ 68 w 414"/>
                  <a:gd name="T77" fmla="*/ 4 h 462"/>
                  <a:gd name="T78" fmla="*/ 61 w 414"/>
                  <a:gd name="T79" fmla="*/ 4 h 462"/>
                  <a:gd name="T80" fmla="*/ 59 w 414"/>
                  <a:gd name="T81" fmla="*/ 4 h 462"/>
                  <a:gd name="T82" fmla="*/ 51 w 414"/>
                  <a:gd name="T83" fmla="*/ 4 h 462"/>
                  <a:gd name="T84" fmla="*/ 50 w 414"/>
                  <a:gd name="T85" fmla="*/ 4 h 462"/>
                  <a:gd name="T86" fmla="*/ 37 w 414"/>
                  <a:gd name="T87" fmla="*/ 4 h 462"/>
                  <a:gd name="T88" fmla="*/ 35 w 414"/>
                  <a:gd name="T89" fmla="*/ 4 h 462"/>
                  <a:gd name="T90" fmla="*/ 31 w 414"/>
                  <a:gd name="T91" fmla="*/ 0 h 462"/>
                  <a:gd name="T92" fmla="*/ 31 w 414"/>
                  <a:gd name="T93" fmla="*/ 4 h 462"/>
                  <a:gd name="T94" fmla="*/ 0 w 414"/>
                  <a:gd name="T95" fmla="*/ 4 h 4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4"/>
                  <a:gd name="T145" fmla="*/ 0 h 462"/>
                  <a:gd name="T146" fmla="*/ 414 w 414"/>
                  <a:gd name="T147" fmla="*/ 462 h 4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solidFill>
                <a:srgbClr val="BA7CAC"/>
              </a:solidFill>
              <a:ln w="9525">
                <a:noFill/>
                <a:round/>
                <a:headEnd/>
                <a:tailEnd/>
              </a:ln>
            </p:spPr>
            <p:txBody>
              <a:bodyPr/>
              <a:lstStyle/>
              <a:p>
                <a:endParaRPr lang="en-US"/>
              </a:p>
            </p:txBody>
          </p:sp>
          <p:sp>
            <p:nvSpPr>
              <p:cNvPr id="16437" name="Freeform 31"/>
              <p:cNvSpPr>
                <a:spLocks/>
              </p:cNvSpPr>
              <p:nvPr/>
            </p:nvSpPr>
            <p:spPr bwMode="auto">
              <a:xfrm>
                <a:off x="2588" y="1136"/>
                <a:ext cx="396" cy="414"/>
              </a:xfrm>
              <a:custGeom>
                <a:avLst/>
                <a:gdLst>
                  <a:gd name="T0" fmla="*/ 0 w 414"/>
                  <a:gd name="T1" fmla="*/ 4 h 462"/>
                  <a:gd name="T2" fmla="*/ 5 w 414"/>
                  <a:gd name="T3" fmla="*/ 4 h 462"/>
                  <a:gd name="T4" fmla="*/ 11 w 414"/>
                  <a:gd name="T5" fmla="*/ 6 h 462"/>
                  <a:gd name="T6" fmla="*/ 11 w 414"/>
                  <a:gd name="T7" fmla="*/ 10 h 462"/>
                  <a:gd name="T8" fmla="*/ 11 w 414"/>
                  <a:gd name="T9" fmla="*/ 12 h 462"/>
                  <a:gd name="T10" fmla="*/ 11 w 414"/>
                  <a:gd name="T11" fmla="*/ 13 h 462"/>
                  <a:gd name="T12" fmla="*/ 11 w 414"/>
                  <a:gd name="T13" fmla="*/ 13 h 462"/>
                  <a:gd name="T14" fmla="*/ 11 w 414"/>
                  <a:gd name="T15" fmla="*/ 20 h 462"/>
                  <a:gd name="T16" fmla="*/ 93 w 414"/>
                  <a:gd name="T17" fmla="*/ 20 h 462"/>
                  <a:gd name="T18" fmla="*/ 91 w 414"/>
                  <a:gd name="T19" fmla="*/ 18 h 462"/>
                  <a:gd name="T20" fmla="*/ 89 w 414"/>
                  <a:gd name="T21" fmla="*/ 18 h 462"/>
                  <a:gd name="T22" fmla="*/ 83 w 414"/>
                  <a:gd name="T23" fmla="*/ 17 h 462"/>
                  <a:gd name="T24" fmla="*/ 78 w 414"/>
                  <a:gd name="T25" fmla="*/ 16 h 462"/>
                  <a:gd name="T26" fmla="*/ 68 w 414"/>
                  <a:gd name="T27" fmla="*/ 15 h 462"/>
                  <a:gd name="T28" fmla="*/ 68 w 414"/>
                  <a:gd name="T29" fmla="*/ 13 h 462"/>
                  <a:gd name="T30" fmla="*/ 65 w 414"/>
                  <a:gd name="T31" fmla="*/ 12 h 462"/>
                  <a:gd name="T32" fmla="*/ 74 w 414"/>
                  <a:gd name="T33" fmla="*/ 11 h 462"/>
                  <a:gd name="T34" fmla="*/ 74 w 414"/>
                  <a:gd name="T35" fmla="*/ 10 h 462"/>
                  <a:gd name="T36" fmla="*/ 76 w 414"/>
                  <a:gd name="T37" fmla="*/ 9 h 462"/>
                  <a:gd name="T38" fmla="*/ 87 w 414"/>
                  <a:gd name="T39" fmla="*/ 8 h 462"/>
                  <a:gd name="T40" fmla="*/ 92 w 414"/>
                  <a:gd name="T41" fmla="*/ 6 h 462"/>
                  <a:gd name="T42" fmla="*/ 99 w 414"/>
                  <a:gd name="T43" fmla="*/ 5 h 462"/>
                  <a:gd name="T44" fmla="*/ 115 w 414"/>
                  <a:gd name="T45" fmla="*/ 4 h 462"/>
                  <a:gd name="T46" fmla="*/ 109 w 414"/>
                  <a:gd name="T47" fmla="*/ 4 h 462"/>
                  <a:gd name="T48" fmla="*/ 104 w 414"/>
                  <a:gd name="T49" fmla="*/ 4 h 462"/>
                  <a:gd name="T50" fmla="*/ 96 w 414"/>
                  <a:gd name="T51" fmla="*/ 4 h 462"/>
                  <a:gd name="T52" fmla="*/ 94 w 414"/>
                  <a:gd name="T53" fmla="*/ 4 h 462"/>
                  <a:gd name="T54" fmla="*/ 91 w 414"/>
                  <a:gd name="T55" fmla="*/ 4 h 462"/>
                  <a:gd name="T56" fmla="*/ 86 w 414"/>
                  <a:gd name="T57" fmla="*/ 4 h 462"/>
                  <a:gd name="T58" fmla="*/ 81 w 414"/>
                  <a:gd name="T59" fmla="*/ 4 h 462"/>
                  <a:gd name="T60" fmla="*/ 79 w 414"/>
                  <a:gd name="T61" fmla="*/ 4 h 462"/>
                  <a:gd name="T62" fmla="*/ 77 w 414"/>
                  <a:gd name="T63" fmla="*/ 4 h 462"/>
                  <a:gd name="T64" fmla="*/ 76 w 414"/>
                  <a:gd name="T65" fmla="*/ 4 h 462"/>
                  <a:gd name="T66" fmla="*/ 73 w 414"/>
                  <a:gd name="T67" fmla="*/ 4 h 462"/>
                  <a:gd name="T68" fmla="*/ 73 w 414"/>
                  <a:gd name="T69" fmla="*/ 4 h 462"/>
                  <a:gd name="T70" fmla="*/ 71 w 414"/>
                  <a:gd name="T71" fmla="*/ 4 h 462"/>
                  <a:gd name="T72" fmla="*/ 70 w 414"/>
                  <a:gd name="T73" fmla="*/ 4 h 462"/>
                  <a:gd name="T74" fmla="*/ 67 w 414"/>
                  <a:gd name="T75" fmla="*/ 4 h 462"/>
                  <a:gd name="T76" fmla="*/ 68 w 414"/>
                  <a:gd name="T77" fmla="*/ 4 h 462"/>
                  <a:gd name="T78" fmla="*/ 61 w 414"/>
                  <a:gd name="T79" fmla="*/ 4 h 462"/>
                  <a:gd name="T80" fmla="*/ 59 w 414"/>
                  <a:gd name="T81" fmla="*/ 4 h 462"/>
                  <a:gd name="T82" fmla="*/ 51 w 414"/>
                  <a:gd name="T83" fmla="*/ 4 h 462"/>
                  <a:gd name="T84" fmla="*/ 50 w 414"/>
                  <a:gd name="T85" fmla="*/ 4 h 462"/>
                  <a:gd name="T86" fmla="*/ 37 w 414"/>
                  <a:gd name="T87" fmla="*/ 4 h 462"/>
                  <a:gd name="T88" fmla="*/ 35 w 414"/>
                  <a:gd name="T89" fmla="*/ 4 h 462"/>
                  <a:gd name="T90" fmla="*/ 31 w 414"/>
                  <a:gd name="T91" fmla="*/ 0 h 462"/>
                  <a:gd name="T92" fmla="*/ 31 w 414"/>
                  <a:gd name="T93" fmla="*/ 4 h 462"/>
                  <a:gd name="T94" fmla="*/ 0 w 414"/>
                  <a:gd name="T95" fmla="*/ 4 h 462"/>
                  <a:gd name="T96" fmla="*/ 0 w 414"/>
                  <a:gd name="T97" fmla="*/ 4 h 4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4"/>
                  <a:gd name="T148" fmla="*/ 0 h 462"/>
                  <a:gd name="T149" fmla="*/ 414 w 414"/>
                  <a:gd name="T150" fmla="*/ 462 h 4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noFill/>
              <a:ln w="4763">
                <a:solidFill>
                  <a:srgbClr val="1F1A17"/>
                </a:solidFill>
                <a:round/>
                <a:headEnd/>
                <a:tailEnd/>
              </a:ln>
            </p:spPr>
            <p:txBody>
              <a:bodyPr/>
              <a:lstStyle/>
              <a:p>
                <a:endParaRPr lang="en-US"/>
              </a:p>
            </p:txBody>
          </p:sp>
          <p:sp>
            <p:nvSpPr>
              <p:cNvPr id="16438" name="Freeform 32"/>
              <p:cNvSpPr>
                <a:spLocks/>
              </p:cNvSpPr>
              <p:nvPr/>
            </p:nvSpPr>
            <p:spPr bwMode="auto">
              <a:xfrm>
                <a:off x="2194" y="1565"/>
                <a:ext cx="492" cy="232"/>
              </a:xfrm>
              <a:custGeom>
                <a:avLst/>
                <a:gdLst>
                  <a:gd name="T0" fmla="*/ 0 w 515"/>
                  <a:gd name="T1" fmla="*/ 6 h 259"/>
                  <a:gd name="T2" fmla="*/ 11 w 515"/>
                  <a:gd name="T3" fmla="*/ 0 h 259"/>
                  <a:gd name="T4" fmla="*/ 88 w 515"/>
                  <a:gd name="T5" fmla="*/ 4 h 259"/>
                  <a:gd name="T6" fmla="*/ 94 w 515"/>
                  <a:gd name="T7" fmla="*/ 4 h 259"/>
                  <a:gd name="T8" fmla="*/ 103 w 515"/>
                  <a:gd name="T9" fmla="*/ 4 h 259"/>
                  <a:gd name="T10" fmla="*/ 108 w 515"/>
                  <a:gd name="T11" fmla="*/ 4 h 259"/>
                  <a:gd name="T12" fmla="*/ 114 w 515"/>
                  <a:gd name="T13" fmla="*/ 4 h 259"/>
                  <a:gd name="T14" fmla="*/ 117 w 515"/>
                  <a:gd name="T15" fmla="*/ 4 h 259"/>
                  <a:gd name="T16" fmla="*/ 120 w 515"/>
                  <a:gd name="T17" fmla="*/ 4 h 259"/>
                  <a:gd name="T18" fmla="*/ 124 w 515"/>
                  <a:gd name="T19" fmla="*/ 4 h 259"/>
                  <a:gd name="T20" fmla="*/ 124 w 515"/>
                  <a:gd name="T21" fmla="*/ 4 h 259"/>
                  <a:gd name="T22" fmla="*/ 127 w 515"/>
                  <a:gd name="T23" fmla="*/ 6 h 259"/>
                  <a:gd name="T24" fmla="*/ 129 w 515"/>
                  <a:gd name="T25" fmla="*/ 8 h 259"/>
                  <a:gd name="T26" fmla="*/ 128 w 515"/>
                  <a:gd name="T27" fmla="*/ 8 h 259"/>
                  <a:gd name="T28" fmla="*/ 130 w 515"/>
                  <a:gd name="T29" fmla="*/ 9 h 259"/>
                  <a:gd name="T30" fmla="*/ 136 w 515"/>
                  <a:gd name="T31" fmla="*/ 11 h 259"/>
                  <a:gd name="T32" fmla="*/ 75 w 515"/>
                  <a:gd name="T33" fmla="*/ 11 h 259"/>
                  <a:gd name="T34" fmla="*/ 30 w 515"/>
                  <a:gd name="T35" fmla="*/ 10 h 259"/>
                  <a:gd name="T36" fmla="*/ 31 w 515"/>
                  <a:gd name="T37" fmla="*/ 7 h 259"/>
                  <a:gd name="T38" fmla="*/ 0 w 515"/>
                  <a:gd name="T39" fmla="*/ 6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5"/>
                  <a:gd name="T61" fmla="*/ 0 h 259"/>
                  <a:gd name="T62" fmla="*/ 515 w 515"/>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solidFill>
                <a:srgbClr val="AFD54A"/>
              </a:solidFill>
              <a:ln w="9525">
                <a:noFill/>
                <a:round/>
                <a:headEnd/>
                <a:tailEnd/>
              </a:ln>
            </p:spPr>
            <p:txBody>
              <a:bodyPr/>
              <a:lstStyle/>
              <a:p>
                <a:endParaRPr lang="en-US"/>
              </a:p>
            </p:txBody>
          </p:sp>
          <p:sp>
            <p:nvSpPr>
              <p:cNvPr id="16439" name="Freeform 33"/>
              <p:cNvSpPr>
                <a:spLocks/>
              </p:cNvSpPr>
              <p:nvPr/>
            </p:nvSpPr>
            <p:spPr bwMode="auto">
              <a:xfrm>
                <a:off x="2194" y="1565"/>
                <a:ext cx="492" cy="232"/>
              </a:xfrm>
              <a:custGeom>
                <a:avLst/>
                <a:gdLst>
                  <a:gd name="T0" fmla="*/ 0 w 515"/>
                  <a:gd name="T1" fmla="*/ 6 h 259"/>
                  <a:gd name="T2" fmla="*/ 11 w 515"/>
                  <a:gd name="T3" fmla="*/ 0 h 259"/>
                  <a:gd name="T4" fmla="*/ 88 w 515"/>
                  <a:gd name="T5" fmla="*/ 4 h 259"/>
                  <a:gd name="T6" fmla="*/ 94 w 515"/>
                  <a:gd name="T7" fmla="*/ 4 h 259"/>
                  <a:gd name="T8" fmla="*/ 103 w 515"/>
                  <a:gd name="T9" fmla="*/ 4 h 259"/>
                  <a:gd name="T10" fmla="*/ 108 w 515"/>
                  <a:gd name="T11" fmla="*/ 4 h 259"/>
                  <a:gd name="T12" fmla="*/ 114 w 515"/>
                  <a:gd name="T13" fmla="*/ 4 h 259"/>
                  <a:gd name="T14" fmla="*/ 117 w 515"/>
                  <a:gd name="T15" fmla="*/ 4 h 259"/>
                  <a:gd name="T16" fmla="*/ 120 w 515"/>
                  <a:gd name="T17" fmla="*/ 4 h 259"/>
                  <a:gd name="T18" fmla="*/ 124 w 515"/>
                  <a:gd name="T19" fmla="*/ 4 h 259"/>
                  <a:gd name="T20" fmla="*/ 124 w 515"/>
                  <a:gd name="T21" fmla="*/ 4 h 259"/>
                  <a:gd name="T22" fmla="*/ 127 w 515"/>
                  <a:gd name="T23" fmla="*/ 6 h 259"/>
                  <a:gd name="T24" fmla="*/ 129 w 515"/>
                  <a:gd name="T25" fmla="*/ 8 h 259"/>
                  <a:gd name="T26" fmla="*/ 128 w 515"/>
                  <a:gd name="T27" fmla="*/ 8 h 259"/>
                  <a:gd name="T28" fmla="*/ 130 w 515"/>
                  <a:gd name="T29" fmla="*/ 9 h 259"/>
                  <a:gd name="T30" fmla="*/ 136 w 515"/>
                  <a:gd name="T31" fmla="*/ 11 h 259"/>
                  <a:gd name="T32" fmla="*/ 75 w 515"/>
                  <a:gd name="T33" fmla="*/ 11 h 259"/>
                  <a:gd name="T34" fmla="*/ 30 w 515"/>
                  <a:gd name="T35" fmla="*/ 10 h 259"/>
                  <a:gd name="T36" fmla="*/ 31 w 515"/>
                  <a:gd name="T37" fmla="*/ 7 h 259"/>
                  <a:gd name="T38" fmla="*/ 0 w 515"/>
                  <a:gd name="T39" fmla="*/ 6 h 259"/>
                  <a:gd name="T40" fmla="*/ 0 w 515"/>
                  <a:gd name="T41" fmla="*/ 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5"/>
                  <a:gd name="T64" fmla="*/ 0 h 259"/>
                  <a:gd name="T65" fmla="*/ 515 w 515"/>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noFill/>
              <a:ln w="4763">
                <a:solidFill>
                  <a:srgbClr val="1F1A17"/>
                </a:solidFill>
                <a:round/>
                <a:headEnd/>
                <a:tailEnd/>
              </a:ln>
            </p:spPr>
            <p:txBody>
              <a:bodyPr/>
              <a:lstStyle/>
              <a:p>
                <a:endParaRPr lang="en-US"/>
              </a:p>
            </p:txBody>
          </p:sp>
          <p:sp>
            <p:nvSpPr>
              <p:cNvPr id="16440" name="Freeform 34"/>
              <p:cNvSpPr>
                <a:spLocks/>
              </p:cNvSpPr>
              <p:nvPr/>
            </p:nvSpPr>
            <p:spPr bwMode="auto">
              <a:xfrm>
                <a:off x="2227" y="1996"/>
                <a:ext cx="514" cy="252"/>
              </a:xfrm>
              <a:custGeom>
                <a:avLst/>
                <a:gdLst>
                  <a:gd name="T0" fmla="*/ 0 w 539"/>
                  <a:gd name="T1" fmla="*/ 4 h 283"/>
                  <a:gd name="T2" fmla="*/ 3 w 539"/>
                  <a:gd name="T3" fmla="*/ 0 h 283"/>
                  <a:gd name="T4" fmla="*/ 16 w 539"/>
                  <a:gd name="T5" fmla="*/ 4 h 283"/>
                  <a:gd name="T6" fmla="*/ 84 w 539"/>
                  <a:gd name="T7" fmla="*/ 4 h 283"/>
                  <a:gd name="T8" fmla="*/ 134 w 539"/>
                  <a:gd name="T9" fmla="*/ 4 h 283"/>
                  <a:gd name="T10" fmla="*/ 134 w 539"/>
                  <a:gd name="T11" fmla="*/ 4 h 283"/>
                  <a:gd name="T12" fmla="*/ 135 w 539"/>
                  <a:gd name="T13" fmla="*/ 4 h 283"/>
                  <a:gd name="T14" fmla="*/ 134 w 539"/>
                  <a:gd name="T15" fmla="*/ 10 h 283"/>
                  <a:gd name="T16" fmla="*/ 132 w 539"/>
                  <a:gd name="T17" fmla="*/ 10 h 283"/>
                  <a:gd name="T18" fmla="*/ 124 w 539"/>
                  <a:gd name="T19" fmla="*/ 9 h 283"/>
                  <a:gd name="T20" fmla="*/ 122 w 539"/>
                  <a:gd name="T21" fmla="*/ 9 h 283"/>
                  <a:gd name="T22" fmla="*/ 113 w 539"/>
                  <a:gd name="T23" fmla="*/ 9 h 283"/>
                  <a:gd name="T24" fmla="*/ 106 w 539"/>
                  <a:gd name="T25" fmla="*/ 10 h 283"/>
                  <a:gd name="T26" fmla="*/ 101 w 539"/>
                  <a:gd name="T27" fmla="*/ 9 h 283"/>
                  <a:gd name="T28" fmla="*/ 96 w 539"/>
                  <a:gd name="T29" fmla="*/ 9 h 283"/>
                  <a:gd name="T30" fmla="*/ 96 w 539"/>
                  <a:gd name="T31" fmla="*/ 9 h 283"/>
                  <a:gd name="T32" fmla="*/ 92 w 539"/>
                  <a:gd name="T33" fmla="*/ 9 h 283"/>
                  <a:gd name="T34" fmla="*/ 92 w 539"/>
                  <a:gd name="T35" fmla="*/ 10 h 283"/>
                  <a:gd name="T36" fmla="*/ 92 w 539"/>
                  <a:gd name="T37" fmla="*/ 9 h 283"/>
                  <a:gd name="T38" fmla="*/ 88 w 539"/>
                  <a:gd name="T39" fmla="*/ 10 h 283"/>
                  <a:gd name="T40" fmla="*/ 84 w 539"/>
                  <a:gd name="T41" fmla="*/ 9 h 283"/>
                  <a:gd name="T42" fmla="*/ 80 w 539"/>
                  <a:gd name="T43" fmla="*/ 9 h 283"/>
                  <a:gd name="T44" fmla="*/ 79 w 539"/>
                  <a:gd name="T45" fmla="*/ 9 h 283"/>
                  <a:gd name="T46" fmla="*/ 76 w 539"/>
                  <a:gd name="T47" fmla="*/ 8 h 283"/>
                  <a:gd name="T48" fmla="*/ 72 w 539"/>
                  <a:gd name="T49" fmla="*/ 8 h 283"/>
                  <a:gd name="T50" fmla="*/ 72 w 539"/>
                  <a:gd name="T51" fmla="*/ 9 h 283"/>
                  <a:gd name="T52" fmla="*/ 69 w 539"/>
                  <a:gd name="T53" fmla="*/ 8 h 283"/>
                  <a:gd name="T54" fmla="*/ 66 w 539"/>
                  <a:gd name="T55" fmla="*/ 8 h 283"/>
                  <a:gd name="T56" fmla="*/ 63 w 539"/>
                  <a:gd name="T57" fmla="*/ 8 h 283"/>
                  <a:gd name="T58" fmla="*/ 58 w 539"/>
                  <a:gd name="T59" fmla="*/ 8 h 283"/>
                  <a:gd name="T60" fmla="*/ 58 w 539"/>
                  <a:gd name="T61" fmla="*/ 8 h 283"/>
                  <a:gd name="T62" fmla="*/ 56 w 539"/>
                  <a:gd name="T63" fmla="*/ 7 h 283"/>
                  <a:gd name="T64" fmla="*/ 55 w 539"/>
                  <a:gd name="T65" fmla="*/ 8 h 283"/>
                  <a:gd name="T66" fmla="*/ 50 w 539"/>
                  <a:gd name="T67" fmla="*/ 8 h 283"/>
                  <a:gd name="T68" fmla="*/ 46 w 539"/>
                  <a:gd name="T69" fmla="*/ 7 h 283"/>
                  <a:gd name="T70" fmla="*/ 47 w 539"/>
                  <a:gd name="T71" fmla="*/ 4 h 283"/>
                  <a:gd name="T72" fmla="*/ 0 w 539"/>
                  <a:gd name="T73" fmla="*/ 4 h 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9"/>
                  <a:gd name="T112" fmla="*/ 0 h 283"/>
                  <a:gd name="T113" fmla="*/ 539 w 539"/>
                  <a:gd name="T114" fmla="*/ 283 h 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solidFill>
                <a:srgbClr val="AFD54A"/>
              </a:solidFill>
              <a:ln w="9525">
                <a:noFill/>
                <a:round/>
                <a:headEnd/>
                <a:tailEnd/>
              </a:ln>
            </p:spPr>
            <p:txBody>
              <a:bodyPr/>
              <a:lstStyle/>
              <a:p>
                <a:endParaRPr lang="en-US"/>
              </a:p>
            </p:txBody>
          </p:sp>
          <p:sp>
            <p:nvSpPr>
              <p:cNvPr id="16441" name="Freeform 35"/>
              <p:cNvSpPr>
                <a:spLocks/>
              </p:cNvSpPr>
              <p:nvPr/>
            </p:nvSpPr>
            <p:spPr bwMode="auto">
              <a:xfrm>
                <a:off x="2227" y="1996"/>
                <a:ext cx="514" cy="252"/>
              </a:xfrm>
              <a:custGeom>
                <a:avLst/>
                <a:gdLst>
                  <a:gd name="T0" fmla="*/ 0 w 539"/>
                  <a:gd name="T1" fmla="*/ 4 h 283"/>
                  <a:gd name="T2" fmla="*/ 3 w 539"/>
                  <a:gd name="T3" fmla="*/ 0 h 283"/>
                  <a:gd name="T4" fmla="*/ 16 w 539"/>
                  <a:gd name="T5" fmla="*/ 4 h 283"/>
                  <a:gd name="T6" fmla="*/ 84 w 539"/>
                  <a:gd name="T7" fmla="*/ 4 h 283"/>
                  <a:gd name="T8" fmla="*/ 134 w 539"/>
                  <a:gd name="T9" fmla="*/ 4 h 283"/>
                  <a:gd name="T10" fmla="*/ 134 w 539"/>
                  <a:gd name="T11" fmla="*/ 4 h 283"/>
                  <a:gd name="T12" fmla="*/ 135 w 539"/>
                  <a:gd name="T13" fmla="*/ 4 h 283"/>
                  <a:gd name="T14" fmla="*/ 134 w 539"/>
                  <a:gd name="T15" fmla="*/ 10 h 283"/>
                  <a:gd name="T16" fmla="*/ 132 w 539"/>
                  <a:gd name="T17" fmla="*/ 10 h 283"/>
                  <a:gd name="T18" fmla="*/ 124 w 539"/>
                  <a:gd name="T19" fmla="*/ 9 h 283"/>
                  <a:gd name="T20" fmla="*/ 122 w 539"/>
                  <a:gd name="T21" fmla="*/ 9 h 283"/>
                  <a:gd name="T22" fmla="*/ 113 w 539"/>
                  <a:gd name="T23" fmla="*/ 9 h 283"/>
                  <a:gd name="T24" fmla="*/ 106 w 539"/>
                  <a:gd name="T25" fmla="*/ 10 h 283"/>
                  <a:gd name="T26" fmla="*/ 101 w 539"/>
                  <a:gd name="T27" fmla="*/ 9 h 283"/>
                  <a:gd name="T28" fmla="*/ 96 w 539"/>
                  <a:gd name="T29" fmla="*/ 9 h 283"/>
                  <a:gd name="T30" fmla="*/ 96 w 539"/>
                  <a:gd name="T31" fmla="*/ 9 h 283"/>
                  <a:gd name="T32" fmla="*/ 92 w 539"/>
                  <a:gd name="T33" fmla="*/ 9 h 283"/>
                  <a:gd name="T34" fmla="*/ 92 w 539"/>
                  <a:gd name="T35" fmla="*/ 10 h 283"/>
                  <a:gd name="T36" fmla="*/ 92 w 539"/>
                  <a:gd name="T37" fmla="*/ 9 h 283"/>
                  <a:gd name="T38" fmla="*/ 88 w 539"/>
                  <a:gd name="T39" fmla="*/ 10 h 283"/>
                  <a:gd name="T40" fmla="*/ 84 w 539"/>
                  <a:gd name="T41" fmla="*/ 9 h 283"/>
                  <a:gd name="T42" fmla="*/ 80 w 539"/>
                  <a:gd name="T43" fmla="*/ 9 h 283"/>
                  <a:gd name="T44" fmla="*/ 79 w 539"/>
                  <a:gd name="T45" fmla="*/ 9 h 283"/>
                  <a:gd name="T46" fmla="*/ 76 w 539"/>
                  <a:gd name="T47" fmla="*/ 8 h 283"/>
                  <a:gd name="T48" fmla="*/ 72 w 539"/>
                  <a:gd name="T49" fmla="*/ 8 h 283"/>
                  <a:gd name="T50" fmla="*/ 72 w 539"/>
                  <a:gd name="T51" fmla="*/ 9 h 283"/>
                  <a:gd name="T52" fmla="*/ 69 w 539"/>
                  <a:gd name="T53" fmla="*/ 8 h 283"/>
                  <a:gd name="T54" fmla="*/ 66 w 539"/>
                  <a:gd name="T55" fmla="*/ 8 h 283"/>
                  <a:gd name="T56" fmla="*/ 63 w 539"/>
                  <a:gd name="T57" fmla="*/ 8 h 283"/>
                  <a:gd name="T58" fmla="*/ 58 w 539"/>
                  <a:gd name="T59" fmla="*/ 8 h 283"/>
                  <a:gd name="T60" fmla="*/ 58 w 539"/>
                  <a:gd name="T61" fmla="*/ 8 h 283"/>
                  <a:gd name="T62" fmla="*/ 56 w 539"/>
                  <a:gd name="T63" fmla="*/ 7 h 283"/>
                  <a:gd name="T64" fmla="*/ 55 w 539"/>
                  <a:gd name="T65" fmla="*/ 8 h 283"/>
                  <a:gd name="T66" fmla="*/ 50 w 539"/>
                  <a:gd name="T67" fmla="*/ 8 h 283"/>
                  <a:gd name="T68" fmla="*/ 46 w 539"/>
                  <a:gd name="T69" fmla="*/ 7 h 283"/>
                  <a:gd name="T70" fmla="*/ 47 w 539"/>
                  <a:gd name="T71" fmla="*/ 4 h 283"/>
                  <a:gd name="T72" fmla="*/ 0 w 539"/>
                  <a:gd name="T73" fmla="*/ 4 h 283"/>
                  <a:gd name="T74" fmla="*/ 0 w 539"/>
                  <a:gd name="T75" fmla="*/ 4 h 2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283"/>
                  <a:gd name="T116" fmla="*/ 539 w 539"/>
                  <a:gd name="T117" fmla="*/ 283 h 2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noFill/>
              <a:ln w="4763">
                <a:solidFill>
                  <a:srgbClr val="1F1A17"/>
                </a:solidFill>
                <a:round/>
                <a:headEnd/>
                <a:tailEnd/>
              </a:ln>
            </p:spPr>
            <p:txBody>
              <a:bodyPr/>
              <a:lstStyle/>
              <a:p>
                <a:endParaRPr lang="en-US"/>
              </a:p>
            </p:txBody>
          </p:sp>
          <p:sp>
            <p:nvSpPr>
              <p:cNvPr id="16442" name="Freeform 36"/>
              <p:cNvSpPr>
                <a:spLocks/>
              </p:cNvSpPr>
              <p:nvPr/>
            </p:nvSpPr>
            <p:spPr bwMode="auto">
              <a:xfrm>
                <a:off x="1801" y="1381"/>
                <a:ext cx="420" cy="327"/>
              </a:xfrm>
              <a:custGeom>
                <a:avLst/>
                <a:gdLst>
                  <a:gd name="T0" fmla="*/ 0 w 439"/>
                  <a:gd name="T1" fmla="*/ 13 h 365"/>
                  <a:gd name="T2" fmla="*/ 11 w 439"/>
                  <a:gd name="T3" fmla="*/ 10 h 365"/>
                  <a:gd name="T4" fmla="*/ 11 w 439"/>
                  <a:gd name="T5" fmla="*/ 4 h 365"/>
                  <a:gd name="T6" fmla="*/ 13 w 439"/>
                  <a:gd name="T7" fmla="*/ 0 h 365"/>
                  <a:gd name="T8" fmla="*/ 63 w 439"/>
                  <a:gd name="T9" fmla="*/ 4 h 365"/>
                  <a:gd name="T10" fmla="*/ 122 w 439"/>
                  <a:gd name="T11" fmla="*/ 4 h 365"/>
                  <a:gd name="T12" fmla="*/ 118 w 439"/>
                  <a:gd name="T13" fmla="*/ 9 h 365"/>
                  <a:gd name="T14" fmla="*/ 115 w 439"/>
                  <a:gd name="T15" fmla="*/ 15 h 365"/>
                  <a:gd name="T16" fmla="*/ 32 w 439"/>
                  <a:gd name="T17" fmla="*/ 14 h 365"/>
                  <a:gd name="T18" fmla="*/ 0 w 439"/>
                  <a:gd name="T19" fmla="*/ 13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365"/>
                  <a:gd name="T32" fmla="*/ 439 w 439"/>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solidFill>
                <a:srgbClr val="AFD54A"/>
              </a:solidFill>
              <a:ln w="9525">
                <a:noFill/>
                <a:round/>
                <a:headEnd/>
                <a:tailEnd/>
              </a:ln>
            </p:spPr>
            <p:txBody>
              <a:bodyPr/>
              <a:lstStyle/>
              <a:p>
                <a:endParaRPr lang="en-US"/>
              </a:p>
            </p:txBody>
          </p:sp>
          <p:sp>
            <p:nvSpPr>
              <p:cNvPr id="16443" name="Freeform 37"/>
              <p:cNvSpPr>
                <a:spLocks/>
              </p:cNvSpPr>
              <p:nvPr/>
            </p:nvSpPr>
            <p:spPr bwMode="auto">
              <a:xfrm>
                <a:off x="1801" y="1381"/>
                <a:ext cx="420" cy="327"/>
              </a:xfrm>
              <a:custGeom>
                <a:avLst/>
                <a:gdLst>
                  <a:gd name="T0" fmla="*/ 0 w 439"/>
                  <a:gd name="T1" fmla="*/ 13 h 365"/>
                  <a:gd name="T2" fmla="*/ 11 w 439"/>
                  <a:gd name="T3" fmla="*/ 10 h 365"/>
                  <a:gd name="T4" fmla="*/ 11 w 439"/>
                  <a:gd name="T5" fmla="*/ 4 h 365"/>
                  <a:gd name="T6" fmla="*/ 13 w 439"/>
                  <a:gd name="T7" fmla="*/ 0 h 365"/>
                  <a:gd name="T8" fmla="*/ 63 w 439"/>
                  <a:gd name="T9" fmla="*/ 4 h 365"/>
                  <a:gd name="T10" fmla="*/ 122 w 439"/>
                  <a:gd name="T11" fmla="*/ 4 h 365"/>
                  <a:gd name="T12" fmla="*/ 118 w 439"/>
                  <a:gd name="T13" fmla="*/ 9 h 365"/>
                  <a:gd name="T14" fmla="*/ 115 w 439"/>
                  <a:gd name="T15" fmla="*/ 15 h 365"/>
                  <a:gd name="T16" fmla="*/ 32 w 439"/>
                  <a:gd name="T17" fmla="*/ 14 h 365"/>
                  <a:gd name="T18" fmla="*/ 0 w 439"/>
                  <a:gd name="T19" fmla="*/ 13 h 365"/>
                  <a:gd name="T20" fmla="*/ 0 w 439"/>
                  <a:gd name="T21" fmla="*/ 13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9"/>
                  <a:gd name="T34" fmla="*/ 0 h 365"/>
                  <a:gd name="T35" fmla="*/ 439 w 439"/>
                  <a:gd name="T36" fmla="*/ 365 h 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noFill/>
              <a:ln w="4763">
                <a:solidFill>
                  <a:srgbClr val="1F1A17"/>
                </a:solidFill>
                <a:round/>
                <a:headEnd/>
                <a:tailEnd/>
              </a:ln>
            </p:spPr>
            <p:txBody>
              <a:bodyPr/>
              <a:lstStyle/>
              <a:p>
                <a:endParaRPr lang="en-US"/>
              </a:p>
            </p:txBody>
          </p:sp>
          <p:sp>
            <p:nvSpPr>
              <p:cNvPr id="16444" name="Freeform 38"/>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2 w 108"/>
                  <a:gd name="T15" fmla="*/ 4 h 103"/>
                  <a:gd name="T16" fmla="*/ 16 w 108"/>
                  <a:gd name="T17" fmla="*/ 4 h 103"/>
                  <a:gd name="T18" fmla="*/ 21 w 108"/>
                  <a:gd name="T19" fmla="*/ 4 h 103"/>
                  <a:gd name="T20" fmla="*/ 22 w 108"/>
                  <a:gd name="T21" fmla="*/ 4 h 103"/>
                  <a:gd name="T22" fmla="*/ 23 w 108"/>
                  <a:gd name="T23" fmla="*/ 4 h 103"/>
                  <a:gd name="T24" fmla="*/ 24 w 108"/>
                  <a:gd name="T25" fmla="*/ 4 h 103"/>
                  <a:gd name="T26" fmla="*/ 26 w 108"/>
                  <a:gd name="T27" fmla="*/ 4 h 103"/>
                  <a:gd name="T28" fmla="*/ 28 w 108"/>
                  <a:gd name="T29" fmla="*/ 4 h 103"/>
                  <a:gd name="T30" fmla="*/ 26 w 108"/>
                  <a:gd name="T31" fmla="*/ 0 h 103"/>
                  <a:gd name="T32" fmla="*/ 0 w 108"/>
                  <a:gd name="T33" fmla="*/ 4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103"/>
                  <a:gd name="T53" fmla="*/ 108 w 108"/>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solidFill>
                <a:srgbClr val="AFD54A"/>
              </a:solidFill>
              <a:ln w="9525">
                <a:noFill/>
                <a:round/>
                <a:headEnd/>
                <a:tailEnd/>
              </a:ln>
            </p:spPr>
            <p:txBody>
              <a:bodyPr/>
              <a:lstStyle/>
              <a:p>
                <a:endParaRPr lang="en-US"/>
              </a:p>
            </p:txBody>
          </p:sp>
          <p:sp>
            <p:nvSpPr>
              <p:cNvPr id="16445" name="Freeform 39"/>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2 w 108"/>
                  <a:gd name="T15" fmla="*/ 4 h 103"/>
                  <a:gd name="T16" fmla="*/ 16 w 108"/>
                  <a:gd name="T17" fmla="*/ 4 h 103"/>
                  <a:gd name="T18" fmla="*/ 21 w 108"/>
                  <a:gd name="T19" fmla="*/ 4 h 103"/>
                  <a:gd name="T20" fmla="*/ 22 w 108"/>
                  <a:gd name="T21" fmla="*/ 4 h 103"/>
                  <a:gd name="T22" fmla="*/ 23 w 108"/>
                  <a:gd name="T23" fmla="*/ 4 h 103"/>
                  <a:gd name="T24" fmla="*/ 24 w 108"/>
                  <a:gd name="T25" fmla="*/ 4 h 103"/>
                  <a:gd name="T26" fmla="*/ 26 w 108"/>
                  <a:gd name="T27" fmla="*/ 4 h 103"/>
                  <a:gd name="T28" fmla="*/ 28 w 108"/>
                  <a:gd name="T29" fmla="*/ 4 h 103"/>
                  <a:gd name="T30" fmla="*/ 26 w 108"/>
                  <a:gd name="T31" fmla="*/ 0 h 103"/>
                  <a:gd name="T32" fmla="*/ 0 w 108"/>
                  <a:gd name="T33" fmla="*/ 4 h 103"/>
                  <a:gd name="T34" fmla="*/ 0 w 108"/>
                  <a:gd name="T35" fmla="*/ 4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03"/>
                  <a:gd name="T56" fmla="*/ 108 w 108"/>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noFill/>
              <a:ln w="4763">
                <a:solidFill>
                  <a:srgbClr val="1F1A17"/>
                </a:solidFill>
                <a:round/>
                <a:headEnd/>
                <a:tailEnd/>
              </a:ln>
            </p:spPr>
            <p:txBody>
              <a:bodyPr/>
              <a:lstStyle/>
              <a:p>
                <a:endParaRPr lang="en-US"/>
              </a:p>
            </p:txBody>
          </p:sp>
          <p:sp>
            <p:nvSpPr>
              <p:cNvPr id="16446" name="Freeform 40"/>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9 w 66"/>
                  <a:gd name="T21" fmla="*/ 4 h 107"/>
                  <a:gd name="T22" fmla="*/ 24 w 66"/>
                  <a:gd name="T23" fmla="*/ 4 h 107"/>
                  <a:gd name="T24" fmla="*/ 27 w 66"/>
                  <a:gd name="T25" fmla="*/ 4 h 107"/>
                  <a:gd name="T26" fmla="*/ 22 w 66"/>
                  <a:gd name="T27" fmla="*/ 4 h 107"/>
                  <a:gd name="T28" fmla="*/ 27 w 66"/>
                  <a:gd name="T29" fmla="*/ 4 h 107"/>
                  <a:gd name="T30" fmla="*/ 28 w 66"/>
                  <a:gd name="T31" fmla="*/ 4 h 107"/>
                  <a:gd name="T32" fmla="*/ 19 w 66"/>
                  <a:gd name="T33" fmla="*/ 4 h 107"/>
                  <a:gd name="T34" fmla="*/ 16 w 66"/>
                  <a:gd name="T35" fmla="*/ 4 h 107"/>
                  <a:gd name="T36" fmla="*/ 16 w 66"/>
                  <a:gd name="T37" fmla="*/ 4 h 107"/>
                  <a:gd name="T38" fmla="*/ 0 w 66"/>
                  <a:gd name="T39" fmla="*/ 4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07"/>
                  <a:gd name="T62" fmla="*/ 66 w 66"/>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solidFill>
                <a:srgbClr val="AFD54A"/>
              </a:solidFill>
              <a:ln w="9525">
                <a:noFill/>
                <a:round/>
                <a:headEnd/>
                <a:tailEnd/>
              </a:ln>
            </p:spPr>
            <p:txBody>
              <a:bodyPr/>
              <a:lstStyle/>
              <a:p>
                <a:endParaRPr lang="en-US"/>
              </a:p>
            </p:txBody>
          </p:sp>
          <p:sp>
            <p:nvSpPr>
              <p:cNvPr id="16447" name="Freeform 41"/>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9 w 66"/>
                  <a:gd name="T21" fmla="*/ 4 h 107"/>
                  <a:gd name="T22" fmla="*/ 24 w 66"/>
                  <a:gd name="T23" fmla="*/ 4 h 107"/>
                  <a:gd name="T24" fmla="*/ 27 w 66"/>
                  <a:gd name="T25" fmla="*/ 4 h 107"/>
                  <a:gd name="T26" fmla="*/ 22 w 66"/>
                  <a:gd name="T27" fmla="*/ 4 h 107"/>
                  <a:gd name="T28" fmla="*/ 27 w 66"/>
                  <a:gd name="T29" fmla="*/ 4 h 107"/>
                  <a:gd name="T30" fmla="*/ 28 w 66"/>
                  <a:gd name="T31" fmla="*/ 4 h 107"/>
                  <a:gd name="T32" fmla="*/ 19 w 66"/>
                  <a:gd name="T33" fmla="*/ 4 h 107"/>
                  <a:gd name="T34" fmla="*/ 16 w 66"/>
                  <a:gd name="T35" fmla="*/ 4 h 107"/>
                  <a:gd name="T36" fmla="*/ 16 w 66"/>
                  <a:gd name="T37" fmla="*/ 4 h 107"/>
                  <a:gd name="T38" fmla="*/ 0 w 66"/>
                  <a:gd name="T39" fmla="*/ 4 h 107"/>
                  <a:gd name="T40" fmla="*/ 0 w 66"/>
                  <a:gd name="T41" fmla="*/ 4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07"/>
                  <a:gd name="T65" fmla="*/ 66 w 6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noFill/>
              <a:ln w="4763">
                <a:solidFill>
                  <a:srgbClr val="1F1A17"/>
                </a:solidFill>
                <a:round/>
                <a:headEnd/>
                <a:tailEnd/>
              </a:ln>
            </p:spPr>
            <p:txBody>
              <a:bodyPr/>
              <a:lstStyle/>
              <a:p>
                <a:endParaRPr lang="en-US"/>
              </a:p>
            </p:txBody>
          </p:sp>
          <p:sp>
            <p:nvSpPr>
              <p:cNvPr id="16448" name="Freeform 42"/>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0" y="3"/>
                    </a:moveTo>
                    <a:lnTo>
                      <a:pt x="6" y="0"/>
                    </a:lnTo>
                    <a:lnTo>
                      <a:pt x="10" y="9"/>
                    </a:lnTo>
                    <a:lnTo>
                      <a:pt x="7" y="14"/>
                    </a:lnTo>
                    <a:lnTo>
                      <a:pt x="0" y="3"/>
                    </a:lnTo>
                    <a:close/>
                  </a:path>
                </a:pathLst>
              </a:custGeom>
              <a:solidFill>
                <a:srgbClr val="AFD54A"/>
              </a:solidFill>
              <a:ln w="9525">
                <a:noFill/>
                <a:round/>
                <a:headEnd/>
                <a:tailEnd/>
              </a:ln>
            </p:spPr>
            <p:txBody>
              <a:bodyPr/>
              <a:lstStyle/>
              <a:p>
                <a:endParaRPr lang="en-US"/>
              </a:p>
            </p:txBody>
          </p:sp>
          <p:sp>
            <p:nvSpPr>
              <p:cNvPr id="16449" name="Freeform 43"/>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w 10"/>
                  <a:gd name="T11" fmla="*/ 3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3"/>
                    </a:moveTo>
                    <a:lnTo>
                      <a:pt x="6" y="0"/>
                    </a:lnTo>
                    <a:lnTo>
                      <a:pt x="10" y="9"/>
                    </a:lnTo>
                    <a:lnTo>
                      <a:pt x="7" y="14"/>
                    </a:lnTo>
                    <a:lnTo>
                      <a:pt x="0" y="3"/>
                    </a:lnTo>
                    <a:close/>
                  </a:path>
                </a:pathLst>
              </a:custGeom>
              <a:noFill/>
              <a:ln w="4763">
                <a:solidFill>
                  <a:srgbClr val="1F1A17"/>
                </a:solidFill>
                <a:round/>
                <a:headEnd/>
                <a:tailEnd/>
              </a:ln>
            </p:spPr>
            <p:txBody>
              <a:bodyPr/>
              <a:lstStyle/>
              <a:p>
                <a:endParaRPr lang="en-US"/>
              </a:p>
            </p:txBody>
          </p:sp>
          <p:sp>
            <p:nvSpPr>
              <p:cNvPr id="16450" name="Freeform 44"/>
              <p:cNvSpPr>
                <a:spLocks/>
              </p:cNvSpPr>
              <p:nvPr/>
            </p:nvSpPr>
            <p:spPr bwMode="auto">
              <a:xfrm>
                <a:off x="3184" y="2389"/>
                <a:ext cx="540" cy="387"/>
              </a:xfrm>
              <a:custGeom>
                <a:avLst/>
                <a:gdLst>
                  <a:gd name="T0" fmla="*/ 10 w 566"/>
                  <a:gd name="T1" fmla="*/ 4 h 433"/>
                  <a:gd name="T2" fmla="*/ 10 w 566"/>
                  <a:gd name="T3" fmla="*/ 4 h 433"/>
                  <a:gd name="T4" fmla="*/ 22 w 566"/>
                  <a:gd name="T5" fmla="*/ 4 h 433"/>
                  <a:gd name="T6" fmla="*/ 27 w 566"/>
                  <a:gd name="T7" fmla="*/ 4 h 433"/>
                  <a:gd name="T8" fmla="*/ 23 w 566"/>
                  <a:gd name="T9" fmla="*/ 4 h 433"/>
                  <a:gd name="T10" fmla="*/ 32 w 566"/>
                  <a:gd name="T11" fmla="*/ 4 h 433"/>
                  <a:gd name="T12" fmla="*/ 34 w 566"/>
                  <a:gd name="T13" fmla="*/ 4 h 433"/>
                  <a:gd name="T14" fmla="*/ 34 w 566"/>
                  <a:gd name="T15" fmla="*/ 4 h 433"/>
                  <a:gd name="T16" fmla="*/ 42 w 566"/>
                  <a:gd name="T17" fmla="*/ 4 h 433"/>
                  <a:gd name="T18" fmla="*/ 40 w 566"/>
                  <a:gd name="T19" fmla="*/ 4 h 433"/>
                  <a:gd name="T20" fmla="*/ 45 w 566"/>
                  <a:gd name="T21" fmla="*/ 4 h 433"/>
                  <a:gd name="T22" fmla="*/ 48 w 566"/>
                  <a:gd name="T23" fmla="*/ 4 h 433"/>
                  <a:gd name="T24" fmla="*/ 55 w 566"/>
                  <a:gd name="T25" fmla="*/ 4 h 433"/>
                  <a:gd name="T26" fmla="*/ 57 w 566"/>
                  <a:gd name="T27" fmla="*/ 4 h 433"/>
                  <a:gd name="T28" fmla="*/ 64 w 566"/>
                  <a:gd name="T29" fmla="*/ 4 h 433"/>
                  <a:gd name="T30" fmla="*/ 73 w 566"/>
                  <a:gd name="T31" fmla="*/ 4 h 433"/>
                  <a:gd name="T32" fmla="*/ 76 w 566"/>
                  <a:gd name="T33" fmla="*/ 4 h 433"/>
                  <a:gd name="T34" fmla="*/ 81 w 566"/>
                  <a:gd name="T35" fmla="*/ 4 h 433"/>
                  <a:gd name="T36" fmla="*/ 87 w 566"/>
                  <a:gd name="T37" fmla="*/ 5 h 433"/>
                  <a:gd name="T38" fmla="*/ 92 w 566"/>
                  <a:gd name="T39" fmla="*/ 7 h 433"/>
                  <a:gd name="T40" fmla="*/ 90 w 566"/>
                  <a:gd name="T41" fmla="*/ 10 h 433"/>
                  <a:gd name="T42" fmla="*/ 93 w 566"/>
                  <a:gd name="T43" fmla="*/ 10 h 433"/>
                  <a:gd name="T44" fmla="*/ 93 w 566"/>
                  <a:gd name="T45" fmla="*/ 9 h 433"/>
                  <a:gd name="T46" fmla="*/ 94 w 566"/>
                  <a:gd name="T47" fmla="*/ 9 h 433"/>
                  <a:gd name="T48" fmla="*/ 97 w 566"/>
                  <a:gd name="T49" fmla="*/ 9 h 433"/>
                  <a:gd name="T50" fmla="*/ 94 w 566"/>
                  <a:gd name="T51" fmla="*/ 11 h 433"/>
                  <a:gd name="T52" fmla="*/ 97 w 566"/>
                  <a:gd name="T53" fmla="*/ 11 h 433"/>
                  <a:gd name="T54" fmla="*/ 102 w 566"/>
                  <a:gd name="T55" fmla="*/ 12 h 433"/>
                  <a:gd name="T56" fmla="*/ 105 w 566"/>
                  <a:gd name="T57" fmla="*/ 12 h 433"/>
                  <a:gd name="T58" fmla="*/ 104 w 566"/>
                  <a:gd name="T59" fmla="*/ 12 h 433"/>
                  <a:gd name="T60" fmla="*/ 107 w 566"/>
                  <a:gd name="T61" fmla="*/ 12 h 433"/>
                  <a:gd name="T62" fmla="*/ 107 w 566"/>
                  <a:gd name="T63" fmla="*/ 13 h 433"/>
                  <a:gd name="T64" fmla="*/ 112 w 566"/>
                  <a:gd name="T65" fmla="*/ 13 h 433"/>
                  <a:gd name="T66" fmla="*/ 117 w 566"/>
                  <a:gd name="T67" fmla="*/ 15 h 433"/>
                  <a:gd name="T68" fmla="*/ 129 w 566"/>
                  <a:gd name="T69" fmla="*/ 17 h 433"/>
                  <a:gd name="T70" fmla="*/ 131 w 566"/>
                  <a:gd name="T71" fmla="*/ 17 h 433"/>
                  <a:gd name="T72" fmla="*/ 129 w 566"/>
                  <a:gd name="T73" fmla="*/ 17 h 433"/>
                  <a:gd name="T74" fmla="*/ 132 w 566"/>
                  <a:gd name="T75" fmla="*/ 17 h 433"/>
                  <a:gd name="T76" fmla="*/ 137 w 566"/>
                  <a:gd name="T77" fmla="*/ 17 h 433"/>
                  <a:gd name="T78" fmla="*/ 142 w 566"/>
                  <a:gd name="T79" fmla="*/ 15 h 433"/>
                  <a:gd name="T80" fmla="*/ 142 w 566"/>
                  <a:gd name="T81" fmla="*/ 15 h 433"/>
                  <a:gd name="T82" fmla="*/ 142 w 566"/>
                  <a:gd name="T83" fmla="*/ 12 h 433"/>
                  <a:gd name="T84" fmla="*/ 126 w 566"/>
                  <a:gd name="T85" fmla="*/ 7 h 433"/>
                  <a:gd name="T86" fmla="*/ 123 w 566"/>
                  <a:gd name="T87" fmla="*/ 6 h 433"/>
                  <a:gd name="T88" fmla="*/ 107 w 566"/>
                  <a:gd name="T89" fmla="*/ 4 h 433"/>
                  <a:gd name="T90" fmla="*/ 104 w 566"/>
                  <a:gd name="T91" fmla="*/ 4 h 433"/>
                  <a:gd name="T92" fmla="*/ 96 w 566"/>
                  <a:gd name="T93" fmla="*/ 4 h 433"/>
                  <a:gd name="T94" fmla="*/ 94 w 566"/>
                  <a:gd name="T95" fmla="*/ 4 h 433"/>
                  <a:gd name="T96" fmla="*/ 48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solidFill>
                <a:srgbClr val="98BEE4"/>
              </a:solidFill>
              <a:ln w="9525">
                <a:noFill/>
                <a:round/>
                <a:headEnd/>
                <a:tailEnd/>
              </a:ln>
            </p:spPr>
            <p:txBody>
              <a:bodyPr/>
              <a:lstStyle/>
              <a:p>
                <a:endParaRPr lang="en-US"/>
              </a:p>
            </p:txBody>
          </p:sp>
          <p:sp>
            <p:nvSpPr>
              <p:cNvPr id="16451" name="Freeform 45"/>
              <p:cNvSpPr>
                <a:spLocks/>
              </p:cNvSpPr>
              <p:nvPr/>
            </p:nvSpPr>
            <p:spPr bwMode="auto">
              <a:xfrm>
                <a:off x="3184" y="2389"/>
                <a:ext cx="540" cy="387"/>
              </a:xfrm>
              <a:custGeom>
                <a:avLst/>
                <a:gdLst>
                  <a:gd name="T0" fmla="*/ 10 w 566"/>
                  <a:gd name="T1" fmla="*/ 4 h 433"/>
                  <a:gd name="T2" fmla="*/ 10 w 566"/>
                  <a:gd name="T3" fmla="*/ 4 h 433"/>
                  <a:gd name="T4" fmla="*/ 22 w 566"/>
                  <a:gd name="T5" fmla="*/ 4 h 433"/>
                  <a:gd name="T6" fmla="*/ 27 w 566"/>
                  <a:gd name="T7" fmla="*/ 4 h 433"/>
                  <a:gd name="T8" fmla="*/ 23 w 566"/>
                  <a:gd name="T9" fmla="*/ 4 h 433"/>
                  <a:gd name="T10" fmla="*/ 32 w 566"/>
                  <a:gd name="T11" fmla="*/ 4 h 433"/>
                  <a:gd name="T12" fmla="*/ 34 w 566"/>
                  <a:gd name="T13" fmla="*/ 4 h 433"/>
                  <a:gd name="T14" fmla="*/ 34 w 566"/>
                  <a:gd name="T15" fmla="*/ 4 h 433"/>
                  <a:gd name="T16" fmla="*/ 42 w 566"/>
                  <a:gd name="T17" fmla="*/ 4 h 433"/>
                  <a:gd name="T18" fmla="*/ 40 w 566"/>
                  <a:gd name="T19" fmla="*/ 4 h 433"/>
                  <a:gd name="T20" fmla="*/ 45 w 566"/>
                  <a:gd name="T21" fmla="*/ 4 h 433"/>
                  <a:gd name="T22" fmla="*/ 48 w 566"/>
                  <a:gd name="T23" fmla="*/ 4 h 433"/>
                  <a:gd name="T24" fmla="*/ 55 w 566"/>
                  <a:gd name="T25" fmla="*/ 4 h 433"/>
                  <a:gd name="T26" fmla="*/ 57 w 566"/>
                  <a:gd name="T27" fmla="*/ 4 h 433"/>
                  <a:gd name="T28" fmla="*/ 64 w 566"/>
                  <a:gd name="T29" fmla="*/ 4 h 433"/>
                  <a:gd name="T30" fmla="*/ 73 w 566"/>
                  <a:gd name="T31" fmla="*/ 4 h 433"/>
                  <a:gd name="T32" fmla="*/ 76 w 566"/>
                  <a:gd name="T33" fmla="*/ 4 h 433"/>
                  <a:gd name="T34" fmla="*/ 81 w 566"/>
                  <a:gd name="T35" fmla="*/ 4 h 433"/>
                  <a:gd name="T36" fmla="*/ 87 w 566"/>
                  <a:gd name="T37" fmla="*/ 5 h 433"/>
                  <a:gd name="T38" fmla="*/ 92 w 566"/>
                  <a:gd name="T39" fmla="*/ 7 h 433"/>
                  <a:gd name="T40" fmla="*/ 90 w 566"/>
                  <a:gd name="T41" fmla="*/ 10 h 433"/>
                  <a:gd name="T42" fmla="*/ 93 w 566"/>
                  <a:gd name="T43" fmla="*/ 10 h 433"/>
                  <a:gd name="T44" fmla="*/ 93 w 566"/>
                  <a:gd name="T45" fmla="*/ 9 h 433"/>
                  <a:gd name="T46" fmla="*/ 94 w 566"/>
                  <a:gd name="T47" fmla="*/ 9 h 433"/>
                  <a:gd name="T48" fmla="*/ 97 w 566"/>
                  <a:gd name="T49" fmla="*/ 9 h 433"/>
                  <a:gd name="T50" fmla="*/ 94 w 566"/>
                  <a:gd name="T51" fmla="*/ 11 h 433"/>
                  <a:gd name="T52" fmla="*/ 97 w 566"/>
                  <a:gd name="T53" fmla="*/ 11 h 433"/>
                  <a:gd name="T54" fmla="*/ 102 w 566"/>
                  <a:gd name="T55" fmla="*/ 12 h 433"/>
                  <a:gd name="T56" fmla="*/ 105 w 566"/>
                  <a:gd name="T57" fmla="*/ 12 h 433"/>
                  <a:gd name="T58" fmla="*/ 104 w 566"/>
                  <a:gd name="T59" fmla="*/ 12 h 433"/>
                  <a:gd name="T60" fmla="*/ 107 w 566"/>
                  <a:gd name="T61" fmla="*/ 12 h 433"/>
                  <a:gd name="T62" fmla="*/ 107 w 566"/>
                  <a:gd name="T63" fmla="*/ 13 h 433"/>
                  <a:gd name="T64" fmla="*/ 112 w 566"/>
                  <a:gd name="T65" fmla="*/ 13 h 433"/>
                  <a:gd name="T66" fmla="*/ 117 w 566"/>
                  <a:gd name="T67" fmla="*/ 15 h 433"/>
                  <a:gd name="T68" fmla="*/ 129 w 566"/>
                  <a:gd name="T69" fmla="*/ 17 h 433"/>
                  <a:gd name="T70" fmla="*/ 131 w 566"/>
                  <a:gd name="T71" fmla="*/ 17 h 433"/>
                  <a:gd name="T72" fmla="*/ 129 w 566"/>
                  <a:gd name="T73" fmla="*/ 17 h 433"/>
                  <a:gd name="T74" fmla="*/ 132 w 566"/>
                  <a:gd name="T75" fmla="*/ 17 h 433"/>
                  <a:gd name="T76" fmla="*/ 137 w 566"/>
                  <a:gd name="T77" fmla="*/ 17 h 433"/>
                  <a:gd name="T78" fmla="*/ 142 w 566"/>
                  <a:gd name="T79" fmla="*/ 15 h 433"/>
                  <a:gd name="T80" fmla="*/ 142 w 566"/>
                  <a:gd name="T81" fmla="*/ 15 h 433"/>
                  <a:gd name="T82" fmla="*/ 142 w 566"/>
                  <a:gd name="T83" fmla="*/ 12 h 433"/>
                  <a:gd name="T84" fmla="*/ 126 w 566"/>
                  <a:gd name="T85" fmla="*/ 7 h 433"/>
                  <a:gd name="T86" fmla="*/ 123 w 566"/>
                  <a:gd name="T87" fmla="*/ 6 h 433"/>
                  <a:gd name="T88" fmla="*/ 107 w 566"/>
                  <a:gd name="T89" fmla="*/ 4 h 433"/>
                  <a:gd name="T90" fmla="*/ 104 w 566"/>
                  <a:gd name="T91" fmla="*/ 4 h 433"/>
                  <a:gd name="T92" fmla="*/ 96 w 566"/>
                  <a:gd name="T93" fmla="*/ 4 h 433"/>
                  <a:gd name="T94" fmla="*/ 94 w 566"/>
                  <a:gd name="T95" fmla="*/ 4 h 433"/>
                  <a:gd name="T96" fmla="*/ 48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noFill/>
              <a:ln w="4763">
                <a:solidFill>
                  <a:srgbClr val="1F1A17"/>
                </a:solidFill>
                <a:round/>
                <a:headEnd/>
                <a:tailEnd/>
              </a:ln>
            </p:spPr>
            <p:txBody>
              <a:bodyPr/>
              <a:lstStyle/>
              <a:p>
                <a:endParaRPr lang="en-US"/>
              </a:p>
            </p:txBody>
          </p:sp>
          <p:sp>
            <p:nvSpPr>
              <p:cNvPr id="16452" name="Freeform 46"/>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9"/>
                  <a:gd name="T29" fmla="*/ 30 w 3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9">
                    <a:moveTo>
                      <a:pt x="0" y="19"/>
                    </a:moveTo>
                    <a:lnTo>
                      <a:pt x="3" y="9"/>
                    </a:lnTo>
                    <a:lnTo>
                      <a:pt x="13" y="7"/>
                    </a:lnTo>
                    <a:lnTo>
                      <a:pt x="13" y="0"/>
                    </a:lnTo>
                    <a:lnTo>
                      <a:pt x="30" y="9"/>
                    </a:lnTo>
                    <a:lnTo>
                      <a:pt x="15" y="13"/>
                    </a:lnTo>
                    <a:lnTo>
                      <a:pt x="7" y="12"/>
                    </a:lnTo>
                    <a:lnTo>
                      <a:pt x="9" y="16"/>
                    </a:lnTo>
                    <a:lnTo>
                      <a:pt x="0" y="19"/>
                    </a:lnTo>
                    <a:close/>
                  </a:path>
                </a:pathLst>
              </a:custGeom>
              <a:solidFill>
                <a:srgbClr val="98BEE4"/>
              </a:solidFill>
              <a:ln w="9525">
                <a:noFill/>
                <a:round/>
                <a:headEnd/>
                <a:tailEnd/>
              </a:ln>
            </p:spPr>
            <p:txBody>
              <a:bodyPr/>
              <a:lstStyle/>
              <a:p>
                <a:endParaRPr lang="en-US"/>
              </a:p>
            </p:txBody>
          </p:sp>
          <p:sp>
            <p:nvSpPr>
              <p:cNvPr id="16453" name="Freeform 47"/>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w 30"/>
                  <a:gd name="T19" fmla="*/ 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
                  <a:gd name="T32" fmla="*/ 30 w 3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
                    <a:moveTo>
                      <a:pt x="0" y="19"/>
                    </a:moveTo>
                    <a:lnTo>
                      <a:pt x="3" y="9"/>
                    </a:lnTo>
                    <a:lnTo>
                      <a:pt x="13" y="7"/>
                    </a:lnTo>
                    <a:lnTo>
                      <a:pt x="13" y="0"/>
                    </a:lnTo>
                    <a:lnTo>
                      <a:pt x="30" y="9"/>
                    </a:lnTo>
                    <a:lnTo>
                      <a:pt x="15" y="13"/>
                    </a:lnTo>
                    <a:lnTo>
                      <a:pt x="7" y="12"/>
                    </a:lnTo>
                    <a:lnTo>
                      <a:pt x="9" y="16"/>
                    </a:lnTo>
                    <a:lnTo>
                      <a:pt x="0" y="19"/>
                    </a:lnTo>
                    <a:close/>
                  </a:path>
                </a:pathLst>
              </a:custGeom>
              <a:noFill/>
              <a:ln w="4763">
                <a:solidFill>
                  <a:srgbClr val="1F1A17"/>
                </a:solidFill>
                <a:round/>
                <a:headEnd/>
                <a:tailEnd/>
              </a:ln>
            </p:spPr>
            <p:txBody>
              <a:bodyPr/>
              <a:lstStyle/>
              <a:p>
                <a:endParaRPr lang="en-US"/>
              </a:p>
            </p:txBody>
          </p:sp>
          <p:sp>
            <p:nvSpPr>
              <p:cNvPr id="16454" name="Freeform 48"/>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0" y="14"/>
                    </a:moveTo>
                    <a:lnTo>
                      <a:pt x="4" y="14"/>
                    </a:lnTo>
                    <a:lnTo>
                      <a:pt x="22" y="0"/>
                    </a:lnTo>
                    <a:lnTo>
                      <a:pt x="4" y="9"/>
                    </a:lnTo>
                    <a:lnTo>
                      <a:pt x="0" y="14"/>
                    </a:lnTo>
                    <a:close/>
                  </a:path>
                </a:pathLst>
              </a:custGeom>
              <a:solidFill>
                <a:srgbClr val="98BEE4"/>
              </a:solidFill>
              <a:ln w="9525">
                <a:noFill/>
                <a:round/>
                <a:headEnd/>
                <a:tailEnd/>
              </a:ln>
            </p:spPr>
            <p:txBody>
              <a:bodyPr/>
              <a:lstStyle/>
              <a:p>
                <a:endParaRPr lang="en-US"/>
              </a:p>
            </p:txBody>
          </p:sp>
          <p:sp>
            <p:nvSpPr>
              <p:cNvPr id="16455" name="Freeform 49"/>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w 22"/>
                  <a:gd name="T11" fmla="*/ 7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0" y="14"/>
                    </a:moveTo>
                    <a:lnTo>
                      <a:pt x="4" y="14"/>
                    </a:lnTo>
                    <a:lnTo>
                      <a:pt x="22" y="0"/>
                    </a:lnTo>
                    <a:lnTo>
                      <a:pt x="4" y="9"/>
                    </a:lnTo>
                    <a:lnTo>
                      <a:pt x="0" y="14"/>
                    </a:lnTo>
                    <a:close/>
                  </a:path>
                </a:pathLst>
              </a:custGeom>
              <a:noFill/>
              <a:ln w="4763">
                <a:solidFill>
                  <a:srgbClr val="1F1A17"/>
                </a:solidFill>
                <a:round/>
                <a:headEnd/>
                <a:tailEnd/>
              </a:ln>
            </p:spPr>
            <p:txBody>
              <a:bodyPr/>
              <a:lstStyle/>
              <a:p>
                <a:endParaRPr lang="en-US"/>
              </a:p>
            </p:txBody>
          </p:sp>
          <p:sp>
            <p:nvSpPr>
              <p:cNvPr id="16456" name="Freeform 50"/>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9" y="17"/>
                    </a:lnTo>
                    <a:lnTo>
                      <a:pt x="17" y="0"/>
                    </a:lnTo>
                    <a:lnTo>
                      <a:pt x="11" y="7"/>
                    </a:lnTo>
                    <a:lnTo>
                      <a:pt x="0" y="28"/>
                    </a:lnTo>
                    <a:close/>
                  </a:path>
                </a:pathLst>
              </a:custGeom>
              <a:solidFill>
                <a:srgbClr val="98BEE4"/>
              </a:solidFill>
              <a:ln w="9525">
                <a:noFill/>
                <a:round/>
                <a:headEnd/>
                <a:tailEnd/>
              </a:ln>
            </p:spPr>
            <p:txBody>
              <a:bodyPr/>
              <a:lstStyle/>
              <a:p>
                <a:endParaRPr lang="en-US"/>
              </a:p>
            </p:txBody>
          </p:sp>
          <p:sp>
            <p:nvSpPr>
              <p:cNvPr id="16457" name="Freeform 51"/>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w 17"/>
                  <a:gd name="T11" fmla="*/ 4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28"/>
                    </a:moveTo>
                    <a:lnTo>
                      <a:pt x="9" y="17"/>
                    </a:lnTo>
                    <a:lnTo>
                      <a:pt x="17" y="0"/>
                    </a:lnTo>
                    <a:lnTo>
                      <a:pt x="11" y="7"/>
                    </a:lnTo>
                    <a:lnTo>
                      <a:pt x="0" y="28"/>
                    </a:lnTo>
                    <a:close/>
                  </a:path>
                </a:pathLst>
              </a:custGeom>
              <a:noFill/>
              <a:ln w="4763">
                <a:solidFill>
                  <a:srgbClr val="1F1A17"/>
                </a:solidFill>
                <a:round/>
                <a:headEnd/>
                <a:tailEnd/>
              </a:ln>
            </p:spPr>
            <p:txBody>
              <a:bodyPr/>
              <a:lstStyle/>
              <a:p>
                <a:endParaRPr lang="en-US"/>
              </a:p>
            </p:txBody>
          </p:sp>
          <p:sp>
            <p:nvSpPr>
              <p:cNvPr id="16458" name="Freeform 52"/>
              <p:cNvSpPr>
                <a:spLocks/>
              </p:cNvSpPr>
              <p:nvPr/>
            </p:nvSpPr>
            <p:spPr bwMode="auto">
              <a:xfrm>
                <a:off x="3281" y="2109"/>
                <a:ext cx="325" cy="316"/>
              </a:xfrm>
              <a:custGeom>
                <a:avLst/>
                <a:gdLst>
                  <a:gd name="T0" fmla="*/ 0 w 339"/>
                  <a:gd name="T1" fmla="*/ 4 h 353"/>
                  <a:gd name="T2" fmla="*/ 12 w 339"/>
                  <a:gd name="T3" fmla="*/ 7 h 353"/>
                  <a:gd name="T4" fmla="*/ 19 w 339"/>
                  <a:gd name="T5" fmla="*/ 9 h 353"/>
                  <a:gd name="T6" fmla="*/ 21 w 339"/>
                  <a:gd name="T7" fmla="*/ 10 h 353"/>
                  <a:gd name="T8" fmla="*/ 19 w 339"/>
                  <a:gd name="T9" fmla="*/ 10 h 353"/>
                  <a:gd name="T10" fmla="*/ 18 w 339"/>
                  <a:gd name="T11" fmla="*/ 11 h 353"/>
                  <a:gd name="T12" fmla="*/ 23 w 339"/>
                  <a:gd name="T13" fmla="*/ 13 h 353"/>
                  <a:gd name="T14" fmla="*/ 27 w 339"/>
                  <a:gd name="T15" fmla="*/ 13 h 353"/>
                  <a:gd name="T16" fmla="*/ 78 w 339"/>
                  <a:gd name="T17" fmla="*/ 13 h 353"/>
                  <a:gd name="T18" fmla="*/ 78 w 339"/>
                  <a:gd name="T19" fmla="*/ 13 h 353"/>
                  <a:gd name="T20" fmla="*/ 81 w 339"/>
                  <a:gd name="T21" fmla="*/ 13 h 353"/>
                  <a:gd name="T22" fmla="*/ 81 w 339"/>
                  <a:gd name="T23" fmla="*/ 13 h 353"/>
                  <a:gd name="T24" fmla="*/ 82 w 339"/>
                  <a:gd name="T25" fmla="*/ 12 h 353"/>
                  <a:gd name="T26" fmla="*/ 91 w 339"/>
                  <a:gd name="T27" fmla="*/ 13 h 353"/>
                  <a:gd name="T28" fmla="*/ 92 w 339"/>
                  <a:gd name="T29" fmla="*/ 12 h 353"/>
                  <a:gd name="T30" fmla="*/ 91 w 339"/>
                  <a:gd name="T31" fmla="*/ 12 h 353"/>
                  <a:gd name="T32" fmla="*/ 92 w 339"/>
                  <a:gd name="T33" fmla="*/ 12 h 353"/>
                  <a:gd name="T34" fmla="*/ 88 w 339"/>
                  <a:gd name="T35" fmla="*/ 12 h 353"/>
                  <a:gd name="T36" fmla="*/ 92 w 339"/>
                  <a:gd name="T37" fmla="*/ 11 h 353"/>
                  <a:gd name="T38" fmla="*/ 92 w 339"/>
                  <a:gd name="T39" fmla="*/ 11 h 353"/>
                  <a:gd name="T40" fmla="*/ 96 w 339"/>
                  <a:gd name="T41" fmla="*/ 11 h 353"/>
                  <a:gd name="T42" fmla="*/ 92 w 339"/>
                  <a:gd name="T43" fmla="*/ 10 h 353"/>
                  <a:gd name="T44" fmla="*/ 96 w 339"/>
                  <a:gd name="T45" fmla="*/ 10 h 353"/>
                  <a:gd name="T46" fmla="*/ 96 w 339"/>
                  <a:gd name="T47" fmla="*/ 10 h 353"/>
                  <a:gd name="T48" fmla="*/ 96 w 339"/>
                  <a:gd name="T49" fmla="*/ 10 h 353"/>
                  <a:gd name="T50" fmla="*/ 96 w 339"/>
                  <a:gd name="T51" fmla="*/ 10 h 353"/>
                  <a:gd name="T52" fmla="*/ 96 w 339"/>
                  <a:gd name="T53" fmla="*/ 9 h 353"/>
                  <a:gd name="T54" fmla="*/ 96 w 339"/>
                  <a:gd name="T55" fmla="*/ 9 h 353"/>
                  <a:gd name="T56" fmla="*/ 100 w 339"/>
                  <a:gd name="T57" fmla="*/ 9 h 353"/>
                  <a:gd name="T58" fmla="*/ 100 w 339"/>
                  <a:gd name="T59" fmla="*/ 9 h 353"/>
                  <a:gd name="T60" fmla="*/ 96 w 339"/>
                  <a:gd name="T61" fmla="*/ 9 h 353"/>
                  <a:gd name="T62" fmla="*/ 92 w 339"/>
                  <a:gd name="T63" fmla="*/ 8 h 353"/>
                  <a:gd name="T64" fmla="*/ 88 w 339"/>
                  <a:gd name="T65" fmla="*/ 7 h 353"/>
                  <a:gd name="T66" fmla="*/ 88 w 339"/>
                  <a:gd name="T67" fmla="*/ 7 h 353"/>
                  <a:gd name="T68" fmla="*/ 82 w 339"/>
                  <a:gd name="T69" fmla="*/ 5 h 353"/>
                  <a:gd name="T70" fmla="*/ 78 w 339"/>
                  <a:gd name="T71" fmla="*/ 4 h 353"/>
                  <a:gd name="T72" fmla="*/ 72 w 339"/>
                  <a:gd name="T73" fmla="*/ 4 h 353"/>
                  <a:gd name="T74" fmla="*/ 60 w 339"/>
                  <a:gd name="T75" fmla="*/ 4 h 353"/>
                  <a:gd name="T76" fmla="*/ 56 w 339"/>
                  <a:gd name="T77" fmla="*/ 4 h 353"/>
                  <a:gd name="T78" fmla="*/ 44 w 339"/>
                  <a:gd name="T79" fmla="*/ 4 h 353"/>
                  <a:gd name="T80" fmla="*/ 48 w 339"/>
                  <a:gd name="T81" fmla="*/ 0 h 353"/>
                  <a:gd name="T82" fmla="*/ 26 w 339"/>
                  <a:gd name="T83" fmla="*/ 4 h 353"/>
                  <a:gd name="T84" fmla="*/ 0 w 339"/>
                  <a:gd name="T85" fmla="*/ 4 h 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9"/>
                  <a:gd name="T130" fmla="*/ 0 h 353"/>
                  <a:gd name="T131" fmla="*/ 339 w 339"/>
                  <a:gd name="T132" fmla="*/ 353 h 3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solidFill>
                <a:srgbClr val="98BEE4"/>
              </a:solidFill>
              <a:ln w="9525">
                <a:noFill/>
                <a:round/>
                <a:headEnd/>
                <a:tailEnd/>
              </a:ln>
            </p:spPr>
            <p:txBody>
              <a:bodyPr/>
              <a:lstStyle/>
              <a:p>
                <a:endParaRPr lang="en-US"/>
              </a:p>
            </p:txBody>
          </p:sp>
          <p:sp>
            <p:nvSpPr>
              <p:cNvPr id="16459" name="Freeform 53"/>
              <p:cNvSpPr>
                <a:spLocks/>
              </p:cNvSpPr>
              <p:nvPr/>
            </p:nvSpPr>
            <p:spPr bwMode="auto">
              <a:xfrm>
                <a:off x="3281" y="2109"/>
                <a:ext cx="325" cy="316"/>
              </a:xfrm>
              <a:custGeom>
                <a:avLst/>
                <a:gdLst>
                  <a:gd name="T0" fmla="*/ 0 w 339"/>
                  <a:gd name="T1" fmla="*/ 4 h 353"/>
                  <a:gd name="T2" fmla="*/ 12 w 339"/>
                  <a:gd name="T3" fmla="*/ 7 h 353"/>
                  <a:gd name="T4" fmla="*/ 19 w 339"/>
                  <a:gd name="T5" fmla="*/ 9 h 353"/>
                  <a:gd name="T6" fmla="*/ 21 w 339"/>
                  <a:gd name="T7" fmla="*/ 10 h 353"/>
                  <a:gd name="T8" fmla="*/ 19 w 339"/>
                  <a:gd name="T9" fmla="*/ 10 h 353"/>
                  <a:gd name="T10" fmla="*/ 18 w 339"/>
                  <a:gd name="T11" fmla="*/ 11 h 353"/>
                  <a:gd name="T12" fmla="*/ 23 w 339"/>
                  <a:gd name="T13" fmla="*/ 13 h 353"/>
                  <a:gd name="T14" fmla="*/ 27 w 339"/>
                  <a:gd name="T15" fmla="*/ 13 h 353"/>
                  <a:gd name="T16" fmla="*/ 78 w 339"/>
                  <a:gd name="T17" fmla="*/ 13 h 353"/>
                  <a:gd name="T18" fmla="*/ 78 w 339"/>
                  <a:gd name="T19" fmla="*/ 13 h 353"/>
                  <a:gd name="T20" fmla="*/ 81 w 339"/>
                  <a:gd name="T21" fmla="*/ 13 h 353"/>
                  <a:gd name="T22" fmla="*/ 81 w 339"/>
                  <a:gd name="T23" fmla="*/ 13 h 353"/>
                  <a:gd name="T24" fmla="*/ 82 w 339"/>
                  <a:gd name="T25" fmla="*/ 12 h 353"/>
                  <a:gd name="T26" fmla="*/ 91 w 339"/>
                  <a:gd name="T27" fmla="*/ 13 h 353"/>
                  <a:gd name="T28" fmla="*/ 92 w 339"/>
                  <a:gd name="T29" fmla="*/ 12 h 353"/>
                  <a:gd name="T30" fmla="*/ 91 w 339"/>
                  <a:gd name="T31" fmla="*/ 12 h 353"/>
                  <a:gd name="T32" fmla="*/ 92 w 339"/>
                  <a:gd name="T33" fmla="*/ 12 h 353"/>
                  <a:gd name="T34" fmla="*/ 88 w 339"/>
                  <a:gd name="T35" fmla="*/ 12 h 353"/>
                  <a:gd name="T36" fmla="*/ 92 w 339"/>
                  <a:gd name="T37" fmla="*/ 11 h 353"/>
                  <a:gd name="T38" fmla="*/ 92 w 339"/>
                  <a:gd name="T39" fmla="*/ 11 h 353"/>
                  <a:gd name="T40" fmla="*/ 96 w 339"/>
                  <a:gd name="T41" fmla="*/ 11 h 353"/>
                  <a:gd name="T42" fmla="*/ 92 w 339"/>
                  <a:gd name="T43" fmla="*/ 10 h 353"/>
                  <a:gd name="T44" fmla="*/ 96 w 339"/>
                  <a:gd name="T45" fmla="*/ 10 h 353"/>
                  <a:gd name="T46" fmla="*/ 96 w 339"/>
                  <a:gd name="T47" fmla="*/ 10 h 353"/>
                  <a:gd name="T48" fmla="*/ 96 w 339"/>
                  <a:gd name="T49" fmla="*/ 10 h 353"/>
                  <a:gd name="T50" fmla="*/ 96 w 339"/>
                  <a:gd name="T51" fmla="*/ 10 h 353"/>
                  <a:gd name="T52" fmla="*/ 96 w 339"/>
                  <a:gd name="T53" fmla="*/ 9 h 353"/>
                  <a:gd name="T54" fmla="*/ 96 w 339"/>
                  <a:gd name="T55" fmla="*/ 9 h 353"/>
                  <a:gd name="T56" fmla="*/ 100 w 339"/>
                  <a:gd name="T57" fmla="*/ 9 h 353"/>
                  <a:gd name="T58" fmla="*/ 100 w 339"/>
                  <a:gd name="T59" fmla="*/ 9 h 353"/>
                  <a:gd name="T60" fmla="*/ 96 w 339"/>
                  <a:gd name="T61" fmla="*/ 9 h 353"/>
                  <a:gd name="T62" fmla="*/ 92 w 339"/>
                  <a:gd name="T63" fmla="*/ 8 h 353"/>
                  <a:gd name="T64" fmla="*/ 88 w 339"/>
                  <a:gd name="T65" fmla="*/ 7 h 353"/>
                  <a:gd name="T66" fmla="*/ 88 w 339"/>
                  <a:gd name="T67" fmla="*/ 7 h 353"/>
                  <a:gd name="T68" fmla="*/ 82 w 339"/>
                  <a:gd name="T69" fmla="*/ 5 h 353"/>
                  <a:gd name="T70" fmla="*/ 78 w 339"/>
                  <a:gd name="T71" fmla="*/ 4 h 353"/>
                  <a:gd name="T72" fmla="*/ 72 w 339"/>
                  <a:gd name="T73" fmla="*/ 4 h 353"/>
                  <a:gd name="T74" fmla="*/ 60 w 339"/>
                  <a:gd name="T75" fmla="*/ 4 h 353"/>
                  <a:gd name="T76" fmla="*/ 56 w 339"/>
                  <a:gd name="T77" fmla="*/ 4 h 353"/>
                  <a:gd name="T78" fmla="*/ 44 w 339"/>
                  <a:gd name="T79" fmla="*/ 4 h 353"/>
                  <a:gd name="T80" fmla="*/ 48 w 339"/>
                  <a:gd name="T81" fmla="*/ 0 h 353"/>
                  <a:gd name="T82" fmla="*/ 26 w 339"/>
                  <a:gd name="T83" fmla="*/ 4 h 353"/>
                  <a:gd name="T84" fmla="*/ 0 w 339"/>
                  <a:gd name="T85" fmla="*/ 4 h 353"/>
                  <a:gd name="T86" fmla="*/ 0 w 339"/>
                  <a:gd name="T87" fmla="*/ 4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9"/>
                  <a:gd name="T133" fmla="*/ 0 h 353"/>
                  <a:gd name="T134" fmla="*/ 339 w 339"/>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noFill/>
              <a:ln w="4763">
                <a:solidFill>
                  <a:srgbClr val="1F1A17"/>
                </a:solidFill>
                <a:round/>
                <a:headEnd/>
                <a:tailEnd/>
              </a:ln>
            </p:spPr>
            <p:txBody>
              <a:bodyPr/>
              <a:lstStyle/>
              <a:p>
                <a:endParaRPr lang="en-US"/>
              </a:p>
            </p:txBody>
          </p:sp>
          <p:sp>
            <p:nvSpPr>
              <p:cNvPr id="16460" name="Freeform 54"/>
              <p:cNvSpPr>
                <a:spLocks/>
              </p:cNvSpPr>
              <p:nvPr/>
            </p:nvSpPr>
            <p:spPr bwMode="auto">
              <a:xfrm>
                <a:off x="3115" y="1641"/>
                <a:ext cx="184" cy="298"/>
              </a:xfrm>
              <a:custGeom>
                <a:avLst/>
                <a:gdLst>
                  <a:gd name="T0" fmla="*/ 0 w 194"/>
                  <a:gd name="T1" fmla="*/ 14 h 332"/>
                  <a:gd name="T2" fmla="*/ 4 w 194"/>
                  <a:gd name="T3" fmla="*/ 14 h 332"/>
                  <a:gd name="T4" fmla="*/ 9 w 194"/>
                  <a:gd name="T5" fmla="*/ 14 h 332"/>
                  <a:gd name="T6" fmla="*/ 9 w 194"/>
                  <a:gd name="T7" fmla="*/ 14 h 332"/>
                  <a:gd name="T8" fmla="*/ 9 w 194"/>
                  <a:gd name="T9" fmla="*/ 14 h 332"/>
                  <a:gd name="T10" fmla="*/ 18 w 194"/>
                  <a:gd name="T11" fmla="*/ 13 h 332"/>
                  <a:gd name="T12" fmla="*/ 20 w 194"/>
                  <a:gd name="T13" fmla="*/ 14 h 332"/>
                  <a:gd name="T14" fmla="*/ 22 w 194"/>
                  <a:gd name="T15" fmla="*/ 13 h 332"/>
                  <a:gd name="T16" fmla="*/ 24 w 194"/>
                  <a:gd name="T17" fmla="*/ 13 h 332"/>
                  <a:gd name="T18" fmla="*/ 28 w 194"/>
                  <a:gd name="T19" fmla="*/ 13 h 332"/>
                  <a:gd name="T20" fmla="*/ 28 w 194"/>
                  <a:gd name="T21" fmla="*/ 13 h 332"/>
                  <a:gd name="T22" fmla="*/ 34 w 194"/>
                  <a:gd name="T23" fmla="*/ 12 h 332"/>
                  <a:gd name="T24" fmla="*/ 36 w 194"/>
                  <a:gd name="T25" fmla="*/ 11 h 332"/>
                  <a:gd name="T26" fmla="*/ 38 w 194"/>
                  <a:gd name="T27" fmla="*/ 11 h 332"/>
                  <a:gd name="T28" fmla="*/ 42 w 194"/>
                  <a:gd name="T29" fmla="*/ 11 h 332"/>
                  <a:gd name="T30" fmla="*/ 40 w 194"/>
                  <a:gd name="T31" fmla="*/ 10 h 332"/>
                  <a:gd name="T32" fmla="*/ 42 w 194"/>
                  <a:gd name="T33" fmla="*/ 10 h 332"/>
                  <a:gd name="T34" fmla="*/ 36 w 194"/>
                  <a:gd name="T35" fmla="*/ 3 h 332"/>
                  <a:gd name="T36" fmla="*/ 36 w 194"/>
                  <a:gd name="T37" fmla="*/ 0 h 332"/>
                  <a:gd name="T38" fmla="*/ 9 w 194"/>
                  <a:gd name="T39" fmla="*/ 4 h 332"/>
                  <a:gd name="T40" fmla="*/ 9 w 194"/>
                  <a:gd name="T41" fmla="*/ 4 h 332"/>
                  <a:gd name="T42" fmla="*/ 9 w 194"/>
                  <a:gd name="T43" fmla="*/ 4 h 332"/>
                  <a:gd name="T44" fmla="*/ 9 w 194"/>
                  <a:gd name="T45" fmla="*/ 9 h 332"/>
                  <a:gd name="T46" fmla="*/ 9 w 194"/>
                  <a:gd name="T47" fmla="*/ 10 h 332"/>
                  <a:gd name="T48" fmla="*/ 9 w 194"/>
                  <a:gd name="T49" fmla="*/ 11 h 332"/>
                  <a:gd name="T50" fmla="*/ 9 w 194"/>
                  <a:gd name="T51" fmla="*/ 12 h 332"/>
                  <a:gd name="T52" fmla="*/ 4 w 194"/>
                  <a:gd name="T53" fmla="*/ 13 h 332"/>
                  <a:gd name="T54" fmla="*/ 0 w 194"/>
                  <a:gd name="T55" fmla="*/ 14 h 3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4"/>
                  <a:gd name="T85" fmla="*/ 0 h 332"/>
                  <a:gd name="T86" fmla="*/ 194 w 194"/>
                  <a:gd name="T87" fmla="*/ 332 h 3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solidFill>
                <a:srgbClr val="98BEE4"/>
              </a:solidFill>
              <a:ln w="9525">
                <a:noFill/>
                <a:round/>
                <a:headEnd/>
                <a:tailEnd/>
              </a:ln>
            </p:spPr>
            <p:txBody>
              <a:bodyPr/>
              <a:lstStyle/>
              <a:p>
                <a:endParaRPr lang="en-US"/>
              </a:p>
            </p:txBody>
          </p:sp>
          <p:sp>
            <p:nvSpPr>
              <p:cNvPr id="16461" name="Freeform 55"/>
              <p:cNvSpPr>
                <a:spLocks/>
              </p:cNvSpPr>
              <p:nvPr/>
            </p:nvSpPr>
            <p:spPr bwMode="auto">
              <a:xfrm>
                <a:off x="3115" y="1641"/>
                <a:ext cx="184" cy="298"/>
              </a:xfrm>
              <a:custGeom>
                <a:avLst/>
                <a:gdLst>
                  <a:gd name="T0" fmla="*/ 0 w 194"/>
                  <a:gd name="T1" fmla="*/ 14 h 332"/>
                  <a:gd name="T2" fmla="*/ 4 w 194"/>
                  <a:gd name="T3" fmla="*/ 14 h 332"/>
                  <a:gd name="T4" fmla="*/ 9 w 194"/>
                  <a:gd name="T5" fmla="*/ 14 h 332"/>
                  <a:gd name="T6" fmla="*/ 9 w 194"/>
                  <a:gd name="T7" fmla="*/ 14 h 332"/>
                  <a:gd name="T8" fmla="*/ 9 w 194"/>
                  <a:gd name="T9" fmla="*/ 14 h 332"/>
                  <a:gd name="T10" fmla="*/ 18 w 194"/>
                  <a:gd name="T11" fmla="*/ 13 h 332"/>
                  <a:gd name="T12" fmla="*/ 20 w 194"/>
                  <a:gd name="T13" fmla="*/ 14 h 332"/>
                  <a:gd name="T14" fmla="*/ 22 w 194"/>
                  <a:gd name="T15" fmla="*/ 13 h 332"/>
                  <a:gd name="T16" fmla="*/ 24 w 194"/>
                  <a:gd name="T17" fmla="*/ 13 h 332"/>
                  <a:gd name="T18" fmla="*/ 28 w 194"/>
                  <a:gd name="T19" fmla="*/ 13 h 332"/>
                  <a:gd name="T20" fmla="*/ 28 w 194"/>
                  <a:gd name="T21" fmla="*/ 13 h 332"/>
                  <a:gd name="T22" fmla="*/ 34 w 194"/>
                  <a:gd name="T23" fmla="*/ 12 h 332"/>
                  <a:gd name="T24" fmla="*/ 36 w 194"/>
                  <a:gd name="T25" fmla="*/ 11 h 332"/>
                  <a:gd name="T26" fmla="*/ 38 w 194"/>
                  <a:gd name="T27" fmla="*/ 11 h 332"/>
                  <a:gd name="T28" fmla="*/ 42 w 194"/>
                  <a:gd name="T29" fmla="*/ 11 h 332"/>
                  <a:gd name="T30" fmla="*/ 40 w 194"/>
                  <a:gd name="T31" fmla="*/ 10 h 332"/>
                  <a:gd name="T32" fmla="*/ 42 w 194"/>
                  <a:gd name="T33" fmla="*/ 10 h 332"/>
                  <a:gd name="T34" fmla="*/ 36 w 194"/>
                  <a:gd name="T35" fmla="*/ 3 h 332"/>
                  <a:gd name="T36" fmla="*/ 36 w 194"/>
                  <a:gd name="T37" fmla="*/ 0 h 332"/>
                  <a:gd name="T38" fmla="*/ 9 w 194"/>
                  <a:gd name="T39" fmla="*/ 4 h 332"/>
                  <a:gd name="T40" fmla="*/ 9 w 194"/>
                  <a:gd name="T41" fmla="*/ 4 h 332"/>
                  <a:gd name="T42" fmla="*/ 9 w 194"/>
                  <a:gd name="T43" fmla="*/ 4 h 332"/>
                  <a:gd name="T44" fmla="*/ 9 w 194"/>
                  <a:gd name="T45" fmla="*/ 9 h 332"/>
                  <a:gd name="T46" fmla="*/ 9 w 194"/>
                  <a:gd name="T47" fmla="*/ 10 h 332"/>
                  <a:gd name="T48" fmla="*/ 9 w 194"/>
                  <a:gd name="T49" fmla="*/ 11 h 332"/>
                  <a:gd name="T50" fmla="*/ 9 w 194"/>
                  <a:gd name="T51" fmla="*/ 12 h 332"/>
                  <a:gd name="T52" fmla="*/ 4 w 194"/>
                  <a:gd name="T53" fmla="*/ 13 h 332"/>
                  <a:gd name="T54" fmla="*/ 0 w 194"/>
                  <a:gd name="T55" fmla="*/ 14 h 332"/>
                  <a:gd name="T56" fmla="*/ 0 w 194"/>
                  <a:gd name="T57" fmla="*/ 14 h 3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4"/>
                  <a:gd name="T88" fmla="*/ 0 h 332"/>
                  <a:gd name="T89" fmla="*/ 194 w 194"/>
                  <a:gd name="T90" fmla="*/ 332 h 3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noFill/>
              <a:ln w="4763">
                <a:solidFill>
                  <a:srgbClr val="1F1A17"/>
                </a:solidFill>
                <a:round/>
                <a:headEnd/>
                <a:tailEnd/>
              </a:ln>
            </p:spPr>
            <p:txBody>
              <a:bodyPr/>
              <a:lstStyle/>
              <a:p>
                <a:endParaRPr lang="en-US"/>
              </a:p>
            </p:txBody>
          </p:sp>
          <p:sp>
            <p:nvSpPr>
              <p:cNvPr id="16462" name="Freeform 56"/>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6 h 248"/>
                  <a:gd name="T16" fmla="*/ 11 w 373"/>
                  <a:gd name="T17" fmla="*/ 7 h 248"/>
                  <a:gd name="T18" fmla="*/ 11 w 373"/>
                  <a:gd name="T19" fmla="*/ 8 h 248"/>
                  <a:gd name="T20" fmla="*/ 11 w 373"/>
                  <a:gd name="T21" fmla="*/ 8 h 248"/>
                  <a:gd name="T22" fmla="*/ 80 w 373"/>
                  <a:gd name="T23" fmla="*/ 8 h 248"/>
                  <a:gd name="T24" fmla="*/ 86 w 373"/>
                  <a:gd name="T25" fmla="*/ 9 h 248"/>
                  <a:gd name="T26" fmla="*/ 90 w 373"/>
                  <a:gd name="T27" fmla="*/ 8 h 248"/>
                  <a:gd name="T28" fmla="*/ 93 w 373"/>
                  <a:gd name="T29" fmla="*/ 7 h 248"/>
                  <a:gd name="T30" fmla="*/ 91 w 373"/>
                  <a:gd name="T31" fmla="*/ 6 h 248"/>
                  <a:gd name="T32" fmla="*/ 102 w 373"/>
                  <a:gd name="T33" fmla="*/ 4 h 248"/>
                  <a:gd name="T34" fmla="*/ 105 w 373"/>
                  <a:gd name="T35" fmla="*/ 4 h 248"/>
                  <a:gd name="T36" fmla="*/ 105 w 373"/>
                  <a:gd name="T37" fmla="*/ 4 h 248"/>
                  <a:gd name="T38" fmla="*/ 95 w 373"/>
                  <a:gd name="T39" fmla="*/ 4 h 248"/>
                  <a:gd name="T40" fmla="*/ 87 w 373"/>
                  <a:gd name="T41" fmla="*/ 4 h 248"/>
                  <a:gd name="T42" fmla="*/ 86 w 373"/>
                  <a:gd name="T43" fmla="*/ 0 h 248"/>
                  <a:gd name="T44" fmla="*/ 7 w 373"/>
                  <a:gd name="T45" fmla="*/ 4 h 248"/>
                  <a:gd name="T46" fmla="*/ 0 w 373"/>
                  <a:gd name="T47" fmla="*/ 4 h 2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3"/>
                  <a:gd name="T73" fmla="*/ 0 h 248"/>
                  <a:gd name="T74" fmla="*/ 373 w 373"/>
                  <a:gd name="T75" fmla="*/ 248 h 2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solidFill>
                <a:srgbClr val="AFD54A"/>
              </a:solidFill>
              <a:ln w="9525">
                <a:noFill/>
                <a:round/>
                <a:headEnd/>
                <a:tailEnd/>
              </a:ln>
            </p:spPr>
            <p:txBody>
              <a:bodyPr/>
              <a:lstStyle/>
              <a:p>
                <a:endParaRPr lang="en-US"/>
              </a:p>
            </p:txBody>
          </p:sp>
          <p:sp>
            <p:nvSpPr>
              <p:cNvPr id="16463" name="Freeform 57"/>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6 h 248"/>
                  <a:gd name="T16" fmla="*/ 11 w 373"/>
                  <a:gd name="T17" fmla="*/ 7 h 248"/>
                  <a:gd name="T18" fmla="*/ 11 w 373"/>
                  <a:gd name="T19" fmla="*/ 8 h 248"/>
                  <a:gd name="T20" fmla="*/ 11 w 373"/>
                  <a:gd name="T21" fmla="*/ 8 h 248"/>
                  <a:gd name="T22" fmla="*/ 80 w 373"/>
                  <a:gd name="T23" fmla="*/ 8 h 248"/>
                  <a:gd name="T24" fmla="*/ 86 w 373"/>
                  <a:gd name="T25" fmla="*/ 9 h 248"/>
                  <a:gd name="T26" fmla="*/ 90 w 373"/>
                  <a:gd name="T27" fmla="*/ 8 h 248"/>
                  <a:gd name="T28" fmla="*/ 93 w 373"/>
                  <a:gd name="T29" fmla="*/ 7 h 248"/>
                  <a:gd name="T30" fmla="*/ 91 w 373"/>
                  <a:gd name="T31" fmla="*/ 6 h 248"/>
                  <a:gd name="T32" fmla="*/ 102 w 373"/>
                  <a:gd name="T33" fmla="*/ 4 h 248"/>
                  <a:gd name="T34" fmla="*/ 105 w 373"/>
                  <a:gd name="T35" fmla="*/ 4 h 248"/>
                  <a:gd name="T36" fmla="*/ 105 w 373"/>
                  <a:gd name="T37" fmla="*/ 4 h 248"/>
                  <a:gd name="T38" fmla="*/ 95 w 373"/>
                  <a:gd name="T39" fmla="*/ 4 h 248"/>
                  <a:gd name="T40" fmla="*/ 87 w 373"/>
                  <a:gd name="T41" fmla="*/ 4 h 248"/>
                  <a:gd name="T42" fmla="*/ 86 w 373"/>
                  <a:gd name="T43" fmla="*/ 0 h 248"/>
                  <a:gd name="T44" fmla="*/ 7 w 373"/>
                  <a:gd name="T45" fmla="*/ 4 h 248"/>
                  <a:gd name="T46" fmla="*/ 0 w 373"/>
                  <a:gd name="T47" fmla="*/ 4 h 248"/>
                  <a:gd name="T48" fmla="*/ 0 w 373"/>
                  <a:gd name="T49" fmla="*/ 4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3"/>
                  <a:gd name="T76" fmla="*/ 0 h 248"/>
                  <a:gd name="T77" fmla="*/ 373 w 373"/>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noFill/>
              <a:ln w="4763">
                <a:solidFill>
                  <a:srgbClr val="1F1A17"/>
                </a:solidFill>
                <a:round/>
                <a:headEnd/>
                <a:tailEnd/>
              </a:ln>
            </p:spPr>
            <p:txBody>
              <a:bodyPr/>
              <a:lstStyle/>
              <a:p>
                <a:endParaRPr lang="en-US"/>
              </a:p>
            </p:txBody>
          </p:sp>
          <p:sp>
            <p:nvSpPr>
              <p:cNvPr id="16464" name="Freeform 58"/>
              <p:cNvSpPr>
                <a:spLocks/>
              </p:cNvSpPr>
              <p:nvPr/>
            </p:nvSpPr>
            <p:spPr bwMode="auto">
              <a:xfrm>
                <a:off x="2284" y="1787"/>
                <a:ext cx="446" cy="223"/>
              </a:xfrm>
              <a:custGeom>
                <a:avLst/>
                <a:gdLst>
                  <a:gd name="T0" fmla="*/ 0 w 466"/>
                  <a:gd name="T1" fmla="*/ 9 h 250"/>
                  <a:gd name="T2" fmla="*/ 11 w 466"/>
                  <a:gd name="T3" fmla="*/ 0 h 250"/>
                  <a:gd name="T4" fmla="*/ 54 w 466"/>
                  <a:gd name="T5" fmla="*/ 4 h 250"/>
                  <a:gd name="T6" fmla="*/ 118 w 466"/>
                  <a:gd name="T7" fmla="*/ 4 h 250"/>
                  <a:gd name="T8" fmla="*/ 122 w 466"/>
                  <a:gd name="T9" fmla="*/ 4 h 250"/>
                  <a:gd name="T10" fmla="*/ 123 w 466"/>
                  <a:gd name="T11" fmla="*/ 4 h 250"/>
                  <a:gd name="T12" fmla="*/ 125 w 466"/>
                  <a:gd name="T13" fmla="*/ 4 h 250"/>
                  <a:gd name="T14" fmla="*/ 126 w 466"/>
                  <a:gd name="T15" fmla="*/ 4 h 250"/>
                  <a:gd name="T16" fmla="*/ 123 w 466"/>
                  <a:gd name="T17" fmla="*/ 4 h 250"/>
                  <a:gd name="T18" fmla="*/ 122 w 466"/>
                  <a:gd name="T19" fmla="*/ 4 h 250"/>
                  <a:gd name="T20" fmla="*/ 127 w 466"/>
                  <a:gd name="T21" fmla="*/ 4 h 250"/>
                  <a:gd name="T22" fmla="*/ 131 w 466"/>
                  <a:gd name="T23" fmla="*/ 4 h 250"/>
                  <a:gd name="T24" fmla="*/ 131 w 466"/>
                  <a:gd name="T25" fmla="*/ 10 h 250"/>
                  <a:gd name="T26" fmla="*/ 75 w 466"/>
                  <a:gd name="T27" fmla="*/ 10 h 250"/>
                  <a:gd name="T28" fmla="*/ 0 w 466"/>
                  <a:gd name="T29" fmla="*/ 9 h 2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6"/>
                  <a:gd name="T46" fmla="*/ 0 h 250"/>
                  <a:gd name="T47" fmla="*/ 466 w 466"/>
                  <a:gd name="T48" fmla="*/ 250 h 2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solidFill>
                <a:srgbClr val="AFD54A"/>
              </a:solidFill>
              <a:ln w="9525">
                <a:noFill/>
                <a:round/>
                <a:headEnd/>
                <a:tailEnd/>
              </a:ln>
            </p:spPr>
            <p:txBody>
              <a:bodyPr/>
              <a:lstStyle/>
              <a:p>
                <a:endParaRPr lang="en-US"/>
              </a:p>
            </p:txBody>
          </p:sp>
          <p:sp>
            <p:nvSpPr>
              <p:cNvPr id="16465" name="Freeform 59"/>
              <p:cNvSpPr>
                <a:spLocks/>
              </p:cNvSpPr>
              <p:nvPr/>
            </p:nvSpPr>
            <p:spPr bwMode="auto">
              <a:xfrm>
                <a:off x="2284" y="1787"/>
                <a:ext cx="446" cy="223"/>
              </a:xfrm>
              <a:custGeom>
                <a:avLst/>
                <a:gdLst>
                  <a:gd name="T0" fmla="*/ 0 w 466"/>
                  <a:gd name="T1" fmla="*/ 9 h 250"/>
                  <a:gd name="T2" fmla="*/ 11 w 466"/>
                  <a:gd name="T3" fmla="*/ 0 h 250"/>
                  <a:gd name="T4" fmla="*/ 54 w 466"/>
                  <a:gd name="T5" fmla="*/ 4 h 250"/>
                  <a:gd name="T6" fmla="*/ 118 w 466"/>
                  <a:gd name="T7" fmla="*/ 4 h 250"/>
                  <a:gd name="T8" fmla="*/ 122 w 466"/>
                  <a:gd name="T9" fmla="*/ 4 h 250"/>
                  <a:gd name="T10" fmla="*/ 123 w 466"/>
                  <a:gd name="T11" fmla="*/ 4 h 250"/>
                  <a:gd name="T12" fmla="*/ 125 w 466"/>
                  <a:gd name="T13" fmla="*/ 4 h 250"/>
                  <a:gd name="T14" fmla="*/ 126 w 466"/>
                  <a:gd name="T15" fmla="*/ 4 h 250"/>
                  <a:gd name="T16" fmla="*/ 123 w 466"/>
                  <a:gd name="T17" fmla="*/ 4 h 250"/>
                  <a:gd name="T18" fmla="*/ 122 w 466"/>
                  <a:gd name="T19" fmla="*/ 4 h 250"/>
                  <a:gd name="T20" fmla="*/ 127 w 466"/>
                  <a:gd name="T21" fmla="*/ 4 h 250"/>
                  <a:gd name="T22" fmla="*/ 131 w 466"/>
                  <a:gd name="T23" fmla="*/ 4 h 250"/>
                  <a:gd name="T24" fmla="*/ 131 w 466"/>
                  <a:gd name="T25" fmla="*/ 10 h 250"/>
                  <a:gd name="T26" fmla="*/ 75 w 466"/>
                  <a:gd name="T27" fmla="*/ 10 h 250"/>
                  <a:gd name="T28" fmla="*/ 0 w 466"/>
                  <a:gd name="T29" fmla="*/ 9 h 250"/>
                  <a:gd name="T30" fmla="*/ 0 w 466"/>
                  <a:gd name="T31" fmla="*/ 9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6"/>
                  <a:gd name="T49" fmla="*/ 0 h 250"/>
                  <a:gd name="T50" fmla="*/ 466 w 466"/>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noFill/>
              <a:ln w="4763">
                <a:solidFill>
                  <a:srgbClr val="1F1A17"/>
                </a:solidFill>
                <a:round/>
                <a:headEnd/>
                <a:tailEnd/>
              </a:ln>
            </p:spPr>
            <p:txBody>
              <a:bodyPr/>
              <a:lstStyle/>
              <a:p>
                <a:endParaRPr lang="en-US"/>
              </a:p>
            </p:txBody>
          </p:sp>
          <p:sp>
            <p:nvSpPr>
              <p:cNvPr id="16466" name="Freeform 60"/>
              <p:cNvSpPr>
                <a:spLocks/>
              </p:cNvSpPr>
              <p:nvPr/>
            </p:nvSpPr>
            <p:spPr bwMode="auto">
              <a:xfrm>
                <a:off x="3959" y="1091"/>
                <a:ext cx="217" cy="325"/>
              </a:xfrm>
              <a:custGeom>
                <a:avLst/>
                <a:gdLst>
                  <a:gd name="T0" fmla="*/ 0 w 227"/>
                  <a:gd name="T1" fmla="*/ 8 h 363"/>
                  <a:gd name="T2" fmla="*/ 11 w 227"/>
                  <a:gd name="T3" fmla="*/ 8 h 363"/>
                  <a:gd name="T4" fmla="*/ 11 w 227"/>
                  <a:gd name="T5" fmla="*/ 7 h 363"/>
                  <a:gd name="T6" fmla="*/ 11 w 227"/>
                  <a:gd name="T7" fmla="*/ 5 h 363"/>
                  <a:gd name="T8" fmla="*/ 11 w 227"/>
                  <a:gd name="T9" fmla="*/ 4 h 363"/>
                  <a:gd name="T10" fmla="*/ 11 w 227"/>
                  <a:gd name="T11" fmla="*/ 4 h 363"/>
                  <a:gd name="T12" fmla="*/ 11 w 227"/>
                  <a:gd name="T13" fmla="*/ 4 h 363"/>
                  <a:gd name="T14" fmla="*/ 15 w 227"/>
                  <a:gd name="T15" fmla="*/ 4 h 363"/>
                  <a:gd name="T16" fmla="*/ 18 w 227"/>
                  <a:gd name="T17" fmla="*/ 4 h 363"/>
                  <a:gd name="T18" fmla="*/ 19 w 227"/>
                  <a:gd name="T19" fmla="*/ 4 h 363"/>
                  <a:gd name="T20" fmla="*/ 28 w 227"/>
                  <a:gd name="T21" fmla="*/ 4 h 363"/>
                  <a:gd name="T22" fmla="*/ 28 w 227"/>
                  <a:gd name="T23" fmla="*/ 2 h 363"/>
                  <a:gd name="T24" fmla="*/ 30 w 227"/>
                  <a:gd name="T25" fmla="*/ 0 h 363"/>
                  <a:gd name="T26" fmla="*/ 33 w 227"/>
                  <a:gd name="T27" fmla="*/ 4 h 363"/>
                  <a:gd name="T28" fmla="*/ 37 w 227"/>
                  <a:gd name="T29" fmla="*/ 4 h 363"/>
                  <a:gd name="T30" fmla="*/ 46 w 227"/>
                  <a:gd name="T31" fmla="*/ 4 h 363"/>
                  <a:gd name="T32" fmla="*/ 51 w 227"/>
                  <a:gd name="T33" fmla="*/ 4 h 363"/>
                  <a:gd name="T34" fmla="*/ 52 w 227"/>
                  <a:gd name="T35" fmla="*/ 4 h 363"/>
                  <a:gd name="T36" fmla="*/ 51 w 227"/>
                  <a:gd name="T37" fmla="*/ 4 h 363"/>
                  <a:gd name="T38" fmla="*/ 54 w 227"/>
                  <a:gd name="T39" fmla="*/ 6 h 363"/>
                  <a:gd name="T40" fmla="*/ 55 w 227"/>
                  <a:gd name="T41" fmla="*/ 5 h 363"/>
                  <a:gd name="T42" fmla="*/ 61 w 227"/>
                  <a:gd name="T43" fmla="*/ 6 h 363"/>
                  <a:gd name="T44" fmla="*/ 58 w 227"/>
                  <a:gd name="T45" fmla="*/ 7 h 363"/>
                  <a:gd name="T46" fmla="*/ 59 w 227"/>
                  <a:gd name="T47" fmla="*/ 7 h 363"/>
                  <a:gd name="T48" fmla="*/ 61 w 227"/>
                  <a:gd name="T49" fmla="*/ 7 h 363"/>
                  <a:gd name="T50" fmla="*/ 60 w 227"/>
                  <a:gd name="T51" fmla="*/ 8 h 363"/>
                  <a:gd name="T52" fmla="*/ 57 w 227"/>
                  <a:gd name="T53" fmla="*/ 8 h 363"/>
                  <a:gd name="T54" fmla="*/ 54 w 227"/>
                  <a:gd name="T55" fmla="*/ 8 h 363"/>
                  <a:gd name="T56" fmla="*/ 55 w 227"/>
                  <a:gd name="T57" fmla="*/ 8 h 363"/>
                  <a:gd name="T58" fmla="*/ 53 w 227"/>
                  <a:gd name="T59" fmla="*/ 9 h 363"/>
                  <a:gd name="T60" fmla="*/ 52 w 227"/>
                  <a:gd name="T61" fmla="*/ 9 h 363"/>
                  <a:gd name="T62" fmla="*/ 52 w 227"/>
                  <a:gd name="T63" fmla="*/ 9 h 363"/>
                  <a:gd name="T64" fmla="*/ 50 w 227"/>
                  <a:gd name="T65" fmla="*/ 9 h 363"/>
                  <a:gd name="T66" fmla="*/ 49 w 227"/>
                  <a:gd name="T67" fmla="*/ 9 h 363"/>
                  <a:gd name="T68" fmla="*/ 47 w 227"/>
                  <a:gd name="T69" fmla="*/ 9 h 363"/>
                  <a:gd name="T70" fmla="*/ 45 w 227"/>
                  <a:gd name="T71" fmla="*/ 9 h 363"/>
                  <a:gd name="T72" fmla="*/ 42 w 227"/>
                  <a:gd name="T73" fmla="*/ 10 h 363"/>
                  <a:gd name="T74" fmla="*/ 41 w 227"/>
                  <a:gd name="T75" fmla="*/ 10 h 363"/>
                  <a:gd name="T76" fmla="*/ 39 w 227"/>
                  <a:gd name="T77" fmla="*/ 10 h 363"/>
                  <a:gd name="T78" fmla="*/ 40 w 227"/>
                  <a:gd name="T79" fmla="*/ 10 h 363"/>
                  <a:gd name="T80" fmla="*/ 37 w 227"/>
                  <a:gd name="T81" fmla="*/ 9 h 363"/>
                  <a:gd name="T82" fmla="*/ 35 w 227"/>
                  <a:gd name="T83" fmla="*/ 10 h 363"/>
                  <a:gd name="T84" fmla="*/ 36 w 227"/>
                  <a:gd name="T85" fmla="*/ 11 h 363"/>
                  <a:gd name="T86" fmla="*/ 35 w 227"/>
                  <a:gd name="T87" fmla="*/ 11 h 363"/>
                  <a:gd name="T88" fmla="*/ 33 w 227"/>
                  <a:gd name="T89" fmla="*/ 11 h 363"/>
                  <a:gd name="T90" fmla="*/ 32 w 227"/>
                  <a:gd name="T91" fmla="*/ 11 h 363"/>
                  <a:gd name="T92" fmla="*/ 30 w 227"/>
                  <a:gd name="T93" fmla="*/ 12 h 363"/>
                  <a:gd name="T94" fmla="*/ 28 w 227"/>
                  <a:gd name="T95" fmla="*/ 12 h 363"/>
                  <a:gd name="T96" fmla="*/ 29 w 227"/>
                  <a:gd name="T97" fmla="*/ 12 h 363"/>
                  <a:gd name="T98" fmla="*/ 27 w 227"/>
                  <a:gd name="T99" fmla="*/ 12 h 363"/>
                  <a:gd name="T100" fmla="*/ 23 w 227"/>
                  <a:gd name="T101" fmla="*/ 12 h 363"/>
                  <a:gd name="T102" fmla="*/ 22 w 227"/>
                  <a:gd name="T103" fmla="*/ 12 h 363"/>
                  <a:gd name="T104" fmla="*/ 24 w 227"/>
                  <a:gd name="T105" fmla="*/ 13 h 363"/>
                  <a:gd name="T106" fmla="*/ 22 w 227"/>
                  <a:gd name="T107" fmla="*/ 13 h 363"/>
                  <a:gd name="T108" fmla="*/ 22 w 227"/>
                  <a:gd name="T109" fmla="*/ 13 h 363"/>
                  <a:gd name="T110" fmla="*/ 20 w 227"/>
                  <a:gd name="T111" fmla="*/ 13 h 363"/>
                  <a:gd name="T112" fmla="*/ 20 w 227"/>
                  <a:gd name="T113" fmla="*/ 15 h 363"/>
                  <a:gd name="T114" fmla="*/ 18 w 227"/>
                  <a:gd name="T115" fmla="*/ 15 h 363"/>
                  <a:gd name="T116" fmla="*/ 11 w 227"/>
                  <a:gd name="T117" fmla="*/ 13 h 363"/>
                  <a:gd name="T118" fmla="*/ 0 w 227"/>
                  <a:gd name="T119" fmla="*/ 8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363"/>
                  <a:gd name="T182" fmla="*/ 227 w 227"/>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solidFill>
                <a:srgbClr val="AFD54A"/>
              </a:solidFill>
              <a:ln w="9525">
                <a:noFill/>
                <a:round/>
                <a:headEnd/>
                <a:tailEnd/>
              </a:ln>
            </p:spPr>
            <p:txBody>
              <a:bodyPr/>
              <a:lstStyle/>
              <a:p>
                <a:endParaRPr lang="en-US"/>
              </a:p>
            </p:txBody>
          </p:sp>
          <p:sp>
            <p:nvSpPr>
              <p:cNvPr id="16467" name="Freeform 61"/>
              <p:cNvSpPr>
                <a:spLocks/>
              </p:cNvSpPr>
              <p:nvPr/>
            </p:nvSpPr>
            <p:spPr bwMode="auto">
              <a:xfrm>
                <a:off x="3959" y="1091"/>
                <a:ext cx="217" cy="325"/>
              </a:xfrm>
              <a:custGeom>
                <a:avLst/>
                <a:gdLst>
                  <a:gd name="T0" fmla="*/ 0 w 227"/>
                  <a:gd name="T1" fmla="*/ 8 h 363"/>
                  <a:gd name="T2" fmla="*/ 11 w 227"/>
                  <a:gd name="T3" fmla="*/ 8 h 363"/>
                  <a:gd name="T4" fmla="*/ 11 w 227"/>
                  <a:gd name="T5" fmla="*/ 7 h 363"/>
                  <a:gd name="T6" fmla="*/ 11 w 227"/>
                  <a:gd name="T7" fmla="*/ 5 h 363"/>
                  <a:gd name="T8" fmla="*/ 11 w 227"/>
                  <a:gd name="T9" fmla="*/ 4 h 363"/>
                  <a:gd name="T10" fmla="*/ 11 w 227"/>
                  <a:gd name="T11" fmla="*/ 4 h 363"/>
                  <a:gd name="T12" fmla="*/ 11 w 227"/>
                  <a:gd name="T13" fmla="*/ 4 h 363"/>
                  <a:gd name="T14" fmla="*/ 15 w 227"/>
                  <a:gd name="T15" fmla="*/ 4 h 363"/>
                  <a:gd name="T16" fmla="*/ 18 w 227"/>
                  <a:gd name="T17" fmla="*/ 4 h 363"/>
                  <a:gd name="T18" fmla="*/ 19 w 227"/>
                  <a:gd name="T19" fmla="*/ 4 h 363"/>
                  <a:gd name="T20" fmla="*/ 28 w 227"/>
                  <a:gd name="T21" fmla="*/ 4 h 363"/>
                  <a:gd name="T22" fmla="*/ 28 w 227"/>
                  <a:gd name="T23" fmla="*/ 2 h 363"/>
                  <a:gd name="T24" fmla="*/ 30 w 227"/>
                  <a:gd name="T25" fmla="*/ 0 h 363"/>
                  <a:gd name="T26" fmla="*/ 33 w 227"/>
                  <a:gd name="T27" fmla="*/ 4 h 363"/>
                  <a:gd name="T28" fmla="*/ 37 w 227"/>
                  <a:gd name="T29" fmla="*/ 4 h 363"/>
                  <a:gd name="T30" fmla="*/ 46 w 227"/>
                  <a:gd name="T31" fmla="*/ 4 h 363"/>
                  <a:gd name="T32" fmla="*/ 51 w 227"/>
                  <a:gd name="T33" fmla="*/ 4 h 363"/>
                  <a:gd name="T34" fmla="*/ 52 w 227"/>
                  <a:gd name="T35" fmla="*/ 4 h 363"/>
                  <a:gd name="T36" fmla="*/ 51 w 227"/>
                  <a:gd name="T37" fmla="*/ 4 h 363"/>
                  <a:gd name="T38" fmla="*/ 54 w 227"/>
                  <a:gd name="T39" fmla="*/ 6 h 363"/>
                  <a:gd name="T40" fmla="*/ 55 w 227"/>
                  <a:gd name="T41" fmla="*/ 5 h 363"/>
                  <a:gd name="T42" fmla="*/ 61 w 227"/>
                  <a:gd name="T43" fmla="*/ 6 h 363"/>
                  <a:gd name="T44" fmla="*/ 58 w 227"/>
                  <a:gd name="T45" fmla="*/ 7 h 363"/>
                  <a:gd name="T46" fmla="*/ 59 w 227"/>
                  <a:gd name="T47" fmla="*/ 7 h 363"/>
                  <a:gd name="T48" fmla="*/ 61 w 227"/>
                  <a:gd name="T49" fmla="*/ 7 h 363"/>
                  <a:gd name="T50" fmla="*/ 60 w 227"/>
                  <a:gd name="T51" fmla="*/ 8 h 363"/>
                  <a:gd name="T52" fmla="*/ 57 w 227"/>
                  <a:gd name="T53" fmla="*/ 8 h 363"/>
                  <a:gd name="T54" fmla="*/ 54 w 227"/>
                  <a:gd name="T55" fmla="*/ 8 h 363"/>
                  <a:gd name="T56" fmla="*/ 55 w 227"/>
                  <a:gd name="T57" fmla="*/ 8 h 363"/>
                  <a:gd name="T58" fmla="*/ 53 w 227"/>
                  <a:gd name="T59" fmla="*/ 9 h 363"/>
                  <a:gd name="T60" fmla="*/ 52 w 227"/>
                  <a:gd name="T61" fmla="*/ 9 h 363"/>
                  <a:gd name="T62" fmla="*/ 52 w 227"/>
                  <a:gd name="T63" fmla="*/ 9 h 363"/>
                  <a:gd name="T64" fmla="*/ 50 w 227"/>
                  <a:gd name="T65" fmla="*/ 9 h 363"/>
                  <a:gd name="T66" fmla="*/ 49 w 227"/>
                  <a:gd name="T67" fmla="*/ 9 h 363"/>
                  <a:gd name="T68" fmla="*/ 47 w 227"/>
                  <a:gd name="T69" fmla="*/ 9 h 363"/>
                  <a:gd name="T70" fmla="*/ 45 w 227"/>
                  <a:gd name="T71" fmla="*/ 9 h 363"/>
                  <a:gd name="T72" fmla="*/ 42 w 227"/>
                  <a:gd name="T73" fmla="*/ 10 h 363"/>
                  <a:gd name="T74" fmla="*/ 41 w 227"/>
                  <a:gd name="T75" fmla="*/ 10 h 363"/>
                  <a:gd name="T76" fmla="*/ 39 w 227"/>
                  <a:gd name="T77" fmla="*/ 10 h 363"/>
                  <a:gd name="T78" fmla="*/ 40 w 227"/>
                  <a:gd name="T79" fmla="*/ 10 h 363"/>
                  <a:gd name="T80" fmla="*/ 37 w 227"/>
                  <a:gd name="T81" fmla="*/ 9 h 363"/>
                  <a:gd name="T82" fmla="*/ 35 w 227"/>
                  <a:gd name="T83" fmla="*/ 10 h 363"/>
                  <a:gd name="T84" fmla="*/ 36 w 227"/>
                  <a:gd name="T85" fmla="*/ 11 h 363"/>
                  <a:gd name="T86" fmla="*/ 35 w 227"/>
                  <a:gd name="T87" fmla="*/ 11 h 363"/>
                  <a:gd name="T88" fmla="*/ 33 w 227"/>
                  <a:gd name="T89" fmla="*/ 11 h 363"/>
                  <a:gd name="T90" fmla="*/ 32 w 227"/>
                  <a:gd name="T91" fmla="*/ 11 h 363"/>
                  <a:gd name="T92" fmla="*/ 30 w 227"/>
                  <a:gd name="T93" fmla="*/ 12 h 363"/>
                  <a:gd name="T94" fmla="*/ 28 w 227"/>
                  <a:gd name="T95" fmla="*/ 12 h 363"/>
                  <a:gd name="T96" fmla="*/ 29 w 227"/>
                  <a:gd name="T97" fmla="*/ 12 h 363"/>
                  <a:gd name="T98" fmla="*/ 27 w 227"/>
                  <a:gd name="T99" fmla="*/ 12 h 363"/>
                  <a:gd name="T100" fmla="*/ 23 w 227"/>
                  <a:gd name="T101" fmla="*/ 12 h 363"/>
                  <a:gd name="T102" fmla="*/ 22 w 227"/>
                  <a:gd name="T103" fmla="*/ 12 h 363"/>
                  <a:gd name="T104" fmla="*/ 24 w 227"/>
                  <a:gd name="T105" fmla="*/ 13 h 363"/>
                  <a:gd name="T106" fmla="*/ 22 w 227"/>
                  <a:gd name="T107" fmla="*/ 13 h 363"/>
                  <a:gd name="T108" fmla="*/ 22 w 227"/>
                  <a:gd name="T109" fmla="*/ 13 h 363"/>
                  <a:gd name="T110" fmla="*/ 20 w 227"/>
                  <a:gd name="T111" fmla="*/ 13 h 363"/>
                  <a:gd name="T112" fmla="*/ 20 w 227"/>
                  <a:gd name="T113" fmla="*/ 15 h 363"/>
                  <a:gd name="T114" fmla="*/ 18 w 227"/>
                  <a:gd name="T115" fmla="*/ 15 h 363"/>
                  <a:gd name="T116" fmla="*/ 11 w 227"/>
                  <a:gd name="T117" fmla="*/ 13 h 363"/>
                  <a:gd name="T118" fmla="*/ 0 w 227"/>
                  <a:gd name="T119" fmla="*/ 8 h 363"/>
                  <a:gd name="T120" fmla="*/ 0 w 227"/>
                  <a:gd name="T121" fmla="*/ 8 h 3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
                  <a:gd name="T184" fmla="*/ 0 h 363"/>
                  <a:gd name="T185" fmla="*/ 227 w 227"/>
                  <a:gd name="T186" fmla="*/ 363 h 3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noFill/>
              <a:ln w="4763">
                <a:solidFill>
                  <a:srgbClr val="1F1A17"/>
                </a:solidFill>
                <a:round/>
                <a:headEnd/>
                <a:tailEnd/>
              </a:ln>
            </p:spPr>
            <p:txBody>
              <a:bodyPr/>
              <a:lstStyle/>
              <a:p>
                <a:endParaRPr lang="en-US"/>
              </a:p>
            </p:txBody>
          </p:sp>
          <p:sp>
            <p:nvSpPr>
              <p:cNvPr id="16468" name="Freeform 62"/>
              <p:cNvSpPr>
                <a:spLocks/>
              </p:cNvSpPr>
              <p:nvPr/>
            </p:nvSpPr>
            <p:spPr bwMode="auto">
              <a:xfrm>
                <a:off x="3593" y="1709"/>
                <a:ext cx="273" cy="125"/>
              </a:xfrm>
              <a:custGeom>
                <a:avLst/>
                <a:gdLst>
                  <a:gd name="T0" fmla="*/ 8 w 286"/>
                  <a:gd name="T1" fmla="*/ 4 h 140"/>
                  <a:gd name="T2" fmla="*/ 17 w 286"/>
                  <a:gd name="T3" fmla="*/ 4 h 140"/>
                  <a:gd name="T4" fmla="*/ 24 w 286"/>
                  <a:gd name="T5" fmla="*/ 4 h 140"/>
                  <a:gd name="T6" fmla="*/ 29 w 286"/>
                  <a:gd name="T7" fmla="*/ 4 h 140"/>
                  <a:gd name="T8" fmla="*/ 36 w 286"/>
                  <a:gd name="T9" fmla="*/ 4 h 140"/>
                  <a:gd name="T10" fmla="*/ 42 w 286"/>
                  <a:gd name="T11" fmla="*/ 4 h 140"/>
                  <a:gd name="T12" fmla="*/ 42 w 286"/>
                  <a:gd name="T13" fmla="*/ 4 h 140"/>
                  <a:gd name="T14" fmla="*/ 38 w 286"/>
                  <a:gd name="T15" fmla="*/ 4 h 140"/>
                  <a:gd name="T16" fmla="*/ 43 w 286"/>
                  <a:gd name="T17" fmla="*/ 4 h 140"/>
                  <a:gd name="T18" fmla="*/ 46 w 286"/>
                  <a:gd name="T19" fmla="*/ 4 h 140"/>
                  <a:gd name="T20" fmla="*/ 48 w 286"/>
                  <a:gd name="T21" fmla="*/ 4 h 140"/>
                  <a:gd name="T22" fmla="*/ 51 w 286"/>
                  <a:gd name="T23" fmla="*/ 4 h 140"/>
                  <a:gd name="T24" fmla="*/ 55 w 286"/>
                  <a:gd name="T25" fmla="*/ 5 h 140"/>
                  <a:gd name="T26" fmla="*/ 48 w 286"/>
                  <a:gd name="T27" fmla="*/ 4 h 140"/>
                  <a:gd name="T28" fmla="*/ 50 w 286"/>
                  <a:gd name="T29" fmla="*/ 4 h 140"/>
                  <a:gd name="T30" fmla="*/ 50 w 286"/>
                  <a:gd name="T31" fmla="*/ 4 h 140"/>
                  <a:gd name="T32" fmla="*/ 52 w 286"/>
                  <a:gd name="T33" fmla="*/ 4 h 140"/>
                  <a:gd name="T34" fmla="*/ 56 w 286"/>
                  <a:gd name="T35" fmla="*/ 4 h 140"/>
                  <a:gd name="T36" fmla="*/ 53 w 286"/>
                  <a:gd name="T37" fmla="*/ 4 h 140"/>
                  <a:gd name="T38" fmla="*/ 52 w 286"/>
                  <a:gd name="T39" fmla="*/ 4 h 140"/>
                  <a:gd name="T40" fmla="*/ 53 w 286"/>
                  <a:gd name="T41" fmla="*/ 4 h 140"/>
                  <a:gd name="T42" fmla="*/ 54 w 286"/>
                  <a:gd name="T43" fmla="*/ 4 h 140"/>
                  <a:gd name="T44" fmla="*/ 52 w 286"/>
                  <a:gd name="T45" fmla="*/ 4 h 140"/>
                  <a:gd name="T46" fmla="*/ 56 w 286"/>
                  <a:gd name="T47" fmla="*/ 4 h 140"/>
                  <a:gd name="T48" fmla="*/ 53 w 286"/>
                  <a:gd name="T49" fmla="*/ 4 h 140"/>
                  <a:gd name="T50" fmla="*/ 59 w 286"/>
                  <a:gd name="T51" fmla="*/ 4 h 140"/>
                  <a:gd name="T52" fmla="*/ 62 w 286"/>
                  <a:gd name="T53" fmla="*/ 4 h 140"/>
                  <a:gd name="T54" fmla="*/ 62 w 286"/>
                  <a:gd name="T55" fmla="*/ 4 h 140"/>
                  <a:gd name="T56" fmla="*/ 62 w 286"/>
                  <a:gd name="T57" fmla="*/ 5 h 140"/>
                  <a:gd name="T58" fmla="*/ 67 w 286"/>
                  <a:gd name="T59" fmla="*/ 4 h 140"/>
                  <a:gd name="T60" fmla="*/ 71 w 286"/>
                  <a:gd name="T61" fmla="*/ 4 h 140"/>
                  <a:gd name="T62" fmla="*/ 71 w 286"/>
                  <a:gd name="T63" fmla="*/ 4 h 140"/>
                  <a:gd name="T64" fmla="*/ 71 w 286"/>
                  <a:gd name="T65" fmla="*/ 5 h 140"/>
                  <a:gd name="T66" fmla="*/ 74 w 286"/>
                  <a:gd name="T67" fmla="*/ 4 h 140"/>
                  <a:gd name="T68" fmla="*/ 64 w 286"/>
                  <a:gd name="T69" fmla="*/ 4 h 140"/>
                  <a:gd name="T70" fmla="*/ 56 w 286"/>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140"/>
                  <a:gd name="T110" fmla="*/ 286 w 286"/>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solidFill>
                <a:srgbClr val="AFD54A"/>
              </a:solidFill>
              <a:ln w="9525">
                <a:noFill/>
                <a:round/>
                <a:headEnd/>
                <a:tailEnd/>
              </a:ln>
            </p:spPr>
            <p:txBody>
              <a:bodyPr/>
              <a:lstStyle/>
              <a:p>
                <a:endParaRPr lang="en-US"/>
              </a:p>
            </p:txBody>
          </p:sp>
          <p:sp>
            <p:nvSpPr>
              <p:cNvPr id="16469" name="Freeform 63"/>
              <p:cNvSpPr>
                <a:spLocks/>
              </p:cNvSpPr>
              <p:nvPr/>
            </p:nvSpPr>
            <p:spPr bwMode="auto">
              <a:xfrm>
                <a:off x="3593" y="1709"/>
                <a:ext cx="273" cy="125"/>
              </a:xfrm>
              <a:custGeom>
                <a:avLst/>
                <a:gdLst>
                  <a:gd name="T0" fmla="*/ 8 w 286"/>
                  <a:gd name="T1" fmla="*/ 4 h 140"/>
                  <a:gd name="T2" fmla="*/ 17 w 286"/>
                  <a:gd name="T3" fmla="*/ 4 h 140"/>
                  <a:gd name="T4" fmla="*/ 24 w 286"/>
                  <a:gd name="T5" fmla="*/ 4 h 140"/>
                  <a:gd name="T6" fmla="*/ 29 w 286"/>
                  <a:gd name="T7" fmla="*/ 4 h 140"/>
                  <a:gd name="T8" fmla="*/ 36 w 286"/>
                  <a:gd name="T9" fmla="*/ 4 h 140"/>
                  <a:gd name="T10" fmla="*/ 42 w 286"/>
                  <a:gd name="T11" fmla="*/ 4 h 140"/>
                  <a:gd name="T12" fmla="*/ 42 w 286"/>
                  <a:gd name="T13" fmla="*/ 4 h 140"/>
                  <a:gd name="T14" fmla="*/ 38 w 286"/>
                  <a:gd name="T15" fmla="*/ 4 h 140"/>
                  <a:gd name="T16" fmla="*/ 43 w 286"/>
                  <a:gd name="T17" fmla="*/ 4 h 140"/>
                  <a:gd name="T18" fmla="*/ 46 w 286"/>
                  <a:gd name="T19" fmla="*/ 4 h 140"/>
                  <a:gd name="T20" fmla="*/ 48 w 286"/>
                  <a:gd name="T21" fmla="*/ 4 h 140"/>
                  <a:gd name="T22" fmla="*/ 51 w 286"/>
                  <a:gd name="T23" fmla="*/ 4 h 140"/>
                  <a:gd name="T24" fmla="*/ 55 w 286"/>
                  <a:gd name="T25" fmla="*/ 5 h 140"/>
                  <a:gd name="T26" fmla="*/ 48 w 286"/>
                  <a:gd name="T27" fmla="*/ 4 h 140"/>
                  <a:gd name="T28" fmla="*/ 50 w 286"/>
                  <a:gd name="T29" fmla="*/ 4 h 140"/>
                  <a:gd name="T30" fmla="*/ 50 w 286"/>
                  <a:gd name="T31" fmla="*/ 4 h 140"/>
                  <a:gd name="T32" fmla="*/ 52 w 286"/>
                  <a:gd name="T33" fmla="*/ 4 h 140"/>
                  <a:gd name="T34" fmla="*/ 56 w 286"/>
                  <a:gd name="T35" fmla="*/ 4 h 140"/>
                  <a:gd name="T36" fmla="*/ 53 w 286"/>
                  <a:gd name="T37" fmla="*/ 4 h 140"/>
                  <a:gd name="T38" fmla="*/ 52 w 286"/>
                  <a:gd name="T39" fmla="*/ 4 h 140"/>
                  <a:gd name="T40" fmla="*/ 53 w 286"/>
                  <a:gd name="T41" fmla="*/ 4 h 140"/>
                  <a:gd name="T42" fmla="*/ 54 w 286"/>
                  <a:gd name="T43" fmla="*/ 4 h 140"/>
                  <a:gd name="T44" fmla="*/ 52 w 286"/>
                  <a:gd name="T45" fmla="*/ 4 h 140"/>
                  <a:gd name="T46" fmla="*/ 56 w 286"/>
                  <a:gd name="T47" fmla="*/ 4 h 140"/>
                  <a:gd name="T48" fmla="*/ 53 w 286"/>
                  <a:gd name="T49" fmla="*/ 4 h 140"/>
                  <a:gd name="T50" fmla="*/ 59 w 286"/>
                  <a:gd name="T51" fmla="*/ 4 h 140"/>
                  <a:gd name="T52" fmla="*/ 62 w 286"/>
                  <a:gd name="T53" fmla="*/ 4 h 140"/>
                  <a:gd name="T54" fmla="*/ 62 w 286"/>
                  <a:gd name="T55" fmla="*/ 4 h 140"/>
                  <a:gd name="T56" fmla="*/ 62 w 286"/>
                  <a:gd name="T57" fmla="*/ 5 h 140"/>
                  <a:gd name="T58" fmla="*/ 67 w 286"/>
                  <a:gd name="T59" fmla="*/ 4 h 140"/>
                  <a:gd name="T60" fmla="*/ 71 w 286"/>
                  <a:gd name="T61" fmla="*/ 4 h 140"/>
                  <a:gd name="T62" fmla="*/ 71 w 286"/>
                  <a:gd name="T63" fmla="*/ 4 h 140"/>
                  <a:gd name="T64" fmla="*/ 71 w 286"/>
                  <a:gd name="T65" fmla="*/ 5 h 140"/>
                  <a:gd name="T66" fmla="*/ 74 w 286"/>
                  <a:gd name="T67" fmla="*/ 4 h 140"/>
                  <a:gd name="T68" fmla="*/ 64 w 286"/>
                  <a:gd name="T69" fmla="*/ 4 h 140"/>
                  <a:gd name="T70" fmla="*/ 56 w 286"/>
                  <a:gd name="T71" fmla="*/ 0 h 140"/>
                  <a:gd name="T72" fmla="*/ 0 w 286"/>
                  <a:gd name="T73" fmla="*/ 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6"/>
                  <a:gd name="T112" fmla="*/ 0 h 140"/>
                  <a:gd name="T113" fmla="*/ 286 w 286"/>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noFill/>
              <a:ln w="4763">
                <a:solidFill>
                  <a:srgbClr val="1F1A17"/>
                </a:solidFill>
                <a:round/>
                <a:headEnd/>
                <a:tailEnd/>
              </a:ln>
            </p:spPr>
            <p:txBody>
              <a:bodyPr/>
              <a:lstStyle/>
              <a:p>
                <a:endParaRPr lang="en-US"/>
              </a:p>
            </p:txBody>
          </p:sp>
          <p:sp>
            <p:nvSpPr>
              <p:cNvPr id="16470" name="Freeform 64"/>
              <p:cNvSpPr>
                <a:spLocks/>
              </p:cNvSpPr>
              <p:nvPr/>
            </p:nvSpPr>
            <p:spPr bwMode="auto">
              <a:xfrm>
                <a:off x="3891" y="1431"/>
                <a:ext cx="199" cy="95"/>
              </a:xfrm>
              <a:custGeom>
                <a:avLst/>
                <a:gdLst>
                  <a:gd name="T0" fmla="*/ 0 w 208"/>
                  <a:gd name="T1" fmla="*/ 4 h 106"/>
                  <a:gd name="T2" fmla="*/ 0 w 208"/>
                  <a:gd name="T3" fmla="*/ 4 h 106"/>
                  <a:gd name="T4" fmla="*/ 28 w 208"/>
                  <a:gd name="T5" fmla="*/ 4 h 106"/>
                  <a:gd name="T6" fmla="*/ 32 w 208"/>
                  <a:gd name="T7" fmla="*/ 4 h 106"/>
                  <a:gd name="T8" fmla="*/ 33 w 208"/>
                  <a:gd name="T9" fmla="*/ 4 h 106"/>
                  <a:gd name="T10" fmla="*/ 35 w 208"/>
                  <a:gd name="T11" fmla="*/ 4 h 106"/>
                  <a:gd name="T12" fmla="*/ 39 w 208"/>
                  <a:gd name="T13" fmla="*/ 4 h 106"/>
                  <a:gd name="T14" fmla="*/ 41 w 208"/>
                  <a:gd name="T15" fmla="*/ 4 h 106"/>
                  <a:gd name="T16" fmla="*/ 43 w 208"/>
                  <a:gd name="T17" fmla="*/ 4 h 106"/>
                  <a:gd name="T18" fmla="*/ 44 w 208"/>
                  <a:gd name="T19" fmla="*/ 4 h 106"/>
                  <a:gd name="T20" fmla="*/ 45 w 208"/>
                  <a:gd name="T21" fmla="*/ 4 h 106"/>
                  <a:gd name="T22" fmla="*/ 46 w 208"/>
                  <a:gd name="T23" fmla="*/ 4 h 106"/>
                  <a:gd name="T24" fmla="*/ 47 w 208"/>
                  <a:gd name="T25" fmla="*/ 4 h 106"/>
                  <a:gd name="T26" fmla="*/ 48 w 208"/>
                  <a:gd name="T27" fmla="*/ 4 h 106"/>
                  <a:gd name="T28" fmla="*/ 51 w 208"/>
                  <a:gd name="T29" fmla="*/ 4 h 106"/>
                  <a:gd name="T30" fmla="*/ 51 w 208"/>
                  <a:gd name="T31" fmla="*/ 4 h 106"/>
                  <a:gd name="T32" fmla="*/ 54 w 208"/>
                  <a:gd name="T33" fmla="*/ 4 h 106"/>
                  <a:gd name="T34" fmla="*/ 56 w 208"/>
                  <a:gd name="T35" fmla="*/ 4 h 106"/>
                  <a:gd name="T36" fmla="*/ 57 w 208"/>
                  <a:gd name="T37" fmla="*/ 4 h 106"/>
                  <a:gd name="T38" fmla="*/ 57 w 208"/>
                  <a:gd name="T39" fmla="*/ 4 h 106"/>
                  <a:gd name="T40" fmla="*/ 55 w 208"/>
                  <a:gd name="T41" fmla="*/ 4 h 106"/>
                  <a:gd name="T42" fmla="*/ 53 w 208"/>
                  <a:gd name="T43" fmla="*/ 4 h 106"/>
                  <a:gd name="T44" fmla="*/ 51 w 208"/>
                  <a:gd name="T45" fmla="*/ 4 h 106"/>
                  <a:gd name="T46" fmla="*/ 52 w 208"/>
                  <a:gd name="T47" fmla="*/ 4 h 106"/>
                  <a:gd name="T48" fmla="*/ 53 w 208"/>
                  <a:gd name="T49" fmla="*/ 4 h 106"/>
                  <a:gd name="T50" fmla="*/ 54 w 208"/>
                  <a:gd name="T51" fmla="*/ 4 h 106"/>
                  <a:gd name="T52" fmla="*/ 55 w 208"/>
                  <a:gd name="T53" fmla="*/ 4 h 106"/>
                  <a:gd name="T54" fmla="*/ 56 w 208"/>
                  <a:gd name="T55" fmla="*/ 4 h 106"/>
                  <a:gd name="T56" fmla="*/ 55 w 208"/>
                  <a:gd name="T57" fmla="*/ 4 h 106"/>
                  <a:gd name="T58" fmla="*/ 51 w 208"/>
                  <a:gd name="T59" fmla="*/ 4 h 106"/>
                  <a:gd name="T60" fmla="*/ 49 w 208"/>
                  <a:gd name="T61" fmla="*/ 4 h 106"/>
                  <a:gd name="T62" fmla="*/ 48 w 208"/>
                  <a:gd name="T63" fmla="*/ 4 h 106"/>
                  <a:gd name="T64" fmla="*/ 45 w 208"/>
                  <a:gd name="T65" fmla="*/ 4 h 106"/>
                  <a:gd name="T66" fmla="*/ 46 w 208"/>
                  <a:gd name="T67" fmla="*/ 4 h 106"/>
                  <a:gd name="T68" fmla="*/ 43 w 208"/>
                  <a:gd name="T69" fmla="*/ 4 h 106"/>
                  <a:gd name="T70" fmla="*/ 40 w 208"/>
                  <a:gd name="T71" fmla="*/ 4 h 106"/>
                  <a:gd name="T72" fmla="*/ 40 w 208"/>
                  <a:gd name="T73" fmla="*/ 4 h 106"/>
                  <a:gd name="T74" fmla="*/ 37 w 208"/>
                  <a:gd name="T75" fmla="*/ 4 h 106"/>
                  <a:gd name="T76" fmla="*/ 37 w 208"/>
                  <a:gd name="T77" fmla="*/ 4 h 106"/>
                  <a:gd name="T78" fmla="*/ 37 w 208"/>
                  <a:gd name="T79" fmla="*/ 4 h 106"/>
                  <a:gd name="T80" fmla="*/ 39 w 208"/>
                  <a:gd name="T81" fmla="*/ 4 h 106"/>
                  <a:gd name="T82" fmla="*/ 39 w 208"/>
                  <a:gd name="T83" fmla="*/ 4 h 106"/>
                  <a:gd name="T84" fmla="*/ 41 w 208"/>
                  <a:gd name="T85" fmla="*/ 4 h 106"/>
                  <a:gd name="T86" fmla="*/ 38 w 208"/>
                  <a:gd name="T87" fmla="*/ 4 h 106"/>
                  <a:gd name="T88" fmla="*/ 37 w 208"/>
                  <a:gd name="T89" fmla="*/ 0 h 106"/>
                  <a:gd name="T90" fmla="*/ 32 w 208"/>
                  <a:gd name="T91" fmla="*/ 4 h 106"/>
                  <a:gd name="T92" fmla="*/ 11 w 208"/>
                  <a:gd name="T93" fmla="*/ 4 h 106"/>
                  <a:gd name="T94" fmla="*/ 0 w 208"/>
                  <a:gd name="T95" fmla="*/ 4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106"/>
                  <a:gd name="T146" fmla="*/ 208 w 208"/>
                  <a:gd name="T147" fmla="*/ 106 h 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solidFill>
                <a:srgbClr val="AFD54A"/>
              </a:solidFill>
              <a:ln w="9525">
                <a:noFill/>
                <a:round/>
                <a:headEnd/>
                <a:tailEnd/>
              </a:ln>
            </p:spPr>
            <p:txBody>
              <a:bodyPr/>
              <a:lstStyle/>
              <a:p>
                <a:endParaRPr lang="en-US"/>
              </a:p>
            </p:txBody>
          </p:sp>
          <p:sp>
            <p:nvSpPr>
              <p:cNvPr id="16471" name="Freeform 65"/>
              <p:cNvSpPr>
                <a:spLocks/>
              </p:cNvSpPr>
              <p:nvPr/>
            </p:nvSpPr>
            <p:spPr bwMode="auto">
              <a:xfrm>
                <a:off x="3891" y="1431"/>
                <a:ext cx="199" cy="95"/>
              </a:xfrm>
              <a:custGeom>
                <a:avLst/>
                <a:gdLst>
                  <a:gd name="T0" fmla="*/ 0 w 208"/>
                  <a:gd name="T1" fmla="*/ 4 h 106"/>
                  <a:gd name="T2" fmla="*/ 0 w 208"/>
                  <a:gd name="T3" fmla="*/ 4 h 106"/>
                  <a:gd name="T4" fmla="*/ 28 w 208"/>
                  <a:gd name="T5" fmla="*/ 4 h 106"/>
                  <a:gd name="T6" fmla="*/ 32 w 208"/>
                  <a:gd name="T7" fmla="*/ 4 h 106"/>
                  <a:gd name="T8" fmla="*/ 33 w 208"/>
                  <a:gd name="T9" fmla="*/ 4 h 106"/>
                  <a:gd name="T10" fmla="*/ 35 w 208"/>
                  <a:gd name="T11" fmla="*/ 4 h 106"/>
                  <a:gd name="T12" fmla="*/ 39 w 208"/>
                  <a:gd name="T13" fmla="*/ 4 h 106"/>
                  <a:gd name="T14" fmla="*/ 41 w 208"/>
                  <a:gd name="T15" fmla="*/ 4 h 106"/>
                  <a:gd name="T16" fmla="*/ 43 w 208"/>
                  <a:gd name="T17" fmla="*/ 4 h 106"/>
                  <a:gd name="T18" fmla="*/ 44 w 208"/>
                  <a:gd name="T19" fmla="*/ 4 h 106"/>
                  <a:gd name="T20" fmla="*/ 45 w 208"/>
                  <a:gd name="T21" fmla="*/ 4 h 106"/>
                  <a:gd name="T22" fmla="*/ 46 w 208"/>
                  <a:gd name="T23" fmla="*/ 4 h 106"/>
                  <a:gd name="T24" fmla="*/ 47 w 208"/>
                  <a:gd name="T25" fmla="*/ 4 h 106"/>
                  <a:gd name="T26" fmla="*/ 48 w 208"/>
                  <a:gd name="T27" fmla="*/ 4 h 106"/>
                  <a:gd name="T28" fmla="*/ 51 w 208"/>
                  <a:gd name="T29" fmla="*/ 4 h 106"/>
                  <a:gd name="T30" fmla="*/ 51 w 208"/>
                  <a:gd name="T31" fmla="*/ 4 h 106"/>
                  <a:gd name="T32" fmla="*/ 54 w 208"/>
                  <a:gd name="T33" fmla="*/ 4 h 106"/>
                  <a:gd name="T34" fmla="*/ 56 w 208"/>
                  <a:gd name="T35" fmla="*/ 4 h 106"/>
                  <a:gd name="T36" fmla="*/ 57 w 208"/>
                  <a:gd name="T37" fmla="*/ 4 h 106"/>
                  <a:gd name="T38" fmla="*/ 57 w 208"/>
                  <a:gd name="T39" fmla="*/ 4 h 106"/>
                  <a:gd name="T40" fmla="*/ 55 w 208"/>
                  <a:gd name="T41" fmla="*/ 4 h 106"/>
                  <a:gd name="T42" fmla="*/ 53 w 208"/>
                  <a:gd name="T43" fmla="*/ 4 h 106"/>
                  <a:gd name="T44" fmla="*/ 51 w 208"/>
                  <a:gd name="T45" fmla="*/ 4 h 106"/>
                  <a:gd name="T46" fmla="*/ 52 w 208"/>
                  <a:gd name="T47" fmla="*/ 4 h 106"/>
                  <a:gd name="T48" fmla="*/ 53 w 208"/>
                  <a:gd name="T49" fmla="*/ 4 h 106"/>
                  <a:gd name="T50" fmla="*/ 54 w 208"/>
                  <a:gd name="T51" fmla="*/ 4 h 106"/>
                  <a:gd name="T52" fmla="*/ 55 w 208"/>
                  <a:gd name="T53" fmla="*/ 4 h 106"/>
                  <a:gd name="T54" fmla="*/ 56 w 208"/>
                  <a:gd name="T55" fmla="*/ 4 h 106"/>
                  <a:gd name="T56" fmla="*/ 55 w 208"/>
                  <a:gd name="T57" fmla="*/ 4 h 106"/>
                  <a:gd name="T58" fmla="*/ 51 w 208"/>
                  <a:gd name="T59" fmla="*/ 4 h 106"/>
                  <a:gd name="T60" fmla="*/ 49 w 208"/>
                  <a:gd name="T61" fmla="*/ 4 h 106"/>
                  <a:gd name="T62" fmla="*/ 48 w 208"/>
                  <a:gd name="T63" fmla="*/ 4 h 106"/>
                  <a:gd name="T64" fmla="*/ 45 w 208"/>
                  <a:gd name="T65" fmla="*/ 4 h 106"/>
                  <a:gd name="T66" fmla="*/ 46 w 208"/>
                  <a:gd name="T67" fmla="*/ 4 h 106"/>
                  <a:gd name="T68" fmla="*/ 43 w 208"/>
                  <a:gd name="T69" fmla="*/ 4 h 106"/>
                  <a:gd name="T70" fmla="*/ 40 w 208"/>
                  <a:gd name="T71" fmla="*/ 4 h 106"/>
                  <a:gd name="T72" fmla="*/ 40 w 208"/>
                  <a:gd name="T73" fmla="*/ 4 h 106"/>
                  <a:gd name="T74" fmla="*/ 37 w 208"/>
                  <a:gd name="T75" fmla="*/ 4 h 106"/>
                  <a:gd name="T76" fmla="*/ 37 w 208"/>
                  <a:gd name="T77" fmla="*/ 4 h 106"/>
                  <a:gd name="T78" fmla="*/ 37 w 208"/>
                  <a:gd name="T79" fmla="*/ 4 h 106"/>
                  <a:gd name="T80" fmla="*/ 39 w 208"/>
                  <a:gd name="T81" fmla="*/ 4 h 106"/>
                  <a:gd name="T82" fmla="*/ 39 w 208"/>
                  <a:gd name="T83" fmla="*/ 4 h 106"/>
                  <a:gd name="T84" fmla="*/ 41 w 208"/>
                  <a:gd name="T85" fmla="*/ 4 h 106"/>
                  <a:gd name="T86" fmla="*/ 38 w 208"/>
                  <a:gd name="T87" fmla="*/ 4 h 106"/>
                  <a:gd name="T88" fmla="*/ 37 w 208"/>
                  <a:gd name="T89" fmla="*/ 0 h 106"/>
                  <a:gd name="T90" fmla="*/ 32 w 208"/>
                  <a:gd name="T91" fmla="*/ 4 h 106"/>
                  <a:gd name="T92" fmla="*/ 11 w 208"/>
                  <a:gd name="T93" fmla="*/ 4 h 106"/>
                  <a:gd name="T94" fmla="*/ 0 w 208"/>
                  <a:gd name="T95" fmla="*/ 4 h 106"/>
                  <a:gd name="T96" fmla="*/ 0 w 208"/>
                  <a:gd name="T97" fmla="*/ 4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106"/>
                  <a:gd name="T149" fmla="*/ 208 w 208"/>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noFill/>
              <a:ln w="4763">
                <a:solidFill>
                  <a:srgbClr val="1F1A17"/>
                </a:solidFill>
                <a:round/>
                <a:headEnd/>
                <a:tailEnd/>
              </a:ln>
            </p:spPr>
            <p:txBody>
              <a:bodyPr/>
              <a:lstStyle/>
              <a:p>
                <a:endParaRPr lang="en-US"/>
              </a:p>
            </p:txBody>
          </p:sp>
          <p:sp>
            <p:nvSpPr>
              <p:cNvPr id="16472" name="Freeform 66"/>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16"/>
                    </a:moveTo>
                    <a:lnTo>
                      <a:pt x="7" y="0"/>
                    </a:lnTo>
                    <a:lnTo>
                      <a:pt x="18" y="6"/>
                    </a:lnTo>
                    <a:lnTo>
                      <a:pt x="0" y="16"/>
                    </a:lnTo>
                    <a:close/>
                  </a:path>
                </a:pathLst>
              </a:custGeom>
              <a:solidFill>
                <a:srgbClr val="AFD54A"/>
              </a:solidFill>
              <a:ln w="9525">
                <a:noFill/>
                <a:round/>
                <a:headEnd/>
                <a:tailEnd/>
              </a:ln>
            </p:spPr>
            <p:txBody>
              <a:bodyPr/>
              <a:lstStyle/>
              <a:p>
                <a:endParaRPr lang="en-US"/>
              </a:p>
            </p:txBody>
          </p:sp>
          <p:sp>
            <p:nvSpPr>
              <p:cNvPr id="16473" name="Freeform 67"/>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w 18"/>
                  <a:gd name="T9" fmla="*/ 4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0" y="16"/>
                    </a:moveTo>
                    <a:lnTo>
                      <a:pt x="7" y="0"/>
                    </a:lnTo>
                    <a:lnTo>
                      <a:pt x="18" y="6"/>
                    </a:lnTo>
                    <a:lnTo>
                      <a:pt x="0" y="16"/>
                    </a:lnTo>
                    <a:close/>
                  </a:path>
                </a:pathLst>
              </a:custGeom>
              <a:noFill/>
              <a:ln w="4763">
                <a:solidFill>
                  <a:srgbClr val="1F1A17"/>
                </a:solidFill>
                <a:round/>
                <a:headEnd/>
                <a:tailEnd/>
              </a:ln>
            </p:spPr>
            <p:txBody>
              <a:bodyPr/>
              <a:lstStyle/>
              <a:p>
                <a:endParaRPr lang="en-US"/>
              </a:p>
            </p:txBody>
          </p:sp>
          <p:sp>
            <p:nvSpPr>
              <p:cNvPr id="16474" name="Freeform 68"/>
              <p:cNvSpPr>
                <a:spLocks/>
              </p:cNvSpPr>
              <p:nvPr/>
            </p:nvSpPr>
            <p:spPr bwMode="auto">
              <a:xfrm>
                <a:off x="4084" y="1521"/>
                <a:ext cx="14" cy="11"/>
              </a:xfrm>
              <a:custGeom>
                <a:avLst/>
                <a:gdLst>
                  <a:gd name="T0" fmla="*/ 0 w 15"/>
                  <a:gd name="T1" fmla="*/ 11 h 11"/>
                  <a:gd name="T2" fmla="*/ 7 w 15"/>
                  <a:gd name="T3" fmla="*/ 0 h 11"/>
                  <a:gd name="T4" fmla="*/ 7 w 15"/>
                  <a:gd name="T5" fmla="*/ 8 h 11"/>
                  <a:gd name="T6" fmla="*/ 0 w 15"/>
                  <a:gd name="T7" fmla="*/ 11 h 11"/>
                  <a:gd name="T8" fmla="*/ 0 60000 65536"/>
                  <a:gd name="T9" fmla="*/ 0 60000 65536"/>
                  <a:gd name="T10" fmla="*/ 0 60000 65536"/>
                  <a:gd name="T11" fmla="*/ 0 60000 65536"/>
                  <a:gd name="T12" fmla="*/ 0 w 15"/>
                  <a:gd name="T13" fmla="*/ 0 h 11"/>
                  <a:gd name="T14" fmla="*/ 15 w 15"/>
                  <a:gd name="T15" fmla="*/ 11 h 11"/>
                </a:gdLst>
                <a:ahLst/>
                <a:cxnLst>
                  <a:cxn ang="T8">
                    <a:pos x="T0" y="T1"/>
                  </a:cxn>
                  <a:cxn ang="T9">
                    <a:pos x="T2" y="T3"/>
                  </a:cxn>
                  <a:cxn ang="T10">
                    <a:pos x="T4" y="T5"/>
                  </a:cxn>
                  <a:cxn ang="T11">
                    <a:pos x="T6" y="T7"/>
                  </a:cxn>
                </a:cxnLst>
                <a:rect l="T12" t="T13" r="T14" b="T15"/>
                <a:pathLst>
                  <a:path w="15" h="11">
                    <a:moveTo>
                      <a:pt x="0" y="11"/>
                    </a:moveTo>
                    <a:lnTo>
                      <a:pt x="9" y="0"/>
                    </a:lnTo>
                    <a:lnTo>
                      <a:pt x="15" y="8"/>
                    </a:lnTo>
                    <a:lnTo>
                      <a:pt x="0" y="11"/>
                    </a:lnTo>
                    <a:close/>
                  </a:path>
                </a:pathLst>
              </a:custGeom>
              <a:solidFill>
                <a:srgbClr val="AFD54A"/>
              </a:solidFill>
              <a:ln w="9525">
                <a:noFill/>
                <a:round/>
                <a:headEnd/>
                <a:tailEnd/>
              </a:ln>
            </p:spPr>
            <p:txBody>
              <a:bodyPr/>
              <a:lstStyle/>
              <a:p>
                <a:endParaRPr lang="en-US"/>
              </a:p>
            </p:txBody>
          </p:sp>
          <p:sp>
            <p:nvSpPr>
              <p:cNvPr id="16475" name="Freeform 69"/>
              <p:cNvSpPr>
                <a:spLocks/>
              </p:cNvSpPr>
              <p:nvPr/>
            </p:nvSpPr>
            <p:spPr bwMode="auto">
              <a:xfrm>
                <a:off x="1269" y="1493"/>
                <a:ext cx="381" cy="550"/>
              </a:xfrm>
              <a:custGeom>
                <a:avLst/>
                <a:gdLst>
                  <a:gd name="T0" fmla="*/ 0 w 399"/>
                  <a:gd name="T1" fmla="*/ 9 h 617"/>
                  <a:gd name="T2" fmla="*/ 11 w 399"/>
                  <a:gd name="T3" fmla="*/ 10 h 617"/>
                  <a:gd name="T4" fmla="*/ 67 w 399"/>
                  <a:gd name="T5" fmla="*/ 22 h 617"/>
                  <a:gd name="T6" fmla="*/ 69 w 399"/>
                  <a:gd name="T7" fmla="*/ 19 h 617"/>
                  <a:gd name="T8" fmla="*/ 72 w 399"/>
                  <a:gd name="T9" fmla="*/ 19 h 617"/>
                  <a:gd name="T10" fmla="*/ 79 w 399"/>
                  <a:gd name="T11" fmla="*/ 20 h 617"/>
                  <a:gd name="T12" fmla="*/ 84 w 399"/>
                  <a:gd name="T13" fmla="*/ 17 h 617"/>
                  <a:gd name="T14" fmla="*/ 105 w 399"/>
                  <a:gd name="T15" fmla="*/ 4 h 617"/>
                  <a:gd name="T16" fmla="*/ 60 w 399"/>
                  <a:gd name="T17" fmla="*/ 4 h 617"/>
                  <a:gd name="T18" fmla="*/ 16 w 399"/>
                  <a:gd name="T19" fmla="*/ 0 h 617"/>
                  <a:gd name="T20" fmla="*/ 0 w 399"/>
                  <a:gd name="T21" fmla="*/ 9 h 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617"/>
                  <a:gd name="T35" fmla="*/ 399 w 399"/>
                  <a:gd name="T36" fmla="*/ 617 h 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solidFill>
                <a:srgbClr val="AFD54A"/>
              </a:solidFill>
              <a:ln w="9525">
                <a:noFill/>
                <a:round/>
                <a:headEnd/>
                <a:tailEnd/>
              </a:ln>
            </p:spPr>
            <p:txBody>
              <a:bodyPr/>
              <a:lstStyle/>
              <a:p>
                <a:endParaRPr lang="en-US"/>
              </a:p>
            </p:txBody>
          </p:sp>
          <p:sp>
            <p:nvSpPr>
              <p:cNvPr id="16476" name="Freeform 70"/>
              <p:cNvSpPr>
                <a:spLocks/>
              </p:cNvSpPr>
              <p:nvPr/>
            </p:nvSpPr>
            <p:spPr bwMode="auto">
              <a:xfrm>
                <a:off x="1269" y="1493"/>
                <a:ext cx="381" cy="550"/>
              </a:xfrm>
              <a:custGeom>
                <a:avLst/>
                <a:gdLst>
                  <a:gd name="T0" fmla="*/ 0 w 399"/>
                  <a:gd name="T1" fmla="*/ 9 h 617"/>
                  <a:gd name="T2" fmla="*/ 11 w 399"/>
                  <a:gd name="T3" fmla="*/ 10 h 617"/>
                  <a:gd name="T4" fmla="*/ 67 w 399"/>
                  <a:gd name="T5" fmla="*/ 22 h 617"/>
                  <a:gd name="T6" fmla="*/ 69 w 399"/>
                  <a:gd name="T7" fmla="*/ 19 h 617"/>
                  <a:gd name="T8" fmla="*/ 72 w 399"/>
                  <a:gd name="T9" fmla="*/ 19 h 617"/>
                  <a:gd name="T10" fmla="*/ 79 w 399"/>
                  <a:gd name="T11" fmla="*/ 20 h 617"/>
                  <a:gd name="T12" fmla="*/ 84 w 399"/>
                  <a:gd name="T13" fmla="*/ 17 h 617"/>
                  <a:gd name="T14" fmla="*/ 105 w 399"/>
                  <a:gd name="T15" fmla="*/ 4 h 617"/>
                  <a:gd name="T16" fmla="*/ 60 w 399"/>
                  <a:gd name="T17" fmla="*/ 4 h 617"/>
                  <a:gd name="T18" fmla="*/ 16 w 399"/>
                  <a:gd name="T19" fmla="*/ 0 h 617"/>
                  <a:gd name="T20" fmla="*/ 0 w 399"/>
                  <a:gd name="T21" fmla="*/ 9 h 617"/>
                  <a:gd name="T22" fmla="*/ 0 w 399"/>
                  <a:gd name="T23" fmla="*/ 9 h 6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9"/>
                  <a:gd name="T37" fmla="*/ 0 h 617"/>
                  <a:gd name="T38" fmla="*/ 399 w 399"/>
                  <a:gd name="T39" fmla="*/ 617 h 6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noFill/>
              <a:ln w="4763">
                <a:solidFill>
                  <a:srgbClr val="1F1A17"/>
                </a:solidFill>
                <a:round/>
                <a:headEnd/>
                <a:tailEnd/>
              </a:ln>
            </p:spPr>
            <p:txBody>
              <a:bodyPr/>
              <a:lstStyle/>
              <a:p>
                <a:endParaRPr lang="en-US"/>
              </a:p>
            </p:txBody>
          </p:sp>
          <p:sp>
            <p:nvSpPr>
              <p:cNvPr id="16477" name="Freeform 71"/>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5 w 80"/>
                  <a:gd name="T17" fmla="*/ 4 h 193"/>
                  <a:gd name="T18" fmla="*/ 36 w 80"/>
                  <a:gd name="T19" fmla="*/ 4 h 193"/>
                  <a:gd name="T20" fmla="*/ 32 w 80"/>
                  <a:gd name="T21" fmla="*/ 4 h 193"/>
                  <a:gd name="T22" fmla="*/ 30 w 80"/>
                  <a:gd name="T23" fmla="*/ 4 h 193"/>
                  <a:gd name="T24" fmla="*/ 29 w 80"/>
                  <a:gd name="T25" fmla="*/ 4 h 193"/>
                  <a:gd name="T26" fmla="*/ 32 w 80"/>
                  <a:gd name="T27" fmla="*/ 4 h 193"/>
                  <a:gd name="T28" fmla="*/ 35 w 80"/>
                  <a:gd name="T29" fmla="*/ 4 h 193"/>
                  <a:gd name="T30" fmla="*/ 37 w 80"/>
                  <a:gd name="T31" fmla="*/ 4 h 193"/>
                  <a:gd name="T32" fmla="*/ 37 w 80"/>
                  <a:gd name="T33" fmla="*/ 4 h 193"/>
                  <a:gd name="T34" fmla="*/ 38 w 80"/>
                  <a:gd name="T35" fmla="*/ 4 h 193"/>
                  <a:gd name="T36" fmla="*/ 40 w 80"/>
                  <a:gd name="T37" fmla="*/ 4 h 193"/>
                  <a:gd name="T38" fmla="*/ 40 w 80"/>
                  <a:gd name="T39" fmla="*/ 4 h 193"/>
                  <a:gd name="T40" fmla="*/ 40 w 80"/>
                  <a:gd name="T41" fmla="*/ 4 h 193"/>
                  <a:gd name="T42" fmla="*/ 39 w 80"/>
                  <a:gd name="T43" fmla="*/ 4 h 193"/>
                  <a:gd name="T44" fmla="*/ 38 w 80"/>
                  <a:gd name="T45" fmla="*/ 4 h 193"/>
                  <a:gd name="T46" fmla="*/ 39 w 80"/>
                  <a:gd name="T47" fmla="*/ 4 h 193"/>
                  <a:gd name="T48" fmla="*/ 38 w 80"/>
                  <a:gd name="T49" fmla="*/ 4 h 193"/>
                  <a:gd name="T50" fmla="*/ 39 w 80"/>
                  <a:gd name="T51" fmla="*/ 4 h 193"/>
                  <a:gd name="T52" fmla="*/ 37 w 80"/>
                  <a:gd name="T53" fmla="*/ 4 h 193"/>
                  <a:gd name="T54" fmla="*/ 34 w 80"/>
                  <a:gd name="T55" fmla="*/ 4 h 193"/>
                  <a:gd name="T56" fmla="*/ 35 w 80"/>
                  <a:gd name="T57" fmla="*/ 4 h 193"/>
                  <a:gd name="T58" fmla="*/ 31 w 80"/>
                  <a:gd name="T59" fmla="*/ 5 h 193"/>
                  <a:gd name="T60" fmla="*/ 20 w 80"/>
                  <a:gd name="T61" fmla="*/ 7 h 193"/>
                  <a:gd name="T62" fmla="*/ 20 w 80"/>
                  <a:gd name="T63" fmla="*/ 7 h 193"/>
                  <a:gd name="T64" fmla="*/ 20 w 80"/>
                  <a:gd name="T65" fmla="*/ 6 h 193"/>
                  <a:gd name="T66" fmla="*/ 20 w 80"/>
                  <a:gd name="T67" fmla="*/ 6 h 193"/>
                  <a:gd name="T68" fmla="*/ 20 w 80"/>
                  <a:gd name="T69" fmla="*/ 6 h 193"/>
                  <a:gd name="T70" fmla="*/ 9 w 80"/>
                  <a:gd name="T71" fmla="*/ 5 h 193"/>
                  <a:gd name="T72" fmla="*/ 3 w 80"/>
                  <a:gd name="T73" fmla="*/ 5 h 193"/>
                  <a:gd name="T74" fmla="*/ 0 w 80"/>
                  <a:gd name="T75" fmla="*/ 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193"/>
                  <a:gd name="T116" fmla="*/ 80 w 80"/>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solidFill>
                <a:srgbClr val="AFD54A"/>
              </a:solidFill>
              <a:ln w="9525">
                <a:noFill/>
                <a:round/>
                <a:headEnd/>
                <a:tailEnd/>
              </a:ln>
            </p:spPr>
            <p:txBody>
              <a:bodyPr/>
              <a:lstStyle/>
              <a:p>
                <a:endParaRPr lang="en-US"/>
              </a:p>
            </p:txBody>
          </p:sp>
          <p:sp>
            <p:nvSpPr>
              <p:cNvPr id="16478" name="Freeform 72"/>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5 w 80"/>
                  <a:gd name="T17" fmla="*/ 4 h 193"/>
                  <a:gd name="T18" fmla="*/ 36 w 80"/>
                  <a:gd name="T19" fmla="*/ 4 h 193"/>
                  <a:gd name="T20" fmla="*/ 32 w 80"/>
                  <a:gd name="T21" fmla="*/ 4 h 193"/>
                  <a:gd name="T22" fmla="*/ 30 w 80"/>
                  <a:gd name="T23" fmla="*/ 4 h 193"/>
                  <a:gd name="T24" fmla="*/ 29 w 80"/>
                  <a:gd name="T25" fmla="*/ 4 h 193"/>
                  <a:gd name="T26" fmla="*/ 32 w 80"/>
                  <a:gd name="T27" fmla="*/ 4 h 193"/>
                  <a:gd name="T28" fmla="*/ 35 w 80"/>
                  <a:gd name="T29" fmla="*/ 4 h 193"/>
                  <a:gd name="T30" fmla="*/ 37 w 80"/>
                  <a:gd name="T31" fmla="*/ 4 h 193"/>
                  <a:gd name="T32" fmla="*/ 37 w 80"/>
                  <a:gd name="T33" fmla="*/ 4 h 193"/>
                  <a:gd name="T34" fmla="*/ 38 w 80"/>
                  <a:gd name="T35" fmla="*/ 4 h 193"/>
                  <a:gd name="T36" fmla="*/ 40 w 80"/>
                  <a:gd name="T37" fmla="*/ 4 h 193"/>
                  <a:gd name="T38" fmla="*/ 40 w 80"/>
                  <a:gd name="T39" fmla="*/ 4 h 193"/>
                  <a:gd name="T40" fmla="*/ 40 w 80"/>
                  <a:gd name="T41" fmla="*/ 4 h 193"/>
                  <a:gd name="T42" fmla="*/ 39 w 80"/>
                  <a:gd name="T43" fmla="*/ 4 h 193"/>
                  <a:gd name="T44" fmla="*/ 38 w 80"/>
                  <a:gd name="T45" fmla="*/ 4 h 193"/>
                  <a:gd name="T46" fmla="*/ 39 w 80"/>
                  <a:gd name="T47" fmla="*/ 4 h 193"/>
                  <a:gd name="T48" fmla="*/ 38 w 80"/>
                  <a:gd name="T49" fmla="*/ 4 h 193"/>
                  <a:gd name="T50" fmla="*/ 39 w 80"/>
                  <a:gd name="T51" fmla="*/ 4 h 193"/>
                  <a:gd name="T52" fmla="*/ 37 w 80"/>
                  <a:gd name="T53" fmla="*/ 4 h 193"/>
                  <a:gd name="T54" fmla="*/ 34 w 80"/>
                  <a:gd name="T55" fmla="*/ 4 h 193"/>
                  <a:gd name="T56" fmla="*/ 35 w 80"/>
                  <a:gd name="T57" fmla="*/ 4 h 193"/>
                  <a:gd name="T58" fmla="*/ 31 w 80"/>
                  <a:gd name="T59" fmla="*/ 5 h 193"/>
                  <a:gd name="T60" fmla="*/ 20 w 80"/>
                  <a:gd name="T61" fmla="*/ 7 h 193"/>
                  <a:gd name="T62" fmla="*/ 20 w 80"/>
                  <a:gd name="T63" fmla="*/ 7 h 193"/>
                  <a:gd name="T64" fmla="*/ 20 w 80"/>
                  <a:gd name="T65" fmla="*/ 6 h 193"/>
                  <a:gd name="T66" fmla="*/ 20 w 80"/>
                  <a:gd name="T67" fmla="*/ 6 h 193"/>
                  <a:gd name="T68" fmla="*/ 20 w 80"/>
                  <a:gd name="T69" fmla="*/ 6 h 193"/>
                  <a:gd name="T70" fmla="*/ 9 w 80"/>
                  <a:gd name="T71" fmla="*/ 5 h 193"/>
                  <a:gd name="T72" fmla="*/ 3 w 80"/>
                  <a:gd name="T73" fmla="*/ 5 h 193"/>
                  <a:gd name="T74" fmla="*/ 0 w 80"/>
                  <a:gd name="T75" fmla="*/ 4 h 193"/>
                  <a:gd name="T76" fmla="*/ 0 w 80"/>
                  <a:gd name="T77" fmla="*/ 4 h 1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93"/>
                  <a:gd name="T119" fmla="*/ 80 w 80"/>
                  <a:gd name="T120" fmla="*/ 193 h 1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noFill/>
              <a:ln w="4763">
                <a:solidFill>
                  <a:srgbClr val="1F1A17"/>
                </a:solidFill>
                <a:round/>
                <a:headEnd/>
                <a:tailEnd/>
              </a:ln>
            </p:spPr>
            <p:txBody>
              <a:bodyPr/>
              <a:lstStyle/>
              <a:p>
                <a:endParaRPr lang="en-US"/>
              </a:p>
            </p:txBody>
          </p:sp>
          <p:sp>
            <p:nvSpPr>
              <p:cNvPr id="16479" name="Freeform 73"/>
              <p:cNvSpPr>
                <a:spLocks/>
              </p:cNvSpPr>
              <p:nvPr/>
            </p:nvSpPr>
            <p:spPr bwMode="auto">
              <a:xfrm>
                <a:off x="3547" y="1316"/>
                <a:ext cx="352" cy="295"/>
              </a:xfrm>
              <a:custGeom>
                <a:avLst/>
                <a:gdLst>
                  <a:gd name="T0" fmla="*/ 0 w 368"/>
                  <a:gd name="T1" fmla="*/ 10 h 331"/>
                  <a:gd name="T2" fmla="*/ 11 w 368"/>
                  <a:gd name="T3" fmla="*/ 11 h 331"/>
                  <a:gd name="T4" fmla="*/ 70 w 368"/>
                  <a:gd name="T5" fmla="*/ 9 h 331"/>
                  <a:gd name="T6" fmla="*/ 74 w 368"/>
                  <a:gd name="T7" fmla="*/ 9 h 331"/>
                  <a:gd name="T8" fmla="*/ 77 w 368"/>
                  <a:gd name="T9" fmla="*/ 10 h 331"/>
                  <a:gd name="T10" fmla="*/ 83 w 368"/>
                  <a:gd name="T11" fmla="*/ 10 h 331"/>
                  <a:gd name="T12" fmla="*/ 98 w 368"/>
                  <a:gd name="T13" fmla="*/ 11 h 331"/>
                  <a:gd name="T14" fmla="*/ 98 w 368"/>
                  <a:gd name="T15" fmla="*/ 11 h 331"/>
                  <a:gd name="T16" fmla="*/ 99 w 368"/>
                  <a:gd name="T17" fmla="*/ 11 h 331"/>
                  <a:gd name="T18" fmla="*/ 100 w 368"/>
                  <a:gd name="T19" fmla="*/ 11 h 331"/>
                  <a:gd name="T20" fmla="*/ 101 w 368"/>
                  <a:gd name="T21" fmla="*/ 11 h 331"/>
                  <a:gd name="T22" fmla="*/ 101 w 368"/>
                  <a:gd name="T23" fmla="*/ 10 h 331"/>
                  <a:gd name="T24" fmla="*/ 99 w 368"/>
                  <a:gd name="T25" fmla="*/ 8 h 331"/>
                  <a:gd name="T26" fmla="*/ 99 w 368"/>
                  <a:gd name="T27" fmla="*/ 6 h 331"/>
                  <a:gd name="T28" fmla="*/ 96 w 368"/>
                  <a:gd name="T29" fmla="*/ 4 h 331"/>
                  <a:gd name="T30" fmla="*/ 92 w 368"/>
                  <a:gd name="T31" fmla="*/ 4 h 331"/>
                  <a:gd name="T32" fmla="*/ 91 w 368"/>
                  <a:gd name="T33" fmla="*/ 4 h 331"/>
                  <a:gd name="T34" fmla="*/ 87 w 368"/>
                  <a:gd name="T35" fmla="*/ 0 h 331"/>
                  <a:gd name="T36" fmla="*/ 67 w 368"/>
                  <a:gd name="T37" fmla="*/ 4 h 331"/>
                  <a:gd name="T38" fmla="*/ 65 w 368"/>
                  <a:gd name="T39" fmla="*/ 4 h 331"/>
                  <a:gd name="T40" fmla="*/ 58 w 368"/>
                  <a:gd name="T41" fmla="*/ 4 h 331"/>
                  <a:gd name="T42" fmla="*/ 53 w 368"/>
                  <a:gd name="T43" fmla="*/ 4 h 331"/>
                  <a:gd name="T44" fmla="*/ 52 w 368"/>
                  <a:gd name="T45" fmla="*/ 4 h 331"/>
                  <a:gd name="T46" fmla="*/ 50 w 368"/>
                  <a:gd name="T47" fmla="*/ 4 h 331"/>
                  <a:gd name="T48" fmla="*/ 46 w 368"/>
                  <a:gd name="T49" fmla="*/ 4 h 331"/>
                  <a:gd name="T50" fmla="*/ 48 w 368"/>
                  <a:gd name="T51" fmla="*/ 4 h 331"/>
                  <a:gd name="T52" fmla="*/ 48 w 368"/>
                  <a:gd name="T53" fmla="*/ 4 h 331"/>
                  <a:gd name="T54" fmla="*/ 49 w 368"/>
                  <a:gd name="T55" fmla="*/ 4 h 331"/>
                  <a:gd name="T56" fmla="*/ 48 w 368"/>
                  <a:gd name="T57" fmla="*/ 4 h 331"/>
                  <a:gd name="T58" fmla="*/ 50 w 368"/>
                  <a:gd name="T59" fmla="*/ 4 h 331"/>
                  <a:gd name="T60" fmla="*/ 49 w 368"/>
                  <a:gd name="T61" fmla="*/ 4 h 331"/>
                  <a:gd name="T62" fmla="*/ 48 w 368"/>
                  <a:gd name="T63" fmla="*/ 4 h 331"/>
                  <a:gd name="T64" fmla="*/ 48 w 368"/>
                  <a:gd name="T65" fmla="*/ 4 h 331"/>
                  <a:gd name="T66" fmla="*/ 50 w 368"/>
                  <a:gd name="T67" fmla="*/ 4 h 331"/>
                  <a:gd name="T68" fmla="*/ 50 w 368"/>
                  <a:gd name="T69" fmla="*/ 4 h 331"/>
                  <a:gd name="T70" fmla="*/ 47 w 368"/>
                  <a:gd name="T71" fmla="*/ 5 h 331"/>
                  <a:gd name="T72" fmla="*/ 44 w 368"/>
                  <a:gd name="T73" fmla="*/ 6 h 331"/>
                  <a:gd name="T74" fmla="*/ 40 w 368"/>
                  <a:gd name="T75" fmla="*/ 6 h 331"/>
                  <a:gd name="T76" fmla="*/ 33 w 368"/>
                  <a:gd name="T77" fmla="*/ 6 h 331"/>
                  <a:gd name="T78" fmla="*/ 31 w 368"/>
                  <a:gd name="T79" fmla="*/ 6 h 331"/>
                  <a:gd name="T80" fmla="*/ 28 w 368"/>
                  <a:gd name="T81" fmla="*/ 6 h 331"/>
                  <a:gd name="T82" fmla="*/ 16 w 368"/>
                  <a:gd name="T83" fmla="*/ 6 h 331"/>
                  <a:gd name="T84" fmla="*/ 11 w 368"/>
                  <a:gd name="T85" fmla="*/ 7 h 331"/>
                  <a:gd name="T86" fmla="*/ 11 w 368"/>
                  <a:gd name="T87" fmla="*/ 7 h 331"/>
                  <a:gd name="T88" fmla="*/ 11 w 368"/>
                  <a:gd name="T89" fmla="*/ 8 h 331"/>
                  <a:gd name="T90" fmla="*/ 11 w 368"/>
                  <a:gd name="T91" fmla="*/ 8 h 331"/>
                  <a:gd name="T92" fmla="*/ 11 w 368"/>
                  <a:gd name="T93" fmla="*/ 8 h 331"/>
                  <a:gd name="T94" fmla="*/ 11 w 368"/>
                  <a:gd name="T95" fmla="*/ 8 h 331"/>
                  <a:gd name="T96" fmla="*/ 11 w 368"/>
                  <a:gd name="T97" fmla="*/ 8 h 331"/>
                  <a:gd name="T98" fmla="*/ 11 w 368"/>
                  <a:gd name="T99" fmla="*/ 8 h 331"/>
                  <a:gd name="T100" fmla="*/ 11 w 368"/>
                  <a:gd name="T101" fmla="*/ 9 h 331"/>
                  <a:gd name="T102" fmla="*/ 11 w 368"/>
                  <a:gd name="T103" fmla="*/ 9 h 331"/>
                  <a:gd name="T104" fmla="*/ 0 w 368"/>
                  <a:gd name="T105" fmla="*/ 10 h 3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8"/>
                  <a:gd name="T160" fmla="*/ 0 h 331"/>
                  <a:gd name="T161" fmla="*/ 368 w 368"/>
                  <a:gd name="T162" fmla="*/ 331 h 3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solidFill>
                <a:srgbClr val="AFD54A"/>
              </a:solidFill>
              <a:ln w="9525">
                <a:noFill/>
                <a:round/>
                <a:headEnd/>
                <a:tailEnd/>
              </a:ln>
            </p:spPr>
            <p:txBody>
              <a:bodyPr/>
              <a:lstStyle/>
              <a:p>
                <a:endParaRPr lang="en-US"/>
              </a:p>
            </p:txBody>
          </p:sp>
          <p:sp>
            <p:nvSpPr>
              <p:cNvPr id="16480" name="Freeform 74"/>
              <p:cNvSpPr>
                <a:spLocks/>
              </p:cNvSpPr>
              <p:nvPr/>
            </p:nvSpPr>
            <p:spPr bwMode="auto">
              <a:xfrm>
                <a:off x="3547" y="1316"/>
                <a:ext cx="352" cy="295"/>
              </a:xfrm>
              <a:custGeom>
                <a:avLst/>
                <a:gdLst>
                  <a:gd name="T0" fmla="*/ 0 w 368"/>
                  <a:gd name="T1" fmla="*/ 10 h 331"/>
                  <a:gd name="T2" fmla="*/ 11 w 368"/>
                  <a:gd name="T3" fmla="*/ 11 h 331"/>
                  <a:gd name="T4" fmla="*/ 70 w 368"/>
                  <a:gd name="T5" fmla="*/ 9 h 331"/>
                  <a:gd name="T6" fmla="*/ 74 w 368"/>
                  <a:gd name="T7" fmla="*/ 9 h 331"/>
                  <a:gd name="T8" fmla="*/ 77 w 368"/>
                  <a:gd name="T9" fmla="*/ 10 h 331"/>
                  <a:gd name="T10" fmla="*/ 83 w 368"/>
                  <a:gd name="T11" fmla="*/ 10 h 331"/>
                  <a:gd name="T12" fmla="*/ 98 w 368"/>
                  <a:gd name="T13" fmla="*/ 11 h 331"/>
                  <a:gd name="T14" fmla="*/ 98 w 368"/>
                  <a:gd name="T15" fmla="*/ 11 h 331"/>
                  <a:gd name="T16" fmla="*/ 99 w 368"/>
                  <a:gd name="T17" fmla="*/ 11 h 331"/>
                  <a:gd name="T18" fmla="*/ 100 w 368"/>
                  <a:gd name="T19" fmla="*/ 11 h 331"/>
                  <a:gd name="T20" fmla="*/ 101 w 368"/>
                  <a:gd name="T21" fmla="*/ 11 h 331"/>
                  <a:gd name="T22" fmla="*/ 101 w 368"/>
                  <a:gd name="T23" fmla="*/ 10 h 331"/>
                  <a:gd name="T24" fmla="*/ 99 w 368"/>
                  <a:gd name="T25" fmla="*/ 8 h 331"/>
                  <a:gd name="T26" fmla="*/ 99 w 368"/>
                  <a:gd name="T27" fmla="*/ 6 h 331"/>
                  <a:gd name="T28" fmla="*/ 96 w 368"/>
                  <a:gd name="T29" fmla="*/ 4 h 331"/>
                  <a:gd name="T30" fmla="*/ 92 w 368"/>
                  <a:gd name="T31" fmla="*/ 4 h 331"/>
                  <a:gd name="T32" fmla="*/ 91 w 368"/>
                  <a:gd name="T33" fmla="*/ 4 h 331"/>
                  <a:gd name="T34" fmla="*/ 87 w 368"/>
                  <a:gd name="T35" fmla="*/ 0 h 331"/>
                  <a:gd name="T36" fmla="*/ 67 w 368"/>
                  <a:gd name="T37" fmla="*/ 4 h 331"/>
                  <a:gd name="T38" fmla="*/ 65 w 368"/>
                  <a:gd name="T39" fmla="*/ 4 h 331"/>
                  <a:gd name="T40" fmla="*/ 58 w 368"/>
                  <a:gd name="T41" fmla="*/ 4 h 331"/>
                  <a:gd name="T42" fmla="*/ 53 w 368"/>
                  <a:gd name="T43" fmla="*/ 4 h 331"/>
                  <a:gd name="T44" fmla="*/ 52 w 368"/>
                  <a:gd name="T45" fmla="*/ 4 h 331"/>
                  <a:gd name="T46" fmla="*/ 50 w 368"/>
                  <a:gd name="T47" fmla="*/ 4 h 331"/>
                  <a:gd name="T48" fmla="*/ 46 w 368"/>
                  <a:gd name="T49" fmla="*/ 4 h 331"/>
                  <a:gd name="T50" fmla="*/ 48 w 368"/>
                  <a:gd name="T51" fmla="*/ 4 h 331"/>
                  <a:gd name="T52" fmla="*/ 48 w 368"/>
                  <a:gd name="T53" fmla="*/ 4 h 331"/>
                  <a:gd name="T54" fmla="*/ 49 w 368"/>
                  <a:gd name="T55" fmla="*/ 4 h 331"/>
                  <a:gd name="T56" fmla="*/ 48 w 368"/>
                  <a:gd name="T57" fmla="*/ 4 h 331"/>
                  <a:gd name="T58" fmla="*/ 50 w 368"/>
                  <a:gd name="T59" fmla="*/ 4 h 331"/>
                  <a:gd name="T60" fmla="*/ 49 w 368"/>
                  <a:gd name="T61" fmla="*/ 4 h 331"/>
                  <a:gd name="T62" fmla="*/ 48 w 368"/>
                  <a:gd name="T63" fmla="*/ 4 h 331"/>
                  <a:gd name="T64" fmla="*/ 48 w 368"/>
                  <a:gd name="T65" fmla="*/ 4 h 331"/>
                  <a:gd name="T66" fmla="*/ 50 w 368"/>
                  <a:gd name="T67" fmla="*/ 4 h 331"/>
                  <a:gd name="T68" fmla="*/ 50 w 368"/>
                  <a:gd name="T69" fmla="*/ 4 h 331"/>
                  <a:gd name="T70" fmla="*/ 47 w 368"/>
                  <a:gd name="T71" fmla="*/ 5 h 331"/>
                  <a:gd name="T72" fmla="*/ 44 w 368"/>
                  <a:gd name="T73" fmla="*/ 6 h 331"/>
                  <a:gd name="T74" fmla="*/ 40 w 368"/>
                  <a:gd name="T75" fmla="*/ 6 h 331"/>
                  <a:gd name="T76" fmla="*/ 33 w 368"/>
                  <a:gd name="T77" fmla="*/ 6 h 331"/>
                  <a:gd name="T78" fmla="*/ 31 w 368"/>
                  <a:gd name="T79" fmla="*/ 6 h 331"/>
                  <a:gd name="T80" fmla="*/ 28 w 368"/>
                  <a:gd name="T81" fmla="*/ 6 h 331"/>
                  <a:gd name="T82" fmla="*/ 16 w 368"/>
                  <a:gd name="T83" fmla="*/ 6 h 331"/>
                  <a:gd name="T84" fmla="*/ 11 w 368"/>
                  <a:gd name="T85" fmla="*/ 7 h 331"/>
                  <a:gd name="T86" fmla="*/ 11 w 368"/>
                  <a:gd name="T87" fmla="*/ 7 h 331"/>
                  <a:gd name="T88" fmla="*/ 11 w 368"/>
                  <a:gd name="T89" fmla="*/ 8 h 331"/>
                  <a:gd name="T90" fmla="*/ 11 w 368"/>
                  <a:gd name="T91" fmla="*/ 8 h 331"/>
                  <a:gd name="T92" fmla="*/ 11 w 368"/>
                  <a:gd name="T93" fmla="*/ 8 h 331"/>
                  <a:gd name="T94" fmla="*/ 11 w 368"/>
                  <a:gd name="T95" fmla="*/ 8 h 331"/>
                  <a:gd name="T96" fmla="*/ 11 w 368"/>
                  <a:gd name="T97" fmla="*/ 8 h 331"/>
                  <a:gd name="T98" fmla="*/ 11 w 368"/>
                  <a:gd name="T99" fmla="*/ 8 h 331"/>
                  <a:gd name="T100" fmla="*/ 11 w 368"/>
                  <a:gd name="T101" fmla="*/ 9 h 331"/>
                  <a:gd name="T102" fmla="*/ 11 w 368"/>
                  <a:gd name="T103" fmla="*/ 9 h 331"/>
                  <a:gd name="T104" fmla="*/ 0 w 368"/>
                  <a:gd name="T105" fmla="*/ 10 h 331"/>
                  <a:gd name="T106" fmla="*/ 0 w 368"/>
                  <a:gd name="T107" fmla="*/ 10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8"/>
                  <a:gd name="T163" fmla="*/ 0 h 331"/>
                  <a:gd name="T164" fmla="*/ 368 w 368"/>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noFill/>
              <a:ln w="4763">
                <a:solidFill>
                  <a:srgbClr val="1F1A17"/>
                </a:solidFill>
                <a:round/>
                <a:headEnd/>
                <a:tailEnd/>
              </a:ln>
            </p:spPr>
            <p:txBody>
              <a:bodyPr/>
              <a:lstStyle/>
              <a:p>
                <a:endParaRPr lang="en-US"/>
              </a:p>
            </p:txBody>
          </p:sp>
          <p:sp>
            <p:nvSpPr>
              <p:cNvPr id="16481" name="Freeform 75"/>
              <p:cNvSpPr>
                <a:spLocks/>
              </p:cNvSpPr>
              <p:nvPr/>
            </p:nvSpPr>
            <p:spPr bwMode="auto">
              <a:xfrm>
                <a:off x="3887" y="1568"/>
                <a:ext cx="109" cy="60"/>
              </a:xfrm>
              <a:custGeom>
                <a:avLst/>
                <a:gdLst>
                  <a:gd name="T0" fmla="*/ 0 w 115"/>
                  <a:gd name="T1" fmla="*/ 4 h 68"/>
                  <a:gd name="T2" fmla="*/ 3 w 115"/>
                  <a:gd name="T3" fmla="*/ 4 h 68"/>
                  <a:gd name="T4" fmla="*/ 4 w 115"/>
                  <a:gd name="T5" fmla="*/ 4 h 68"/>
                  <a:gd name="T6" fmla="*/ 9 w 115"/>
                  <a:gd name="T7" fmla="*/ 4 h 68"/>
                  <a:gd name="T8" fmla="*/ 9 w 115"/>
                  <a:gd name="T9" fmla="*/ 4 h 68"/>
                  <a:gd name="T10" fmla="*/ 9 w 115"/>
                  <a:gd name="T11" fmla="*/ 4 h 68"/>
                  <a:gd name="T12" fmla="*/ 7 w 115"/>
                  <a:gd name="T13" fmla="*/ 4 h 68"/>
                  <a:gd name="T14" fmla="*/ 9 w 115"/>
                  <a:gd name="T15" fmla="*/ 4 h 68"/>
                  <a:gd name="T16" fmla="*/ 9 w 115"/>
                  <a:gd name="T17" fmla="*/ 4 h 68"/>
                  <a:gd name="T18" fmla="*/ 9 w 115"/>
                  <a:gd name="T19" fmla="*/ 4 h 68"/>
                  <a:gd name="T20" fmla="*/ 9 w 115"/>
                  <a:gd name="T21" fmla="*/ 4 h 68"/>
                  <a:gd name="T22" fmla="*/ 13 w 115"/>
                  <a:gd name="T23" fmla="*/ 4 h 68"/>
                  <a:gd name="T24" fmla="*/ 17 w 115"/>
                  <a:gd name="T25" fmla="*/ 4 h 68"/>
                  <a:gd name="T26" fmla="*/ 17 w 115"/>
                  <a:gd name="T27" fmla="*/ 4 h 68"/>
                  <a:gd name="T28" fmla="*/ 9 w 115"/>
                  <a:gd name="T29" fmla="*/ 4 h 68"/>
                  <a:gd name="T30" fmla="*/ 9 w 115"/>
                  <a:gd name="T31" fmla="*/ 4 h 68"/>
                  <a:gd name="T32" fmla="*/ 9 w 115"/>
                  <a:gd name="T33" fmla="*/ 4 h 68"/>
                  <a:gd name="T34" fmla="*/ 11 w 115"/>
                  <a:gd name="T35" fmla="*/ 4 h 68"/>
                  <a:gd name="T36" fmla="*/ 20 w 115"/>
                  <a:gd name="T37" fmla="*/ 4 h 68"/>
                  <a:gd name="T38" fmla="*/ 21 w 115"/>
                  <a:gd name="T39" fmla="*/ 4 h 68"/>
                  <a:gd name="T40" fmla="*/ 25 w 115"/>
                  <a:gd name="T41" fmla="*/ 4 h 68"/>
                  <a:gd name="T42" fmla="*/ 25 w 115"/>
                  <a:gd name="T43" fmla="*/ 1 h 68"/>
                  <a:gd name="T44" fmla="*/ 24 w 115"/>
                  <a:gd name="T45" fmla="*/ 1 h 68"/>
                  <a:gd name="T46" fmla="*/ 23 w 115"/>
                  <a:gd name="T47" fmla="*/ 4 h 68"/>
                  <a:gd name="T48" fmla="*/ 22 w 115"/>
                  <a:gd name="T49" fmla="*/ 4 h 68"/>
                  <a:gd name="T50" fmla="*/ 20 w 115"/>
                  <a:gd name="T51" fmla="*/ 4 h 68"/>
                  <a:gd name="T52" fmla="*/ 20 w 115"/>
                  <a:gd name="T53" fmla="*/ 4 h 68"/>
                  <a:gd name="T54" fmla="*/ 19 w 115"/>
                  <a:gd name="T55" fmla="*/ 4 h 68"/>
                  <a:gd name="T56" fmla="*/ 18 w 115"/>
                  <a:gd name="T57" fmla="*/ 4 h 68"/>
                  <a:gd name="T58" fmla="*/ 17 w 115"/>
                  <a:gd name="T59" fmla="*/ 4 h 68"/>
                  <a:gd name="T60" fmla="*/ 19 w 115"/>
                  <a:gd name="T61" fmla="*/ 4 h 68"/>
                  <a:gd name="T62" fmla="*/ 19 w 115"/>
                  <a:gd name="T63" fmla="*/ 4 h 68"/>
                  <a:gd name="T64" fmla="*/ 20 w 115"/>
                  <a:gd name="T65" fmla="*/ 0 h 68"/>
                  <a:gd name="T66" fmla="*/ 20 w 115"/>
                  <a:gd name="T67" fmla="*/ 0 h 68"/>
                  <a:gd name="T68" fmla="*/ 16 w 115"/>
                  <a:gd name="T69" fmla="*/ 4 h 68"/>
                  <a:gd name="T70" fmla="*/ 11 w 115"/>
                  <a:gd name="T71" fmla="*/ 4 h 68"/>
                  <a:gd name="T72" fmla="*/ 9 w 115"/>
                  <a:gd name="T73" fmla="*/ 4 h 68"/>
                  <a:gd name="T74" fmla="*/ 9 w 115"/>
                  <a:gd name="T75" fmla="*/ 4 h 68"/>
                  <a:gd name="T76" fmla="*/ 9 w 115"/>
                  <a:gd name="T77" fmla="*/ 4 h 68"/>
                  <a:gd name="T78" fmla="*/ 9 w 115"/>
                  <a:gd name="T79" fmla="*/ 4 h 68"/>
                  <a:gd name="T80" fmla="*/ 9 w 115"/>
                  <a:gd name="T81" fmla="*/ 4 h 68"/>
                  <a:gd name="T82" fmla="*/ 9 w 115"/>
                  <a:gd name="T83" fmla="*/ 4 h 68"/>
                  <a:gd name="T84" fmla="*/ 9 w 115"/>
                  <a:gd name="T85" fmla="*/ 4 h 68"/>
                  <a:gd name="T86" fmla="*/ 9 w 115"/>
                  <a:gd name="T87" fmla="*/ 4 h 68"/>
                  <a:gd name="T88" fmla="*/ 9 w 115"/>
                  <a:gd name="T89" fmla="*/ 4 h 68"/>
                  <a:gd name="T90" fmla="*/ 9 w 115"/>
                  <a:gd name="T91" fmla="*/ 4 h 68"/>
                  <a:gd name="T92" fmla="*/ 4 w 115"/>
                  <a:gd name="T93" fmla="*/ 4 h 68"/>
                  <a:gd name="T94" fmla="*/ 3 w 115"/>
                  <a:gd name="T95" fmla="*/ 4 h 68"/>
                  <a:gd name="T96" fmla="*/ 0 w 115"/>
                  <a:gd name="T97" fmla="*/ 4 h 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68"/>
                  <a:gd name="T149" fmla="*/ 115 w 115"/>
                  <a:gd name="T150" fmla="*/ 68 h 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68">
                    <a:moveTo>
                      <a:pt x="0" y="63"/>
                    </a:moveTo>
                    <a:lnTo>
                      <a:pt x="3" y="67"/>
                    </a:lnTo>
                    <a:lnTo>
                      <a:pt x="4" y="68"/>
                    </a:lnTo>
                    <a:lnTo>
                      <a:pt x="9" y="63"/>
                    </a:lnTo>
                    <a:lnTo>
                      <a:pt x="13" y="61"/>
                    </a:lnTo>
                    <a:lnTo>
                      <a:pt x="15" y="63"/>
                    </a:lnTo>
                    <a:lnTo>
                      <a:pt x="7" y="68"/>
                    </a:lnTo>
                    <a:lnTo>
                      <a:pt x="18" y="64"/>
                    </a:lnTo>
                    <a:lnTo>
                      <a:pt x="19" y="61"/>
                    </a:lnTo>
                    <a:lnTo>
                      <a:pt x="36" y="55"/>
                    </a:lnTo>
                    <a:lnTo>
                      <a:pt x="49" y="46"/>
                    </a:lnTo>
                    <a:lnTo>
                      <a:pt x="63" y="40"/>
                    </a:lnTo>
                    <a:lnTo>
                      <a:pt x="76" y="33"/>
                    </a:lnTo>
                    <a:lnTo>
                      <a:pt x="75" y="33"/>
                    </a:lnTo>
                    <a:lnTo>
                      <a:pt x="51" y="52"/>
                    </a:lnTo>
                    <a:lnTo>
                      <a:pt x="46" y="52"/>
                    </a:lnTo>
                    <a:lnTo>
                      <a:pt x="51" y="54"/>
                    </a:lnTo>
                    <a:lnTo>
                      <a:pt x="57" y="51"/>
                    </a:lnTo>
                    <a:lnTo>
                      <a:pt x="91" y="24"/>
                    </a:lnTo>
                    <a:lnTo>
                      <a:pt x="97" y="18"/>
                    </a:lnTo>
                    <a:lnTo>
                      <a:pt x="115" y="4"/>
                    </a:lnTo>
                    <a:lnTo>
                      <a:pt x="115" y="1"/>
                    </a:lnTo>
                    <a:lnTo>
                      <a:pt x="112" y="1"/>
                    </a:lnTo>
                    <a:lnTo>
                      <a:pt x="104" y="9"/>
                    </a:lnTo>
                    <a:lnTo>
                      <a:pt x="100" y="7"/>
                    </a:lnTo>
                    <a:lnTo>
                      <a:pt x="91" y="12"/>
                    </a:lnTo>
                    <a:lnTo>
                      <a:pt x="90" y="10"/>
                    </a:lnTo>
                    <a:lnTo>
                      <a:pt x="84" y="27"/>
                    </a:lnTo>
                    <a:lnTo>
                      <a:pt x="81" y="24"/>
                    </a:lnTo>
                    <a:lnTo>
                      <a:pt x="75" y="24"/>
                    </a:lnTo>
                    <a:lnTo>
                      <a:pt x="87" y="12"/>
                    </a:lnTo>
                    <a:lnTo>
                      <a:pt x="85" y="9"/>
                    </a:lnTo>
                    <a:lnTo>
                      <a:pt x="91" y="0"/>
                    </a:lnTo>
                    <a:lnTo>
                      <a:pt x="88" y="0"/>
                    </a:lnTo>
                    <a:lnTo>
                      <a:pt x="73" y="18"/>
                    </a:lnTo>
                    <a:lnTo>
                      <a:pt x="55" y="25"/>
                    </a:lnTo>
                    <a:lnTo>
                      <a:pt x="45" y="27"/>
                    </a:lnTo>
                    <a:lnTo>
                      <a:pt x="43" y="31"/>
                    </a:lnTo>
                    <a:lnTo>
                      <a:pt x="31" y="36"/>
                    </a:lnTo>
                    <a:lnTo>
                      <a:pt x="27" y="33"/>
                    </a:lnTo>
                    <a:lnTo>
                      <a:pt x="27" y="37"/>
                    </a:lnTo>
                    <a:lnTo>
                      <a:pt x="21" y="37"/>
                    </a:lnTo>
                    <a:lnTo>
                      <a:pt x="18" y="40"/>
                    </a:lnTo>
                    <a:lnTo>
                      <a:pt x="18" y="46"/>
                    </a:lnTo>
                    <a:lnTo>
                      <a:pt x="15" y="43"/>
                    </a:lnTo>
                    <a:lnTo>
                      <a:pt x="12" y="49"/>
                    </a:lnTo>
                    <a:lnTo>
                      <a:pt x="4" y="52"/>
                    </a:lnTo>
                    <a:lnTo>
                      <a:pt x="3" y="57"/>
                    </a:lnTo>
                    <a:lnTo>
                      <a:pt x="0" y="63"/>
                    </a:lnTo>
                    <a:close/>
                  </a:path>
                </a:pathLst>
              </a:custGeom>
              <a:solidFill>
                <a:srgbClr val="AFD54A"/>
              </a:solidFill>
              <a:ln w="9525">
                <a:noFill/>
                <a:round/>
                <a:headEnd/>
                <a:tailEnd/>
              </a:ln>
            </p:spPr>
            <p:txBody>
              <a:bodyPr/>
              <a:lstStyle/>
              <a:p>
                <a:endParaRPr lang="en-US"/>
              </a:p>
            </p:txBody>
          </p:sp>
          <p:sp>
            <p:nvSpPr>
              <p:cNvPr id="16482" name="Freeform 76"/>
              <p:cNvSpPr>
                <a:spLocks/>
              </p:cNvSpPr>
              <p:nvPr/>
            </p:nvSpPr>
            <p:spPr bwMode="auto">
              <a:xfrm>
                <a:off x="3360" y="1933"/>
                <a:ext cx="511" cy="215"/>
              </a:xfrm>
              <a:custGeom>
                <a:avLst/>
                <a:gdLst>
                  <a:gd name="T0" fmla="*/ 0 w 535"/>
                  <a:gd name="T1" fmla="*/ 9 h 240"/>
                  <a:gd name="T2" fmla="*/ 32 w 535"/>
                  <a:gd name="T3" fmla="*/ 8 h 240"/>
                  <a:gd name="T4" fmla="*/ 64 w 535"/>
                  <a:gd name="T5" fmla="*/ 8 h 240"/>
                  <a:gd name="T6" fmla="*/ 101 w 535"/>
                  <a:gd name="T7" fmla="*/ 11 h 240"/>
                  <a:gd name="T8" fmla="*/ 110 w 535"/>
                  <a:gd name="T9" fmla="*/ 10 h 240"/>
                  <a:gd name="T10" fmla="*/ 112 w 535"/>
                  <a:gd name="T11" fmla="*/ 10 h 240"/>
                  <a:gd name="T12" fmla="*/ 116 w 535"/>
                  <a:gd name="T13" fmla="*/ 8 h 240"/>
                  <a:gd name="T14" fmla="*/ 117 w 535"/>
                  <a:gd name="T15" fmla="*/ 8 h 240"/>
                  <a:gd name="T16" fmla="*/ 116 w 535"/>
                  <a:gd name="T17" fmla="*/ 7 h 240"/>
                  <a:gd name="T18" fmla="*/ 117 w 535"/>
                  <a:gd name="T19" fmla="*/ 7 h 240"/>
                  <a:gd name="T20" fmla="*/ 120 w 535"/>
                  <a:gd name="T21" fmla="*/ 7 h 240"/>
                  <a:gd name="T22" fmla="*/ 120 w 535"/>
                  <a:gd name="T23" fmla="*/ 7 h 240"/>
                  <a:gd name="T24" fmla="*/ 122 w 535"/>
                  <a:gd name="T25" fmla="*/ 7 h 240"/>
                  <a:gd name="T26" fmla="*/ 132 w 535"/>
                  <a:gd name="T27" fmla="*/ 6 h 240"/>
                  <a:gd name="T28" fmla="*/ 133 w 535"/>
                  <a:gd name="T29" fmla="*/ 5 h 240"/>
                  <a:gd name="T30" fmla="*/ 132 w 535"/>
                  <a:gd name="T31" fmla="*/ 4 h 240"/>
                  <a:gd name="T32" fmla="*/ 132 w 535"/>
                  <a:gd name="T33" fmla="*/ 5 h 240"/>
                  <a:gd name="T34" fmla="*/ 129 w 535"/>
                  <a:gd name="T35" fmla="*/ 5 h 240"/>
                  <a:gd name="T36" fmla="*/ 120 w 535"/>
                  <a:gd name="T37" fmla="*/ 5 h 240"/>
                  <a:gd name="T38" fmla="*/ 126 w 535"/>
                  <a:gd name="T39" fmla="*/ 5 h 240"/>
                  <a:gd name="T40" fmla="*/ 127 w 535"/>
                  <a:gd name="T41" fmla="*/ 4 h 240"/>
                  <a:gd name="T42" fmla="*/ 127 w 535"/>
                  <a:gd name="T43" fmla="*/ 4 h 240"/>
                  <a:gd name="T44" fmla="*/ 123 w 535"/>
                  <a:gd name="T45" fmla="*/ 4 h 240"/>
                  <a:gd name="T46" fmla="*/ 127 w 535"/>
                  <a:gd name="T47" fmla="*/ 4 h 240"/>
                  <a:gd name="T48" fmla="*/ 127 w 535"/>
                  <a:gd name="T49" fmla="*/ 4 h 240"/>
                  <a:gd name="T50" fmla="*/ 127 w 535"/>
                  <a:gd name="T51" fmla="*/ 4 h 240"/>
                  <a:gd name="T52" fmla="*/ 132 w 535"/>
                  <a:gd name="T53" fmla="*/ 4 h 240"/>
                  <a:gd name="T54" fmla="*/ 133 w 535"/>
                  <a:gd name="T55" fmla="*/ 4 h 240"/>
                  <a:gd name="T56" fmla="*/ 138 w 535"/>
                  <a:gd name="T57" fmla="*/ 4 h 240"/>
                  <a:gd name="T58" fmla="*/ 141 w 535"/>
                  <a:gd name="T59" fmla="*/ 4 h 240"/>
                  <a:gd name="T60" fmla="*/ 139 w 535"/>
                  <a:gd name="T61" fmla="*/ 4 h 240"/>
                  <a:gd name="T62" fmla="*/ 135 w 535"/>
                  <a:gd name="T63" fmla="*/ 4 h 240"/>
                  <a:gd name="T64" fmla="*/ 133 w 535"/>
                  <a:gd name="T65" fmla="*/ 4 h 240"/>
                  <a:gd name="T66" fmla="*/ 123 w 535"/>
                  <a:gd name="T67" fmla="*/ 4 h 240"/>
                  <a:gd name="T68" fmla="*/ 127 w 535"/>
                  <a:gd name="T69" fmla="*/ 4 h 240"/>
                  <a:gd name="T70" fmla="*/ 132 w 535"/>
                  <a:gd name="T71" fmla="*/ 4 h 240"/>
                  <a:gd name="T72" fmla="*/ 133 w 535"/>
                  <a:gd name="T73" fmla="*/ 4 h 240"/>
                  <a:gd name="T74" fmla="*/ 135 w 535"/>
                  <a:gd name="T75" fmla="*/ 4 h 240"/>
                  <a:gd name="T76" fmla="*/ 81 w 535"/>
                  <a:gd name="T77" fmla="*/ 4 h 240"/>
                  <a:gd name="T78" fmla="*/ 40 w 535"/>
                  <a:gd name="T79" fmla="*/ 4 h 240"/>
                  <a:gd name="T80" fmla="*/ 34 w 535"/>
                  <a:gd name="T81" fmla="*/ 4 h 240"/>
                  <a:gd name="T82" fmla="*/ 30 w 535"/>
                  <a:gd name="T83" fmla="*/ 4 h 240"/>
                  <a:gd name="T84" fmla="*/ 27 w 535"/>
                  <a:gd name="T85" fmla="*/ 4 h 240"/>
                  <a:gd name="T86" fmla="*/ 22 w 535"/>
                  <a:gd name="T87" fmla="*/ 5 h 240"/>
                  <a:gd name="T88" fmla="*/ 11 w 535"/>
                  <a:gd name="T89" fmla="*/ 8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5"/>
                  <a:gd name="T136" fmla="*/ 0 h 240"/>
                  <a:gd name="T137" fmla="*/ 535 w 535"/>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solidFill>
                <a:srgbClr val="BA7CAC"/>
              </a:solidFill>
              <a:ln w="9525">
                <a:noFill/>
                <a:round/>
                <a:headEnd/>
                <a:tailEnd/>
              </a:ln>
            </p:spPr>
            <p:txBody>
              <a:bodyPr/>
              <a:lstStyle/>
              <a:p>
                <a:endParaRPr lang="en-US"/>
              </a:p>
            </p:txBody>
          </p:sp>
          <p:sp>
            <p:nvSpPr>
              <p:cNvPr id="16483" name="Freeform 77"/>
              <p:cNvSpPr>
                <a:spLocks/>
              </p:cNvSpPr>
              <p:nvPr/>
            </p:nvSpPr>
            <p:spPr bwMode="auto">
              <a:xfrm>
                <a:off x="3360" y="1933"/>
                <a:ext cx="511" cy="215"/>
              </a:xfrm>
              <a:custGeom>
                <a:avLst/>
                <a:gdLst>
                  <a:gd name="T0" fmla="*/ 0 w 535"/>
                  <a:gd name="T1" fmla="*/ 9 h 240"/>
                  <a:gd name="T2" fmla="*/ 32 w 535"/>
                  <a:gd name="T3" fmla="*/ 8 h 240"/>
                  <a:gd name="T4" fmla="*/ 64 w 535"/>
                  <a:gd name="T5" fmla="*/ 8 h 240"/>
                  <a:gd name="T6" fmla="*/ 101 w 535"/>
                  <a:gd name="T7" fmla="*/ 11 h 240"/>
                  <a:gd name="T8" fmla="*/ 110 w 535"/>
                  <a:gd name="T9" fmla="*/ 10 h 240"/>
                  <a:gd name="T10" fmla="*/ 112 w 535"/>
                  <a:gd name="T11" fmla="*/ 10 h 240"/>
                  <a:gd name="T12" fmla="*/ 116 w 535"/>
                  <a:gd name="T13" fmla="*/ 8 h 240"/>
                  <a:gd name="T14" fmla="*/ 117 w 535"/>
                  <a:gd name="T15" fmla="*/ 8 h 240"/>
                  <a:gd name="T16" fmla="*/ 116 w 535"/>
                  <a:gd name="T17" fmla="*/ 7 h 240"/>
                  <a:gd name="T18" fmla="*/ 117 w 535"/>
                  <a:gd name="T19" fmla="*/ 7 h 240"/>
                  <a:gd name="T20" fmla="*/ 120 w 535"/>
                  <a:gd name="T21" fmla="*/ 7 h 240"/>
                  <a:gd name="T22" fmla="*/ 120 w 535"/>
                  <a:gd name="T23" fmla="*/ 7 h 240"/>
                  <a:gd name="T24" fmla="*/ 122 w 535"/>
                  <a:gd name="T25" fmla="*/ 7 h 240"/>
                  <a:gd name="T26" fmla="*/ 132 w 535"/>
                  <a:gd name="T27" fmla="*/ 6 h 240"/>
                  <a:gd name="T28" fmla="*/ 133 w 535"/>
                  <a:gd name="T29" fmla="*/ 5 h 240"/>
                  <a:gd name="T30" fmla="*/ 132 w 535"/>
                  <a:gd name="T31" fmla="*/ 4 h 240"/>
                  <a:gd name="T32" fmla="*/ 132 w 535"/>
                  <a:gd name="T33" fmla="*/ 5 h 240"/>
                  <a:gd name="T34" fmla="*/ 129 w 535"/>
                  <a:gd name="T35" fmla="*/ 5 h 240"/>
                  <a:gd name="T36" fmla="*/ 120 w 535"/>
                  <a:gd name="T37" fmla="*/ 5 h 240"/>
                  <a:gd name="T38" fmla="*/ 126 w 535"/>
                  <a:gd name="T39" fmla="*/ 5 h 240"/>
                  <a:gd name="T40" fmla="*/ 127 w 535"/>
                  <a:gd name="T41" fmla="*/ 4 h 240"/>
                  <a:gd name="T42" fmla="*/ 127 w 535"/>
                  <a:gd name="T43" fmla="*/ 4 h 240"/>
                  <a:gd name="T44" fmla="*/ 123 w 535"/>
                  <a:gd name="T45" fmla="*/ 4 h 240"/>
                  <a:gd name="T46" fmla="*/ 127 w 535"/>
                  <a:gd name="T47" fmla="*/ 4 h 240"/>
                  <a:gd name="T48" fmla="*/ 127 w 535"/>
                  <a:gd name="T49" fmla="*/ 4 h 240"/>
                  <a:gd name="T50" fmla="*/ 127 w 535"/>
                  <a:gd name="T51" fmla="*/ 4 h 240"/>
                  <a:gd name="T52" fmla="*/ 132 w 535"/>
                  <a:gd name="T53" fmla="*/ 4 h 240"/>
                  <a:gd name="T54" fmla="*/ 133 w 535"/>
                  <a:gd name="T55" fmla="*/ 4 h 240"/>
                  <a:gd name="T56" fmla="*/ 138 w 535"/>
                  <a:gd name="T57" fmla="*/ 4 h 240"/>
                  <a:gd name="T58" fmla="*/ 141 w 535"/>
                  <a:gd name="T59" fmla="*/ 4 h 240"/>
                  <a:gd name="T60" fmla="*/ 139 w 535"/>
                  <a:gd name="T61" fmla="*/ 4 h 240"/>
                  <a:gd name="T62" fmla="*/ 135 w 535"/>
                  <a:gd name="T63" fmla="*/ 4 h 240"/>
                  <a:gd name="T64" fmla="*/ 133 w 535"/>
                  <a:gd name="T65" fmla="*/ 4 h 240"/>
                  <a:gd name="T66" fmla="*/ 123 w 535"/>
                  <a:gd name="T67" fmla="*/ 4 h 240"/>
                  <a:gd name="T68" fmla="*/ 127 w 535"/>
                  <a:gd name="T69" fmla="*/ 4 h 240"/>
                  <a:gd name="T70" fmla="*/ 132 w 535"/>
                  <a:gd name="T71" fmla="*/ 4 h 240"/>
                  <a:gd name="T72" fmla="*/ 133 w 535"/>
                  <a:gd name="T73" fmla="*/ 4 h 240"/>
                  <a:gd name="T74" fmla="*/ 135 w 535"/>
                  <a:gd name="T75" fmla="*/ 4 h 240"/>
                  <a:gd name="T76" fmla="*/ 81 w 535"/>
                  <a:gd name="T77" fmla="*/ 4 h 240"/>
                  <a:gd name="T78" fmla="*/ 40 w 535"/>
                  <a:gd name="T79" fmla="*/ 4 h 240"/>
                  <a:gd name="T80" fmla="*/ 34 w 535"/>
                  <a:gd name="T81" fmla="*/ 4 h 240"/>
                  <a:gd name="T82" fmla="*/ 30 w 535"/>
                  <a:gd name="T83" fmla="*/ 4 h 240"/>
                  <a:gd name="T84" fmla="*/ 27 w 535"/>
                  <a:gd name="T85" fmla="*/ 4 h 240"/>
                  <a:gd name="T86" fmla="*/ 22 w 535"/>
                  <a:gd name="T87" fmla="*/ 5 h 240"/>
                  <a:gd name="T88" fmla="*/ 11 w 535"/>
                  <a:gd name="T89" fmla="*/ 8 h 240"/>
                  <a:gd name="T90" fmla="*/ 0 w 535"/>
                  <a:gd name="T91" fmla="*/ 8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5"/>
                  <a:gd name="T139" fmla="*/ 0 h 240"/>
                  <a:gd name="T140" fmla="*/ 535 w 535"/>
                  <a:gd name="T141" fmla="*/ 240 h 2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noFill/>
              <a:ln w="4763">
                <a:solidFill>
                  <a:srgbClr val="1F1A17"/>
                </a:solidFill>
                <a:round/>
                <a:headEnd/>
                <a:tailEnd/>
              </a:ln>
            </p:spPr>
            <p:txBody>
              <a:bodyPr/>
              <a:lstStyle/>
              <a:p>
                <a:endParaRPr lang="en-US"/>
              </a:p>
            </p:txBody>
          </p:sp>
          <p:sp>
            <p:nvSpPr>
              <p:cNvPr id="16484" name="Freeform 78"/>
              <p:cNvSpPr>
                <a:spLocks/>
              </p:cNvSpPr>
              <p:nvPr/>
            </p:nvSpPr>
            <p:spPr bwMode="auto">
              <a:xfrm>
                <a:off x="2228" y="1146"/>
                <a:ext cx="392" cy="231"/>
              </a:xfrm>
              <a:custGeom>
                <a:avLst/>
                <a:gdLst>
                  <a:gd name="T0" fmla="*/ 0 w 410"/>
                  <a:gd name="T1" fmla="*/ 8 h 260"/>
                  <a:gd name="T2" fmla="*/ 11 w 410"/>
                  <a:gd name="T3" fmla="*/ 0 h 260"/>
                  <a:gd name="T4" fmla="*/ 61 w 410"/>
                  <a:gd name="T5" fmla="*/ 4 h 260"/>
                  <a:gd name="T6" fmla="*/ 102 w 410"/>
                  <a:gd name="T7" fmla="*/ 4 h 260"/>
                  <a:gd name="T8" fmla="*/ 104 w 410"/>
                  <a:gd name="T9" fmla="*/ 4 h 260"/>
                  <a:gd name="T10" fmla="*/ 109 w 410"/>
                  <a:gd name="T11" fmla="*/ 4 h 260"/>
                  <a:gd name="T12" fmla="*/ 109 w 410"/>
                  <a:gd name="T13" fmla="*/ 7 h 260"/>
                  <a:gd name="T14" fmla="*/ 112 w 410"/>
                  <a:gd name="T15" fmla="*/ 9 h 260"/>
                  <a:gd name="T16" fmla="*/ 53 w 410"/>
                  <a:gd name="T17" fmla="*/ 8 h 260"/>
                  <a:gd name="T18" fmla="*/ 0 w 410"/>
                  <a:gd name="T19" fmla="*/ 8 h 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0"/>
                  <a:gd name="T31" fmla="*/ 0 h 260"/>
                  <a:gd name="T32" fmla="*/ 410 w 410"/>
                  <a:gd name="T33" fmla="*/ 260 h 2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solidFill>
                <a:srgbClr val="AFD54A"/>
              </a:solidFill>
              <a:ln w="9525">
                <a:noFill/>
                <a:round/>
                <a:headEnd/>
                <a:tailEnd/>
              </a:ln>
            </p:spPr>
            <p:txBody>
              <a:bodyPr/>
              <a:lstStyle/>
              <a:p>
                <a:endParaRPr lang="en-US"/>
              </a:p>
            </p:txBody>
          </p:sp>
          <p:sp>
            <p:nvSpPr>
              <p:cNvPr id="16485" name="Freeform 79"/>
              <p:cNvSpPr>
                <a:spLocks/>
              </p:cNvSpPr>
              <p:nvPr/>
            </p:nvSpPr>
            <p:spPr bwMode="auto">
              <a:xfrm>
                <a:off x="2228" y="1146"/>
                <a:ext cx="392" cy="231"/>
              </a:xfrm>
              <a:custGeom>
                <a:avLst/>
                <a:gdLst>
                  <a:gd name="T0" fmla="*/ 0 w 410"/>
                  <a:gd name="T1" fmla="*/ 8 h 260"/>
                  <a:gd name="T2" fmla="*/ 11 w 410"/>
                  <a:gd name="T3" fmla="*/ 0 h 260"/>
                  <a:gd name="T4" fmla="*/ 61 w 410"/>
                  <a:gd name="T5" fmla="*/ 4 h 260"/>
                  <a:gd name="T6" fmla="*/ 102 w 410"/>
                  <a:gd name="T7" fmla="*/ 4 h 260"/>
                  <a:gd name="T8" fmla="*/ 104 w 410"/>
                  <a:gd name="T9" fmla="*/ 4 h 260"/>
                  <a:gd name="T10" fmla="*/ 109 w 410"/>
                  <a:gd name="T11" fmla="*/ 4 h 260"/>
                  <a:gd name="T12" fmla="*/ 109 w 410"/>
                  <a:gd name="T13" fmla="*/ 7 h 260"/>
                  <a:gd name="T14" fmla="*/ 112 w 410"/>
                  <a:gd name="T15" fmla="*/ 9 h 260"/>
                  <a:gd name="T16" fmla="*/ 53 w 410"/>
                  <a:gd name="T17" fmla="*/ 8 h 260"/>
                  <a:gd name="T18" fmla="*/ 0 w 410"/>
                  <a:gd name="T19" fmla="*/ 8 h 260"/>
                  <a:gd name="T20" fmla="*/ 0 w 410"/>
                  <a:gd name="T21" fmla="*/ 8 h 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0"/>
                  <a:gd name="T34" fmla="*/ 0 h 260"/>
                  <a:gd name="T35" fmla="*/ 410 w 410"/>
                  <a:gd name="T36" fmla="*/ 260 h 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noFill/>
              <a:ln w="4763">
                <a:solidFill>
                  <a:srgbClr val="1F1A17"/>
                </a:solidFill>
                <a:round/>
                <a:headEnd/>
                <a:tailEnd/>
              </a:ln>
            </p:spPr>
            <p:txBody>
              <a:bodyPr/>
              <a:lstStyle/>
              <a:p>
                <a:endParaRPr lang="en-US"/>
              </a:p>
            </p:txBody>
          </p:sp>
          <p:sp>
            <p:nvSpPr>
              <p:cNvPr id="16486" name="Freeform 80"/>
              <p:cNvSpPr>
                <a:spLocks/>
              </p:cNvSpPr>
              <p:nvPr/>
            </p:nvSpPr>
            <p:spPr bwMode="auto">
              <a:xfrm>
                <a:off x="3273" y="1596"/>
                <a:ext cx="251" cy="264"/>
              </a:xfrm>
              <a:custGeom>
                <a:avLst/>
                <a:gdLst>
                  <a:gd name="T0" fmla="*/ 0 w 263"/>
                  <a:gd name="T1" fmla="*/ 4 h 295"/>
                  <a:gd name="T2" fmla="*/ 10 w 263"/>
                  <a:gd name="T3" fmla="*/ 11 h 295"/>
                  <a:gd name="T4" fmla="*/ 10 w 263"/>
                  <a:gd name="T5" fmla="*/ 11 h 295"/>
                  <a:gd name="T6" fmla="*/ 14 w 263"/>
                  <a:gd name="T7" fmla="*/ 11 h 295"/>
                  <a:gd name="T8" fmla="*/ 16 w 263"/>
                  <a:gd name="T9" fmla="*/ 11 h 295"/>
                  <a:gd name="T10" fmla="*/ 22 w 263"/>
                  <a:gd name="T11" fmla="*/ 11 h 295"/>
                  <a:gd name="T12" fmla="*/ 25 w 263"/>
                  <a:gd name="T13" fmla="*/ 12 h 295"/>
                  <a:gd name="T14" fmla="*/ 31 w 263"/>
                  <a:gd name="T15" fmla="*/ 12 h 295"/>
                  <a:gd name="T16" fmla="*/ 35 w 263"/>
                  <a:gd name="T17" fmla="*/ 11 h 295"/>
                  <a:gd name="T18" fmla="*/ 43 w 263"/>
                  <a:gd name="T19" fmla="*/ 12 h 295"/>
                  <a:gd name="T20" fmla="*/ 48 w 263"/>
                  <a:gd name="T21" fmla="*/ 11 h 295"/>
                  <a:gd name="T22" fmla="*/ 49 w 263"/>
                  <a:gd name="T23" fmla="*/ 10 h 295"/>
                  <a:gd name="T24" fmla="*/ 52 w 263"/>
                  <a:gd name="T25" fmla="*/ 10 h 295"/>
                  <a:gd name="T26" fmla="*/ 53 w 263"/>
                  <a:gd name="T27" fmla="*/ 9 h 295"/>
                  <a:gd name="T28" fmla="*/ 62 w 263"/>
                  <a:gd name="T29" fmla="*/ 8 h 295"/>
                  <a:gd name="T30" fmla="*/ 65 w 263"/>
                  <a:gd name="T31" fmla="*/ 8 h 295"/>
                  <a:gd name="T32" fmla="*/ 68 w 263"/>
                  <a:gd name="T33" fmla="*/ 4 h 295"/>
                  <a:gd name="T34" fmla="*/ 65 w 263"/>
                  <a:gd name="T35" fmla="*/ 4 h 295"/>
                  <a:gd name="T36" fmla="*/ 68 w 263"/>
                  <a:gd name="T37" fmla="*/ 4 h 295"/>
                  <a:gd name="T38" fmla="*/ 64 w 263"/>
                  <a:gd name="T39" fmla="*/ 0 h 295"/>
                  <a:gd name="T40" fmla="*/ 56 w 263"/>
                  <a:gd name="T41" fmla="*/ 4 h 295"/>
                  <a:gd name="T42" fmla="*/ 52 w 263"/>
                  <a:gd name="T43" fmla="*/ 4 h 295"/>
                  <a:gd name="T44" fmla="*/ 50 w 263"/>
                  <a:gd name="T45" fmla="*/ 4 h 295"/>
                  <a:gd name="T46" fmla="*/ 47 w 263"/>
                  <a:gd name="T47" fmla="*/ 4 h 295"/>
                  <a:gd name="T48" fmla="*/ 43 w 263"/>
                  <a:gd name="T49" fmla="*/ 4 h 295"/>
                  <a:gd name="T50" fmla="*/ 38 w 263"/>
                  <a:gd name="T51" fmla="*/ 4 h 295"/>
                  <a:gd name="T52" fmla="*/ 35 w 263"/>
                  <a:gd name="T53" fmla="*/ 4 h 295"/>
                  <a:gd name="T54" fmla="*/ 32 w 263"/>
                  <a:gd name="T55" fmla="*/ 4 h 295"/>
                  <a:gd name="T56" fmla="*/ 29 w 263"/>
                  <a:gd name="T57" fmla="*/ 4 h 295"/>
                  <a:gd name="T58" fmla="*/ 28 w 263"/>
                  <a:gd name="T59" fmla="*/ 4 h 295"/>
                  <a:gd name="T60" fmla="*/ 31 w 263"/>
                  <a:gd name="T61" fmla="*/ 4 h 295"/>
                  <a:gd name="T62" fmla="*/ 31 w 263"/>
                  <a:gd name="T63" fmla="*/ 4 h 295"/>
                  <a:gd name="T64" fmla="*/ 30 w 263"/>
                  <a:gd name="T65" fmla="*/ 4 h 295"/>
                  <a:gd name="T66" fmla="*/ 29 w 263"/>
                  <a:gd name="T67" fmla="*/ 4 h 295"/>
                  <a:gd name="T68" fmla="*/ 24 w 263"/>
                  <a:gd name="T69" fmla="*/ 4 h 295"/>
                  <a:gd name="T70" fmla="*/ 21 w 263"/>
                  <a:gd name="T71" fmla="*/ 4 h 295"/>
                  <a:gd name="T72" fmla="*/ 22 w 263"/>
                  <a:gd name="T73" fmla="*/ 4 h 295"/>
                  <a:gd name="T74" fmla="*/ 0 w 263"/>
                  <a:gd name="T75" fmla="*/ 4 h 2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3"/>
                  <a:gd name="T115" fmla="*/ 0 h 295"/>
                  <a:gd name="T116" fmla="*/ 263 w 263"/>
                  <a:gd name="T117" fmla="*/ 295 h 2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solidFill>
                <a:srgbClr val="98BEE4"/>
              </a:solidFill>
              <a:ln w="9525">
                <a:noFill/>
                <a:round/>
                <a:headEnd/>
                <a:tailEnd/>
              </a:ln>
            </p:spPr>
            <p:txBody>
              <a:bodyPr/>
              <a:lstStyle/>
              <a:p>
                <a:endParaRPr lang="en-US"/>
              </a:p>
            </p:txBody>
          </p:sp>
          <p:sp>
            <p:nvSpPr>
              <p:cNvPr id="16487" name="Freeform 81"/>
              <p:cNvSpPr>
                <a:spLocks/>
              </p:cNvSpPr>
              <p:nvPr/>
            </p:nvSpPr>
            <p:spPr bwMode="auto">
              <a:xfrm>
                <a:off x="3273" y="1596"/>
                <a:ext cx="251" cy="264"/>
              </a:xfrm>
              <a:custGeom>
                <a:avLst/>
                <a:gdLst>
                  <a:gd name="T0" fmla="*/ 0 w 263"/>
                  <a:gd name="T1" fmla="*/ 4 h 295"/>
                  <a:gd name="T2" fmla="*/ 10 w 263"/>
                  <a:gd name="T3" fmla="*/ 11 h 295"/>
                  <a:gd name="T4" fmla="*/ 10 w 263"/>
                  <a:gd name="T5" fmla="*/ 11 h 295"/>
                  <a:gd name="T6" fmla="*/ 14 w 263"/>
                  <a:gd name="T7" fmla="*/ 11 h 295"/>
                  <a:gd name="T8" fmla="*/ 16 w 263"/>
                  <a:gd name="T9" fmla="*/ 11 h 295"/>
                  <a:gd name="T10" fmla="*/ 22 w 263"/>
                  <a:gd name="T11" fmla="*/ 11 h 295"/>
                  <a:gd name="T12" fmla="*/ 25 w 263"/>
                  <a:gd name="T13" fmla="*/ 12 h 295"/>
                  <a:gd name="T14" fmla="*/ 31 w 263"/>
                  <a:gd name="T15" fmla="*/ 12 h 295"/>
                  <a:gd name="T16" fmla="*/ 35 w 263"/>
                  <a:gd name="T17" fmla="*/ 11 h 295"/>
                  <a:gd name="T18" fmla="*/ 43 w 263"/>
                  <a:gd name="T19" fmla="*/ 12 h 295"/>
                  <a:gd name="T20" fmla="*/ 48 w 263"/>
                  <a:gd name="T21" fmla="*/ 11 h 295"/>
                  <a:gd name="T22" fmla="*/ 49 w 263"/>
                  <a:gd name="T23" fmla="*/ 10 h 295"/>
                  <a:gd name="T24" fmla="*/ 52 w 263"/>
                  <a:gd name="T25" fmla="*/ 10 h 295"/>
                  <a:gd name="T26" fmla="*/ 53 w 263"/>
                  <a:gd name="T27" fmla="*/ 9 h 295"/>
                  <a:gd name="T28" fmla="*/ 62 w 263"/>
                  <a:gd name="T29" fmla="*/ 8 h 295"/>
                  <a:gd name="T30" fmla="*/ 65 w 263"/>
                  <a:gd name="T31" fmla="*/ 8 h 295"/>
                  <a:gd name="T32" fmla="*/ 68 w 263"/>
                  <a:gd name="T33" fmla="*/ 4 h 295"/>
                  <a:gd name="T34" fmla="*/ 65 w 263"/>
                  <a:gd name="T35" fmla="*/ 4 h 295"/>
                  <a:gd name="T36" fmla="*/ 68 w 263"/>
                  <a:gd name="T37" fmla="*/ 4 h 295"/>
                  <a:gd name="T38" fmla="*/ 64 w 263"/>
                  <a:gd name="T39" fmla="*/ 0 h 295"/>
                  <a:gd name="T40" fmla="*/ 56 w 263"/>
                  <a:gd name="T41" fmla="*/ 4 h 295"/>
                  <a:gd name="T42" fmla="*/ 52 w 263"/>
                  <a:gd name="T43" fmla="*/ 4 h 295"/>
                  <a:gd name="T44" fmla="*/ 50 w 263"/>
                  <a:gd name="T45" fmla="*/ 4 h 295"/>
                  <a:gd name="T46" fmla="*/ 47 w 263"/>
                  <a:gd name="T47" fmla="*/ 4 h 295"/>
                  <a:gd name="T48" fmla="*/ 43 w 263"/>
                  <a:gd name="T49" fmla="*/ 4 h 295"/>
                  <a:gd name="T50" fmla="*/ 38 w 263"/>
                  <a:gd name="T51" fmla="*/ 4 h 295"/>
                  <a:gd name="T52" fmla="*/ 35 w 263"/>
                  <a:gd name="T53" fmla="*/ 4 h 295"/>
                  <a:gd name="T54" fmla="*/ 32 w 263"/>
                  <a:gd name="T55" fmla="*/ 4 h 295"/>
                  <a:gd name="T56" fmla="*/ 29 w 263"/>
                  <a:gd name="T57" fmla="*/ 4 h 295"/>
                  <a:gd name="T58" fmla="*/ 28 w 263"/>
                  <a:gd name="T59" fmla="*/ 4 h 295"/>
                  <a:gd name="T60" fmla="*/ 31 w 263"/>
                  <a:gd name="T61" fmla="*/ 4 h 295"/>
                  <a:gd name="T62" fmla="*/ 31 w 263"/>
                  <a:gd name="T63" fmla="*/ 4 h 295"/>
                  <a:gd name="T64" fmla="*/ 30 w 263"/>
                  <a:gd name="T65" fmla="*/ 4 h 295"/>
                  <a:gd name="T66" fmla="*/ 29 w 263"/>
                  <a:gd name="T67" fmla="*/ 4 h 295"/>
                  <a:gd name="T68" fmla="*/ 24 w 263"/>
                  <a:gd name="T69" fmla="*/ 4 h 295"/>
                  <a:gd name="T70" fmla="*/ 21 w 263"/>
                  <a:gd name="T71" fmla="*/ 4 h 295"/>
                  <a:gd name="T72" fmla="*/ 22 w 263"/>
                  <a:gd name="T73" fmla="*/ 4 h 295"/>
                  <a:gd name="T74" fmla="*/ 0 w 263"/>
                  <a:gd name="T75" fmla="*/ 4 h 295"/>
                  <a:gd name="T76" fmla="*/ 0 w 263"/>
                  <a:gd name="T77" fmla="*/ 4 h 2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
                  <a:gd name="T118" fmla="*/ 0 h 295"/>
                  <a:gd name="T119" fmla="*/ 263 w 263"/>
                  <a:gd name="T120" fmla="*/ 295 h 2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noFill/>
              <a:ln w="4763">
                <a:solidFill>
                  <a:srgbClr val="1F1A17"/>
                </a:solidFill>
                <a:round/>
                <a:headEnd/>
                <a:tailEnd/>
              </a:ln>
            </p:spPr>
            <p:txBody>
              <a:bodyPr/>
              <a:lstStyle/>
              <a:p>
                <a:endParaRPr lang="en-US"/>
              </a:p>
            </p:txBody>
          </p:sp>
          <p:sp>
            <p:nvSpPr>
              <p:cNvPr id="16488" name="Freeform 82"/>
              <p:cNvSpPr>
                <a:spLocks/>
              </p:cNvSpPr>
              <p:nvPr/>
            </p:nvSpPr>
            <p:spPr bwMode="auto">
              <a:xfrm>
                <a:off x="1101" y="1148"/>
                <a:ext cx="476" cy="380"/>
              </a:xfrm>
              <a:custGeom>
                <a:avLst/>
                <a:gdLst>
                  <a:gd name="T0" fmla="*/ 0 w 499"/>
                  <a:gd name="T1" fmla="*/ 12 h 426"/>
                  <a:gd name="T2" fmla="*/ 9 w 499"/>
                  <a:gd name="T3" fmla="*/ 9 h 426"/>
                  <a:gd name="T4" fmla="*/ 11 w 499"/>
                  <a:gd name="T5" fmla="*/ 7 h 426"/>
                  <a:gd name="T6" fmla="*/ 28 w 499"/>
                  <a:gd name="T7" fmla="*/ 0 h 426"/>
                  <a:gd name="T8" fmla="*/ 36 w 499"/>
                  <a:gd name="T9" fmla="*/ 4 h 426"/>
                  <a:gd name="T10" fmla="*/ 36 w 499"/>
                  <a:gd name="T11" fmla="*/ 4 h 426"/>
                  <a:gd name="T12" fmla="*/ 38 w 499"/>
                  <a:gd name="T13" fmla="*/ 4 h 426"/>
                  <a:gd name="T14" fmla="*/ 42 w 499"/>
                  <a:gd name="T15" fmla="*/ 4 h 426"/>
                  <a:gd name="T16" fmla="*/ 42 w 499"/>
                  <a:gd name="T17" fmla="*/ 4 h 426"/>
                  <a:gd name="T18" fmla="*/ 48 w 499"/>
                  <a:gd name="T19" fmla="*/ 4 h 426"/>
                  <a:gd name="T20" fmla="*/ 58 w 499"/>
                  <a:gd name="T21" fmla="*/ 4 h 426"/>
                  <a:gd name="T22" fmla="*/ 67 w 499"/>
                  <a:gd name="T23" fmla="*/ 4 h 426"/>
                  <a:gd name="T24" fmla="*/ 70 w 499"/>
                  <a:gd name="T25" fmla="*/ 4 h 426"/>
                  <a:gd name="T26" fmla="*/ 94 w 499"/>
                  <a:gd name="T27" fmla="*/ 4 h 426"/>
                  <a:gd name="T28" fmla="*/ 123 w 499"/>
                  <a:gd name="T29" fmla="*/ 4 h 426"/>
                  <a:gd name="T30" fmla="*/ 123 w 499"/>
                  <a:gd name="T31" fmla="*/ 4 h 426"/>
                  <a:gd name="T32" fmla="*/ 128 w 499"/>
                  <a:gd name="T33" fmla="*/ 5 h 426"/>
                  <a:gd name="T34" fmla="*/ 123 w 499"/>
                  <a:gd name="T35" fmla="*/ 7 h 426"/>
                  <a:gd name="T36" fmla="*/ 117 w 499"/>
                  <a:gd name="T37" fmla="*/ 8 h 426"/>
                  <a:gd name="T38" fmla="*/ 112 w 499"/>
                  <a:gd name="T39" fmla="*/ 9 h 426"/>
                  <a:gd name="T40" fmla="*/ 112 w 499"/>
                  <a:gd name="T41" fmla="*/ 9 h 426"/>
                  <a:gd name="T42" fmla="*/ 114 w 499"/>
                  <a:gd name="T43" fmla="*/ 10 h 426"/>
                  <a:gd name="T44" fmla="*/ 112 w 499"/>
                  <a:gd name="T45" fmla="*/ 11 h 426"/>
                  <a:gd name="T46" fmla="*/ 102 w 499"/>
                  <a:gd name="T47" fmla="*/ 16 h 426"/>
                  <a:gd name="T48" fmla="*/ 61 w 499"/>
                  <a:gd name="T49" fmla="*/ 14 h 426"/>
                  <a:gd name="T50" fmla="*/ 0 w 499"/>
                  <a:gd name="T51" fmla="*/ 12 h 4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9"/>
                  <a:gd name="T79" fmla="*/ 0 h 426"/>
                  <a:gd name="T80" fmla="*/ 499 w 499"/>
                  <a:gd name="T81" fmla="*/ 426 h 4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solidFill>
                <a:srgbClr val="98BEE4"/>
              </a:solidFill>
              <a:ln w="9525">
                <a:noFill/>
                <a:round/>
                <a:headEnd/>
                <a:tailEnd/>
              </a:ln>
            </p:spPr>
            <p:txBody>
              <a:bodyPr/>
              <a:lstStyle/>
              <a:p>
                <a:endParaRPr lang="en-US"/>
              </a:p>
            </p:txBody>
          </p:sp>
          <p:sp>
            <p:nvSpPr>
              <p:cNvPr id="16489" name="Freeform 83"/>
              <p:cNvSpPr>
                <a:spLocks/>
              </p:cNvSpPr>
              <p:nvPr/>
            </p:nvSpPr>
            <p:spPr bwMode="auto">
              <a:xfrm>
                <a:off x="1101" y="1148"/>
                <a:ext cx="476" cy="380"/>
              </a:xfrm>
              <a:custGeom>
                <a:avLst/>
                <a:gdLst>
                  <a:gd name="T0" fmla="*/ 0 w 499"/>
                  <a:gd name="T1" fmla="*/ 12 h 426"/>
                  <a:gd name="T2" fmla="*/ 9 w 499"/>
                  <a:gd name="T3" fmla="*/ 9 h 426"/>
                  <a:gd name="T4" fmla="*/ 11 w 499"/>
                  <a:gd name="T5" fmla="*/ 7 h 426"/>
                  <a:gd name="T6" fmla="*/ 28 w 499"/>
                  <a:gd name="T7" fmla="*/ 0 h 426"/>
                  <a:gd name="T8" fmla="*/ 36 w 499"/>
                  <a:gd name="T9" fmla="*/ 4 h 426"/>
                  <a:gd name="T10" fmla="*/ 36 w 499"/>
                  <a:gd name="T11" fmla="*/ 4 h 426"/>
                  <a:gd name="T12" fmla="*/ 38 w 499"/>
                  <a:gd name="T13" fmla="*/ 4 h 426"/>
                  <a:gd name="T14" fmla="*/ 42 w 499"/>
                  <a:gd name="T15" fmla="*/ 4 h 426"/>
                  <a:gd name="T16" fmla="*/ 42 w 499"/>
                  <a:gd name="T17" fmla="*/ 4 h 426"/>
                  <a:gd name="T18" fmla="*/ 48 w 499"/>
                  <a:gd name="T19" fmla="*/ 4 h 426"/>
                  <a:gd name="T20" fmla="*/ 58 w 499"/>
                  <a:gd name="T21" fmla="*/ 4 h 426"/>
                  <a:gd name="T22" fmla="*/ 67 w 499"/>
                  <a:gd name="T23" fmla="*/ 4 h 426"/>
                  <a:gd name="T24" fmla="*/ 70 w 499"/>
                  <a:gd name="T25" fmla="*/ 4 h 426"/>
                  <a:gd name="T26" fmla="*/ 94 w 499"/>
                  <a:gd name="T27" fmla="*/ 4 h 426"/>
                  <a:gd name="T28" fmla="*/ 123 w 499"/>
                  <a:gd name="T29" fmla="*/ 4 h 426"/>
                  <a:gd name="T30" fmla="*/ 123 w 499"/>
                  <a:gd name="T31" fmla="*/ 4 h 426"/>
                  <a:gd name="T32" fmla="*/ 128 w 499"/>
                  <a:gd name="T33" fmla="*/ 5 h 426"/>
                  <a:gd name="T34" fmla="*/ 123 w 499"/>
                  <a:gd name="T35" fmla="*/ 7 h 426"/>
                  <a:gd name="T36" fmla="*/ 117 w 499"/>
                  <a:gd name="T37" fmla="*/ 8 h 426"/>
                  <a:gd name="T38" fmla="*/ 112 w 499"/>
                  <a:gd name="T39" fmla="*/ 9 h 426"/>
                  <a:gd name="T40" fmla="*/ 112 w 499"/>
                  <a:gd name="T41" fmla="*/ 9 h 426"/>
                  <a:gd name="T42" fmla="*/ 114 w 499"/>
                  <a:gd name="T43" fmla="*/ 10 h 426"/>
                  <a:gd name="T44" fmla="*/ 112 w 499"/>
                  <a:gd name="T45" fmla="*/ 11 h 426"/>
                  <a:gd name="T46" fmla="*/ 102 w 499"/>
                  <a:gd name="T47" fmla="*/ 16 h 426"/>
                  <a:gd name="T48" fmla="*/ 61 w 499"/>
                  <a:gd name="T49" fmla="*/ 14 h 426"/>
                  <a:gd name="T50" fmla="*/ 0 w 499"/>
                  <a:gd name="T51" fmla="*/ 12 h 426"/>
                  <a:gd name="T52" fmla="*/ 0 w 499"/>
                  <a:gd name="T53" fmla="*/ 12 h 4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9"/>
                  <a:gd name="T82" fmla="*/ 0 h 426"/>
                  <a:gd name="T83" fmla="*/ 499 w 499"/>
                  <a:gd name="T84" fmla="*/ 426 h 4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noFill/>
              <a:ln w="4763">
                <a:solidFill>
                  <a:srgbClr val="1F1A17"/>
                </a:solidFill>
                <a:round/>
                <a:headEnd/>
                <a:tailEnd/>
              </a:ln>
            </p:spPr>
            <p:txBody>
              <a:bodyPr/>
              <a:lstStyle/>
              <a:p>
                <a:endParaRPr lang="en-US"/>
              </a:p>
            </p:txBody>
          </p:sp>
          <p:sp>
            <p:nvSpPr>
              <p:cNvPr id="16490" name="Freeform 84"/>
              <p:cNvSpPr>
                <a:spLocks/>
              </p:cNvSpPr>
              <p:nvPr/>
            </p:nvSpPr>
            <p:spPr bwMode="auto">
              <a:xfrm>
                <a:off x="3507" y="1546"/>
                <a:ext cx="348" cy="210"/>
              </a:xfrm>
              <a:custGeom>
                <a:avLst/>
                <a:gdLst>
                  <a:gd name="T0" fmla="*/ 0 w 364"/>
                  <a:gd name="T1" fmla="*/ 4 h 234"/>
                  <a:gd name="T2" fmla="*/ 11 w 364"/>
                  <a:gd name="T3" fmla="*/ 7 h 234"/>
                  <a:gd name="T4" fmla="*/ 11 w 364"/>
                  <a:gd name="T5" fmla="*/ 11 h 234"/>
                  <a:gd name="T6" fmla="*/ 26 w 364"/>
                  <a:gd name="T7" fmla="*/ 10 h 234"/>
                  <a:gd name="T8" fmla="*/ 84 w 364"/>
                  <a:gd name="T9" fmla="*/ 8 h 234"/>
                  <a:gd name="T10" fmla="*/ 86 w 364"/>
                  <a:gd name="T11" fmla="*/ 8 h 234"/>
                  <a:gd name="T12" fmla="*/ 90 w 364"/>
                  <a:gd name="T13" fmla="*/ 8 h 234"/>
                  <a:gd name="T14" fmla="*/ 94 w 364"/>
                  <a:gd name="T15" fmla="*/ 7 h 234"/>
                  <a:gd name="T16" fmla="*/ 96 w 364"/>
                  <a:gd name="T17" fmla="*/ 6 h 234"/>
                  <a:gd name="T18" fmla="*/ 98 w 364"/>
                  <a:gd name="T19" fmla="*/ 6 h 234"/>
                  <a:gd name="T20" fmla="*/ 89 w 364"/>
                  <a:gd name="T21" fmla="*/ 4 h 234"/>
                  <a:gd name="T22" fmla="*/ 89 w 364"/>
                  <a:gd name="T23" fmla="*/ 4 h 234"/>
                  <a:gd name="T24" fmla="*/ 93 w 364"/>
                  <a:gd name="T25" fmla="*/ 4 h 234"/>
                  <a:gd name="T26" fmla="*/ 88 w 364"/>
                  <a:gd name="T27" fmla="*/ 4 h 234"/>
                  <a:gd name="T28" fmla="*/ 84 w 364"/>
                  <a:gd name="T29" fmla="*/ 4 h 234"/>
                  <a:gd name="T30" fmla="*/ 80 w 364"/>
                  <a:gd name="T31" fmla="*/ 0 h 234"/>
                  <a:gd name="T32" fmla="*/ 15 w 364"/>
                  <a:gd name="T33" fmla="*/ 4 h 234"/>
                  <a:gd name="T34" fmla="*/ 11 w 364"/>
                  <a:gd name="T35" fmla="*/ 4 h 234"/>
                  <a:gd name="T36" fmla="*/ 0 w 364"/>
                  <a:gd name="T37" fmla="*/ 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4"/>
                  <a:gd name="T58" fmla="*/ 0 h 234"/>
                  <a:gd name="T59" fmla="*/ 364 w 364"/>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solidFill>
                <a:srgbClr val="98BEE4"/>
              </a:solidFill>
              <a:ln w="9525">
                <a:noFill/>
                <a:round/>
                <a:headEnd/>
                <a:tailEnd/>
              </a:ln>
            </p:spPr>
            <p:txBody>
              <a:bodyPr/>
              <a:lstStyle/>
              <a:p>
                <a:endParaRPr lang="en-US"/>
              </a:p>
            </p:txBody>
          </p:sp>
          <p:sp>
            <p:nvSpPr>
              <p:cNvPr id="16491" name="Freeform 85"/>
              <p:cNvSpPr>
                <a:spLocks/>
              </p:cNvSpPr>
              <p:nvPr/>
            </p:nvSpPr>
            <p:spPr bwMode="auto">
              <a:xfrm>
                <a:off x="3507" y="1546"/>
                <a:ext cx="348" cy="210"/>
              </a:xfrm>
              <a:custGeom>
                <a:avLst/>
                <a:gdLst>
                  <a:gd name="T0" fmla="*/ 0 w 364"/>
                  <a:gd name="T1" fmla="*/ 4 h 234"/>
                  <a:gd name="T2" fmla="*/ 11 w 364"/>
                  <a:gd name="T3" fmla="*/ 7 h 234"/>
                  <a:gd name="T4" fmla="*/ 11 w 364"/>
                  <a:gd name="T5" fmla="*/ 11 h 234"/>
                  <a:gd name="T6" fmla="*/ 26 w 364"/>
                  <a:gd name="T7" fmla="*/ 10 h 234"/>
                  <a:gd name="T8" fmla="*/ 84 w 364"/>
                  <a:gd name="T9" fmla="*/ 8 h 234"/>
                  <a:gd name="T10" fmla="*/ 86 w 364"/>
                  <a:gd name="T11" fmla="*/ 8 h 234"/>
                  <a:gd name="T12" fmla="*/ 90 w 364"/>
                  <a:gd name="T13" fmla="*/ 8 h 234"/>
                  <a:gd name="T14" fmla="*/ 94 w 364"/>
                  <a:gd name="T15" fmla="*/ 7 h 234"/>
                  <a:gd name="T16" fmla="*/ 96 w 364"/>
                  <a:gd name="T17" fmla="*/ 6 h 234"/>
                  <a:gd name="T18" fmla="*/ 98 w 364"/>
                  <a:gd name="T19" fmla="*/ 6 h 234"/>
                  <a:gd name="T20" fmla="*/ 89 w 364"/>
                  <a:gd name="T21" fmla="*/ 4 h 234"/>
                  <a:gd name="T22" fmla="*/ 89 w 364"/>
                  <a:gd name="T23" fmla="*/ 4 h 234"/>
                  <a:gd name="T24" fmla="*/ 93 w 364"/>
                  <a:gd name="T25" fmla="*/ 4 h 234"/>
                  <a:gd name="T26" fmla="*/ 88 w 364"/>
                  <a:gd name="T27" fmla="*/ 4 h 234"/>
                  <a:gd name="T28" fmla="*/ 84 w 364"/>
                  <a:gd name="T29" fmla="*/ 4 h 234"/>
                  <a:gd name="T30" fmla="*/ 80 w 364"/>
                  <a:gd name="T31" fmla="*/ 0 h 234"/>
                  <a:gd name="T32" fmla="*/ 15 w 364"/>
                  <a:gd name="T33" fmla="*/ 4 h 234"/>
                  <a:gd name="T34" fmla="*/ 11 w 364"/>
                  <a:gd name="T35" fmla="*/ 4 h 234"/>
                  <a:gd name="T36" fmla="*/ 0 w 364"/>
                  <a:gd name="T37" fmla="*/ 4 h 234"/>
                  <a:gd name="T38" fmla="*/ 0 w 364"/>
                  <a:gd name="T39" fmla="*/ 4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
                  <a:gd name="T61" fmla="*/ 0 h 234"/>
                  <a:gd name="T62" fmla="*/ 364 w 364"/>
                  <a:gd name="T63" fmla="*/ 234 h 2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noFill/>
              <a:ln w="4763">
                <a:solidFill>
                  <a:srgbClr val="1F1A17"/>
                </a:solidFill>
                <a:round/>
                <a:headEnd/>
                <a:tailEnd/>
              </a:ln>
            </p:spPr>
            <p:txBody>
              <a:bodyPr/>
              <a:lstStyle/>
              <a:p>
                <a:endParaRPr lang="en-US"/>
              </a:p>
            </p:txBody>
          </p:sp>
          <p:sp>
            <p:nvSpPr>
              <p:cNvPr id="16492" name="Freeform 86"/>
              <p:cNvSpPr>
                <a:spLocks/>
              </p:cNvSpPr>
              <p:nvPr/>
            </p:nvSpPr>
            <p:spPr bwMode="auto">
              <a:xfrm>
                <a:off x="3983" y="1498"/>
                <a:ext cx="47" cy="53"/>
              </a:xfrm>
              <a:custGeom>
                <a:avLst/>
                <a:gdLst>
                  <a:gd name="T0" fmla="*/ 0 w 50"/>
                  <a:gd name="T1" fmla="*/ 4 h 60"/>
                  <a:gd name="T2" fmla="*/ 8 w 50"/>
                  <a:gd name="T3" fmla="*/ 4 h 60"/>
                  <a:gd name="T4" fmla="*/ 8 w 50"/>
                  <a:gd name="T5" fmla="*/ 4 h 60"/>
                  <a:gd name="T6" fmla="*/ 8 w 50"/>
                  <a:gd name="T7" fmla="*/ 4 h 60"/>
                  <a:gd name="T8" fmla="*/ 8 w 50"/>
                  <a:gd name="T9" fmla="*/ 4 h 60"/>
                  <a:gd name="T10" fmla="*/ 8 w 50"/>
                  <a:gd name="T11" fmla="*/ 4 h 60"/>
                  <a:gd name="T12" fmla="*/ 8 w 50"/>
                  <a:gd name="T13" fmla="*/ 4 h 60"/>
                  <a:gd name="T14" fmla="*/ 8 w 50"/>
                  <a:gd name="T15" fmla="*/ 4 h 60"/>
                  <a:gd name="T16" fmla="*/ 8 w 50"/>
                  <a:gd name="T17" fmla="*/ 4 h 60"/>
                  <a:gd name="T18" fmla="*/ 8 w 50"/>
                  <a:gd name="T19" fmla="*/ 4 h 60"/>
                  <a:gd name="T20" fmla="*/ 8 w 50"/>
                  <a:gd name="T21" fmla="*/ 4 h 60"/>
                  <a:gd name="T22" fmla="*/ 8 w 50"/>
                  <a:gd name="T23" fmla="*/ 4 h 60"/>
                  <a:gd name="T24" fmla="*/ 8 w 50"/>
                  <a:gd name="T25" fmla="*/ 2 h 60"/>
                  <a:gd name="T26" fmla="*/ 8 w 50"/>
                  <a:gd name="T27" fmla="*/ 0 h 60"/>
                  <a:gd name="T28" fmla="*/ 0 w 50"/>
                  <a:gd name="T29" fmla="*/ 4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60"/>
                  <a:gd name="T47" fmla="*/ 50 w 5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60">
                    <a:moveTo>
                      <a:pt x="0" y="5"/>
                    </a:moveTo>
                    <a:lnTo>
                      <a:pt x="11" y="57"/>
                    </a:lnTo>
                    <a:lnTo>
                      <a:pt x="14" y="60"/>
                    </a:lnTo>
                    <a:lnTo>
                      <a:pt x="30" y="49"/>
                    </a:lnTo>
                    <a:lnTo>
                      <a:pt x="29" y="35"/>
                    </a:lnTo>
                    <a:lnTo>
                      <a:pt x="33" y="27"/>
                    </a:lnTo>
                    <a:lnTo>
                      <a:pt x="36" y="32"/>
                    </a:lnTo>
                    <a:lnTo>
                      <a:pt x="38" y="42"/>
                    </a:lnTo>
                    <a:lnTo>
                      <a:pt x="44" y="42"/>
                    </a:lnTo>
                    <a:lnTo>
                      <a:pt x="50" y="32"/>
                    </a:lnTo>
                    <a:lnTo>
                      <a:pt x="44" y="18"/>
                    </a:lnTo>
                    <a:lnTo>
                      <a:pt x="32" y="17"/>
                    </a:lnTo>
                    <a:lnTo>
                      <a:pt x="24" y="2"/>
                    </a:lnTo>
                    <a:lnTo>
                      <a:pt x="17" y="0"/>
                    </a:lnTo>
                    <a:lnTo>
                      <a:pt x="0" y="5"/>
                    </a:lnTo>
                    <a:close/>
                  </a:path>
                </a:pathLst>
              </a:custGeom>
              <a:solidFill>
                <a:srgbClr val="AFD54A"/>
              </a:solidFill>
              <a:ln w="9525">
                <a:noFill/>
                <a:round/>
                <a:headEnd/>
                <a:tailEnd/>
              </a:ln>
            </p:spPr>
            <p:txBody>
              <a:bodyPr/>
              <a:lstStyle/>
              <a:p>
                <a:endParaRPr lang="en-US"/>
              </a:p>
            </p:txBody>
          </p:sp>
          <p:sp>
            <p:nvSpPr>
              <p:cNvPr id="16493" name="Freeform 87"/>
              <p:cNvSpPr>
                <a:spLocks/>
              </p:cNvSpPr>
              <p:nvPr/>
            </p:nvSpPr>
            <p:spPr bwMode="auto">
              <a:xfrm>
                <a:off x="3422" y="2079"/>
                <a:ext cx="303" cy="218"/>
              </a:xfrm>
              <a:custGeom>
                <a:avLst/>
                <a:gdLst>
                  <a:gd name="T0" fmla="*/ 0 w 318"/>
                  <a:gd name="T1" fmla="*/ 4 h 243"/>
                  <a:gd name="T2" fmla="*/ 10 w 318"/>
                  <a:gd name="T3" fmla="*/ 4 h 243"/>
                  <a:gd name="T4" fmla="*/ 14 w 318"/>
                  <a:gd name="T5" fmla="*/ 4 h 243"/>
                  <a:gd name="T6" fmla="*/ 36 w 318"/>
                  <a:gd name="T7" fmla="*/ 0 h 243"/>
                  <a:gd name="T8" fmla="*/ 44 w 318"/>
                  <a:gd name="T9" fmla="*/ 4 h 243"/>
                  <a:gd name="T10" fmla="*/ 58 w 318"/>
                  <a:gd name="T11" fmla="*/ 4 h 243"/>
                  <a:gd name="T12" fmla="*/ 79 w 318"/>
                  <a:gd name="T13" fmla="*/ 4 h 243"/>
                  <a:gd name="T14" fmla="*/ 71 w 318"/>
                  <a:gd name="T15" fmla="*/ 4 h 243"/>
                  <a:gd name="T16" fmla="*/ 70 w 318"/>
                  <a:gd name="T17" fmla="*/ 5 h 243"/>
                  <a:gd name="T18" fmla="*/ 70 w 318"/>
                  <a:gd name="T19" fmla="*/ 6 h 243"/>
                  <a:gd name="T20" fmla="*/ 64 w 318"/>
                  <a:gd name="T21" fmla="*/ 7 h 243"/>
                  <a:gd name="T22" fmla="*/ 60 w 318"/>
                  <a:gd name="T23" fmla="*/ 9 h 243"/>
                  <a:gd name="T24" fmla="*/ 54 w 318"/>
                  <a:gd name="T25" fmla="*/ 9 h 243"/>
                  <a:gd name="T26" fmla="*/ 50 w 318"/>
                  <a:gd name="T27" fmla="*/ 9 h 243"/>
                  <a:gd name="T28" fmla="*/ 50 w 318"/>
                  <a:gd name="T29" fmla="*/ 10 h 243"/>
                  <a:gd name="T30" fmla="*/ 46 w 318"/>
                  <a:gd name="T31" fmla="*/ 10 h 243"/>
                  <a:gd name="T32" fmla="*/ 50 w 318"/>
                  <a:gd name="T33" fmla="*/ 10 h 243"/>
                  <a:gd name="T34" fmla="*/ 47 w 318"/>
                  <a:gd name="T35" fmla="*/ 11 h 243"/>
                  <a:gd name="T36" fmla="*/ 44 w 318"/>
                  <a:gd name="T37" fmla="*/ 11 h 243"/>
                  <a:gd name="T38" fmla="*/ 42 w 318"/>
                  <a:gd name="T39" fmla="*/ 11 h 243"/>
                  <a:gd name="T40" fmla="*/ 39 w 318"/>
                  <a:gd name="T41" fmla="*/ 10 h 243"/>
                  <a:gd name="T42" fmla="*/ 38 w 318"/>
                  <a:gd name="T43" fmla="*/ 9 h 243"/>
                  <a:gd name="T44" fmla="*/ 32 w 318"/>
                  <a:gd name="T45" fmla="*/ 8 h 243"/>
                  <a:gd name="T46" fmla="*/ 28 w 318"/>
                  <a:gd name="T47" fmla="*/ 7 h 243"/>
                  <a:gd name="T48" fmla="*/ 25 w 318"/>
                  <a:gd name="T49" fmla="*/ 6 h 243"/>
                  <a:gd name="T50" fmla="*/ 14 w 318"/>
                  <a:gd name="T51" fmla="*/ 4 h 243"/>
                  <a:gd name="T52" fmla="*/ 10 w 318"/>
                  <a:gd name="T53" fmla="*/ 4 h 243"/>
                  <a:gd name="T54" fmla="*/ 0 w 318"/>
                  <a:gd name="T55" fmla="*/ 4 h 2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243"/>
                  <a:gd name="T86" fmla="*/ 318 w 318"/>
                  <a:gd name="T87" fmla="*/ 243 h 2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solidFill>
                <a:srgbClr val="BA7CAC"/>
              </a:solidFill>
              <a:ln w="9525">
                <a:noFill/>
                <a:round/>
                <a:headEnd/>
                <a:tailEnd/>
              </a:ln>
            </p:spPr>
            <p:txBody>
              <a:bodyPr/>
              <a:lstStyle/>
              <a:p>
                <a:endParaRPr lang="en-US"/>
              </a:p>
            </p:txBody>
          </p:sp>
          <p:sp>
            <p:nvSpPr>
              <p:cNvPr id="16494" name="Freeform 88"/>
              <p:cNvSpPr>
                <a:spLocks/>
              </p:cNvSpPr>
              <p:nvPr/>
            </p:nvSpPr>
            <p:spPr bwMode="auto">
              <a:xfrm>
                <a:off x="3422" y="2079"/>
                <a:ext cx="303" cy="218"/>
              </a:xfrm>
              <a:custGeom>
                <a:avLst/>
                <a:gdLst>
                  <a:gd name="T0" fmla="*/ 0 w 318"/>
                  <a:gd name="T1" fmla="*/ 4 h 243"/>
                  <a:gd name="T2" fmla="*/ 10 w 318"/>
                  <a:gd name="T3" fmla="*/ 4 h 243"/>
                  <a:gd name="T4" fmla="*/ 14 w 318"/>
                  <a:gd name="T5" fmla="*/ 4 h 243"/>
                  <a:gd name="T6" fmla="*/ 36 w 318"/>
                  <a:gd name="T7" fmla="*/ 0 h 243"/>
                  <a:gd name="T8" fmla="*/ 44 w 318"/>
                  <a:gd name="T9" fmla="*/ 4 h 243"/>
                  <a:gd name="T10" fmla="*/ 58 w 318"/>
                  <a:gd name="T11" fmla="*/ 4 h 243"/>
                  <a:gd name="T12" fmla="*/ 79 w 318"/>
                  <a:gd name="T13" fmla="*/ 4 h 243"/>
                  <a:gd name="T14" fmla="*/ 71 w 318"/>
                  <a:gd name="T15" fmla="*/ 4 h 243"/>
                  <a:gd name="T16" fmla="*/ 70 w 318"/>
                  <a:gd name="T17" fmla="*/ 5 h 243"/>
                  <a:gd name="T18" fmla="*/ 70 w 318"/>
                  <a:gd name="T19" fmla="*/ 6 h 243"/>
                  <a:gd name="T20" fmla="*/ 64 w 318"/>
                  <a:gd name="T21" fmla="*/ 7 h 243"/>
                  <a:gd name="T22" fmla="*/ 60 w 318"/>
                  <a:gd name="T23" fmla="*/ 9 h 243"/>
                  <a:gd name="T24" fmla="*/ 54 w 318"/>
                  <a:gd name="T25" fmla="*/ 9 h 243"/>
                  <a:gd name="T26" fmla="*/ 50 w 318"/>
                  <a:gd name="T27" fmla="*/ 9 h 243"/>
                  <a:gd name="T28" fmla="*/ 50 w 318"/>
                  <a:gd name="T29" fmla="*/ 10 h 243"/>
                  <a:gd name="T30" fmla="*/ 46 w 318"/>
                  <a:gd name="T31" fmla="*/ 10 h 243"/>
                  <a:gd name="T32" fmla="*/ 50 w 318"/>
                  <a:gd name="T33" fmla="*/ 10 h 243"/>
                  <a:gd name="T34" fmla="*/ 47 w 318"/>
                  <a:gd name="T35" fmla="*/ 11 h 243"/>
                  <a:gd name="T36" fmla="*/ 44 w 318"/>
                  <a:gd name="T37" fmla="*/ 11 h 243"/>
                  <a:gd name="T38" fmla="*/ 42 w 318"/>
                  <a:gd name="T39" fmla="*/ 11 h 243"/>
                  <a:gd name="T40" fmla="*/ 39 w 318"/>
                  <a:gd name="T41" fmla="*/ 10 h 243"/>
                  <a:gd name="T42" fmla="*/ 38 w 318"/>
                  <a:gd name="T43" fmla="*/ 9 h 243"/>
                  <a:gd name="T44" fmla="*/ 32 w 318"/>
                  <a:gd name="T45" fmla="*/ 8 h 243"/>
                  <a:gd name="T46" fmla="*/ 28 w 318"/>
                  <a:gd name="T47" fmla="*/ 7 h 243"/>
                  <a:gd name="T48" fmla="*/ 25 w 318"/>
                  <a:gd name="T49" fmla="*/ 6 h 243"/>
                  <a:gd name="T50" fmla="*/ 14 w 318"/>
                  <a:gd name="T51" fmla="*/ 4 h 243"/>
                  <a:gd name="T52" fmla="*/ 10 w 318"/>
                  <a:gd name="T53" fmla="*/ 4 h 243"/>
                  <a:gd name="T54" fmla="*/ 0 w 318"/>
                  <a:gd name="T55" fmla="*/ 4 h 243"/>
                  <a:gd name="T56" fmla="*/ 0 w 318"/>
                  <a:gd name="T57" fmla="*/ 4 h 2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243"/>
                  <a:gd name="T89" fmla="*/ 318 w 318"/>
                  <a:gd name="T90" fmla="*/ 243 h 2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noFill/>
              <a:ln w="4763">
                <a:solidFill>
                  <a:srgbClr val="1F1A17"/>
                </a:solidFill>
                <a:round/>
                <a:headEnd/>
                <a:tailEnd/>
              </a:ln>
            </p:spPr>
            <p:txBody>
              <a:bodyPr/>
              <a:lstStyle/>
              <a:p>
                <a:endParaRPr lang="en-US"/>
              </a:p>
            </p:txBody>
          </p:sp>
          <p:sp>
            <p:nvSpPr>
              <p:cNvPr id="16495" name="Freeform 89"/>
              <p:cNvSpPr>
                <a:spLocks/>
              </p:cNvSpPr>
              <p:nvPr/>
            </p:nvSpPr>
            <p:spPr bwMode="auto">
              <a:xfrm>
                <a:off x="2206" y="1358"/>
                <a:ext cx="422" cy="263"/>
              </a:xfrm>
              <a:custGeom>
                <a:avLst/>
                <a:gdLst>
                  <a:gd name="T0" fmla="*/ 0 w 441"/>
                  <a:gd name="T1" fmla="*/ 10 h 294"/>
                  <a:gd name="T2" fmla="*/ 11 w 441"/>
                  <a:gd name="T3" fmla="*/ 4 h 294"/>
                  <a:gd name="T4" fmla="*/ 11 w 441"/>
                  <a:gd name="T5" fmla="*/ 0 h 294"/>
                  <a:gd name="T6" fmla="*/ 60 w 441"/>
                  <a:gd name="T7" fmla="*/ 4 h 294"/>
                  <a:gd name="T8" fmla="*/ 121 w 441"/>
                  <a:gd name="T9" fmla="*/ 4 h 294"/>
                  <a:gd name="T10" fmla="*/ 117 w 441"/>
                  <a:gd name="T11" fmla="*/ 4 h 294"/>
                  <a:gd name="T12" fmla="*/ 122 w 441"/>
                  <a:gd name="T13" fmla="*/ 4 h 294"/>
                  <a:gd name="T14" fmla="*/ 122 w 441"/>
                  <a:gd name="T15" fmla="*/ 9 h 294"/>
                  <a:gd name="T16" fmla="*/ 121 w 441"/>
                  <a:gd name="T17" fmla="*/ 9 h 294"/>
                  <a:gd name="T18" fmla="*/ 121 w 441"/>
                  <a:gd name="T19" fmla="*/ 10 h 294"/>
                  <a:gd name="T20" fmla="*/ 122 w 441"/>
                  <a:gd name="T21" fmla="*/ 10 h 294"/>
                  <a:gd name="T22" fmla="*/ 121 w 441"/>
                  <a:gd name="T23" fmla="*/ 11 h 294"/>
                  <a:gd name="T24" fmla="*/ 122 w 441"/>
                  <a:gd name="T25" fmla="*/ 12 h 294"/>
                  <a:gd name="T26" fmla="*/ 119 w 441"/>
                  <a:gd name="T27" fmla="*/ 12 h 294"/>
                  <a:gd name="T28" fmla="*/ 117 w 441"/>
                  <a:gd name="T29" fmla="*/ 11 h 294"/>
                  <a:gd name="T30" fmla="*/ 111 w 441"/>
                  <a:gd name="T31" fmla="*/ 11 h 294"/>
                  <a:gd name="T32" fmla="*/ 106 w 441"/>
                  <a:gd name="T33" fmla="*/ 11 h 294"/>
                  <a:gd name="T34" fmla="*/ 96 w 441"/>
                  <a:gd name="T35" fmla="*/ 11 h 294"/>
                  <a:gd name="T36" fmla="*/ 89 w 441"/>
                  <a:gd name="T37" fmla="*/ 10 h 294"/>
                  <a:gd name="T38" fmla="*/ 0 w 441"/>
                  <a:gd name="T39" fmla="*/ 10 h 2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1"/>
                  <a:gd name="T61" fmla="*/ 0 h 294"/>
                  <a:gd name="T62" fmla="*/ 441 w 441"/>
                  <a:gd name="T63" fmla="*/ 294 h 2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solidFill>
                <a:srgbClr val="AFD54A"/>
              </a:solidFill>
              <a:ln w="9525">
                <a:noFill/>
                <a:round/>
                <a:headEnd/>
                <a:tailEnd/>
              </a:ln>
            </p:spPr>
            <p:txBody>
              <a:bodyPr/>
              <a:lstStyle/>
              <a:p>
                <a:endParaRPr lang="en-US"/>
              </a:p>
            </p:txBody>
          </p:sp>
          <p:sp>
            <p:nvSpPr>
              <p:cNvPr id="16496" name="Freeform 90"/>
              <p:cNvSpPr>
                <a:spLocks/>
              </p:cNvSpPr>
              <p:nvPr/>
            </p:nvSpPr>
            <p:spPr bwMode="auto">
              <a:xfrm>
                <a:off x="2206" y="1358"/>
                <a:ext cx="422" cy="263"/>
              </a:xfrm>
              <a:custGeom>
                <a:avLst/>
                <a:gdLst>
                  <a:gd name="T0" fmla="*/ 0 w 441"/>
                  <a:gd name="T1" fmla="*/ 10 h 294"/>
                  <a:gd name="T2" fmla="*/ 11 w 441"/>
                  <a:gd name="T3" fmla="*/ 4 h 294"/>
                  <a:gd name="T4" fmla="*/ 11 w 441"/>
                  <a:gd name="T5" fmla="*/ 0 h 294"/>
                  <a:gd name="T6" fmla="*/ 60 w 441"/>
                  <a:gd name="T7" fmla="*/ 4 h 294"/>
                  <a:gd name="T8" fmla="*/ 121 w 441"/>
                  <a:gd name="T9" fmla="*/ 4 h 294"/>
                  <a:gd name="T10" fmla="*/ 117 w 441"/>
                  <a:gd name="T11" fmla="*/ 4 h 294"/>
                  <a:gd name="T12" fmla="*/ 122 w 441"/>
                  <a:gd name="T13" fmla="*/ 4 h 294"/>
                  <a:gd name="T14" fmla="*/ 122 w 441"/>
                  <a:gd name="T15" fmla="*/ 9 h 294"/>
                  <a:gd name="T16" fmla="*/ 121 w 441"/>
                  <a:gd name="T17" fmla="*/ 9 h 294"/>
                  <a:gd name="T18" fmla="*/ 121 w 441"/>
                  <a:gd name="T19" fmla="*/ 10 h 294"/>
                  <a:gd name="T20" fmla="*/ 122 w 441"/>
                  <a:gd name="T21" fmla="*/ 10 h 294"/>
                  <a:gd name="T22" fmla="*/ 121 w 441"/>
                  <a:gd name="T23" fmla="*/ 11 h 294"/>
                  <a:gd name="T24" fmla="*/ 122 w 441"/>
                  <a:gd name="T25" fmla="*/ 12 h 294"/>
                  <a:gd name="T26" fmla="*/ 119 w 441"/>
                  <a:gd name="T27" fmla="*/ 12 h 294"/>
                  <a:gd name="T28" fmla="*/ 117 w 441"/>
                  <a:gd name="T29" fmla="*/ 11 h 294"/>
                  <a:gd name="T30" fmla="*/ 111 w 441"/>
                  <a:gd name="T31" fmla="*/ 11 h 294"/>
                  <a:gd name="T32" fmla="*/ 106 w 441"/>
                  <a:gd name="T33" fmla="*/ 11 h 294"/>
                  <a:gd name="T34" fmla="*/ 96 w 441"/>
                  <a:gd name="T35" fmla="*/ 11 h 294"/>
                  <a:gd name="T36" fmla="*/ 89 w 441"/>
                  <a:gd name="T37" fmla="*/ 10 h 294"/>
                  <a:gd name="T38" fmla="*/ 0 w 441"/>
                  <a:gd name="T39" fmla="*/ 10 h 294"/>
                  <a:gd name="T40" fmla="*/ 0 w 441"/>
                  <a:gd name="T41" fmla="*/ 10 h 2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1"/>
                  <a:gd name="T64" fmla="*/ 0 h 294"/>
                  <a:gd name="T65" fmla="*/ 441 w 441"/>
                  <a:gd name="T66" fmla="*/ 294 h 2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noFill/>
              <a:ln w="4763">
                <a:solidFill>
                  <a:srgbClr val="1F1A17"/>
                </a:solidFill>
                <a:round/>
                <a:headEnd/>
                <a:tailEnd/>
              </a:ln>
            </p:spPr>
            <p:txBody>
              <a:bodyPr/>
              <a:lstStyle/>
              <a:p>
                <a:endParaRPr lang="en-US"/>
              </a:p>
            </p:txBody>
          </p:sp>
          <p:sp>
            <p:nvSpPr>
              <p:cNvPr id="16497" name="Freeform 91"/>
              <p:cNvSpPr>
                <a:spLocks/>
              </p:cNvSpPr>
              <p:nvPr/>
            </p:nvSpPr>
            <p:spPr bwMode="auto">
              <a:xfrm>
                <a:off x="2998" y="1985"/>
                <a:ext cx="508" cy="162"/>
              </a:xfrm>
              <a:custGeom>
                <a:avLst/>
                <a:gdLst>
                  <a:gd name="T0" fmla="*/ 0 w 531"/>
                  <a:gd name="T1" fmla="*/ 7 h 181"/>
                  <a:gd name="T2" fmla="*/ 9 w 531"/>
                  <a:gd name="T3" fmla="*/ 6 h 181"/>
                  <a:gd name="T4" fmla="*/ 3 w 531"/>
                  <a:gd name="T5" fmla="*/ 5 h 181"/>
                  <a:gd name="T6" fmla="*/ 11 w 531"/>
                  <a:gd name="T7" fmla="*/ 5 h 181"/>
                  <a:gd name="T8" fmla="*/ 11 w 531"/>
                  <a:gd name="T9" fmla="*/ 4 h 181"/>
                  <a:gd name="T10" fmla="*/ 11 w 531"/>
                  <a:gd name="T11" fmla="*/ 4 h 181"/>
                  <a:gd name="T12" fmla="*/ 11 w 531"/>
                  <a:gd name="T13" fmla="*/ 4 h 181"/>
                  <a:gd name="T14" fmla="*/ 11 w 531"/>
                  <a:gd name="T15" fmla="*/ 4 h 181"/>
                  <a:gd name="T16" fmla="*/ 11 w 531"/>
                  <a:gd name="T17" fmla="*/ 4 h 181"/>
                  <a:gd name="T18" fmla="*/ 36 w 531"/>
                  <a:gd name="T19" fmla="*/ 4 h 181"/>
                  <a:gd name="T20" fmla="*/ 35 w 531"/>
                  <a:gd name="T21" fmla="*/ 4 h 181"/>
                  <a:gd name="T22" fmla="*/ 43 w 531"/>
                  <a:gd name="T23" fmla="*/ 4 h 181"/>
                  <a:gd name="T24" fmla="*/ 113 w 531"/>
                  <a:gd name="T25" fmla="*/ 4 h 181"/>
                  <a:gd name="T26" fmla="*/ 147 w 531"/>
                  <a:gd name="T27" fmla="*/ 0 h 181"/>
                  <a:gd name="T28" fmla="*/ 146 w 531"/>
                  <a:gd name="T29" fmla="*/ 4 h 181"/>
                  <a:gd name="T30" fmla="*/ 144 w 531"/>
                  <a:gd name="T31" fmla="*/ 4 h 181"/>
                  <a:gd name="T32" fmla="*/ 141 w 531"/>
                  <a:gd name="T33" fmla="*/ 4 h 181"/>
                  <a:gd name="T34" fmla="*/ 138 w 531"/>
                  <a:gd name="T35" fmla="*/ 4 h 181"/>
                  <a:gd name="T36" fmla="*/ 137 w 531"/>
                  <a:gd name="T37" fmla="*/ 4 h 181"/>
                  <a:gd name="T38" fmla="*/ 135 w 531"/>
                  <a:gd name="T39" fmla="*/ 4 h 181"/>
                  <a:gd name="T40" fmla="*/ 132 w 531"/>
                  <a:gd name="T41" fmla="*/ 4 h 181"/>
                  <a:gd name="T42" fmla="*/ 127 w 531"/>
                  <a:gd name="T43" fmla="*/ 4 h 181"/>
                  <a:gd name="T44" fmla="*/ 126 w 531"/>
                  <a:gd name="T45" fmla="*/ 4 h 181"/>
                  <a:gd name="T46" fmla="*/ 111 w 531"/>
                  <a:gd name="T47" fmla="*/ 4 h 181"/>
                  <a:gd name="T48" fmla="*/ 110 w 531"/>
                  <a:gd name="T49" fmla="*/ 4 h 181"/>
                  <a:gd name="T50" fmla="*/ 105 w 531"/>
                  <a:gd name="T51" fmla="*/ 4 h 181"/>
                  <a:gd name="T52" fmla="*/ 105 w 531"/>
                  <a:gd name="T53" fmla="*/ 5 h 181"/>
                  <a:gd name="T54" fmla="*/ 82 w 531"/>
                  <a:gd name="T55" fmla="*/ 6 h 181"/>
                  <a:gd name="T56" fmla="*/ 36 w 531"/>
                  <a:gd name="T57" fmla="*/ 7 h 181"/>
                  <a:gd name="T58" fmla="*/ 0 w 531"/>
                  <a:gd name="T59" fmla="*/ 7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1"/>
                  <a:gd name="T91" fmla="*/ 0 h 181"/>
                  <a:gd name="T92" fmla="*/ 531 w 531"/>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solidFill>
                <a:srgbClr val="98BEE4"/>
              </a:solidFill>
              <a:ln w="9525">
                <a:noFill/>
                <a:round/>
                <a:headEnd/>
                <a:tailEnd/>
              </a:ln>
            </p:spPr>
            <p:txBody>
              <a:bodyPr/>
              <a:lstStyle/>
              <a:p>
                <a:endParaRPr lang="en-US"/>
              </a:p>
            </p:txBody>
          </p:sp>
          <p:sp>
            <p:nvSpPr>
              <p:cNvPr id="16498" name="Freeform 92"/>
              <p:cNvSpPr>
                <a:spLocks/>
              </p:cNvSpPr>
              <p:nvPr/>
            </p:nvSpPr>
            <p:spPr bwMode="auto">
              <a:xfrm>
                <a:off x="2998" y="1985"/>
                <a:ext cx="508" cy="162"/>
              </a:xfrm>
              <a:custGeom>
                <a:avLst/>
                <a:gdLst>
                  <a:gd name="T0" fmla="*/ 0 w 531"/>
                  <a:gd name="T1" fmla="*/ 7 h 181"/>
                  <a:gd name="T2" fmla="*/ 9 w 531"/>
                  <a:gd name="T3" fmla="*/ 6 h 181"/>
                  <a:gd name="T4" fmla="*/ 3 w 531"/>
                  <a:gd name="T5" fmla="*/ 5 h 181"/>
                  <a:gd name="T6" fmla="*/ 11 w 531"/>
                  <a:gd name="T7" fmla="*/ 5 h 181"/>
                  <a:gd name="T8" fmla="*/ 11 w 531"/>
                  <a:gd name="T9" fmla="*/ 4 h 181"/>
                  <a:gd name="T10" fmla="*/ 11 w 531"/>
                  <a:gd name="T11" fmla="*/ 4 h 181"/>
                  <a:gd name="T12" fmla="*/ 11 w 531"/>
                  <a:gd name="T13" fmla="*/ 4 h 181"/>
                  <a:gd name="T14" fmla="*/ 11 w 531"/>
                  <a:gd name="T15" fmla="*/ 4 h 181"/>
                  <a:gd name="T16" fmla="*/ 11 w 531"/>
                  <a:gd name="T17" fmla="*/ 4 h 181"/>
                  <a:gd name="T18" fmla="*/ 36 w 531"/>
                  <a:gd name="T19" fmla="*/ 4 h 181"/>
                  <a:gd name="T20" fmla="*/ 35 w 531"/>
                  <a:gd name="T21" fmla="*/ 4 h 181"/>
                  <a:gd name="T22" fmla="*/ 43 w 531"/>
                  <a:gd name="T23" fmla="*/ 4 h 181"/>
                  <a:gd name="T24" fmla="*/ 113 w 531"/>
                  <a:gd name="T25" fmla="*/ 4 h 181"/>
                  <a:gd name="T26" fmla="*/ 147 w 531"/>
                  <a:gd name="T27" fmla="*/ 0 h 181"/>
                  <a:gd name="T28" fmla="*/ 146 w 531"/>
                  <a:gd name="T29" fmla="*/ 4 h 181"/>
                  <a:gd name="T30" fmla="*/ 144 w 531"/>
                  <a:gd name="T31" fmla="*/ 4 h 181"/>
                  <a:gd name="T32" fmla="*/ 141 w 531"/>
                  <a:gd name="T33" fmla="*/ 4 h 181"/>
                  <a:gd name="T34" fmla="*/ 138 w 531"/>
                  <a:gd name="T35" fmla="*/ 4 h 181"/>
                  <a:gd name="T36" fmla="*/ 137 w 531"/>
                  <a:gd name="T37" fmla="*/ 4 h 181"/>
                  <a:gd name="T38" fmla="*/ 135 w 531"/>
                  <a:gd name="T39" fmla="*/ 4 h 181"/>
                  <a:gd name="T40" fmla="*/ 132 w 531"/>
                  <a:gd name="T41" fmla="*/ 4 h 181"/>
                  <a:gd name="T42" fmla="*/ 127 w 531"/>
                  <a:gd name="T43" fmla="*/ 4 h 181"/>
                  <a:gd name="T44" fmla="*/ 126 w 531"/>
                  <a:gd name="T45" fmla="*/ 4 h 181"/>
                  <a:gd name="T46" fmla="*/ 111 w 531"/>
                  <a:gd name="T47" fmla="*/ 4 h 181"/>
                  <a:gd name="T48" fmla="*/ 110 w 531"/>
                  <a:gd name="T49" fmla="*/ 4 h 181"/>
                  <a:gd name="T50" fmla="*/ 105 w 531"/>
                  <a:gd name="T51" fmla="*/ 4 h 181"/>
                  <a:gd name="T52" fmla="*/ 105 w 531"/>
                  <a:gd name="T53" fmla="*/ 5 h 181"/>
                  <a:gd name="T54" fmla="*/ 82 w 531"/>
                  <a:gd name="T55" fmla="*/ 6 h 181"/>
                  <a:gd name="T56" fmla="*/ 36 w 531"/>
                  <a:gd name="T57" fmla="*/ 7 h 181"/>
                  <a:gd name="T58" fmla="*/ 0 w 531"/>
                  <a:gd name="T59" fmla="*/ 7 h 181"/>
                  <a:gd name="T60" fmla="*/ 0 w 531"/>
                  <a:gd name="T61" fmla="*/ 7 h 1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1"/>
                  <a:gd name="T94" fmla="*/ 0 h 181"/>
                  <a:gd name="T95" fmla="*/ 531 w 531"/>
                  <a:gd name="T96" fmla="*/ 181 h 1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noFill/>
              <a:ln w="4763">
                <a:solidFill>
                  <a:srgbClr val="1F1A17"/>
                </a:solidFill>
                <a:round/>
                <a:headEnd/>
                <a:tailEnd/>
              </a:ln>
            </p:spPr>
            <p:txBody>
              <a:bodyPr/>
              <a:lstStyle/>
              <a:p>
                <a:endParaRPr lang="en-US"/>
              </a:p>
            </p:txBody>
          </p:sp>
          <p:sp>
            <p:nvSpPr>
              <p:cNvPr id="16499" name="Freeform 93"/>
              <p:cNvSpPr>
                <a:spLocks/>
              </p:cNvSpPr>
              <p:nvPr/>
            </p:nvSpPr>
            <p:spPr bwMode="auto">
              <a:xfrm>
                <a:off x="1968" y="2033"/>
                <a:ext cx="836" cy="758"/>
              </a:xfrm>
              <a:custGeom>
                <a:avLst/>
                <a:gdLst>
                  <a:gd name="T0" fmla="*/ 0 w 875"/>
                  <a:gd name="T1" fmla="*/ 12 h 849"/>
                  <a:gd name="T2" fmla="*/ 63 w 875"/>
                  <a:gd name="T3" fmla="*/ 13 h 849"/>
                  <a:gd name="T4" fmla="*/ 121 w 875"/>
                  <a:gd name="T5" fmla="*/ 4 h 849"/>
                  <a:gd name="T6" fmla="*/ 125 w 875"/>
                  <a:gd name="T7" fmla="*/ 7 h 849"/>
                  <a:gd name="T8" fmla="*/ 133 w 875"/>
                  <a:gd name="T9" fmla="*/ 7 h 849"/>
                  <a:gd name="T10" fmla="*/ 143 w 875"/>
                  <a:gd name="T11" fmla="*/ 8 h 849"/>
                  <a:gd name="T12" fmla="*/ 153 w 875"/>
                  <a:gd name="T13" fmla="*/ 8 h 849"/>
                  <a:gd name="T14" fmla="*/ 160 w 875"/>
                  <a:gd name="T15" fmla="*/ 8 h 849"/>
                  <a:gd name="T16" fmla="*/ 169 w 875"/>
                  <a:gd name="T17" fmla="*/ 9 h 849"/>
                  <a:gd name="T18" fmla="*/ 178 w 875"/>
                  <a:gd name="T19" fmla="*/ 9 h 849"/>
                  <a:gd name="T20" fmla="*/ 201 w 875"/>
                  <a:gd name="T21" fmla="*/ 9 h 849"/>
                  <a:gd name="T22" fmla="*/ 215 w 875"/>
                  <a:gd name="T23" fmla="*/ 9 h 849"/>
                  <a:gd name="T24" fmla="*/ 222 w 875"/>
                  <a:gd name="T25" fmla="*/ 11 h 849"/>
                  <a:gd name="T26" fmla="*/ 228 w 875"/>
                  <a:gd name="T27" fmla="*/ 15 h 849"/>
                  <a:gd name="T28" fmla="*/ 232 w 875"/>
                  <a:gd name="T29" fmla="*/ 17 h 849"/>
                  <a:gd name="T30" fmla="*/ 230 w 875"/>
                  <a:gd name="T31" fmla="*/ 19 h 849"/>
                  <a:gd name="T32" fmla="*/ 229 w 875"/>
                  <a:gd name="T33" fmla="*/ 21 h 849"/>
                  <a:gd name="T34" fmla="*/ 211 w 875"/>
                  <a:gd name="T35" fmla="*/ 21 h 849"/>
                  <a:gd name="T36" fmla="*/ 211 w 875"/>
                  <a:gd name="T37" fmla="*/ 21 h 849"/>
                  <a:gd name="T38" fmla="*/ 209 w 875"/>
                  <a:gd name="T39" fmla="*/ 21 h 849"/>
                  <a:gd name="T40" fmla="*/ 203 w 875"/>
                  <a:gd name="T41" fmla="*/ 22 h 849"/>
                  <a:gd name="T42" fmla="*/ 182 w 875"/>
                  <a:gd name="T43" fmla="*/ 25 h 849"/>
                  <a:gd name="T44" fmla="*/ 184 w 875"/>
                  <a:gd name="T45" fmla="*/ 23 h 849"/>
                  <a:gd name="T46" fmla="*/ 179 w 875"/>
                  <a:gd name="T47" fmla="*/ 23 h 849"/>
                  <a:gd name="T48" fmla="*/ 179 w 875"/>
                  <a:gd name="T49" fmla="*/ 24 h 849"/>
                  <a:gd name="T50" fmla="*/ 171 w 875"/>
                  <a:gd name="T51" fmla="*/ 26 h 849"/>
                  <a:gd name="T52" fmla="*/ 167 w 875"/>
                  <a:gd name="T53" fmla="*/ 26 h 849"/>
                  <a:gd name="T54" fmla="*/ 162 w 875"/>
                  <a:gd name="T55" fmla="*/ 26 h 849"/>
                  <a:gd name="T56" fmla="*/ 160 w 875"/>
                  <a:gd name="T57" fmla="*/ 28 h 849"/>
                  <a:gd name="T58" fmla="*/ 154 w 875"/>
                  <a:gd name="T59" fmla="*/ 27 h 849"/>
                  <a:gd name="T60" fmla="*/ 161 w 875"/>
                  <a:gd name="T61" fmla="*/ 28 h 849"/>
                  <a:gd name="T62" fmla="*/ 161 w 875"/>
                  <a:gd name="T63" fmla="*/ 30 h 849"/>
                  <a:gd name="T64" fmla="*/ 160 w 875"/>
                  <a:gd name="T65" fmla="*/ 31 h 849"/>
                  <a:gd name="T66" fmla="*/ 147 w 875"/>
                  <a:gd name="T67" fmla="*/ 31 h 849"/>
                  <a:gd name="T68" fmla="*/ 129 w 875"/>
                  <a:gd name="T69" fmla="*/ 30 h 849"/>
                  <a:gd name="T70" fmla="*/ 127 w 875"/>
                  <a:gd name="T71" fmla="*/ 29 h 849"/>
                  <a:gd name="T72" fmla="*/ 123 w 875"/>
                  <a:gd name="T73" fmla="*/ 28 h 849"/>
                  <a:gd name="T74" fmla="*/ 121 w 875"/>
                  <a:gd name="T75" fmla="*/ 26 h 849"/>
                  <a:gd name="T76" fmla="*/ 111 w 875"/>
                  <a:gd name="T77" fmla="*/ 25 h 849"/>
                  <a:gd name="T78" fmla="*/ 92 w 875"/>
                  <a:gd name="T79" fmla="*/ 21 h 849"/>
                  <a:gd name="T80" fmla="*/ 84 w 875"/>
                  <a:gd name="T81" fmla="*/ 20 h 849"/>
                  <a:gd name="T82" fmla="*/ 73 w 875"/>
                  <a:gd name="T83" fmla="*/ 20 h 849"/>
                  <a:gd name="T84" fmla="*/ 67 w 875"/>
                  <a:gd name="T85" fmla="*/ 20 h 849"/>
                  <a:gd name="T86" fmla="*/ 57 w 875"/>
                  <a:gd name="T87" fmla="*/ 22 h 849"/>
                  <a:gd name="T88" fmla="*/ 46 w 875"/>
                  <a:gd name="T89" fmla="*/ 21 h 849"/>
                  <a:gd name="T90" fmla="*/ 32 w 875"/>
                  <a:gd name="T91" fmla="*/ 20 h 849"/>
                  <a:gd name="T92" fmla="*/ 31 w 875"/>
                  <a:gd name="T93" fmla="*/ 19 h 849"/>
                  <a:gd name="T94" fmla="*/ 21 w 875"/>
                  <a:gd name="T95" fmla="*/ 16 h 849"/>
                  <a:gd name="T96" fmla="*/ 11 w 875"/>
                  <a:gd name="T97" fmla="*/ 14 h 849"/>
                  <a:gd name="T98" fmla="*/ 4 w 875"/>
                  <a:gd name="T99" fmla="*/ 13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solidFill>
                <a:srgbClr val="BA7CAC"/>
              </a:solidFill>
              <a:ln w="9525">
                <a:noFill/>
                <a:round/>
                <a:headEnd/>
                <a:tailEnd/>
              </a:ln>
            </p:spPr>
            <p:txBody>
              <a:bodyPr/>
              <a:lstStyle/>
              <a:p>
                <a:endParaRPr lang="en-US"/>
              </a:p>
            </p:txBody>
          </p:sp>
          <p:sp>
            <p:nvSpPr>
              <p:cNvPr id="16500" name="Freeform 94"/>
              <p:cNvSpPr>
                <a:spLocks/>
              </p:cNvSpPr>
              <p:nvPr/>
            </p:nvSpPr>
            <p:spPr bwMode="auto">
              <a:xfrm>
                <a:off x="1968" y="2033"/>
                <a:ext cx="836" cy="758"/>
              </a:xfrm>
              <a:custGeom>
                <a:avLst/>
                <a:gdLst>
                  <a:gd name="T0" fmla="*/ 0 w 875"/>
                  <a:gd name="T1" fmla="*/ 12 h 849"/>
                  <a:gd name="T2" fmla="*/ 63 w 875"/>
                  <a:gd name="T3" fmla="*/ 13 h 849"/>
                  <a:gd name="T4" fmla="*/ 121 w 875"/>
                  <a:gd name="T5" fmla="*/ 4 h 849"/>
                  <a:gd name="T6" fmla="*/ 125 w 875"/>
                  <a:gd name="T7" fmla="*/ 7 h 849"/>
                  <a:gd name="T8" fmla="*/ 133 w 875"/>
                  <a:gd name="T9" fmla="*/ 7 h 849"/>
                  <a:gd name="T10" fmla="*/ 143 w 875"/>
                  <a:gd name="T11" fmla="*/ 8 h 849"/>
                  <a:gd name="T12" fmla="*/ 153 w 875"/>
                  <a:gd name="T13" fmla="*/ 8 h 849"/>
                  <a:gd name="T14" fmla="*/ 160 w 875"/>
                  <a:gd name="T15" fmla="*/ 8 h 849"/>
                  <a:gd name="T16" fmla="*/ 169 w 875"/>
                  <a:gd name="T17" fmla="*/ 9 h 849"/>
                  <a:gd name="T18" fmla="*/ 178 w 875"/>
                  <a:gd name="T19" fmla="*/ 9 h 849"/>
                  <a:gd name="T20" fmla="*/ 201 w 875"/>
                  <a:gd name="T21" fmla="*/ 9 h 849"/>
                  <a:gd name="T22" fmla="*/ 215 w 875"/>
                  <a:gd name="T23" fmla="*/ 9 h 849"/>
                  <a:gd name="T24" fmla="*/ 222 w 875"/>
                  <a:gd name="T25" fmla="*/ 11 h 849"/>
                  <a:gd name="T26" fmla="*/ 228 w 875"/>
                  <a:gd name="T27" fmla="*/ 15 h 849"/>
                  <a:gd name="T28" fmla="*/ 232 w 875"/>
                  <a:gd name="T29" fmla="*/ 17 h 849"/>
                  <a:gd name="T30" fmla="*/ 230 w 875"/>
                  <a:gd name="T31" fmla="*/ 19 h 849"/>
                  <a:gd name="T32" fmla="*/ 229 w 875"/>
                  <a:gd name="T33" fmla="*/ 21 h 849"/>
                  <a:gd name="T34" fmla="*/ 211 w 875"/>
                  <a:gd name="T35" fmla="*/ 21 h 849"/>
                  <a:gd name="T36" fmla="*/ 211 w 875"/>
                  <a:gd name="T37" fmla="*/ 21 h 849"/>
                  <a:gd name="T38" fmla="*/ 209 w 875"/>
                  <a:gd name="T39" fmla="*/ 21 h 849"/>
                  <a:gd name="T40" fmla="*/ 203 w 875"/>
                  <a:gd name="T41" fmla="*/ 22 h 849"/>
                  <a:gd name="T42" fmla="*/ 182 w 875"/>
                  <a:gd name="T43" fmla="*/ 25 h 849"/>
                  <a:gd name="T44" fmla="*/ 184 w 875"/>
                  <a:gd name="T45" fmla="*/ 23 h 849"/>
                  <a:gd name="T46" fmla="*/ 179 w 875"/>
                  <a:gd name="T47" fmla="*/ 23 h 849"/>
                  <a:gd name="T48" fmla="*/ 179 w 875"/>
                  <a:gd name="T49" fmla="*/ 24 h 849"/>
                  <a:gd name="T50" fmla="*/ 171 w 875"/>
                  <a:gd name="T51" fmla="*/ 26 h 849"/>
                  <a:gd name="T52" fmla="*/ 167 w 875"/>
                  <a:gd name="T53" fmla="*/ 26 h 849"/>
                  <a:gd name="T54" fmla="*/ 162 w 875"/>
                  <a:gd name="T55" fmla="*/ 26 h 849"/>
                  <a:gd name="T56" fmla="*/ 160 w 875"/>
                  <a:gd name="T57" fmla="*/ 28 h 849"/>
                  <a:gd name="T58" fmla="*/ 154 w 875"/>
                  <a:gd name="T59" fmla="*/ 27 h 849"/>
                  <a:gd name="T60" fmla="*/ 161 w 875"/>
                  <a:gd name="T61" fmla="*/ 28 h 849"/>
                  <a:gd name="T62" fmla="*/ 161 w 875"/>
                  <a:gd name="T63" fmla="*/ 30 h 849"/>
                  <a:gd name="T64" fmla="*/ 160 w 875"/>
                  <a:gd name="T65" fmla="*/ 31 h 849"/>
                  <a:gd name="T66" fmla="*/ 147 w 875"/>
                  <a:gd name="T67" fmla="*/ 31 h 849"/>
                  <a:gd name="T68" fmla="*/ 129 w 875"/>
                  <a:gd name="T69" fmla="*/ 30 h 849"/>
                  <a:gd name="T70" fmla="*/ 127 w 875"/>
                  <a:gd name="T71" fmla="*/ 29 h 849"/>
                  <a:gd name="T72" fmla="*/ 123 w 875"/>
                  <a:gd name="T73" fmla="*/ 28 h 849"/>
                  <a:gd name="T74" fmla="*/ 121 w 875"/>
                  <a:gd name="T75" fmla="*/ 26 h 849"/>
                  <a:gd name="T76" fmla="*/ 111 w 875"/>
                  <a:gd name="T77" fmla="*/ 25 h 849"/>
                  <a:gd name="T78" fmla="*/ 92 w 875"/>
                  <a:gd name="T79" fmla="*/ 21 h 849"/>
                  <a:gd name="T80" fmla="*/ 84 w 875"/>
                  <a:gd name="T81" fmla="*/ 20 h 849"/>
                  <a:gd name="T82" fmla="*/ 73 w 875"/>
                  <a:gd name="T83" fmla="*/ 20 h 849"/>
                  <a:gd name="T84" fmla="*/ 67 w 875"/>
                  <a:gd name="T85" fmla="*/ 20 h 849"/>
                  <a:gd name="T86" fmla="*/ 57 w 875"/>
                  <a:gd name="T87" fmla="*/ 22 h 849"/>
                  <a:gd name="T88" fmla="*/ 46 w 875"/>
                  <a:gd name="T89" fmla="*/ 21 h 849"/>
                  <a:gd name="T90" fmla="*/ 32 w 875"/>
                  <a:gd name="T91" fmla="*/ 20 h 849"/>
                  <a:gd name="T92" fmla="*/ 31 w 875"/>
                  <a:gd name="T93" fmla="*/ 19 h 849"/>
                  <a:gd name="T94" fmla="*/ 21 w 875"/>
                  <a:gd name="T95" fmla="*/ 16 h 849"/>
                  <a:gd name="T96" fmla="*/ 11 w 875"/>
                  <a:gd name="T97" fmla="*/ 14 h 849"/>
                  <a:gd name="T98" fmla="*/ 4 w 875"/>
                  <a:gd name="T99" fmla="*/ 13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noFill/>
              <a:ln w="4763">
                <a:solidFill>
                  <a:srgbClr val="1F1A17"/>
                </a:solidFill>
                <a:round/>
                <a:headEnd/>
                <a:tailEnd/>
              </a:ln>
            </p:spPr>
            <p:txBody>
              <a:bodyPr/>
              <a:lstStyle/>
              <a:p>
                <a:endParaRPr lang="en-US"/>
              </a:p>
            </p:txBody>
          </p:sp>
          <p:sp>
            <p:nvSpPr>
              <p:cNvPr id="16501" name="Freeform 95"/>
              <p:cNvSpPr>
                <a:spLocks/>
              </p:cNvSpPr>
              <p:nvPr/>
            </p:nvSpPr>
            <p:spPr bwMode="auto">
              <a:xfrm>
                <a:off x="1576" y="1562"/>
                <a:ext cx="339" cy="396"/>
              </a:xfrm>
              <a:custGeom>
                <a:avLst/>
                <a:gdLst>
                  <a:gd name="T0" fmla="*/ 0 w 354"/>
                  <a:gd name="T1" fmla="*/ 15 h 443"/>
                  <a:gd name="T2" fmla="*/ 24 w 354"/>
                  <a:gd name="T3" fmla="*/ 0 h 443"/>
                  <a:gd name="T4" fmla="*/ 71 w 354"/>
                  <a:gd name="T5" fmla="*/ 4 h 443"/>
                  <a:gd name="T6" fmla="*/ 68 w 354"/>
                  <a:gd name="T7" fmla="*/ 4 h 443"/>
                  <a:gd name="T8" fmla="*/ 100 w 354"/>
                  <a:gd name="T9" fmla="*/ 4 h 443"/>
                  <a:gd name="T10" fmla="*/ 88 w 354"/>
                  <a:gd name="T11" fmla="*/ 17 h 443"/>
                  <a:gd name="T12" fmla="*/ 0 w 354"/>
                  <a:gd name="T13" fmla="*/ 15 h 443"/>
                  <a:gd name="T14" fmla="*/ 0 60000 65536"/>
                  <a:gd name="T15" fmla="*/ 0 60000 65536"/>
                  <a:gd name="T16" fmla="*/ 0 60000 65536"/>
                  <a:gd name="T17" fmla="*/ 0 60000 65536"/>
                  <a:gd name="T18" fmla="*/ 0 60000 65536"/>
                  <a:gd name="T19" fmla="*/ 0 60000 65536"/>
                  <a:gd name="T20" fmla="*/ 0 60000 65536"/>
                  <a:gd name="T21" fmla="*/ 0 w 354"/>
                  <a:gd name="T22" fmla="*/ 0 h 443"/>
                  <a:gd name="T23" fmla="*/ 354 w 354"/>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443">
                    <a:moveTo>
                      <a:pt x="0" y="391"/>
                    </a:moveTo>
                    <a:lnTo>
                      <a:pt x="78" y="0"/>
                    </a:lnTo>
                    <a:lnTo>
                      <a:pt x="250" y="31"/>
                    </a:lnTo>
                    <a:lnTo>
                      <a:pt x="236" y="110"/>
                    </a:lnTo>
                    <a:lnTo>
                      <a:pt x="354" y="128"/>
                    </a:lnTo>
                    <a:lnTo>
                      <a:pt x="308" y="443"/>
                    </a:lnTo>
                    <a:lnTo>
                      <a:pt x="0" y="391"/>
                    </a:lnTo>
                    <a:close/>
                  </a:path>
                </a:pathLst>
              </a:custGeom>
              <a:solidFill>
                <a:srgbClr val="AFD54A"/>
              </a:solidFill>
              <a:ln w="9525">
                <a:noFill/>
                <a:round/>
                <a:headEnd/>
                <a:tailEnd/>
              </a:ln>
            </p:spPr>
            <p:txBody>
              <a:bodyPr/>
              <a:lstStyle/>
              <a:p>
                <a:endParaRPr lang="en-US"/>
              </a:p>
            </p:txBody>
          </p:sp>
          <p:sp>
            <p:nvSpPr>
              <p:cNvPr id="16502" name="Freeform 96"/>
              <p:cNvSpPr>
                <a:spLocks/>
              </p:cNvSpPr>
              <p:nvPr/>
            </p:nvSpPr>
            <p:spPr bwMode="auto">
              <a:xfrm>
                <a:off x="1576" y="1562"/>
                <a:ext cx="339" cy="396"/>
              </a:xfrm>
              <a:custGeom>
                <a:avLst/>
                <a:gdLst>
                  <a:gd name="T0" fmla="*/ 0 w 354"/>
                  <a:gd name="T1" fmla="*/ 15 h 443"/>
                  <a:gd name="T2" fmla="*/ 24 w 354"/>
                  <a:gd name="T3" fmla="*/ 0 h 443"/>
                  <a:gd name="T4" fmla="*/ 71 w 354"/>
                  <a:gd name="T5" fmla="*/ 4 h 443"/>
                  <a:gd name="T6" fmla="*/ 68 w 354"/>
                  <a:gd name="T7" fmla="*/ 4 h 443"/>
                  <a:gd name="T8" fmla="*/ 100 w 354"/>
                  <a:gd name="T9" fmla="*/ 4 h 443"/>
                  <a:gd name="T10" fmla="*/ 88 w 354"/>
                  <a:gd name="T11" fmla="*/ 17 h 443"/>
                  <a:gd name="T12" fmla="*/ 0 w 354"/>
                  <a:gd name="T13" fmla="*/ 15 h 443"/>
                  <a:gd name="T14" fmla="*/ 0 w 354"/>
                  <a:gd name="T15" fmla="*/ 15 h 443"/>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443"/>
                  <a:gd name="T26" fmla="*/ 354 w 354"/>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443">
                    <a:moveTo>
                      <a:pt x="0" y="391"/>
                    </a:moveTo>
                    <a:lnTo>
                      <a:pt x="78" y="0"/>
                    </a:lnTo>
                    <a:lnTo>
                      <a:pt x="250" y="31"/>
                    </a:lnTo>
                    <a:lnTo>
                      <a:pt x="236" y="110"/>
                    </a:lnTo>
                    <a:lnTo>
                      <a:pt x="354" y="128"/>
                    </a:lnTo>
                    <a:lnTo>
                      <a:pt x="308" y="443"/>
                    </a:lnTo>
                    <a:lnTo>
                      <a:pt x="0" y="391"/>
                    </a:lnTo>
                    <a:close/>
                  </a:path>
                </a:pathLst>
              </a:custGeom>
              <a:noFill/>
              <a:ln w="4763">
                <a:solidFill>
                  <a:srgbClr val="1F1A17"/>
                </a:solidFill>
                <a:round/>
                <a:headEnd/>
                <a:tailEnd/>
              </a:ln>
            </p:spPr>
            <p:txBody>
              <a:bodyPr/>
              <a:lstStyle/>
              <a:p>
                <a:endParaRPr lang="en-US"/>
              </a:p>
            </p:txBody>
          </p:sp>
          <p:sp>
            <p:nvSpPr>
              <p:cNvPr id="16503" name="Freeform 97"/>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7 h 200"/>
                  <a:gd name="T10" fmla="*/ 23 w 102"/>
                  <a:gd name="T11" fmla="*/ 6 h 200"/>
                  <a:gd name="T12" fmla="*/ 20 w 102"/>
                  <a:gd name="T13" fmla="*/ 4 h 200"/>
                  <a:gd name="T14" fmla="*/ 22 w 102"/>
                  <a:gd name="T15" fmla="*/ 4 h 200"/>
                  <a:gd name="T16" fmla="*/ 25 w 102"/>
                  <a:gd name="T17" fmla="*/ 4 h 200"/>
                  <a:gd name="T18" fmla="*/ 25 w 102"/>
                  <a:gd name="T19" fmla="*/ 0 h 200"/>
                  <a:gd name="T20" fmla="*/ 0 w 102"/>
                  <a:gd name="T21" fmla="*/ 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200"/>
                  <a:gd name="T35" fmla="*/ 102 w 102"/>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solidFill>
                <a:srgbClr val="AFD54A"/>
              </a:solidFill>
              <a:ln w="9525">
                <a:noFill/>
                <a:round/>
                <a:headEnd/>
                <a:tailEnd/>
              </a:ln>
            </p:spPr>
            <p:txBody>
              <a:bodyPr/>
              <a:lstStyle/>
              <a:p>
                <a:endParaRPr lang="en-US"/>
              </a:p>
            </p:txBody>
          </p:sp>
          <p:sp>
            <p:nvSpPr>
              <p:cNvPr id="16504" name="Freeform 98"/>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7 h 200"/>
                  <a:gd name="T10" fmla="*/ 23 w 102"/>
                  <a:gd name="T11" fmla="*/ 6 h 200"/>
                  <a:gd name="T12" fmla="*/ 20 w 102"/>
                  <a:gd name="T13" fmla="*/ 4 h 200"/>
                  <a:gd name="T14" fmla="*/ 22 w 102"/>
                  <a:gd name="T15" fmla="*/ 4 h 200"/>
                  <a:gd name="T16" fmla="*/ 25 w 102"/>
                  <a:gd name="T17" fmla="*/ 4 h 200"/>
                  <a:gd name="T18" fmla="*/ 25 w 102"/>
                  <a:gd name="T19" fmla="*/ 0 h 200"/>
                  <a:gd name="T20" fmla="*/ 0 w 102"/>
                  <a:gd name="T21" fmla="*/ 4 h 200"/>
                  <a:gd name="T22" fmla="*/ 0 w 102"/>
                  <a:gd name="T23" fmla="*/ 4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200"/>
                  <a:gd name="T38" fmla="*/ 102 w 102"/>
                  <a:gd name="T39" fmla="*/ 200 h 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noFill/>
              <a:ln w="4763">
                <a:solidFill>
                  <a:srgbClr val="1F1A17"/>
                </a:solidFill>
                <a:round/>
                <a:headEnd/>
                <a:tailEnd/>
              </a:ln>
            </p:spPr>
            <p:txBody>
              <a:bodyPr/>
              <a:lstStyle/>
              <a:p>
                <a:endParaRPr lang="en-US"/>
              </a:p>
            </p:txBody>
          </p:sp>
          <p:sp>
            <p:nvSpPr>
              <p:cNvPr id="16505" name="Freeform 99"/>
              <p:cNvSpPr>
                <a:spLocks/>
              </p:cNvSpPr>
              <p:nvPr/>
            </p:nvSpPr>
            <p:spPr bwMode="auto">
              <a:xfrm>
                <a:off x="3387" y="1754"/>
                <a:ext cx="461" cy="245"/>
              </a:xfrm>
              <a:custGeom>
                <a:avLst/>
                <a:gdLst>
                  <a:gd name="T0" fmla="*/ 10 w 484"/>
                  <a:gd name="T1" fmla="*/ 10 h 274"/>
                  <a:gd name="T2" fmla="*/ 15 w 484"/>
                  <a:gd name="T3" fmla="*/ 9 h 274"/>
                  <a:gd name="T4" fmla="*/ 24 w 484"/>
                  <a:gd name="T5" fmla="*/ 8 h 274"/>
                  <a:gd name="T6" fmla="*/ 32 w 484"/>
                  <a:gd name="T7" fmla="*/ 8 h 274"/>
                  <a:gd name="T8" fmla="*/ 39 w 484"/>
                  <a:gd name="T9" fmla="*/ 8 h 274"/>
                  <a:gd name="T10" fmla="*/ 46 w 484"/>
                  <a:gd name="T11" fmla="*/ 7 h 274"/>
                  <a:gd name="T12" fmla="*/ 48 w 484"/>
                  <a:gd name="T13" fmla="*/ 6 h 274"/>
                  <a:gd name="T14" fmla="*/ 54 w 484"/>
                  <a:gd name="T15" fmla="*/ 4 h 274"/>
                  <a:gd name="T16" fmla="*/ 63 w 484"/>
                  <a:gd name="T17" fmla="*/ 4 h 274"/>
                  <a:gd name="T18" fmla="*/ 69 w 484"/>
                  <a:gd name="T19" fmla="*/ 4 h 274"/>
                  <a:gd name="T20" fmla="*/ 78 w 484"/>
                  <a:gd name="T21" fmla="*/ 4 h 274"/>
                  <a:gd name="T22" fmla="*/ 84 w 484"/>
                  <a:gd name="T23" fmla="*/ 4 h 274"/>
                  <a:gd name="T24" fmla="*/ 90 w 484"/>
                  <a:gd name="T25" fmla="*/ 4 h 274"/>
                  <a:gd name="T26" fmla="*/ 91 w 484"/>
                  <a:gd name="T27" fmla="*/ 4 h 274"/>
                  <a:gd name="T28" fmla="*/ 90 w 484"/>
                  <a:gd name="T29" fmla="*/ 4 h 274"/>
                  <a:gd name="T30" fmla="*/ 95 w 484"/>
                  <a:gd name="T31" fmla="*/ 4 h 274"/>
                  <a:gd name="T32" fmla="*/ 100 w 484"/>
                  <a:gd name="T33" fmla="*/ 4 h 274"/>
                  <a:gd name="T34" fmla="*/ 107 w 484"/>
                  <a:gd name="T35" fmla="*/ 4 h 274"/>
                  <a:gd name="T36" fmla="*/ 106 w 484"/>
                  <a:gd name="T37" fmla="*/ 4 h 274"/>
                  <a:gd name="T38" fmla="*/ 105 w 484"/>
                  <a:gd name="T39" fmla="*/ 4 h 274"/>
                  <a:gd name="T40" fmla="*/ 96 w 484"/>
                  <a:gd name="T41" fmla="*/ 4 h 274"/>
                  <a:gd name="T42" fmla="*/ 107 w 484"/>
                  <a:gd name="T43" fmla="*/ 4 h 274"/>
                  <a:gd name="T44" fmla="*/ 110 w 484"/>
                  <a:gd name="T45" fmla="*/ 5 h 274"/>
                  <a:gd name="T46" fmla="*/ 107 w 484"/>
                  <a:gd name="T47" fmla="*/ 5 h 274"/>
                  <a:gd name="T48" fmla="*/ 106 w 484"/>
                  <a:gd name="T49" fmla="*/ 5 h 274"/>
                  <a:gd name="T50" fmla="*/ 106 w 484"/>
                  <a:gd name="T51" fmla="*/ 6 h 274"/>
                  <a:gd name="T52" fmla="*/ 100 w 484"/>
                  <a:gd name="T53" fmla="*/ 5 h 274"/>
                  <a:gd name="T54" fmla="*/ 105 w 484"/>
                  <a:gd name="T55" fmla="*/ 6 h 274"/>
                  <a:gd name="T56" fmla="*/ 110 w 484"/>
                  <a:gd name="T57" fmla="*/ 6 h 274"/>
                  <a:gd name="T58" fmla="*/ 110 w 484"/>
                  <a:gd name="T59" fmla="*/ 6 h 274"/>
                  <a:gd name="T60" fmla="*/ 107 w 484"/>
                  <a:gd name="T61" fmla="*/ 7 h 274"/>
                  <a:gd name="T62" fmla="*/ 105 w 484"/>
                  <a:gd name="T63" fmla="*/ 6 h 274"/>
                  <a:gd name="T64" fmla="*/ 100 w 484"/>
                  <a:gd name="T65" fmla="*/ 6 h 274"/>
                  <a:gd name="T66" fmla="*/ 104 w 484"/>
                  <a:gd name="T67" fmla="*/ 6 h 274"/>
                  <a:gd name="T68" fmla="*/ 109 w 484"/>
                  <a:gd name="T69" fmla="*/ 7 h 274"/>
                  <a:gd name="T70" fmla="*/ 110 w 484"/>
                  <a:gd name="T71" fmla="*/ 7 h 274"/>
                  <a:gd name="T72" fmla="*/ 115 w 484"/>
                  <a:gd name="T73" fmla="*/ 7 h 274"/>
                  <a:gd name="T74" fmla="*/ 115 w 484"/>
                  <a:gd name="T75" fmla="*/ 8 h 274"/>
                  <a:gd name="T76" fmla="*/ 68 w 484"/>
                  <a:gd name="T77" fmla="*/ 10 h 274"/>
                  <a:gd name="T78" fmla="*/ 0 w 484"/>
                  <a:gd name="T79" fmla="*/ 11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solidFill>
                <a:srgbClr val="AFD54A"/>
              </a:solidFill>
              <a:ln w="9525">
                <a:noFill/>
                <a:round/>
                <a:headEnd/>
                <a:tailEnd/>
              </a:ln>
            </p:spPr>
            <p:txBody>
              <a:bodyPr/>
              <a:lstStyle/>
              <a:p>
                <a:endParaRPr lang="en-US"/>
              </a:p>
            </p:txBody>
          </p:sp>
          <p:sp>
            <p:nvSpPr>
              <p:cNvPr id="16506" name="Freeform 100"/>
              <p:cNvSpPr>
                <a:spLocks/>
              </p:cNvSpPr>
              <p:nvPr/>
            </p:nvSpPr>
            <p:spPr bwMode="auto">
              <a:xfrm>
                <a:off x="3387" y="1754"/>
                <a:ext cx="461" cy="245"/>
              </a:xfrm>
              <a:custGeom>
                <a:avLst/>
                <a:gdLst>
                  <a:gd name="T0" fmla="*/ 10 w 484"/>
                  <a:gd name="T1" fmla="*/ 10 h 274"/>
                  <a:gd name="T2" fmla="*/ 15 w 484"/>
                  <a:gd name="T3" fmla="*/ 9 h 274"/>
                  <a:gd name="T4" fmla="*/ 24 w 484"/>
                  <a:gd name="T5" fmla="*/ 8 h 274"/>
                  <a:gd name="T6" fmla="*/ 32 w 484"/>
                  <a:gd name="T7" fmla="*/ 8 h 274"/>
                  <a:gd name="T8" fmla="*/ 39 w 484"/>
                  <a:gd name="T9" fmla="*/ 8 h 274"/>
                  <a:gd name="T10" fmla="*/ 46 w 484"/>
                  <a:gd name="T11" fmla="*/ 7 h 274"/>
                  <a:gd name="T12" fmla="*/ 48 w 484"/>
                  <a:gd name="T13" fmla="*/ 6 h 274"/>
                  <a:gd name="T14" fmla="*/ 54 w 484"/>
                  <a:gd name="T15" fmla="*/ 4 h 274"/>
                  <a:gd name="T16" fmla="*/ 63 w 484"/>
                  <a:gd name="T17" fmla="*/ 4 h 274"/>
                  <a:gd name="T18" fmla="*/ 69 w 484"/>
                  <a:gd name="T19" fmla="*/ 4 h 274"/>
                  <a:gd name="T20" fmla="*/ 78 w 484"/>
                  <a:gd name="T21" fmla="*/ 4 h 274"/>
                  <a:gd name="T22" fmla="*/ 84 w 484"/>
                  <a:gd name="T23" fmla="*/ 4 h 274"/>
                  <a:gd name="T24" fmla="*/ 90 w 484"/>
                  <a:gd name="T25" fmla="*/ 4 h 274"/>
                  <a:gd name="T26" fmla="*/ 91 w 484"/>
                  <a:gd name="T27" fmla="*/ 4 h 274"/>
                  <a:gd name="T28" fmla="*/ 90 w 484"/>
                  <a:gd name="T29" fmla="*/ 4 h 274"/>
                  <a:gd name="T30" fmla="*/ 95 w 484"/>
                  <a:gd name="T31" fmla="*/ 4 h 274"/>
                  <a:gd name="T32" fmla="*/ 100 w 484"/>
                  <a:gd name="T33" fmla="*/ 4 h 274"/>
                  <a:gd name="T34" fmla="*/ 107 w 484"/>
                  <a:gd name="T35" fmla="*/ 4 h 274"/>
                  <a:gd name="T36" fmla="*/ 106 w 484"/>
                  <a:gd name="T37" fmla="*/ 4 h 274"/>
                  <a:gd name="T38" fmla="*/ 105 w 484"/>
                  <a:gd name="T39" fmla="*/ 4 h 274"/>
                  <a:gd name="T40" fmla="*/ 96 w 484"/>
                  <a:gd name="T41" fmla="*/ 4 h 274"/>
                  <a:gd name="T42" fmla="*/ 107 w 484"/>
                  <a:gd name="T43" fmla="*/ 4 h 274"/>
                  <a:gd name="T44" fmla="*/ 110 w 484"/>
                  <a:gd name="T45" fmla="*/ 5 h 274"/>
                  <a:gd name="T46" fmla="*/ 107 w 484"/>
                  <a:gd name="T47" fmla="*/ 5 h 274"/>
                  <a:gd name="T48" fmla="*/ 106 w 484"/>
                  <a:gd name="T49" fmla="*/ 5 h 274"/>
                  <a:gd name="T50" fmla="*/ 106 w 484"/>
                  <a:gd name="T51" fmla="*/ 6 h 274"/>
                  <a:gd name="T52" fmla="*/ 100 w 484"/>
                  <a:gd name="T53" fmla="*/ 5 h 274"/>
                  <a:gd name="T54" fmla="*/ 105 w 484"/>
                  <a:gd name="T55" fmla="*/ 6 h 274"/>
                  <a:gd name="T56" fmla="*/ 110 w 484"/>
                  <a:gd name="T57" fmla="*/ 6 h 274"/>
                  <a:gd name="T58" fmla="*/ 110 w 484"/>
                  <a:gd name="T59" fmla="*/ 6 h 274"/>
                  <a:gd name="T60" fmla="*/ 107 w 484"/>
                  <a:gd name="T61" fmla="*/ 7 h 274"/>
                  <a:gd name="T62" fmla="*/ 105 w 484"/>
                  <a:gd name="T63" fmla="*/ 6 h 274"/>
                  <a:gd name="T64" fmla="*/ 100 w 484"/>
                  <a:gd name="T65" fmla="*/ 6 h 274"/>
                  <a:gd name="T66" fmla="*/ 104 w 484"/>
                  <a:gd name="T67" fmla="*/ 6 h 274"/>
                  <a:gd name="T68" fmla="*/ 109 w 484"/>
                  <a:gd name="T69" fmla="*/ 7 h 274"/>
                  <a:gd name="T70" fmla="*/ 110 w 484"/>
                  <a:gd name="T71" fmla="*/ 7 h 274"/>
                  <a:gd name="T72" fmla="*/ 115 w 484"/>
                  <a:gd name="T73" fmla="*/ 7 h 274"/>
                  <a:gd name="T74" fmla="*/ 115 w 484"/>
                  <a:gd name="T75" fmla="*/ 8 h 274"/>
                  <a:gd name="T76" fmla="*/ 68 w 484"/>
                  <a:gd name="T77" fmla="*/ 10 h 274"/>
                  <a:gd name="T78" fmla="*/ 0 w 484"/>
                  <a:gd name="T79" fmla="*/ 11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noFill/>
              <a:ln w="4763">
                <a:solidFill>
                  <a:srgbClr val="1F1A17"/>
                </a:solidFill>
                <a:round/>
                <a:headEnd/>
                <a:tailEnd/>
              </a:ln>
            </p:spPr>
            <p:txBody>
              <a:bodyPr/>
              <a:lstStyle/>
              <a:p>
                <a:endParaRPr lang="en-US"/>
              </a:p>
            </p:txBody>
          </p:sp>
          <p:sp>
            <p:nvSpPr>
              <p:cNvPr id="16507" name="Freeform 101"/>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7"/>
                  <a:gd name="T26" fmla="*/ 27 w 2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7">
                    <a:moveTo>
                      <a:pt x="0" y="43"/>
                    </a:moveTo>
                    <a:lnTo>
                      <a:pt x="0" y="67"/>
                    </a:lnTo>
                    <a:lnTo>
                      <a:pt x="6" y="77"/>
                    </a:lnTo>
                    <a:lnTo>
                      <a:pt x="10" y="49"/>
                    </a:lnTo>
                    <a:lnTo>
                      <a:pt x="19" y="37"/>
                    </a:lnTo>
                    <a:lnTo>
                      <a:pt x="27" y="0"/>
                    </a:lnTo>
                    <a:lnTo>
                      <a:pt x="12" y="7"/>
                    </a:lnTo>
                    <a:lnTo>
                      <a:pt x="0" y="43"/>
                    </a:lnTo>
                    <a:close/>
                  </a:path>
                </a:pathLst>
              </a:custGeom>
              <a:solidFill>
                <a:srgbClr val="AFD54A"/>
              </a:solidFill>
              <a:ln w="9525">
                <a:noFill/>
                <a:round/>
                <a:headEnd/>
                <a:tailEnd/>
              </a:ln>
            </p:spPr>
            <p:txBody>
              <a:bodyPr/>
              <a:lstStyle/>
              <a:p>
                <a:endParaRPr lang="en-US"/>
              </a:p>
            </p:txBody>
          </p:sp>
          <p:sp>
            <p:nvSpPr>
              <p:cNvPr id="16508" name="Freeform 102"/>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w 27"/>
                  <a:gd name="T17" fmla="*/ 4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77"/>
                  <a:gd name="T29" fmla="*/ 27 w 27"/>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77">
                    <a:moveTo>
                      <a:pt x="0" y="43"/>
                    </a:moveTo>
                    <a:lnTo>
                      <a:pt x="0" y="67"/>
                    </a:lnTo>
                    <a:lnTo>
                      <a:pt x="6" y="77"/>
                    </a:lnTo>
                    <a:lnTo>
                      <a:pt x="10" y="49"/>
                    </a:lnTo>
                    <a:lnTo>
                      <a:pt x="19" y="37"/>
                    </a:lnTo>
                    <a:lnTo>
                      <a:pt x="27" y="0"/>
                    </a:lnTo>
                    <a:lnTo>
                      <a:pt x="12" y="7"/>
                    </a:lnTo>
                    <a:lnTo>
                      <a:pt x="0" y="43"/>
                    </a:lnTo>
                    <a:close/>
                  </a:path>
                </a:pathLst>
              </a:custGeom>
              <a:noFill/>
              <a:ln w="4763">
                <a:solidFill>
                  <a:srgbClr val="1F1A17"/>
                </a:solidFill>
                <a:round/>
                <a:headEnd/>
                <a:tailEnd/>
              </a:ln>
            </p:spPr>
            <p:txBody>
              <a:bodyPr/>
              <a:lstStyle/>
              <a:p>
                <a:endParaRPr lang="en-US"/>
              </a:p>
            </p:txBody>
          </p:sp>
          <p:sp>
            <p:nvSpPr>
              <p:cNvPr id="16509" name="Freeform 103"/>
              <p:cNvSpPr>
                <a:spLocks/>
              </p:cNvSpPr>
              <p:nvPr/>
            </p:nvSpPr>
            <p:spPr bwMode="auto">
              <a:xfrm>
                <a:off x="1207" y="983"/>
                <a:ext cx="400" cy="273"/>
              </a:xfrm>
              <a:custGeom>
                <a:avLst/>
                <a:gdLst>
                  <a:gd name="T0" fmla="*/ 11 w 418"/>
                  <a:gd name="T1" fmla="*/ 4 h 305"/>
                  <a:gd name="T2" fmla="*/ 11 w 418"/>
                  <a:gd name="T3" fmla="*/ 4 h 305"/>
                  <a:gd name="T4" fmla="*/ 11 w 418"/>
                  <a:gd name="T5" fmla="*/ 5 h 305"/>
                  <a:gd name="T6" fmla="*/ 9 w 418"/>
                  <a:gd name="T7" fmla="*/ 6 h 305"/>
                  <a:gd name="T8" fmla="*/ 0 w 418"/>
                  <a:gd name="T9" fmla="*/ 7 h 305"/>
                  <a:gd name="T10" fmla="*/ 14 w 418"/>
                  <a:gd name="T11" fmla="*/ 10 h 305"/>
                  <a:gd name="T12" fmla="*/ 33 w 418"/>
                  <a:gd name="T13" fmla="*/ 11 h 305"/>
                  <a:gd name="T14" fmla="*/ 47 w 418"/>
                  <a:gd name="T15" fmla="*/ 11 h 305"/>
                  <a:gd name="T16" fmla="*/ 102 w 418"/>
                  <a:gd name="T17" fmla="*/ 12 h 305"/>
                  <a:gd name="T18" fmla="*/ 117 w 418"/>
                  <a:gd name="T19" fmla="*/ 4 h 305"/>
                  <a:gd name="T20" fmla="*/ 34 w 418"/>
                  <a:gd name="T21" fmla="*/ 4 h 305"/>
                  <a:gd name="T22" fmla="*/ 36 w 418"/>
                  <a:gd name="T23" fmla="*/ 4 h 305"/>
                  <a:gd name="T24" fmla="*/ 33 w 418"/>
                  <a:gd name="T25" fmla="*/ 4 h 305"/>
                  <a:gd name="T26" fmla="*/ 33 w 418"/>
                  <a:gd name="T27" fmla="*/ 4 h 305"/>
                  <a:gd name="T28" fmla="*/ 32 w 418"/>
                  <a:gd name="T29" fmla="*/ 4 h 305"/>
                  <a:gd name="T30" fmla="*/ 30 w 418"/>
                  <a:gd name="T31" fmla="*/ 5 h 305"/>
                  <a:gd name="T32" fmla="*/ 29 w 418"/>
                  <a:gd name="T33" fmla="*/ 4 h 305"/>
                  <a:gd name="T34" fmla="*/ 25 w 418"/>
                  <a:gd name="T35" fmla="*/ 5 h 305"/>
                  <a:gd name="T36" fmla="*/ 24 w 418"/>
                  <a:gd name="T37" fmla="*/ 5 h 305"/>
                  <a:gd name="T38" fmla="*/ 23 w 418"/>
                  <a:gd name="T39" fmla="*/ 5 h 305"/>
                  <a:gd name="T40" fmla="*/ 23 w 418"/>
                  <a:gd name="T41" fmla="*/ 5 h 305"/>
                  <a:gd name="T42" fmla="*/ 23 w 418"/>
                  <a:gd name="T43" fmla="*/ 5 h 305"/>
                  <a:gd name="T44" fmla="*/ 23 w 418"/>
                  <a:gd name="T45" fmla="*/ 4 h 305"/>
                  <a:gd name="T46" fmla="*/ 22 w 418"/>
                  <a:gd name="T47" fmla="*/ 4 h 305"/>
                  <a:gd name="T48" fmla="*/ 24 w 418"/>
                  <a:gd name="T49" fmla="*/ 4 h 305"/>
                  <a:gd name="T50" fmla="*/ 25 w 418"/>
                  <a:gd name="T51" fmla="*/ 4 h 305"/>
                  <a:gd name="T52" fmla="*/ 27 w 418"/>
                  <a:gd name="T53" fmla="*/ 4 h 305"/>
                  <a:gd name="T54" fmla="*/ 28 w 418"/>
                  <a:gd name="T55" fmla="*/ 4 h 305"/>
                  <a:gd name="T56" fmla="*/ 28 w 418"/>
                  <a:gd name="T57" fmla="*/ 4 h 305"/>
                  <a:gd name="T58" fmla="*/ 30 w 418"/>
                  <a:gd name="T59" fmla="*/ 4 h 305"/>
                  <a:gd name="T60" fmla="*/ 28 w 418"/>
                  <a:gd name="T61" fmla="*/ 4 h 305"/>
                  <a:gd name="T62" fmla="*/ 30 w 418"/>
                  <a:gd name="T63" fmla="*/ 4 h 305"/>
                  <a:gd name="T64" fmla="*/ 32 w 418"/>
                  <a:gd name="T65" fmla="*/ 4 h 305"/>
                  <a:gd name="T66" fmla="*/ 31 w 418"/>
                  <a:gd name="T67" fmla="*/ 4 h 305"/>
                  <a:gd name="T68" fmla="*/ 31 w 418"/>
                  <a:gd name="T69" fmla="*/ 4 h 305"/>
                  <a:gd name="T70" fmla="*/ 28 w 418"/>
                  <a:gd name="T71" fmla="*/ 4 h 305"/>
                  <a:gd name="T72" fmla="*/ 24 w 418"/>
                  <a:gd name="T73" fmla="*/ 4 h 305"/>
                  <a:gd name="T74" fmla="*/ 26 w 418"/>
                  <a:gd name="T75" fmla="*/ 4 h 305"/>
                  <a:gd name="T76" fmla="*/ 21 w 418"/>
                  <a:gd name="T77" fmla="*/ 4 h 305"/>
                  <a:gd name="T78" fmla="*/ 27 w 418"/>
                  <a:gd name="T79" fmla="*/ 4 h 305"/>
                  <a:gd name="T80" fmla="*/ 29 w 418"/>
                  <a:gd name="T81" fmla="*/ 4 h 305"/>
                  <a:gd name="T82" fmla="*/ 31 w 418"/>
                  <a:gd name="T83" fmla="*/ 4 h 305"/>
                  <a:gd name="T84" fmla="*/ 31 w 418"/>
                  <a:gd name="T85" fmla="*/ 4 h 305"/>
                  <a:gd name="T86" fmla="*/ 30 w 418"/>
                  <a:gd name="T87" fmla="*/ 4 h 305"/>
                  <a:gd name="T88" fmla="*/ 30 w 418"/>
                  <a:gd name="T89" fmla="*/ 4 h 305"/>
                  <a:gd name="T90" fmla="*/ 29 w 418"/>
                  <a:gd name="T91" fmla="*/ 4 h 305"/>
                  <a:gd name="T92" fmla="*/ 27 w 418"/>
                  <a:gd name="T93" fmla="*/ 4 h 305"/>
                  <a:gd name="T94" fmla="*/ 24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solidFill>
                <a:srgbClr val="BA7CAC"/>
              </a:solidFill>
              <a:ln w="9525">
                <a:noFill/>
                <a:round/>
                <a:headEnd/>
                <a:tailEnd/>
              </a:ln>
            </p:spPr>
            <p:txBody>
              <a:bodyPr/>
              <a:lstStyle/>
              <a:p>
                <a:endParaRPr lang="en-US"/>
              </a:p>
            </p:txBody>
          </p:sp>
          <p:sp>
            <p:nvSpPr>
              <p:cNvPr id="16510" name="Freeform 104"/>
              <p:cNvSpPr>
                <a:spLocks/>
              </p:cNvSpPr>
              <p:nvPr/>
            </p:nvSpPr>
            <p:spPr bwMode="auto">
              <a:xfrm>
                <a:off x="1207" y="983"/>
                <a:ext cx="400" cy="273"/>
              </a:xfrm>
              <a:custGeom>
                <a:avLst/>
                <a:gdLst>
                  <a:gd name="T0" fmla="*/ 11 w 418"/>
                  <a:gd name="T1" fmla="*/ 4 h 305"/>
                  <a:gd name="T2" fmla="*/ 11 w 418"/>
                  <a:gd name="T3" fmla="*/ 4 h 305"/>
                  <a:gd name="T4" fmla="*/ 11 w 418"/>
                  <a:gd name="T5" fmla="*/ 5 h 305"/>
                  <a:gd name="T6" fmla="*/ 9 w 418"/>
                  <a:gd name="T7" fmla="*/ 6 h 305"/>
                  <a:gd name="T8" fmla="*/ 0 w 418"/>
                  <a:gd name="T9" fmla="*/ 7 h 305"/>
                  <a:gd name="T10" fmla="*/ 14 w 418"/>
                  <a:gd name="T11" fmla="*/ 10 h 305"/>
                  <a:gd name="T12" fmla="*/ 33 w 418"/>
                  <a:gd name="T13" fmla="*/ 11 h 305"/>
                  <a:gd name="T14" fmla="*/ 47 w 418"/>
                  <a:gd name="T15" fmla="*/ 11 h 305"/>
                  <a:gd name="T16" fmla="*/ 102 w 418"/>
                  <a:gd name="T17" fmla="*/ 12 h 305"/>
                  <a:gd name="T18" fmla="*/ 117 w 418"/>
                  <a:gd name="T19" fmla="*/ 4 h 305"/>
                  <a:gd name="T20" fmla="*/ 34 w 418"/>
                  <a:gd name="T21" fmla="*/ 4 h 305"/>
                  <a:gd name="T22" fmla="*/ 36 w 418"/>
                  <a:gd name="T23" fmla="*/ 4 h 305"/>
                  <a:gd name="T24" fmla="*/ 33 w 418"/>
                  <a:gd name="T25" fmla="*/ 4 h 305"/>
                  <a:gd name="T26" fmla="*/ 33 w 418"/>
                  <a:gd name="T27" fmla="*/ 4 h 305"/>
                  <a:gd name="T28" fmla="*/ 32 w 418"/>
                  <a:gd name="T29" fmla="*/ 4 h 305"/>
                  <a:gd name="T30" fmla="*/ 30 w 418"/>
                  <a:gd name="T31" fmla="*/ 5 h 305"/>
                  <a:gd name="T32" fmla="*/ 29 w 418"/>
                  <a:gd name="T33" fmla="*/ 4 h 305"/>
                  <a:gd name="T34" fmla="*/ 25 w 418"/>
                  <a:gd name="T35" fmla="*/ 5 h 305"/>
                  <a:gd name="T36" fmla="*/ 24 w 418"/>
                  <a:gd name="T37" fmla="*/ 5 h 305"/>
                  <a:gd name="T38" fmla="*/ 23 w 418"/>
                  <a:gd name="T39" fmla="*/ 5 h 305"/>
                  <a:gd name="T40" fmla="*/ 23 w 418"/>
                  <a:gd name="T41" fmla="*/ 5 h 305"/>
                  <a:gd name="T42" fmla="*/ 23 w 418"/>
                  <a:gd name="T43" fmla="*/ 5 h 305"/>
                  <a:gd name="T44" fmla="*/ 23 w 418"/>
                  <a:gd name="T45" fmla="*/ 4 h 305"/>
                  <a:gd name="T46" fmla="*/ 22 w 418"/>
                  <a:gd name="T47" fmla="*/ 4 h 305"/>
                  <a:gd name="T48" fmla="*/ 24 w 418"/>
                  <a:gd name="T49" fmla="*/ 4 h 305"/>
                  <a:gd name="T50" fmla="*/ 25 w 418"/>
                  <a:gd name="T51" fmla="*/ 4 h 305"/>
                  <a:gd name="T52" fmla="*/ 27 w 418"/>
                  <a:gd name="T53" fmla="*/ 4 h 305"/>
                  <a:gd name="T54" fmla="*/ 28 w 418"/>
                  <a:gd name="T55" fmla="*/ 4 h 305"/>
                  <a:gd name="T56" fmla="*/ 28 w 418"/>
                  <a:gd name="T57" fmla="*/ 4 h 305"/>
                  <a:gd name="T58" fmla="*/ 30 w 418"/>
                  <a:gd name="T59" fmla="*/ 4 h 305"/>
                  <a:gd name="T60" fmla="*/ 28 w 418"/>
                  <a:gd name="T61" fmla="*/ 4 h 305"/>
                  <a:gd name="T62" fmla="*/ 30 w 418"/>
                  <a:gd name="T63" fmla="*/ 4 h 305"/>
                  <a:gd name="T64" fmla="*/ 32 w 418"/>
                  <a:gd name="T65" fmla="*/ 4 h 305"/>
                  <a:gd name="T66" fmla="*/ 31 w 418"/>
                  <a:gd name="T67" fmla="*/ 4 h 305"/>
                  <a:gd name="T68" fmla="*/ 31 w 418"/>
                  <a:gd name="T69" fmla="*/ 4 h 305"/>
                  <a:gd name="T70" fmla="*/ 28 w 418"/>
                  <a:gd name="T71" fmla="*/ 4 h 305"/>
                  <a:gd name="T72" fmla="*/ 24 w 418"/>
                  <a:gd name="T73" fmla="*/ 4 h 305"/>
                  <a:gd name="T74" fmla="*/ 26 w 418"/>
                  <a:gd name="T75" fmla="*/ 4 h 305"/>
                  <a:gd name="T76" fmla="*/ 21 w 418"/>
                  <a:gd name="T77" fmla="*/ 4 h 305"/>
                  <a:gd name="T78" fmla="*/ 27 w 418"/>
                  <a:gd name="T79" fmla="*/ 4 h 305"/>
                  <a:gd name="T80" fmla="*/ 29 w 418"/>
                  <a:gd name="T81" fmla="*/ 4 h 305"/>
                  <a:gd name="T82" fmla="*/ 31 w 418"/>
                  <a:gd name="T83" fmla="*/ 4 h 305"/>
                  <a:gd name="T84" fmla="*/ 31 w 418"/>
                  <a:gd name="T85" fmla="*/ 4 h 305"/>
                  <a:gd name="T86" fmla="*/ 30 w 418"/>
                  <a:gd name="T87" fmla="*/ 4 h 305"/>
                  <a:gd name="T88" fmla="*/ 30 w 418"/>
                  <a:gd name="T89" fmla="*/ 4 h 305"/>
                  <a:gd name="T90" fmla="*/ 29 w 418"/>
                  <a:gd name="T91" fmla="*/ 4 h 305"/>
                  <a:gd name="T92" fmla="*/ 27 w 418"/>
                  <a:gd name="T93" fmla="*/ 4 h 305"/>
                  <a:gd name="T94" fmla="*/ 24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noFill/>
              <a:ln w="4763">
                <a:solidFill>
                  <a:srgbClr val="1F1A17"/>
                </a:solidFill>
                <a:round/>
                <a:headEnd/>
                <a:tailEnd/>
              </a:ln>
            </p:spPr>
            <p:txBody>
              <a:bodyPr/>
              <a:lstStyle/>
              <a:p>
                <a:endParaRPr lang="en-US"/>
              </a:p>
            </p:txBody>
          </p:sp>
          <p:sp>
            <p:nvSpPr>
              <p:cNvPr id="16511" name="Freeform 105"/>
              <p:cNvSpPr>
                <a:spLocks/>
              </p:cNvSpPr>
              <p:nvPr/>
            </p:nvSpPr>
            <p:spPr bwMode="auto">
              <a:xfrm>
                <a:off x="3432" y="1689"/>
                <a:ext cx="267" cy="250"/>
              </a:xfrm>
              <a:custGeom>
                <a:avLst/>
                <a:gdLst>
                  <a:gd name="T0" fmla="*/ 0 w 280"/>
                  <a:gd name="T1" fmla="*/ 9 h 278"/>
                  <a:gd name="T2" fmla="*/ 10 w 280"/>
                  <a:gd name="T3" fmla="*/ 11 h 278"/>
                  <a:gd name="T4" fmla="*/ 10 w 280"/>
                  <a:gd name="T5" fmla="*/ 11 h 278"/>
                  <a:gd name="T6" fmla="*/ 10 w 280"/>
                  <a:gd name="T7" fmla="*/ 12 h 278"/>
                  <a:gd name="T8" fmla="*/ 17 w 280"/>
                  <a:gd name="T9" fmla="*/ 12 h 278"/>
                  <a:gd name="T10" fmla="*/ 23 w 280"/>
                  <a:gd name="T11" fmla="*/ 12 h 278"/>
                  <a:gd name="T12" fmla="*/ 25 w 280"/>
                  <a:gd name="T13" fmla="*/ 12 h 278"/>
                  <a:gd name="T14" fmla="*/ 28 w 280"/>
                  <a:gd name="T15" fmla="*/ 12 h 278"/>
                  <a:gd name="T16" fmla="*/ 29 w 280"/>
                  <a:gd name="T17" fmla="*/ 12 h 278"/>
                  <a:gd name="T18" fmla="*/ 35 w 280"/>
                  <a:gd name="T19" fmla="*/ 12 h 278"/>
                  <a:gd name="T20" fmla="*/ 39 w 280"/>
                  <a:gd name="T21" fmla="*/ 11 h 278"/>
                  <a:gd name="T22" fmla="*/ 37 w 280"/>
                  <a:gd name="T23" fmla="*/ 11 h 278"/>
                  <a:gd name="T24" fmla="*/ 43 w 280"/>
                  <a:gd name="T25" fmla="*/ 8 h 278"/>
                  <a:gd name="T26" fmla="*/ 45 w 280"/>
                  <a:gd name="T27" fmla="*/ 7 h 278"/>
                  <a:gd name="T28" fmla="*/ 49 w 280"/>
                  <a:gd name="T29" fmla="*/ 7 h 278"/>
                  <a:gd name="T30" fmla="*/ 52 w 280"/>
                  <a:gd name="T31" fmla="*/ 6 h 278"/>
                  <a:gd name="T32" fmla="*/ 55 w 280"/>
                  <a:gd name="T33" fmla="*/ 5 h 278"/>
                  <a:gd name="T34" fmla="*/ 60 w 280"/>
                  <a:gd name="T35" fmla="*/ 4 h 278"/>
                  <a:gd name="T36" fmla="*/ 60 w 280"/>
                  <a:gd name="T37" fmla="*/ 4 h 278"/>
                  <a:gd name="T38" fmla="*/ 69 w 280"/>
                  <a:gd name="T39" fmla="*/ 4 h 278"/>
                  <a:gd name="T40" fmla="*/ 71 w 280"/>
                  <a:gd name="T41" fmla="*/ 4 h 278"/>
                  <a:gd name="T42" fmla="*/ 69 w 280"/>
                  <a:gd name="T43" fmla="*/ 4 h 278"/>
                  <a:gd name="T44" fmla="*/ 65 w 280"/>
                  <a:gd name="T45" fmla="*/ 4 h 278"/>
                  <a:gd name="T46" fmla="*/ 60 w 280"/>
                  <a:gd name="T47" fmla="*/ 4 h 278"/>
                  <a:gd name="T48" fmla="*/ 58 w 280"/>
                  <a:gd name="T49" fmla="*/ 4 h 278"/>
                  <a:gd name="T50" fmla="*/ 49 w 280"/>
                  <a:gd name="T51" fmla="*/ 4 h 278"/>
                  <a:gd name="T52" fmla="*/ 45 w 280"/>
                  <a:gd name="T53" fmla="*/ 4 h 278"/>
                  <a:gd name="T54" fmla="*/ 43 w 280"/>
                  <a:gd name="T55" fmla="*/ 4 h 278"/>
                  <a:gd name="T56" fmla="*/ 28 w 280"/>
                  <a:gd name="T57" fmla="*/ 4 h 278"/>
                  <a:gd name="T58" fmla="*/ 25 w 280"/>
                  <a:gd name="T59" fmla="*/ 0 h 278"/>
                  <a:gd name="T60" fmla="*/ 23 w 280"/>
                  <a:gd name="T61" fmla="*/ 4 h 278"/>
                  <a:gd name="T62" fmla="*/ 25 w 280"/>
                  <a:gd name="T63" fmla="*/ 4 h 278"/>
                  <a:gd name="T64" fmla="*/ 23 w 280"/>
                  <a:gd name="T65" fmla="*/ 4 h 278"/>
                  <a:gd name="T66" fmla="*/ 20 w 280"/>
                  <a:gd name="T67" fmla="*/ 4 h 278"/>
                  <a:gd name="T68" fmla="*/ 10 w 280"/>
                  <a:gd name="T69" fmla="*/ 5 h 278"/>
                  <a:gd name="T70" fmla="*/ 10 w 280"/>
                  <a:gd name="T71" fmla="*/ 7 h 278"/>
                  <a:gd name="T72" fmla="*/ 10 w 280"/>
                  <a:gd name="T73" fmla="*/ 6 h 278"/>
                  <a:gd name="T74" fmla="*/ 10 w 280"/>
                  <a:gd name="T75" fmla="*/ 8 h 278"/>
                  <a:gd name="T76" fmla="*/ 0 w 280"/>
                  <a:gd name="T77" fmla="*/ 9 h 2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0"/>
                  <a:gd name="T118" fmla="*/ 0 h 278"/>
                  <a:gd name="T119" fmla="*/ 280 w 280"/>
                  <a:gd name="T120" fmla="*/ 278 h 2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solidFill>
                <a:srgbClr val="AFD54A"/>
              </a:solidFill>
              <a:ln w="9525">
                <a:noFill/>
                <a:round/>
                <a:headEnd/>
                <a:tailEnd/>
              </a:ln>
            </p:spPr>
            <p:txBody>
              <a:bodyPr/>
              <a:lstStyle/>
              <a:p>
                <a:endParaRPr lang="en-US"/>
              </a:p>
            </p:txBody>
          </p:sp>
          <p:sp>
            <p:nvSpPr>
              <p:cNvPr id="16512" name="Freeform 106"/>
              <p:cNvSpPr>
                <a:spLocks/>
              </p:cNvSpPr>
              <p:nvPr/>
            </p:nvSpPr>
            <p:spPr bwMode="auto">
              <a:xfrm>
                <a:off x="3432" y="1689"/>
                <a:ext cx="267" cy="250"/>
              </a:xfrm>
              <a:custGeom>
                <a:avLst/>
                <a:gdLst>
                  <a:gd name="T0" fmla="*/ 0 w 280"/>
                  <a:gd name="T1" fmla="*/ 9 h 278"/>
                  <a:gd name="T2" fmla="*/ 10 w 280"/>
                  <a:gd name="T3" fmla="*/ 11 h 278"/>
                  <a:gd name="T4" fmla="*/ 10 w 280"/>
                  <a:gd name="T5" fmla="*/ 11 h 278"/>
                  <a:gd name="T6" fmla="*/ 10 w 280"/>
                  <a:gd name="T7" fmla="*/ 12 h 278"/>
                  <a:gd name="T8" fmla="*/ 17 w 280"/>
                  <a:gd name="T9" fmla="*/ 12 h 278"/>
                  <a:gd name="T10" fmla="*/ 23 w 280"/>
                  <a:gd name="T11" fmla="*/ 12 h 278"/>
                  <a:gd name="T12" fmla="*/ 25 w 280"/>
                  <a:gd name="T13" fmla="*/ 12 h 278"/>
                  <a:gd name="T14" fmla="*/ 28 w 280"/>
                  <a:gd name="T15" fmla="*/ 12 h 278"/>
                  <a:gd name="T16" fmla="*/ 29 w 280"/>
                  <a:gd name="T17" fmla="*/ 12 h 278"/>
                  <a:gd name="T18" fmla="*/ 35 w 280"/>
                  <a:gd name="T19" fmla="*/ 12 h 278"/>
                  <a:gd name="T20" fmla="*/ 39 w 280"/>
                  <a:gd name="T21" fmla="*/ 11 h 278"/>
                  <a:gd name="T22" fmla="*/ 37 w 280"/>
                  <a:gd name="T23" fmla="*/ 11 h 278"/>
                  <a:gd name="T24" fmla="*/ 43 w 280"/>
                  <a:gd name="T25" fmla="*/ 8 h 278"/>
                  <a:gd name="T26" fmla="*/ 45 w 280"/>
                  <a:gd name="T27" fmla="*/ 7 h 278"/>
                  <a:gd name="T28" fmla="*/ 49 w 280"/>
                  <a:gd name="T29" fmla="*/ 7 h 278"/>
                  <a:gd name="T30" fmla="*/ 52 w 280"/>
                  <a:gd name="T31" fmla="*/ 6 h 278"/>
                  <a:gd name="T32" fmla="*/ 55 w 280"/>
                  <a:gd name="T33" fmla="*/ 5 h 278"/>
                  <a:gd name="T34" fmla="*/ 60 w 280"/>
                  <a:gd name="T35" fmla="*/ 4 h 278"/>
                  <a:gd name="T36" fmla="*/ 60 w 280"/>
                  <a:gd name="T37" fmla="*/ 4 h 278"/>
                  <a:gd name="T38" fmla="*/ 69 w 280"/>
                  <a:gd name="T39" fmla="*/ 4 h 278"/>
                  <a:gd name="T40" fmla="*/ 71 w 280"/>
                  <a:gd name="T41" fmla="*/ 4 h 278"/>
                  <a:gd name="T42" fmla="*/ 69 w 280"/>
                  <a:gd name="T43" fmla="*/ 4 h 278"/>
                  <a:gd name="T44" fmla="*/ 65 w 280"/>
                  <a:gd name="T45" fmla="*/ 4 h 278"/>
                  <a:gd name="T46" fmla="*/ 60 w 280"/>
                  <a:gd name="T47" fmla="*/ 4 h 278"/>
                  <a:gd name="T48" fmla="*/ 58 w 280"/>
                  <a:gd name="T49" fmla="*/ 4 h 278"/>
                  <a:gd name="T50" fmla="*/ 49 w 280"/>
                  <a:gd name="T51" fmla="*/ 4 h 278"/>
                  <a:gd name="T52" fmla="*/ 45 w 280"/>
                  <a:gd name="T53" fmla="*/ 4 h 278"/>
                  <a:gd name="T54" fmla="*/ 43 w 280"/>
                  <a:gd name="T55" fmla="*/ 4 h 278"/>
                  <a:gd name="T56" fmla="*/ 28 w 280"/>
                  <a:gd name="T57" fmla="*/ 4 h 278"/>
                  <a:gd name="T58" fmla="*/ 25 w 280"/>
                  <a:gd name="T59" fmla="*/ 0 h 278"/>
                  <a:gd name="T60" fmla="*/ 23 w 280"/>
                  <a:gd name="T61" fmla="*/ 4 h 278"/>
                  <a:gd name="T62" fmla="*/ 25 w 280"/>
                  <a:gd name="T63" fmla="*/ 4 h 278"/>
                  <a:gd name="T64" fmla="*/ 23 w 280"/>
                  <a:gd name="T65" fmla="*/ 4 h 278"/>
                  <a:gd name="T66" fmla="*/ 20 w 280"/>
                  <a:gd name="T67" fmla="*/ 4 h 278"/>
                  <a:gd name="T68" fmla="*/ 10 w 280"/>
                  <a:gd name="T69" fmla="*/ 5 h 278"/>
                  <a:gd name="T70" fmla="*/ 10 w 280"/>
                  <a:gd name="T71" fmla="*/ 7 h 278"/>
                  <a:gd name="T72" fmla="*/ 10 w 280"/>
                  <a:gd name="T73" fmla="*/ 6 h 278"/>
                  <a:gd name="T74" fmla="*/ 10 w 280"/>
                  <a:gd name="T75" fmla="*/ 8 h 278"/>
                  <a:gd name="T76" fmla="*/ 0 w 280"/>
                  <a:gd name="T77" fmla="*/ 9 h 278"/>
                  <a:gd name="T78" fmla="*/ 0 w 280"/>
                  <a:gd name="T79" fmla="*/ 9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0"/>
                  <a:gd name="T121" fmla="*/ 0 h 278"/>
                  <a:gd name="T122" fmla="*/ 280 w 280"/>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noFill/>
              <a:ln w="4763">
                <a:solidFill>
                  <a:srgbClr val="1F1A17"/>
                </a:solidFill>
                <a:round/>
                <a:headEnd/>
                <a:tailEnd/>
              </a:ln>
            </p:spPr>
            <p:txBody>
              <a:bodyPr/>
              <a:lstStyle/>
              <a:p>
                <a:endParaRPr lang="en-US"/>
              </a:p>
            </p:txBody>
          </p:sp>
          <p:sp>
            <p:nvSpPr>
              <p:cNvPr id="16513" name="Freeform 107"/>
              <p:cNvSpPr>
                <a:spLocks/>
              </p:cNvSpPr>
              <p:nvPr/>
            </p:nvSpPr>
            <p:spPr bwMode="auto">
              <a:xfrm>
                <a:off x="2814" y="1303"/>
                <a:ext cx="315" cy="311"/>
              </a:xfrm>
              <a:custGeom>
                <a:avLst/>
                <a:gdLst>
                  <a:gd name="T0" fmla="*/ 0 w 330"/>
                  <a:gd name="T1" fmla="*/ 4 h 349"/>
                  <a:gd name="T2" fmla="*/ 9 w 330"/>
                  <a:gd name="T3" fmla="*/ 4 h 349"/>
                  <a:gd name="T4" fmla="*/ 8 w 330"/>
                  <a:gd name="T5" fmla="*/ 6 h 349"/>
                  <a:gd name="T6" fmla="*/ 11 w 330"/>
                  <a:gd name="T7" fmla="*/ 7 h 349"/>
                  <a:gd name="T8" fmla="*/ 17 w 330"/>
                  <a:gd name="T9" fmla="*/ 8 h 349"/>
                  <a:gd name="T10" fmla="*/ 24 w 330"/>
                  <a:gd name="T11" fmla="*/ 8 h 349"/>
                  <a:gd name="T12" fmla="*/ 26 w 330"/>
                  <a:gd name="T13" fmla="*/ 9 h 349"/>
                  <a:gd name="T14" fmla="*/ 28 w 330"/>
                  <a:gd name="T15" fmla="*/ 10 h 349"/>
                  <a:gd name="T16" fmla="*/ 28 w 330"/>
                  <a:gd name="T17" fmla="*/ 11 h 349"/>
                  <a:gd name="T18" fmla="*/ 35 w 330"/>
                  <a:gd name="T19" fmla="*/ 12 h 349"/>
                  <a:gd name="T20" fmla="*/ 78 w 330"/>
                  <a:gd name="T21" fmla="*/ 12 h 349"/>
                  <a:gd name="T22" fmla="*/ 75 w 330"/>
                  <a:gd name="T23" fmla="*/ 10 h 349"/>
                  <a:gd name="T24" fmla="*/ 78 w 330"/>
                  <a:gd name="T25" fmla="*/ 8 h 349"/>
                  <a:gd name="T26" fmla="*/ 78 w 330"/>
                  <a:gd name="T27" fmla="*/ 7 h 349"/>
                  <a:gd name="T28" fmla="*/ 78 w 330"/>
                  <a:gd name="T29" fmla="*/ 6 h 349"/>
                  <a:gd name="T30" fmla="*/ 85 w 330"/>
                  <a:gd name="T31" fmla="*/ 4 h 349"/>
                  <a:gd name="T32" fmla="*/ 86 w 330"/>
                  <a:gd name="T33" fmla="*/ 4 h 349"/>
                  <a:gd name="T34" fmla="*/ 84 w 330"/>
                  <a:gd name="T35" fmla="*/ 4 h 349"/>
                  <a:gd name="T36" fmla="*/ 82 w 330"/>
                  <a:gd name="T37" fmla="*/ 4 h 349"/>
                  <a:gd name="T38" fmla="*/ 80 w 330"/>
                  <a:gd name="T39" fmla="*/ 5 h 349"/>
                  <a:gd name="T40" fmla="*/ 77 w 330"/>
                  <a:gd name="T41" fmla="*/ 5 h 349"/>
                  <a:gd name="T42" fmla="*/ 74 w 330"/>
                  <a:gd name="T43" fmla="*/ 5 h 349"/>
                  <a:gd name="T44" fmla="*/ 71 w 330"/>
                  <a:gd name="T45" fmla="*/ 6 h 349"/>
                  <a:gd name="T46" fmla="*/ 71 w 330"/>
                  <a:gd name="T47" fmla="*/ 5 h 349"/>
                  <a:gd name="T48" fmla="*/ 74 w 330"/>
                  <a:gd name="T49" fmla="*/ 4 h 349"/>
                  <a:gd name="T50" fmla="*/ 77 w 330"/>
                  <a:gd name="T51" fmla="*/ 4 h 349"/>
                  <a:gd name="T52" fmla="*/ 77 w 330"/>
                  <a:gd name="T53" fmla="*/ 4 h 349"/>
                  <a:gd name="T54" fmla="*/ 71 w 330"/>
                  <a:gd name="T55" fmla="*/ 4 h 349"/>
                  <a:gd name="T56" fmla="*/ 68 w 330"/>
                  <a:gd name="T57" fmla="*/ 4 h 349"/>
                  <a:gd name="T58" fmla="*/ 68 w 330"/>
                  <a:gd name="T59" fmla="*/ 4 h 349"/>
                  <a:gd name="T60" fmla="*/ 59 w 330"/>
                  <a:gd name="T61" fmla="*/ 4 h 349"/>
                  <a:gd name="T62" fmla="*/ 42 w 330"/>
                  <a:gd name="T63" fmla="*/ 4 h 349"/>
                  <a:gd name="T64" fmla="*/ 34 w 330"/>
                  <a:gd name="T65" fmla="*/ 4 h 349"/>
                  <a:gd name="T66" fmla="*/ 31 w 330"/>
                  <a:gd name="T67" fmla="*/ 4 h 349"/>
                  <a:gd name="T68" fmla="*/ 29 w 330"/>
                  <a:gd name="T69" fmla="*/ 4 h 349"/>
                  <a:gd name="T70" fmla="*/ 28 w 330"/>
                  <a:gd name="T71" fmla="*/ 4 h 349"/>
                  <a:gd name="T72" fmla="*/ 29 w 330"/>
                  <a:gd name="T73" fmla="*/ 4 h 349"/>
                  <a:gd name="T74" fmla="*/ 29 w 330"/>
                  <a:gd name="T75" fmla="*/ 4 h 349"/>
                  <a:gd name="T76" fmla="*/ 30 w 330"/>
                  <a:gd name="T77" fmla="*/ 4 h 349"/>
                  <a:gd name="T78" fmla="*/ 30 w 330"/>
                  <a:gd name="T79" fmla="*/ 3 h 349"/>
                  <a:gd name="T80" fmla="*/ 29 w 330"/>
                  <a:gd name="T81" fmla="*/ 0 h 349"/>
                  <a:gd name="T82" fmla="*/ 19 w 330"/>
                  <a:gd name="T83" fmla="*/ 4 h 349"/>
                  <a:gd name="T84" fmla="*/ 15 w 330"/>
                  <a:gd name="T85" fmla="*/ 4 h 349"/>
                  <a:gd name="T86" fmla="*/ 13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0"/>
                  <a:gd name="T151" fmla="*/ 0 h 349"/>
                  <a:gd name="T152" fmla="*/ 330 w 330"/>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solidFill>
                <a:srgbClr val="BA7CAC"/>
              </a:solidFill>
              <a:ln w="9525">
                <a:noFill/>
                <a:round/>
                <a:headEnd/>
                <a:tailEnd/>
              </a:ln>
            </p:spPr>
            <p:txBody>
              <a:bodyPr/>
              <a:lstStyle/>
              <a:p>
                <a:endParaRPr lang="en-US"/>
              </a:p>
            </p:txBody>
          </p:sp>
          <p:sp>
            <p:nvSpPr>
              <p:cNvPr id="16514" name="Freeform 108"/>
              <p:cNvSpPr>
                <a:spLocks/>
              </p:cNvSpPr>
              <p:nvPr/>
            </p:nvSpPr>
            <p:spPr bwMode="auto">
              <a:xfrm>
                <a:off x="2814" y="1303"/>
                <a:ext cx="315" cy="311"/>
              </a:xfrm>
              <a:custGeom>
                <a:avLst/>
                <a:gdLst>
                  <a:gd name="T0" fmla="*/ 0 w 330"/>
                  <a:gd name="T1" fmla="*/ 4 h 349"/>
                  <a:gd name="T2" fmla="*/ 9 w 330"/>
                  <a:gd name="T3" fmla="*/ 4 h 349"/>
                  <a:gd name="T4" fmla="*/ 8 w 330"/>
                  <a:gd name="T5" fmla="*/ 6 h 349"/>
                  <a:gd name="T6" fmla="*/ 11 w 330"/>
                  <a:gd name="T7" fmla="*/ 7 h 349"/>
                  <a:gd name="T8" fmla="*/ 17 w 330"/>
                  <a:gd name="T9" fmla="*/ 8 h 349"/>
                  <a:gd name="T10" fmla="*/ 24 w 330"/>
                  <a:gd name="T11" fmla="*/ 8 h 349"/>
                  <a:gd name="T12" fmla="*/ 26 w 330"/>
                  <a:gd name="T13" fmla="*/ 9 h 349"/>
                  <a:gd name="T14" fmla="*/ 28 w 330"/>
                  <a:gd name="T15" fmla="*/ 10 h 349"/>
                  <a:gd name="T16" fmla="*/ 28 w 330"/>
                  <a:gd name="T17" fmla="*/ 11 h 349"/>
                  <a:gd name="T18" fmla="*/ 35 w 330"/>
                  <a:gd name="T19" fmla="*/ 12 h 349"/>
                  <a:gd name="T20" fmla="*/ 78 w 330"/>
                  <a:gd name="T21" fmla="*/ 12 h 349"/>
                  <a:gd name="T22" fmla="*/ 75 w 330"/>
                  <a:gd name="T23" fmla="*/ 10 h 349"/>
                  <a:gd name="T24" fmla="*/ 78 w 330"/>
                  <a:gd name="T25" fmla="*/ 8 h 349"/>
                  <a:gd name="T26" fmla="*/ 78 w 330"/>
                  <a:gd name="T27" fmla="*/ 7 h 349"/>
                  <a:gd name="T28" fmla="*/ 78 w 330"/>
                  <a:gd name="T29" fmla="*/ 6 h 349"/>
                  <a:gd name="T30" fmla="*/ 85 w 330"/>
                  <a:gd name="T31" fmla="*/ 4 h 349"/>
                  <a:gd name="T32" fmla="*/ 86 w 330"/>
                  <a:gd name="T33" fmla="*/ 4 h 349"/>
                  <a:gd name="T34" fmla="*/ 84 w 330"/>
                  <a:gd name="T35" fmla="*/ 4 h 349"/>
                  <a:gd name="T36" fmla="*/ 82 w 330"/>
                  <a:gd name="T37" fmla="*/ 4 h 349"/>
                  <a:gd name="T38" fmla="*/ 80 w 330"/>
                  <a:gd name="T39" fmla="*/ 5 h 349"/>
                  <a:gd name="T40" fmla="*/ 77 w 330"/>
                  <a:gd name="T41" fmla="*/ 5 h 349"/>
                  <a:gd name="T42" fmla="*/ 74 w 330"/>
                  <a:gd name="T43" fmla="*/ 5 h 349"/>
                  <a:gd name="T44" fmla="*/ 71 w 330"/>
                  <a:gd name="T45" fmla="*/ 6 h 349"/>
                  <a:gd name="T46" fmla="*/ 71 w 330"/>
                  <a:gd name="T47" fmla="*/ 5 h 349"/>
                  <a:gd name="T48" fmla="*/ 74 w 330"/>
                  <a:gd name="T49" fmla="*/ 4 h 349"/>
                  <a:gd name="T50" fmla="*/ 77 w 330"/>
                  <a:gd name="T51" fmla="*/ 4 h 349"/>
                  <a:gd name="T52" fmla="*/ 77 w 330"/>
                  <a:gd name="T53" fmla="*/ 4 h 349"/>
                  <a:gd name="T54" fmla="*/ 71 w 330"/>
                  <a:gd name="T55" fmla="*/ 4 h 349"/>
                  <a:gd name="T56" fmla="*/ 68 w 330"/>
                  <a:gd name="T57" fmla="*/ 4 h 349"/>
                  <a:gd name="T58" fmla="*/ 68 w 330"/>
                  <a:gd name="T59" fmla="*/ 4 h 349"/>
                  <a:gd name="T60" fmla="*/ 59 w 330"/>
                  <a:gd name="T61" fmla="*/ 4 h 349"/>
                  <a:gd name="T62" fmla="*/ 42 w 330"/>
                  <a:gd name="T63" fmla="*/ 4 h 349"/>
                  <a:gd name="T64" fmla="*/ 34 w 330"/>
                  <a:gd name="T65" fmla="*/ 4 h 349"/>
                  <a:gd name="T66" fmla="*/ 31 w 330"/>
                  <a:gd name="T67" fmla="*/ 4 h 349"/>
                  <a:gd name="T68" fmla="*/ 29 w 330"/>
                  <a:gd name="T69" fmla="*/ 4 h 349"/>
                  <a:gd name="T70" fmla="*/ 28 w 330"/>
                  <a:gd name="T71" fmla="*/ 4 h 349"/>
                  <a:gd name="T72" fmla="*/ 29 w 330"/>
                  <a:gd name="T73" fmla="*/ 4 h 349"/>
                  <a:gd name="T74" fmla="*/ 29 w 330"/>
                  <a:gd name="T75" fmla="*/ 4 h 349"/>
                  <a:gd name="T76" fmla="*/ 30 w 330"/>
                  <a:gd name="T77" fmla="*/ 4 h 349"/>
                  <a:gd name="T78" fmla="*/ 30 w 330"/>
                  <a:gd name="T79" fmla="*/ 3 h 349"/>
                  <a:gd name="T80" fmla="*/ 29 w 330"/>
                  <a:gd name="T81" fmla="*/ 0 h 349"/>
                  <a:gd name="T82" fmla="*/ 19 w 330"/>
                  <a:gd name="T83" fmla="*/ 4 h 349"/>
                  <a:gd name="T84" fmla="*/ 15 w 330"/>
                  <a:gd name="T85" fmla="*/ 4 h 349"/>
                  <a:gd name="T86" fmla="*/ 13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w 330"/>
                  <a:gd name="T101" fmla="*/ 4 h 3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349"/>
                  <a:gd name="T155" fmla="*/ 330 w 330"/>
                  <a:gd name="T156" fmla="*/ 349 h 3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noFill/>
              <a:ln w="4763">
                <a:solidFill>
                  <a:srgbClr val="1F1A17"/>
                </a:solidFill>
                <a:round/>
                <a:headEnd/>
                <a:tailEnd/>
              </a:ln>
            </p:spPr>
            <p:txBody>
              <a:bodyPr/>
              <a:lstStyle/>
              <a:p>
                <a:endParaRPr lang="en-US"/>
              </a:p>
            </p:txBody>
          </p:sp>
          <p:sp>
            <p:nvSpPr>
              <p:cNvPr id="16515" name="Freeform 109"/>
              <p:cNvSpPr>
                <a:spLocks/>
              </p:cNvSpPr>
              <p:nvPr/>
            </p:nvSpPr>
            <p:spPr bwMode="auto">
              <a:xfrm>
                <a:off x="1870" y="1678"/>
                <a:ext cx="436" cy="321"/>
              </a:xfrm>
              <a:custGeom>
                <a:avLst/>
                <a:gdLst>
                  <a:gd name="T0" fmla="*/ 112 w 457"/>
                  <a:gd name="T1" fmla="*/ 14 h 359"/>
                  <a:gd name="T2" fmla="*/ 87 w 457"/>
                  <a:gd name="T3" fmla="*/ 13 h 359"/>
                  <a:gd name="T4" fmla="*/ 69 w 457"/>
                  <a:gd name="T5" fmla="*/ 13 h 359"/>
                  <a:gd name="T6" fmla="*/ 58 w 457"/>
                  <a:gd name="T7" fmla="*/ 13 h 359"/>
                  <a:gd name="T8" fmla="*/ 46 w 457"/>
                  <a:gd name="T9" fmla="*/ 13 h 359"/>
                  <a:gd name="T10" fmla="*/ 42 w 457"/>
                  <a:gd name="T11" fmla="*/ 13 h 359"/>
                  <a:gd name="T12" fmla="*/ 26 w 457"/>
                  <a:gd name="T13" fmla="*/ 13 h 359"/>
                  <a:gd name="T14" fmla="*/ 21 w 457"/>
                  <a:gd name="T15" fmla="*/ 13 h 359"/>
                  <a:gd name="T16" fmla="*/ 14 w 457"/>
                  <a:gd name="T17" fmla="*/ 12 h 359"/>
                  <a:gd name="T18" fmla="*/ 10 w 457"/>
                  <a:gd name="T19" fmla="*/ 12 h 359"/>
                  <a:gd name="T20" fmla="*/ 0 w 457"/>
                  <a:gd name="T21" fmla="*/ 12 h 359"/>
                  <a:gd name="T22" fmla="*/ 10 w 457"/>
                  <a:gd name="T23" fmla="*/ 0 h 359"/>
                  <a:gd name="T24" fmla="*/ 117 w 457"/>
                  <a:gd name="T25" fmla="*/ 4 h 359"/>
                  <a:gd name="T26" fmla="*/ 112 w 457"/>
                  <a:gd name="T27" fmla="*/ 14 h 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359"/>
                  <a:gd name="T44" fmla="*/ 457 w 457"/>
                  <a:gd name="T45" fmla="*/ 359 h 3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solidFill>
                <a:srgbClr val="BD4445"/>
              </a:solidFill>
              <a:ln w="9525">
                <a:noFill/>
                <a:round/>
                <a:headEnd/>
                <a:tailEnd/>
              </a:ln>
            </p:spPr>
            <p:txBody>
              <a:bodyPr/>
              <a:lstStyle/>
              <a:p>
                <a:endParaRPr lang="en-US"/>
              </a:p>
            </p:txBody>
          </p:sp>
          <p:sp>
            <p:nvSpPr>
              <p:cNvPr id="16516" name="Freeform 110"/>
              <p:cNvSpPr>
                <a:spLocks/>
              </p:cNvSpPr>
              <p:nvPr/>
            </p:nvSpPr>
            <p:spPr bwMode="auto">
              <a:xfrm>
                <a:off x="1870" y="1678"/>
                <a:ext cx="436" cy="321"/>
              </a:xfrm>
              <a:custGeom>
                <a:avLst/>
                <a:gdLst>
                  <a:gd name="T0" fmla="*/ 112 w 457"/>
                  <a:gd name="T1" fmla="*/ 14 h 359"/>
                  <a:gd name="T2" fmla="*/ 87 w 457"/>
                  <a:gd name="T3" fmla="*/ 13 h 359"/>
                  <a:gd name="T4" fmla="*/ 69 w 457"/>
                  <a:gd name="T5" fmla="*/ 13 h 359"/>
                  <a:gd name="T6" fmla="*/ 58 w 457"/>
                  <a:gd name="T7" fmla="*/ 13 h 359"/>
                  <a:gd name="T8" fmla="*/ 46 w 457"/>
                  <a:gd name="T9" fmla="*/ 13 h 359"/>
                  <a:gd name="T10" fmla="*/ 42 w 457"/>
                  <a:gd name="T11" fmla="*/ 13 h 359"/>
                  <a:gd name="T12" fmla="*/ 26 w 457"/>
                  <a:gd name="T13" fmla="*/ 13 h 359"/>
                  <a:gd name="T14" fmla="*/ 21 w 457"/>
                  <a:gd name="T15" fmla="*/ 13 h 359"/>
                  <a:gd name="T16" fmla="*/ 14 w 457"/>
                  <a:gd name="T17" fmla="*/ 12 h 359"/>
                  <a:gd name="T18" fmla="*/ 10 w 457"/>
                  <a:gd name="T19" fmla="*/ 12 h 359"/>
                  <a:gd name="T20" fmla="*/ 0 w 457"/>
                  <a:gd name="T21" fmla="*/ 12 h 359"/>
                  <a:gd name="T22" fmla="*/ 10 w 457"/>
                  <a:gd name="T23" fmla="*/ 0 h 359"/>
                  <a:gd name="T24" fmla="*/ 117 w 457"/>
                  <a:gd name="T25" fmla="*/ 4 h 359"/>
                  <a:gd name="T26" fmla="*/ 112 w 457"/>
                  <a:gd name="T27" fmla="*/ 14 h 359"/>
                  <a:gd name="T28" fmla="*/ 112 w 457"/>
                  <a:gd name="T29" fmla="*/ 14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359"/>
                  <a:gd name="T47" fmla="*/ 457 w 45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noFill/>
              <a:ln w="4763">
                <a:solidFill>
                  <a:srgbClr val="1F1A17"/>
                </a:solidFill>
                <a:round/>
                <a:headEnd/>
                <a:tailEnd/>
              </a:ln>
            </p:spPr>
            <p:txBody>
              <a:bodyPr/>
              <a:lstStyle/>
              <a:p>
                <a:endParaRPr lang="en-US"/>
              </a:p>
            </p:txBody>
          </p:sp>
          <p:sp>
            <p:nvSpPr>
              <p:cNvPr id="16517" name="Freeform 111"/>
              <p:cNvSpPr>
                <a:spLocks/>
              </p:cNvSpPr>
              <p:nvPr/>
            </p:nvSpPr>
            <p:spPr bwMode="auto">
              <a:xfrm>
                <a:off x="1058" y="1432"/>
                <a:ext cx="472" cy="761"/>
              </a:xfrm>
              <a:custGeom>
                <a:avLst/>
                <a:gdLst>
                  <a:gd name="T0" fmla="*/ 10 w 495"/>
                  <a:gd name="T1" fmla="*/ 6 h 851"/>
                  <a:gd name="T2" fmla="*/ 10 w 495"/>
                  <a:gd name="T3" fmla="*/ 7 h 851"/>
                  <a:gd name="T4" fmla="*/ 3 w 495"/>
                  <a:gd name="T5" fmla="*/ 10 h 851"/>
                  <a:gd name="T6" fmla="*/ 10 w 495"/>
                  <a:gd name="T7" fmla="*/ 11 h 851"/>
                  <a:gd name="T8" fmla="*/ 12 w 495"/>
                  <a:gd name="T9" fmla="*/ 13 h 851"/>
                  <a:gd name="T10" fmla="*/ 14 w 495"/>
                  <a:gd name="T11" fmla="*/ 13 h 851"/>
                  <a:gd name="T12" fmla="*/ 14 w 495"/>
                  <a:gd name="T13" fmla="*/ 13 h 851"/>
                  <a:gd name="T14" fmla="*/ 17 w 495"/>
                  <a:gd name="T15" fmla="*/ 13 h 851"/>
                  <a:gd name="T16" fmla="*/ 19 w 495"/>
                  <a:gd name="T17" fmla="*/ 13 h 851"/>
                  <a:gd name="T18" fmla="*/ 15 w 495"/>
                  <a:gd name="T19" fmla="*/ 13 h 851"/>
                  <a:gd name="T20" fmla="*/ 17 w 495"/>
                  <a:gd name="T21" fmla="*/ 13 h 851"/>
                  <a:gd name="T22" fmla="*/ 20 w 495"/>
                  <a:gd name="T23" fmla="*/ 15 h 851"/>
                  <a:gd name="T24" fmla="*/ 18 w 495"/>
                  <a:gd name="T25" fmla="*/ 15 h 851"/>
                  <a:gd name="T26" fmla="*/ 13 w 495"/>
                  <a:gd name="T27" fmla="*/ 14 h 851"/>
                  <a:gd name="T28" fmla="*/ 14 w 495"/>
                  <a:gd name="T29" fmla="*/ 13 h 851"/>
                  <a:gd name="T30" fmla="*/ 12 w 495"/>
                  <a:gd name="T31" fmla="*/ 13 h 851"/>
                  <a:gd name="T32" fmla="*/ 10 w 495"/>
                  <a:gd name="T33" fmla="*/ 14 h 851"/>
                  <a:gd name="T34" fmla="*/ 10 w 495"/>
                  <a:gd name="T35" fmla="*/ 16 h 851"/>
                  <a:gd name="T36" fmla="*/ 13 w 495"/>
                  <a:gd name="T37" fmla="*/ 17 h 851"/>
                  <a:gd name="T38" fmla="*/ 19 w 495"/>
                  <a:gd name="T39" fmla="*/ 17 h 851"/>
                  <a:gd name="T40" fmla="*/ 17 w 495"/>
                  <a:gd name="T41" fmla="*/ 18 h 851"/>
                  <a:gd name="T42" fmla="*/ 14 w 495"/>
                  <a:gd name="T43" fmla="*/ 18 h 851"/>
                  <a:gd name="T44" fmla="*/ 13 w 495"/>
                  <a:gd name="T45" fmla="*/ 19 h 851"/>
                  <a:gd name="T46" fmla="*/ 21 w 495"/>
                  <a:gd name="T47" fmla="*/ 21 h 851"/>
                  <a:gd name="T48" fmla="*/ 25 w 495"/>
                  <a:gd name="T49" fmla="*/ 21 h 851"/>
                  <a:gd name="T50" fmla="*/ 25 w 495"/>
                  <a:gd name="T51" fmla="*/ 22 h 851"/>
                  <a:gd name="T52" fmla="*/ 27 w 495"/>
                  <a:gd name="T53" fmla="*/ 23 h 851"/>
                  <a:gd name="T54" fmla="*/ 26 w 495"/>
                  <a:gd name="T55" fmla="*/ 24 h 851"/>
                  <a:gd name="T56" fmla="*/ 25 w 495"/>
                  <a:gd name="T57" fmla="*/ 25 h 851"/>
                  <a:gd name="T58" fmla="*/ 27 w 495"/>
                  <a:gd name="T59" fmla="*/ 25 h 851"/>
                  <a:gd name="T60" fmla="*/ 41 w 495"/>
                  <a:gd name="T61" fmla="*/ 27 h 851"/>
                  <a:gd name="T62" fmla="*/ 47 w 495"/>
                  <a:gd name="T63" fmla="*/ 27 h 851"/>
                  <a:gd name="T64" fmla="*/ 54 w 495"/>
                  <a:gd name="T65" fmla="*/ 28 h 851"/>
                  <a:gd name="T66" fmla="*/ 54 w 495"/>
                  <a:gd name="T67" fmla="*/ 29 h 851"/>
                  <a:gd name="T68" fmla="*/ 60 w 495"/>
                  <a:gd name="T69" fmla="*/ 29 h 851"/>
                  <a:gd name="T70" fmla="*/ 66 w 495"/>
                  <a:gd name="T71" fmla="*/ 30 h 851"/>
                  <a:gd name="T72" fmla="*/ 69 w 495"/>
                  <a:gd name="T73" fmla="*/ 31 h 851"/>
                  <a:gd name="T74" fmla="*/ 69 w 495"/>
                  <a:gd name="T75" fmla="*/ 33 h 851"/>
                  <a:gd name="T76" fmla="*/ 114 w 495"/>
                  <a:gd name="T77" fmla="*/ 33 h 851"/>
                  <a:gd name="T78" fmla="*/ 110 w 495"/>
                  <a:gd name="T79" fmla="*/ 33 h 851"/>
                  <a:gd name="T80" fmla="*/ 113 w 495"/>
                  <a:gd name="T81" fmla="*/ 31 h 851"/>
                  <a:gd name="T82" fmla="*/ 121 w 495"/>
                  <a:gd name="T83" fmla="*/ 30 h 851"/>
                  <a:gd name="T84" fmla="*/ 125 w 495"/>
                  <a:gd name="T85" fmla="*/ 30 h 851"/>
                  <a:gd name="T86" fmla="*/ 121 w 495"/>
                  <a:gd name="T87" fmla="*/ 29 h 851"/>
                  <a:gd name="T88" fmla="*/ 121 w 495"/>
                  <a:gd name="T89" fmla="*/ 27 h 851"/>
                  <a:gd name="T90" fmla="*/ 60 w 495"/>
                  <a:gd name="T91" fmla="*/ 13 h 851"/>
                  <a:gd name="T92" fmla="*/ 56 w 495"/>
                  <a:gd name="T93" fmla="*/ 12 h 851"/>
                  <a:gd name="T94" fmla="*/ 72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6 h 8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5"/>
                  <a:gd name="T160" fmla="*/ 0 h 851"/>
                  <a:gd name="T161" fmla="*/ 495 w 495"/>
                  <a:gd name="T162" fmla="*/ 851 h 8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solidFill>
                <a:srgbClr val="BA7CAC"/>
              </a:solidFill>
              <a:ln w="9525">
                <a:noFill/>
                <a:round/>
                <a:headEnd/>
                <a:tailEnd/>
              </a:ln>
            </p:spPr>
            <p:txBody>
              <a:bodyPr/>
              <a:lstStyle/>
              <a:p>
                <a:endParaRPr lang="en-US"/>
              </a:p>
            </p:txBody>
          </p:sp>
          <p:sp>
            <p:nvSpPr>
              <p:cNvPr id="16518" name="Freeform 112"/>
              <p:cNvSpPr>
                <a:spLocks/>
              </p:cNvSpPr>
              <p:nvPr/>
            </p:nvSpPr>
            <p:spPr bwMode="auto">
              <a:xfrm>
                <a:off x="1058" y="1432"/>
                <a:ext cx="472" cy="761"/>
              </a:xfrm>
              <a:custGeom>
                <a:avLst/>
                <a:gdLst>
                  <a:gd name="T0" fmla="*/ 10 w 495"/>
                  <a:gd name="T1" fmla="*/ 6 h 851"/>
                  <a:gd name="T2" fmla="*/ 10 w 495"/>
                  <a:gd name="T3" fmla="*/ 7 h 851"/>
                  <a:gd name="T4" fmla="*/ 3 w 495"/>
                  <a:gd name="T5" fmla="*/ 10 h 851"/>
                  <a:gd name="T6" fmla="*/ 10 w 495"/>
                  <a:gd name="T7" fmla="*/ 11 h 851"/>
                  <a:gd name="T8" fmla="*/ 12 w 495"/>
                  <a:gd name="T9" fmla="*/ 13 h 851"/>
                  <a:gd name="T10" fmla="*/ 14 w 495"/>
                  <a:gd name="T11" fmla="*/ 13 h 851"/>
                  <a:gd name="T12" fmla="*/ 14 w 495"/>
                  <a:gd name="T13" fmla="*/ 13 h 851"/>
                  <a:gd name="T14" fmla="*/ 17 w 495"/>
                  <a:gd name="T15" fmla="*/ 13 h 851"/>
                  <a:gd name="T16" fmla="*/ 19 w 495"/>
                  <a:gd name="T17" fmla="*/ 13 h 851"/>
                  <a:gd name="T18" fmla="*/ 15 w 495"/>
                  <a:gd name="T19" fmla="*/ 13 h 851"/>
                  <a:gd name="T20" fmla="*/ 17 w 495"/>
                  <a:gd name="T21" fmla="*/ 13 h 851"/>
                  <a:gd name="T22" fmla="*/ 20 w 495"/>
                  <a:gd name="T23" fmla="*/ 15 h 851"/>
                  <a:gd name="T24" fmla="*/ 18 w 495"/>
                  <a:gd name="T25" fmla="*/ 15 h 851"/>
                  <a:gd name="T26" fmla="*/ 13 w 495"/>
                  <a:gd name="T27" fmla="*/ 14 h 851"/>
                  <a:gd name="T28" fmla="*/ 14 w 495"/>
                  <a:gd name="T29" fmla="*/ 13 h 851"/>
                  <a:gd name="T30" fmla="*/ 12 w 495"/>
                  <a:gd name="T31" fmla="*/ 13 h 851"/>
                  <a:gd name="T32" fmla="*/ 10 w 495"/>
                  <a:gd name="T33" fmla="*/ 14 h 851"/>
                  <a:gd name="T34" fmla="*/ 10 w 495"/>
                  <a:gd name="T35" fmla="*/ 16 h 851"/>
                  <a:gd name="T36" fmla="*/ 13 w 495"/>
                  <a:gd name="T37" fmla="*/ 17 h 851"/>
                  <a:gd name="T38" fmla="*/ 19 w 495"/>
                  <a:gd name="T39" fmla="*/ 17 h 851"/>
                  <a:gd name="T40" fmla="*/ 17 w 495"/>
                  <a:gd name="T41" fmla="*/ 18 h 851"/>
                  <a:gd name="T42" fmla="*/ 14 w 495"/>
                  <a:gd name="T43" fmla="*/ 18 h 851"/>
                  <a:gd name="T44" fmla="*/ 13 w 495"/>
                  <a:gd name="T45" fmla="*/ 19 h 851"/>
                  <a:gd name="T46" fmla="*/ 21 w 495"/>
                  <a:gd name="T47" fmla="*/ 21 h 851"/>
                  <a:gd name="T48" fmla="*/ 25 w 495"/>
                  <a:gd name="T49" fmla="*/ 21 h 851"/>
                  <a:gd name="T50" fmla="*/ 25 w 495"/>
                  <a:gd name="T51" fmla="*/ 22 h 851"/>
                  <a:gd name="T52" fmla="*/ 27 w 495"/>
                  <a:gd name="T53" fmla="*/ 23 h 851"/>
                  <a:gd name="T54" fmla="*/ 26 w 495"/>
                  <a:gd name="T55" fmla="*/ 24 h 851"/>
                  <a:gd name="T56" fmla="*/ 25 w 495"/>
                  <a:gd name="T57" fmla="*/ 25 h 851"/>
                  <a:gd name="T58" fmla="*/ 27 w 495"/>
                  <a:gd name="T59" fmla="*/ 25 h 851"/>
                  <a:gd name="T60" fmla="*/ 41 w 495"/>
                  <a:gd name="T61" fmla="*/ 27 h 851"/>
                  <a:gd name="T62" fmla="*/ 47 w 495"/>
                  <a:gd name="T63" fmla="*/ 27 h 851"/>
                  <a:gd name="T64" fmla="*/ 54 w 495"/>
                  <a:gd name="T65" fmla="*/ 28 h 851"/>
                  <a:gd name="T66" fmla="*/ 54 w 495"/>
                  <a:gd name="T67" fmla="*/ 29 h 851"/>
                  <a:gd name="T68" fmla="*/ 60 w 495"/>
                  <a:gd name="T69" fmla="*/ 29 h 851"/>
                  <a:gd name="T70" fmla="*/ 66 w 495"/>
                  <a:gd name="T71" fmla="*/ 30 h 851"/>
                  <a:gd name="T72" fmla="*/ 69 w 495"/>
                  <a:gd name="T73" fmla="*/ 31 h 851"/>
                  <a:gd name="T74" fmla="*/ 69 w 495"/>
                  <a:gd name="T75" fmla="*/ 33 h 851"/>
                  <a:gd name="T76" fmla="*/ 114 w 495"/>
                  <a:gd name="T77" fmla="*/ 33 h 851"/>
                  <a:gd name="T78" fmla="*/ 110 w 495"/>
                  <a:gd name="T79" fmla="*/ 33 h 851"/>
                  <a:gd name="T80" fmla="*/ 113 w 495"/>
                  <a:gd name="T81" fmla="*/ 31 h 851"/>
                  <a:gd name="T82" fmla="*/ 121 w 495"/>
                  <a:gd name="T83" fmla="*/ 30 h 851"/>
                  <a:gd name="T84" fmla="*/ 125 w 495"/>
                  <a:gd name="T85" fmla="*/ 30 h 851"/>
                  <a:gd name="T86" fmla="*/ 121 w 495"/>
                  <a:gd name="T87" fmla="*/ 29 h 851"/>
                  <a:gd name="T88" fmla="*/ 121 w 495"/>
                  <a:gd name="T89" fmla="*/ 27 h 851"/>
                  <a:gd name="T90" fmla="*/ 60 w 495"/>
                  <a:gd name="T91" fmla="*/ 13 h 851"/>
                  <a:gd name="T92" fmla="*/ 56 w 495"/>
                  <a:gd name="T93" fmla="*/ 12 h 851"/>
                  <a:gd name="T94" fmla="*/ 72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6 h 851"/>
                  <a:gd name="T106" fmla="*/ 10 w 495"/>
                  <a:gd name="T107" fmla="*/ 6 h 8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851"/>
                  <a:gd name="T164" fmla="*/ 495 w 495"/>
                  <a:gd name="T165" fmla="*/ 851 h 8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noFill/>
              <a:ln w="4763">
                <a:solidFill>
                  <a:srgbClr val="1F1A17"/>
                </a:solidFill>
                <a:round/>
                <a:headEnd/>
                <a:tailEnd/>
              </a:ln>
            </p:spPr>
            <p:txBody>
              <a:bodyPr/>
              <a:lstStyle/>
              <a:p>
                <a:endParaRPr lang="en-US"/>
              </a:p>
            </p:txBody>
          </p:sp>
          <p:sp>
            <p:nvSpPr>
              <p:cNvPr id="16519" name="Freeform 113"/>
              <p:cNvSpPr>
                <a:spLocks/>
              </p:cNvSpPr>
              <p:nvPr/>
            </p:nvSpPr>
            <p:spPr bwMode="auto">
              <a:xfrm>
                <a:off x="1462" y="1911"/>
                <a:ext cx="408" cy="443"/>
              </a:xfrm>
              <a:custGeom>
                <a:avLst/>
                <a:gdLst>
                  <a:gd name="T0" fmla="*/ 0 w 427"/>
                  <a:gd name="T1" fmla="*/ 13 h 495"/>
                  <a:gd name="T2" fmla="*/ 11 w 427"/>
                  <a:gd name="T3" fmla="*/ 12 h 495"/>
                  <a:gd name="T4" fmla="*/ 11 w 427"/>
                  <a:gd name="T5" fmla="*/ 12 h 495"/>
                  <a:gd name="T6" fmla="*/ 11 w 427"/>
                  <a:gd name="T7" fmla="*/ 11 h 495"/>
                  <a:gd name="T8" fmla="*/ 13 w 427"/>
                  <a:gd name="T9" fmla="*/ 9 h 495"/>
                  <a:gd name="T10" fmla="*/ 20 w 427"/>
                  <a:gd name="T11" fmla="*/ 9 h 495"/>
                  <a:gd name="T12" fmla="*/ 16 w 427"/>
                  <a:gd name="T13" fmla="*/ 8 h 495"/>
                  <a:gd name="T14" fmla="*/ 13 w 427"/>
                  <a:gd name="T15" fmla="*/ 6 h 495"/>
                  <a:gd name="T16" fmla="*/ 17 w 427"/>
                  <a:gd name="T17" fmla="*/ 4 h 495"/>
                  <a:gd name="T18" fmla="*/ 21 w 427"/>
                  <a:gd name="T19" fmla="*/ 4 h 495"/>
                  <a:gd name="T20" fmla="*/ 27 w 427"/>
                  <a:gd name="T21" fmla="*/ 4 h 495"/>
                  <a:gd name="T22" fmla="*/ 31 w 427"/>
                  <a:gd name="T23" fmla="*/ 0 h 495"/>
                  <a:gd name="T24" fmla="*/ 113 w 427"/>
                  <a:gd name="T25" fmla="*/ 4 h 495"/>
                  <a:gd name="T26" fmla="*/ 97 w 427"/>
                  <a:gd name="T27" fmla="*/ 19 h 495"/>
                  <a:gd name="T28" fmla="*/ 72 w 427"/>
                  <a:gd name="T29" fmla="*/ 19 h 495"/>
                  <a:gd name="T30" fmla="*/ 56 w 427"/>
                  <a:gd name="T31" fmla="*/ 19 h 495"/>
                  <a:gd name="T32" fmla="*/ 25 w 427"/>
                  <a:gd name="T33" fmla="*/ 15 h 495"/>
                  <a:gd name="T34" fmla="*/ 0 w 427"/>
                  <a:gd name="T35" fmla="*/ 13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7"/>
                  <a:gd name="T55" fmla="*/ 0 h 495"/>
                  <a:gd name="T56" fmla="*/ 427 w 427"/>
                  <a:gd name="T57" fmla="*/ 495 h 4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solidFill>
                <a:srgbClr val="BA7CAC"/>
              </a:solidFill>
              <a:ln w="9525">
                <a:noFill/>
                <a:round/>
                <a:headEnd/>
                <a:tailEnd/>
              </a:ln>
            </p:spPr>
            <p:txBody>
              <a:bodyPr/>
              <a:lstStyle/>
              <a:p>
                <a:endParaRPr lang="en-US"/>
              </a:p>
            </p:txBody>
          </p:sp>
          <p:sp>
            <p:nvSpPr>
              <p:cNvPr id="16520" name="Freeform 114"/>
              <p:cNvSpPr>
                <a:spLocks/>
              </p:cNvSpPr>
              <p:nvPr/>
            </p:nvSpPr>
            <p:spPr bwMode="auto">
              <a:xfrm>
                <a:off x="1462" y="1911"/>
                <a:ext cx="408" cy="443"/>
              </a:xfrm>
              <a:custGeom>
                <a:avLst/>
                <a:gdLst>
                  <a:gd name="T0" fmla="*/ 0 w 427"/>
                  <a:gd name="T1" fmla="*/ 13 h 495"/>
                  <a:gd name="T2" fmla="*/ 11 w 427"/>
                  <a:gd name="T3" fmla="*/ 12 h 495"/>
                  <a:gd name="T4" fmla="*/ 11 w 427"/>
                  <a:gd name="T5" fmla="*/ 12 h 495"/>
                  <a:gd name="T6" fmla="*/ 11 w 427"/>
                  <a:gd name="T7" fmla="*/ 11 h 495"/>
                  <a:gd name="T8" fmla="*/ 13 w 427"/>
                  <a:gd name="T9" fmla="*/ 9 h 495"/>
                  <a:gd name="T10" fmla="*/ 20 w 427"/>
                  <a:gd name="T11" fmla="*/ 9 h 495"/>
                  <a:gd name="T12" fmla="*/ 16 w 427"/>
                  <a:gd name="T13" fmla="*/ 8 h 495"/>
                  <a:gd name="T14" fmla="*/ 13 w 427"/>
                  <a:gd name="T15" fmla="*/ 6 h 495"/>
                  <a:gd name="T16" fmla="*/ 17 w 427"/>
                  <a:gd name="T17" fmla="*/ 4 h 495"/>
                  <a:gd name="T18" fmla="*/ 21 w 427"/>
                  <a:gd name="T19" fmla="*/ 4 h 495"/>
                  <a:gd name="T20" fmla="*/ 27 w 427"/>
                  <a:gd name="T21" fmla="*/ 4 h 495"/>
                  <a:gd name="T22" fmla="*/ 31 w 427"/>
                  <a:gd name="T23" fmla="*/ 0 h 495"/>
                  <a:gd name="T24" fmla="*/ 113 w 427"/>
                  <a:gd name="T25" fmla="*/ 4 h 495"/>
                  <a:gd name="T26" fmla="*/ 97 w 427"/>
                  <a:gd name="T27" fmla="*/ 19 h 495"/>
                  <a:gd name="T28" fmla="*/ 72 w 427"/>
                  <a:gd name="T29" fmla="*/ 19 h 495"/>
                  <a:gd name="T30" fmla="*/ 56 w 427"/>
                  <a:gd name="T31" fmla="*/ 19 h 495"/>
                  <a:gd name="T32" fmla="*/ 25 w 427"/>
                  <a:gd name="T33" fmla="*/ 15 h 495"/>
                  <a:gd name="T34" fmla="*/ 0 w 427"/>
                  <a:gd name="T35" fmla="*/ 13 h 495"/>
                  <a:gd name="T36" fmla="*/ 0 w 427"/>
                  <a:gd name="T37" fmla="*/ 13 h 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7"/>
                  <a:gd name="T58" fmla="*/ 0 h 495"/>
                  <a:gd name="T59" fmla="*/ 427 w 427"/>
                  <a:gd name="T60" fmla="*/ 495 h 4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noFill/>
              <a:ln w="4763">
                <a:solidFill>
                  <a:srgbClr val="1F1A17"/>
                </a:solidFill>
                <a:round/>
                <a:headEnd/>
                <a:tailEnd/>
              </a:ln>
            </p:spPr>
            <p:txBody>
              <a:bodyPr/>
              <a:lstStyle/>
              <a:p>
                <a:endParaRPr lang="en-US"/>
              </a:p>
            </p:txBody>
          </p:sp>
          <p:sp>
            <p:nvSpPr>
              <p:cNvPr id="16521" name="Freeform 115"/>
              <p:cNvSpPr>
                <a:spLocks/>
              </p:cNvSpPr>
              <p:nvPr/>
            </p:nvSpPr>
            <p:spPr bwMode="auto">
              <a:xfrm>
                <a:off x="1870" y="1676"/>
                <a:ext cx="436" cy="323"/>
              </a:xfrm>
              <a:custGeom>
                <a:avLst/>
                <a:gdLst>
                  <a:gd name="T0" fmla="*/ 0 w 457"/>
                  <a:gd name="T1" fmla="*/ 12 h 361"/>
                  <a:gd name="T2" fmla="*/ 10 w 457"/>
                  <a:gd name="T3" fmla="*/ 0 h 361"/>
                  <a:gd name="T4" fmla="*/ 86 w 457"/>
                  <a:gd name="T5" fmla="*/ 4 h 361"/>
                  <a:gd name="T6" fmla="*/ 117 w 457"/>
                  <a:gd name="T7" fmla="*/ 4 h 361"/>
                  <a:gd name="T8" fmla="*/ 115 w 457"/>
                  <a:gd name="T9" fmla="*/ 4 h 361"/>
                  <a:gd name="T10" fmla="*/ 112 w 457"/>
                  <a:gd name="T11" fmla="*/ 14 h 361"/>
                  <a:gd name="T12" fmla="*/ 97 w 457"/>
                  <a:gd name="T13" fmla="*/ 14 h 361"/>
                  <a:gd name="T14" fmla="*/ 48 w 457"/>
                  <a:gd name="T15" fmla="*/ 13 h 361"/>
                  <a:gd name="T16" fmla="*/ 0 w 457"/>
                  <a:gd name="T17" fmla="*/ 12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7"/>
                  <a:gd name="T28" fmla="*/ 0 h 361"/>
                  <a:gd name="T29" fmla="*/ 457 w 457"/>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solidFill>
                <a:srgbClr val="BA7CAC"/>
              </a:solidFill>
              <a:ln w="9525">
                <a:noFill/>
                <a:round/>
                <a:headEnd/>
                <a:tailEnd/>
              </a:ln>
            </p:spPr>
            <p:txBody>
              <a:bodyPr/>
              <a:lstStyle/>
              <a:p>
                <a:endParaRPr lang="en-US"/>
              </a:p>
            </p:txBody>
          </p:sp>
          <p:sp>
            <p:nvSpPr>
              <p:cNvPr id="16522" name="Freeform 116"/>
              <p:cNvSpPr>
                <a:spLocks/>
              </p:cNvSpPr>
              <p:nvPr/>
            </p:nvSpPr>
            <p:spPr bwMode="auto">
              <a:xfrm>
                <a:off x="1870" y="1676"/>
                <a:ext cx="436" cy="323"/>
              </a:xfrm>
              <a:custGeom>
                <a:avLst/>
                <a:gdLst>
                  <a:gd name="T0" fmla="*/ 0 w 457"/>
                  <a:gd name="T1" fmla="*/ 12 h 361"/>
                  <a:gd name="T2" fmla="*/ 10 w 457"/>
                  <a:gd name="T3" fmla="*/ 0 h 361"/>
                  <a:gd name="T4" fmla="*/ 86 w 457"/>
                  <a:gd name="T5" fmla="*/ 4 h 361"/>
                  <a:gd name="T6" fmla="*/ 117 w 457"/>
                  <a:gd name="T7" fmla="*/ 4 h 361"/>
                  <a:gd name="T8" fmla="*/ 115 w 457"/>
                  <a:gd name="T9" fmla="*/ 4 h 361"/>
                  <a:gd name="T10" fmla="*/ 112 w 457"/>
                  <a:gd name="T11" fmla="*/ 14 h 361"/>
                  <a:gd name="T12" fmla="*/ 97 w 457"/>
                  <a:gd name="T13" fmla="*/ 14 h 361"/>
                  <a:gd name="T14" fmla="*/ 48 w 457"/>
                  <a:gd name="T15" fmla="*/ 13 h 361"/>
                  <a:gd name="T16" fmla="*/ 0 w 457"/>
                  <a:gd name="T17" fmla="*/ 12 h 361"/>
                  <a:gd name="T18" fmla="*/ 0 w 457"/>
                  <a:gd name="T19" fmla="*/ 12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
                  <a:gd name="T31" fmla="*/ 0 h 361"/>
                  <a:gd name="T32" fmla="*/ 457 w 457"/>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noFill/>
              <a:ln w="4763">
                <a:solidFill>
                  <a:srgbClr val="1F1A17"/>
                </a:solidFill>
                <a:round/>
                <a:headEnd/>
                <a:tailEnd/>
              </a:ln>
            </p:spPr>
            <p:txBody>
              <a:bodyPr/>
              <a:lstStyle/>
              <a:p>
                <a:endParaRPr lang="en-US"/>
              </a:p>
            </p:txBody>
          </p:sp>
          <p:sp>
            <p:nvSpPr>
              <p:cNvPr id="16523" name="Freeform 117"/>
              <p:cNvSpPr>
                <a:spLocks/>
              </p:cNvSpPr>
              <p:nvPr/>
            </p:nvSpPr>
            <p:spPr bwMode="auto">
              <a:xfrm>
                <a:off x="2767" y="2291"/>
                <a:ext cx="336" cy="276"/>
              </a:xfrm>
              <a:custGeom>
                <a:avLst/>
                <a:gdLst>
                  <a:gd name="T0" fmla="*/ 4 w 351"/>
                  <a:gd name="T1" fmla="*/ 4 h 310"/>
                  <a:gd name="T2" fmla="*/ 11 w 351"/>
                  <a:gd name="T3" fmla="*/ 4 h 310"/>
                  <a:gd name="T4" fmla="*/ 11 w 351"/>
                  <a:gd name="T5" fmla="*/ 6 h 310"/>
                  <a:gd name="T6" fmla="*/ 11 w 351"/>
                  <a:gd name="T7" fmla="*/ 7 h 310"/>
                  <a:gd name="T8" fmla="*/ 11 w 351"/>
                  <a:gd name="T9" fmla="*/ 8 h 310"/>
                  <a:gd name="T10" fmla="*/ 11 w 351"/>
                  <a:gd name="T11" fmla="*/ 9 h 310"/>
                  <a:gd name="T12" fmla="*/ 20 w 351"/>
                  <a:gd name="T13" fmla="*/ 9 h 310"/>
                  <a:gd name="T14" fmla="*/ 40 w 351"/>
                  <a:gd name="T15" fmla="*/ 9 h 310"/>
                  <a:gd name="T16" fmla="*/ 42 w 351"/>
                  <a:gd name="T17" fmla="*/ 9 h 310"/>
                  <a:gd name="T18" fmla="*/ 50 w 351"/>
                  <a:gd name="T19" fmla="*/ 10 h 310"/>
                  <a:gd name="T20" fmla="*/ 55 w 351"/>
                  <a:gd name="T21" fmla="*/ 10 h 310"/>
                  <a:gd name="T22" fmla="*/ 58 w 351"/>
                  <a:gd name="T23" fmla="*/ 10 h 310"/>
                  <a:gd name="T24" fmla="*/ 65 w 351"/>
                  <a:gd name="T25" fmla="*/ 10 h 310"/>
                  <a:gd name="T26" fmla="*/ 70 w 351"/>
                  <a:gd name="T27" fmla="*/ 10 h 310"/>
                  <a:gd name="T28" fmla="*/ 72 w 351"/>
                  <a:gd name="T29" fmla="*/ 10 h 310"/>
                  <a:gd name="T30" fmla="*/ 76 w 351"/>
                  <a:gd name="T31" fmla="*/ 10 h 310"/>
                  <a:gd name="T32" fmla="*/ 79 w 351"/>
                  <a:gd name="T33" fmla="*/ 10 h 310"/>
                  <a:gd name="T34" fmla="*/ 79 w 351"/>
                  <a:gd name="T35" fmla="*/ 10 h 310"/>
                  <a:gd name="T36" fmla="*/ 83 w 351"/>
                  <a:gd name="T37" fmla="*/ 10 h 310"/>
                  <a:gd name="T38" fmla="*/ 87 w 351"/>
                  <a:gd name="T39" fmla="*/ 10 h 310"/>
                  <a:gd name="T40" fmla="*/ 91 w 351"/>
                  <a:gd name="T41" fmla="*/ 10 h 310"/>
                  <a:gd name="T42" fmla="*/ 93 w 351"/>
                  <a:gd name="T43" fmla="*/ 10 h 310"/>
                  <a:gd name="T44" fmla="*/ 95 w 351"/>
                  <a:gd name="T45" fmla="*/ 10 h 310"/>
                  <a:gd name="T46" fmla="*/ 97 w 351"/>
                  <a:gd name="T47" fmla="*/ 10 h 310"/>
                  <a:gd name="T48" fmla="*/ 99 w 351"/>
                  <a:gd name="T49" fmla="*/ 10 h 310"/>
                  <a:gd name="T50" fmla="*/ 95 w 351"/>
                  <a:gd name="T51" fmla="*/ 10 h 310"/>
                  <a:gd name="T52" fmla="*/ 93 w 351"/>
                  <a:gd name="T53" fmla="*/ 10 h 310"/>
                  <a:gd name="T54" fmla="*/ 87 w 351"/>
                  <a:gd name="T55" fmla="*/ 9 h 310"/>
                  <a:gd name="T56" fmla="*/ 91 w 351"/>
                  <a:gd name="T57" fmla="*/ 9 h 310"/>
                  <a:gd name="T58" fmla="*/ 93 w 351"/>
                  <a:gd name="T59" fmla="*/ 9 h 310"/>
                  <a:gd name="T60" fmla="*/ 95 w 351"/>
                  <a:gd name="T61" fmla="*/ 8 h 310"/>
                  <a:gd name="T62" fmla="*/ 91 w 351"/>
                  <a:gd name="T63" fmla="*/ 8 h 310"/>
                  <a:gd name="T64" fmla="*/ 87 w 351"/>
                  <a:gd name="T65" fmla="*/ 8 h 310"/>
                  <a:gd name="T66" fmla="*/ 83 w 351"/>
                  <a:gd name="T67" fmla="*/ 8 h 310"/>
                  <a:gd name="T68" fmla="*/ 85 w 351"/>
                  <a:gd name="T69" fmla="*/ 8 h 310"/>
                  <a:gd name="T70" fmla="*/ 84 w 351"/>
                  <a:gd name="T71" fmla="*/ 8 h 310"/>
                  <a:gd name="T72" fmla="*/ 83 w 351"/>
                  <a:gd name="T73" fmla="*/ 8 h 310"/>
                  <a:gd name="T74" fmla="*/ 79 w 351"/>
                  <a:gd name="T75" fmla="*/ 8 h 310"/>
                  <a:gd name="T76" fmla="*/ 72 w 351"/>
                  <a:gd name="T77" fmla="*/ 8 h 310"/>
                  <a:gd name="T78" fmla="*/ 75 w 351"/>
                  <a:gd name="T79" fmla="*/ 7 h 310"/>
                  <a:gd name="T80" fmla="*/ 79 w 351"/>
                  <a:gd name="T81" fmla="*/ 7 h 310"/>
                  <a:gd name="T82" fmla="*/ 82 w 351"/>
                  <a:gd name="T83" fmla="*/ 6 h 310"/>
                  <a:gd name="T84" fmla="*/ 48 w 351"/>
                  <a:gd name="T85" fmla="*/ 5 h 310"/>
                  <a:gd name="T86" fmla="*/ 52 w 351"/>
                  <a:gd name="T87" fmla="*/ 4 h 310"/>
                  <a:gd name="T88" fmla="*/ 56 w 351"/>
                  <a:gd name="T89" fmla="*/ 4 h 310"/>
                  <a:gd name="T90" fmla="*/ 53 w 351"/>
                  <a:gd name="T91" fmla="*/ 0 h 3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1"/>
                  <a:gd name="T139" fmla="*/ 0 h 310"/>
                  <a:gd name="T140" fmla="*/ 351 w 351"/>
                  <a:gd name="T141" fmla="*/ 310 h 3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solidFill>
                <a:srgbClr val="BA7CAC"/>
              </a:solidFill>
              <a:ln w="9525">
                <a:noFill/>
                <a:round/>
                <a:headEnd/>
                <a:tailEnd/>
              </a:ln>
            </p:spPr>
            <p:txBody>
              <a:bodyPr/>
              <a:lstStyle/>
              <a:p>
                <a:endParaRPr lang="en-US"/>
              </a:p>
            </p:txBody>
          </p:sp>
          <p:sp>
            <p:nvSpPr>
              <p:cNvPr id="16524" name="Freeform 118"/>
              <p:cNvSpPr>
                <a:spLocks/>
              </p:cNvSpPr>
              <p:nvPr/>
            </p:nvSpPr>
            <p:spPr bwMode="auto">
              <a:xfrm>
                <a:off x="2767" y="2291"/>
                <a:ext cx="336" cy="276"/>
              </a:xfrm>
              <a:custGeom>
                <a:avLst/>
                <a:gdLst>
                  <a:gd name="T0" fmla="*/ 4 w 351"/>
                  <a:gd name="T1" fmla="*/ 4 h 310"/>
                  <a:gd name="T2" fmla="*/ 11 w 351"/>
                  <a:gd name="T3" fmla="*/ 4 h 310"/>
                  <a:gd name="T4" fmla="*/ 11 w 351"/>
                  <a:gd name="T5" fmla="*/ 6 h 310"/>
                  <a:gd name="T6" fmla="*/ 11 w 351"/>
                  <a:gd name="T7" fmla="*/ 7 h 310"/>
                  <a:gd name="T8" fmla="*/ 11 w 351"/>
                  <a:gd name="T9" fmla="*/ 8 h 310"/>
                  <a:gd name="T10" fmla="*/ 11 w 351"/>
                  <a:gd name="T11" fmla="*/ 9 h 310"/>
                  <a:gd name="T12" fmla="*/ 20 w 351"/>
                  <a:gd name="T13" fmla="*/ 9 h 310"/>
                  <a:gd name="T14" fmla="*/ 40 w 351"/>
                  <a:gd name="T15" fmla="*/ 9 h 310"/>
                  <a:gd name="T16" fmla="*/ 42 w 351"/>
                  <a:gd name="T17" fmla="*/ 9 h 310"/>
                  <a:gd name="T18" fmla="*/ 50 w 351"/>
                  <a:gd name="T19" fmla="*/ 10 h 310"/>
                  <a:gd name="T20" fmla="*/ 55 w 351"/>
                  <a:gd name="T21" fmla="*/ 10 h 310"/>
                  <a:gd name="T22" fmla="*/ 58 w 351"/>
                  <a:gd name="T23" fmla="*/ 10 h 310"/>
                  <a:gd name="T24" fmla="*/ 65 w 351"/>
                  <a:gd name="T25" fmla="*/ 10 h 310"/>
                  <a:gd name="T26" fmla="*/ 70 w 351"/>
                  <a:gd name="T27" fmla="*/ 10 h 310"/>
                  <a:gd name="T28" fmla="*/ 72 w 351"/>
                  <a:gd name="T29" fmla="*/ 10 h 310"/>
                  <a:gd name="T30" fmla="*/ 76 w 351"/>
                  <a:gd name="T31" fmla="*/ 10 h 310"/>
                  <a:gd name="T32" fmla="*/ 79 w 351"/>
                  <a:gd name="T33" fmla="*/ 10 h 310"/>
                  <a:gd name="T34" fmla="*/ 79 w 351"/>
                  <a:gd name="T35" fmla="*/ 10 h 310"/>
                  <a:gd name="T36" fmla="*/ 83 w 351"/>
                  <a:gd name="T37" fmla="*/ 10 h 310"/>
                  <a:gd name="T38" fmla="*/ 87 w 351"/>
                  <a:gd name="T39" fmla="*/ 10 h 310"/>
                  <a:gd name="T40" fmla="*/ 91 w 351"/>
                  <a:gd name="T41" fmla="*/ 10 h 310"/>
                  <a:gd name="T42" fmla="*/ 93 w 351"/>
                  <a:gd name="T43" fmla="*/ 10 h 310"/>
                  <a:gd name="T44" fmla="*/ 95 w 351"/>
                  <a:gd name="T45" fmla="*/ 10 h 310"/>
                  <a:gd name="T46" fmla="*/ 97 w 351"/>
                  <a:gd name="T47" fmla="*/ 10 h 310"/>
                  <a:gd name="T48" fmla="*/ 99 w 351"/>
                  <a:gd name="T49" fmla="*/ 10 h 310"/>
                  <a:gd name="T50" fmla="*/ 95 w 351"/>
                  <a:gd name="T51" fmla="*/ 10 h 310"/>
                  <a:gd name="T52" fmla="*/ 93 w 351"/>
                  <a:gd name="T53" fmla="*/ 10 h 310"/>
                  <a:gd name="T54" fmla="*/ 87 w 351"/>
                  <a:gd name="T55" fmla="*/ 9 h 310"/>
                  <a:gd name="T56" fmla="*/ 91 w 351"/>
                  <a:gd name="T57" fmla="*/ 9 h 310"/>
                  <a:gd name="T58" fmla="*/ 93 w 351"/>
                  <a:gd name="T59" fmla="*/ 9 h 310"/>
                  <a:gd name="T60" fmla="*/ 95 w 351"/>
                  <a:gd name="T61" fmla="*/ 8 h 310"/>
                  <a:gd name="T62" fmla="*/ 91 w 351"/>
                  <a:gd name="T63" fmla="*/ 8 h 310"/>
                  <a:gd name="T64" fmla="*/ 87 w 351"/>
                  <a:gd name="T65" fmla="*/ 8 h 310"/>
                  <a:gd name="T66" fmla="*/ 83 w 351"/>
                  <a:gd name="T67" fmla="*/ 8 h 310"/>
                  <a:gd name="T68" fmla="*/ 85 w 351"/>
                  <a:gd name="T69" fmla="*/ 8 h 310"/>
                  <a:gd name="T70" fmla="*/ 84 w 351"/>
                  <a:gd name="T71" fmla="*/ 8 h 310"/>
                  <a:gd name="T72" fmla="*/ 83 w 351"/>
                  <a:gd name="T73" fmla="*/ 8 h 310"/>
                  <a:gd name="T74" fmla="*/ 79 w 351"/>
                  <a:gd name="T75" fmla="*/ 8 h 310"/>
                  <a:gd name="T76" fmla="*/ 72 w 351"/>
                  <a:gd name="T77" fmla="*/ 8 h 310"/>
                  <a:gd name="T78" fmla="*/ 75 w 351"/>
                  <a:gd name="T79" fmla="*/ 7 h 310"/>
                  <a:gd name="T80" fmla="*/ 79 w 351"/>
                  <a:gd name="T81" fmla="*/ 7 h 310"/>
                  <a:gd name="T82" fmla="*/ 82 w 351"/>
                  <a:gd name="T83" fmla="*/ 6 h 310"/>
                  <a:gd name="T84" fmla="*/ 48 w 351"/>
                  <a:gd name="T85" fmla="*/ 5 h 310"/>
                  <a:gd name="T86" fmla="*/ 52 w 351"/>
                  <a:gd name="T87" fmla="*/ 4 h 310"/>
                  <a:gd name="T88" fmla="*/ 56 w 351"/>
                  <a:gd name="T89" fmla="*/ 4 h 310"/>
                  <a:gd name="T90" fmla="*/ 53 w 351"/>
                  <a:gd name="T91" fmla="*/ 0 h 310"/>
                  <a:gd name="T92" fmla="*/ 0 w 351"/>
                  <a:gd name="T93" fmla="*/ 3 h 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1"/>
                  <a:gd name="T142" fmla="*/ 0 h 310"/>
                  <a:gd name="T143" fmla="*/ 351 w 351"/>
                  <a:gd name="T144" fmla="*/ 310 h 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noFill/>
              <a:ln w="4763">
                <a:solidFill>
                  <a:srgbClr val="1F1A17"/>
                </a:solidFill>
                <a:round/>
                <a:headEnd/>
                <a:tailEnd/>
              </a:ln>
            </p:spPr>
            <p:txBody>
              <a:bodyPr/>
              <a:lstStyle/>
              <a:p>
                <a:endParaRPr lang="en-US"/>
              </a:p>
            </p:txBody>
          </p:sp>
          <p:sp>
            <p:nvSpPr>
              <p:cNvPr id="16525" name="Freeform 119"/>
              <p:cNvSpPr>
                <a:spLocks/>
              </p:cNvSpPr>
              <p:nvPr/>
            </p:nvSpPr>
            <p:spPr bwMode="auto">
              <a:xfrm>
                <a:off x="2926" y="2138"/>
                <a:ext cx="212" cy="345"/>
              </a:xfrm>
              <a:custGeom>
                <a:avLst/>
                <a:gdLst>
                  <a:gd name="T0" fmla="*/ 0 w 221"/>
                  <a:gd name="T1" fmla="*/ 13 h 386"/>
                  <a:gd name="T2" fmla="*/ 0 w 221"/>
                  <a:gd name="T3" fmla="*/ 12 h 386"/>
                  <a:gd name="T4" fmla="*/ 12 w 221"/>
                  <a:gd name="T5" fmla="*/ 11 h 386"/>
                  <a:gd name="T6" fmla="*/ 12 w 221"/>
                  <a:gd name="T7" fmla="*/ 10 h 386"/>
                  <a:gd name="T8" fmla="*/ 12 w 221"/>
                  <a:gd name="T9" fmla="*/ 9 h 386"/>
                  <a:gd name="T10" fmla="*/ 12 w 221"/>
                  <a:gd name="T11" fmla="*/ 8 h 386"/>
                  <a:gd name="T12" fmla="*/ 12 w 221"/>
                  <a:gd name="T13" fmla="*/ 7 h 386"/>
                  <a:gd name="T14" fmla="*/ 12 w 221"/>
                  <a:gd name="T15" fmla="*/ 4 h 386"/>
                  <a:gd name="T16" fmla="*/ 12 w 221"/>
                  <a:gd name="T17" fmla="*/ 4 h 386"/>
                  <a:gd name="T18" fmla="*/ 17 w 221"/>
                  <a:gd name="T19" fmla="*/ 4 h 386"/>
                  <a:gd name="T20" fmla="*/ 16 w 221"/>
                  <a:gd name="T21" fmla="*/ 4 h 386"/>
                  <a:gd name="T22" fmla="*/ 24 w 221"/>
                  <a:gd name="T23" fmla="*/ 4 h 386"/>
                  <a:gd name="T24" fmla="*/ 61 w 221"/>
                  <a:gd name="T25" fmla="*/ 0 h 386"/>
                  <a:gd name="T26" fmla="*/ 64 w 221"/>
                  <a:gd name="T27" fmla="*/ 4 h 386"/>
                  <a:gd name="T28" fmla="*/ 61 w 221"/>
                  <a:gd name="T29" fmla="*/ 10 h 386"/>
                  <a:gd name="T30" fmla="*/ 67 w 221"/>
                  <a:gd name="T31" fmla="*/ 13 h 386"/>
                  <a:gd name="T32" fmla="*/ 64 w 221"/>
                  <a:gd name="T33" fmla="*/ 14 h 386"/>
                  <a:gd name="T34" fmla="*/ 62 w 221"/>
                  <a:gd name="T35" fmla="*/ 13 h 386"/>
                  <a:gd name="T36" fmla="*/ 59 w 221"/>
                  <a:gd name="T37" fmla="*/ 14 h 386"/>
                  <a:gd name="T38" fmla="*/ 57 w 221"/>
                  <a:gd name="T39" fmla="*/ 13 h 386"/>
                  <a:gd name="T40" fmla="*/ 57 w 221"/>
                  <a:gd name="T41" fmla="*/ 13 h 386"/>
                  <a:gd name="T42" fmla="*/ 53 w 221"/>
                  <a:gd name="T43" fmla="*/ 14 h 386"/>
                  <a:gd name="T44" fmla="*/ 49 w 221"/>
                  <a:gd name="T45" fmla="*/ 15 h 386"/>
                  <a:gd name="T46" fmla="*/ 48 w 221"/>
                  <a:gd name="T47" fmla="*/ 15 h 386"/>
                  <a:gd name="T48" fmla="*/ 46 w 221"/>
                  <a:gd name="T49" fmla="*/ 15 h 386"/>
                  <a:gd name="T50" fmla="*/ 43 w 221"/>
                  <a:gd name="T51" fmla="*/ 15 h 386"/>
                  <a:gd name="T52" fmla="*/ 36 w 221"/>
                  <a:gd name="T53" fmla="*/ 13 h 386"/>
                  <a:gd name="T54" fmla="*/ 37 w 221"/>
                  <a:gd name="T55" fmla="*/ 12 h 386"/>
                  <a:gd name="T56" fmla="*/ 0 w 221"/>
                  <a:gd name="T57" fmla="*/ 13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1"/>
                  <a:gd name="T88" fmla="*/ 0 h 386"/>
                  <a:gd name="T89" fmla="*/ 221 w 221"/>
                  <a:gd name="T90" fmla="*/ 386 h 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solidFill>
                <a:srgbClr val="BA7CAC"/>
              </a:solidFill>
              <a:ln w="9525">
                <a:noFill/>
                <a:round/>
                <a:headEnd/>
                <a:tailEnd/>
              </a:ln>
            </p:spPr>
            <p:txBody>
              <a:bodyPr/>
              <a:lstStyle/>
              <a:p>
                <a:endParaRPr lang="en-US"/>
              </a:p>
            </p:txBody>
          </p:sp>
          <p:sp>
            <p:nvSpPr>
              <p:cNvPr id="16526" name="Freeform 120"/>
              <p:cNvSpPr>
                <a:spLocks/>
              </p:cNvSpPr>
              <p:nvPr/>
            </p:nvSpPr>
            <p:spPr bwMode="auto">
              <a:xfrm>
                <a:off x="2926" y="2138"/>
                <a:ext cx="212" cy="345"/>
              </a:xfrm>
              <a:custGeom>
                <a:avLst/>
                <a:gdLst>
                  <a:gd name="T0" fmla="*/ 0 w 221"/>
                  <a:gd name="T1" fmla="*/ 13 h 386"/>
                  <a:gd name="T2" fmla="*/ 0 w 221"/>
                  <a:gd name="T3" fmla="*/ 12 h 386"/>
                  <a:gd name="T4" fmla="*/ 12 w 221"/>
                  <a:gd name="T5" fmla="*/ 11 h 386"/>
                  <a:gd name="T6" fmla="*/ 12 w 221"/>
                  <a:gd name="T7" fmla="*/ 10 h 386"/>
                  <a:gd name="T8" fmla="*/ 12 w 221"/>
                  <a:gd name="T9" fmla="*/ 9 h 386"/>
                  <a:gd name="T10" fmla="*/ 12 w 221"/>
                  <a:gd name="T11" fmla="*/ 8 h 386"/>
                  <a:gd name="T12" fmla="*/ 12 w 221"/>
                  <a:gd name="T13" fmla="*/ 7 h 386"/>
                  <a:gd name="T14" fmla="*/ 12 w 221"/>
                  <a:gd name="T15" fmla="*/ 4 h 386"/>
                  <a:gd name="T16" fmla="*/ 12 w 221"/>
                  <a:gd name="T17" fmla="*/ 4 h 386"/>
                  <a:gd name="T18" fmla="*/ 17 w 221"/>
                  <a:gd name="T19" fmla="*/ 4 h 386"/>
                  <a:gd name="T20" fmla="*/ 16 w 221"/>
                  <a:gd name="T21" fmla="*/ 4 h 386"/>
                  <a:gd name="T22" fmla="*/ 24 w 221"/>
                  <a:gd name="T23" fmla="*/ 4 h 386"/>
                  <a:gd name="T24" fmla="*/ 61 w 221"/>
                  <a:gd name="T25" fmla="*/ 0 h 386"/>
                  <a:gd name="T26" fmla="*/ 64 w 221"/>
                  <a:gd name="T27" fmla="*/ 4 h 386"/>
                  <a:gd name="T28" fmla="*/ 61 w 221"/>
                  <a:gd name="T29" fmla="*/ 10 h 386"/>
                  <a:gd name="T30" fmla="*/ 67 w 221"/>
                  <a:gd name="T31" fmla="*/ 13 h 386"/>
                  <a:gd name="T32" fmla="*/ 64 w 221"/>
                  <a:gd name="T33" fmla="*/ 14 h 386"/>
                  <a:gd name="T34" fmla="*/ 62 w 221"/>
                  <a:gd name="T35" fmla="*/ 13 h 386"/>
                  <a:gd name="T36" fmla="*/ 59 w 221"/>
                  <a:gd name="T37" fmla="*/ 14 h 386"/>
                  <a:gd name="T38" fmla="*/ 57 w 221"/>
                  <a:gd name="T39" fmla="*/ 13 h 386"/>
                  <a:gd name="T40" fmla="*/ 57 w 221"/>
                  <a:gd name="T41" fmla="*/ 13 h 386"/>
                  <a:gd name="T42" fmla="*/ 53 w 221"/>
                  <a:gd name="T43" fmla="*/ 14 h 386"/>
                  <a:gd name="T44" fmla="*/ 49 w 221"/>
                  <a:gd name="T45" fmla="*/ 15 h 386"/>
                  <a:gd name="T46" fmla="*/ 48 w 221"/>
                  <a:gd name="T47" fmla="*/ 15 h 386"/>
                  <a:gd name="T48" fmla="*/ 46 w 221"/>
                  <a:gd name="T49" fmla="*/ 15 h 386"/>
                  <a:gd name="T50" fmla="*/ 43 w 221"/>
                  <a:gd name="T51" fmla="*/ 15 h 386"/>
                  <a:gd name="T52" fmla="*/ 36 w 221"/>
                  <a:gd name="T53" fmla="*/ 13 h 386"/>
                  <a:gd name="T54" fmla="*/ 37 w 221"/>
                  <a:gd name="T55" fmla="*/ 12 h 386"/>
                  <a:gd name="T56" fmla="*/ 0 w 221"/>
                  <a:gd name="T57" fmla="*/ 13 h 386"/>
                  <a:gd name="T58" fmla="*/ 0 w 221"/>
                  <a:gd name="T59" fmla="*/ 13 h 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1"/>
                  <a:gd name="T91" fmla="*/ 0 h 386"/>
                  <a:gd name="T92" fmla="*/ 221 w 221"/>
                  <a:gd name="T93" fmla="*/ 386 h 3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noFill/>
              <a:ln w="4763">
                <a:solidFill>
                  <a:srgbClr val="1F1A17"/>
                </a:solidFill>
                <a:round/>
                <a:headEnd/>
                <a:tailEnd/>
              </a:ln>
            </p:spPr>
            <p:txBody>
              <a:bodyPr/>
              <a:lstStyle/>
              <a:p>
                <a:endParaRPr lang="en-US"/>
              </a:p>
            </p:txBody>
          </p:sp>
          <p:sp>
            <p:nvSpPr>
              <p:cNvPr id="16527" name="Freeform 121"/>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7 h 407"/>
                  <a:gd name="T12" fmla="*/ 14 w 639"/>
                  <a:gd name="T13" fmla="*/ 7 h 407"/>
                  <a:gd name="T14" fmla="*/ 14 w 639"/>
                  <a:gd name="T15" fmla="*/ 7 h 407"/>
                  <a:gd name="T16" fmla="*/ 18 w 639"/>
                  <a:gd name="T17" fmla="*/ 7 h 407"/>
                  <a:gd name="T18" fmla="*/ 20 w 639"/>
                  <a:gd name="T19" fmla="*/ 7 h 407"/>
                  <a:gd name="T20" fmla="*/ 14 w 639"/>
                  <a:gd name="T21" fmla="*/ 9 h 407"/>
                  <a:gd name="T22" fmla="*/ 15 w 639"/>
                  <a:gd name="T23" fmla="*/ 10 h 407"/>
                  <a:gd name="T24" fmla="*/ 11 w 639"/>
                  <a:gd name="T25" fmla="*/ 10 h 407"/>
                  <a:gd name="T26" fmla="*/ 13 w 639"/>
                  <a:gd name="T27" fmla="*/ 11 h 407"/>
                  <a:gd name="T28" fmla="*/ 23 w 639"/>
                  <a:gd name="T29" fmla="*/ 10 h 407"/>
                  <a:gd name="T30" fmla="*/ 27 w 639"/>
                  <a:gd name="T31" fmla="*/ 12 h 407"/>
                  <a:gd name="T32" fmla="*/ 29 w 639"/>
                  <a:gd name="T33" fmla="*/ 13 h 407"/>
                  <a:gd name="T34" fmla="*/ 30 w 639"/>
                  <a:gd name="T35" fmla="*/ 13 h 407"/>
                  <a:gd name="T36" fmla="*/ 32 w 639"/>
                  <a:gd name="T37" fmla="*/ 14 h 407"/>
                  <a:gd name="T38" fmla="*/ 33 w 639"/>
                  <a:gd name="T39" fmla="*/ 14 h 407"/>
                  <a:gd name="T40" fmla="*/ 39 w 639"/>
                  <a:gd name="T41" fmla="*/ 14 h 407"/>
                  <a:gd name="T42" fmla="*/ 43 w 639"/>
                  <a:gd name="T43" fmla="*/ 14 h 407"/>
                  <a:gd name="T44" fmla="*/ 51 w 639"/>
                  <a:gd name="T45" fmla="*/ 14 h 407"/>
                  <a:gd name="T46" fmla="*/ 53 w 639"/>
                  <a:gd name="T47" fmla="*/ 14 h 407"/>
                  <a:gd name="T48" fmla="*/ 55 w 639"/>
                  <a:gd name="T49" fmla="*/ 13 h 407"/>
                  <a:gd name="T50" fmla="*/ 58 w 639"/>
                  <a:gd name="T51" fmla="*/ 15 h 407"/>
                  <a:gd name="T52" fmla="*/ 61 w 639"/>
                  <a:gd name="T53" fmla="*/ 13 h 407"/>
                  <a:gd name="T54" fmla="*/ 109 w 639"/>
                  <a:gd name="T55" fmla="*/ 14 h 407"/>
                  <a:gd name="T56" fmla="*/ 167 w 639"/>
                  <a:gd name="T57" fmla="*/ 15 h 407"/>
                  <a:gd name="T58" fmla="*/ 167 w 639"/>
                  <a:gd name="T59" fmla="*/ 12 h 407"/>
                  <a:gd name="T60" fmla="*/ 175 w 639"/>
                  <a:gd name="T61" fmla="*/ 4 h 407"/>
                  <a:gd name="T62" fmla="*/ 97 w 639"/>
                  <a:gd name="T63" fmla="*/ 4 h 407"/>
                  <a:gd name="T64" fmla="*/ 58 w 639"/>
                  <a:gd name="T65" fmla="*/ 4 h 407"/>
                  <a:gd name="T66" fmla="*/ 11 w 639"/>
                  <a:gd name="T67" fmla="*/ 0 h 407"/>
                  <a:gd name="T68" fmla="*/ 0 w 639"/>
                  <a:gd name="T69" fmla="*/ 4 h 4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9"/>
                  <a:gd name="T106" fmla="*/ 0 h 407"/>
                  <a:gd name="T107" fmla="*/ 639 w 639"/>
                  <a:gd name="T108" fmla="*/ 407 h 4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solidFill>
                <a:srgbClr val="BA7CAC"/>
              </a:solidFill>
              <a:ln w="9525">
                <a:noFill/>
                <a:round/>
                <a:headEnd/>
                <a:tailEnd/>
              </a:ln>
            </p:spPr>
            <p:txBody>
              <a:bodyPr/>
              <a:lstStyle/>
              <a:p>
                <a:endParaRPr lang="en-US"/>
              </a:p>
            </p:txBody>
          </p:sp>
          <p:sp>
            <p:nvSpPr>
              <p:cNvPr id="16528" name="Freeform 122"/>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7 h 407"/>
                  <a:gd name="T12" fmla="*/ 14 w 639"/>
                  <a:gd name="T13" fmla="*/ 7 h 407"/>
                  <a:gd name="T14" fmla="*/ 14 w 639"/>
                  <a:gd name="T15" fmla="*/ 7 h 407"/>
                  <a:gd name="T16" fmla="*/ 18 w 639"/>
                  <a:gd name="T17" fmla="*/ 7 h 407"/>
                  <a:gd name="T18" fmla="*/ 20 w 639"/>
                  <a:gd name="T19" fmla="*/ 7 h 407"/>
                  <a:gd name="T20" fmla="*/ 14 w 639"/>
                  <a:gd name="T21" fmla="*/ 9 h 407"/>
                  <a:gd name="T22" fmla="*/ 15 w 639"/>
                  <a:gd name="T23" fmla="*/ 10 h 407"/>
                  <a:gd name="T24" fmla="*/ 11 w 639"/>
                  <a:gd name="T25" fmla="*/ 10 h 407"/>
                  <a:gd name="T26" fmla="*/ 13 w 639"/>
                  <a:gd name="T27" fmla="*/ 11 h 407"/>
                  <a:gd name="T28" fmla="*/ 23 w 639"/>
                  <a:gd name="T29" fmla="*/ 10 h 407"/>
                  <a:gd name="T30" fmla="*/ 27 w 639"/>
                  <a:gd name="T31" fmla="*/ 12 h 407"/>
                  <a:gd name="T32" fmla="*/ 29 w 639"/>
                  <a:gd name="T33" fmla="*/ 13 h 407"/>
                  <a:gd name="T34" fmla="*/ 30 w 639"/>
                  <a:gd name="T35" fmla="*/ 13 h 407"/>
                  <a:gd name="T36" fmla="*/ 32 w 639"/>
                  <a:gd name="T37" fmla="*/ 14 h 407"/>
                  <a:gd name="T38" fmla="*/ 33 w 639"/>
                  <a:gd name="T39" fmla="*/ 14 h 407"/>
                  <a:gd name="T40" fmla="*/ 39 w 639"/>
                  <a:gd name="T41" fmla="*/ 14 h 407"/>
                  <a:gd name="T42" fmla="*/ 43 w 639"/>
                  <a:gd name="T43" fmla="*/ 14 h 407"/>
                  <a:gd name="T44" fmla="*/ 51 w 639"/>
                  <a:gd name="T45" fmla="*/ 14 h 407"/>
                  <a:gd name="T46" fmla="*/ 53 w 639"/>
                  <a:gd name="T47" fmla="*/ 14 h 407"/>
                  <a:gd name="T48" fmla="*/ 55 w 639"/>
                  <a:gd name="T49" fmla="*/ 13 h 407"/>
                  <a:gd name="T50" fmla="*/ 58 w 639"/>
                  <a:gd name="T51" fmla="*/ 15 h 407"/>
                  <a:gd name="T52" fmla="*/ 61 w 639"/>
                  <a:gd name="T53" fmla="*/ 13 h 407"/>
                  <a:gd name="T54" fmla="*/ 109 w 639"/>
                  <a:gd name="T55" fmla="*/ 14 h 407"/>
                  <a:gd name="T56" fmla="*/ 167 w 639"/>
                  <a:gd name="T57" fmla="*/ 15 h 407"/>
                  <a:gd name="T58" fmla="*/ 167 w 639"/>
                  <a:gd name="T59" fmla="*/ 12 h 407"/>
                  <a:gd name="T60" fmla="*/ 175 w 639"/>
                  <a:gd name="T61" fmla="*/ 4 h 407"/>
                  <a:gd name="T62" fmla="*/ 97 w 639"/>
                  <a:gd name="T63" fmla="*/ 4 h 407"/>
                  <a:gd name="T64" fmla="*/ 58 w 639"/>
                  <a:gd name="T65" fmla="*/ 4 h 407"/>
                  <a:gd name="T66" fmla="*/ 11 w 639"/>
                  <a:gd name="T67" fmla="*/ 0 h 407"/>
                  <a:gd name="T68" fmla="*/ 0 w 639"/>
                  <a:gd name="T69" fmla="*/ 4 h 407"/>
                  <a:gd name="T70" fmla="*/ 0 w 639"/>
                  <a:gd name="T71" fmla="*/ 4 h 4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07"/>
                  <a:gd name="T110" fmla="*/ 639 w 639"/>
                  <a:gd name="T111" fmla="*/ 407 h 4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noFill/>
              <a:ln w="4763">
                <a:solidFill>
                  <a:srgbClr val="1F1A17"/>
                </a:solidFill>
                <a:round/>
                <a:headEnd/>
                <a:tailEnd/>
              </a:ln>
            </p:spPr>
            <p:txBody>
              <a:bodyPr/>
              <a:lstStyle/>
              <a:p>
                <a:endParaRPr lang="en-US"/>
              </a:p>
            </p:txBody>
          </p:sp>
          <p:sp>
            <p:nvSpPr>
              <p:cNvPr id="16529" name="Freeform 123"/>
              <p:cNvSpPr>
                <a:spLocks/>
              </p:cNvSpPr>
              <p:nvPr/>
            </p:nvSpPr>
            <p:spPr bwMode="auto">
              <a:xfrm>
                <a:off x="1809" y="1958"/>
                <a:ext cx="420" cy="403"/>
              </a:xfrm>
              <a:custGeom>
                <a:avLst/>
                <a:gdLst>
                  <a:gd name="T0" fmla="*/ 0 w 440"/>
                  <a:gd name="T1" fmla="*/ 17 h 451"/>
                  <a:gd name="T2" fmla="*/ 15 w 440"/>
                  <a:gd name="T3" fmla="*/ 17 h 451"/>
                  <a:gd name="T4" fmla="*/ 17 w 440"/>
                  <a:gd name="T5" fmla="*/ 17 h 451"/>
                  <a:gd name="T6" fmla="*/ 45 w 440"/>
                  <a:gd name="T7" fmla="*/ 17 h 451"/>
                  <a:gd name="T8" fmla="*/ 44 w 440"/>
                  <a:gd name="T9" fmla="*/ 17 h 451"/>
                  <a:gd name="T10" fmla="*/ 48 w 440"/>
                  <a:gd name="T11" fmla="*/ 17 h 451"/>
                  <a:gd name="T12" fmla="*/ 104 w 440"/>
                  <a:gd name="T13" fmla="*/ 17 h 451"/>
                  <a:gd name="T14" fmla="*/ 114 w 440"/>
                  <a:gd name="T15" fmla="*/ 4 h 451"/>
                  <a:gd name="T16" fmla="*/ 114 w 440"/>
                  <a:gd name="T17" fmla="*/ 4 h 451"/>
                  <a:gd name="T18" fmla="*/ 66 w 440"/>
                  <a:gd name="T19" fmla="*/ 4 h 451"/>
                  <a:gd name="T20" fmla="*/ 18 w 440"/>
                  <a:gd name="T21" fmla="*/ 0 h 451"/>
                  <a:gd name="T22" fmla="*/ 0 w 440"/>
                  <a:gd name="T23" fmla="*/ 17 h 4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0"/>
                  <a:gd name="T37" fmla="*/ 0 h 451"/>
                  <a:gd name="T38" fmla="*/ 440 w 440"/>
                  <a:gd name="T39" fmla="*/ 451 h 4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solidFill>
                <a:srgbClr val="BA7CAC"/>
              </a:solidFill>
              <a:ln w="9525">
                <a:noFill/>
                <a:round/>
                <a:headEnd/>
                <a:tailEnd/>
              </a:ln>
            </p:spPr>
            <p:txBody>
              <a:bodyPr/>
              <a:lstStyle/>
              <a:p>
                <a:endParaRPr lang="en-US"/>
              </a:p>
            </p:txBody>
          </p:sp>
          <p:sp>
            <p:nvSpPr>
              <p:cNvPr id="16530" name="Freeform 124"/>
              <p:cNvSpPr>
                <a:spLocks/>
              </p:cNvSpPr>
              <p:nvPr/>
            </p:nvSpPr>
            <p:spPr bwMode="auto">
              <a:xfrm>
                <a:off x="1809" y="1958"/>
                <a:ext cx="420" cy="403"/>
              </a:xfrm>
              <a:custGeom>
                <a:avLst/>
                <a:gdLst>
                  <a:gd name="T0" fmla="*/ 0 w 440"/>
                  <a:gd name="T1" fmla="*/ 17 h 451"/>
                  <a:gd name="T2" fmla="*/ 15 w 440"/>
                  <a:gd name="T3" fmla="*/ 17 h 451"/>
                  <a:gd name="T4" fmla="*/ 17 w 440"/>
                  <a:gd name="T5" fmla="*/ 17 h 451"/>
                  <a:gd name="T6" fmla="*/ 45 w 440"/>
                  <a:gd name="T7" fmla="*/ 17 h 451"/>
                  <a:gd name="T8" fmla="*/ 44 w 440"/>
                  <a:gd name="T9" fmla="*/ 17 h 451"/>
                  <a:gd name="T10" fmla="*/ 48 w 440"/>
                  <a:gd name="T11" fmla="*/ 17 h 451"/>
                  <a:gd name="T12" fmla="*/ 104 w 440"/>
                  <a:gd name="T13" fmla="*/ 17 h 451"/>
                  <a:gd name="T14" fmla="*/ 114 w 440"/>
                  <a:gd name="T15" fmla="*/ 4 h 451"/>
                  <a:gd name="T16" fmla="*/ 114 w 440"/>
                  <a:gd name="T17" fmla="*/ 4 h 451"/>
                  <a:gd name="T18" fmla="*/ 66 w 440"/>
                  <a:gd name="T19" fmla="*/ 4 h 451"/>
                  <a:gd name="T20" fmla="*/ 18 w 440"/>
                  <a:gd name="T21" fmla="*/ 0 h 451"/>
                  <a:gd name="T22" fmla="*/ 0 w 440"/>
                  <a:gd name="T23" fmla="*/ 17 h 451"/>
                  <a:gd name="T24" fmla="*/ 0 w 440"/>
                  <a:gd name="T25" fmla="*/ 17 h 4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0"/>
                  <a:gd name="T40" fmla="*/ 0 h 451"/>
                  <a:gd name="T41" fmla="*/ 440 w 440"/>
                  <a:gd name="T42" fmla="*/ 451 h 4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noFill/>
              <a:ln w="4763">
                <a:solidFill>
                  <a:srgbClr val="1F1A17"/>
                </a:solidFill>
                <a:round/>
                <a:headEnd/>
                <a:tailEnd/>
              </a:ln>
            </p:spPr>
            <p:txBody>
              <a:bodyPr/>
              <a:lstStyle/>
              <a:p>
                <a:endParaRPr lang="en-US"/>
              </a:p>
            </p:txBody>
          </p:sp>
          <p:sp>
            <p:nvSpPr>
              <p:cNvPr id="16531" name="Freeform 125"/>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solidFill>
                <a:srgbClr val="DA2724"/>
              </a:solidFill>
              <a:ln w="9525">
                <a:noFill/>
                <a:round/>
                <a:headEnd/>
                <a:tailEnd/>
              </a:ln>
            </p:spPr>
            <p:txBody>
              <a:bodyPr/>
              <a:lstStyle/>
              <a:p>
                <a:endParaRPr lang="en-US"/>
              </a:p>
            </p:txBody>
          </p:sp>
          <p:sp>
            <p:nvSpPr>
              <p:cNvPr id="16532" name="Freeform 126"/>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noFill/>
              <a:ln w="1588">
                <a:solidFill>
                  <a:srgbClr val="1F1A17"/>
                </a:solidFill>
                <a:round/>
                <a:headEnd/>
                <a:tailEnd/>
              </a:ln>
            </p:spPr>
            <p:txBody>
              <a:bodyPr/>
              <a:lstStyle/>
              <a:p>
                <a:endParaRPr lang="en-US"/>
              </a:p>
            </p:txBody>
          </p:sp>
          <p:sp>
            <p:nvSpPr>
              <p:cNvPr id="16533" name="Freeform 127"/>
              <p:cNvSpPr>
                <a:spLocks/>
              </p:cNvSpPr>
              <p:nvPr/>
            </p:nvSpPr>
            <p:spPr bwMode="auto">
              <a:xfrm>
                <a:off x="1636" y="2138"/>
                <a:ext cx="54" cy="49"/>
              </a:xfrm>
              <a:custGeom>
                <a:avLst/>
                <a:gdLst>
                  <a:gd name="T0" fmla="*/ 9 w 57"/>
                  <a:gd name="T1" fmla="*/ 0 h 55"/>
                  <a:gd name="T2" fmla="*/ 9 w 57"/>
                  <a:gd name="T3" fmla="*/ 4 h 55"/>
                  <a:gd name="T4" fmla="*/ 11 w 57"/>
                  <a:gd name="T5" fmla="*/ 4 h 55"/>
                  <a:gd name="T6" fmla="*/ 10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solidFill>
                <a:srgbClr val="DA2724"/>
              </a:solidFill>
              <a:ln w="9525">
                <a:noFill/>
                <a:round/>
                <a:headEnd/>
                <a:tailEnd/>
              </a:ln>
            </p:spPr>
            <p:txBody>
              <a:bodyPr/>
              <a:lstStyle/>
              <a:p>
                <a:endParaRPr lang="en-US"/>
              </a:p>
            </p:txBody>
          </p:sp>
          <p:sp>
            <p:nvSpPr>
              <p:cNvPr id="16534" name="Freeform 128"/>
              <p:cNvSpPr>
                <a:spLocks/>
              </p:cNvSpPr>
              <p:nvPr/>
            </p:nvSpPr>
            <p:spPr bwMode="auto">
              <a:xfrm>
                <a:off x="1636" y="2138"/>
                <a:ext cx="54" cy="49"/>
              </a:xfrm>
              <a:custGeom>
                <a:avLst/>
                <a:gdLst>
                  <a:gd name="T0" fmla="*/ 9 w 57"/>
                  <a:gd name="T1" fmla="*/ 0 h 55"/>
                  <a:gd name="T2" fmla="*/ 9 w 57"/>
                  <a:gd name="T3" fmla="*/ 4 h 55"/>
                  <a:gd name="T4" fmla="*/ 11 w 57"/>
                  <a:gd name="T5" fmla="*/ 4 h 55"/>
                  <a:gd name="T6" fmla="*/ 10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noFill/>
              <a:ln w="1588">
                <a:solidFill>
                  <a:srgbClr val="1F1A17"/>
                </a:solidFill>
                <a:round/>
                <a:headEnd/>
                <a:tailEnd/>
              </a:ln>
            </p:spPr>
            <p:txBody>
              <a:bodyPr/>
              <a:lstStyle/>
              <a:p>
                <a:endParaRPr lang="en-US"/>
              </a:p>
            </p:txBody>
          </p:sp>
          <p:sp>
            <p:nvSpPr>
              <p:cNvPr id="16535" name="Freeform 129"/>
              <p:cNvSpPr>
                <a:spLocks/>
              </p:cNvSpPr>
              <p:nvPr/>
            </p:nvSpPr>
            <p:spPr bwMode="auto">
              <a:xfrm>
                <a:off x="1335" y="1048"/>
                <a:ext cx="54" cy="50"/>
              </a:xfrm>
              <a:custGeom>
                <a:avLst/>
                <a:gdLst>
                  <a:gd name="T0" fmla="*/ 9 w 57"/>
                  <a:gd name="T1" fmla="*/ 0 h 56"/>
                  <a:gd name="T2" fmla="*/ 9 w 57"/>
                  <a:gd name="T3" fmla="*/ 4 h 56"/>
                  <a:gd name="T4" fmla="*/ 11 w 57"/>
                  <a:gd name="T5" fmla="*/ 4 h 56"/>
                  <a:gd name="T6" fmla="*/ 10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solidFill>
                <a:srgbClr val="DA2724"/>
              </a:solidFill>
              <a:ln w="9525">
                <a:noFill/>
                <a:round/>
                <a:headEnd/>
                <a:tailEnd/>
              </a:ln>
            </p:spPr>
            <p:txBody>
              <a:bodyPr/>
              <a:lstStyle/>
              <a:p>
                <a:endParaRPr lang="en-US"/>
              </a:p>
            </p:txBody>
          </p:sp>
          <p:sp>
            <p:nvSpPr>
              <p:cNvPr id="16536" name="Freeform 130"/>
              <p:cNvSpPr>
                <a:spLocks/>
              </p:cNvSpPr>
              <p:nvPr/>
            </p:nvSpPr>
            <p:spPr bwMode="auto">
              <a:xfrm>
                <a:off x="1335" y="1048"/>
                <a:ext cx="54" cy="50"/>
              </a:xfrm>
              <a:custGeom>
                <a:avLst/>
                <a:gdLst>
                  <a:gd name="T0" fmla="*/ 9 w 57"/>
                  <a:gd name="T1" fmla="*/ 0 h 56"/>
                  <a:gd name="T2" fmla="*/ 9 w 57"/>
                  <a:gd name="T3" fmla="*/ 4 h 56"/>
                  <a:gd name="T4" fmla="*/ 11 w 57"/>
                  <a:gd name="T5" fmla="*/ 4 h 56"/>
                  <a:gd name="T6" fmla="*/ 10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noFill/>
              <a:ln w="1588">
                <a:solidFill>
                  <a:srgbClr val="1F1A17"/>
                </a:solidFill>
                <a:round/>
                <a:headEnd/>
                <a:tailEnd/>
              </a:ln>
            </p:spPr>
            <p:txBody>
              <a:bodyPr/>
              <a:lstStyle/>
              <a:p>
                <a:endParaRPr lang="en-US"/>
              </a:p>
            </p:txBody>
          </p:sp>
          <p:sp>
            <p:nvSpPr>
              <p:cNvPr id="16537" name="Freeform 131"/>
              <p:cNvSpPr>
                <a:spLocks/>
              </p:cNvSpPr>
              <p:nvPr/>
            </p:nvSpPr>
            <p:spPr bwMode="auto">
              <a:xfrm>
                <a:off x="2504" y="2599"/>
                <a:ext cx="56" cy="50"/>
              </a:xfrm>
              <a:custGeom>
                <a:avLst/>
                <a:gdLst>
                  <a:gd name="T0" fmla="*/ 14 w 58"/>
                  <a:gd name="T1" fmla="*/ 0 h 56"/>
                  <a:gd name="T2" fmla="*/ 14 w 58"/>
                  <a:gd name="T3" fmla="*/ 4 h 56"/>
                  <a:gd name="T4" fmla="*/ 21 w 58"/>
                  <a:gd name="T5" fmla="*/ 4 h 56"/>
                  <a:gd name="T6" fmla="*/ 18 w 58"/>
                  <a:gd name="T7" fmla="*/ 4 h 56"/>
                  <a:gd name="T8" fmla="*/ 16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solidFill>
                <a:srgbClr val="DA2724"/>
              </a:solidFill>
              <a:ln w="9525">
                <a:noFill/>
                <a:round/>
                <a:headEnd/>
                <a:tailEnd/>
              </a:ln>
            </p:spPr>
            <p:txBody>
              <a:bodyPr/>
              <a:lstStyle/>
              <a:p>
                <a:endParaRPr lang="en-US"/>
              </a:p>
            </p:txBody>
          </p:sp>
          <p:sp>
            <p:nvSpPr>
              <p:cNvPr id="16538" name="Freeform 132"/>
              <p:cNvSpPr>
                <a:spLocks/>
              </p:cNvSpPr>
              <p:nvPr/>
            </p:nvSpPr>
            <p:spPr bwMode="auto">
              <a:xfrm>
                <a:off x="2504" y="2599"/>
                <a:ext cx="56" cy="50"/>
              </a:xfrm>
              <a:custGeom>
                <a:avLst/>
                <a:gdLst>
                  <a:gd name="T0" fmla="*/ 14 w 58"/>
                  <a:gd name="T1" fmla="*/ 0 h 56"/>
                  <a:gd name="T2" fmla="*/ 14 w 58"/>
                  <a:gd name="T3" fmla="*/ 4 h 56"/>
                  <a:gd name="T4" fmla="*/ 21 w 58"/>
                  <a:gd name="T5" fmla="*/ 4 h 56"/>
                  <a:gd name="T6" fmla="*/ 18 w 58"/>
                  <a:gd name="T7" fmla="*/ 4 h 56"/>
                  <a:gd name="T8" fmla="*/ 16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noFill/>
              <a:ln w="1588">
                <a:solidFill>
                  <a:srgbClr val="1F1A17"/>
                </a:solidFill>
                <a:round/>
                <a:headEnd/>
                <a:tailEnd/>
              </a:ln>
            </p:spPr>
            <p:txBody>
              <a:bodyPr/>
              <a:lstStyle/>
              <a:p>
                <a:endParaRPr lang="en-US"/>
              </a:p>
            </p:txBody>
          </p:sp>
          <p:sp>
            <p:nvSpPr>
              <p:cNvPr id="16539" name="Freeform 133"/>
              <p:cNvSpPr>
                <a:spLocks/>
              </p:cNvSpPr>
              <p:nvPr/>
            </p:nvSpPr>
            <p:spPr bwMode="auto">
              <a:xfrm>
                <a:off x="2873" y="2382"/>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DA2724"/>
              </a:solidFill>
              <a:ln w="9525">
                <a:noFill/>
                <a:round/>
                <a:headEnd/>
                <a:tailEnd/>
              </a:ln>
            </p:spPr>
            <p:txBody>
              <a:bodyPr/>
              <a:lstStyle/>
              <a:p>
                <a:endParaRPr lang="en-US"/>
              </a:p>
            </p:txBody>
          </p:sp>
          <p:sp>
            <p:nvSpPr>
              <p:cNvPr id="16540" name="Freeform 134"/>
              <p:cNvSpPr>
                <a:spLocks/>
              </p:cNvSpPr>
              <p:nvPr/>
            </p:nvSpPr>
            <p:spPr bwMode="auto">
              <a:xfrm>
                <a:off x="2873" y="2382"/>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noFill/>
              <a:ln w="1588">
                <a:solidFill>
                  <a:srgbClr val="1F1A17"/>
                </a:solidFill>
                <a:round/>
                <a:headEnd/>
                <a:tailEnd/>
              </a:ln>
            </p:spPr>
            <p:txBody>
              <a:bodyPr/>
              <a:lstStyle/>
              <a:p>
                <a:endParaRPr lang="en-US"/>
              </a:p>
            </p:txBody>
          </p:sp>
          <p:sp>
            <p:nvSpPr>
              <p:cNvPr id="16541" name="Freeform 139"/>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solidFill>
                <a:srgbClr val="131516"/>
              </a:solidFill>
              <a:ln w="9525">
                <a:noFill/>
                <a:round/>
                <a:headEnd/>
                <a:tailEnd/>
              </a:ln>
            </p:spPr>
            <p:txBody>
              <a:bodyPr/>
              <a:lstStyle/>
              <a:p>
                <a:endParaRPr lang="en-US"/>
              </a:p>
            </p:txBody>
          </p:sp>
          <p:sp>
            <p:nvSpPr>
              <p:cNvPr id="16542" name="Freeform 140"/>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noFill/>
              <a:ln w="1588">
                <a:solidFill>
                  <a:srgbClr val="1F1A17"/>
                </a:solidFill>
                <a:round/>
                <a:headEnd/>
                <a:tailEnd/>
              </a:ln>
            </p:spPr>
            <p:txBody>
              <a:bodyPr/>
              <a:lstStyle/>
              <a:p>
                <a:endParaRPr lang="en-US"/>
              </a:p>
            </p:txBody>
          </p:sp>
          <p:sp>
            <p:nvSpPr>
              <p:cNvPr id="16543" name="Freeform 143"/>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solidFill>
                <a:srgbClr val="131516"/>
              </a:solidFill>
              <a:ln w="9525">
                <a:noFill/>
                <a:round/>
                <a:headEnd/>
                <a:tailEnd/>
              </a:ln>
            </p:spPr>
            <p:txBody>
              <a:bodyPr/>
              <a:lstStyle/>
              <a:p>
                <a:endParaRPr lang="en-US"/>
              </a:p>
            </p:txBody>
          </p:sp>
          <p:sp>
            <p:nvSpPr>
              <p:cNvPr id="16544" name="Freeform 144"/>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noFill/>
              <a:ln w="1588">
                <a:solidFill>
                  <a:srgbClr val="1F1A17"/>
                </a:solidFill>
                <a:round/>
                <a:headEnd/>
                <a:tailEnd/>
              </a:ln>
            </p:spPr>
            <p:txBody>
              <a:bodyPr/>
              <a:lstStyle/>
              <a:p>
                <a:endParaRPr lang="en-US"/>
              </a:p>
            </p:txBody>
          </p:sp>
          <p:sp>
            <p:nvSpPr>
              <p:cNvPr id="16545" name="Freeform 145"/>
              <p:cNvSpPr>
                <a:spLocks/>
              </p:cNvSpPr>
              <p:nvPr/>
            </p:nvSpPr>
            <p:spPr bwMode="auto">
              <a:xfrm>
                <a:off x="2094" y="1330"/>
                <a:ext cx="30" cy="13"/>
              </a:xfrm>
              <a:custGeom>
                <a:avLst/>
                <a:gdLst>
                  <a:gd name="T0" fmla="*/ 0 w 30"/>
                  <a:gd name="T1" fmla="*/ 3 h 15"/>
                  <a:gd name="T2" fmla="*/ 7 w 30"/>
                  <a:gd name="T3" fmla="*/ 3 h 15"/>
                  <a:gd name="T4" fmla="*/ 28 w 30"/>
                  <a:gd name="T5" fmla="*/ 0 h 15"/>
                  <a:gd name="T6" fmla="*/ 30 w 30"/>
                  <a:gd name="T7" fmla="*/ 3 h 15"/>
                  <a:gd name="T8" fmla="*/ 0 w 30"/>
                  <a:gd name="T9" fmla="*/ 3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0" y="15"/>
                    </a:moveTo>
                    <a:lnTo>
                      <a:pt x="7" y="6"/>
                    </a:lnTo>
                    <a:lnTo>
                      <a:pt x="28" y="0"/>
                    </a:lnTo>
                    <a:lnTo>
                      <a:pt x="30" y="3"/>
                    </a:lnTo>
                    <a:lnTo>
                      <a:pt x="0" y="15"/>
                    </a:lnTo>
                    <a:close/>
                  </a:path>
                </a:pathLst>
              </a:custGeom>
              <a:solidFill>
                <a:srgbClr val="C7C7C6"/>
              </a:solidFill>
              <a:ln w="9525">
                <a:noFill/>
                <a:round/>
                <a:headEnd/>
                <a:tailEnd/>
              </a:ln>
            </p:spPr>
            <p:txBody>
              <a:bodyPr/>
              <a:lstStyle/>
              <a:p>
                <a:endParaRPr lang="en-US"/>
              </a:p>
            </p:txBody>
          </p:sp>
          <p:sp>
            <p:nvSpPr>
              <p:cNvPr id="16546" name="Freeform 146"/>
              <p:cNvSpPr>
                <a:spLocks/>
              </p:cNvSpPr>
              <p:nvPr/>
            </p:nvSpPr>
            <p:spPr bwMode="auto">
              <a:xfrm>
                <a:off x="2137" y="1324"/>
                <a:ext cx="17" cy="11"/>
              </a:xfrm>
              <a:custGeom>
                <a:avLst/>
                <a:gdLst>
                  <a:gd name="T0" fmla="*/ 0 w 18"/>
                  <a:gd name="T1" fmla="*/ 3 h 13"/>
                  <a:gd name="T2" fmla="*/ 3 w 18"/>
                  <a:gd name="T3" fmla="*/ 0 h 13"/>
                  <a:gd name="T4" fmla="*/ 9 w 18"/>
                  <a:gd name="T5" fmla="*/ 3 h 13"/>
                  <a:gd name="T6" fmla="*/ 9 w 18"/>
                  <a:gd name="T7" fmla="*/ 3 h 13"/>
                  <a:gd name="T8" fmla="*/ 0 w 18"/>
                  <a:gd name="T9" fmla="*/ 3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13"/>
                    </a:moveTo>
                    <a:lnTo>
                      <a:pt x="3" y="0"/>
                    </a:lnTo>
                    <a:lnTo>
                      <a:pt x="18" y="3"/>
                    </a:lnTo>
                    <a:lnTo>
                      <a:pt x="15" y="10"/>
                    </a:lnTo>
                    <a:lnTo>
                      <a:pt x="0" y="13"/>
                    </a:lnTo>
                    <a:close/>
                  </a:path>
                </a:pathLst>
              </a:custGeom>
              <a:solidFill>
                <a:srgbClr val="C7C7C6"/>
              </a:solidFill>
              <a:ln w="9525">
                <a:noFill/>
                <a:round/>
                <a:headEnd/>
                <a:tailEnd/>
              </a:ln>
            </p:spPr>
            <p:txBody>
              <a:bodyPr/>
              <a:lstStyle/>
              <a:p>
                <a:endParaRPr lang="en-US"/>
              </a:p>
            </p:txBody>
          </p:sp>
          <p:sp>
            <p:nvSpPr>
              <p:cNvPr id="16547" name="Freeform 147"/>
              <p:cNvSpPr>
                <a:spLocks/>
              </p:cNvSpPr>
              <p:nvPr/>
            </p:nvSpPr>
            <p:spPr bwMode="auto">
              <a:xfrm>
                <a:off x="2176" y="1311"/>
                <a:ext cx="31" cy="13"/>
              </a:xfrm>
              <a:custGeom>
                <a:avLst/>
                <a:gdLst>
                  <a:gd name="T0" fmla="*/ 0 w 33"/>
                  <a:gd name="T1" fmla="*/ 7 h 14"/>
                  <a:gd name="T2" fmla="*/ 7 w 33"/>
                  <a:gd name="T3" fmla="*/ 0 h 14"/>
                  <a:gd name="T4" fmla="*/ 8 w 33"/>
                  <a:gd name="T5" fmla="*/ 0 h 14"/>
                  <a:gd name="T6" fmla="*/ 8 w 33"/>
                  <a:gd name="T7" fmla="*/ 7 h 14"/>
                  <a:gd name="T8" fmla="*/ 8 w 33"/>
                  <a:gd name="T9" fmla="*/ 7 h 14"/>
                  <a:gd name="T10" fmla="*/ 0 w 33"/>
                  <a:gd name="T11" fmla="*/ 7 h 14"/>
                  <a:gd name="T12" fmla="*/ 0 60000 65536"/>
                  <a:gd name="T13" fmla="*/ 0 60000 65536"/>
                  <a:gd name="T14" fmla="*/ 0 60000 65536"/>
                  <a:gd name="T15" fmla="*/ 0 60000 65536"/>
                  <a:gd name="T16" fmla="*/ 0 60000 65536"/>
                  <a:gd name="T17" fmla="*/ 0 60000 65536"/>
                  <a:gd name="T18" fmla="*/ 0 w 33"/>
                  <a:gd name="T19" fmla="*/ 0 h 14"/>
                  <a:gd name="T20" fmla="*/ 33 w 3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3" h="14">
                    <a:moveTo>
                      <a:pt x="0" y="14"/>
                    </a:moveTo>
                    <a:lnTo>
                      <a:pt x="7" y="0"/>
                    </a:lnTo>
                    <a:lnTo>
                      <a:pt x="28" y="0"/>
                    </a:lnTo>
                    <a:lnTo>
                      <a:pt x="33" y="12"/>
                    </a:lnTo>
                    <a:lnTo>
                      <a:pt x="10" y="8"/>
                    </a:lnTo>
                    <a:lnTo>
                      <a:pt x="0" y="14"/>
                    </a:lnTo>
                    <a:close/>
                  </a:path>
                </a:pathLst>
              </a:custGeom>
              <a:solidFill>
                <a:srgbClr val="C7C7C6"/>
              </a:solidFill>
              <a:ln w="9525">
                <a:noFill/>
                <a:round/>
                <a:headEnd/>
                <a:tailEnd/>
              </a:ln>
            </p:spPr>
            <p:txBody>
              <a:bodyPr/>
              <a:lstStyle/>
              <a:p>
                <a:endParaRPr lang="en-US"/>
              </a:p>
            </p:txBody>
          </p:sp>
          <p:sp>
            <p:nvSpPr>
              <p:cNvPr id="16548" name="Freeform 148"/>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0"/>
                  <a:gd name="T26" fmla="*/ 37 w 3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0">
                    <a:moveTo>
                      <a:pt x="0" y="17"/>
                    </a:moveTo>
                    <a:lnTo>
                      <a:pt x="13" y="30"/>
                    </a:lnTo>
                    <a:lnTo>
                      <a:pt x="21" y="28"/>
                    </a:lnTo>
                    <a:lnTo>
                      <a:pt x="33" y="21"/>
                    </a:lnTo>
                    <a:lnTo>
                      <a:pt x="37" y="6"/>
                    </a:lnTo>
                    <a:lnTo>
                      <a:pt x="30" y="0"/>
                    </a:lnTo>
                    <a:lnTo>
                      <a:pt x="18" y="2"/>
                    </a:lnTo>
                    <a:lnTo>
                      <a:pt x="0" y="17"/>
                    </a:lnTo>
                    <a:close/>
                  </a:path>
                </a:pathLst>
              </a:custGeom>
              <a:solidFill>
                <a:srgbClr val="98BEE4"/>
              </a:solidFill>
              <a:ln w="9525">
                <a:noFill/>
                <a:round/>
                <a:headEnd/>
                <a:tailEnd/>
              </a:ln>
            </p:spPr>
            <p:txBody>
              <a:bodyPr/>
              <a:lstStyle/>
              <a:p>
                <a:endParaRPr lang="en-US"/>
              </a:p>
            </p:txBody>
          </p:sp>
          <p:sp>
            <p:nvSpPr>
              <p:cNvPr id="16549" name="Freeform 149"/>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w 37"/>
                  <a:gd name="T17" fmla="*/ 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0"/>
                  <a:gd name="T29" fmla="*/ 37 w 3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0">
                    <a:moveTo>
                      <a:pt x="0" y="17"/>
                    </a:moveTo>
                    <a:lnTo>
                      <a:pt x="13" y="30"/>
                    </a:lnTo>
                    <a:lnTo>
                      <a:pt x="21" y="28"/>
                    </a:lnTo>
                    <a:lnTo>
                      <a:pt x="33" y="21"/>
                    </a:lnTo>
                    <a:lnTo>
                      <a:pt x="37" y="6"/>
                    </a:lnTo>
                    <a:lnTo>
                      <a:pt x="30" y="0"/>
                    </a:lnTo>
                    <a:lnTo>
                      <a:pt x="18" y="2"/>
                    </a:lnTo>
                    <a:lnTo>
                      <a:pt x="0" y="17"/>
                    </a:lnTo>
                    <a:close/>
                  </a:path>
                </a:pathLst>
              </a:custGeom>
              <a:noFill/>
              <a:ln w="4763">
                <a:solidFill>
                  <a:srgbClr val="1F1A17"/>
                </a:solidFill>
                <a:round/>
                <a:headEnd/>
                <a:tailEnd/>
              </a:ln>
            </p:spPr>
            <p:txBody>
              <a:bodyPr/>
              <a:lstStyle/>
              <a:p>
                <a:endParaRPr lang="en-US"/>
              </a:p>
            </p:txBody>
          </p:sp>
          <p:sp>
            <p:nvSpPr>
              <p:cNvPr id="16550" name="Freeform 150"/>
              <p:cNvSpPr>
                <a:spLocks/>
              </p:cNvSpPr>
              <p:nvPr/>
            </p:nvSpPr>
            <p:spPr bwMode="auto">
              <a:xfrm>
                <a:off x="2335" y="2578"/>
                <a:ext cx="40" cy="11"/>
              </a:xfrm>
              <a:custGeom>
                <a:avLst/>
                <a:gdLst>
                  <a:gd name="T0" fmla="*/ 0 w 43"/>
                  <a:gd name="T1" fmla="*/ 6 h 12"/>
                  <a:gd name="T2" fmla="*/ 4 w 43"/>
                  <a:gd name="T3" fmla="*/ 0 h 12"/>
                  <a:gd name="T4" fmla="*/ 7 w 43"/>
                  <a:gd name="T5" fmla="*/ 4 h 12"/>
                  <a:gd name="T6" fmla="*/ 7 w 43"/>
                  <a:gd name="T7" fmla="*/ 6 h 12"/>
                  <a:gd name="T8" fmla="*/ 0 w 43"/>
                  <a:gd name="T9" fmla="*/ 6 h 12"/>
                  <a:gd name="T10" fmla="*/ 0 60000 65536"/>
                  <a:gd name="T11" fmla="*/ 0 60000 65536"/>
                  <a:gd name="T12" fmla="*/ 0 60000 65536"/>
                  <a:gd name="T13" fmla="*/ 0 60000 65536"/>
                  <a:gd name="T14" fmla="*/ 0 60000 65536"/>
                  <a:gd name="T15" fmla="*/ 0 w 43"/>
                  <a:gd name="T16" fmla="*/ 0 h 12"/>
                  <a:gd name="T17" fmla="*/ 43 w 43"/>
                  <a:gd name="T18" fmla="*/ 12 h 12"/>
                </a:gdLst>
                <a:ahLst/>
                <a:cxnLst>
                  <a:cxn ang="T10">
                    <a:pos x="T0" y="T1"/>
                  </a:cxn>
                  <a:cxn ang="T11">
                    <a:pos x="T2" y="T3"/>
                  </a:cxn>
                  <a:cxn ang="T12">
                    <a:pos x="T4" y="T5"/>
                  </a:cxn>
                  <a:cxn ang="T13">
                    <a:pos x="T6" y="T7"/>
                  </a:cxn>
                  <a:cxn ang="T14">
                    <a:pos x="T8" y="T9"/>
                  </a:cxn>
                </a:cxnLst>
                <a:rect l="T15" t="T16" r="T17" b="T18"/>
                <a:pathLst>
                  <a:path w="43" h="12">
                    <a:moveTo>
                      <a:pt x="0" y="9"/>
                    </a:moveTo>
                    <a:lnTo>
                      <a:pt x="4" y="0"/>
                    </a:lnTo>
                    <a:lnTo>
                      <a:pt x="43" y="4"/>
                    </a:lnTo>
                    <a:lnTo>
                      <a:pt x="35" y="12"/>
                    </a:lnTo>
                    <a:lnTo>
                      <a:pt x="0" y="9"/>
                    </a:lnTo>
                    <a:close/>
                  </a:path>
                </a:pathLst>
              </a:custGeom>
              <a:solidFill>
                <a:srgbClr val="98BEE4"/>
              </a:solidFill>
              <a:ln w="9525">
                <a:noFill/>
                <a:round/>
                <a:headEnd/>
                <a:tailEnd/>
              </a:ln>
            </p:spPr>
            <p:txBody>
              <a:bodyPr/>
              <a:lstStyle/>
              <a:p>
                <a:endParaRPr lang="en-US"/>
              </a:p>
            </p:txBody>
          </p:sp>
          <p:sp>
            <p:nvSpPr>
              <p:cNvPr id="16551" name="Freeform 151"/>
              <p:cNvSpPr>
                <a:spLocks/>
              </p:cNvSpPr>
              <p:nvPr/>
            </p:nvSpPr>
            <p:spPr bwMode="auto">
              <a:xfrm>
                <a:off x="2353" y="2600"/>
                <a:ext cx="17" cy="10"/>
              </a:xfrm>
              <a:custGeom>
                <a:avLst/>
                <a:gdLst>
                  <a:gd name="T0" fmla="*/ 0 w 18"/>
                  <a:gd name="T1" fmla="*/ 0 h 12"/>
                  <a:gd name="T2" fmla="*/ 7 w 18"/>
                  <a:gd name="T3" fmla="*/ 3 h 12"/>
                  <a:gd name="T4" fmla="*/ 9 w 18"/>
                  <a:gd name="T5" fmla="*/ 3 h 12"/>
                  <a:gd name="T6" fmla="*/ 9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7" y="12"/>
                    </a:lnTo>
                    <a:lnTo>
                      <a:pt x="18" y="6"/>
                    </a:lnTo>
                    <a:lnTo>
                      <a:pt x="12" y="0"/>
                    </a:lnTo>
                    <a:lnTo>
                      <a:pt x="0" y="0"/>
                    </a:lnTo>
                    <a:close/>
                  </a:path>
                </a:pathLst>
              </a:custGeom>
              <a:solidFill>
                <a:srgbClr val="98BEE4"/>
              </a:solidFill>
              <a:ln w="9525">
                <a:noFill/>
                <a:round/>
                <a:headEnd/>
                <a:tailEnd/>
              </a:ln>
            </p:spPr>
            <p:txBody>
              <a:bodyPr/>
              <a:lstStyle/>
              <a:p>
                <a:endParaRPr lang="en-US"/>
              </a:p>
            </p:txBody>
          </p:sp>
          <p:sp>
            <p:nvSpPr>
              <p:cNvPr id="16552" name="Freeform 152"/>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close/>
                  </a:path>
                </a:pathLst>
              </a:custGeom>
              <a:solidFill>
                <a:srgbClr val="FFFFFF"/>
              </a:solidFill>
              <a:ln w="9525">
                <a:noFill/>
                <a:round/>
                <a:headEnd/>
                <a:tailEnd/>
              </a:ln>
            </p:spPr>
            <p:txBody>
              <a:bodyPr/>
              <a:lstStyle/>
              <a:p>
                <a:endParaRPr lang="en-US"/>
              </a:p>
            </p:txBody>
          </p:sp>
          <p:sp>
            <p:nvSpPr>
              <p:cNvPr id="16553" name="Freeform 153"/>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path>
                </a:pathLst>
              </a:custGeom>
              <a:noFill/>
              <a:ln w="4763">
                <a:solidFill>
                  <a:srgbClr val="1F1A17"/>
                </a:solidFill>
                <a:round/>
                <a:headEnd/>
                <a:tailEnd/>
              </a:ln>
            </p:spPr>
            <p:txBody>
              <a:bodyPr/>
              <a:lstStyle/>
              <a:p>
                <a:endParaRPr lang="en-US"/>
              </a:p>
            </p:txBody>
          </p:sp>
          <p:sp>
            <p:nvSpPr>
              <p:cNvPr id="16554" name="Freeform 154"/>
              <p:cNvSpPr>
                <a:spLocks/>
              </p:cNvSpPr>
              <p:nvPr/>
            </p:nvSpPr>
            <p:spPr bwMode="auto">
              <a:xfrm>
                <a:off x="3064" y="2398"/>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FF0000"/>
              </a:solidFill>
              <a:ln w="1651">
                <a:solidFill>
                  <a:srgbClr val="1F1A17"/>
                </a:solidFill>
                <a:round/>
                <a:headEnd/>
                <a:tailEnd/>
              </a:ln>
            </p:spPr>
            <p:txBody>
              <a:bodyPr/>
              <a:lstStyle/>
              <a:p>
                <a:endParaRPr lang="en-US"/>
              </a:p>
            </p:txBody>
          </p:sp>
        </p:grpSp>
        <p:sp>
          <p:nvSpPr>
            <p:cNvPr id="16394" name="Freeform 155"/>
            <p:cNvSpPr>
              <a:spLocks/>
            </p:cNvSpPr>
            <p:nvPr/>
          </p:nvSpPr>
          <p:spPr bwMode="auto">
            <a:xfrm>
              <a:off x="936625" y="911225"/>
              <a:ext cx="1577975" cy="1327150"/>
            </a:xfrm>
            <a:custGeom>
              <a:avLst/>
              <a:gdLst>
                <a:gd name="T0" fmla="*/ 2147483647 w 157"/>
                <a:gd name="T1" fmla="*/ 2147483647 h 132"/>
                <a:gd name="T2" fmla="*/ 2147483647 w 157"/>
                <a:gd name="T3" fmla="*/ 2147483647 h 132"/>
                <a:gd name="T4" fmla="*/ 2147483647 w 157"/>
                <a:gd name="T5" fmla="*/ 2147483647 h 132"/>
                <a:gd name="T6" fmla="*/ 2147483647 w 157"/>
                <a:gd name="T7" fmla="*/ 2147483647 h 132"/>
                <a:gd name="T8" fmla="*/ 2147483647 w 157"/>
                <a:gd name="T9" fmla="*/ 2147483647 h 132"/>
                <a:gd name="T10" fmla="*/ 2147483647 w 157"/>
                <a:gd name="T11" fmla="*/ 2147483647 h 132"/>
                <a:gd name="T12" fmla="*/ 2147483647 w 157"/>
                <a:gd name="T13" fmla="*/ 2147483647 h 132"/>
                <a:gd name="T14" fmla="*/ 2147483647 w 157"/>
                <a:gd name="T15" fmla="*/ 2147483647 h 132"/>
                <a:gd name="T16" fmla="*/ 2147483647 w 157"/>
                <a:gd name="T17" fmla="*/ 2147483647 h 132"/>
                <a:gd name="T18" fmla="*/ 2147483647 w 157"/>
                <a:gd name="T19" fmla="*/ 2147483647 h 132"/>
                <a:gd name="T20" fmla="*/ 2147483647 w 157"/>
                <a:gd name="T21" fmla="*/ 2147483647 h 132"/>
                <a:gd name="T22" fmla="*/ 2147483647 w 157"/>
                <a:gd name="T23" fmla="*/ 2147483647 h 132"/>
                <a:gd name="T24" fmla="*/ 2147483647 w 157"/>
                <a:gd name="T25" fmla="*/ 2147483647 h 132"/>
                <a:gd name="T26" fmla="*/ 2147483647 w 157"/>
                <a:gd name="T27" fmla="*/ 2147483647 h 132"/>
                <a:gd name="T28" fmla="*/ 2147483647 w 157"/>
                <a:gd name="T29" fmla="*/ 2147483647 h 132"/>
                <a:gd name="T30" fmla="*/ 2147483647 w 157"/>
                <a:gd name="T31" fmla="*/ 2147483647 h 132"/>
                <a:gd name="T32" fmla="*/ 2147483647 w 157"/>
                <a:gd name="T33" fmla="*/ 2147483647 h 132"/>
                <a:gd name="T34" fmla="*/ 2147483647 w 157"/>
                <a:gd name="T35" fmla="*/ 2147483647 h 132"/>
                <a:gd name="T36" fmla="*/ 2147483647 w 157"/>
                <a:gd name="T37" fmla="*/ 2147483647 h 132"/>
                <a:gd name="T38" fmla="*/ 2147483647 w 157"/>
                <a:gd name="T39" fmla="*/ 2147483647 h 132"/>
                <a:gd name="T40" fmla="*/ 2147483647 w 157"/>
                <a:gd name="T41" fmla="*/ 2147483647 h 132"/>
                <a:gd name="T42" fmla="*/ 2147483647 w 157"/>
                <a:gd name="T43" fmla="*/ 2147483647 h 132"/>
                <a:gd name="T44" fmla="*/ 2147483647 w 157"/>
                <a:gd name="T45" fmla="*/ 2147483647 h 132"/>
                <a:gd name="T46" fmla="*/ 2147483647 w 157"/>
                <a:gd name="T47" fmla="*/ 2147483647 h 132"/>
                <a:gd name="T48" fmla="*/ 2147483647 w 157"/>
                <a:gd name="T49" fmla="*/ 2147483647 h 132"/>
                <a:gd name="T50" fmla="*/ 2147483647 w 157"/>
                <a:gd name="T51" fmla="*/ 2147483647 h 132"/>
                <a:gd name="T52" fmla="*/ 2147483647 w 157"/>
                <a:gd name="T53" fmla="*/ 2147483647 h 132"/>
                <a:gd name="T54" fmla="*/ 2147483647 w 157"/>
                <a:gd name="T55" fmla="*/ 2147483647 h 132"/>
                <a:gd name="T56" fmla="*/ 2147483647 w 157"/>
                <a:gd name="T57" fmla="*/ 2147483647 h 132"/>
                <a:gd name="T58" fmla="*/ 2147483647 w 157"/>
                <a:gd name="T59" fmla="*/ 2147483647 h 132"/>
                <a:gd name="T60" fmla="*/ 2147483647 w 157"/>
                <a:gd name="T61" fmla="*/ 2147483647 h 132"/>
                <a:gd name="T62" fmla="*/ 2147483647 w 157"/>
                <a:gd name="T63" fmla="*/ 2147483647 h 132"/>
                <a:gd name="T64" fmla="*/ 2147483647 w 157"/>
                <a:gd name="T65" fmla="*/ 2147483647 h 132"/>
                <a:gd name="T66" fmla="*/ 2147483647 w 157"/>
                <a:gd name="T67" fmla="*/ 2147483647 h 132"/>
                <a:gd name="T68" fmla="*/ 2147483647 w 157"/>
                <a:gd name="T69" fmla="*/ 2147483647 h 132"/>
                <a:gd name="T70" fmla="*/ 2147483647 w 157"/>
                <a:gd name="T71" fmla="*/ 2147483647 h 132"/>
                <a:gd name="T72" fmla="*/ 2147483647 w 157"/>
                <a:gd name="T73" fmla="*/ 2147483647 h 132"/>
                <a:gd name="T74" fmla="*/ 2147483647 w 157"/>
                <a:gd name="T75" fmla="*/ 2147483647 h 132"/>
                <a:gd name="T76" fmla="*/ 2147483647 w 157"/>
                <a:gd name="T77" fmla="*/ 2147483647 h 132"/>
                <a:gd name="T78" fmla="*/ 2147483647 w 157"/>
                <a:gd name="T79" fmla="*/ 2147483647 h 132"/>
                <a:gd name="T80" fmla="*/ 2147483647 w 157"/>
                <a:gd name="T81" fmla="*/ 2147483647 h 132"/>
                <a:gd name="T82" fmla="*/ 2147483647 w 157"/>
                <a:gd name="T83" fmla="*/ 2147483647 h 132"/>
                <a:gd name="T84" fmla="*/ 2147483647 w 157"/>
                <a:gd name="T85" fmla="*/ 2147483647 h 132"/>
                <a:gd name="T86" fmla="*/ 2147483647 w 157"/>
                <a:gd name="T87" fmla="*/ 2147483647 h 132"/>
                <a:gd name="T88" fmla="*/ 2147483647 w 157"/>
                <a:gd name="T89" fmla="*/ 2147483647 h 132"/>
                <a:gd name="T90" fmla="*/ 2147483647 w 157"/>
                <a:gd name="T91" fmla="*/ 2147483647 h 132"/>
                <a:gd name="T92" fmla="*/ 2147483647 w 157"/>
                <a:gd name="T93" fmla="*/ 2147483647 h 132"/>
                <a:gd name="T94" fmla="*/ 2147483647 w 157"/>
                <a:gd name="T95" fmla="*/ 2147483647 h 132"/>
                <a:gd name="T96" fmla="*/ 2147483647 w 157"/>
                <a:gd name="T97" fmla="*/ 2147483647 h 132"/>
                <a:gd name="T98" fmla="*/ 2147483647 w 157"/>
                <a:gd name="T99" fmla="*/ 2147483647 h 132"/>
                <a:gd name="T100" fmla="*/ 2147483647 w 157"/>
                <a:gd name="T101" fmla="*/ 2147483647 h 132"/>
                <a:gd name="T102" fmla="*/ 2147483647 w 157"/>
                <a:gd name="T103" fmla="*/ 2147483647 h 132"/>
                <a:gd name="T104" fmla="*/ 2147483647 w 157"/>
                <a:gd name="T105" fmla="*/ 2147483647 h 132"/>
                <a:gd name="T106" fmla="*/ 2147483647 w 157"/>
                <a:gd name="T107" fmla="*/ 2147483647 h 132"/>
                <a:gd name="T108" fmla="*/ 2147483647 w 157"/>
                <a:gd name="T109" fmla="*/ 2147483647 h 132"/>
                <a:gd name="T110" fmla="*/ 2147483647 w 157"/>
                <a:gd name="T111" fmla="*/ 2147483647 h 132"/>
                <a:gd name="T112" fmla="*/ 2147483647 w 157"/>
                <a:gd name="T113" fmla="*/ 2147483647 h 132"/>
                <a:gd name="T114" fmla="*/ 2147483647 w 157"/>
                <a:gd name="T115" fmla="*/ 2147483647 h 132"/>
                <a:gd name="T116" fmla="*/ 2147483647 w 157"/>
                <a:gd name="T117" fmla="*/ 2147483647 h 132"/>
                <a:gd name="T118" fmla="*/ 2147483647 w 157"/>
                <a:gd name="T119" fmla="*/ 2147483647 h 132"/>
                <a:gd name="T120" fmla="*/ 2147483647 w 157"/>
                <a:gd name="T121" fmla="*/ 2147483647 h 132"/>
                <a:gd name="T122" fmla="*/ 0 w 157"/>
                <a:gd name="T123" fmla="*/ 2147483647 h 1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7"/>
                <a:gd name="T187" fmla="*/ 0 h 132"/>
                <a:gd name="T188" fmla="*/ 157 w 157"/>
                <a:gd name="T189" fmla="*/ 132 h 1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7" h="132">
                  <a:moveTo>
                    <a:pt x="0" y="126"/>
                  </a:moveTo>
                  <a:lnTo>
                    <a:pt x="9" y="120"/>
                  </a:lnTo>
                  <a:lnTo>
                    <a:pt x="13" y="120"/>
                  </a:lnTo>
                  <a:lnTo>
                    <a:pt x="19" y="118"/>
                  </a:lnTo>
                  <a:lnTo>
                    <a:pt x="25" y="115"/>
                  </a:lnTo>
                  <a:lnTo>
                    <a:pt x="30" y="111"/>
                  </a:lnTo>
                  <a:lnTo>
                    <a:pt x="32" y="106"/>
                  </a:lnTo>
                  <a:lnTo>
                    <a:pt x="36" y="101"/>
                  </a:lnTo>
                  <a:lnTo>
                    <a:pt x="30" y="101"/>
                  </a:lnTo>
                  <a:lnTo>
                    <a:pt x="25" y="99"/>
                  </a:lnTo>
                  <a:lnTo>
                    <a:pt x="17" y="99"/>
                  </a:lnTo>
                  <a:lnTo>
                    <a:pt x="13" y="98"/>
                  </a:lnTo>
                  <a:lnTo>
                    <a:pt x="17" y="95"/>
                  </a:lnTo>
                  <a:lnTo>
                    <a:pt x="16" y="86"/>
                  </a:lnTo>
                  <a:lnTo>
                    <a:pt x="12" y="89"/>
                  </a:lnTo>
                  <a:lnTo>
                    <a:pt x="8" y="87"/>
                  </a:lnTo>
                  <a:lnTo>
                    <a:pt x="7" y="82"/>
                  </a:lnTo>
                  <a:lnTo>
                    <a:pt x="7" y="77"/>
                  </a:lnTo>
                  <a:lnTo>
                    <a:pt x="4" y="71"/>
                  </a:lnTo>
                  <a:lnTo>
                    <a:pt x="12" y="64"/>
                  </a:lnTo>
                  <a:lnTo>
                    <a:pt x="16" y="60"/>
                  </a:lnTo>
                  <a:lnTo>
                    <a:pt x="22" y="61"/>
                  </a:lnTo>
                  <a:lnTo>
                    <a:pt x="28" y="60"/>
                  </a:lnTo>
                  <a:lnTo>
                    <a:pt x="29" y="55"/>
                  </a:lnTo>
                  <a:lnTo>
                    <a:pt x="31" y="51"/>
                  </a:lnTo>
                  <a:lnTo>
                    <a:pt x="24" y="53"/>
                  </a:lnTo>
                  <a:lnTo>
                    <a:pt x="15" y="50"/>
                  </a:lnTo>
                  <a:lnTo>
                    <a:pt x="11" y="41"/>
                  </a:lnTo>
                  <a:lnTo>
                    <a:pt x="8" y="37"/>
                  </a:lnTo>
                  <a:lnTo>
                    <a:pt x="23" y="34"/>
                  </a:lnTo>
                  <a:lnTo>
                    <a:pt x="30" y="40"/>
                  </a:lnTo>
                  <a:lnTo>
                    <a:pt x="29" y="32"/>
                  </a:lnTo>
                  <a:lnTo>
                    <a:pt x="32" y="37"/>
                  </a:lnTo>
                  <a:lnTo>
                    <a:pt x="38" y="38"/>
                  </a:lnTo>
                  <a:lnTo>
                    <a:pt x="32" y="35"/>
                  </a:lnTo>
                  <a:lnTo>
                    <a:pt x="27" y="30"/>
                  </a:lnTo>
                  <a:lnTo>
                    <a:pt x="27" y="26"/>
                  </a:lnTo>
                  <a:lnTo>
                    <a:pt x="20" y="18"/>
                  </a:lnTo>
                  <a:lnTo>
                    <a:pt x="24" y="13"/>
                  </a:lnTo>
                  <a:lnTo>
                    <a:pt x="29" y="15"/>
                  </a:lnTo>
                  <a:lnTo>
                    <a:pt x="33" y="13"/>
                  </a:lnTo>
                  <a:lnTo>
                    <a:pt x="40" y="6"/>
                  </a:lnTo>
                  <a:lnTo>
                    <a:pt x="45" y="5"/>
                  </a:lnTo>
                  <a:lnTo>
                    <a:pt x="52" y="4"/>
                  </a:lnTo>
                  <a:lnTo>
                    <a:pt x="56" y="0"/>
                  </a:lnTo>
                  <a:lnTo>
                    <a:pt x="57" y="6"/>
                  </a:lnTo>
                  <a:lnTo>
                    <a:pt x="63" y="7"/>
                  </a:lnTo>
                  <a:lnTo>
                    <a:pt x="67" y="7"/>
                  </a:lnTo>
                  <a:lnTo>
                    <a:pt x="76" y="11"/>
                  </a:lnTo>
                  <a:lnTo>
                    <a:pt x="80" y="14"/>
                  </a:lnTo>
                  <a:lnTo>
                    <a:pt x="84" y="13"/>
                  </a:lnTo>
                  <a:lnTo>
                    <a:pt x="88" y="15"/>
                  </a:lnTo>
                  <a:lnTo>
                    <a:pt x="92" y="13"/>
                  </a:lnTo>
                  <a:lnTo>
                    <a:pt x="100" y="17"/>
                  </a:lnTo>
                  <a:lnTo>
                    <a:pt x="105" y="93"/>
                  </a:lnTo>
                  <a:lnTo>
                    <a:pt x="112" y="93"/>
                  </a:lnTo>
                  <a:lnTo>
                    <a:pt x="115" y="97"/>
                  </a:lnTo>
                  <a:lnTo>
                    <a:pt x="120" y="101"/>
                  </a:lnTo>
                  <a:lnTo>
                    <a:pt x="124" y="100"/>
                  </a:lnTo>
                  <a:lnTo>
                    <a:pt x="127" y="96"/>
                  </a:lnTo>
                  <a:lnTo>
                    <a:pt x="132" y="99"/>
                  </a:lnTo>
                  <a:lnTo>
                    <a:pt x="136" y="103"/>
                  </a:lnTo>
                  <a:lnTo>
                    <a:pt x="147" y="119"/>
                  </a:lnTo>
                  <a:lnTo>
                    <a:pt x="157" y="122"/>
                  </a:lnTo>
                  <a:lnTo>
                    <a:pt x="156" y="126"/>
                  </a:lnTo>
                  <a:lnTo>
                    <a:pt x="155" y="132"/>
                  </a:lnTo>
                  <a:lnTo>
                    <a:pt x="153" y="127"/>
                  </a:lnTo>
                  <a:lnTo>
                    <a:pt x="151" y="123"/>
                  </a:lnTo>
                  <a:lnTo>
                    <a:pt x="146" y="126"/>
                  </a:lnTo>
                  <a:lnTo>
                    <a:pt x="147" y="122"/>
                  </a:lnTo>
                  <a:lnTo>
                    <a:pt x="142" y="122"/>
                  </a:lnTo>
                  <a:lnTo>
                    <a:pt x="146" y="119"/>
                  </a:lnTo>
                  <a:lnTo>
                    <a:pt x="139" y="115"/>
                  </a:lnTo>
                  <a:lnTo>
                    <a:pt x="139" y="110"/>
                  </a:lnTo>
                  <a:lnTo>
                    <a:pt x="135" y="108"/>
                  </a:lnTo>
                  <a:lnTo>
                    <a:pt x="132" y="104"/>
                  </a:lnTo>
                  <a:lnTo>
                    <a:pt x="130" y="100"/>
                  </a:lnTo>
                  <a:lnTo>
                    <a:pt x="131" y="106"/>
                  </a:lnTo>
                  <a:lnTo>
                    <a:pt x="137" y="110"/>
                  </a:lnTo>
                  <a:lnTo>
                    <a:pt x="137" y="115"/>
                  </a:lnTo>
                  <a:lnTo>
                    <a:pt x="141" y="117"/>
                  </a:lnTo>
                  <a:lnTo>
                    <a:pt x="138" y="120"/>
                  </a:lnTo>
                  <a:lnTo>
                    <a:pt x="136" y="126"/>
                  </a:lnTo>
                  <a:lnTo>
                    <a:pt x="135" y="117"/>
                  </a:lnTo>
                  <a:lnTo>
                    <a:pt x="131" y="107"/>
                  </a:lnTo>
                  <a:lnTo>
                    <a:pt x="127" y="106"/>
                  </a:lnTo>
                  <a:lnTo>
                    <a:pt x="126" y="102"/>
                  </a:lnTo>
                  <a:lnTo>
                    <a:pt x="122" y="103"/>
                  </a:lnTo>
                  <a:lnTo>
                    <a:pt x="126" y="105"/>
                  </a:lnTo>
                  <a:lnTo>
                    <a:pt x="122" y="107"/>
                  </a:lnTo>
                  <a:lnTo>
                    <a:pt x="118" y="103"/>
                  </a:lnTo>
                  <a:lnTo>
                    <a:pt x="112" y="100"/>
                  </a:lnTo>
                  <a:lnTo>
                    <a:pt x="108" y="100"/>
                  </a:lnTo>
                  <a:lnTo>
                    <a:pt x="111" y="97"/>
                  </a:lnTo>
                  <a:lnTo>
                    <a:pt x="105" y="98"/>
                  </a:lnTo>
                  <a:lnTo>
                    <a:pt x="91" y="97"/>
                  </a:lnTo>
                  <a:lnTo>
                    <a:pt x="88" y="93"/>
                  </a:lnTo>
                  <a:lnTo>
                    <a:pt x="82" y="94"/>
                  </a:lnTo>
                  <a:lnTo>
                    <a:pt x="83" y="90"/>
                  </a:lnTo>
                  <a:lnTo>
                    <a:pt x="79" y="90"/>
                  </a:lnTo>
                  <a:lnTo>
                    <a:pt x="74" y="88"/>
                  </a:lnTo>
                  <a:lnTo>
                    <a:pt x="74" y="92"/>
                  </a:lnTo>
                  <a:lnTo>
                    <a:pt x="78" y="94"/>
                  </a:lnTo>
                  <a:lnTo>
                    <a:pt x="80" y="97"/>
                  </a:lnTo>
                  <a:lnTo>
                    <a:pt x="76" y="98"/>
                  </a:lnTo>
                  <a:lnTo>
                    <a:pt x="71" y="97"/>
                  </a:lnTo>
                  <a:lnTo>
                    <a:pt x="67" y="95"/>
                  </a:lnTo>
                  <a:lnTo>
                    <a:pt x="65" y="99"/>
                  </a:lnTo>
                  <a:lnTo>
                    <a:pt x="61" y="101"/>
                  </a:lnTo>
                  <a:lnTo>
                    <a:pt x="61" y="89"/>
                  </a:lnTo>
                  <a:lnTo>
                    <a:pt x="68" y="88"/>
                  </a:lnTo>
                  <a:lnTo>
                    <a:pt x="71" y="83"/>
                  </a:lnTo>
                  <a:lnTo>
                    <a:pt x="66" y="85"/>
                  </a:lnTo>
                  <a:lnTo>
                    <a:pt x="67" y="81"/>
                  </a:lnTo>
                  <a:lnTo>
                    <a:pt x="64" y="86"/>
                  </a:lnTo>
                  <a:lnTo>
                    <a:pt x="57" y="92"/>
                  </a:lnTo>
                  <a:lnTo>
                    <a:pt x="48" y="101"/>
                  </a:lnTo>
                  <a:lnTo>
                    <a:pt x="35" y="116"/>
                  </a:lnTo>
                  <a:lnTo>
                    <a:pt x="23" y="120"/>
                  </a:lnTo>
                  <a:lnTo>
                    <a:pt x="20" y="125"/>
                  </a:lnTo>
                  <a:lnTo>
                    <a:pt x="14" y="125"/>
                  </a:lnTo>
                  <a:lnTo>
                    <a:pt x="10" y="125"/>
                  </a:lnTo>
                  <a:lnTo>
                    <a:pt x="6" y="127"/>
                  </a:lnTo>
                  <a:lnTo>
                    <a:pt x="0" y="126"/>
                  </a:lnTo>
                  <a:close/>
                </a:path>
              </a:pathLst>
            </a:custGeom>
            <a:solidFill>
              <a:srgbClr val="8FB9E5"/>
            </a:solidFill>
            <a:ln w="0">
              <a:solidFill>
                <a:srgbClr val="24211D"/>
              </a:solidFill>
              <a:round/>
              <a:headEnd/>
              <a:tailEnd/>
            </a:ln>
          </p:spPr>
          <p:txBody>
            <a:bodyPr/>
            <a:lstStyle/>
            <a:p>
              <a:endParaRPr lang="en-US"/>
            </a:p>
          </p:txBody>
        </p:sp>
        <p:grpSp>
          <p:nvGrpSpPr>
            <p:cNvPr id="16395" name="Group 156"/>
            <p:cNvGrpSpPr>
              <a:grpSpLocks/>
            </p:cNvGrpSpPr>
            <p:nvPr/>
          </p:nvGrpSpPr>
          <p:grpSpPr bwMode="auto">
            <a:xfrm>
              <a:off x="739775" y="4211638"/>
              <a:ext cx="584200" cy="412750"/>
              <a:chOff x="1042" y="2733"/>
              <a:chExt cx="368" cy="260"/>
            </a:xfrm>
          </p:grpSpPr>
          <p:sp>
            <p:nvSpPr>
              <p:cNvPr id="16412" name="Freeform 157"/>
              <p:cNvSpPr>
                <a:spLocks/>
              </p:cNvSpPr>
              <p:nvPr/>
            </p:nvSpPr>
            <p:spPr bwMode="auto">
              <a:xfrm>
                <a:off x="1042" y="2733"/>
                <a:ext cx="38" cy="32"/>
              </a:xfrm>
              <a:custGeom>
                <a:avLst/>
                <a:gdLst>
                  <a:gd name="T0" fmla="*/ 0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2147483647 w 6"/>
                  <a:gd name="T13" fmla="*/ 2147483647 h 5"/>
                  <a:gd name="T14" fmla="*/ 0 w 6"/>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0" y="3"/>
                    </a:moveTo>
                    <a:lnTo>
                      <a:pt x="2" y="5"/>
                    </a:lnTo>
                    <a:lnTo>
                      <a:pt x="3" y="5"/>
                    </a:lnTo>
                    <a:lnTo>
                      <a:pt x="5" y="4"/>
                    </a:lnTo>
                    <a:lnTo>
                      <a:pt x="6" y="1"/>
                    </a:lnTo>
                    <a:lnTo>
                      <a:pt x="4" y="0"/>
                    </a:lnTo>
                    <a:lnTo>
                      <a:pt x="3" y="1"/>
                    </a:lnTo>
                    <a:lnTo>
                      <a:pt x="0" y="3"/>
                    </a:lnTo>
                    <a:close/>
                  </a:path>
                </a:pathLst>
              </a:custGeom>
              <a:solidFill>
                <a:srgbClr val="8FB9E5"/>
              </a:solidFill>
              <a:ln w="0">
                <a:solidFill>
                  <a:srgbClr val="24211D"/>
                </a:solidFill>
                <a:round/>
                <a:headEnd/>
                <a:tailEnd/>
              </a:ln>
            </p:spPr>
            <p:txBody>
              <a:bodyPr/>
              <a:lstStyle/>
              <a:p>
                <a:endParaRPr lang="en-US"/>
              </a:p>
            </p:txBody>
          </p:sp>
          <p:sp>
            <p:nvSpPr>
              <p:cNvPr id="16413" name="Freeform 158"/>
              <p:cNvSpPr>
                <a:spLocks/>
              </p:cNvSpPr>
              <p:nvPr/>
            </p:nvSpPr>
            <p:spPr bwMode="auto">
              <a:xfrm>
                <a:off x="1156" y="2777"/>
                <a:ext cx="38" cy="38"/>
              </a:xfrm>
              <a:custGeom>
                <a:avLst/>
                <a:gdLst>
                  <a:gd name="T0" fmla="*/ 0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2147483647 w 6"/>
                  <a:gd name="T13" fmla="*/ 2147483647 h 6"/>
                  <a:gd name="T14" fmla="*/ 2147483647 w 6"/>
                  <a:gd name="T15" fmla="*/ 2147483647 h 6"/>
                  <a:gd name="T16" fmla="*/ 2147483647 w 6"/>
                  <a:gd name="T17" fmla="*/ 0 h 6"/>
                  <a:gd name="T18" fmla="*/ 0 w 6"/>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2"/>
                    </a:moveTo>
                    <a:lnTo>
                      <a:pt x="1" y="5"/>
                    </a:lnTo>
                    <a:lnTo>
                      <a:pt x="3" y="5"/>
                    </a:lnTo>
                    <a:lnTo>
                      <a:pt x="3" y="4"/>
                    </a:lnTo>
                    <a:lnTo>
                      <a:pt x="5" y="6"/>
                    </a:lnTo>
                    <a:lnTo>
                      <a:pt x="6" y="6"/>
                    </a:lnTo>
                    <a:lnTo>
                      <a:pt x="6" y="4"/>
                    </a:lnTo>
                    <a:lnTo>
                      <a:pt x="5" y="3"/>
                    </a:lnTo>
                    <a:lnTo>
                      <a:pt x="3" y="0"/>
                    </a:lnTo>
                    <a:lnTo>
                      <a:pt x="0" y="2"/>
                    </a:lnTo>
                    <a:close/>
                  </a:path>
                </a:pathLst>
              </a:custGeom>
              <a:solidFill>
                <a:srgbClr val="8FB9E5"/>
              </a:solidFill>
              <a:ln w="0">
                <a:solidFill>
                  <a:srgbClr val="24211D"/>
                </a:solidFill>
                <a:round/>
                <a:headEnd/>
                <a:tailEnd/>
              </a:ln>
            </p:spPr>
            <p:txBody>
              <a:bodyPr/>
              <a:lstStyle/>
              <a:p>
                <a:endParaRPr lang="en-US"/>
              </a:p>
            </p:txBody>
          </p:sp>
          <p:sp>
            <p:nvSpPr>
              <p:cNvPr id="16414" name="Freeform 159"/>
              <p:cNvSpPr>
                <a:spLocks/>
              </p:cNvSpPr>
              <p:nvPr/>
            </p:nvSpPr>
            <p:spPr bwMode="auto">
              <a:xfrm>
                <a:off x="1226" y="2815"/>
                <a:ext cx="44" cy="13"/>
              </a:xfrm>
              <a:custGeom>
                <a:avLst/>
                <a:gdLst>
                  <a:gd name="T0" fmla="*/ 0 w 7"/>
                  <a:gd name="T1" fmla="*/ 2147483647 h 2"/>
                  <a:gd name="T2" fmla="*/ 0 w 7"/>
                  <a:gd name="T3" fmla="*/ 0 h 2"/>
                  <a:gd name="T4" fmla="*/ 2147483647 w 7"/>
                  <a:gd name="T5" fmla="*/ 2147483647 h 2"/>
                  <a:gd name="T6" fmla="*/ 2147483647 w 7"/>
                  <a:gd name="T7" fmla="*/ 2147483647 h 2"/>
                  <a:gd name="T8" fmla="*/ 0 w 7"/>
                  <a:gd name="T9" fmla="*/ 2147483647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0"/>
                    </a:lnTo>
                    <a:lnTo>
                      <a:pt x="7" y="1"/>
                    </a:lnTo>
                    <a:lnTo>
                      <a:pt x="5" y="2"/>
                    </a:lnTo>
                    <a:lnTo>
                      <a:pt x="0" y="2"/>
                    </a:lnTo>
                    <a:close/>
                  </a:path>
                </a:pathLst>
              </a:custGeom>
              <a:solidFill>
                <a:srgbClr val="8FB9E5"/>
              </a:solidFill>
              <a:ln w="0">
                <a:solidFill>
                  <a:srgbClr val="24211D"/>
                </a:solidFill>
                <a:round/>
                <a:headEnd/>
                <a:tailEnd/>
              </a:ln>
            </p:spPr>
            <p:txBody>
              <a:bodyPr/>
              <a:lstStyle/>
              <a:p>
                <a:endParaRPr lang="en-US"/>
              </a:p>
            </p:txBody>
          </p:sp>
          <p:sp>
            <p:nvSpPr>
              <p:cNvPr id="16415" name="Freeform 160"/>
              <p:cNvSpPr>
                <a:spLocks/>
              </p:cNvSpPr>
              <p:nvPr/>
            </p:nvSpPr>
            <p:spPr bwMode="auto">
              <a:xfrm>
                <a:off x="1245" y="2841"/>
                <a:ext cx="13" cy="12"/>
              </a:xfrm>
              <a:custGeom>
                <a:avLst/>
                <a:gdLst>
                  <a:gd name="T0" fmla="*/ 0 w 2"/>
                  <a:gd name="T1" fmla="*/ 0 h 2"/>
                  <a:gd name="T2" fmla="*/ 2147483647 w 2"/>
                  <a:gd name="T3" fmla="*/ 2147483647 h 2"/>
                  <a:gd name="T4" fmla="*/ 2147483647 w 2"/>
                  <a:gd name="T5" fmla="*/ 2147483647 h 2"/>
                  <a:gd name="T6" fmla="*/ 2147483647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1" y="2"/>
                    </a:lnTo>
                    <a:lnTo>
                      <a:pt x="2" y="1"/>
                    </a:lnTo>
                    <a:lnTo>
                      <a:pt x="2" y="0"/>
                    </a:lnTo>
                    <a:lnTo>
                      <a:pt x="0" y="0"/>
                    </a:lnTo>
                    <a:close/>
                  </a:path>
                </a:pathLst>
              </a:custGeom>
              <a:solidFill>
                <a:srgbClr val="8FB9E5"/>
              </a:solidFill>
              <a:ln w="0">
                <a:solidFill>
                  <a:srgbClr val="24211D"/>
                </a:solidFill>
                <a:round/>
                <a:headEnd/>
                <a:tailEnd/>
              </a:ln>
            </p:spPr>
            <p:txBody>
              <a:bodyPr/>
              <a:lstStyle/>
              <a:p>
                <a:endParaRPr lang="en-US"/>
              </a:p>
            </p:txBody>
          </p:sp>
          <p:sp>
            <p:nvSpPr>
              <p:cNvPr id="16416" name="Freeform 161"/>
              <p:cNvSpPr>
                <a:spLocks/>
              </p:cNvSpPr>
              <p:nvPr/>
            </p:nvSpPr>
            <p:spPr bwMode="auto">
              <a:xfrm>
                <a:off x="1270" y="2828"/>
                <a:ext cx="51" cy="38"/>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2147483647 h 6"/>
                  <a:gd name="T18" fmla="*/ 0 w 8"/>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2"/>
                    </a:moveTo>
                    <a:lnTo>
                      <a:pt x="1" y="0"/>
                    </a:lnTo>
                    <a:lnTo>
                      <a:pt x="2" y="2"/>
                    </a:lnTo>
                    <a:lnTo>
                      <a:pt x="5" y="1"/>
                    </a:lnTo>
                    <a:lnTo>
                      <a:pt x="8" y="4"/>
                    </a:lnTo>
                    <a:lnTo>
                      <a:pt x="7" y="5"/>
                    </a:lnTo>
                    <a:lnTo>
                      <a:pt x="3" y="6"/>
                    </a:lnTo>
                    <a:lnTo>
                      <a:pt x="3" y="3"/>
                    </a:lnTo>
                    <a:lnTo>
                      <a:pt x="1" y="3"/>
                    </a:lnTo>
                    <a:lnTo>
                      <a:pt x="0" y="2"/>
                    </a:lnTo>
                    <a:close/>
                  </a:path>
                </a:pathLst>
              </a:custGeom>
              <a:solidFill>
                <a:srgbClr val="8FB9E5"/>
              </a:solidFill>
              <a:ln w="0">
                <a:solidFill>
                  <a:srgbClr val="24211D"/>
                </a:solidFill>
                <a:round/>
                <a:headEnd/>
                <a:tailEnd/>
              </a:ln>
            </p:spPr>
            <p:txBody>
              <a:bodyPr/>
              <a:lstStyle/>
              <a:p>
                <a:endParaRPr lang="en-US"/>
              </a:p>
            </p:txBody>
          </p:sp>
          <p:sp>
            <p:nvSpPr>
              <p:cNvPr id="16417" name="Freeform 162"/>
              <p:cNvSpPr>
                <a:spLocks/>
              </p:cNvSpPr>
              <p:nvPr/>
            </p:nvSpPr>
            <p:spPr bwMode="auto">
              <a:xfrm>
                <a:off x="1315" y="2891"/>
                <a:ext cx="95" cy="102"/>
              </a:xfrm>
              <a:custGeom>
                <a:avLst/>
                <a:gdLst>
                  <a:gd name="T0" fmla="*/ 0 w 15"/>
                  <a:gd name="T1" fmla="*/ 2147483647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2147483647 w 15"/>
                  <a:gd name="T17" fmla="*/ 0 h 16"/>
                  <a:gd name="T18" fmla="*/ 2147483647 w 15"/>
                  <a:gd name="T19" fmla="*/ 2147483647 h 16"/>
                  <a:gd name="T20" fmla="*/ 2147483647 w 15"/>
                  <a:gd name="T21" fmla="*/ 2147483647 h 16"/>
                  <a:gd name="T22" fmla="*/ 0 w 15"/>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6"/>
                  <a:gd name="T38" fmla="*/ 15 w 1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6">
                    <a:moveTo>
                      <a:pt x="0" y="6"/>
                    </a:moveTo>
                    <a:lnTo>
                      <a:pt x="2" y="11"/>
                    </a:lnTo>
                    <a:lnTo>
                      <a:pt x="2" y="14"/>
                    </a:lnTo>
                    <a:lnTo>
                      <a:pt x="5" y="16"/>
                    </a:lnTo>
                    <a:lnTo>
                      <a:pt x="7" y="13"/>
                    </a:lnTo>
                    <a:lnTo>
                      <a:pt x="13" y="11"/>
                    </a:lnTo>
                    <a:lnTo>
                      <a:pt x="15" y="9"/>
                    </a:lnTo>
                    <a:lnTo>
                      <a:pt x="10" y="3"/>
                    </a:lnTo>
                    <a:lnTo>
                      <a:pt x="3" y="0"/>
                    </a:lnTo>
                    <a:lnTo>
                      <a:pt x="2" y="1"/>
                    </a:lnTo>
                    <a:lnTo>
                      <a:pt x="3" y="3"/>
                    </a:lnTo>
                    <a:lnTo>
                      <a:pt x="0" y="6"/>
                    </a:lnTo>
                    <a:close/>
                  </a:path>
                </a:pathLst>
              </a:custGeom>
              <a:solidFill>
                <a:srgbClr val="8FB9E5"/>
              </a:solidFill>
              <a:ln w="0">
                <a:solidFill>
                  <a:srgbClr val="24211D"/>
                </a:solidFill>
                <a:round/>
                <a:headEnd/>
                <a:tailEnd/>
              </a:ln>
            </p:spPr>
            <p:txBody>
              <a:bodyPr/>
              <a:lstStyle/>
              <a:p>
                <a:endParaRPr lang="en-US"/>
              </a:p>
            </p:txBody>
          </p:sp>
        </p:grpSp>
        <p:grpSp>
          <p:nvGrpSpPr>
            <p:cNvPr id="16396" name="Group 163"/>
            <p:cNvGrpSpPr>
              <a:grpSpLocks/>
            </p:cNvGrpSpPr>
            <p:nvPr/>
          </p:nvGrpSpPr>
          <p:grpSpPr bwMode="auto">
            <a:xfrm>
              <a:off x="6759575" y="5132388"/>
              <a:ext cx="704850" cy="139700"/>
              <a:chOff x="4386" y="3345"/>
              <a:chExt cx="444" cy="88"/>
            </a:xfrm>
          </p:grpSpPr>
          <p:sp>
            <p:nvSpPr>
              <p:cNvPr id="16407" name="Freeform 164"/>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solidFill>
                <a:srgbClr val="8FB9E5"/>
              </a:solidFill>
              <a:ln w="9525">
                <a:noFill/>
                <a:round/>
                <a:headEnd/>
                <a:tailEnd/>
              </a:ln>
            </p:spPr>
            <p:txBody>
              <a:bodyPr/>
              <a:lstStyle/>
              <a:p>
                <a:endParaRPr lang="en-US"/>
              </a:p>
            </p:txBody>
          </p:sp>
          <p:sp>
            <p:nvSpPr>
              <p:cNvPr id="16408" name="Freeform 165"/>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noFill/>
              <a:ln w="0">
                <a:solidFill>
                  <a:srgbClr val="24211D"/>
                </a:solidFill>
                <a:round/>
                <a:headEnd/>
                <a:tailEnd/>
              </a:ln>
            </p:spPr>
            <p:txBody>
              <a:bodyPr/>
              <a:lstStyle/>
              <a:p>
                <a:endParaRPr lang="en-US"/>
              </a:p>
            </p:txBody>
          </p:sp>
          <p:sp>
            <p:nvSpPr>
              <p:cNvPr id="16409" name="Freeform 166"/>
              <p:cNvSpPr>
                <a:spLocks/>
              </p:cNvSpPr>
              <p:nvPr/>
            </p:nvSpPr>
            <p:spPr bwMode="auto">
              <a:xfrm>
                <a:off x="4747" y="3357"/>
                <a:ext cx="45" cy="19"/>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0 h 3"/>
                  <a:gd name="T18" fmla="*/ 0 w 7"/>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0" y="2"/>
                    </a:moveTo>
                    <a:lnTo>
                      <a:pt x="2" y="3"/>
                    </a:lnTo>
                    <a:lnTo>
                      <a:pt x="3" y="3"/>
                    </a:lnTo>
                    <a:lnTo>
                      <a:pt x="3" y="2"/>
                    </a:lnTo>
                    <a:lnTo>
                      <a:pt x="6" y="3"/>
                    </a:lnTo>
                    <a:lnTo>
                      <a:pt x="7" y="2"/>
                    </a:lnTo>
                    <a:lnTo>
                      <a:pt x="6" y="1"/>
                    </a:lnTo>
                    <a:lnTo>
                      <a:pt x="5" y="1"/>
                    </a:lnTo>
                    <a:lnTo>
                      <a:pt x="2" y="0"/>
                    </a:lnTo>
                    <a:lnTo>
                      <a:pt x="0" y="2"/>
                    </a:lnTo>
                    <a:close/>
                  </a:path>
                </a:pathLst>
              </a:custGeom>
              <a:solidFill>
                <a:srgbClr val="8FB9E5"/>
              </a:solidFill>
              <a:ln w="0">
                <a:solidFill>
                  <a:srgbClr val="24211D"/>
                </a:solidFill>
                <a:round/>
                <a:headEnd/>
                <a:tailEnd/>
              </a:ln>
            </p:spPr>
            <p:txBody>
              <a:bodyPr/>
              <a:lstStyle/>
              <a:p>
                <a:endParaRPr lang="en-US"/>
              </a:p>
            </p:txBody>
          </p:sp>
          <p:sp>
            <p:nvSpPr>
              <p:cNvPr id="16410" name="Freeform 167"/>
              <p:cNvSpPr>
                <a:spLocks/>
              </p:cNvSpPr>
              <p:nvPr/>
            </p:nvSpPr>
            <p:spPr bwMode="auto">
              <a:xfrm>
                <a:off x="4811" y="3364"/>
                <a:ext cx="19" cy="12"/>
              </a:xfrm>
              <a:custGeom>
                <a:avLst/>
                <a:gdLst>
                  <a:gd name="T0" fmla="*/ 0 w 3"/>
                  <a:gd name="T1" fmla="*/ 0 h 2"/>
                  <a:gd name="T2" fmla="*/ 2147483647 w 3"/>
                  <a:gd name="T3" fmla="*/ 2147483647 h 2"/>
                  <a:gd name="T4" fmla="*/ 2147483647 w 3"/>
                  <a:gd name="T5" fmla="*/ 2147483647 h 2"/>
                  <a:gd name="T6" fmla="*/ 2147483647 w 3"/>
                  <a:gd name="T7" fmla="*/ 0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1" y="2"/>
                    </a:lnTo>
                    <a:lnTo>
                      <a:pt x="3" y="1"/>
                    </a:lnTo>
                    <a:lnTo>
                      <a:pt x="2" y="0"/>
                    </a:lnTo>
                    <a:lnTo>
                      <a:pt x="0" y="0"/>
                    </a:lnTo>
                    <a:close/>
                  </a:path>
                </a:pathLst>
              </a:custGeom>
              <a:solidFill>
                <a:srgbClr val="8FB9E5"/>
              </a:solidFill>
              <a:ln w="0">
                <a:solidFill>
                  <a:srgbClr val="24211D"/>
                </a:solidFill>
                <a:round/>
                <a:headEnd/>
                <a:tailEnd/>
              </a:ln>
            </p:spPr>
            <p:txBody>
              <a:bodyPr/>
              <a:lstStyle/>
              <a:p>
                <a:endParaRPr lang="en-US"/>
              </a:p>
            </p:txBody>
          </p:sp>
          <p:sp>
            <p:nvSpPr>
              <p:cNvPr id="16411" name="Freeform 168"/>
              <p:cNvSpPr>
                <a:spLocks/>
              </p:cNvSpPr>
              <p:nvPr/>
            </p:nvSpPr>
            <p:spPr bwMode="auto">
              <a:xfrm>
                <a:off x="4754" y="3402"/>
                <a:ext cx="57" cy="31"/>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2147483647 w 9"/>
                  <a:gd name="T9" fmla="*/ 2147483647 h 5"/>
                  <a:gd name="T10" fmla="*/ 2147483647 w 9"/>
                  <a:gd name="T11" fmla="*/ 2147483647 h 5"/>
                  <a:gd name="T12" fmla="*/ 2147483647 w 9"/>
                  <a:gd name="T13" fmla="*/ 2147483647 h 5"/>
                  <a:gd name="T14" fmla="*/ 2147483647 w 9"/>
                  <a:gd name="T15" fmla="*/ 0 h 5"/>
                  <a:gd name="T16" fmla="*/ 2147483647 w 9"/>
                  <a:gd name="T17" fmla="*/ 2147483647 h 5"/>
                  <a:gd name="T18" fmla="*/ 2147483647 w 9"/>
                  <a:gd name="T19" fmla="*/ 2147483647 h 5"/>
                  <a:gd name="T20" fmla="*/ 2147483647 w 9"/>
                  <a:gd name="T21" fmla="*/ 2147483647 h 5"/>
                  <a:gd name="T22" fmla="*/ 0 w 9"/>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0" y="3"/>
                    </a:moveTo>
                    <a:lnTo>
                      <a:pt x="1" y="4"/>
                    </a:lnTo>
                    <a:lnTo>
                      <a:pt x="2" y="5"/>
                    </a:lnTo>
                    <a:lnTo>
                      <a:pt x="3" y="5"/>
                    </a:lnTo>
                    <a:lnTo>
                      <a:pt x="4" y="4"/>
                    </a:lnTo>
                    <a:lnTo>
                      <a:pt x="8" y="2"/>
                    </a:lnTo>
                    <a:lnTo>
                      <a:pt x="9" y="1"/>
                    </a:lnTo>
                    <a:lnTo>
                      <a:pt x="6" y="0"/>
                    </a:lnTo>
                    <a:lnTo>
                      <a:pt x="1" y="1"/>
                    </a:lnTo>
                    <a:lnTo>
                      <a:pt x="1" y="2"/>
                    </a:lnTo>
                    <a:lnTo>
                      <a:pt x="0" y="3"/>
                    </a:lnTo>
                    <a:close/>
                  </a:path>
                </a:pathLst>
              </a:custGeom>
              <a:solidFill>
                <a:srgbClr val="8FB9E5"/>
              </a:solidFill>
              <a:ln w="0">
                <a:solidFill>
                  <a:srgbClr val="24211D"/>
                </a:solidFill>
                <a:round/>
                <a:headEnd/>
                <a:tailEnd/>
              </a:ln>
            </p:spPr>
            <p:txBody>
              <a:bodyPr/>
              <a:lstStyle/>
              <a:p>
                <a:endParaRPr lang="en-US"/>
              </a:p>
            </p:txBody>
          </p:sp>
        </p:grpSp>
        <p:sp>
          <p:nvSpPr>
            <p:cNvPr id="16397" name="Isosceles Triangle 174"/>
            <p:cNvSpPr>
              <a:spLocks noChangeArrowheads="1"/>
            </p:cNvSpPr>
            <p:nvPr/>
          </p:nvSpPr>
          <p:spPr bwMode="auto">
            <a:xfrm>
              <a:off x="6705600" y="3810000"/>
              <a:ext cx="88900" cy="101600"/>
            </a:xfrm>
            <a:prstGeom prst="triangle">
              <a:avLst>
                <a:gd name="adj" fmla="val 50000"/>
              </a:avLst>
            </a:prstGeom>
            <a:solidFill>
              <a:srgbClr val="FFFF00"/>
            </a:solidFill>
            <a:ln w="15875" algn="ctr">
              <a:solidFill>
                <a:schemeClr val="tx1"/>
              </a:solidFill>
              <a:round/>
              <a:headEnd/>
              <a:tailEnd/>
            </a:ln>
          </p:spPr>
          <p:txBody>
            <a:bodyPr/>
            <a:lstStyle/>
            <a:p>
              <a:pPr marL="228600" indent="-228600">
                <a:spcBef>
                  <a:spcPct val="50000"/>
                </a:spcBef>
                <a:buFontTx/>
                <a:buChar char="•"/>
              </a:pPr>
              <a:endParaRPr lang="en-US"/>
            </a:p>
          </p:txBody>
        </p:sp>
        <p:sp>
          <p:nvSpPr>
            <p:cNvPr id="16398" name="Isosceles Triangle 175"/>
            <p:cNvSpPr>
              <a:spLocks noChangeArrowheads="1"/>
            </p:cNvSpPr>
            <p:nvPr/>
          </p:nvSpPr>
          <p:spPr bwMode="auto">
            <a:xfrm>
              <a:off x="5562600" y="2984500"/>
              <a:ext cx="88900" cy="101600"/>
            </a:xfrm>
            <a:prstGeom prst="triangle">
              <a:avLst>
                <a:gd name="adj" fmla="val 50000"/>
              </a:avLst>
            </a:prstGeom>
            <a:solidFill>
              <a:srgbClr val="FFFF00"/>
            </a:solidFill>
            <a:ln w="15875" algn="ctr">
              <a:solidFill>
                <a:schemeClr val="tx1"/>
              </a:solidFill>
              <a:round/>
              <a:headEnd/>
              <a:tailEnd/>
            </a:ln>
          </p:spPr>
          <p:txBody>
            <a:bodyPr/>
            <a:lstStyle/>
            <a:p>
              <a:pPr marL="228600" indent="-228600">
                <a:spcBef>
                  <a:spcPct val="50000"/>
                </a:spcBef>
                <a:buFontTx/>
                <a:buChar char="•"/>
              </a:pPr>
              <a:endParaRPr lang="en-US"/>
            </a:p>
          </p:txBody>
        </p:sp>
        <p:sp>
          <p:nvSpPr>
            <p:cNvPr id="16399" name="Freeform 142"/>
            <p:cNvSpPr>
              <a:spLocks/>
            </p:cNvSpPr>
            <p:nvPr/>
          </p:nvSpPr>
          <p:spPr bwMode="auto">
            <a:xfrm>
              <a:off x="3871913" y="41243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0" name="Freeform 142"/>
            <p:cNvSpPr>
              <a:spLocks/>
            </p:cNvSpPr>
            <p:nvPr/>
          </p:nvSpPr>
          <p:spPr bwMode="auto">
            <a:xfrm>
              <a:off x="6284913" y="3717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noFill/>
            <a:ln w="1588">
              <a:solidFill>
                <a:srgbClr val="1F1A17"/>
              </a:solidFill>
              <a:round/>
              <a:headEnd/>
              <a:tailEnd/>
            </a:ln>
          </p:spPr>
          <p:txBody>
            <a:bodyPr/>
            <a:lstStyle/>
            <a:p>
              <a:endParaRPr lang="en-US"/>
            </a:p>
          </p:txBody>
        </p:sp>
        <p:sp>
          <p:nvSpPr>
            <p:cNvPr id="16401" name="Freeform 142"/>
            <p:cNvSpPr>
              <a:spLocks/>
            </p:cNvSpPr>
            <p:nvPr/>
          </p:nvSpPr>
          <p:spPr bwMode="auto">
            <a:xfrm>
              <a:off x="6107113" y="3590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2" name="Freeform 142"/>
            <p:cNvSpPr>
              <a:spLocks/>
            </p:cNvSpPr>
            <p:nvPr/>
          </p:nvSpPr>
          <p:spPr bwMode="auto">
            <a:xfrm>
              <a:off x="4164013" y="3473998"/>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3" name="Freeform 142"/>
            <p:cNvSpPr>
              <a:spLocks/>
            </p:cNvSpPr>
            <p:nvPr/>
          </p:nvSpPr>
          <p:spPr bwMode="auto">
            <a:xfrm>
              <a:off x="3656013" y="26765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4" name="Freeform 142"/>
            <p:cNvSpPr>
              <a:spLocks/>
            </p:cNvSpPr>
            <p:nvPr/>
          </p:nvSpPr>
          <p:spPr bwMode="auto">
            <a:xfrm>
              <a:off x="5120454" y="2806591"/>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5" name="Freeform 142"/>
            <p:cNvSpPr>
              <a:spLocks/>
            </p:cNvSpPr>
            <p:nvPr/>
          </p:nvSpPr>
          <p:spPr bwMode="auto">
            <a:xfrm>
              <a:off x="5609186" y="3468742"/>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16406" name="Freeform 142"/>
            <p:cNvSpPr>
              <a:spLocks/>
            </p:cNvSpPr>
            <p:nvPr/>
          </p:nvSpPr>
          <p:spPr bwMode="auto">
            <a:xfrm>
              <a:off x="5956027" y="3058840"/>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grpSp>
      <p:sp>
        <p:nvSpPr>
          <p:cNvPr id="16389" name="TextBox 174"/>
          <p:cNvSpPr txBox="1">
            <a:spLocks noChangeArrowheads="1"/>
          </p:cNvSpPr>
          <p:nvPr/>
        </p:nvSpPr>
        <p:spPr bwMode="auto">
          <a:xfrm>
            <a:off x="6448425" y="3059113"/>
            <a:ext cx="504825" cy="368300"/>
          </a:xfrm>
          <a:prstGeom prst="rect">
            <a:avLst/>
          </a:prstGeom>
          <a:noFill/>
          <a:ln w="9525">
            <a:noFill/>
            <a:miter lim="800000"/>
            <a:headEnd/>
            <a:tailEnd/>
          </a:ln>
        </p:spPr>
        <p:txBody>
          <a:bodyPr>
            <a:spAutoFit/>
          </a:bodyPr>
          <a:lstStyle/>
          <a:p>
            <a:pPr>
              <a:spcBef>
                <a:spcPct val="50000"/>
              </a:spcBef>
            </a:pPr>
            <a:r>
              <a:rPr lang="en-US" sz="1800" b="1" dirty="0"/>
              <a:t>X</a:t>
            </a:r>
          </a:p>
        </p:txBody>
      </p:sp>
      <p:sp>
        <p:nvSpPr>
          <p:cNvPr id="16390" name="TextBox 175"/>
          <p:cNvSpPr txBox="1">
            <a:spLocks noChangeArrowheads="1"/>
          </p:cNvSpPr>
          <p:nvPr/>
        </p:nvSpPr>
        <p:spPr bwMode="auto">
          <a:xfrm>
            <a:off x="2800350" y="2549525"/>
            <a:ext cx="520700" cy="400050"/>
          </a:xfrm>
          <a:prstGeom prst="rect">
            <a:avLst/>
          </a:prstGeom>
          <a:noFill/>
          <a:ln w="9525">
            <a:noFill/>
            <a:miter lim="800000"/>
            <a:headEnd/>
            <a:tailEnd/>
          </a:ln>
        </p:spPr>
        <p:txBody>
          <a:bodyPr>
            <a:spAutoFit/>
          </a:bodyPr>
          <a:lstStyle/>
          <a:p>
            <a:pPr>
              <a:spcBef>
                <a:spcPct val="50000"/>
              </a:spcBef>
            </a:pPr>
            <a:r>
              <a:rPr lang="en-US" sz="2000" b="1" dirty="0" smtClean="0"/>
              <a:t>X</a:t>
            </a:r>
            <a:endParaRPr lang="en-US" sz="2000" b="1" dirty="0"/>
          </a:p>
        </p:txBody>
      </p:sp>
      <p:sp>
        <p:nvSpPr>
          <p:cNvPr id="16391" name="TextBox 176"/>
          <p:cNvSpPr txBox="1">
            <a:spLocks noChangeArrowheads="1"/>
          </p:cNvSpPr>
          <p:nvPr/>
        </p:nvSpPr>
        <p:spPr bwMode="auto">
          <a:xfrm>
            <a:off x="4251325" y="3321050"/>
            <a:ext cx="504825" cy="400050"/>
          </a:xfrm>
          <a:prstGeom prst="rect">
            <a:avLst/>
          </a:prstGeom>
          <a:noFill/>
          <a:ln w="9525">
            <a:noFill/>
            <a:miter lim="800000"/>
            <a:headEnd/>
            <a:tailEnd/>
          </a:ln>
        </p:spPr>
        <p:txBody>
          <a:bodyPr>
            <a:spAutoFit/>
          </a:bodyPr>
          <a:lstStyle/>
          <a:p>
            <a:pPr>
              <a:spcBef>
                <a:spcPct val="50000"/>
              </a:spcBef>
            </a:pPr>
            <a:r>
              <a:rPr lang="en-US" sz="2000" b="1" dirty="0" smtClean="0"/>
              <a:t>X</a:t>
            </a:r>
            <a:endParaRPr lang="en-US" sz="2000" b="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atrina_sign_1"/>
          <p:cNvPicPr>
            <a:picLocks noChangeAspect="1" noChangeArrowheads="1"/>
          </p:cNvPicPr>
          <p:nvPr/>
        </p:nvPicPr>
        <p:blipFill>
          <a:blip r:embed="rId3" cstate="print"/>
          <a:srcRect/>
          <a:stretch>
            <a:fillRect/>
          </a:stretch>
        </p:blipFill>
        <p:spPr bwMode="auto">
          <a:xfrm>
            <a:off x="6605588" y="2849563"/>
            <a:ext cx="2273300" cy="3313112"/>
          </a:xfrm>
          <a:prstGeom prst="rect">
            <a:avLst/>
          </a:prstGeom>
          <a:noFill/>
          <a:ln w="25400">
            <a:solidFill>
              <a:schemeClr val="bg2"/>
            </a:solidFill>
            <a:miter lim="800000"/>
            <a:headEnd/>
            <a:tailEnd/>
          </a:ln>
        </p:spPr>
      </p:pic>
      <p:sp>
        <p:nvSpPr>
          <p:cNvPr id="2137091" name="Text Box 3"/>
          <p:cNvSpPr txBox="1">
            <a:spLocks noChangeArrowheads="1"/>
          </p:cNvSpPr>
          <p:nvPr/>
        </p:nvSpPr>
        <p:spPr bwMode="auto">
          <a:xfrm>
            <a:off x="6567488" y="5969000"/>
            <a:ext cx="2314575" cy="228600"/>
          </a:xfrm>
          <a:prstGeom prst="rect">
            <a:avLst/>
          </a:prstGeom>
          <a:solidFill>
            <a:srgbClr val="3366FF"/>
          </a:solidFill>
          <a:ln w="9525" algn="ctr">
            <a:noFill/>
            <a:miter lim="800000"/>
            <a:headEnd/>
            <a:tailEnd/>
          </a:ln>
        </p:spPr>
        <p:txBody>
          <a:bodyPr>
            <a:spAutoFit/>
          </a:bodyPr>
          <a:lstStyle/>
          <a:p>
            <a:pPr algn="r">
              <a:spcBef>
                <a:spcPct val="50000"/>
              </a:spcBef>
            </a:pPr>
            <a:r>
              <a:rPr lang="en-US" sz="900" b="1">
                <a:solidFill>
                  <a:srgbClr val="FFCC00"/>
                </a:solidFill>
                <a:latin typeface="Arial" pitchFamily="34" charset="0"/>
              </a:rPr>
              <a:t>Image credit:: AP Photo/Rick Bowmer</a:t>
            </a:r>
          </a:p>
        </p:txBody>
      </p:sp>
      <p:sp>
        <p:nvSpPr>
          <p:cNvPr id="17412" name="Rectangle 5"/>
          <p:cNvSpPr>
            <a:spLocks noChangeArrowheads="1"/>
          </p:cNvSpPr>
          <p:nvPr/>
        </p:nvSpPr>
        <p:spPr bwMode="auto">
          <a:xfrm>
            <a:off x="198438" y="477838"/>
            <a:ext cx="3897312" cy="641350"/>
          </a:xfrm>
          <a:prstGeom prst="rect">
            <a:avLst/>
          </a:prstGeom>
          <a:noFill/>
          <a:ln w="9525">
            <a:noFill/>
            <a:miter lim="800000"/>
            <a:headEnd/>
            <a:tailEnd/>
          </a:ln>
        </p:spPr>
        <p:txBody>
          <a:bodyPr wrap="none" lIns="45720" rIns="45720" anchor="ctr">
            <a:spAutoFit/>
          </a:bodyPr>
          <a:lstStyle/>
          <a:p>
            <a:pPr algn="ctr"/>
            <a:r>
              <a:rPr lang="en-US" sz="3600" b="1"/>
              <a:t>Height Matters</a:t>
            </a:r>
          </a:p>
        </p:txBody>
      </p:sp>
      <p:pic>
        <p:nvPicPr>
          <p:cNvPr id="17413" name="Picture 6" descr="crane3"/>
          <p:cNvPicPr>
            <a:picLocks noChangeAspect="1" noChangeArrowheads="1"/>
          </p:cNvPicPr>
          <p:nvPr/>
        </p:nvPicPr>
        <p:blipFill>
          <a:blip r:embed="rId4" cstate="print"/>
          <a:srcRect/>
          <a:stretch>
            <a:fillRect/>
          </a:stretch>
        </p:blipFill>
        <p:spPr bwMode="auto">
          <a:xfrm>
            <a:off x="738188" y="1152525"/>
            <a:ext cx="3690937" cy="2471738"/>
          </a:xfrm>
          <a:prstGeom prst="rect">
            <a:avLst/>
          </a:prstGeom>
          <a:solidFill>
            <a:schemeClr val="tx1"/>
          </a:solidFill>
          <a:ln w="9525">
            <a:solidFill>
              <a:schemeClr val="bg2"/>
            </a:solidFill>
            <a:miter lim="800000"/>
            <a:headEnd/>
            <a:tailEnd/>
          </a:ln>
        </p:spPr>
      </p:pic>
      <p:pic>
        <p:nvPicPr>
          <p:cNvPr id="17414" name="Picture 10" descr="0114 FLOODING main"/>
          <p:cNvPicPr>
            <a:picLocks noChangeAspect="1" noChangeArrowheads="1"/>
          </p:cNvPicPr>
          <p:nvPr/>
        </p:nvPicPr>
        <p:blipFill>
          <a:blip r:embed="rId5" cstate="print"/>
          <a:srcRect/>
          <a:stretch>
            <a:fillRect/>
          </a:stretch>
        </p:blipFill>
        <p:spPr bwMode="auto">
          <a:xfrm>
            <a:off x="3602038" y="2246313"/>
            <a:ext cx="2986087" cy="1954212"/>
          </a:xfrm>
          <a:prstGeom prst="rect">
            <a:avLst/>
          </a:prstGeom>
          <a:noFill/>
          <a:ln w="9525">
            <a:solidFill>
              <a:schemeClr val="bg2"/>
            </a:solidFill>
            <a:miter lim="800000"/>
            <a:headEnd/>
            <a:tailEnd/>
          </a:ln>
        </p:spPr>
      </p:pic>
      <p:pic>
        <p:nvPicPr>
          <p:cNvPr id="17415" name="Picture 14" descr="Elevated Benchmark in Plaquemines Parish"/>
          <p:cNvPicPr>
            <a:picLocks noChangeAspect="1" noChangeArrowheads="1"/>
          </p:cNvPicPr>
          <p:nvPr/>
        </p:nvPicPr>
        <p:blipFill>
          <a:blip r:embed="rId6" cstate="print"/>
          <a:srcRect/>
          <a:stretch>
            <a:fillRect/>
          </a:stretch>
        </p:blipFill>
        <p:spPr bwMode="auto">
          <a:xfrm>
            <a:off x="6253163" y="1006475"/>
            <a:ext cx="2205037" cy="1652588"/>
          </a:xfrm>
          <a:prstGeom prst="rect">
            <a:avLst/>
          </a:prstGeom>
          <a:noFill/>
          <a:ln w="9525">
            <a:solidFill>
              <a:schemeClr val="bg2"/>
            </a:solidFill>
            <a:miter lim="800000"/>
            <a:headEnd/>
            <a:tailEnd/>
          </a:ln>
        </p:spPr>
      </p:pic>
      <p:pic>
        <p:nvPicPr>
          <p:cNvPr id="17416" name="Picture 16" descr="WAStateGeoid_2005"/>
          <p:cNvPicPr>
            <a:picLocks noChangeAspect="1" noChangeArrowheads="1"/>
          </p:cNvPicPr>
          <p:nvPr/>
        </p:nvPicPr>
        <p:blipFill>
          <a:blip r:embed="rId7" cstate="print"/>
          <a:srcRect/>
          <a:stretch>
            <a:fillRect/>
          </a:stretch>
        </p:blipFill>
        <p:spPr bwMode="auto">
          <a:xfrm>
            <a:off x="3533775" y="4224338"/>
            <a:ext cx="2944813" cy="2087562"/>
          </a:xfrm>
          <a:prstGeom prst="rect">
            <a:avLst/>
          </a:prstGeom>
          <a:noFill/>
          <a:ln w="9525">
            <a:noFill/>
            <a:miter lim="800000"/>
            <a:headEnd/>
            <a:tailEnd/>
          </a:ln>
        </p:spPr>
      </p:pic>
      <p:pic>
        <p:nvPicPr>
          <p:cNvPr id="17417" name="Picture 17" descr="blad_both_500det"/>
          <p:cNvPicPr>
            <a:picLocks noChangeAspect="1" noChangeArrowheads="1"/>
          </p:cNvPicPr>
          <p:nvPr/>
        </p:nvPicPr>
        <p:blipFill>
          <a:blip r:embed="rId8" cstate="print"/>
          <a:srcRect/>
          <a:stretch>
            <a:fillRect/>
          </a:stretch>
        </p:blipFill>
        <p:spPr bwMode="auto">
          <a:xfrm>
            <a:off x="460375" y="3200400"/>
            <a:ext cx="3000375" cy="2820988"/>
          </a:xfrm>
          <a:prstGeom prst="rect">
            <a:avLst/>
          </a:prstGeom>
          <a:noFill/>
          <a:ln w="9525">
            <a:solidFill>
              <a:schemeClr val="bg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37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709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314700" y="5524500"/>
            <a:ext cx="2057400" cy="257175"/>
          </a:xfrm>
          <a:prstGeom prst="rect">
            <a:avLst/>
          </a:prstGeom>
          <a:noFill/>
          <a:ln w="9525">
            <a:noFill/>
            <a:miter lim="800000"/>
            <a:headEnd/>
            <a:tailEnd/>
          </a:ln>
        </p:spPr>
        <p:txBody>
          <a:bodyPr/>
          <a:lstStyle/>
          <a:p>
            <a:pPr>
              <a:spcBef>
                <a:spcPct val="50000"/>
              </a:spcBef>
              <a:buFontTx/>
              <a:buChar char="•"/>
            </a:pPr>
            <a:endParaRPr lang="en-US"/>
          </a:p>
        </p:txBody>
      </p:sp>
      <p:sp>
        <p:nvSpPr>
          <p:cNvPr id="18435" name="Rectangle 3"/>
          <p:cNvSpPr>
            <a:spLocks noChangeArrowheads="1"/>
          </p:cNvSpPr>
          <p:nvPr/>
        </p:nvSpPr>
        <p:spPr bwMode="auto">
          <a:xfrm>
            <a:off x="4038600" y="1524000"/>
            <a:ext cx="4038600" cy="201613"/>
          </a:xfrm>
          <a:prstGeom prst="rect">
            <a:avLst/>
          </a:prstGeom>
          <a:noFill/>
          <a:ln w="9525">
            <a:noFill/>
            <a:miter lim="800000"/>
            <a:headEnd/>
            <a:tailEnd/>
          </a:ln>
        </p:spPr>
        <p:txBody>
          <a:bodyPr>
            <a:spAutoFit/>
          </a:bodyPr>
          <a:lstStyle/>
          <a:p>
            <a:pPr eaLnBrk="0" hangingPunct="0">
              <a:lnSpc>
                <a:spcPct val="40000"/>
              </a:lnSpc>
            </a:pPr>
            <a:endParaRPr lang="en-US" sz="1800" b="1">
              <a:solidFill>
                <a:schemeClr val="accent2"/>
              </a:solidFill>
              <a:latin typeface="Times New Roman" pitchFamily="18" charset="0"/>
            </a:endParaRPr>
          </a:p>
        </p:txBody>
      </p:sp>
      <p:sp>
        <p:nvSpPr>
          <p:cNvPr id="18436" name="Line 4"/>
          <p:cNvSpPr>
            <a:spLocks noChangeShapeType="1"/>
          </p:cNvSpPr>
          <p:nvPr/>
        </p:nvSpPr>
        <p:spPr bwMode="auto">
          <a:xfrm flipH="1" flipV="1">
            <a:off x="685800" y="1066800"/>
            <a:ext cx="76200" cy="76200"/>
          </a:xfrm>
          <a:prstGeom prst="line">
            <a:avLst/>
          </a:prstGeom>
          <a:noFill/>
          <a:ln w="9525">
            <a:noFill/>
            <a:round/>
            <a:headEnd/>
            <a:tailEnd/>
          </a:ln>
        </p:spPr>
        <p:txBody>
          <a:bodyPr lIns="0" tIns="0" rIns="0" bIns="0">
            <a:spAutoFit/>
          </a:bodyPr>
          <a:lstStyle/>
          <a:p>
            <a:endParaRPr lang="en-US"/>
          </a:p>
        </p:txBody>
      </p:sp>
      <p:sp>
        <p:nvSpPr>
          <p:cNvPr id="18437" name="Text Box 5"/>
          <p:cNvSpPr txBox="1">
            <a:spLocks noChangeArrowheads="1"/>
          </p:cNvSpPr>
          <p:nvPr/>
        </p:nvSpPr>
        <p:spPr bwMode="auto">
          <a:xfrm>
            <a:off x="400050" y="785813"/>
            <a:ext cx="7107238" cy="2100262"/>
          </a:xfrm>
          <a:prstGeom prst="rect">
            <a:avLst/>
          </a:prstGeom>
          <a:noFill/>
          <a:ln w="25400" algn="ctr">
            <a:noFill/>
            <a:miter lim="800000"/>
            <a:headEnd/>
            <a:tailEnd/>
          </a:ln>
        </p:spPr>
        <p:txBody>
          <a:bodyPr>
            <a:spAutoFit/>
          </a:bodyPr>
          <a:lstStyle/>
          <a:p>
            <a:pPr marL="228600" indent="-228600">
              <a:spcBef>
                <a:spcPct val="50000"/>
              </a:spcBef>
              <a:buFontTx/>
              <a:buChar char="•"/>
            </a:pPr>
            <a:r>
              <a:rPr lang="en-US" b="1"/>
              <a:t>Transportation</a:t>
            </a:r>
          </a:p>
          <a:p>
            <a:pPr marL="228600" indent="-228600">
              <a:spcBef>
                <a:spcPct val="50000"/>
              </a:spcBef>
              <a:buFontTx/>
              <a:buChar char="•"/>
            </a:pPr>
            <a:r>
              <a:rPr lang="en-US" b="1"/>
              <a:t>Mapping and Charting </a:t>
            </a:r>
          </a:p>
          <a:p>
            <a:pPr marL="228600" indent="-228600">
              <a:spcBef>
                <a:spcPct val="50000"/>
              </a:spcBef>
              <a:buFontTx/>
              <a:buChar char="•"/>
            </a:pPr>
            <a:r>
              <a:rPr lang="en-US" b="1"/>
              <a:t>Construction, Engineering</a:t>
            </a:r>
          </a:p>
          <a:p>
            <a:pPr marL="228600" indent="-228600">
              <a:spcBef>
                <a:spcPct val="50000"/>
              </a:spcBef>
              <a:buFontTx/>
              <a:buChar char="•"/>
            </a:pPr>
            <a:r>
              <a:rPr lang="en-US" b="1"/>
              <a:t>Recover decimated control networks</a:t>
            </a:r>
          </a:p>
        </p:txBody>
      </p:sp>
      <p:pic>
        <p:nvPicPr>
          <p:cNvPr id="18438" name="Picture 7" descr="wishwy"/>
          <p:cNvPicPr>
            <a:picLocks noChangeAspect="1" noChangeArrowheads="1"/>
          </p:cNvPicPr>
          <p:nvPr/>
        </p:nvPicPr>
        <p:blipFill>
          <a:blip r:embed="rId3" cstate="print"/>
          <a:srcRect/>
          <a:stretch>
            <a:fillRect/>
          </a:stretch>
        </p:blipFill>
        <p:spPr bwMode="auto">
          <a:xfrm>
            <a:off x="2182813" y="4154488"/>
            <a:ext cx="1984375" cy="2144712"/>
          </a:xfrm>
          <a:prstGeom prst="rect">
            <a:avLst/>
          </a:prstGeom>
          <a:noFill/>
          <a:ln w="9525">
            <a:solidFill>
              <a:schemeClr val="bg1"/>
            </a:solidFill>
            <a:miter lim="800000"/>
            <a:headEnd/>
            <a:tailEnd/>
          </a:ln>
        </p:spPr>
      </p:pic>
      <p:pic>
        <p:nvPicPr>
          <p:cNvPr id="18439" name="Picture 8"/>
          <p:cNvPicPr>
            <a:picLocks noChangeAspect="1" noChangeArrowheads="1"/>
          </p:cNvPicPr>
          <p:nvPr/>
        </p:nvPicPr>
        <p:blipFill>
          <a:blip r:embed="rId4" cstate="print"/>
          <a:srcRect l="10776" r="21552"/>
          <a:stretch>
            <a:fillRect/>
          </a:stretch>
        </p:blipFill>
        <p:spPr bwMode="auto">
          <a:xfrm>
            <a:off x="3824288" y="3024188"/>
            <a:ext cx="1833562" cy="2132012"/>
          </a:xfrm>
          <a:prstGeom prst="rect">
            <a:avLst/>
          </a:prstGeom>
          <a:noFill/>
          <a:ln w="12700">
            <a:solidFill>
              <a:schemeClr val="bg1"/>
            </a:solidFill>
            <a:miter lim="800000"/>
            <a:headEnd/>
            <a:tailEnd/>
          </a:ln>
        </p:spPr>
      </p:pic>
      <p:pic>
        <p:nvPicPr>
          <p:cNvPr id="18440" name="Picture 9" descr="snap182"/>
          <p:cNvPicPr>
            <a:picLocks noChangeAspect="1" noChangeArrowheads="1"/>
          </p:cNvPicPr>
          <p:nvPr/>
        </p:nvPicPr>
        <p:blipFill>
          <a:blip r:embed="rId5" cstate="print"/>
          <a:srcRect/>
          <a:stretch>
            <a:fillRect/>
          </a:stretch>
        </p:blipFill>
        <p:spPr bwMode="auto">
          <a:xfrm>
            <a:off x="365125" y="3014663"/>
            <a:ext cx="2181225" cy="1954212"/>
          </a:xfrm>
          <a:prstGeom prst="rect">
            <a:avLst/>
          </a:prstGeom>
          <a:noFill/>
          <a:ln w="9525">
            <a:solidFill>
              <a:schemeClr val="bg1"/>
            </a:solidFill>
            <a:miter lim="800000"/>
            <a:headEnd/>
            <a:tailEnd/>
          </a:ln>
        </p:spPr>
      </p:pic>
      <p:pic>
        <p:nvPicPr>
          <p:cNvPr id="18441" name="Picture 10" descr="GPS RTK Profiling 2_cliffmugnier"/>
          <p:cNvPicPr>
            <a:picLocks noChangeAspect="1" noChangeArrowheads="1"/>
          </p:cNvPicPr>
          <p:nvPr/>
        </p:nvPicPr>
        <p:blipFill>
          <a:blip r:embed="rId6" cstate="print"/>
          <a:srcRect/>
          <a:stretch>
            <a:fillRect/>
          </a:stretch>
        </p:blipFill>
        <p:spPr bwMode="auto">
          <a:xfrm>
            <a:off x="4903788" y="4530725"/>
            <a:ext cx="3032125" cy="2016125"/>
          </a:xfrm>
          <a:prstGeom prst="rect">
            <a:avLst/>
          </a:prstGeom>
          <a:noFill/>
          <a:ln w="9525">
            <a:solidFill>
              <a:schemeClr val="bg1"/>
            </a:solidFill>
            <a:miter lim="800000"/>
            <a:headEnd/>
            <a:tailEnd/>
          </a:ln>
        </p:spPr>
      </p:pic>
      <p:pic>
        <p:nvPicPr>
          <p:cNvPr id="18442" name="Picture 12" descr="MTBadMarks"/>
          <p:cNvPicPr>
            <a:picLocks noChangeAspect="1" noChangeArrowheads="1"/>
          </p:cNvPicPr>
          <p:nvPr/>
        </p:nvPicPr>
        <p:blipFill>
          <a:blip r:embed="rId7" cstate="print"/>
          <a:srcRect/>
          <a:stretch>
            <a:fillRect/>
          </a:stretch>
        </p:blipFill>
        <p:spPr bwMode="auto">
          <a:xfrm>
            <a:off x="6308725" y="2978150"/>
            <a:ext cx="2530475" cy="1822450"/>
          </a:xfrm>
          <a:prstGeom prst="rect">
            <a:avLst/>
          </a:prstGeom>
          <a:noFill/>
          <a:ln w="9525">
            <a:solidFill>
              <a:schemeClr val="bg1"/>
            </a:solidFill>
            <a:miter lim="800000"/>
            <a:headEnd/>
            <a:tailEnd/>
          </a:ln>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762000" y="1066800"/>
            <a:ext cx="7712075" cy="5475288"/>
          </a:xfrm>
          <a:prstGeom prst="rect">
            <a:avLst/>
          </a:prstGeom>
          <a:noFill/>
          <a:ln w="9525">
            <a:noFill/>
            <a:miter lim="800000"/>
            <a:headEnd/>
            <a:tailEnd/>
          </a:ln>
        </p:spPr>
        <p:txBody>
          <a:bodyPr wrap="none" anchor="ctr"/>
          <a:lstStyle/>
          <a:p>
            <a:pPr>
              <a:spcBef>
                <a:spcPct val="50000"/>
              </a:spcBef>
              <a:buFontTx/>
              <a:buChar char="•"/>
            </a:pPr>
            <a:endParaRPr lang="en-US"/>
          </a:p>
        </p:txBody>
      </p:sp>
      <p:sp>
        <p:nvSpPr>
          <p:cNvPr id="19459" name="Rectangle 4"/>
          <p:cNvSpPr>
            <a:spLocks noChangeArrowheads="1"/>
          </p:cNvSpPr>
          <p:nvPr/>
        </p:nvSpPr>
        <p:spPr bwMode="auto">
          <a:xfrm>
            <a:off x="946150" y="4821238"/>
            <a:ext cx="5340350" cy="1487487"/>
          </a:xfrm>
          <a:prstGeom prst="rect">
            <a:avLst/>
          </a:prstGeom>
          <a:noFill/>
          <a:ln w="9525">
            <a:noFill/>
            <a:miter lim="800000"/>
            <a:headEnd/>
            <a:tailEnd/>
          </a:ln>
        </p:spPr>
        <p:txBody>
          <a:bodyPr/>
          <a:lstStyle/>
          <a:p>
            <a:pPr marL="231775" indent="-231775">
              <a:lnSpc>
                <a:spcPct val="90000"/>
              </a:lnSpc>
              <a:spcAft>
                <a:spcPct val="40000"/>
              </a:spcAft>
              <a:buFontTx/>
              <a:buChar char="•"/>
            </a:pPr>
            <a:r>
              <a:rPr lang="en-US"/>
              <a:t>Determining High Water Marks </a:t>
            </a:r>
          </a:p>
          <a:p>
            <a:pPr marL="231775" indent="-231775">
              <a:lnSpc>
                <a:spcPct val="90000"/>
              </a:lnSpc>
              <a:spcAft>
                <a:spcPct val="40000"/>
              </a:spcAft>
              <a:buFontTx/>
              <a:buChar char="•"/>
            </a:pPr>
            <a:r>
              <a:rPr lang="en-US"/>
              <a:t>Evacuation Route Surveys</a:t>
            </a:r>
          </a:p>
          <a:p>
            <a:pPr marL="231775" indent="-231775">
              <a:lnSpc>
                <a:spcPct val="90000"/>
              </a:lnSpc>
              <a:spcAft>
                <a:spcPct val="40000"/>
              </a:spcAft>
              <a:buFontTx/>
              <a:buChar char="•"/>
            </a:pPr>
            <a:r>
              <a:rPr lang="en-US"/>
              <a:t>Damage Mitigation</a:t>
            </a:r>
          </a:p>
        </p:txBody>
      </p:sp>
      <p:pic>
        <p:nvPicPr>
          <p:cNvPr id="19460" name="Picture 5" descr="blad_both_500det"/>
          <p:cNvPicPr>
            <a:picLocks noChangeAspect="1" noChangeArrowheads="1"/>
          </p:cNvPicPr>
          <p:nvPr/>
        </p:nvPicPr>
        <p:blipFill>
          <a:blip r:embed="rId3" cstate="print"/>
          <a:srcRect/>
          <a:stretch>
            <a:fillRect/>
          </a:stretch>
        </p:blipFill>
        <p:spPr bwMode="auto">
          <a:xfrm>
            <a:off x="244475" y="1463675"/>
            <a:ext cx="3443288" cy="3236913"/>
          </a:xfrm>
          <a:prstGeom prst="rect">
            <a:avLst/>
          </a:prstGeom>
          <a:noFill/>
          <a:ln w="9525">
            <a:solidFill>
              <a:schemeClr val="bg1"/>
            </a:solidFill>
            <a:miter lim="800000"/>
            <a:headEnd/>
            <a:tailEnd/>
          </a:ln>
        </p:spPr>
      </p:pic>
      <p:sp>
        <p:nvSpPr>
          <p:cNvPr id="19461" name="Text Box 7"/>
          <p:cNvSpPr txBox="1">
            <a:spLocks noChangeArrowheads="1"/>
          </p:cNvSpPr>
          <p:nvPr/>
        </p:nvSpPr>
        <p:spPr bwMode="auto">
          <a:xfrm>
            <a:off x="234950" y="533400"/>
            <a:ext cx="7785100" cy="822325"/>
          </a:xfrm>
          <a:prstGeom prst="rect">
            <a:avLst/>
          </a:prstGeom>
          <a:noFill/>
          <a:ln w="25400" algn="ctr">
            <a:noFill/>
            <a:miter lim="800000"/>
            <a:headEnd/>
            <a:tailEnd/>
          </a:ln>
        </p:spPr>
        <p:txBody>
          <a:bodyPr>
            <a:spAutoFit/>
          </a:bodyPr>
          <a:lstStyle/>
          <a:p>
            <a:pPr marL="228600" indent="-228600">
              <a:spcBef>
                <a:spcPct val="50000"/>
              </a:spcBef>
            </a:pPr>
            <a:r>
              <a:rPr lang="en-US" b="1"/>
              <a:t>Flooding: river overflow, coastal, storm surge, flash flood</a:t>
            </a:r>
            <a:endParaRPr lang="en-US" sz="1800"/>
          </a:p>
        </p:txBody>
      </p:sp>
      <p:pic>
        <p:nvPicPr>
          <p:cNvPr id="19462" name="Picture 10" descr="12houses_1997"/>
          <p:cNvPicPr>
            <a:picLocks noChangeAspect="1" noChangeArrowheads="1"/>
          </p:cNvPicPr>
          <p:nvPr/>
        </p:nvPicPr>
        <p:blipFill>
          <a:blip r:embed="rId4" cstate="print"/>
          <a:srcRect/>
          <a:stretch>
            <a:fillRect/>
          </a:stretch>
        </p:blipFill>
        <p:spPr bwMode="auto">
          <a:xfrm>
            <a:off x="6472238" y="3860800"/>
            <a:ext cx="2266950" cy="2765425"/>
          </a:xfrm>
          <a:prstGeom prst="rect">
            <a:avLst/>
          </a:prstGeom>
          <a:noFill/>
          <a:ln w="9525">
            <a:noFill/>
            <a:miter lim="800000"/>
            <a:headEnd/>
            <a:tailEnd/>
          </a:ln>
        </p:spPr>
      </p:pic>
      <p:sp>
        <p:nvSpPr>
          <p:cNvPr id="19463" name="Rectangle 11"/>
          <p:cNvSpPr>
            <a:spLocks noChangeArrowheads="1"/>
          </p:cNvSpPr>
          <p:nvPr/>
        </p:nvSpPr>
        <p:spPr bwMode="auto">
          <a:xfrm>
            <a:off x="3609975" y="1606550"/>
            <a:ext cx="5340350" cy="2220913"/>
          </a:xfrm>
          <a:prstGeom prst="rect">
            <a:avLst/>
          </a:prstGeom>
          <a:noFill/>
          <a:ln w="9525">
            <a:noFill/>
            <a:miter lim="800000"/>
            <a:headEnd/>
            <a:tailEnd/>
          </a:ln>
        </p:spPr>
        <p:txBody>
          <a:bodyPr/>
          <a:lstStyle/>
          <a:p>
            <a:pPr marL="231775" indent="-231775">
              <a:lnSpc>
                <a:spcPct val="90000"/>
              </a:lnSpc>
              <a:spcAft>
                <a:spcPct val="40000"/>
              </a:spcAft>
              <a:buFontTx/>
              <a:buChar char="•"/>
            </a:pPr>
            <a:r>
              <a:rPr lang="en-US"/>
              <a:t>FEMA Map                      Modernization Program</a:t>
            </a:r>
          </a:p>
          <a:p>
            <a:pPr marL="981075" lvl="1" indent="-403225">
              <a:lnSpc>
                <a:spcPct val="90000"/>
              </a:lnSpc>
              <a:spcAft>
                <a:spcPct val="40000"/>
              </a:spcAft>
              <a:buFontTx/>
              <a:buChar char="–"/>
            </a:pPr>
            <a:r>
              <a:rPr lang="en-US" sz="2000"/>
              <a:t>Flood Insurance Rate Maps</a:t>
            </a:r>
          </a:p>
          <a:p>
            <a:pPr marL="981075" lvl="1" indent="-403225">
              <a:lnSpc>
                <a:spcPct val="90000"/>
              </a:lnSpc>
              <a:spcAft>
                <a:spcPct val="40000"/>
              </a:spcAft>
              <a:buFontTx/>
              <a:buChar char="–"/>
            </a:pPr>
            <a:r>
              <a:rPr lang="en-US" sz="2000"/>
              <a:t>Elevation Certificates</a:t>
            </a:r>
          </a:p>
          <a:p>
            <a:pPr marL="981075" lvl="1" indent="-403225">
              <a:lnSpc>
                <a:spcPct val="90000"/>
              </a:lnSpc>
              <a:spcAft>
                <a:spcPct val="40000"/>
              </a:spcAft>
              <a:buFontTx/>
              <a:buChar char="–"/>
            </a:pPr>
            <a:r>
              <a:rPr lang="en-US" sz="2000"/>
              <a:t>FEMA Cooperative Technical States, e.g. NC</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5"/>
          <p:cNvGrpSpPr>
            <a:grpSpLocks/>
          </p:cNvGrpSpPr>
          <p:nvPr/>
        </p:nvGrpSpPr>
        <p:grpSpPr bwMode="auto">
          <a:xfrm>
            <a:off x="174625" y="1563688"/>
            <a:ext cx="4006850" cy="4538662"/>
            <a:chOff x="25" y="624"/>
            <a:chExt cx="3388" cy="3374"/>
          </a:xfrm>
        </p:grpSpPr>
        <p:pic>
          <p:nvPicPr>
            <p:cNvPr id="20602" name="Picture 6" descr="West U.S."/>
            <p:cNvPicPr>
              <a:picLocks noChangeAspect="1" noChangeArrowheads="1"/>
            </p:cNvPicPr>
            <p:nvPr/>
          </p:nvPicPr>
          <p:blipFill>
            <a:blip r:embed="rId3" cstate="print"/>
            <a:srcRect l="3200" t="2783" r="37334" b="6956"/>
            <a:stretch>
              <a:fillRect/>
            </a:stretch>
          </p:blipFill>
          <p:spPr bwMode="auto">
            <a:xfrm>
              <a:off x="192" y="960"/>
              <a:ext cx="2612" cy="3038"/>
            </a:xfrm>
            <a:prstGeom prst="rect">
              <a:avLst/>
            </a:prstGeom>
            <a:noFill/>
            <a:ln w="22225">
              <a:solidFill>
                <a:schemeClr val="tx1"/>
              </a:solidFill>
              <a:miter lim="800000"/>
              <a:headEnd/>
              <a:tailEnd/>
            </a:ln>
          </p:spPr>
        </p:pic>
        <p:sp>
          <p:nvSpPr>
            <p:cNvPr id="20603" name="Rectangle 7">
              <a:hlinkClick r:id="rId4" tooltip="Austin, NV - USCG"/>
            </p:cNvPr>
            <p:cNvSpPr>
              <a:spLocks noChangeArrowheads="1"/>
            </p:cNvSpPr>
            <p:nvPr/>
          </p:nvSpPr>
          <p:spPr bwMode="auto">
            <a:xfrm>
              <a:off x="1179" y="1671"/>
              <a:ext cx="180" cy="54"/>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04" name="Rectangle 8">
              <a:hlinkClick r:id="rId5" tooltip="Kelly, WY - UNAVCO"/>
            </p:cNvPr>
            <p:cNvSpPr>
              <a:spLocks noChangeArrowheads="1"/>
            </p:cNvSpPr>
            <p:nvPr/>
          </p:nvSpPr>
          <p:spPr bwMode="auto">
            <a:xfrm>
              <a:off x="2431" y="887"/>
              <a:ext cx="181" cy="11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05" name="Rectangle 9">
              <a:hlinkClick r:id="rId6"/>
            </p:cNvPr>
            <p:cNvSpPr>
              <a:spLocks noChangeArrowheads="1"/>
            </p:cNvSpPr>
            <p:nvPr/>
          </p:nvSpPr>
          <p:spPr bwMode="auto">
            <a:xfrm>
              <a:off x="3166" y="1983"/>
              <a:ext cx="247" cy="8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06" name="Rectangle 10">
              <a:hlinkClick r:id="rId7"/>
            </p:cNvPr>
            <p:cNvSpPr>
              <a:spLocks noChangeArrowheads="1"/>
            </p:cNvSpPr>
            <p:nvPr/>
          </p:nvSpPr>
          <p:spPr bwMode="auto">
            <a:xfrm>
              <a:off x="3166" y="2127"/>
              <a:ext cx="247" cy="82"/>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07" name="Oval 11">
              <a:hlinkClick r:id="rId8" tooltip="Coop CORS"/>
            </p:cNvPr>
            <p:cNvSpPr>
              <a:spLocks noChangeAspect="1" noChangeArrowheads="1"/>
            </p:cNvSpPr>
            <p:nvPr/>
          </p:nvSpPr>
          <p:spPr bwMode="auto">
            <a:xfrm>
              <a:off x="2550" y="1951"/>
              <a:ext cx="206" cy="20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08" name="Oval 12">
              <a:hlinkClick r:id="rId9"/>
            </p:cNvPr>
            <p:cNvSpPr>
              <a:spLocks noChangeAspect="1" noChangeArrowheads="1"/>
            </p:cNvSpPr>
            <p:nvPr/>
          </p:nvSpPr>
          <p:spPr bwMode="auto">
            <a:xfrm>
              <a:off x="2595" y="2480"/>
              <a:ext cx="206" cy="206"/>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09" name="Rectangle 13">
              <a:hlinkClick r:id="rId10" tooltip="Socorro, NM - UNAVCO"/>
            </p:cNvPr>
            <p:cNvSpPr>
              <a:spLocks noChangeArrowheads="1"/>
            </p:cNvSpPr>
            <p:nvPr/>
          </p:nvSpPr>
          <p:spPr bwMode="auto">
            <a:xfrm>
              <a:off x="2641" y="3142"/>
              <a:ext cx="176" cy="78"/>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10" name="Oval 14">
              <a:hlinkClick r:id="rId11"/>
            </p:cNvPr>
            <p:cNvSpPr>
              <a:spLocks noChangeAspect="1" noChangeArrowheads="1"/>
            </p:cNvSpPr>
            <p:nvPr/>
          </p:nvSpPr>
          <p:spPr bwMode="auto">
            <a:xfrm>
              <a:off x="2517" y="2998"/>
              <a:ext cx="140" cy="13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1" name="Oval 15">
              <a:hlinkClick r:id="rId12"/>
            </p:cNvPr>
            <p:cNvSpPr>
              <a:spLocks noChangeAspect="1" noChangeArrowheads="1"/>
            </p:cNvSpPr>
            <p:nvPr/>
          </p:nvSpPr>
          <p:spPr bwMode="auto">
            <a:xfrm>
              <a:off x="2053" y="3187"/>
              <a:ext cx="124"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2" name="Rectangle 16">
              <a:hlinkClick r:id="rId13" tooltip="Scottsdale, AZ - City of Scottsdale, Arizona"/>
            </p:cNvPr>
            <p:cNvSpPr>
              <a:spLocks noChangeArrowheads="1"/>
            </p:cNvSpPr>
            <p:nvPr/>
          </p:nvSpPr>
          <p:spPr bwMode="auto">
            <a:xfrm>
              <a:off x="1823" y="3207"/>
              <a:ext cx="136" cy="54"/>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13" name="Rectangle 17">
              <a:hlinkClick r:id="rId14" tooltip="Scottsdale, AZ - City of Scottsdale, Land Surveys Unit"/>
            </p:cNvPr>
            <p:cNvSpPr>
              <a:spLocks noChangeArrowheads="1"/>
            </p:cNvSpPr>
            <p:nvPr/>
          </p:nvSpPr>
          <p:spPr bwMode="auto">
            <a:xfrm>
              <a:off x="1885" y="3072"/>
              <a:ext cx="156" cy="5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14" name="Oval 18">
              <a:hlinkClick r:id="rId15"/>
            </p:cNvPr>
            <p:cNvSpPr>
              <a:spLocks noChangeAspect="1" noChangeArrowheads="1"/>
            </p:cNvSpPr>
            <p:nvPr/>
          </p:nvSpPr>
          <p:spPr bwMode="auto">
            <a:xfrm>
              <a:off x="1869" y="2312"/>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5" name="Oval 19">
              <a:hlinkClick r:id="rId16"/>
            </p:cNvPr>
            <p:cNvSpPr>
              <a:spLocks noChangeAspect="1" noChangeArrowheads="1"/>
            </p:cNvSpPr>
            <p:nvPr/>
          </p:nvSpPr>
          <p:spPr bwMode="auto">
            <a:xfrm>
              <a:off x="1515" y="2694"/>
              <a:ext cx="132" cy="131"/>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6" name="Oval 20">
              <a:hlinkClick r:id="rId17"/>
            </p:cNvPr>
            <p:cNvSpPr>
              <a:spLocks noChangeAspect="1" noChangeArrowheads="1"/>
            </p:cNvSpPr>
            <p:nvPr/>
          </p:nvSpPr>
          <p:spPr bwMode="auto">
            <a:xfrm>
              <a:off x="1791" y="2665"/>
              <a:ext cx="114" cy="11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7" name="Oval 21">
              <a:hlinkClick r:id="rId18"/>
            </p:cNvPr>
            <p:cNvSpPr>
              <a:spLocks noChangeAspect="1" noChangeArrowheads="1"/>
            </p:cNvSpPr>
            <p:nvPr/>
          </p:nvSpPr>
          <p:spPr bwMode="auto">
            <a:xfrm>
              <a:off x="1897" y="2751"/>
              <a:ext cx="132" cy="132"/>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8" name="Oval 22">
              <a:hlinkClick r:id="rId19"/>
            </p:cNvPr>
            <p:cNvSpPr>
              <a:spLocks noChangeAspect="1" noChangeArrowheads="1"/>
            </p:cNvSpPr>
            <p:nvPr/>
          </p:nvSpPr>
          <p:spPr bwMode="auto">
            <a:xfrm>
              <a:off x="1347" y="3027"/>
              <a:ext cx="99" cy="98"/>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19" name="Rectangle 23">
              <a:hlinkClick r:id="rId20" tooltip="Monument Peak, CA - SOPAC"/>
            </p:cNvPr>
            <p:cNvSpPr>
              <a:spLocks noChangeArrowheads="1"/>
            </p:cNvSpPr>
            <p:nvPr/>
          </p:nvSpPr>
          <p:spPr bwMode="auto">
            <a:xfrm>
              <a:off x="981" y="3170"/>
              <a:ext cx="144" cy="62"/>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20" name="Oval 24">
              <a:hlinkClick r:id="rId21"/>
            </p:cNvPr>
            <p:cNvSpPr>
              <a:spLocks noChangeAspect="1" noChangeArrowheads="1"/>
            </p:cNvSpPr>
            <p:nvPr/>
          </p:nvSpPr>
          <p:spPr bwMode="auto">
            <a:xfrm>
              <a:off x="1158" y="2998"/>
              <a:ext cx="99" cy="98"/>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1" name="Oval 25">
              <a:hlinkClick r:id="rId22"/>
            </p:cNvPr>
            <p:cNvSpPr>
              <a:spLocks noChangeAspect="1" noChangeArrowheads="1"/>
            </p:cNvSpPr>
            <p:nvPr/>
          </p:nvSpPr>
          <p:spPr bwMode="auto">
            <a:xfrm>
              <a:off x="899" y="2899"/>
              <a:ext cx="99" cy="9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2" name="Rectangle 26">
              <a:hlinkClick r:id="rId23" tooltip="Haselbach Instrument s - West Sacramento, CA - Coop CORS"/>
            </p:cNvPr>
            <p:cNvSpPr>
              <a:spLocks noChangeArrowheads="1"/>
            </p:cNvSpPr>
            <p:nvPr/>
          </p:nvSpPr>
          <p:spPr bwMode="auto">
            <a:xfrm>
              <a:off x="476" y="1716"/>
              <a:ext cx="124" cy="42"/>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23" name="Oval 27">
              <a:hlinkClick r:id="rId24"/>
            </p:cNvPr>
            <p:cNvSpPr>
              <a:spLocks noChangeAspect="1" noChangeArrowheads="1"/>
            </p:cNvSpPr>
            <p:nvPr/>
          </p:nvSpPr>
          <p:spPr bwMode="auto">
            <a:xfrm>
              <a:off x="641" y="2821"/>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4" name="Oval 28">
              <a:hlinkClick r:id="rId25"/>
            </p:cNvPr>
            <p:cNvSpPr>
              <a:spLocks noChangeAspect="1" noChangeArrowheads="1"/>
            </p:cNvSpPr>
            <p:nvPr/>
          </p:nvSpPr>
          <p:spPr bwMode="auto">
            <a:xfrm>
              <a:off x="308" y="2489"/>
              <a:ext cx="140" cy="13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5" name="Oval 29">
              <a:hlinkClick r:id="rId26"/>
            </p:cNvPr>
            <p:cNvSpPr>
              <a:spLocks noChangeAspect="1" noChangeArrowheads="1"/>
            </p:cNvSpPr>
            <p:nvPr/>
          </p:nvSpPr>
          <p:spPr bwMode="auto">
            <a:xfrm>
              <a:off x="1018" y="2534"/>
              <a:ext cx="140" cy="13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6" name="Oval 30">
              <a:hlinkClick r:id="rId27"/>
            </p:cNvPr>
            <p:cNvSpPr>
              <a:spLocks noChangeAspect="1" noChangeArrowheads="1"/>
            </p:cNvSpPr>
            <p:nvPr/>
          </p:nvSpPr>
          <p:spPr bwMode="auto">
            <a:xfrm>
              <a:off x="341" y="1938"/>
              <a:ext cx="49" cy="50"/>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7" name="Rectangle 31">
              <a:hlinkClick r:id="rId28"/>
            </p:cNvPr>
            <p:cNvSpPr>
              <a:spLocks noChangeArrowheads="1"/>
            </p:cNvSpPr>
            <p:nvPr/>
          </p:nvSpPr>
          <p:spPr bwMode="auto">
            <a:xfrm>
              <a:off x="296" y="1983"/>
              <a:ext cx="115" cy="7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28" name="Oval 32">
              <a:hlinkClick r:id="rId29"/>
            </p:cNvPr>
            <p:cNvSpPr>
              <a:spLocks noChangeAspect="1" noChangeArrowheads="1"/>
            </p:cNvSpPr>
            <p:nvPr/>
          </p:nvSpPr>
          <p:spPr bwMode="auto">
            <a:xfrm>
              <a:off x="528" y="1968"/>
              <a:ext cx="123" cy="12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29" name="Oval 33">
              <a:hlinkClick r:id="rId30"/>
            </p:cNvPr>
            <p:cNvSpPr>
              <a:spLocks noChangeAspect="1" noChangeArrowheads="1"/>
            </p:cNvSpPr>
            <p:nvPr/>
          </p:nvSpPr>
          <p:spPr bwMode="auto">
            <a:xfrm>
              <a:off x="3248" y="1285"/>
              <a:ext cx="165" cy="16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30" name="Oval 34">
              <a:hlinkClick r:id="rId31"/>
            </p:cNvPr>
            <p:cNvSpPr>
              <a:spLocks noChangeAspect="1" noChangeArrowheads="1"/>
            </p:cNvSpPr>
            <p:nvPr/>
          </p:nvSpPr>
          <p:spPr bwMode="auto">
            <a:xfrm>
              <a:off x="2505" y="1076"/>
              <a:ext cx="205" cy="20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31" name="Oval 35">
              <a:hlinkClick r:id="rId32" tooltip="Mammoth, WY - UNAVCO"/>
            </p:cNvPr>
            <p:cNvSpPr>
              <a:spLocks noChangeAspect="1" noChangeArrowheads="1"/>
            </p:cNvSpPr>
            <p:nvPr/>
          </p:nvSpPr>
          <p:spPr bwMode="auto">
            <a:xfrm>
              <a:off x="2394" y="624"/>
              <a:ext cx="206" cy="20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32" name="Oval 36">
              <a:hlinkClick r:id="rId33"/>
            </p:cNvPr>
            <p:cNvSpPr>
              <a:spLocks noChangeAspect="1" noChangeArrowheads="1"/>
            </p:cNvSpPr>
            <p:nvPr/>
          </p:nvSpPr>
          <p:spPr bwMode="auto">
            <a:xfrm>
              <a:off x="3248" y="1532"/>
              <a:ext cx="165" cy="16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33" name="Oval 37">
              <a:hlinkClick r:id="rId34"/>
            </p:cNvPr>
            <p:cNvSpPr>
              <a:spLocks noChangeAspect="1" noChangeArrowheads="1"/>
            </p:cNvSpPr>
            <p:nvPr/>
          </p:nvSpPr>
          <p:spPr bwMode="auto">
            <a:xfrm>
              <a:off x="2365" y="1675"/>
              <a:ext cx="124" cy="12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34" name="Rectangle 38">
              <a:hlinkClick r:id="rId35"/>
            </p:cNvPr>
            <p:cNvSpPr>
              <a:spLocks noChangeArrowheads="1"/>
            </p:cNvSpPr>
            <p:nvPr/>
          </p:nvSpPr>
          <p:spPr bwMode="auto">
            <a:xfrm>
              <a:off x="2115" y="1392"/>
              <a:ext cx="123" cy="66"/>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35" name="Rectangle 39">
              <a:hlinkClick r:id="rId36"/>
            </p:cNvPr>
            <p:cNvSpPr>
              <a:spLocks noChangeArrowheads="1"/>
            </p:cNvSpPr>
            <p:nvPr/>
          </p:nvSpPr>
          <p:spPr bwMode="auto">
            <a:xfrm>
              <a:off x="1971" y="1495"/>
              <a:ext cx="136"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36" name="Rectangle 40">
              <a:hlinkClick r:id="rId37"/>
            </p:cNvPr>
            <p:cNvSpPr>
              <a:spLocks noChangeArrowheads="1"/>
            </p:cNvSpPr>
            <p:nvPr/>
          </p:nvSpPr>
          <p:spPr bwMode="auto">
            <a:xfrm>
              <a:off x="1963" y="1585"/>
              <a:ext cx="119"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37" name="Rectangle 41">
              <a:hlinkClick r:id="rId38"/>
            </p:cNvPr>
            <p:cNvSpPr>
              <a:spLocks noChangeArrowheads="1"/>
            </p:cNvSpPr>
            <p:nvPr/>
          </p:nvSpPr>
          <p:spPr bwMode="auto">
            <a:xfrm>
              <a:off x="2086" y="1634"/>
              <a:ext cx="123" cy="7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38" name="Rectangle 42">
              <a:hlinkClick r:id="rId39" tooltip="Salt Lake City, UT - Utah DOT"/>
            </p:cNvPr>
            <p:cNvSpPr>
              <a:spLocks noChangeArrowheads="1"/>
            </p:cNvSpPr>
            <p:nvPr/>
          </p:nvSpPr>
          <p:spPr bwMode="auto">
            <a:xfrm>
              <a:off x="2197" y="1585"/>
              <a:ext cx="115" cy="3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39" name="Oval 43">
              <a:hlinkClick r:id="rId40"/>
            </p:cNvPr>
            <p:cNvSpPr>
              <a:spLocks noChangeAspect="1" noChangeArrowheads="1"/>
            </p:cNvSpPr>
            <p:nvPr/>
          </p:nvSpPr>
          <p:spPr bwMode="auto">
            <a:xfrm>
              <a:off x="1536" y="1712"/>
              <a:ext cx="123" cy="12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40" name="Rectangle 44">
              <a:hlinkClick r:id="rId41"/>
            </p:cNvPr>
            <p:cNvSpPr>
              <a:spLocks noChangeArrowheads="1"/>
            </p:cNvSpPr>
            <p:nvPr/>
          </p:nvSpPr>
          <p:spPr bwMode="auto">
            <a:xfrm>
              <a:off x="977" y="2008"/>
              <a:ext cx="165" cy="9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41" name="Oval 45">
              <a:hlinkClick r:id="rId42" tooltip="Las Vegas CORS sites"/>
            </p:cNvPr>
            <p:cNvSpPr>
              <a:spLocks noChangeAspect="1" noChangeArrowheads="1"/>
            </p:cNvSpPr>
            <p:nvPr/>
          </p:nvSpPr>
          <p:spPr bwMode="auto">
            <a:xfrm>
              <a:off x="1306" y="2390"/>
              <a:ext cx="246" cy="246"/>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42" name="Oval 46">
              <a:hlinkClick r:id="rId43"/>
            </p:cNvPr>
            <p:cNvSpPr>
              <a:spLocks noChangeAspect="1" noChangeArrowheads="1"/>
            </p:cNvSpPr>
            <p:nvPr/>
          </p:nvSpPr>
          <p:spPr bwMode="auto">
            <a:xfrm>
              <a:off x="1540" y="2066"/>
              <a:ext cx="131" cy="131"/>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43" name="Oval 47">
              <a:hlinkClick r:id="rId44"/>
            </p:cNvPr>
            <p:cNvSpPr>
              <a:spLocks noChangeAspect="1" noChangeArrowheads="1"/>
            </p:cNvSpPr>
            <p:nvPr/>
          </p:nvSpPr>
          <p:spPr bwMode="auto">
            <a:xfrm>
              <a:off x="1384" y="1942"/>
              <a:ext cx="123" cy="12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44" name="Rectangle 48">
              <a:hlinkClick r:id="rId45" tooltip="San Simeon, CA - PBO, UNAVCO"/>
            </p:cNvPr>
            <p:cNvSpPr>
              <a:spLocks noChangeArrowheads="1"/>
            </p:cNvSpPr>
            <p:nvPr/>
          </p:nvSpPr>
          <p:spPr bwMode="auto">
            <a:xfrm>
              <a:off x="361" y="2263"/>
              <a:ext cx="124"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45" name="Rectangle 49">
              <a:hlinkClick r:id="rId46"/>
            </p:cNvPr>
            <p:cNvSpPr>
              <a:spLocks noChangeArrowheads="1"/>
            </p:cNvSpPr>
            <p:nvPr/>
          </p:nvSpPr>
          <p:spPr bwMode="auto">
            <a:xfrm>
              <a:off x="94" y="1848"/>
              <a:ext cx="152"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46" name="Rectangle 50">
              <a:hlinkClick r:id="rId47" tooltip="Bakersfield, CA - USCG"/>
            </p:cNvPr>
            <p:cNvSpPr>
              <a:spLocks noChangeArrowheads="1"/>
            </p:cNvSpPr>
            <p:nvPr/>
          </p:nvSpPr>
          <p:spPr bwMode="auto">
            <a:xfrm>
              <a:off x="600" y="2464"/>
              <a:ext cx="127" cy="11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47" name="Rectangle 51">
              <a:hlinkClick r:id="rId48"/>
            </p:cNvPr>
            <p:cNvSpPr>
              <a:spLocks noChangeArrowheads="1"/>
            </p:cNvSpPr>
            <p:nvPr/>
          </p:nvSpPr>
          <p:spPr bwMode="auto">
            <a:xfrm>
              <a:off x="78" y="1963"/>
              <a:ext cx="168"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48" name="Oval 52">
              <a:hlinkClick r:id="rId49"/>
            </p:cNvPr>
            <p:cNvSpPr>
              <a:spLocks noChangeAspect="1" noChangeArrowheads="1"/>
            </p:cNvSpPr>
            <p:nvPr/>
          </p:nvSpPr>
          <p:spPr bwMode="auto">
            <a:xfrm>
              <a:off x="895" y="2341"/>
              <a:ext cx="140" cy="13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49" name="Rectangle 53">
              <a:hlinkClick r:id="rId50"/>
            </p:cNvPr>
            <p:cNvSpPr>
              <a:spLocks noChangeArrowheads="1"/>
            </p:cNvSpPr>
            <p:nvPr/>
          </p:nvSpPr>
          <p:spPr bwMode="auto">
            <a:xfrm>
              <a:off x="341" y="1803"/>
              <a:ext cx="90"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0" name="Oval 54">
              <a:hlinkClick r:id="rId51"/>
            </p:cNvPr>
            <p:cNvSpPr>
              <a:spLocks noChangeAspect="1" noChangeArrowheads="1"/>
            </p:cNvSpPr>
            <p:nvPr/>
          </p:nvSpPr>
          <p:spPr bwMode="auto">
            <a:xfrm>
              <a:off x="378" y="1877"/>
              <a:ext cx="49" cy="4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51" name="Rectangle 55">
              <a:hlinkClick r:id="rId52"/>
            </p:cNvPr>
            <p:cNvSpPr>
              <a:spLocks noChangeArrowheads="1"/>
            </p:cNvSpPr>
            <p:nvPr/>
          </p:nvSpPr>
          <p:spPr bwMode="auto">
            <a:xfrm>
              <a:off x="604" y="1844"/>
              <a:ext cx="193"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2" name="Oval 56">
              <a:hlinkClick r:id="rId53" tooltip="Modesto, CA - Coop CORS"/>
            </p:cNvPr>
            <p:cNvSpPr>
              <a:spLocks noChangeAspect="1" noChangeArrowheads="1"/>
            </p:cNvSpPr>
            <p:nvPr/>
          </p:nvSpPr>
          <p:spPr bwMode="auto">
            <a:xfrm>
              <a:off x="468" y="1889"/>
              <a:ext cx="49" cy="4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53" name="Rectangle 57">
              <a:hlinkClick r:id="rId54"/>
            </p:cNvPr>
            <p:cNvSpPr>
              <a:spLocks noChangeArrowheads="1"/>
            </p:cNvSpPr>
            <p:nvPr/>
          </p:nvSpPr>
          <p:spPr bwMode="auto">
            <a:xfrm>
              <a:off x="460" y="1774"/>
              <a:ext cx="111"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4" name="Rectangle 58">
              <a:hlinkClick r:id="rId55"/>
            </p:cNvPr>
            <p:cNvSpPr>
              <a:spLocks noChangeArrowheads="1"/>
            </p:cNvSpPr>
            <p:nvPr/>
          </p:nvSpPr>
          <p:spPr bwMode="auto">
            <a:xfrm>
              <a:off x="637" y="1585"/>
              <a:ext cx="110" cy="3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5" name="Rectangle 59">
              <a:hlinkClick r:id="rId56" tooltip="Sparks, NV - Coop CORS"/>
            </p:cNvPr>
            <p:cNvSpPr>
              <a:spLocks noChangeArrowheads="1"/>
            </p:cNvSpPr>
            <p:nvPr/>
          </p:nvSpPr>
          <p:spPr bwMode="auto">
            <a:xfrm>
              <a:off x="752" y="1630"/>
              <a:ext cx="115" cy="3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6" name="Rectangle 60">
              <a:hlinkClick r:id="rId57"/>
            </p:cNvPr>
            <p:cNvSpPr>
              <a:spLocks noChangeArrowheads="1"/>
            </p:cNvSpPr>
            <p:nvPr/>
          </p:nvSpPr>
          <p:spPr bwMode="auto">
            <a:xfrm>
              <a:off x="862" y="1491"/>
              <a:ext cx="87" cy="11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7" name="Rectangle 61">
              <a:hlinkClick r:id="rId58"/>
            </p:cNvPr>
            <p:cNvSpPr>
              <a:spLocks noChangeArrowheads="1"/>
            </p:cNvSpPr>
            <p:nvPr/>
          </p:nvSpPr>
          <p:spPr bwMode="auto">
            <a:xfrm>
              <a:off x="645" y="1474"/>
              <a:ext cx="111"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8" name="Rectangle 62">
              <a:hlinkClick r:id="rId59"/>
            </p:cNvPr>
            <p:cNvSpPr>
              <a:spLocks noChangeArrowheads="1"/>
            </p:cNvSpPr>
            <p:nvPr/>
          </p:nvSpPr>
          <p:spPr bwMode="auto">
            <a:xfrm>
              <a:off x="612" y="1528"/>
              <a:ext cx="127"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59" name="Oval 63">
              <a:hlinkClick r:id="rId60"/>
            </p:cNvPr>
            <p:cNvSpPr>
              <a:spLocks noChangeAspect="1" noChangeArrowheads="1"/>
            </p:cNvSpPr>
            <p:nvPr/>
          </p:nvSpPr>
          <p:spPr bwMode="auto">
            <a:xfrm>
              <a:off x="1018" y="1737"/>
              <a:ext cx="124"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0" name="Rectangle 64">
              <a:hlinkClick r:id="rId61"/>
            </p:cNvPr>
            <p:cNvSpPr>
              <a:spLocks noChangeArrowheads="1"/>
            </p:cNvSpPr>
            <p:nvPr/>
          </p:nvSpPr>
          <p:spPr bwMode="auto">
            <a:xfrm>
              <a:off x="953" y="1540"/>
              <a:ext cx="180" cy="7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61" name="Oval 65">
              <a:hlinkClick r:id="rId62"/>
            </p:cNvPr>
            <p:cNvSpPr>
              <a:spLocks noChangeAspect="1" noChangeArrowheads="1"/>
            </p:cNvSpPr>
            <p:nvPr/>
          </p:nvSpPr>
          <p:spPr bwMode="auto">
            <a:xfrm>
              <a:off x="858" y="1302"/>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2" name="Oval 66">
              <a:hlinkClick r:id="rId63"/>
            </p:cNvPr>
            <p:cNvSpPr>
              <a:spLocks noChangeAspect="1" noChangeArrowheads="1"/>
            </p:cNvSpPr>
            <p:nvPr/>
          </p:nvSpPr>
          <p:spPr bwMode="auto">
            <a:xfrm>
              <a:off x="1055" y="1388"/>
              <a:ext cx="91" cy="90"/>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3" name="Oval 67">
              <a:hlinkClick r:id="rId64"/>
            </p:cNvPr>
            <p:cNvSpPr>
              <a:spLocks noChangeAspect="1" noChangeArrowheads="1"/>
            </p:cNvSpPr>
            <p:nvPr/>
          </p:nvSpPr>
          <p:spPr bwMode="auto">
            <a:xfrm>
              <a:off x="591" y="1347"/>
              <a:ext cx="99" cy="98"/>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4" name="Rectangle 68">
              <a:hlinkClick r:id="rId65"/>
            </p:cNvPr>
            <p:cNvSpPr>
              <a:spLocks noChangeArrowheads="1"/>
            </p:cNvSpPr>
            <p:nvPr/>
          </p:nvSpPr>
          <p:spPr bwMode="auto">
            <a:xfrm>
              <a:off x="435" y="1433"/>
              <a:ext cx="115" cy="9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65" name="Rectangle 69">
              <a:hlinkClick r:id="rId66" tooltip="Lincoln, CA - USCG"/>
            </p:cNvPr>
            <p:cNvSpPr>
              <a:spLocks noChangeArrowheads="1"/>
            </p:cNvSpPr>
            <p:nvPr/>
          </p:nvSpPr>
          <p:spPr bwMode="auto">
            <a:xfrm>
              <a:off x="431" y="1581"/>
              <a:ext cx="99"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66" name="Oval 70">
              <a:hlinkClick r:id="rId67"/>
            </p:cNvPr>
            <p:cNvSpPr>
              <a:spLocks noChangeAspect="1" noChangeArrowheads="1"/>
            </p:cNvSpPr>
            <p:nvPr/>
          </p:nvSpPr>
          <p:spPr bwMode="auto">
            <a:xfrm>
              <a:off x="168" y="1450"/>
              <a:ext cx="115" cy="11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7" name="Oval 71">
              <a:hlinkClick r:id="rId68"/>
            </p:cNvPr>
            <p:cNvSpPr>
              <a:spLocks noChangeAspect="1" noChangeArrowheads="1"/>
            </p:cNvSpPr>
            <p:nvPr/>
          </p:nvSpPr>
          <p:spPr bwMode="auto">
            <a:xfrm>
              <a:off x="25" y="1113"/>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8" name="Oval 72">
              <a:hlinkClick r:id="rId69"/>
            </p:cNvPr>
            <p:cNvSpPr>
              <a:spLocks noChangeAspect="1" noChangeArrowheads="1"/>
            </p:cNvSpPr>
            <p:nvPr/>
          </p:nvSpPr>
          <p:spPr bwMode="auto">
            <a:xfrm>
              <a:off x="370" y="932"/>
              <a:ext cx="164" cy="16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69" name="Oval 73">
              <a:hlinkClick r:id="rId70" tooltip="Idaho Falls, ID"/>
            </p:cNvPr>
            <p:cNvSpPr>
              <a:spLocks noChangeAspect="1" noChangeArrowheads="1"/>
            </p:cNvSpPr>
            <p:nvPr/>
          </p:nvSpPr>
          <p:spPr bwMode="auto">
            <a:xfrm>
              <a:off x="1967" y="961"/>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0" name="Oval 74">
              <a:hlinkClick r:id="rId71" tooltip="Boise, ID - NGS and ID DOT"/>
            </p:cNvPr>
            <p:cNvSpPr>
              <a:spLocks noChangeAspect="1" noChangeArrowheads="1"/>
            </p:cNvSpPr>
            <p:nvPr/>
          </p:nvSpPr>
          <p:spPr bwMode="auto">
            <a:xfrm>
              <a:off x="1556" y="768"/>
              <a:ext cx="124"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1" name="Oval 75">
              <a:hlinkClick r:id="rId72"/>
            </p:cNvPr>
            <p:cNvSpPr>
              <a:spLocks noChangeAspect="1" noChangeArrowheads="1"/>
            </p:cNvSpPr>
            <p:nvPr/>
          </p:nvSpPr>
          <p:spPr bwMode="auto">
            <a:xfrm>
              <a:off x="1200" y="912"/>
              <a:ext cx="165" cy="165"/>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2" name="Rectangle 76">
              <a:hlinkClick r:id="rId73"/>
            </p:cNvPr>
            <p:cNvSpPr>
              <a:spLocks noChangeArrowheads="1"/>
            </p:cNvSpPr>
            <p:nvPr/>
          </p:nvSpPr>
          <p:spPr bwMode="auto">
            <a:xfrm>
              <a:off x="37" y="1006"/>
              <a:ext cx="185" cy="66"/>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73" name="Oval 77">
              <a:hlinkClick r:id="rId74"/>
            </p:cNvPr>
            <p:cNvSpPr>
              <a:spLocks noChangeAspect="1" noChangeArrowheads="1"/>
            </p:cNvSpPr>
            <p:nvPr/>
          </p:nvSpPr>
          <p:spPr bwMode="auto">
            <a:xfrm>
              <a:off x="131" y="813"/>
              <a:ext cx="124"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4" name="Oval 78">
              <a:hlinkClick r:id="rId75"/>
            </p:cNvPr>
            <p:cNvSpPr>
              <a:spLocks noChangeAspect="1" noChangeArrowheads="1"/>
            </p:cNvSpPr>
            <p:nvPr/>
          </p:nvSpPr>
          <p:spPr bwMode="auto">
            <a:xfrm>
              <a:off x="973" y="1043"/>
              <a:ext cx="165" cy="164"/>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5" name="Rectangle 79">
              <a:hlinkClick r:id="rId76" tooltip="Modesto, CA - Coop CORS"/>
            </p:cNvPr>
            <p:cNvSpPr>
              <a:spLocks noChangeArrowheads="1"/>
            </p:cNvSpPr>
            <p:nvPr/>
          </p:nvSpPr>
          <p:spPr bwMode="auto">
            <a:xfrm>
              <a:off x="509" y="1942"/>
              <a:ext cx="144" cy="5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76" name="Rectangle 80">
              <a:hlinkClick r:id="rId77" tooltip="Point Blunt, CA - USCG"/>
            </p:cNvPr>
            <p:cNvSpPr>
              <a:spLocks noChangeArrowheads="1"/>
            </p:cNvSpPr>
            <p:nvPr/>
          </p:nvSpPr>
          <p:spPr bwMode="auto">
            <a:xfrm>
              <a:off x="94" y="1782"/>
              <a:ext cx="173" cy="54"/>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77" name="Oval 81">
              <a:hlinkClick r:id="rId78"/>
            </p:cNvPr>
            <p:cNvSpPr>
              <a:spLocks noChangeAspect="1" noChangeArrowheads="1"/>
            </p:cNvSpPr>
            <p:nvPr/>
          </p:nvSpPr>
          <p:spPr bwMode="auto">
            <a:xfrm>
              <a:off x="2230" y="1844"/>
              <a:ext cx="123" cy="123"/>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8" name="Oval 82">
              <a:hlinkClick r:id="rId54"/>
            </p:cNvPr>
            <p:cNvSpPr>
              <a:spLocks noChangeAspect="1" noChangeArrowheads="1"/>
            </p:cNvSpPr>
            <p:nvPr/>
          </p:nvSpPr>
          <p:spPr bwMode="auto">
            <a:xfrm>
              <a:off x="435" y="1840"/>
              <a:ext cx="50" cy="49"/>
            </a:xfrm>
            <a:prstGeom prst="ellipse">
              <a:avLst/>
            </a:prstGeom>
            <a:noFill/>
            <a:ln w="12700">
              <a:noFill/>
              <a:prstDash val="sysDot"/>
              <a:round/>
              <a:headEnd type="none" w="sm" len="sm"/>
              <a:tailEnd type="none" w="sm" len="sm"/>
            </a:ln>
          </p:spPr>
          <p:txBody>
            <a:bodyPr wrap="none"/>
            <a:lstStyle/>
            <a:p>
              <a:pPr>
                <a:spcBef>
                  <a:spcPct val="50000"/>
                </a:spcBef>
                <a:buFontTx/>
                <a:buChar char="•"/>
              </a:pPr>
              <a:endParaRPr lang="en-US"/>
            </a:p>
          </p:txBody>
        </p:sp>
        <p:sp>
          <p:nvSpPr>
            <p:cNvPr id="20679" name="Rectangle 83">
              <a:hlinkClick r:id="rId79"/>
            </p:cNvPr>
            <p:cNvSpPr>
              <a:spLocks noChangeArrowheads="1"/>
            </p:cNvSpPr>
            <p:nvPr/>
          </p:nvSpPr>
          <p:spPr bwMode="auto">
            <a:xfrm>
              <a:off x="2213" y="1495"/>
              <a:ext cx="115"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0" name="Rectangle 84">
              <a:hlinkClick r:id="rId80" tooltip="Albuquerque, NM - WAAS"/>
            </p:cNvPr>
            <p:cNvSpPr>
              <a:spLocks noChangeArrowheads="1"/>
            </p:cNvSpPr>
            <p:nvPr/>
          </p:nvSpPr>
          <p:spPr bwMode="auto">
            <a:xfrm>
              <a:off x="2756" y="2858"/>
              <a:ext cx="201" cy="10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1" name="Rectangle 85">
              <a:hlinkClick r:id="rId81"/>
            </p:cNvPr>
            <p:cNvSpPr>
              <a:spLocks noChangeArrowheads="1"/>
            </p:cNvSpPr>
            <p:nvPr/>
          </p:nvSpPr>
          <p:spPr bwMode="auto">
            <a:xfrm>
              <a:off x="928" y="1647"/>
              <a:ext cx="95" cy="98"/>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2" name="Rectangle 86">
              <a:hlinkClick r:id="rId82" tooltip="Costa Mesa, CA - Surveyors Service Company - Coop CORS"/>
            </p:cNvPr>
            <p:cNvSpPr>
              <a:spLocks noChangeArrowheads="1"/>
            </p:cNvSpPr>
            <p:nvPr/>
          </p:nvSpPr>
          <p:spPr bwMode="auto">
            <a:xfrm>
              <a:off x="776" y="2846"/>
              <a:ext cx="123" cy="9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3" name="Rectangle 87">
              <a:hlinkClick r:id="rId83" tooltip="Haselbach Instruments - Woodland, CA - Coop CORS"/>
            </p:cNvPr>
            <p:cNvSpPr>
              <a:spLocks noChangeArrowheads="1"/>
            </p:cNvSpPr>
            <p:nvPr/>
          </p:nvSpPr>
          <p:spPr bwMode="auto">
            <a:xfrm>
              <a:off x="283" y="1634"/>
              <a:ext cx="144" cy="46"/>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4" name="Rectangle 88">
              <a:hlinkClick r:id="rId84"/>
            </p:cNvPr>
            <p:cNvSpPr>
              <a:spLocks noChangeArrowheads="1"/>
            </p:cNvSpPr>
            <p:nvPr/>
          </p:nvSpPr>
          <p:spPr bwMode="auto">
            <a:xfrm>
              <a:off x="287" y="1536"/>
              <a:ext cx="169"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5" name="Rectangle 89">
              <a:hlinkClick r:id="rId85" tooltip="Oakland WAAS"/>
            </p:cNvPr>
            <p:cNvSpPr>
              <a:spLocks noChangeArrowheads="1"/>
            </p:cNvSpPr>
            <p:nvPr/>
          </p:nvSpPr>
          <p:spPr bwMode="auto">
            <a:xfrm>
              <a:off x="62" y="1893"/>
              <a:ext cx="184"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6" name="Rectangle 90">
              <a:hlinkClick r:id="rId86" tooltip="Los Angeles WAAS"/>
            </p:cNvPr>
            <p:cNvSpPr>
              <a:spLocks noChangeArrowheads="1"/>
            </p:cNvSpPr>
            <p:nvPr/>
          </p:nvSpPr>
          <p:spPr bwMode="auto">
            <a:xfrm>
              <a:off x="653" y="2653"/>
              <a:ext cx="222" cy="10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7" name="Rectangle 91">
              <a:hlinkClick r:id="rId87" tooltip="Haselbach Instruments - Rocklin, CA - Coop CORS"/>
            </p:cNvPr>
            <p:cNvSpPr>
              <a:spLocks noChangeArrowheads="1"/>
            </p:cNvSpPr>
            <p:nvPr/>
          </p:nvSpPr>
          <p:spPr bwMode="auto">
            <a:xfrm>
              <a:off x="534" y="1667"/>
              <a:ext cx="123"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8" name="Rectangle 92">
              <a:hlinkClick r:id="rId88" tooltip="Albuquerque, NM - USCG"/>
            </p:cNvPr>
            <p:cNvSpPr>
              <a:spLocks noChangeArrowheads="1"/>
            </p:cNvSpPr>
            <p:nvPr/>
          </p:nvSpPr>
          <p:spPr bwMode="auto">
            <a:xfrm>
              <a:off x="2719" y="2990"/>
              <a:ext cx="139"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89" name="Rectangle 93">
              <a:hlinkClick r:id="rId89"/>
            </p:cNvPr>
            <p:cNvSpPr>
              <a:spLocks noChangeArrowheads="1"/>
            </p:cNvSpPr>
            <p:nvPr/>
          </p:nvSpPr>
          <p:spPr bwMode="auto">
            <a:xfrm>
              <a:off x="136" y="1745"/>
              <a:ext cx="147"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0" name="Rectangle 94">
              <a:hlinkClick r:id="rId90" tooltip=", CA - PBO, UNAVCO"/>
            </p:cNvPr>
            <p:cNvSpPr>
              <a:spLocks noChangeArrowheads="1"/>
            </p:cNvSpPr>
            <p:nvPr/>
          </p:nvSpPr>
          <p:spPr bwMode="auto">
            <a:xfrm>
              <a:off x="156" y="1146"/>
              <a:ext cx="127"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1" name="Rectangle 95">
              <a:hlinkClick r:id="rId91" tooltip="Vallejo, CA - PBO, UNAVCO"/>
            </p:cNvPr>
            <p:cNvSpPr>
              <a:spLocks noChangeArrowheads="1"/>
            </p:cNvSpPr>
            <p:nvPr/>
          </p:nvSpPr>
          <p:spPr bwMode="auto">
            <a:xfrm>
              <a:off x="152" y="1684"/>
              <a:ext cx="127"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2" name="Rectangle 96">
              <a:hlinkClick r:id="rId92" tooltip="Woodland, CA - PBO, UNAVCO"/>
            </p:cNvPr>
            <p:cNvSpPr>
              <a:spLocks noChangeArrowheads="1"/>
            </p:cNvSpPr>
            <p:nvPr/>
          </p:nvSpPr>
          <p:spPr bwMode="auto">
            <a:xfrm>
              <a:off x="296" y="1680"/>
              <a:ext cx="148" cy="4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3" name="Rectangle 97">
              <a:hlinkClick r:id="rId93" tooltip="Korbel, CA - PBO, UNAVCO"/>
            </p:cNvPr>
            <p:cNvSpPr>
              <a:spLocks noChangeArrowheads="1"/>
            </p:cNvSpPr>
            <p:nvPr/>
          </p:nvSpPr>
          <p:spPr bwMode="auto">
            <a:xfrm>
              <a:off x="234" y="1063"/>
              <a:ext cx="140" cy="42"/>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4" name="Rectangle 98">
              <a:hlinkClick r:id="rId94" tooltip="Mendota, CA - PBO, UNAVCO"/>
            </p:cNvPr>
            <p:cNvSpPr>
              <a:spLocks noChangeArrowheads="1"/>
            </p:cNvSpPr>
            <p:nvPr/>
          </p:nvSpPr>
          <p:spPr bwMode="auto">
            <a:xfrm>
              <a:off x="489" y="2074"/>
              <a:ext cx="127" cy="102"/>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5" name="Rectangle 99">
              <a:hlinkClick r:id="rId95" tooltip="Parkfield, CA - USGS"/>
            </p:cNvPr>
            <p:cNvSpPr>
              <a:spLocks noChangeArrowheads="1"/>
            </p:cNvSpPr>
            <p:nvPr/>
          </p:nvSpPr>
          <p:spPr bwMode="auto">
            <a:xfrm>
              <a:off x="480" y="2304"/>
              <a:ext cx="181" cy="6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6" name="Rectangle 100">
              <a:hlinkClick r:id="rId96" tooltip="Templeton, CA - PBO, UNAVCO"/>
            </p:cNvPr>
            <p:cNvSpPr>
              <a:spLocks noChangeArrowheads="1"/>
            </p:cNvSpPr>
            <p:nvPr/>
          </p:nvSpPr>
          <p:spPr bwMode="auto">
            <a:xfrm>
              <a:off x="382" y="2374"/>
              <a:ext cx="152"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7" name="Rectangle 101">
              <a:hlinkClick r:id="rId97" tooltip="Snowville, UT - PBO, UNAVCO"/>
            </p:cNvPr>
            <p:cNvSpPr>
              <a:spLocks noChangeArrowheads="1"/>
            </p:cNvSpPr>
            <p:nvPr/>
          </p:nvSpPr>
          <p:spPr bwMode="auto">
            <a:xfrm>
              <a:off x="1905" y="1310"/>
              <a:ext cx="206" cy="70"/>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8" name="Rectangle 102">
              <a:hlinkClick r:id="rId98" tooltip="Cambria, CA - PBO, UNAVCO"/>
            </p:cNvPr>
            <p:cNvSpPr>
              <a:spLocks noChangeArrowheads="1"/>
            </p:cNvSpPr>
            <p:nvPr/>
          </p:nvSpPr>
          <p:spPr bwMode="auto">
            <a:xfrm>
              <a:off x="218" y="2378"/>
              <a:ext cx="152"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699" name="Rectangle 103">
              <a:hlinkClick r:id="rId99" tooltip="San Simeon, CA - PBO, UNAVCO"/>
            </p:cNvPr>
            <p:cNvSpPr>
              <a:spLocks noChangeArrowheads="1"/>
            </p:cNvSpPr>
            <p:nvPr/>
          </p:nvSpPr>
          <p:spPr bwMode="auto">
            <a:xfrm>
              <a:off x="205" y="2296"/>
              <a:ext cx="152" cy="6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0" name="Rectangle 104">
              <a:hlinkClick r:id="rId100" tooltip="Mojave, CA - PBO, UNAVCO"/>
            </p:cNvPr>
            <p:cNvSpPr>
              <a:spLocks noChangeArrowheads="1"/>
            </p:cNvSpPr>
            <p:nvPr/>
          </p:nvSpPr>
          <p:spPr bwMode="auto">
            <a:xfrm>
              <a:off x="768" y="2534"/>
              <a:ext cx="123" cy="111"/>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1" name="Rectangle 105">
              <a:hlinkClick r:id="rId101" tooltip="Beaumont, CA - PBO, UNAVCO"/>
            </p:cNvPr>
            <p:cNvSpPr>
              <a:spLocks noChangeArrowheads="1"/>
            </p:cNvSpPr>
            <p:nvPr/>
          </p:nvSpPr>
          <p:spPr bwMode="auto">
            <a:xfrm>
              <a:off x="936" y="2838"/>
              <a:ext cx="132" cy="78"/>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2" name="Rectangle 106">
              <a:hlinkClick r:id="rId102" tooltip="Valley Center, CA - PBO, UNAVCO"/>
            </p:cNvPr>
            <p:cNvSpPr>
              <a:spLocks noChangeArrowheads="1"/>
            </p:cNvSpPr>
            <p:nvPr/>
          </p:nvSpPr>
          <p:spPr bwMode="auto">
            <a:xfrm>
              <a:off x="776" y="3039"/>
              <a:ext cx="156"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3" name="Rectangle 107">
              <a:hlinkClick r:id="rId103" tooltip="Point Loma, CA - USCG"/>
            </p:cNvPr>
            <p:cNvSpPr>
              <a:spLocks noChangeArrowheads="1"/>
            </p:cNvSpPr>
            <p:nvPr/>
          </p:nvSpPr>
          <p:spPr bwMode="auto">
            <a:xfrm>
              <a:off x="710" y="3133"/>
              <a:ext cx="189" cy="58"/>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4" name="Rectangle 108">
              <a:hlinkClick r:id="rId104" tooltip="Pinyon Flat, CA - SOPAC"/>
            </p:cNvPr>
            <p:cNvSpPr>
              <a:spLocks noChangeArrowheads="1"/>
            </p:cNvSpPr>
            <p:nvPr/>
          </p:nvSpPr>
          <p:spPr bwMode="auto">
            <a:xfrm>
              <a:off x="1039" y="2940"/>
              <a:ext cx="193" cy="66"/>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5" name="Rectangle 109">
              <a:hlinkClick r:id="rId105" tooltip="Fallbrook, CA - PBO, UNAVCO"/>
            </p:cNvPr>
            <p:cNvSpPr>
              <a:spLocks noChangeArrowheads="1"/>
            </p:cNvSpPr>
            <p:nvPr/>
          </p:nvSpPr>
          <p:spPr bwMode="auto">
            <a:xfrm>
              <a:off x="739" y="2990"/>
              <a:ext cx="156" cy="49"/>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6" name="Rectangle 110">
              <a:hlinkClick r:id="rId106" tooltip="Julian, CA - PBO, UNAVCO"/>
            </p:cNvPr>
            <p:cNvSpPr>
              <a:spLocks noChangeArrowheads="1"/>
            </p:cNvSpPr>
            <p:nvPr/>
          </p:nvSpPr>
          <p:spPr bwMode="auto">
            <a:xfrm>
              <a:off x="899" y="3080"/>
              <a:ext cx="148"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7" name="Rectangle 111">
              <a:hlinkClick r:id="rId107" tooltip="Tolleson, AZ - Salt River Project "/>
            </p:cNvPr>
            <p:cNvSpPr>
              <a:spLocks noChangeArrowheads="1"/>
            </p:cNvSpPr>
            <p:nvPr/>
          </p:nvSpPr>
          <p:spPr bwMode="auto">
            <a:xfrm>
              <a:off x="1749" y="3113"/>
              <a:ext cx="111" cy="45"/>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8" name="Rectangle 112">
              <a:hlinkClick r:id="rId108" tooltip="Vallecito, CA - PBO, UNAVCO"/>
            </p:cNvPr>
            <p:cNvSpPr>
              <a:spLocks noChangeArrowheads="1"/>
            </p:cNvSpPr>
            <p:nvPr/>
          </p:nvSpPr>
          <p:spPr bwMode="auto">
            <a:xfrm>
              <a:off x="1055" y="3101"/>
              <a:ext cx="148"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09" name="Rectangle 113">
              <a:hlinkClick r:id="rId109" tooltip="Albuquerque, NM - PBO, UNAVCO"/>
            </p:cNvPr>
            <p:cNvSpPr>
              <a:spLocks noChangeArrowheads="1"/>
            </p:cNvSpPr>
            <p:nvPr/>
          </p:nvSpPr>
          <p:spPr bwMode="auto">
            <a:xfrm>
              <a:off x="2846" y="3031"/>
              <a:ext cx="148" cy="5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10" name="Rectangle 114">
              <a:hlinkClick r:id="rId110" tooltip="Buckeye, AZ - Maricopa County DOT"/>
            </p:cNvPr>
            <p:cNvSpPr>
              <a:spLocks noChangeArrowheads="1"/>
            </p:cNvSpPr>
            <p:nvPr/>
          </p:nvSpPr>
          <p:spPr bwMode="auto">
            <a:xfrm>
              <a:off x="1606" y="3137"/>
              <a:ext cx="111" cy="46"/>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11" name="Rectangle 115">
              <a:hlinkClick r:id="rId111" tooltip="Pocatello, ID - Idaho State University"/>
            </p:cNvPr>
            <p:cNvSpPr>
              <a:spLocks noChangeArrowheads="1"/>
            </p:cNvSpPr>
            <p:nvPr/>
          </p:nvSpPr>
          <p:spPr bwMode="auto">
            <a:xfrm>
              <a:off x="2094" y="1068"/>
              <a:ext cx="115" cy="123"/>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sp>
          <p:nvSpPr>
            <p:cNvPr id="20712" name="Rectangle 116">
              <a:hlinkClick r:id="rId112" tooltip="Auburn, WY - UNAVCO"/>
            </p:cNvPr>
            <p:cNvSpPr>
              <a:spLocks noChangeArrowheads="1"/>
            </p:cNvSpPr>
            <p:nvPr/>
          </p:nvSpPr>
          <p:spPr bwMode="auto">
            <a:xfrm>
              <a:off x="2300" y="1076"/>
              <a:ext cx="131" cy="127"/>
            </a:xfrm>
            <a:prstGeom prst="rect">
              <a:avLst/>
            </a:prstGeom>
            <a:noFill/>
            <a:ln w="12700">
              <a:noFill/>
              <a:prstDash val="sysDot"/>
              <a:miter lim="800000"/>
              <a:headEnd type="none" w="sm" len="sm"/>
              <a:tailEnd type="none" w="sm" len="sm"/>
            </a:ln>
          </p:spPr>
          <p:txBody>
            <a:bodyPr wrap="none"/>
            <a:lstStyle/>
            <a:p>
              <a:pPr>
                <a:spcBef>
                  <a:spcPct val="50000"/>
                </a:spcBef>
                <a:buFontTx/>
                <a:buChar char="•"/>
              </a:pPr>
              <a:endParaRPr lang="en-US"/>
            </a:p>
          </p:txBody>
        </p:sp>
      </p:grpSp>
      <p:sp>
        <p:nvSpPr>
          <p:cNvPr id="20483" name="Rectangle 2"/>
          <p:cNvSpPr>
            <a:spLocks noChangeArrowheads="1"/>
          </p:cNvSpPr>
          <p:nvPr/>
        </p:nvSpPr>
        <p:spPr bwMode="auto">
          <a:xfrm>
            <a:off x="3314700" y="5524500"/>
            <a:ext cx="2057400" cy="257175"/>
          </a:xfrm>
          <a:prstGeom prst="rect">
            <a:avLst/>
          </a:prstGeom>
          <a:noFill/>
          <a:ln w="9525">
            <a:noFill/>
            <a:miter lim="800000"/>
            <a:headEnd/>
            <a:tailEnd/>
          </a:ln>
        </p:spPr>
        <p:txBody>
          <a:bodyPr/>
          <a:lstStyle/>
          <a:p>
            <a:pPr>
              <a:spcBef>
                <a:spcPct val="50000"/>
              </a:spcBef>
              <a:buFontTx/>
              <a:buChar char="•"/>
            </a:pPr>
            <a:endParaRPr lang="en-US"/>
          </a:p>
        </p:txBody>
      </p:sp>
      <p:sp>
        <p:nvSpPr>
          <p:cNvPr id="20484" name="Rectangle 3"/>
          <p:cNvSpPr>
            <a:spLocks noChangeArrowheads="1"/>
          </p:cNvSpPr>
          <p:nvPr/>
        </p:nvSpPr>
        <p:spPr bwMode="auto">
          <a:xfrm>
            <a:off x="4038600" y="1524000"/>
            <a:ext cx="4038600" cy="201613"/>
          </a:xfrm>
          <a:prstGeom prst="rect">
            <a:avLst/>
          </a:prstGeom>
          <a:noFill/>
          <a:ln w="9525">
            <a:noFill/>
            <a:miter lim="800000"/>
            <a:headEnd/>
            <a:tailEnd/>
          </a:ln>
        </p:spPr>
        <p:txBody>
          <a:bodyPr>
            <a:spAutoFit/>
          </a:bodyPr>
          <a:lstStyle/>
          <a:p>
            <a:pPr eaLnBrk="0" hangingPunct="0">
              <a:lnSpc>
                <a:spcPct val="40000"/>
              </a:lnSpc>
            </a:pPr>
            <a:endParaRPr lang="en-US" sz="1800" b="1">
              <a:solidFill>
                <a:schemeClr val="accent2"/>
              </a:solidFill>
              <a:latin typeface="Times New Roman" pitchFamily="18" charset="0"/>
            </a:endParaRPr>
          </a:p>
        </p:txBody>
      </p:sp>
      <p:sp>
        <p:nvSpPr>
          <p:cNvPr id="20485" name="Line 4"/>
          <p:cNvSpPr>
            <a:spLocks noChangeShapeType="1"/>
          </p:cNvSpPr>
          <p:nvPr/>
        </p:nvSpPr>
        <p:spPr bwMode="auto">
          <a:xfrm flipH="1" flipV="1">
            <a:off x="685800" y="1066800"/>
            <a:ext cx="76200" cy="76200"/>
          </a:xfrm>
          <a:prstGeom prst="line">
            <a:avLst/>
          </a:prstGeom>
          <a:noFill/>
          <a:ln w="9525">
            <a:noFill/>
            <a:round/>
            <a:headEnd/>
            <a:tailEnd/>
          </a:ln>
        </p:spPr>
        <p:txBody>
          <a:bodyPr lIns="0" tIns="0" rIns="0" bIns="0">
            <a:spAutoFit/>
          </a:bodyPr>
          <a:lstStyle/>
          <a:p>
            <a:endParaRPr lang="en-US"/>
          </a:p>
        </p:txBody>
      </p:sp>
      <p:sp>
        <p:nvSpPr>
          <p:cNvPr id="20486" name="Text Box 117"/>
          <p:cNvSpPr txBox="1">
            <a:spLocks noChangeArrowheads="1"/>
          </p:cNvSpPr>
          <p:nvPr/>
        </p:nvSpPr>
        <p:spPr bwMode="auto">
          <a:xfrm>
            <a:off x="269875" y="522288"/>
            <a:ext cx="8515350" cy="1249362"/>
          </a:xfrm>
          <a:prstGeom prst="rect">
            <a:avLst/>
          </a:prstGeom>
          <a:noFill/>
          <a:ln w="25400" algn="ctr">
            <a:noFill/>
            <a:miter lim="800000"/>
            <a:headEnd/>
            <a:tailEnd/>
          </a:ln>
        </p:spPr>
        <p:txBody>
          <a:bodyPr>
            <a:spAutoFit/>
          </a:bodyPr>
          <a:lstStyle/>
          <a:p>
            <a:pPr marL="228600" indent="-228600">
              <a:spcBef>
                <a:spcPct val="50000"/>
              </a:spcBef>
            </a:pPr>
            <a:r>
              <a:rPr lang="en-US" sz="2800" b="1"/>
              <a:t>Measure, Monitor, Model - </a:t>
            </a:r>
            <a:r>
              <a:rPr lang="en-US" b="1"/>
              <a:t>Crustal Motion/ Subsidence/Isostatic Rebound /Seasonal changes</a:t>
            </a:r>
            <a:endParaRPr lang="en-US" sz="1800" b="1"/>
          </a:p>
        </p:txBody>
      </p:sp>
      <p:pic>
        <p:nvPicPr>
          <p:cNvPr id="20487" name="Picture 120" descr="view of Plaquemines Parish at Empire and River"/>
          <p:cNvPicPr>
            <a:picLocks noChangeAspect="1" noChangeArrowheads="1"/>
          </p:cNvPicPr>
          <p:nvPr/>
        </p:nvPicPr>
        <p:blipFill>
          <a:blip r:embed="rId113" cstate="print"/>
          <a:srcRect/>
          <a:stretch>
            <a:fillRect/>
          </a:stretch>
        </p:blipFill>
        <p:spPr bwMode="auto">
          <a:xfrm>
            <a:off x="5424488" y="1587500"/>
            <a:ext cx="2974975" cy="2230438"/>
          </a:xfrm>
          <a:prstGeom prst="rect">
            <a:avLst/>
          </a:prstGeom>
          <a:noFill/>
          <a:ln w="9525">
            <a:solidFill>
              <a:schemeClr val="bg1"/>
            </a:solidFill>
            <a:miter lim="800000"/>
            <a:headEnd/>
            <a:tailEnd/>
          </a:ln>
        </p:spPr>
      </p:pic>
      <p:pic>
        <p:nvPicPr>
          <p:cNvPr id="20488" name="Picture 122" descr="Elevated Benchmark in Plaquemines Parish"/>
          <p:cNvPicPr>
            <a:picLocks noChangeAspect="1" noChangeArrowheads="1"/>
          </p:cNvPicPr>
          <p:nvPr/>
        </p:nvPicPr>
        <p:blipFill>
          <a:blip r:embed="rId114" cstate="print"/>
          <a:srcRect/>
          <a:stretch>
            <a:fillRect/>
          </a:stretch>
        </p:blipFill>
        <p:spPr bwMode="auto">
          <a:xfrm>
            <a:off x="6773863" y="3735388"/>
            <a:ext cx="2073275" cy="1554162"/>
          </a:xfrm>
          <a:prstGeom prst="rect">
            <a:avLst/>
          </a:prstGeom>
          <a:noFill/>
          <a:ln w="9525">
            <a:solidFill>
              <a:schemeClr val="bg1"/>
            </a:solidFill>
            <a:miter lim="800000"/>
            <a:headEnd/>
            <a:tailEnd/>
          </a:ln>
        </p:spPr>
      </p:pic>
      <p:pic>
        <p:nvPicPr>
          <p:cNvPr id="20489" name="Picture 123" descr="Rebound"/>
          <p:cNvPicPr>
            <a:picLocks noChangeAspect="1" noChangeArrowheads="1"/>
          </p:cNvPicPr>
          <p:nvPr/>
        </p:nvPicPr>
        <p:blipFill>
          <a:blip r:embed="rId115" cstate="print"/>
          <a:srcRect/>
          <a:stretch>
            <a:fillRect/>
          </a:stretch>
        </p:blipFill>
        <p:spPr bwMode="auto">
          <a:xfrm>
            <a:off x="6570663" y="3657600"/>
            <a:ext cx="2298700" cy="2471738"/>
          </a:xfrm>
          <a:prstGeom prst="rect">
            <a:avLst/>
          </a:prstGeom>
          <a:noFill/>
          <a:ln w="9525">
            <a:noFill/>
            <a:miter lim="800000"/>
            <a:headEnd/>
            <a:tailEnd/>
          </a:ln>
        </p:spPr>
      </p:pic>
      <p:grpSp>
        <p:nvGrpSpPr>
          <p:cNvPr id="20490" name="Group 236"/>
          <p:cNvGrpSpPr>
            <a:grpSpLocks/>
          </p:cNvGrpSpPr>
          <p:nvPr/>
        </p:nvGrpSpPr>
        <p:grpSpPr bwMode="auto">
          <a:xfrm>
            <a:off x="3221038" y="2892425"/>
            <a:ext cx="3382962" cy="3406775"/>
            <a:chOff x="231775" y="1600200"/>
            <a:chExt cx="4740275" cy="4425950"/>
          </a:xfrm>
        </p:grpSpPr>
        <p:pic>
          <p:nvPicPr>
            <p:cNvPr id="20491" name="Picture 2" descr="DCP04453a"/>
            <p:cNvPicPr>
              <a:picLocks noChangeAspect="1" noChangeArrowheads="1"/>
            </p:cNvPicPr>
            <p:nvPr/>
          </p:nvPicPr>
          <p:blipFill>
            <a:blip r:embed="rId116" cstate="print"/>
            <a:srcRect/>
            <a:stretch>
              <a:fillRect/>
            </a:stretch>
          </p:blipFill>
          <p:spPr bwMode="auto">
            <a:xfrm>
              <a:off x="554038" y="4610100"/>
              <a:ext cx="1890712" cy="1416050"/>
            </a:xfrm>
            <a:prstGeom prst="rect">
              <a:avLst/>
            </a:prstGeom>
            <a:noFill/>
            <a:ln w="3175">
              <a:solidFill>
                <a:schemeClr val="bg1"/>
              </a:solidFill>
              <a:miter lim="800000"/>
              <a:headEnd/>
              <a:tailEnd/>
            </a:ln>
          </p:spPr>
        </p:pic>
        <p:grpSp>
          <p:nvGrpSpPr>
            <p:cNvPr id="20492" name="Group 238"/>
            <p:cNvGrpSpPr>
              <a:grpSpLocks/>
            </p:cNvGrpSpPr>
            <p:nvPr/>
          </p:nvGrpSpPr>
          <p:grpSpPr bwMode="auto">
            <a:xfrm>
              <a:off x="231775" y="1600200"/>
              <a:ext cx="4740275" cy="3394075"/>
              <a:chOff x="355" y="1049"/>
              <a:chExt cx="3846" cy="2627"/>
            </a:xfrm>
          </p:grpSpPr>
          <p:grpSp>
            <p:nvGrpSpPr>
              <p:cNvPr id="20493" name="Group 239"/>
              <p:cNvGrpSpPr>
                <a:grpSpLocks/>
              </p:cNvGrpSpPr>
              <p:nvPr/>
            </p:nvGrpSpPr>
            <p:grpSpPr bwMode="auto">
              <a:xfrm>
                <a:off x="355" y="1153"/>
                <a:ext cx="3846" cy="2523"/>
                <a:chOff x="621" y="552"/>
                <a:chExt cx="4853" cy="3471"/>
              </a:xfrm>
            </p:grpSpPr>
            <p:grpSp>
              <p:nvGrpSpPr>
                <p:cNvPr id="20567" name="Group 5"/>
                <p:cNvGrpSpPr>
                  <a:grpSpLocks/>
                </p:cNvGrpSpPr>
                <p:nvPr/>
              </p:nvGrpSpPr>
              <p:grpSpPr bwMode="auto">
                <a:xfrm>
                  <a:off x="639" y="552"/>
                  <a:ext cx="4835" cy="3471"/>
                  <a:chOff x="639" y="552"/>
                  <a:chExt cx="4835" cy="3471"/>
                </a:xfrm>
              </p:grpSpPr>
              <p:grpSp>
                <p:nvGrpSpPr>
                  <p:cNvPr id="20593" name="Group 6"/>
                  <p:cNvGrpSpPr>
                    <a:grpSpLocks/>
                  </p:cNvGrpSpPr>
                  <p:nvPr/>
                </p:nvGrpSpPr>
                <p:grpSpPr bwMode="auto">
                  <a:xfrm>
                    <a:off x="639" y="552"/>
                    <a:ext cx="4835" cy="3471"/>
                    <a:chOff x="633" y="558"/>
                    <a:chExt cx="4835" cy="3471"/>
                  </a:xfrm>
                </p:grpSpPr>
                <p:sp>
                  <p:nvSpPr>
                    <p:cNvPr id="20595" name="Freeform 7"/>
                    <p:cNvSpPr>
                      <a:spLocks/>
                    </p:cNvSpPr>
                    <p:nvPr/>
                  </p:nvSpPr>
                  <p:spPr bwMode="auto">
                    <a:xfrm>
                      <a:off x="633" y="1788"/>
                      <a:ext cx="1871" cy="1697"/>
                    </a:xfrm>
                    <a:custGeom>
                      <a:avLst/>
                      <a:gdLst>
                        <a:gd name="T0" fmla="*/ 1509 w 1871"/>
                        <a:gd name="T1" fmla="*/ 1161 h 1697"/>
                        <a:gd name="T2" fmla="*/ 1524 w 1871"/>
                        <a:gd name="T3" fmla="*/ 1224 h 1697"/>
                        <a:gd name="T4" fmla="*/ 1517 w 1871"/>
                        <a:gd name="T5" fmla="*/ 1271 h 1697"/>
                        <a:gd name="T6" fmla="*/ 1457 w 1871"/>
                        <a:gd name="T7" fmla="*/ 1307 h 1697"/>
                        <a:gd name="T8" fmla="*/ 1449 w 1871"/>
                        <a:gd name="T9" fmla="*/ 1386 h 1697"/>
                        <a:gd name="T10" fmla="*/ 1436 w 1871"/>
                        <a:gd name="T11" fmla="*/ 1424 h 1697"/>
                        <a:gd name="T12" fmla="*/ 1419 w 1871"/>
                        <a:gd name="T13" fmla="*/ 1479 h 1697"/>
                        <a:gd name="T14" fmla="*/ 1370 w 1871"/>
                        <a:gd name="T15" fmla="*/ 1484 h 1697"/>
                        <a:gd name="T16" fmla="*/ 1339 w 1871"/>
                        <a:gd name="T17" fmla="*/ 1522 h 1697"/>
                        <a:gd name="T18" fmla="*/ 1320 w 1871"/>
                        <a:gd name="T19" fmla="*/ 1582 h 1697"/>
                        <a:gd name="T20" fmla="*/ 1265 w 1871"/>
                        <a:gd name="T21" fmla="*/ 1601 h 1697"/>
                        <a:gd name="T22" fmla="*/ 1211 w 1871"/>
                        <a:gd name="T23" fmla="*/ 1595 h 1697"/>
                        <a:gd name="T24" fmla="*/ 864 w 1871"/>
                        <a:gd name="T25" fmla="*/ 1592 h 1697"/>
                        <a:gd name="T26" fmla="*/ 648 w 1871"/>
                        <a:gd name="T27" fmla="*/ 1679 h 1697"/>
                        <a:gd name="T28" fmla="*/ 593 w 1871"/>
                        <a:gd name="T29" fmla="*/ 1673 h 1697"/>
                        <a:gd name="T30" fmla="*/ 563 w 1871"/>
                        <a:gd name="T31" fmla="*/ 1604 h 1697"/>
                        <a:gd name="T32" fmla="*/ 555 w 1871"/>
                        <a:gd name="T33" fmla="*/ 1542 h 1697"/>
                        <a:gd name="T34" fmla="*/ 488 w 1871"/>
                        <a:gd name="T35" fmla="*/ 1511 h 1697"/>
                        <a:gd name="T36" fmla="*/ 423 w 1871"/>
                        <a:gd name="T37" fmla="*/ 1475 h 1697"/>
                        <a:gd name="T38" fmla="*/ 392 w 1871"/>
                        <a:gd name="T39" fmla="*/ 1427 h 1697"/>
                        <a:gd name="T40" fmla="*/ 416 w 1871"/>
                        <a:gd name="T41" fmla="*/ 1386 h 1697"/>
                        <a:gd name="T42" fmla="*/ 379 w 1871"/>
                        <a:gd name="T43" fmla="*/ 1317 h 1697"/>
                        <a:gd name="T44" fmla="*/ 348 w 1871"/>
                        <a:gd name="T45" fmla="*/ 1296 h 1697"/>
                        <a:gd name="T46" fmla="*/ 341 w 1871"/>
                        <a:gd name="T47" fmla="*/ 1226 h 1697"/>
                        <a:gd name="T48" fmla="*/ 294 w 1871"/>
                        <a:gd name="T49" fmla="*/ 1215 h 1697"/>
                        <a:gd name="T50" fmla="*/ 284 w 1871"/>
                        <a:gd name="T51" fmla="*/ 1151 h 1697"/>
                        <a:gd name="T52" fmla="*/ 246 w 1871"/>
                        <a:gd name="T53" fmla="*/ 1161 h 1697"/>
                        <a:gd name="T54" fmla="*/ 198 w 1871"/>
                        <a:gd name="T55" fmla="*/ 1128 h 1697"/>
                        <a:gd name="T56" fmla="*/ 144 w 1871"/>
                        <a:gd name="T57" fmla="*/ 1105 h 1697"/>
                        <a:gd name="T58" fmla="*/ 142 w 1871"/>
                        <a:gd name="T59" fmla="*/ 1070 h 1697"/>
                        <a:gd name="T60" fmla="*/ 124 w 1871"/>
                        <a:gd name="T61" fmla="*/ 1057 h 1697"/>
                        <a:gd name="T62" fmla="*/ 89 w 1871"/>
                        <a:gd name="T63" fmla="*/ 1022 h 1697"/>
                        <a:gd name="T64" fmla="*/ 87 w 1871"/>
                        <a:gd name="T65" fmla="*/ 963 h 1697"/>
                        <a:gd name="T66" fmla="*/ 174 w 1871"/>
                        <a:gd name="T67" fmla="*/ 948 h 1697"/>
                        <a:gd name="T68" fmla="*/ 162 w 1871"/>
                        <a:gd name="T69" fmla="*/ 903 h 1697"/>
                        <a:gd name="T70" fmla="*/ 98 w 1871"/>
                        <a:gd name="T71" fmla="*/ 896 h 1697"/>
                        <a:gd name="T72" fmla="*/ 98 w 1871"/>
                        <a:gd name="T73" fmla="*/ 810 h 1697"/>
                        <a:gd name="T74" fmla="*/ 137 w 1871"/>
                        <a:gd name="T75" fmla="*/ 750 h 1697"/>
                        <a:gd name="T76" fmla="*/ 84 w 1871"/>
                        <a:gd name="T77" fmla="*/ 702 h 1697"/>
                        <a:gd name="T78" fmla="*/ 80 w 1871"/>
                        <a:gd name="T79" fmla="*/ 639 h 1697"/>
                        <a:gd name="T80" fmla="*/ 0 w 1871"/>
                        <a:gd name="T81" fmla="*/ 602 h 1697"/>
                        <a:gd name="T82" fmla="*/ 206 w 1871"/>
                        <a:gd name="T83" fmla="*/ 533 h 1697"/>
                        <a:gd name="T84" fmla="*/ 198 w 1871"/>
                        <a:gd name="T85" fmla="*/ 456 h 1697"/>
                        <a:gd name="T86" fmla="*/ 182 w 1871"/>
                        <a:gd name="T87" fmla="*/ 415 h 1697"/>
                        <a:gd name="T88" fmla="*/ 169 w 1871"/>
                        <a:gd name="T89" fmla="*/ 366 h 1697"/>
                        <a:gd name="T90" fmla="*/ 113 w 1871"/>
                        <a:gd name="T91" fmla="*/ 385 h 1697"/>
                        <a:gd name="T92" fmla="*/ 111 w 1871"/>
                        <a:gd name="T93" fmla="*/ 345 h 1697"/>
                        <a:gd name="T94" fmla="*/ 200 w 1871"/>
                        <a:gd name="T95" fmla="*/ 356 h 1697"/>
                        <a:gd name="T96" fmla="*/ 208 w 1871"/>
                        <a:gd name="T97" fmla="*/ 294 h 1697"/>
                        <a:gd name="T98" fmla="*/ 205 w 1871"/>
                        <a:gd name="T99" fmla="*/ 265 h 1697"/>
                        <a:gd name="T100" fmla="*/ 237 w 1871"/>
                        <a:gd name="T101" fmla="*/ 243 h 1697"/>
                        <a:gd name="T102" fmla="*/ 195 w 1871"/>
                        <a:gd name="T103" fmla="*/ 236 h 1697"/>
                        <a:gd name="T104" fmla="*/ 339 w 1871"/>
                        <a:gd name="T105" fmla="*/ 201 h 1697"/>
                        <a:gd name="T106" fmla="*/ 741 w 1871"/>
                        <a:gd name="T107" fmla="*/ 0 h 16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1"/>
                        <a:gd name="T163" fmla="*/ 0 h 1697"/>
                        <a:gd name="T164" fmla="*/ 1871 w 1871"/>
                        <a:gd name="T165" fmla="*/ 1697 h 16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1" h="1697">
                          <a:moveTo>
                            <a:pt x="1767" y="1127"/>
                          </a:moveTo>
                          <a:lnTo>
                            <a:pt x="1527" y="1127"/>
                          </a:lnTo>
                          <a:lnTo>
                            <a:pt x="1517" y="1140"/>
                          </a:lnTo>
                          <a:lnTo>
                            <a:pt x="1509" y="1161"/>
                          </a:lnTo>
                          <a:lnTo>
                            <a:pt x="1506" y="1179"/>
                          </a:lnTo>
                          <a:lnTo>
                            <a:pt x="1519" y="1189"/>
                          </a:lnTo>
                          <a:lnTo>
                            <a:pt x="1530" y="1211"/>
                          </a:lnTo>
                          <a:lnTo>
                            <a:pt x="1524" y="1224"/>
                          </a:lnTo>
                          <a:lnTo>
                            <a:pt x="1538" y="1234"/>
                          </a:lnTo>
                          <a:lnTo>
                            <a:pt x="1542" y="1250"/>
                          </a:lnTo>
                          <a:lnTo>
                            <a:pt x="1534" y="1263"/>
                          </a:lnTo>
                          <a:lnTo>
                            <a:pt x="1517" y="1271"/>
                          </a:lnTo>
                          <a:lnTo>
                            <a:pt x="1506" y="1283"/>
                          </a:lnTo>
                          <a:lnTo>
                            <a:pt x="1479" y="1283"/>
                          </a:lnTo>
                          <a:lnTo>
                            <a:pt x="1469" y="1293"/>
                          </a:lnTo>
                          <a:lnTo>
                            <a:pt x="1457" y="1307"/>
                          </a:lnTo>
                          <a:lnTo>
                            <a:pt x="1452" y="1329"/>
                          </a:lnTo>
                          <a:lnTo>
                            <a:pt x="1450" y="1356"/>
                          </a:lnTo>
                          <a:lnTo>
                            <a:pt x="1430" y="1382"/>
                          </a:lnTo>
                          <a:lnTo>
                            <a:pt x="1449" y="1386"/>
                          </a:lnTo>
                          <a:lnTo>
                            <a:pt x="1457" y="1397"/>
                          </a:lnTo>
                          <a:lnTo>
                            <a:pt x="1452" y="1404"/>
                          </a:lnTo>
                          <a:lnTo>
                            <a:pt x="1434" y="1404"/>
                          </a:lnTo>
                          <a:lnTo>
                            <a:pt x="1436" y="1424"/>
                          </a:lnTo>
                          <a:lnTo>
                            <a:pt x="1443" y="1434"/>
                          </a:lnTo>
                          <a:lnTo>
                            <a:pt x="1440" y="1451"/>
                          </a:lnTo>
                          <a:lnTo>
                            <a:pt x="1416" y="1460"/>
                          </a:lnTo>
                          <a:lnTo>
                            <a:pt x="1419" y="1479"/>
                          </a:lnTo>
                          <a:lnTo>
                            <a:pt x="1411" y="1492"/>
                          </a:lnTo>
                          <a:lnTo>
                            <a:pt x="1391" y="1491"/>
                          </a:lnTo>
                          <a:lnTo>
                            <a:pt x="1379" y="1491"/>
                          </a:lnTo>
                          <a:lnTo>
                            <a:pt x="1370" y="1484"/>
                          </a:lnTo>
                          <a:lnTo>
                            <a:pt x="1361" y="1490"/>
                          </a:lnTo>
                          <a:lnTo>
                            <a:pt x="1353" y="1499"/>
                          </a:lnTo>
                          <a:lnTo>
                            <a:pt x="1349" y="1510"/>
                          </a:lnTo>
                          <a:lnTo>
                            <a:pt x="1339" y="1522"/>
                          </a:lnTo>
                          <a:lnTo>
                            <a:pt x="1320" y="1536"/>
                          </a:lnTo>
                          <a:lnTo>
                            <a:pt x="1300" y="1556"/>
                          </a:lnTo>
                          <a:lnTo>
                            <a:pt x="1310" y="1562"/>
                          </a:lnTo>
                          <a:lnTo>
                            <a:pt x="1320" y="1582"/>
                          </a:lnTo>
                          <a:lnTo>
                            <a:pt x="1308" y="1595"/>
                          </a:lnTo>
                          <a:lnTo>
                            <a:pt x="1286" y="1598"/>
                          </a:lnTo>
                          <a:lnTo>
                            <a:pt x="1269" y="1584"/>
                          </a:lnTo>
                          <a:lnTo>
                            <a:pt x="1265" y="1601"/>
                          </a:lnTo>
                          <a:lnTo>
                            <a:pt x="1253" y="1599"/>
                          </a:lnTo>
                          <a:lnTo>
                            <a:pt x="1241" y="1595"/>
                          </a:lnTo>
                          <a:lnTo>
                            <a:pt x="1226" y="1602"/>
                          </a:lnTo>
                          <a:lnTo>
                            <a:pt x="1211" y="1595"/>
                          </a:lnTo>
                          <a:lnTo>
                            <a:pt x="1206" y="1586"/>
                          </a:lnTo>
                          <a:lnTo>
                            <a:pt x="1184" y="1578"/>
                          </a:lnTo>
                          <a:lnTo>
                            <a:pt x="953" y="1496"/>
                          </a:lnTo>
                          <a:lnTo>
                            <a:pt x="864" y="1592"/>
                          </a:lnTo>
                          <a:lnTo>
                            <a:pt x="824" y="1553"/>
                          </a:lnTo>
                          <a:lnTo>
                            <a:pt x="684" y="1697"/>
                          </a:lnTo>
                          <a:lnTo>
                            <a:pt x="677" y="1683"/>
                          </a:lnTo>
                          <a:lnTo>
                            <a:pt x="648" y="1679"/>
                          </a:lnTo>
                          <a:lnTo>
                            <a:pt x="631" y="1677"/>
                          </a:lnTo>
                          <a:lnTo>
                            <a:pt x="611" y="1683"/>
                          </a:lnTo>
                          <a:lnTo>
                            <a:pt x="597" y="1689"/>
                          </a:lnTo>
                          <a:lnTo>
                            <a:pt x="593" y="1673"/>
                          </a:lnTo>
                          <a:lnTo>
                            <a:pt x="576" y="1664"/>
                          </a:lnTo>
                          <a:lnTo>
                            <a:pt x="579" y="1638"/>
                          </a:lnTo>
                          <a:lnTo>
                            <a:pt x="565" y="1615"/>
                          </a:lnTo>
                          <a:lnTo>
                            <a:pt x="563" y="1604"/>
                          </a:lnTo>
                          <a:lnTo>
                            <a:pt x="551" y="1589"/>
                          </a:lnTo>
                          <a:lnTo>
                            <a:pt x="546" y="1575"/>
                          </a:lnTo>
                          <a:lnTo>
                            <a:pt x="546" y="1556"/>
                          </a:lnTo>
                          <a:lnTo>
                            <a:pt x="555" y="1542"/>
                          </a:lnTo>
                          <a:lnTo>
                            <a:pt x="555" y="1529"/>
                          </a:lnTo>
                          <a:lnTo>
                            <a:pt x="533" y="1526"/>
                          </a:lnTo>
                          <a:lnTo>
                            <a:pt x="506" y="1515"/>
                          </a:lnTo>
                          <a:lnTo>
                            <a:pt x="488" y="1511"/>
                          </a:lnTo>
                          <a:lnTo>
                            <a:pt x="486" y="1494"/>
                          </a:lnTo>
                          <a:lnTo>
                            <a:pt x="468" y="1482"/>
                          </a:lnTo>
                          <a:lnTo>
                            <a:pt x="447" y="1488"/>
                          </a:lnTo>
                          <a:lnTo>
                            <a:pt x="423" y="1475"/>
                          </a:lnTo>
                          <a:lnTo>
                            <a:pt x="405" y="1470"/>
                          </a:lnTo>
                          <a:lnTo>
                            <a:pt x="396" y="1458"/>
                          </a:lnTo>
                          <a:lnTo>
                            <a:pt x="393" y="1440"/>
                          </a:lnTo>
                          <a:lnTo>
                            <a:pt x="392" y="1427"/>
                          </a:lnTo>
                          <a:lnTo>
                            <a:pt x="399" y="1415"/>
                          </a:lnTo>
                          <a:lnTo>
                            <a:pt x="411" y="1409"/>
                          </a:lnTo>
                          <a:lnTo>
                            <a:pt x="419" y="1395"/>
                          </a:lnTo>
                          <a:lnTo>
                            <a:pt x="416" y="1386"/>
                          </a:lnTo>
                          <a:lnTo>
                            <a:pt x="414" y="1371"/>
                          </a:lnTo>
                          <a:lnTo>
                            <a:pt x="404" y="1347"/>
                          </a:lnTo>
                          <a:lnTo>
                            <a:pt x="392" y="1326"/>
                          </a:lnTo>
                          <a:lnTo>
                            <a:pt x="379" y="1317"/>
                          </a:lnTo>
                          <a:lnTo>
                            <a:pt x="362" y="1319"/>
                          </a:lnTo>
                          <a:lnTo>
                            <a:pt x="348" y="1319"/>
                          </a:lnTo>
                          <a:lnTo>
                            <a:pt x="340" y="1303"/>
                          </a:lnTo>
                          <a:lnTo>
                            <a:pt x="348" y="1296"/>
                          </a:lnTo>
                          <a:lnTo>
                            <a:pt x="342" y="1277"/>
                          </a:lnTo>
                          <a:lnTo>
                            <a:pt x="341" y="1262"/>
                          </a:lnTo>
                          <a:lnTo>
                            <a:pt x="336" y="1245"/>
                          </a:lnTo>
                          <a:lnTo>
                            <a:pt x="341" y="1226"/>
                          </a:lnTo>
                          <a:lnTo>
                            <a:pt x="322" y="1220"/>
                          </a:lnTo>
                          <a:lnTo>
                            <a:pt x="305" y="1223"/>
                          </a:lnTo>
                          <a:lnTo>
                            <a:pt x="304" y="1205"/>
                          </a:lnTo>
                          <a:lnTo>
                            <a:pt x="294" y="1215"/>
                          </a:lnTo>
                          <a:lnTo>
                            <a:pt x="288" y="1197"/>
                          </a:lnTo>
                          <a:lnTo>
                            <a:pt x="294" y="1182"/>
                          </a:lnTo>
                          <a:lnTo>
                            <a:pt x="287" y="1161"/>
                          </a:lnTo>
                          <a:lnTo>
                            <a:pt x="284" y="1151"/>
                          </a:lnTo>
                          <a:lnTo>
                            <a:pt x="273" y="1150"/>
                          </a:lnTo>
                          <a:lnTo>
                            <a:pt x="270" y="1145"/>
                          </a:lnTo>
                          <a:lnTo>
                            <a:pt x="257" y="1151"/>
                          </a:lnTo>
                          <a:lnTo>
                            <a:pt x="246" y="1161"/>
                          </a:lnTo>
                          <a:lnTo>
                            <a:pt x="230" y="1160"/>
                          </a:lnTo>
                          <a:lnTo>
                            <a:pt x="217" y="1147"/>
                          </a:lnTo>
                          <a:lnTo>
                            <a:pt x="207" y="1143"/>
                          </a:lnTo>
                          <a:lnTo>
                            <a:pt x="198" y="1128"/>
                          </a:lnTo>
                          <a:lnTo>
                            <a:pt x="188" y="1120"/>
                          </a:lnTo>
                          <a:lnTo>
                            <a:pt x="180" y="1115"/>
                          </a:lnTo>
                          <a:lnTo>
                            <a:pt x="155" y="1105"/>
                          </a:lnTo>
                          <a:lnTo>
                            <a:pt x="144" y="1105"/>
                          </a:lnTo>
                          <a:lnTo>
                            <a:pt x="144" y="1092"/>
                          </a:lnTo>
                          <a:lnTo>
                            <a:pt x="153" y="1085"/>
                          </a:lnTo>
                          <a:lnTo>
                            <a:pt x="156" y="1070"/>
                          </a:lnTo>
                          <a:lnTo>
                            <a:pt x="142" y="1070"/>
                          </a:lnTo>
                          <a:lnTo>
                            <a:pt x="139" y="1068"/>
                          </a:lnTo>
                          <a:lnTo>
                            <a:pt x="139" y="1063"/>
                          </a:lnTo>
                          <a:lnTo>
                            <a:pt x="129" y="1057"/>
                          </a:lnTo>
                          <a:lnTo>
                            <a:pt x="124" y="1057"/>
                          </a:lnTo>
                          <a:lnTo>
                            <a:pt x="119" y="1052"/>
                          </a:lnTo>
                          <a:lnTo>
                            <a:pt x="114" y="1045"/>
                          </a:lnTo>
                          <a:lnTo>
                            <a:pt x="113" y="1025"/>
                          </a:lnTo>
                          <a:lnTo>
                            <a:pt x="89" y="1022"/>
                          </a:lnTo>
                          <a:lnTo>
                            <a:pt x="90" y="1010"/>
                          </a:lnTo>
                          <a:lnTo>
                            <a:pt x="89" y="995"/>
                          </a:lnTo>
                          <a:lnTo>
                            <a:pt x="89" y="983"/>
                          </a:lnTo>
                          <a:lnTo>
                            <a:pt x="87" y="963"/>
                          </a:lnTo>
                          <a:lnTo>
                            <a:pt x="96" y="956"/>
                          </a:lnTo>
                          <a:lnTo>
                            <a:pt x="117" y="962"/>
                          </a:lnTo>
                          <a:lnTo>
                            <a:pt x="156" y="960"/>
                          </a:lnTo>
                          <a:lnTo>
                            <a:pt x="174" y="948"/>
                          </a:lnTo>
                          <a:lnTo>
                            <a:pt x="185" y="950"/>
                          </a:lnTo>
                          <a:lnTo>
                            <a:pt x="188" y="930"/>
                          </a:lnTo>
                          <a:lnTo>
                            <a:pt x="180" y="905"/>
                          </a:lnTo>
                          <a:lnTo>
                            <a:pt x="162" y="903"/>
                          </a:lnTo>
                          <a:lnTo>
                            <a:pt x="147" y="905"/>
                          </a:lnTo>
                          <a:lnTo>
                            <a:pt x="132" y="905"/>
                          </a:lnTo>
                          <a:lnTo>
                            <a:pt x="116" y="899"/>
                          </a:lnTo>
                          <a:lnTo>
                            <a:pt x="98" y="896"/>
                          </a:lnTo>
                          <a:lnTo>
                            <a:pt x="108" y="867"/>
                          </a:lnTo>
                          <a:lnTo>
                            <a:pt x="108" y="849"/>
                          </a:lnTo>
                          <a:lnTo>
                            <a:pt x="101" y="830"/>
                          </a:lnTo>
                          <a:lnTo>
                            <a:pt x="98" y="810"/>
                          </a:lnTo>
                          <a:lnTo>
                            <a:pt x="110" y="806"/>
                          </a:lnTo>
                          <a:lnTo>
                            <a:pt x="135" y="806"/>
                          </a:lnTo>
                          <a:lnTo>
                            <a:pt x="137" y="774"/>
                          </a:lnTo>
                          <a:lnTo>
                            <a:pt x="137" y="750"/>
                          </a:lnTo>
                          <a:lnTo>
                            <a:pt x="128" y="731"/>
                          </a:lnTo>
                          <a:lnTo>
                            <a:pt x="113" y="725"/>
                          </a:lnTo>
                          <a:lnTo>
                            <a:pt x="90" y="723"/>
                          </a:lnTo>
                          <a:lnTo>
                            <a:pt x="84" y="702"/>
                          </a:lnTo>
                          <a:lnTo>
                            <a:pt x="78" y="683"/>
                          </a:lnTo>
                          <a:lnTo>
                            <a:pt x="80" y="666"/>
                          </a:lnTo>
                          <a:lnTo>
                            <a:pt x="87" y="651"/>
                          </a:lnTo>
                          <a:lnTo>
                            <a:pt x="80" y="639"/>
                          </a:lnTo>
                          <a:lnTo>
                            <a:pt x="54" y="641"/>
                          </a:lnTo>
                          <a:lnTo>
                            <a:pt x="42" y="628"/>
                          </a:lnTo>
                          <a:lnTo>
                            <a:pt x="24" y="613"/>
                          </a:lnTo>
                          <a:lnTo>
                            <a:pt x="0" y="602"/>
                          </a:lnTo>
                          <a:lnTo>
                            <a:pt x="186" y="603"/>
                          </a:lnTo>
                          <a:lnTo>
                            <a:pt x="185" y="554"/>
                          </a:lnTo>
                          <a:lnTo>
                            <a:pt x="192" y="542"/>
                          </a:lnTo>
                          <a:lnTo>
                            <a:pt x="206" y="533"/>
                          </a:lnTo>
                          <a:lnTo>
                            <a:pt x="207" y="510"/>
                          </a:lnTo>
                          <a:lnTo>
                            <a:pt x="204" y="494"/>
                          </a:lnTo>
                          <a:lnTo>
                            <a:pt x="206" y="476"/>
                          </a:lnTo>
                          <a:lnTo>
                            <a:pt x="198" y="456"/>
                          </a:lnTo>
                          <a:lnTo>
                            <a:pt x="174" y="442"/>
                          </a:lnTo>
                          <a:lnTo>
                            <a:pt x="165" y="429"/>
                          </a:lnTo>
                          <a:lnTo>
                            <a:pt x="165" y="413"/>
                          </a:lnTo>
                          <a:lnTo>
                            <a:pt x="182" y="415"/>
                          </a:lnTo>
                          <a:lnTo>
                            <a:pt x="203" y="416"/>
                          </a:lnTo>
                          <a:lnTo>
                            <a:pt x="198" y="393"/>
                          </a:lnTo>
                          <a:lnTo>
                            <a:pt x="188" y="382"/>
                          </a:lnTo>
                          <a:lnTo>
                            <a:pt x="169" y="366"/>
                          </a:lnTo>
                          <a:lnTo>
                            <a:pt x="154" y="367"/>
                          </a:lnTo>
                          <a:lnTo>
                            <a:pt x="159" y="378"/>
                          </a:lnTo>
                          <a:lnTo>
                            <a:pt x="129" y="402"/>
                          </a:lnTo>
                          <a:lnTo>
                            <a:pt x="113" y="385"/>
                          </a:lnTo>
                          <a:lnTo>
                            <a:pt x="99" y="371"/>
                          </a:lnTo>
                          <a:lnTo>
                            <a:pt x="90" y="357"/>
                          </a:lnTo>
                          <a:lnTo>
                            <a:pt x="90" y="345"/>
                          </a:lnTo>
                          <a:lnTo>
                            <a:pt x="111" y="345"/>
                          </a:lnTo>
                          <a:lnTo>
                            <a:pt x="138" y="333"/>
                          </a:lnTo>
                          <a:lnTo>
                            <a:pt x="162" y="332"/>
                          </a:lnTo>
                          <a:lnTo>
                            <a:pt x="182" y="338"/>
                          </a:lnTo>
                          <a:lnTo>
                            <a:pt x="200" y="356"/>
                          </a:lnTo>
                          <a:lnTo>
                            <a:pt x="214" y="342"/>
                          </a:lnTo>
                          <a:lnTo>
                            <a:pt x="214" y="318"/>
                          </a:lnTo>
                          <a:lnTo>
                            <a:pt x="208" y="306"/>
                          </a:lnTo>
                          <a:lnTo>
                            <a:pt x="208" y="294"/>
                          </a:lnTo>
                          <a:lnTo>
                            <a:pt x="192" y="284"/>
                          </a:lnTo>
                          <a:lnTo>
                            <a:pt x="190" y="261"/>
                          </a:lnTo>
                          <a:lnTo>
                            <a:pt x="197" y="257"/>
                          </a:lnTo>
                          <a:lnTo>
                            <a:pt x="205" y="265"/>
                          </a:lnTo>
                          <a:lnTo>
                            <a:pt x="219" y="276"/>
                          </a:lnTo>
                          <a:lnTo>
                            <a:pt x="236" y="275"/>
                          </a:lnTo>
                          <a:lnTo>
                            <a:pt x="238" y="259"/>
                          </a:lnTo>
                          <a:lnTo>
                            <a:pt x="237" y="243"/>
                          </a:lnTo>
                          <a:lnTo>
                            <a:pt x="227" y="231"/>
                          </a:lnTo>
                          <a:lnTo>
                            <a:pt x="219" y="224"/>
                          </a:lnTo>
                          <a:lnTo>
                            <a:pt x="209" y="225"/>
                          </a:lnTo>
                          <a:lnTo>
                            <a:pt x="195" y="236"/>
                          </a:lnTo>
                          <a:lnTo>
                            <a:pt x="171" y="234"/>
                          </a:lnTo>
                          <a:lnTo>
                            <a:pt x="155" y="227"/>
                          </a:lnTo>
                          <a:lnTo>
                            <a:pt x="164" y="201"/>
                          </a:lnTo>
                          <a:lnTo>
                            <a:pt x="339" y="201"/>
                          </a:lnTo>
                          <a:lnTo>
                            <a:pt x="339" y="156"/>
                          </a:lnTo>
                          <a:lnTo>
                            <a:pt x="404" y="156"/>
                          </a:lnTo>
                          <a:lnTo>
                            <a:pt x="395" y="159"/>
                          </a:lnTo>
                          <a:lnTo>
                            <a:pt x="741" y="0"/>
                          </a:lnTo>
                          <a:lnTo>
                            <a:pt x="1307" y="360"/>
                          </a:lnTo>
                          <a:lnTo>
                            <a:pt x="1871" y="669"/>
                          </a:lnTo>
                          <a:lnTo>
                            <a:pt x="1767" y="1127"/>
                          </a:lnTo>
                          <a:close/>
                        </a:path>
                      </a:pathLst>
                    </a:custGeom>
                    <a:solidFill>
                      <a:srgbClr val="EAEAEA"/>
                    </a:solidFill>
                    <a:ln w="25400">
                      <a:solidFill>
                        <a:srgbClr val="969696"/>
                      </a:solidFill>
                      <a:round/>
                      <a:headEnd/>
                      <a:tailEnd/>
                    </a:ln>
                  </p:spPr>
                  <p:txBody>
                    <a:bodyPr/>
                    <a:lstStyle/>
                    <a:p>
                      <a:endParaRPr lang="en-US"/>
                    </a:p>
                  </p:txBody>
                </p:sp>
                <p:sp>
                  <p:nvSpPr>
                    <p:cNvPr id="20596" name="Freeform 8"/>
                    <p:cNvSpPr>
                      <a:spLocks/>
                    </p:cNvSpPr>
                    <p:nvPr/>
                  </p:nvSpPr>
                  <p:spPr bwMode="auto">
                    <a:xfrm>
                      <a:off x="3050" y="2510"/>
                      <a:ext cx="979" cy="1153"/>
                    </a:xfrm>
                    <a:custGeom>
                      <a:avLst/>
                      <a:gdLst>
                        <a:gd name="T0" fmla="*/ 40 w 979"/>
                        <a:gd name="T1" fmla="*/ 10 h 1153"/>
                        <a:gd name="T2" fmla="*/ 90 w 979"/>
                        <a:gd name="T3" fmla="*/ 0 h 1153"/>
                        <a:gd name="T4" fmla="*/ 93 w 979"/>
                        <a:gd name="T5" fmla="*/ 27 h 1153"/>
                        <a:gd name="T6" fmla="*/ 103 w 979"/>
                        <a:gd name="T7" fmla="*/ 60 h 1153"/>
                        <a:gd name="T8" fmla="*/ 118 w 979"/>
                        <a:gd name="T9" fmla="*/ 105 h 1153"/>
                        <a:gd name="T10" fmla="*/ 142 w 979"/>
                        <a:gd name="T11" fmla="*/ 129 h 1153"/>
                        <a:gd name="T12" fmla="*/ 172 w 979"/>
                        <a:gd name="T13" fmla="*/ 148 h 1153"/>
                        <a:gd name="T14" fmla="*/ 181 w 979"/>
                        <a:gd name="T15" fmla="*/ 187 h 1153"/>
                        <a:gd name="T16" fmla="*/ 222 w 979"/>
                        <a:gd name="T17" fmla="*/ 193 h 1153"/>
                        <a:gd name="T18" fmla="*/ 291 w 979"/>
                        <a:gd name="T19" fmla="*/ 178 h 1153"/>
                        <a:gd name="T20" fmla="*/ 363 w 979"/>
                        <a:gd name="T21" fmla="*/ 150 h 1153"/>
                        <a:gd name="T22" fmla="*/ 382 w 979"/>
                        <a:gd name="T23" fmla="*/ 136 h 1153"/>
                        <a:gd name="T24" fmla="*/ 390 w 979"/>
                        <a:gd name="T25" fmla="*/ 100 h 1153"/>
                        <a:gd name="T26" fmla="*/ 397 w 979"/>
                        <a:gd name="T27" fmla="*/ 90 h 1153"/>
                        <a:gd name="T28" fmla="*/ 442 w 979"/>
                        <a:gd name="T29" fmla="*/ 39 h 1153"/>
                        <a:gd name="T30" fmla="*/ 487 w 979"/>
                        <a:gd name="T31" fmla="*/ 3 h 1153"/>
                        <a:gd name="T32" fmla="*/ 550 w 979"/>
                        <a:gd name="T33" fmla="*/ 19 h 1153"/>
                        <a:gd name="T34" fmla="*/ 591 w 979"/>
                        <a:gd name="T35" fmla="*/ 24 h 1153"/>
                        <a:gd name="T36" fmla="*/ 703 w 979"/>
                        <a:gd name="T37" fmla="*/ 156 h 1153"/>
                        <a:gd name="T38" fmla="*/ 909 w 979"/>
                        <a:gd name="T39" fmla="*/ 202 h 1153"/>
                        <a:gd name="T40" fmla="*/ 813 w 979"/>
                        <a:gd name="T41" fmla="*/ 256 h 1153"/>
                        <a:gd name="T42" fmla="*/ 838 w 979"/>
                        <a:gd name="T43" fmla="*/ 336 h 1153"/>
                        <a:gd name="T44" fmla="*/ 811 w 979"/>
                        <a:gd name="T45" fmla="*/ 415 h 1153"/>
                        <a:gd name="T46" fmla="*/ 813 w 979"/>
                        <a:gd name="T47" fmla="*/ 442 h 1153"/>
                        <a:gd name="T48" fmla="*/ 862 w 979"/>
                        <a:gd name="T49" fmla="*/ 433 h 1153"/>
                        <a:gd name="T50" fmla="*/ 933 w 979"/>
                        <a:gd name="T51" fmla="*/ 427 h 1153"/>
                        <a:gd name="T52" fmla="*/ 873 w 979"/>
                        <a:gd name="T53" fmla="*/ 400 h 1153"/>
                        <a:gd name="T54" fmla="*/ 972 w 979"/>
                        <a:gd name="T55" fmla="*/ 400 h 1153"/>
                        <a:gd name="T56" fmla="*/ 966 w 979"/>
                        <a:gd name="T57" fmla="*/ 604 h 1153"/>
                        <a:gd name="T58" fmla="*/ 970 w 979"/>
                        <a:gd name="T59" fmla="*/ 672 h 1153"/>
                        <a:gd name="T60" fmla="*/ 955 w 979"/>
                        <a:gd name="T61" fmla="*/ 739 h 1153"/>
                        <a:gd name="T62" fmla="*/ 952 w 979"/>
                        <a:gd name="T63" fmla="*/ 807 h 1153"/>
                        <a:gd name="T64" fmla="*/ 910 w 979"/>
                        <a:gd name="T65" fmla="*/ 858 h 1153"/>
                        <a:gd name="T66" fmla="*/ 886 w 979"/>
                        <a:gd name="T67" fmla="*/ 829 h 1153"/>
                        <a:gd name="T68" fmla="*/ 921 w 979"/>
                        <a:gd name="T69" fmla="*/ 805 h 1153"/>
                        <a:gd name="T70" fmla="*/ 829 w 979"/>
                        <a:gd name="T71" fmla="*/ 789 h 1153"/>
                        <a:gd name="T72" fmla="*/ 750 w 979"/>
                        <a:gd name="T73" fmla="*/ 864 h 1153"/>
                        <a:gd name="T74" fmla="*/ 753 w 979"/>
                        <a:gd name="T75" fmla="*/ 888 h 1153"/>
                        <a:gd name="T76" fmla="*/ 691 w 979"/>
                        <a:gd name="T77" fmla="*/ 928 h 1153"/>
                        <a:gd name="T78" fmla="*/ 669 w 979"/>
                        <a:gd name="T79" fmla="*/ 880 h 1153"/>
                        <a:gd name="T80" fmla="*/ 673 w 979"/>
                        <a:gd name="T81" fmla="*/ 909 h 1153"/>
                        <a:gd name="T82" fmla="*/ 679 w 979"/>
                        <a:gd name="T83" fmla="*/ 961 h 1153"/>
                        <a:gd name="T84" fmla="*/ 568 w 979"/>
                        <a:gd name="T85" fmla="*/ 1111 h 11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9"/>
                        <a:gd name="T130" fmla="*/ 0 h 1153"/>
                        <a:gd name="T131" fmla="*/ 979 w 979"/>
                        <a:gd name="T132" fmla="*/ 1153 h 11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9" h="1153">
                          <a:moveTo>
                            <a:pt x="499" y="1153"/>
                          </a:moveTo>
                          <a:lnTo>
                            <a:pt x="0" y="313"/>
                          </a:lnTo>
                          <a:lnTo>
                            <a:pt x="40" y="10"/>
                          </a:lnTo>
                          <a:lnTo>
                            <a:pt x="60" y="12"/>
                          </a:lnTo>
                          <a:lnTo>
                            <a:pt x="79" y="4"/>
                          </a:lnTo>
                          <a:lnTo>
                            <a:pt x="90" y="0"/>
                          </a:lnTo>
                          <a:lnTo>
                            <a:pt x="102" y="4"/>
                          </a:lnTo>
                          <a:lnTo>
                            <a:pt x="99" y="19"/>
                          </a:lnTo>
                          <a:lnTo>
                            <a:pt x="93" y="27"/>
                          </a:lnTo>
                          <a:lnTo>
                            <a:pt x="94" y="37"/>
                          </a:lnTo>
                          <a:lnTo>
                            <a:pt x="93" y="60"/>
                          </a:lnTo>
                          <a:lnTo>
                            <a:pt x="103" y="60"/>
                          </a:lnTo>
                          <a:lnTo>
                            <a:pt x="108" y="72"/>
                          </a:lnTo>
                          <a:lnTo>
                            <a:pt x="123" y="84"/>
                          </a:lnTo>
                          <a:lnTo>
                            <a:pt x="118" y="105"/>
                          </a:lnTo>
                          <a:lnTo>
                            <a:pt x="126" y="112"/>
                          </a:lnTo>
                          <a:lnTo>
                            <a:pt x="130" y="123"/>
                          </a:lnTo>
                          <a:lnTo>
                            <a:pt x="142" y="129"/>
                          </a:lnTo>
                          <a:lnTo>
                            <a:pt x="154" y="138"/>
                          </a:lnTo>
                          <a:lnTo>
                            <a:pt x="166" y="139"/>
                          </a:lnTo>
                          <a:lnTo>
                            <a:pt x="172" y="148"/>
                          </a:lnTo>
                          <a:lnTo>
                            <a:pt x="181" y="157"/>
                          </a:lnTo>
                          <a:lnTo>
                            <a:pt x="175" y="175"/>
                          </a:lnTo>
                          <a:lnTo>
                            <a:pt x="181" y="187"/>
                          </a:lnTo>
                          <a:lnTo>
                            <a:pt x="192" y="204"/>
                          </a:lnTo>
                          <a:lnTo>
                            <a:pt x="211" y="204"/>
                          </a:lnTo>
                          <a:lnTo>
                            <a:pt x="222" y="193"/>
                          </a:lnTo>
                          <a:lnTo>
                            <a:pt x="235" y="193"/>
                          </a:lnTo>
                          <a:lnTo>
                            <a:pt x="252" y="177"/>
                          </a:lnTo>
                          <a:lnTo>
                            <a:pt x="291" y="178"/>
                          </a:lnTo>
                          <a:lnTo>
                            <a:pt x="291" y="162"/>
                          </a:lnTo>
                          <a:lnTo>
                            <a:pt x="363" y="162"/>
                          </a:lnTo>
                          <a:lnTo>
                            <a:pt x="363" y="150"/>
                          </a:lnTo>
                          <a:lnTo>
                            <a:pt x="354" y="142"/>
                          </a:lnTo>
                          <a:lnTo>
                            <a:pt x="361" y="129"/>
                          </a:lnTo>
                          <a:lnTo>
                            <a:pt x="382" y="136"/>
                          </a:lnTo>
                          <a:lnTo>
                            <a:pt x="382" y="124"/>
                          </a:lnTo>
                          <a:lnTo>
                            <a:pt x="390" y="112"/>
                          </a:lnTo>
                          <a:lnTo>
                            <a:pt x="390" y="100"/>
                          </a:lnTo>
                          <a:lnTo>
                            <a:pt x="382" y="79"/>
                          </a:lnTo>
                          <a:lnTo>
                            <a:pt x="396" y="79"/>
                          </a:lnTo>
                          <a:lnTo>
                            <a:pt x="397" y="90"/>
                          </a:lnTo>
                          <a:lnTo>
                            <a:pt x="418" y="81"/>
                          </a:lnTo>
                          <a:lnTo>
                            <a:pt x="424" y="61"/>
                          </a:lnTo>
                          <a:lnTo>
                            <a:pt x="442" y="39"/>
                          </a:lnTo>
                          <a:lnTo>
                            <a:pt x="457" y="16"/>
                          </a:lnTo>
                          <a:lnTo>
                            <a:pt x="466" y="6"/>
                          </a:lnTo>
                          <a:lnTo>
                            <a:pt x="487" y="3"/>
                          </a:lnTo>
                          <a:lnTo>
                            <a:pt x="513" y="6"/>
                          </a:lnTo>
                          <a:lnTo>
                            <a:pt x="532" y="15"/>
                          </a:lnTo>
                          <a:lnTo>
                            <a:pt x="550" y="19"/>
                          </a:lnTo>
                          <a:lnTo>
                            <a:pt x="567" y="7"/>
                          </a:lnTo>
                          <a:lnTo>
                            <a:pt x="579" y="22"/>
                          </a:lnTo>
                          <a:lnTo>
                            <a:pt x="591" y="24"/>
                          </a:lnTo>
                          <a:lnTo>
                            <a:pt x="604" y="28"/>
                          </a:lnTo>
                          <a:lnTo>
                            <a:pt x="628" y="85"/>
                          </a:lnTo>
                          <a:lnTo>
                            <a:pt x="703" y="156"/>
                          </a:lnTo>
                          <a:lnTo>
                            <a:pt x="798" y="169"/>
                          </a:lnTo>
                          <a:lnTo>
                            <a:pt x="859" y="192"/>
                          </a:lnTo>
                          <a:lnTo>
                            <a:pt x="909" y="202"/>
                          </a:lnTo>
                          <a:lnTo>
                            <a:pt x="867" y="282"/>
                          </a:lnTo>
                          <a:lnTo>
                            <a:pt x="852" y="255"/>
                          </a:lnTo>
                          <a:cubicBezTo>
                            <a:pt x="843" y="251"/>
                            <a:pt x="824" y="251"/>
                            <a:pt x="813" y="256"/>
                          </a:cubicBezTo>
                          <a:cubicBezTo>
                            <a:pt x="802" y="261"/>
                            <a:pt x="787" y="277"/>
                            <a:pt x="787" y="286"/>
                          </a:cubicBezTo>
                          <a:lnTo>
                            <a:pt x="813" y="310"/>
                          </a:lnTo>
                          <a:lnTo>
                            <a:pt x="838" y="336"/>
                          </a:lnTo>
                          <a:lnTo>
                            <a:pt x="841" y="352"/>
                          </a:lnTo>
                          <a:lnTo>
                            <a:pt x="841" y="397"/>
                          </a:lnTo>
                          <a:lnTo>
                            <a:pt x="811" y="415"/>
                          </a:lnTo>
                          <a:lnTo>
                            <a:pt x="792" y="423"/>
                          </a:lnTo>
                          <a:lnTo>
                            <a:pt x="793" y="447"/>
                          </a:lnTo>
                          <a:lnTo>
                            <a:pt x="813" y="442"/>
                          </a:lnTo>
                          <a:lnTo>
                            <a:pt x="814" y="462"/>
                          </a:lnTo>
                          <a:lnTo>
                            <a:pt x="828" y="441"/>
                          </a:lnTo>
                          <a:lnTo>
                            <a:pt x="862" y="433"/>
                          </a:lnTo>
                          <a:lnTo>
                            <a:pt x="870" y="441"/>
                          </a:lnTo>
                          <a:lnTo>
                            <a:pt x="919" y="441"/>
                          </a:lnTo>
                          <a:lnTo>
                            <a:pt x="933" y="427"/>
                          </a:lnTo>
                          <a:lnTo>
                            <a:pt x="925" y="406"/>
                          </a:lnTo>
                          <a:lnTo>
                            <a:pt x="889" y="412"/>
                          </a:lnTo>
                          <a:lnTo>
                            <a:pt x="873" y="400"/>
                          </a:lnTo>
                          <a:lnTo>
                            <a:pt x="885" y="388"/>
                          </a:lnTo>
                          <a:lnTo>
                            <a:pt x="873" y="349"/>
                          </a:lnTo>
                          <a:lnTo>
                            <a:pt x="972" y="400"/>
                          </a:lnTo>
                          <a:lnTo>
                            <a:pt x="979" y="559"/>
                          </a:lnTo>
                          <a:lnTo>
                            <a:pt x="963" y="585"/>
                          </a:lnTo>
                          <a:lnTo>
                            <a:pt x="966" y="604"/>
                          </a:lnTo>
                          <a:lnTo>
                            <a:pt x="976" y="615"/>
                          </a:lnTo>
                          <a:lnTo>
                            <a:pt x="970" y="628"/>
                          </a:lnTo>
                          <a:lnTo>
                            <a:pt x="970" y="672"/>
                          </a:lnTo>
                          <a:lnTo>
                            <a:pt x="961" y="706"/>
                          </a:lnTo>
                          <a:lnTo>
                            <a:pt x="949" y="711"/>
                          </a:lnTo>
                          <a:lnTo>
                            <a:pt x="955" y="739"/>
                          </a:lnTo>
                          <a:lnTo>
                            <a:pt x="967" y="753"/>
                          </a:lnTo>
                          <a:lnTo>
                            <a:pt x="966" y="787"/>
                          </a:lnTo>
                          <a:lnTo>
                            <a:pt x="952" y="807"/>
                          </a:lnTo>
                          <a:lnTo>
                            <a:pt x="946" y="825"/>
                          </a:lnTo>
                          <a:lnTo>
                            <a:pt x="924" y="838"/>
                          </a:lnTo>
                          <a:lnTo>
                            <a:pt x="910" y="858"/>
                          </a:lnTo>
                          <a:lnTo>
                            <a:pt x="891" y="853"/>
                          </a:lnTo>
                          <a:lnTo>
                            <a:pt x="867" y="840"/>
                          </a:lnTo>
                          <a:lnTo>
                            <a:pt x="886" y="829"/>
                          </a:lnTo>
                          <a:lnTo>
                            <a:pt x="903" y="823"/>
                          </a:lnTo>
                          <a:lnTo>
                            <a:pt x="925" y="822"/>
                          </a:lnTo>
                          <a:lnTo>
                            <a:pt x="921" y="805"/>
                          </a:lnTo>
                          <a:lnTo>
                            <a:pt x="889" y="796"/>
                          </a:lnTo>
                          <a:lnTo>
                            <a:pt x="856" y="790"/>
                          </a:lnTo>
                          <a:lnTo>
                            <a:pt x="829" y="789"/>
                          </a:lnTo>
                          <a:lnTo>
                            <a:pt x="804" y="843"/>
                          </a:lnTo>
                          <a:lnTo>
                            <a:pt x="766" y="873"/>
                          </a:lnTo>
                          <a:lnTo>
                            <a:pt x="750" y="864"/>
                          </a:lnTo>
                          <a:lnTo>
                            <a:pt x="736" y="864"/>
                          </a:lnTo>
                          <a:lnTo>
                            <a:pt x="738" y="877"/>
                          </a:lnTo>
                          <a:lnTo>
                            <a:pt x="753" y="888"/>
                          </a:lnTo>
                          <a:lnTo>
                            <a:pt x="730" y="897"/>
                          </a:lnTo>
                          <a:lnTo>
                            <a:pt x="696" y="946"/>
                          </a:lnTo>
                          <a:lnTo>
                            <a:pt x="691" y="928"/>
                          </a:lnTo>
                          <a:lnTo>
                            <a:pt x="703" y="886"/>
                          </a:lnTo>
                          <a:lnTo>
                            <a:pt x="687" y="907"/>
                          </a:lnTo>
                          <a:lnTo>
                            <a:pt x="669" y="880"/>
                          </a:lnTo>
                          <a:lnTo>
                            <a:pt x="642" y="898"/>
                          </a:lnTo>
                          <a:lnTo>
                            <a:pt x="669" y="892"/>
                          </a:lnTo>
                          <a:lnTo>
                            <a:pt x="673" y="909"/>
                          </a:lnTo>
                          <a:lnTo>
                            <a:pt x="643" y="931"/>
                          </a:lnTo>
                          <a:lnTo>
                            <a:pt x="661" y="945"/>
                          </a:lnTo>
                          <a:lnTo>
                            <a:pt x="679" y="961"/>
                          </a:lnTo>
                          <a:lnTo>
                            <a:pt x="652" y="988"/>
                          </a:lnTo>
                          <a:lnTo>
                            <a:pt x="576" y="1071"/>
                          </a:lnTo>
                          <a:lnTo>
                            <a:pt x="568" y="1111"/>
                          </a:lnTo>
                          <a:lnTo>
                            <a:pt x="499" y="1153"/>
                          </a:lnTo>
                          <a:close/>
                        </a:path>
                      </a:pathLst>
                    </a:custGeom>
                    <a:solidFill>
                      <a:srgbClr val="EAEAEA"/>
                    </a:solidFill>
                    <a:ln w="25400">
                      <a:solidFill>
                        <a:srgbClr val="969696"/>
                      </a:solidFill>
                      <a:round/>
                      <a:headEnd/>
                      <a:tailEnd/>
                    </a:ln>
                  </p:spPr>
                  <p:txBody>
                    <a:bodyPr/>
                    <a:lstStyle/>
                    <a:p>
                      <a:endParaRPr lang="en-US"/>
                    </a:p>
                  </p:txBody>
                </p:sp>
                <p:grpSp>
                  <p:nvGrpSpPr>
                    <p:cNvPr id="20597" name="Group 9"/>
                    <p:cNvGrpSpPr>
                      <a:grpSpLocks/>
                    </p:cNvGrpSpPr>
                    <p:nvPr/>
                  </p:nvGrpSpPr>
                  <p:grpSpPr bwMode="auto">
                    <a:xfrm>
                      <a:off x="3401" y="2364"/>
                      <a:ext cx="2067" cy="1665"/>
                      <a:chOff x="3401" y="2364"/>
                      <a:chExt cx="2067" cy="1665"/>
                    </a:xfrm>
                  </p:grpSpPr>
                  <p:sp>
                    <p:nvSpPr>
                      <p:cNvPr id="20599" name="Freeform 10"/>
                      <p:cNvSpPr>
                        <a:spLocks/>
                      </p:cNvSpPr>
                      <p:nvPr/>
                    </p:nvSpPr>
                    <p:spPr bwMode="auto">
                      <a:xfrm>
                        <a:off x="4209" y="3170"/>
                        <a:ext cx="122" cy="129"/>
                      </a:xfrm>
                      <a:custGeom>
                        <a:avLst/>
                        <a:gdLst>
                          <a:gd name="T0" fmla="*/ 0 w 122"/>
                          <a:gd name="T1" fmla="*/ 22 h 129"/>
                          <a:gd name="T2" fmla="*/ 0 w 122"/>
                          <a:gd name="T3" fmla="*/ 108 h 129"/>
                          <a:gd name="T4" fmla="*/ 11 w 122"/>
                          <a:gd name="T5" fmla="*/ 126 h 129"/>
                          <a:gd name="T6" fmla="*/ 33 w 122"/>
                          <a:gd name="T7" fmla="*/ 129 h 129"/>
                          <a:gd name="T8" fmla="*/ 77 w 122"/>
                          <a:gd name="T9" fmla="*/ 126 h 129"/>
                          <a:gd name="T10" fmla="*/ 77 w 122"/>
                          <a:gd name="T11" fmla="*/ 115 h 129"/>
                          <a:gd name="T12" fmla="*/ 87 w 122"/>
                          <a:gd name="T13" fmla="*/ 115 h 129"/>
                          <a:gd name="T14" fmla="*/ 111 w 122"/>
                          <a:gd name="T15" fmla="*/ 99 h 129"/>
                          <a:gd name="T16" fmla="*/ 119 w 122"/>
                          <a:gd name="T17" fmla="*/ 84 h 129"/>
                          <a:gd name="T18" fmla="*/ 122 w 122"/>
                          <a:gd name="T19" fmla="*/ 66 h 129"/>
                          <a:gd name="T20" fmla="*/ 117 w 122"/>
                          <a:gd name="T21" fmla="*/ 51 h 129"/>
                          <a:gd name="T22" fmla="*/ 105 w 122"/>
                          <a:gd name="T23" fmla="*/ 49 h 129"/>
                          <a:gd name="T24" fmla="*/ 92 w 122"/>
                          <a:gd name="T25" fmla="*/ 30 h 129"/>
                          <a:gd name="T26" fmla="*/ 72 w 122"/>
                          <a:gd name="T27" fmla="*/ 27 h 129"/>
                          <a:gd name="T28" fmla="*/ 69 w 122"/>
                          <a:gd name="T29" fmla="*/ 13 h 129"/>
                          <a:gd name="T30" fmla="*/ 42 w 122"/>
                          <a:gd name="T31" fmla="*/ 1 h 129"/>
                          <a:gd name="T32" fmla="*/ 32 w 122"/>
                          <a:gd name="T33" fmla="*/ 0 h 129"/>
                          <a:gd name="T34" fmla="*/ 12 w 122"/>
                          <a:gd name="T35" fmla="*/ 6 h 129"/>
                          <a:gd name="T36" fmla="*/ 0 w 122"/>
                          <a:gd name="T37" fmla="*/ 22 h 1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29"/>
                          <a:gd name="T59" fmla="*/ 122 w 122"/>
                          <a:gd name="T60" fmla="*/ 129 h 1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29">
                            <a:moveTo>
                              <a:pt x="0" y="22"/>
                            </a:moveTo>
                            <a:lnTo>
                              <a:pt x="0" y="108"/>
                            </a:lnTo>
                            <a:lnTo>
                              <a:pt x="11" y="126"/>
                            </a:lnTo>
                            <a:lnTo>
                              <a:pt x="33" y="129"/>
                            </a:lnTo>
                            <a:lnTo>
                              <a:pt x="77" y="126"/>
                            </a:lnTo>
                            <a:lnTo>
                              <a:pt x="77" y="115"/>
                            </a:lnTo>
                            <a:lnTo>
                              <a:pt x="87" y="115"/>
                            </a:lnTo>
                            <a:lnTo>
                              <a:pt x="111" y="99"/>
                            </a:lnTo>
                            <a:lnTo>
                              <a:pt x="119" y="84"/>
                            </a:lnTo>
                            <a:lnTo>
                              <a:pt x="122" y="66"/>
                            </a:lnTo>
                            <a:lnTo>
                              <a:pt x="117" y="51"/>
                            </a:lnTo>
                            <a:lnTo>
                              <a:pt x="105" y="49"/>
                            </a:lnTo>
                            <a:lnTo>
                              <a:pt x="92" y="30"/>
                            </a:lnTo>
                            <a:lnTo>
                              <a:pt x="72" y="27"/>
                            </a:lnTo>
                            <a:lnTo>
                              <a:pt x="69" y="13"/>
                            </a:lnTo>
                            <a:lnTo>
                              <a:pt x="42" y="1"/>
                            </a:lnTo>
                            <a:lnTo>
                              <a:pt x="32" y="0"/>
                            </a:lnTo>
                            <a:lnTo>
                              <a:pt x="12" y="6"/>
                            </a:lnTo>
                            <a:lnTo>
                              <a:pt x="0" y="22"/>
                            </a:lnTo>
                            <a:close/>
                          </a:path>
                        </a:pathLst>
                      </a:custGeom>
                      <a:solidFill>
                        <a:srgbClr val="EAEAEA"/>
                      </a:solidFill>
                      <a:ln w="25400">
                        <a:solidFill>
                          <a:srgbClr val="969696"/>
                        </a:solidFill>
                        <a:round/>
                        <a:headEnd/>
                        <a:tailEnd/>
                      </a:ln>
                    </p:spPr>
                    <p:txBody>
                      <a:bodyPr/>
                      <a:lstStyle/>
                      <a:p>
                        <a:endParaRPr lang="en-US"/>
                      </a:p>
                    </p:txBody>
                  </p:sp>
                  <p:sp>
                    <p:nvSpPr>
                      <p:cNvPr id="20600" name="Freeform 11"/>
                      <p:cNvSpPr>
                        <a:spLocks/>
                      </p:cNvSpPr>
                      <p:nvPr/>
                    </p:nvSpPr>
                    <p:spPr bwMode="auto">
                      <a:xfrm>
                        <a:off x="3401" y="3213"/>
                        <a:ext cx="1086" cy="816"/>
                      </a:xfrm>
                      <a:custGeom>
                        <a:avLst/>
                        <a:gdLst>
                          <a:gd name="T0" fmla="*/ 6 w 1086"/>
                          <a:gd name="T1" fmla="*/ 779 h 816"/>
                          <a:gd name="T2" fmla="*/ 39 w 1086"/>
                          <a:gd name="T3" fmla="*/ 713 h 816"/>
                          <a:gd name="T4" fmla="*/ 97 w 1086"/>
                          <a:gd name="T5" fmla="*/ 683 h 816"/>
                          <a:gd name="T6" fmla="*/ 154 w 1086"/>
                          <a:gd name="T7" fmla="*/ 638 h 816"/>
                          <a:gd name="T8" fmla="*/ 232 w 1086"/>
                          <a:gd name="T9" fmla="*/ 587 h 816"/>
                          <a:gd name="T10" fmla="*/ 246 w 1086"/>
                          <a:gd name="T11" fmla="*/ 546 h 816"/>
                          <a:gd name="T12" fmla="*/ 289 w 1086"/>
                          <a:gd name="T13" fmla="*/ 497 h 816"/>
                          <a:gd name="T14" fmla="*/ 328 w 1086"/>
                          <a:gd name="T15" fmla="*/ 492 h 816"/>
                          <a:gd name="T16" fmla="*/ 333 w 1086"/>
                          <a:gd name="T17" fmla="*/ 458 h 816"/>
                          <a:gd name="T18" fmla="*/ 382 w 1086"/>
                          <a:gd name="T19" fmla="*/ 443 h 816"/>
                          <a:gd name="T20" fmla="*/ 394 w 1086"/>
                          <a:gd name="T21" fmla="*/ 426 h 816"/>
                          <a:gd name="T22" fmla="*/ 399 w 1086"/>
                          <a:gd name="T23" fmla="*/ 405 h 816"/>
                          <a:gd name="T24" fmla="*/ 423 w 1086"/>
                          <a:gd name="T25" fmla="*/ 392 h 816"/>
                          <a:gd name="T26" fmla="*/ 457 w 1086"/>
                          <a:gd name="T27" fmla="*/ 360 h 816"/>
                          <a:gd name="T28" fmla="*/ 474 w 1086"/>
                          <a:gd name="T29" fmla="*/ 333 h 816"/>
                          <a:gd name="T30" fmla="*/ 498 w 1086"/>
                          <a:gd name="T31" fmla="*/ 318 h 816"/>
                          <a:gd name="T32" fmla="*/ 540 w 1086"/>
                          <a:gd name="T33" fmla="*/ 281 h 816"/>
                          <a:gd name="T34" fmla="*/ 619 w 1086"/>
                          <a:gd name="T35" fmla="*/ 225 h 816"/>
                          <a:gd name="T36" fmla="*/ 673 w 1086"/>
                          <a:gd name="T37" fmla="*/ 215 h 816"/>
                          <a:gd name="T38" fmla="*/ 715 w 1086"/>
                          <a:gd name="T39" fmla="*/ 194 h 816"/>
                          <a:gd name="T40" fmla="*/ 753 w 1086"/>
                          <a:gd name="T41" fmla="*/ 192 h 816"/>
                          <a:gd name="T42" fmla="*/ 777 w 1086"/>
                          <a:gd name="T43" fmla="*/ 174 h 816"/>
                          <a:gd name="T44" fmla="*/ 735 w 1086"/>
                          <a:gd name="T45" fmla="*/ 158 h 816"/>
                          <a:gd name="T46" fmla="*/ 691 w 1086"/>
                          <a:gd name="T47" fmla="*/ 180 h 816"/>
                          <a:gd name="T48" fmla="*/ 652 w 1086"/>
                          <a:gd name="T49" fmla="*/ 186 h 816"/>
                          <a:gd name="T50" fmla="*/ 684 w 1086"/>
                          <a:gd name="T51" fmla="*/ 149 h 816"/>
                          <a:gd name="T52" fmla="*/ 756 w 1086"/>
                          <a:gd name="T53" fmla="*/ 128 h 816"/>
                          <a:gd name="T54" fmla="*/ 817 w 1086"/>
                          <a:gd name="T55" fmla="*/ 104 h 816"/>
                          <a:gd name="T56" fmla="*/ 895 w 1086"/>
                          <a:gd name="T57" fmla="*/ 101 h 816"/>
                          <a:gd name="T58" fmla="*/ 946 w 1086"/>
                          <a:gd name="T59" fmla="*/ 69 h 816"/>
                          <a:gd name="T60" fmla="*/ 955 w 1086"/>
                          <a:gd name="T61" fmla="*/ 3 h 816"/>
                          <a:gd name="T62" fmla="*/ 1012 w 1086"/>
                          <a:gd name="T63" fmla="*/ 9 h 816"/>
                          <a:gd name="T64" fmla="*/ 1047 w 1086"/>
                          <a:gd name="T65" fmla="*/ 0 h 816"/>
                          <a:gd name="T66" fmla="*/ 1086 w 1086"/>
                          <a:gd name="T67" fmla="*/ 12 h 816"/>
                          <a:gd name="T68" fmla="*/ 1066 w 1086"/>
                          <a:gd name="T69" fmla="*/ 27 h 816"/>
                          <a:gd name="T70" fmla="*/ 1033 w 1086"/>
                          <a:gd name="T71" fmla="*/ 50 h 816"/>
                          <a:gd name="T72" fmla="*/ 973 w 1086"/>
                          <a:gd name="T73" fmla="*/ 98 h 816"/>
                          <a:gd name="T74" fmla="*/ 948 w 1086"/>
                          <a:gd name="T75" fmla="*/ 110 h 816"/>
                          <a:gd name="T76" fmla="*/ 903 w 1086"/>
                          <a:gd name="T77" fmla="*/ 161 h 816"/>
                          <a:gd name="T78" fmla="*/ 651 w 1086"/>
                          <a:gd name="T79" fmla="*/ 338 h 816"/>
                          <a:gd name="T80" fmla="*/ 337 w 1086"/>
                          <a:gd name="T81" fmla="*/ 554 h 816"/>
                          <a:gd name="T82" fmla="*/ 67 w 1086"/>
                          <a:gd name="T83" fmla="*/ 749 h 816"/>
                          <a:gd name="T84" fmla="*/ 16 w 1086"/>
                          <a:gd name="T85" fmla="*/ 816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86"/>
                          <a:gd name="T130" fmla="*/ 0 h 816"/>
                          <a:gd name="T131" fmla="*/ 1086 w 1086"/>
                          <a:gd name="T132" fmla="*/ 816 h 8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86" h="816">
                            <a:moveTo>
                              <a:pt x="0" y="812"/>
                            </a:moveTo>
                            <a:lnTo>
                              <a:pt x="6" y="779"/>
                            </a:lnTo>
                            <a:lnTo>
                              <a:pt x="22" y="747"/>
                            </a:lnTo>
                            <a:lnTo>
                              <a:pt x="39" y="713"/>
                            </a:lnTo>
                            <a:lnTo>
                              <a:pt x="70" y="689"/>
                            </a:lnTo>
                            <a:lnTo>
                              <a:pt x="97" y="683"/>
                            </a:lnTo>
                            <a:lnTo>
                              <a:pt x="123" y="660"/>
                            </a:lnTo>
                            <a:lnTo>
                              <a:pt x="154" y="638"/>
                            </a:lnTo>
                            <a:lnTo>
                              <a:pt x="198" y="596"/>
                            </a:lnTo>
                            <a:lnTo>
                              <a:pt x="232" y="587"/>
                            </a:lnTo>
                            <a:lnTo>
                              <a:pt x="219" y="560"/>
                            </a:lnTo>
                            <a:lnTo>
                              <a:pt x="246" y="546"/>
                            </a:lnTo>
                            <a:lnTo>
                              <a:pt x="277" y="533"/>
                            </a:lnTo>
                            <a:lnTo>
                              <a:pt x="289" y="497"/>
                            </a:lnTo>
                            <a:lnTo>
                              <a:pt x="322" y="506"/>
                            </a:lnTo>
                            <a:lnTo>
                              <a:pt x="328" y="492"/>
                            </a:lnTo>
                            <a:lnTo>
                              <a:pt x="348" y="486"/>
                            </a:lnTo>
                            <a:lnTo>
                              <a:pt x="333" y="458"/>
                            </a:lnTo>
                            <a:lnTo>
                              <a:pt x="352" y="443"/>
                            </a:lnTo>
                            <a:lnTo>
                              <a:pt x="382" y="443"/>
                            </a:lnTo>
                            <a:lnTo>
                              <a:pt x="402" y="455"/>
                            </a:lnTo>
                            <a:lnTo>
                              <a:pt x="394" y="426"/>
                            </a:lnTo>
                            <a:lnTo>
                              <a:pt x="373" y="419"/>
                            </a:lnTo>
                            <a:lnTo>
                              <a:pt x="399" y="405"/>
                            </a:lnTo>
                            <a:lnTo>
                              <a:pt x="426" y="413"/>
                            </a:lnTo>
                            <a:lnTo>
                              <a:pt x="423" y="392"/>
                            </a:lnTo>
                            <a:lnTo>
                              <a:pt x="486" y="374"/>
                            </a:lnTo>
                            <a:lnTo>
                              <a:pt x="457" y="360"/>
                            </a:lnTo>
                            <a:lnTo>
                              <a:pt x="453" y="348"/>
                            </a:lnTo>
                            <a:lnTo>
                              <a:pt x="474" y="333"/>
                            </a:lnTo>
                            <a:lnTo>
                              <a:pt x="508" y="338"/>
                            </a:lnTo>
                            <a:lnTo>
                              <a:pt x="498" y="318"/>
                            </a:lnTo>
                            <a:lnTo>
                              <a:pt x="517" y="296"/>
                            </a:lnTo>
                            <a:lnTo>
                              <a:pt x="540" y="281"/>
                            </a:lnTo>
                            <a:lnTo>
                              <a:pt x="585" y="248"/>
                            </a:lnTo>
                            <a:lnTo>
                              <a:pt x="619" y="225"/>
                            </a:lnTo>
                            <a:lnTo>
                              <a:pt x="652" y="210"/>
                            </a:lnTo>
                            <a:lnTo>
                              <a:pt x="673" y="215"/>
                            </a:lnTo>
                            <a:lnTo>
                              <a:pt x="684" y="195"/>
                            </a:lnTo>
                            <a:lnTo>
                              <a:pt x="715" y="194"/>
                            </a:lnTo>
                            <a:lnTo>
                              <a:pt x="736" y="206"/>
                            </a:lnTo>
                            <a:lnTo>
                              <a:pt x="753" y="192"/>
                            </a:lnTo>
                            <a:lnTo>
                              <a:pt x="771" y="185"/>
                            </a:lnTo>
                            <a:lnTo>
                              <a:pt x="777" y="174"/>
                            </a:lnTo>
                            <a:lnTo>
                              <a:pt x="765" y="159"/>
                            </a:lnTo>
                            <a:lnTo>
                              <a:pt x="735" y="158"/>
                            </a:lnTo>
                            <a:lnTo>
                              <a:pt x="708" y="170"/>
                            </a:lnTo>
                            <a:lnTo>
                              <a:pt x="691" y="180"/>
                            </a:lnTo>
                            <a:lnTo>
                              <a:pt x="679" y="188"/>
                            </a:lnTo>
                            <a:lnTo>
                              <a:pt x="652" y="186"/>
                            </a:lnTo>
                            <a:lnTo>
                              <a:pt x="660" y="171"/>
                            </a:lnTo>
                            <a:lnTo>
                              <a:pt x="684" y="149"/>
                            </a:lnTo>
                            <a:lnTo>
                              <a:pt x="717" y="135"/>
                            </a:lnTo>
                            <a:lnTo>
                              <a:pt x="756" y="128"/>
                            </a:lnTo>
                            <a:lnTo>
                              <a:pt x="798" y="120"/>
                            </a:lnTo>
                            <a:lnTo>
                              <a:pt x="817" y="104"/>
                            </a:lnTo>
                            <a:lnTo>
                              <a:pt x="859" y="107"/>
                            </a:lnTo>
                            <a:lnTo>
                              <a:pt x="895" y="101"/>
                            </a:lnTo>
                            <a:lnTo>
                              <a:pt x="924" y="80"/>
                            </a:lnTo>
                            <a:lnTo>
                              <a:pt x="946" y="69"/>
                            </a:lnTo>
                            <a:lnTo>
                              <a:pt x="949" y="35"/>
                            </a:lnTo>
                            <a:lnTo>
                              <a:pt x="955" y="3"/>
                            </a:lnTo>
                            <a:lnTo>
                              <a:pt x="976" y="6"/>
                            </a:lnTo>
                            <a:lnTo>
                              <a:pt x="1012" y="9"/>
                            </a:lnTo>
                            <a:lnTo>
                              <a:pt x="1036" y="14"/>
                            </a:lnTo>
                            <a:lnTo>
                              <a:pt x="1047" y="0"/>
                            </a:lnTo>
                            <a:lnTo>
                              <a:pt x="1072" y="2"/>
                            </a:lnTo>
                            <a:lnTo>
                              <a:pt x="1086" y="12"/>
                            </a:lnTo>
                            <a:lnTo>
                              <a:pt x="1069" y="17"/>
                            </a:lnTo>
                            <a:lnTo>
                              <a:pt x="1066" y="27"/>
                            </a:lnTo>
                            <a:lnTo>
                              <a:pt x="1044" y="35"/>
                            </a:lnTo>
                            <a:lnTo>
                              <a:pt x="1033" y="50"/>
                            </a:lnTo>
                            <a:lnTo>
                              <a:pt x="1000" y="71"/>
                            </a:lnTo>
                            <a:lnTo>
                              <a:pt x="973" y="98"/>
                            </a:lnTo>
                            <a:lnTo>
                              <a:pt x="957" y="101"/>
                            </a:lnTo>
                            <a:lnTo>
                              <a:pt x="948" y="110"/>
                            </a:lnTo>
                            <a:lnTo>
                              <a:pt x="943" y="125"/>
                            </a:lnTo>
                            <a:lnTo>
                              <a:pt x="903" y="161"/>
                            </a:lnTo>
                            <a:lnTo>
                              <a:pt x="814" y="219"/>
                            </a:lnTo>
                            <a:lnTo>
                              <a:pt x="651" y="338"/>
                            </a:lnTo>
                            <a:lnTo>
                              <a:pt x="501" y="441"/>
                            </a:lnTo>
                            <a:lnTo>
                              <a:pt x="337" y="554"/>
                            </a:lnTo>
                            <a:lnTo>
                              <a:pt x="193" y="657"/>
                            </a:lnTo>
                            <a:lnTo>
                              <a:pt x="67" y="749"/>
                            </a:lnTo>
                            <a:lnTo>
                              <a:pt x="43" y="782"/>
                            </a:lnTo>
                            <a:lnTo>
                              <a:pt x="16" y="816"/>
                            </a:lnTo>
                            <a:lnTo>
                              <a:pt x="0" y="812"/>
                            </a:lnTo>
                            <a:close/>
                          </a:path>
                        </a:pathLst>
                      </a:custGeom>
                      <a:solidFill>
                        <a:srgbClr val="EAEAEA"/>
                      </a:solidFill>
                      <a:ln w="25400">
                        <a:solidFill>
                          <a:srgbClr val="969696"/>
                        </a:solidFill>
                        <a:round/>
                        <a:headEnd/>
                        <a:tailEnd/>
                      </a:ln>
                    </p:spPr>
                    <p:txBody>
                      <a:bodyPr/>
                      <a:lstStyle/>
                      <a:p>
                        <a:endParaRPr lang="en-US"/>
                      </a:p>
                    </p:txBody>
                  </p:sp>
                  <p:sp>
                    <p:nvSpPr>
                      <p:cNvPr id="20601" name="Freeform 12"/>
                      <p:cNvSpPr>
                        <a:spLocks/>
                      </p:cNvSpPr>
                      <p:nvPr/>
                    </p:nvSpPr>
                    <p:spPr bwMode="auto">
                      <a:xfrm>
                        <a:off x="4329" y="2364"/>
                        <a:ext cx="1139" cy="777"/>
                      </a:xfrm>
                      <a:custGeom>
                        <a:avLst/>
                        <a:gdLst>
                          <a:gd name="T0" fmla="*/ 1137 w 1139"/>
                          <a:gd name="T1" fmla="*/ 138 h 777"/>
                          <a:gd name="T2" fmla="*/ 1085 w 1139"/>
                          <a:gd name="T3" fmla="*/ 162 h 777"/>
                          <a:gd name="T4" fmla="*/ 983 w 1139"/>
                          <a:gd name="T5" fmla="*/ 206 h 777"/>
                          <a:gd name="T6" fmla="*/ 902 w 1139"/>
                          <a:gd name="T7" fmla="*/ 248 h 777"/>
                          <a:gd name="T8" fmla="*/ 810 w 1139"/>
                          <a:gd name="T9" fmla="*/ 287 h 777"/>
                          <a:gd name="T10" fmla="*/ 705 w 1139"/>
                          <a:gd name="T11" fmla="*/ 332 h 777"/>
                          <a:gd name="T12" fmla="*/ 459 w 1139"/>
                          <a:gd name="T13" fmla="*/ 453 h 777"/>
                          <a:gd name="T14" fmla="*/ 261 w 1139"/>
                          <a:gd name="T15" fmla="*/ 578 h 777"/>
                          <a:gd name="T16" fmla="*/ 152 w 1139"/>
                          <a:gd name="T17" fmla="*/ 704 h 777"/>
                          <a:gd name="T18" fmla="*/ 135 w 1139"/>
                          <a:gd name="T19" fmla="*/ 747 h 777"/>
                          <a:gd name="T20" fmla="*/ 102 w 1139"/>
                          <a:gd name="T21" fmla="*/ 747 h 777"/>
                          <a:gd name="T22" fmla="*/ 77 w 1139"/>
                          <a:gd name="T23" fmla="*/ 747 h 777"/>
                          <a:gd name="T24" fmla="*/ 48 w 1139"/>
                          <a:gd name="T25" fmla="*/ 764 h 777"/>
                          <a:gd name="T26" fmla="*/ 0 w 1139"/>
                          <a:gd name="T27" fmla="*/ 777 h 777"/>
                          <a:gd name="T28" fmla="*/ 60 w 1139"/>
                          <a:gd name="T29" fmla="*/ 668 h 777"/>
                          <a:gd name="T30" fmla="*/ 152 w 1139"/>
                          <a:gd name="T31" fmla="*/ 582 h 777"/>
                          <a:gd name="T32" fmla="*/ 185 w 1139"/>
                          <a:gd name="T33" fmla="*/ 563 h 777"/>
                          <a:gd name="T34" fmla="*/ 221 w 1139"/>
                          <a:gd name="T35" fmla="*/ 497 h 777"/>
                          <a:gd name="T36" fmla="*/ 278 w 1139"/>
                          <a:gd name="T37" fmla="*/ 410 h 777"/>
                          <a:gd name="T38" fmla="*/ 348 w 1139"/>
                          <a:gd name="T39" fmla="*/ 393 h 777"/>
                          <a:gd name="T40" fmla="*/ 390 w 1139"/>
                          <a:gd name="T41" fmla="*/ 402 h 777"/>
                          <a:gd name="T42" fmla="*/ 438 w 1139"/>
                          <a:gd name="T43" fmla="*/ 392 h 777"/>
                          <a:gd name="T44" fmla="*/ 477 w 1139"/>
                          <a:gd name="T45" fmla="*/ 374 h 777"/>
                          <a:gd name="T46" fmla="*/ 516 w 1139"/>
                          <a:gd name="T47" fmla="*/ 345 h 777"/>
                          <a:gd name="T48" fmla="*/ 504 w 1139"/>
                          <a:gd name="T49" fmla="*/ 311 h 777"/>
                          <a:gd name="T50" fmla="*/ 534 w 1139"/>
                          <a:gd name="T51" fmla="*/ 264 h 777"/>
                          <a:gd name="T52" fmla="*/ 582 w 1139"/>
                          <a:gd name="T53" fmla="*/ 218 h 777"/>
                          <a:gd name="T54" fmla="*/ 650 w 1139"/>
                          <a:gd name="T55" fmla="*/ 240 h 777"/>
                          <a:gd name="T56" fmla="*/ 719 w 1139"/>
                          <a:gd name="T57" fmla="*/ 258 h 777"/>
                          <a:gd name="T58" fmla="*/ 759 w 1139"/>
                          <a:gd name="T59" fmla="*/ 251 h 777"/>
                          <a:gd name="T60" fmla="*/ 759 w 1139"/>
                          <a:gd name="T61" fmla="*/ 279 h 777"/>
                          <a:gd name="T62" fmla="*/ 810 w 1139"/>
                          <a:gd name="T63" fmla="*/ 264 h 777"/>
                          <a:gd name="T64" fmla="*/ 827 w 1139"/>
                          <a:gd name="T65" fmla="*/ 209 h 777"/>
                          <a:gd name="T66" fmla="*/ 858 w 1139"/>
                          <a:gd name="T67" fmla="*/ 161 h 777"/>
                          <a:gd name="T68" fmla="*/ 876 w 1139"/>
                          <a:gd name="T69" fmla="*/ 140 h 777"/>
                          <a:gd name="T70" fmla="*/ 882 w 1139"/>
                          <a:gd name="T71" fmla="*/ 117 h 777"/>
                          <a:gd name="T72" fmla="*/ 959 w 1139"/>
                          <a:gd name="T73" fmla="*/ 101 h 777"/>
                          <a:gd name="T74" fmla="*/ 998 w 1139"/>
                          <a:gd name="T75" fmla="*/ 87 h 777"/>
                          <a:gd name="T76" fmla="*/ 1025 w 1139"/>
                          <a:gd name="T77" fmla="*/ 63 h 777"/>
                          <a:gd name="T78" fmla="*/ 1004 w 1139"/>
                          <a:gd name="T79" fmla="*/ 36 h 777"/>
                          <a:gd name="T80" fmla="*/ 1025 w 1139"/>
                          <a:gd name="T81" fmla="*/ 9 h 777"/>
                          <a:gd name="T82" fmla="*/ 1139 w 1139"/>
                          <a:gd name="T83" fmla="*/ 2 h 7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39"/>
                          <a:gd name="T127" fmla="*/ 0 h 777"/>
                          <a:gd name="T128" fmla="*/ 1139 w 1139"/>
                          <a:gd name="T129" fmla="*/ 777 h 7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39" h="777">
                            <a:moveTo>
                              <a:pt x="1139" y="2"/>
                            </a:moveTo>
                            <a:lnTo>
                              <a:pt x="1137" y="138"/>
                            </a:lnTo>
                            <a:lnTo>
                              <a:pt x="1119" y="141"/>
                            </a:lnTo>
                            <a:lnTo>
                              <a:pt x="1085" y="162"/>
                            </a:lnTo>
                            <a:lnTo>
                              <a:pt x="1038" y="174"/>
                            </a:lnTo>
                            <a:lnTo>
                              <a:pt x="983" y="206"/>
                            </a:lnTo>
                            <a:lnTo>
                              <a:pt x="927" y="225"/>
                            </a:lnTo>
                            <a:lnTo>
                              <a:pt x="902" y="248"/>
                            </a:lnTo>
                            <a:lnTo>
                              <a:pt x="840" y="267"/>
                            </a:lnTo>
                            <a:lnTo>
                              <a:pt x="810" y="287"/>
                            </a:lnTo>
                            <a:lnTo>
                              <a:pt x="782" y="294"/>
                            </a:lnTo>
                            <a:lnTo>
                              <a:pt x="705" y="332"/>
                            </a:lnTo>
                            <a:lnTo>
                              <a:pt x="567" y="398"/>
                            </a:lnTo>
                            <a:lnTo>
                              <a:pt x="459" y="453"/>
                            </a:lnTo>
                            <a:lnTo>
                              <a:pt x="348" y="513"/>
                            </a:lnTo>
                            <a:lnTo>
                              <a:pt x="261" y="578"/>
                            </a:lnTo>
                            <a:lnTo>
                              <a:pt x="179" y="653"/>
                            </a:lnTo>
                            <a:lnTo>
                              <a:pt x="152" y="704"/>
                            </a:lnTo>
                            <a:lnTo>
                              <a:pt x="150" y="726"/>
                            </a:lnTo>
                            <a:lnTo>
                              <a:pt x="135" y="747"/>
                            </a:lnTo>
                            <a:lnTo>
                              <a:pt x="126" y="734"/>
                            </a:lnTo>
                            <a:lnTo>
                              <a:pt x="102" y="747"/>
                            </a:lnTo>
                            <a:lnTo>
                              <a:pt x="98" y="734"/>
                            </a:lnTo>
                            <a:lnTo>
                              <a:pt x="77" y="747"/>
                            </a:lnTo>
                            <a:lnTo>
                              <a:pt x="56" y="774"/>
                            </a:lnTo>
                            <a:lnTo>
                              <a:pt x="48" y="764"/>
                            </a:lnTo>
                            <a:lnTo>
                              <a:pt x="27" y="767"/>
                            </a:lnTo>
                            <a:lnTo>
                              <a:pt x="0" y="777"/>
                            </a:lnTo>
                            <a:lnTo>
                              <a:pt x="2" y="732"/>
                            </a:lnTo>
                            <a:lnTo>
                              <a:pt x="60" y="668"/>
                            </a:lnTo>
                            <a:lnTo>
                              <a:pt x="107" y="624"/>
                            </a:lnTo>
                            <a:lnTo>
                              <a:pt x="152" y="582"/>
                            </a:lnTo>
                            <a:lnTo>
                              <a:pt x="173" y="566"/>
                            </a:lnTo>
                            <a:lnTo>
                              <a:pt x="185" y="563"/>
                            </a:lnTo>
                            <a:lnTo>
                              <a:pt x="194" y="542"/>
                            </a:lnTo>
                            <a:lnTo>
                              <a:pt x="221" y="497"/>
                            </a:lnTo>
                            <a:lnTo>
                              <a:pt x="243" y="446"/>
                            </a:lnTo>
                            <a:lnTo>
                              <a:pt x="278" y="410"/>
                            </a:lnTo>
                            <a:lnTo>
                              <a:pt x="320" y="390"/>
                            </a:lnTo>
                            <a:lnTo>
                              <a:pt x="348" y="393"/>
                            </a:lnTo>
                            <a:lnTo>
                              <a:pt x="374" y="404"/>
                            </a:lnTo>
                            <a:lnTo>
                              <a:pt x="390" y="402"/>
                            </a:lnTo>
                            <a:lnTo>
                              <a:pt x="414" y="395"/>
                            </a:lnTo>
                            <a:lnTo>
                              <a:pt x="438" y="392"/>
                            </a:lnTo>
                            <a:lnTo>
                              <a:pt x="452" y="378"/>
                            </a:lnTo>
                            <a:lnTo>
                              <a:pt x="477" y="374"/>
                            </a:lnTo>
                            <a:lnTo>
                              <a:pt x="492" y="351"/>
                            </a:lnTo>
                            <a:lnTo>
                              <a:pt x="516" y="345"/>
                            </a:lnTo>
                            <a:lnTo>
                              <a:pt x="501" y="336"/>
                            </a:lnTo>
                            <a:lnTo>
                              <a:pt x="504" y="311"/>
                            </a:lnTo>
                            <a:lnTo>
                              <a:pt x="513" y="282"/>
                            </a:lnTo>
                            <a:lnTo>
                              <a:pt x="534" y="264"/>
                            </a:lnTo>
                            <a:lnTo>
                              <a:pt x="551" y="236"/>
                            </a:lnTo>
                            <a:lnTo>
                              <a:pt x="582" y="218"/>
                            </a:lnTo>
                            <a:lnTo>
                              <a:pt x="624" y="219"/>
                            </a:lnTo>
                            <a:lnTo>
                              <a:pt x="650" y="240"/>
                            </a:lnTo>
                            <a:lnTo>
                              <a:pt x="677" y="258"/>
                            </a:lnTo>
                            <a:lnTo>
                              <a:pt x="719" y="258"/>
                            </a:lnTo>
                            <a:lnTo>
                              <a:pt x="741" y="249"/>
                            </a:lnTo>
                            <a:lnTo>
                              <a:pt x="759" y="251"/>
                            </a:lnTo>
                            <a:lnTo>
                              <a:pt x="746" y="263"/>
                            </a:lnTo>
                            <a:lnTo>
                              <a:pt x="759" y="279"/>
                            </a:lnTo>
                            <a:lnTo>
                              <a:pt x="785" y="279"/>
                            </a:lnTo>
                            <a:lnTo>
                              <a:pt x="810" y="264"/>
                            </a:lnTo>
                            <a:lnTo>
                              <a:pt x="807" y="237"/>
                            </a:lnTo>
                            <a:lnTo>
                              <a:pt x="827" y="209"/>
                            </a:lnTo>
                            <a:lnTo>
                              <a:pt x="851" y="188"/>
                            </a:lnTo>
                            <a:lnTo>
                              <a:pt x="858" y="161"/>
                            </a:lnTo>
                            <a:lnTo>
                              <a:pt x="875" y="159"/>
                            </a:lnTo>
                            <a:lnTo>
                              <a:pt x="876" y="140"/>
                            </a:lnTo>
                            <a:lnTo>
                              <a:pt x="860" y="128"/>
                            </a:lnTo>
                            <a:lnTo>
                              <a:pt x="882" y="117"/>
                            </a:lnTo>
                            <a:lnTo>
                              <a:pt x="924" y="108"/>
                            </a:lnTo>
                            <a:lnTo>
                              <a:pt x="959" y="101"/>
                            </a:lnTo>
                            <a:lnTo>
                              <a:pt x="983" y="105"/>
                            </a:lnTo>
                            <a:lnTo>
                              <a:pt x="998" y="87"/>
                            </a:lnTo>
                            <a:lnTo>
                              <a:pt x="1020" y="80"/>
                            </a:lnTo>
                            <a:lnTo>
                              <a:pt x="1025" y="63"/>
                            </a:lnTo>
                            <a:lnTo>
                              <a:pt x="1013" y="53"/>
                            </a:lnTo>
                            <a:lnTo>
                              <a:pt x="1004" y="36"/>
                            </a:lnTo>
                            <a:lnTo>
                              <a:pt x="1004" y="18"/>
                            </a:lnTo>
                            <a:lnTo>
                              <a:pt x="1025" y="9"/>
                            </a:lnTo>
                            <a:lnTo>
                              <a:pt x="1041" y="0"/>
                            </a:lnTo>
                            <a:lnTo>
                              <a:pt x="1139" y="2"/>
                            </a:lnTo>
                            <a:close/>
                          </a:path>
                        </a:pathLst>
                      </a:custGeom>
                      <a:solidFill>
                        <a:srgbClr val="EAEAEA"/>
                      </a:solidFill>
                      <a:ln w="25400">
                        <a:solidFill>
                          <a:srgbClr val="969696"/>
                        </a:solidFill>
                        <a:round/>
                        <a:headEnd/>
                        <a:tailEnd/>
                      </a:ln>
                    </p:spPr>
                    <p:txBody>
                      <a:bodyPr/>
                      <a:lstStyle/>
                      <a:p>
                        <a:endParaRPr lang="en-US"/>
                      </a:p>
                    </p:txBody>
                  </p:sp>
                </p:grpSp>
                <p:sp>
                  <p:nvSpPr>
                    <p:cNvPr id="20598" name="Freeform 13"/>
                    <p:cNvSpPr>
                      <a:spLocks/>
                    </p:cNvSpPr>
                    <p:nvPr/>
                  </p:nvSpPr>
                  <p:spPr bwMode="auto">
                    <a:xfrm>
                      <a:off x="998" y="558"/>
                      <a:ext cx="2948" cy="2156"/>
                    </a:xfrm>
                    <a:custGeom>
                      <a:avLst/>
                      <a:gdLst>
                        <a:gd name="T0" fmla="*/ 2142 w 2948"/>
                        <a:gd name="T1" fmla="*/ 1952 h 2156"/>
                        <a:gd name="T2" fmla="*/ 2145 w 2948"/>
                        <a:gd name="T3" fmla="*/ 2012 h 2156"/>
                        <a:gd name="T4" fmla="*/ 2178 w 2948"/>
                        <a:gd name="T5" fmla="*/ 2064 h 2156"/>
                        <a:gd name="T6" fmla="*/ 2224 w 2948"/>
                        <a:gd name="T7" fmla="*/ 2100 h 2156"/>
                        <a:gd name="T8" fmla="*/ 2263 w 2948"/>
                        <a:gd name="T9" fmla="*/ 2156 h 2156"/>
                        <a:gd name="T10" fmla="*/ 2343 w 2948"/>
                        <a:gd name="T11" fmla="*/ 2114 h 2156"/>
                        <a:gd name="T12" fmla="*/ 2434 w 2948"/>
                        <a:gd name="T13" fmla="*/ 2088 h 2156"/>
                        <a:gd name="T14" fmla="*/ 2448 w 2948"/>
                        <a:gd name="T15" fmla="*/ 2031 h 2156"/>
                        <a:gd name="T16" fmla="*/ 2509 w 2948"/>
                        <a:gd name="T17" fmla="*/ 1968 h 2156"/>
                        <a:gd name="T18" fmla="*/ 2602 w 2948"/>
                        <a:gd name="T19" fmla="*/ 1971 h 2156"/>
                        <a:gd name="T20" fmla="*/ 2662 w 2948"/>
                        <a:gd name="T21" fmla="*/ 1926 h 2156"/>
                        <a:gd name="T22" fmla="*/ 2722 w 2948"/>
                        <a:gd name="T23" fmla="*/ 1780 h 2156"/>
                        <a:gd name="T24" fmla="*/ 2710 w 2948"/>
                        <a:gd name="T25" fmla="*/ 1770 h 2156"/>
                        <a:gd name="T26" fmla="*/ 2686 w 2948"/>
                        <a:gd name="T27" fmla="*/ 1624 h 2156"/>
                        <a:gd name="T28" fmla="*/ 2850 w 2948"/>
                        <a:gd name="T29" fmla="*/ 1500 h 2156"/>
                        <a:gd name="T30" fmla="*/ 2922 w 2948"/>
                        <a:gd name="T31" fmla="*/ 1542 h 2156"/>
                        <a:gd name="T32" fmla="*/ 2892 w 2948"/>
                        <a:gd name="T33" fmla="*/ 1496 h 2156"/>
                        <a:gd name="T34" fmla="*/ 2868 w 2948"/>
                        <a:gd name="T35" fmla="*/ 1452 h 2156"/>
                        <a:gd name="T36" fmla="*/ 2900 w 2948"/>
                        <a:gd name="T37" fmla="*/ 1324 h 2156"/>
                        <a:gd name="T38" fmla="*/ 2928 w 2948"/>
                        <a:gd name="T39" fmla="*/ 1212 h 2156"/>
                        <a:gd name="T40" fmla="*/ 2948 w 2948"/>
                        <a:gd name="T41" fmla="*/ 1090 h 2156"/>
                        <a:gd name="T42" fmla="*/ 2830 w 2948"/>
                        <a:gd name="T43" fmla="*/ 1006 h 2156"/>
                        <a:gd name="T44" fmla="*/ 2730 w 2948"/>
                        <a:gd name="T45" fmla="*/ 896 h 2156"/>
                        <a:gd name="T46" fmla="*/ 2712 w 2948"/>
                        <a:gd name="T47" fmla="*/ 764 h 2156"/>
                        <a:gd name="T48" fmla="*/ 2746 w 2948"/>
                        <a:gd name="T49" fmla="*/ 664 h 2156"/>
                        <a:gd name="T50" fmla="*/ 2624 w 2948"/>
                        <a:gd name="T51" fmla="*/ 542 h 2156"/>
                        <a:gd name="T52" fmla="*/ 1944 w 2948"/>
                        <a:gd name="T53" fmla="*/ 440 h 2156"/>
                        <a:gd name="T54" fmla="*/ 1830 w 2948"/>
                        <a:gd name="T55" fmla="*/ 448 h 2156"/>
                        <a:gd name="T56" fmla="*/ 1786 w 2948"/>
                        <a:gd name="T57" fmla="*/ 376 h 2156"/>
                        <a:gd name="T58" fmla="*/ 1724 w 2948"/>
                        <a:gd name="T59" fmla="*/ 322 h 2156"/>
                        <a:gd name="T60" fmla="*/ 1610 w 2948"/>
                        <a:gd name="T61" fmla="*/ 262 h 2156"/>
                        <a:gd name="T62" fmla="*/ 1538 w 2948"/>
                        <a:gd name="T63" fmla="*/ 238 h 2156"/>
                        <a:gd name="T64" fmla="*/ 1460 w 2948"/>
                        <a:gd name="T65" fmla="*/ 194 h 2156"/>
                        <a:gd name="T66" fmla="*/ 1316 w 2948"/>
                        <a:gd name="T67" fmla="*/ 194 h 2156"/>
                        <a:gd name="T68" fmla="*/ 1258 w 2948"/>
                        <a:gd name="T69" fmla="*/ 70 h 2156"/>
                        <a:gd name="T70" fmla="*/ 1120 w 2948"/>
                        <a:gd name="T71" fmla="*/ 30 h 2156"/>
                        <a:gd name="T72" fmla="*/ 1028 w 2948"/>
                        <a:gd name="T73" fmla="*/ 120 h 2156"/>
                        <a:gd name="T74" fmla="*/ 898 w 2948"/>
                        <a:gd name="T75" fmla="*/ 156 h 2156"/>
                        <a:gd name="T76" fmla="*/ 790 w 2948"/>
                        <a:gd name="T77" fmla="*/ 212 h 2156"/>
                        <a:gd name="T78" fmla="*/ 664 w 2948"/>
                        <a:gd name="T79" fmla="*/ 230 h 2156"/>
                        <a:gd name="T80" fmla="*/ 550 w 2948"/>
                        <a:gd name="T81" fmla="*/ 274 h 2156"/>
                        <a:gd name="T82" fmla="*/ 420 w 2948"/>
                        <a:gd name="T83" fmla="*/ 266 h 2156"/>
                        <a:gd name="T84" fmla="*/ 326 w 2948"/>
                        <a:gd name="T85" fmla="*/ 238 h 2156"/>
                        <a:gd name="T86" fmla="*/ 226 w 2948"/>
                        <a:gd name="T87" fmla="*/ 158 h 2156"/>
                        <a:gd name="T88" fmla="*/ 84 w 2948"/>
                        <a:gd name="T89" fmla="*/ 90 h 2156"/>
                        <a:gd name="T90" fmla="*/ 378 w 2948"/>
                        <a:gd name="T91" fmla="*/ 1230 h 2156"/>
                        <a:gd name="T92" fmla="*/ 1570 w 2948"/>
                        <a:gd name="T93" fmla="*/ 1894 h 2156"/>
                        <a:gd name="T94" fmla="*/ 1660 w 2948"/>
                        <a:gd name="T95" fmla="*/ 1878 h 2156"/>
                        <a:gd name="T96" fmla="*/ 1762 w 2948"/>
                        <a:gd name="T97" fmla="*/ 1836 h 2156"/>
                        <a:gd name="T98" fmla="*/ 1868 w 2948"/>
                        <a:gd name="T99" fmla="*/ 1840 h 2156"/>
                        <a:gd name="T100" fmla="*/ 1972 w 2948"/>
                        <a:gd name="T101" fmla="*/ 1862 h 2156"/>
                        <a:gd name="T102" fmla="*/ 1988 w 2948"/>
                        <a:gd name="T103" fmla="*/ 1966 h 2156"/>
                        <a:gd name="T104" fmla="*/ 2066 w 2948"/>
                        <a:gd name="T105" fmla="*/ 1954 h 21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48"/>
                        <a:gd name="T160" fmla="*/ 0 h 2156"/>
                        <a:gd name="T161" fmla="*/ 2948 w 2948"/>
                        <a:gd name="T162" fmla="*/ 2156 h 21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48" h="2156">
                          <a:moveTo>
                            <a:pt x="2076" y="1964"/>
                          </a:moveTo>
                          <a:lnTo>
                            <a:pt x="2092" y="1962"/>
                          </a:lnTo>
                          <a:lnTo>
                            <a:pt x="2112" y="1964"/>
                          </a:lnTo>
                          <a:lnTo>
                            <a:pt x="2131" y="1956"/>
                          </a:lnTo>
                          <a:lnTo>
                            <a:pt x="2142" y="1952"/>
                          </a:lnTo>
                          <a:lnTo>
                            <a:pt x="2154" y="1956"/>
                          </a:lnTo>
                          <a:lnTo>
                            <a:pt x="2151" y="1971"/>
                          </a:lnTo>
                          <a:lnTo>
                            <a:pt x="2145" y="1979"/>
                          </a:lnTo>
                          <a:lnTo>
                            <a:pt x="2146" y="1989"/>
                          </a:lnTo>
                          <a:lnTo>
                            <a:pt x="2145" y="2012"/>
                          </a:lnTo>
                          <a:lnTo>
                            <a:pt x="2155" y="2012"/>
                          </a:lnTo>
                          <a:lnTo>
                            <a:pt x="2160" y="2024"/>
                          </a:lnTo>
                          <a:lnTo>
                            <a:pt x="2175" y="2036"/>
                          </a:lnTo>
                          <a:lnTo>
                            <a:pt x="2170" y="2057"/>
                          </a:lnTo>
                          <a:lnTo>
                            <a:pt x="2178" y="2064"/>
                          </a:lnTo>
                          <a:lnTo>
                            <a:pt x="2182" y="2075"/>
                          </a:lnTo>
                          <a:lnTo>
                            <a:pt x="2194" y="2081"/>
                          </a:lnTo>
                          <a:lnTo>
                            <a:pt x="2206" y="2090"/>
                          </a:lnTo>
                          <a:lnTo>
                            <a:pt x="2218" y="2091"/>
                          </a:lnTo>
                          <a:lnTo>
                            <a:pt x="2224" y="2100"/>
                          </a:lnTo>
                          <a:lnTo>
                            <a:pt x="2233" y="2109"/>
                          </a:lnTo>
                          <a:lnTo>
                            <a:pt x="2227" y="2127"/>
                          </a:lnTo>
                          <a:lnTo>
                            <a:pt x="2233" y="2139"/>
                          </a:lnTo>
                          <a:lnTo>
                            <a:pt x="2244" y="2156"/>
                          </a:lnTo>
                          <a:lnTo>
                            <a:pt x="2263" y="2156"/>
                          </a:lnTo>
                          <a:lnTo>
                            <a:pt x="2274" y="2145"/>
                          </a:lnTo>
                          <a:lnTo>
                            <a:pt x="2287" y="2145"/>
                          </a:lnTo>
                          <a:lnTo>
                            <a:pt x="2304" y="2129"/>
                          </a:lnTo>
                          <a:lnTo>
                            <a:pt x="2343" y="2130"/>
                          </a:lnTo>
                          <a:lnTo>
                            <a:pt x="2343" y="2114"/>
                          </a:lnTo>
                          <a:lnTo>
                            <a:pt x="2415" y="2114"/>
                          </a:lnTo>
                          <a:lnTo>
                            <a:pt x="2415" y="2102"/>
                          </a:lnTo>
                          <a:lnTo>
                            <a:pt x="2406" y="2094"/>
                          </a:lnTo>
                          <a:lnTo>
                            <a:pt x="2413" y="2081"/>
                          </a:lnTo>
                          <a:lnTo>
                            <a:pt x="2434" y="2088"/>
                          </a:lnTo>
                          <a:lnTo>
                            <a:pt x="2434" y="2076"/>
                          </a:lnTo>
                          <a:lnTo>
                            <a:pt x="2442" y="2064"/>
                          </a:lnTo>
                          <a:lnTo>
                            <a:pt x="2442" y="2052"/>
                          </a:lnTo>
                          <a:lnTo>
                            <a:pt x="2434" y="2031"/>
                          </a:lnTo>
                          <a:lnTo>
                            <a:pt x="2448" y="2031"/>
                          </a:lnTo>
                          <a:lnTo>
                            <a:pt x="2449" y="2042"/>
                          </a:lnTo>
                          <a:lnTo>
                            <a:pt x="2470" y="2033"/>
                          </a:lnTo>
                          <a:lnTo>
                            <a:pt x="2476" y="2013"/>
                          </a:lnTo>
                          <a:lnTo>
                            <a:pt x="2494" y="1991"/>
                          </a:lnTo>
                          <a:lnTo>
                            <a:pt x="2509" y="1968"/>
                          </a:lnTo>
                          <a:lnTo>
                            <a:pt x="2518" y="1958"/>
                          </a:lnTo>
                          <a:lnTo>
                            <a:pt x="2539" y="1955"/>
                          </a:lnTo>
                          <a:lnTo>
                            <a:pt x="2565" y="1958"/>
                          </a:lnTo>
                          <a:lnTo>
                            <a:pt x="2584" y="1967"/>
                          </a:lnTo>
                          <a:lnTo>
                            <a:pt x="2602" y="1971"/>
                          </a:lnTo>
                          <a:lnTo>
                            <a:pt x="2619" y="1959"/>
                          </a:lnTo>
                          <a:lnTo>
                            <a:pt x="2631" y="1974"/>
                          </a:lnTo>
                          <a:lnTo>
                            <a:pt x="2643" y="1976"/>
                          </a:lnTo>
                          <a:lnTo>
                            <a:pt x="2656" y="1958"/>
                          </a:lnTo>
                          <a:lnTo>
                            <a:pt x="2662" y="1926"/>
                          </a:lnTo>
                          <a:lnTo>
                            <a:pt x="2690" y="1888"/>
                          </a:lnTo>
                          <a:lnTo>
                            <a:pt x="2728" y="1850"/>
                          </a:lnTo>
                          <a:lnTo>
                            <a:pt x="2744" y="1826"/>
                          </a:lnTo>
                          <a:lnTo>
                            <a:pt x="2740" y="1798"/>
                          </a:lnTo>
                          <a:lnTo>
                            <a:pt x="2722" y="1780"/>
                          </a:lnTo>
                          <a:lnTo>
                            <a:pt x="2650" y="1780"/>
                          </a:lnTo>
                          <a:lnTo>
                            <a:pt x="2650" y="1794"/>
                          </a:lnTo>
                          <a:lnTo>
                            <a:pt x="2628" y="1794"/>
                          </a:lnTo>
                          <a:lnTo>
                            <a:pt x="2626" y="1770"/>
                          </a:lnTo>
                          <a:lnTo>
                            <a:pt x="2710" y="1770"/>
                          </a:lnTo>
                          <a:lnTo>
                            <a:pt x="2682" y="1746"/>
                          </a:lnTo>
                          <a:lnTo>
                            <a:pt x="2656" y="1726"/>
                          </a:lnTo>
                          <a:lnTo>
                            <a:pt x="2654" y="1686"/>
                          </a:lnTo>
                          <a:lnTo>
                            <a:pt x="2670" y="1658"/>
                          </a:lnTo>
                          <a:lnTo>
                            <a:pt x="2686" y="1624"/>
                          </a:lnTo>
                          <a:lnTo>
                            <a:pt x="2718" y="1594"/>
                          </a:lnTo>
                          <a:lnTo>
                            <a:pt x="2750" y="1568"/>
                          </a:lnTo>
                          <a:lnTo>
                            <a:pt x="2786" y="1520"/>
                          </a:lnTo>
                          <a:lnTo>
                            <a:pt x="2802" y="1494"/>
                          </a:lnTo>
                          <a:lnTo>
                            <a:pt x="2850" y="1500"/>
                          </a:lnTo>
                          <a:lnTo>
                            <a:pt x="2878" y="1516"/>
                          </a:lnTo>
                          <a:lnTo>
                            <a:pt x="2876" y="1550"/>
                          </a:lnTo>
                          <a:lnTo>
                            <a:pt x="2890" y="1576"/>
                          </a:lnTo>
                          <a:lnTo>
                            <a:pt x="2900" y="1558"/>
                          </a:lnTo>
                          <a:lnTo>
                            <a:pt x="2922" y="1542"/>
                          </a:lnTo>
                          <a:lnTo>
                            <a:pt x="2922" y="1518"/>
                          </a:lnTo>
                          <a:lnTo>
                            <a:pt x="2932" y="1494"/>
                          </a:lnTo>
                          <a:lnTo>
                            <a:pt x="2916" y="1492"/>
                          </a:lnTo>
                          <a:lnTo>
                            <a:pt x="2898" y="1506"/>
                          </a:lnTo>
                          <a:lnTo>
                            <a:pt x="2892" y="1496"/>
                          </a:lnTo>
                          <a:lnTo>
                            <a:pt x="2910" y="1482"/>
                          </a:lnTo>
                          <a:lnTo>
                            <a:pt x="2890" y="1480"/>
                          </a:lnTo>
                          <a:lnTo>
                            <a:pt x="2882" y="1466"/>
                          </a:lnTo>
                          <a:lnTo>
                            <a:pt x="2886" y="1442"/>
                          </a:lnTo>
                          <a:lnTo>
                            <a:pt x="2868" y="1452"/>
                          </a:lnTo>
                          <a:lnTo>
                            <a:pt x="2854" y="1440"/>
                          </a:lnTo>
                          <a:lnTo>
                            <a:pt x="2870" y="1398"/>
                          </a:lnTo>
                          <a:lnTo>
                            <a:pt x="2898" y="1370"/>
                          </a:lnTo>
                          <a:lnTo>
                            <a:pt x="2890" y="1340"/>
                          </a:lnTo>
                          <a:lnTo>
                            <a:pt x="2900" y="1324"/>
                          </a:lnTo>
                          <a:lnTo>
                            <a:pt x="2930" y="1312"/>
                          </a:lnTo>
                          <a:lnTo>
                            <a:pt x="2924" y="1282"/>
                          </a:lnTo>
                          <a:lnTo>
                            <a:pt x="2932" y="1260"/>
                          </a:lnTo>
                          <a:lnTo>
                            <a:pt x="2914" y="1234"/>
                          </a:lnTo>
                          <a:lnTo>
                            <a:pt x="2928" y="1212"/>
                          </a:lnTo>
                          <a:lnTo>
                            <a:pt x="2914" y="1192"/>
                          </a:lnTo>
                          <a:lnTo>
                            <a:pt x="2912" y="1164"/>
                          </a:lnTo>
                          <a:lnTo>
                            <a:pt x="2936" y="1152"/>
                          </a:lnTo>
                          <a:lnTo>
                            <a:pt x="2946" y="1122"/>
                          </a:lnTo>
                          <a:lnTo>
                            <a:pt x="2948" y="1090"/>
                          </a:lnTo>
                          <a:lnTo>
                            <a:pt x="2924" y="1078"/>
                          </a:lnTo>
                          <a:lnTo>
                            <a:pt x="2908" y="1064"/>
                          </a:lnTo>
                          <a:lnTo>
                            <a:pt x="2872" y="1056"/>
                          </a:lnTo>
                          <a:lnTo>
                            <a:pt x="2856" y="1038"/>
                          </a:lnTo>
                          <a:lnTo>
                            <a:pt x="2830" y="1006"/>
                          </a:lnTo>
                          <a:lnTo>
                            <a:pt x="2790" y="992"/>
                          </a:lnTo>
                          <a:lnTo>
                            <a:pt x="2766" y="972"/>
                          </a:lnTo>
                          <a:lnTo>
                            <a:pt x="2760" y="950"/>
                          </a:lnTo>
                          <a:lnTo>
                            <a:pt x="2750" y="916"/>
                          </a:lnTo>
                          <a:lnTo>
                            <a:pt x="2730" y="896"/>
                          </a:lnTo>
                          <a:lnTo>
                            <a:pt x="2728" y="858"/>
                          </a:lnTo>
                          <a:lnTo>
                            <a:pt x="2716" y="824"/>
                          </a:lnTo>
                          <a:lnTo>
                            <a:pt x="2692" y="794"/>
                          </a:lnTo>
                          <a:lnTo>
                            <a:pt x="2706" y="776"/>
                          </a:lnTo>
                          <a:lnTo>
                            <a:pt x="2712" y="764"/>
                          </a:lnTo>
                          <a:lnTo>
                            <a:pt x="2698" y="744"/>
                          </a:lnTo>
                          <a:lnTo>
                            <a:pt x="2714" y="726"/>
                          </a:lnTo>
                          <a:lnTo>
                            <a:pt x="2718" y="698"/>
                          </a:lnTo>
                          <a:lnTo>
                            <a:pt x="2736" y="684"/>
                          </a:lnTo>
                          <a:lnTo>
                            <a:pt x="2746" y="664"/>
                          </a:lnTo>
                          <a:lnTo>
                            <a:pt x="2724" y="612"/>
                          </a:lnTo>
                          <a:lnTo>
                            <a:pt x="2700" y="604"/>
                          </a:lnTo>
                          <a:lnTo>
                            <a:pt x="2680" y="558"/>
                          </a:lnTo>
                          <a:lnTo>
                            <a:pt x="2646" y="550"/>
                          </a:lnTo>
                          <a:lnTo>
                            <a:pt x="2624" y="542"/>
                          </a:lnTo>
                          <a:lnTo>
                            <a:pt x="2600" y="554"/>
                          </a:lnTo>
                          <a:lnTo>
                            <a:pt x="2410" y="4"/>
                          </a:lnTo>
                          <a:lnTo>
                            <a:pt x="1996" y="398"/>
                          </a:lnTo>
                          <a:lnTo>
                            <a:pt x="1974" y="404"/>
                          </a:lnTo>
                          <a:lnTo>
                            <a:pt x="1944" y="440"/>
                          </a:lnTo>
                          <a:lnTo>
                            <a:pt x="1910" y="438"/>
                          </a:lnTo>
                          <a:lnTo>
                            <a:pt x="1884" y="446"/>
                          </a:lnTo>
                          <a:lnTo>
                            <a:pt x="1866" y="452"/>
                          </a:lnTo>
                          <a:lnTo>
                            <a:pt x="1852" y="436"/>
                          </a:lnTo>
                          <a:lnTo>
                            <a:pt x="1830" y="448"/>
                          </a:lnTo>
                          <a:lnTo>
                            <a:pt x="1824" y="436"/>
                          </a:lnTo>
                          <a:lnTo>
                            <a:pt x="1814" y="430"/>
                          </a:lnTo>
                          <a:lnTo>
                            <a:pt x="1822" y="400"/>
                          </a:lnTo>
                          <a:lnTo>
                            <a:pt x="1802" y="372"/>
                          </a:lnTo>
                          <a:lnTo>
                            <a:pt x="1786" y="376"/>
                          </a:lnTo>
                          <a:lnTo>
                            <a:pt x="1772" y="358"/>
                          </a:lnTo>
                          <a:lnTo>
                            <a:pt x="1762" y="342"/>
                          </a:lnTo>
                          <a:lnTo>
                            <a:pt x="1742" y="342"/>
                          </a:lnTo>
                          <a:lnTo>
                            <a:pt x="1736" y="328"/>
                          </a:lnTo>
                          <a:lnTo>
                            <a:pt x="1724" y="322"/>
                          </a:lnTo>
                          <a:lnTo>
                            <a:pt x="1704" y="300"/>
                          </a:lnTo>
                          <a:lnTo>
                            <a:pt x="1680" y="298"/>
                          </a:lnTo>
                          <a:lnTo>
                            <a:pt x="1642" y="292"/>
                          </a:lnTo>
                          <a:lnTo>
                            <a:pt x="1636" y="268"/>
                          </a:lnTo>
                          <a:lnTo>
                            <a:pt x="1610" y="262"/>
                          </a:lnTo>
                          <a:lnTo>
                            <a:pt x="1588" y="274"/>
                          </a:lnTo>
                          <a:lnTo>
                            <a:pt x="1574" y="266"/>
                          </a:lnTo>
                          <a:lnTo>
                            <a:pt x="1562" y="250"/>
                          </a:lnTo>
                          <a:lnTo>
                            <a:pt x="1542" y="252"/>
                          </a:lnTo>
                          <a:lnTo>
                            <a:pt x="1538" y="238"/>
                          </a:lnTo>
                          <a:lnTo>
                            <a:pt x="1530" y="220"/>
                          </a:lnTo>
                          <a:lnTo>
                            <a:pt x="1512" y="204"/>
                          </a:lnTo>
                          <a:lnTo>
                            <a:pt x="1498" y="168"/>
                          </a:lnTo>
                          <a:lnTo>
                            <a:pt x="1482" y="178"/>
                          </a:lnTo>
                          <a:lnTo>
                            <a:pt x="1460" y="194"/>
                          </a:lnTo>
                          <a:lnTo>
                            <a:pt x="1424" y="194"/>
                          </a:lnTo>
                          <a:lnTo>
                            <a:pt x="1418" y="210"/>
                          </a:lnTo>
                          <a:lnTo>
                            <a:pt x="1378" y="218"/>
                          </a:lnTo>
                          <a:lnTo>
                            <a:pt x="1344" y="208"/>
                          </a:lnTo>
                          <a:lnTo>
                            <a:pt x="1316" y="194"/>
                          </a:lnTo>
                          <a:lnTo>
                            <a:pt x="1298" y="166"/>
                          </a:lnTo>
                          <a:lnTo>
                            <a:pt x="1290" y="110"/>
                          </a:lnTo>
                          <a:lnTo>
                            <a:pt x="1288" y="86"/>
                          </a:lnTo>
                          <a:lnTo>
                            <a:pt x="1272" y="82"/>
                          </a:lnTo>
                          <a:lnTo>
                            <a:pt x="1258" y="70"/>
                          </a:lnTo>
                          <a:lnTo>
                            <a:pt x="1226" y="42"/>
                          </a:lnTo>
                          <a:lnTo>
                            <a:pt x="1196" y="10"/>
                          </a:lnTo>
                          <a:lnTo>
                            <a:pt x="1160" y="0"/>
                          </a:lnTo>
                          <a:lnTo>
                            <a:pt x="1132" y="4"/>
                          </a:lnTo>
                          <a:lnTo>
                            <a:pt x="1120" y="30"/>
                          </a:lnTo>
                          <a:lnTo>
                            <a:pt x="1096" y="32"/>
                          </a:lnTo>
                          <a:lnTo>
                            <a:pt x="1086" y="56"/>
                          </a:lnTo>
                          <a:lnTo>
                            <a:pt x="1062" y="60"/>
                          </a:lnTo>
                          <a:lnTo>
                            <a:pt x="1044" y="92"/>
                          </a:lnTo>
                          <a:lnTo>
                            <a:pt x="1028" y="120"/>
                          </a:lnTo>
                          <a:lnTo>
                            <a:pt x="972" y="114"/>
                          </a:lnTo>
                          <a:lnTo>
                            <a:pt x="944" y="114"/>
                          </a:lnTo>
                          <a:lnTo>
                            <a:pt x="940" y="134"/>
                          </a:lnTo>
                          <a:lnTo>
                            <a:pt x="906" y="136"/>
                          </a:lnTo>
                          <a:lnTo>
                            <a:pt x="898" y="156"/>
                          </a:lnTo>
                          <a:lnTo>
                            <a:pt x="870" y="164"/>
                          </a:lnTo>
                          <a:lnTo>
                            <a:pt x="854" y="196"/>
                          </a:lnTo>
                          <a:lnTo>
                            <a:pt x="840" y="186"/>
                          </a:lnTo>
                          <a:lnTo>
                            <a:pt x="822" y="212"/>
                          </a:lnTo>
                          <a:lnTo>
                            <a:pt x="790" y="212"/>
                          </a:lnTo>
                          <a:lnTo>
                            <a:pt x="774" y="206"/>
                          </a:lnTo>
                          <a:lnTo>
                            <a:pt x="764" y="220"/>
                          </a:lnTo>
                          <a:lnTo>
                            <a:pt x="724" y="228"/>
                          </a:lnTo>
                          <a:lnTo>
                            <a:pt x="698" y="218"/>
                          </a:lnTo>
                          <a:lnTo>
                            <a:pt x="664" y="230"/>
                          </a:lnTo>
                          <a:lnTo>
                            <a:pt x="646" y="246"/>
                          </a:lnTo>
                          <a:lnTo>
                            <a:pt x="626" y="242"/>
                          </a:lnTo>
                          <a:lnTo>
                            <a:pt x="596" y="242"/>
                          </a:lnTo>
                          <a:lnTo>
                            <a:pt x="570" y="252"/>
                          </a:lnTo>
                          <a:lnTo>
                            <a:pt x="550" y="274"/>
                          </a:lnTo>
                          <a:lnTo>
                            <a:pt x="530" y="256"/>
                          </a:lnTo>
                          <a:lnTo>
                            <a:pt x="514" y="268"/>
                          </a:lnTo>
                          <a:lnTo>
                            <a:pt x="484" y="254"/>
                          </a:lnTo>
                          <a:lnTo>
                            <a:pt x="448" y="256"/>
                          </a:lnTo>
                          <a:lnTo>
                            <a:pt x="420" y="266"/>
                          </a:lnTo>
                          <a:lnTo>
                            <a:pt x="398" y="284"/>
                          </a:lnTo>
                          <a:lnTo>
                            <a:pt x="370" y="284"/>
                          </a:lnTo>
                          <a:lnTo>
                            <a:pt x="346" y="284"/>
                          </a:lnTo>
                          <a:lnTo>
                            <a:pt x="332" y="274"/>
                          </a:lnTo>
                          <a:lnTo>
                            <a:pt x="326" y="238"/>
                          </a:lnTo>
                          <a:lnTo>
                            <a:pt x="300" y="228"/>
                          </a:lnTo>
                          <a:lnTo>
                            <a:pt x="276" y="208"/>
                          </a:lnTo>
                          <a:lnTo>
                            <a:pt x="264" y="180"/>
                          </a:lnTo>
                          <a:lnTo>
                            <a:pt x="246" y="164"/>
                          </a:lnTo>
                          <a:lnTo>
                            <a:pt x="226" y="158"/>
                          </a:lnTo>
                          <a:lnTo>
                            <a:pt x="214" y="166"/>
                          </a:lnTo>
                          <a:lnTo>
                            <a:pt x="186" y="168"/>
                          </a:lnTo>
                          <a:lnTo>
                            <a:pt x="138" y="140"/>
                          </a:lnTo>
                          <a:lnTo>
                            <a:pt x="106" y="98"/>
                          </a:lnTo>
                          <a:lnTo>
                            <a:pt x="84" y="90"/>
                          </a:lnTo>
                          <a:lnTo>
                            <a:pt x="50" y="80"/>
                          </a:lnTo>
                          <a:lnTo>
                            <a:pt x="34" y="52"/>
                          </a:lnTo>
                          <a:lnTo>
                            <a:pt x="28" y="34"/>
                          </a:lnTo>
                          <a:lnTo>
                            <a:pt x="0" y="30"/>
                          </a:lnTo>
                          <a:lnTo>
                            <a:pt x="378" y="1230"/>
                          </a:lnTo>
                          <a:lnTo>
                            <a:pt x="956" y="1602"/>
                          </a:lnTo>
                          <a:lnTo>
                            <a:pt x="1504" y="1898"/>
                          </a:lnTo>
                          <a:lnTo>
                            <a:pt x="1528" y="1884"/>
                          </a:lnTo>
                          <a:lnTo>
                            <a:pt x="1562" y="1884"/>
                          </a:lnTo>
                          <a:lnTo>
                            <a:pt x="1570" y="1894"/>
                          </a:lnTo>
                          <a:lnTo>
                            <a:pt x="1586" y="1882"/>
                          </a:lnTo>
                          <a:lnTo>
                            <a:pt x="1598" y="1890"/>
                          </a:lnTo>
                          <a:lnTo>
                            <a:pt x="1616" y="1872"/>
                          </a:lnTo>
                          <a:lnTo>
                            <a:pt x="1648" y="1872"/>
                          </a:lnTo>
                          <a:lnTo>
                            <a:pt x="1660" y="1878"/>
                          </a:lnTo>
                          <a:lnTo>
                            <a:pt x="1688" y="1878"/>
                          </a:lnTo>
                          <a:lnTo>
                            <a:pt x="1710" y="1874"/>
                          </a:lnTo>
                          <a:lnTo>
                            <a:pt x="1732" y="1878"/>
                          </a:lnTo>
                          <a:lnTo>
                            <a:pt x="1738" y="1858"/>
                          </a:lnTo>
                          <a:lnTo>
                            <a:pt x="1762" y="1836"/>
                          </a:lnTo>
                          <a:lnTo>
                            <a:pt x="1778" y="1832"/>
                          </a:lnTo>
                          <a:lnTo>
                            <a:pt x="1794" y="1840"/>
                          </a:lnTo>
                          <a:lnTo>
                            <a:pt x="1814" y="1834"/>
                          </a:lnTo>
                          <a:lnTo>
                            <a:pt x="1828" y="1842"/>
                          </a:lnTo>
                          <a:lnTo>
                            <a:pt x="1868" y="1840"/>
                          </a:lnTo>
                          <a:lnTo>
                            <a:pt x="1884" y="1832"/>
                          </a:lnTo>
                          <a:lnTo>
                            <a:pt x="1902" y="1832"/>
                          </a:lnTo>
                          <a:lnTo>
                            <a:pt x="1916" y="1842"/>
                          </a:lnTo>
                          <a:lnTo>
                            <a:pt x="1964" y="1846"/>
                          </a:lnTo>
                          <a:lnTo>
                            <a:pt x="1972" y="1862"/>
                          </a:lnTo>
                          <a:lnTo>
                            <a:pt x="1964" y="1870"/>
                          </a:lnTo>
                          <a:lnTo>
                            <a:pt x="1974" y="1898"/>
                          </a:lnTo>
                          <a:lnTo>
                            <a:pt x="1972" y="1910"/>
                          </a:lnTo>
                          <a:lnTo>
                            <a:pt x="1992" y="1948"/>
                          </a:lnTo>
                          <a:lnTo>
                            <a:pt x="1988" y="1966"/>
                          </a:lnTo>
                          <a:lnTo>
                            <a:pt x="2000" y="1968"/>
                          </a:lnTo>
                          <a:lnTo>
                            <a:pt x="2020" y="1970"/>
                          </a:lnTo>
                          <a:lnTo>
                            <a:pt x="2030" y="1954"/>
                          </a:lnTo>
                          <a:lnTo>
                            <a:pt x="2048" y="1966"/>
                          </a:lnTo>
                          <a:lnTo>
                            <a:pt x="2066" y="1954"/>
                          </a:lnTo>
                          <a:lnTo>
                            <a:pt x="2076" y="1964"/>
                          </a:lnTo>
                          <a:close/>
                        </a:path>
                      </a:pathLst>
                    </a:custGeom>
                    <a:solidFill>
                      <a:srgbClr val="EAEAEA"/>
                    </a:solidFill>
                    <a:ln w="25400">
                      <a:solidFill>
                        <a:srgbClr val="969696"/>
                      </a:solidFill>
                      <a:round/>
                      <a:headEnd/>
                      <a:tailEnd/>
                    </a:ln>
                  </p:spPr>
                  <p:txBody>
                    <a:bodyPr/>
                    <a:lstStyle/>
                    <a:p>
                      <a:endParaRPr lang="en-US"/>
                    </a:p>
                  </p:txBody>
                </p:sp>
              </p:grpSp>
              <p:sp>
                <p:nvSpPr>
                  <p:cNvPr id="20594" name="Freeform 14"/>
                  <p:cNvSpPr>
                    <a:spLocks/>
                  </p:cNvSpPr>
                  <p:nvPr/>
                </p:nvSpPr>
                <p:spPr bwMode="auto">
                  <a:xfrm>
                    <a:off x="3894" y="1755"/>
                    <a:ext cx="1299" cy="852"/>
                  </a:xfrm>
                  <a:custGeom>
                    <a:avLst/>
                    <a:gdLst>
                      <a:gd name="T0" fmla="*/ 1425 w 1287"/>
                      <a:gd name="T1" fmla="*/ 732 h 852"/>
                      <a:gd name="T2" fmla="*/ 1365 w 1287"/>
                      <a:gd name="T3" fmla="*/ 753 h 852"/>
                      <a:gd name="T4" fmla="*/ 1356 w 1287"/>
                      <a:gd name="T5" fmla="*/ 774 h 852"/>
                      <a:gd name="T6" fmla="*/ 1312 w 1287"/>
                      <a:gd name="T7" fmla="*/ 780 h 852"/>
                      <a:gd name="T8" fmla="*/ 1270 w 1287"/>
                      <a:gd name="T9" fmla="*/ 792 h 852"/>
                      <a:gd name="T10" fmla="*/ 1266 w 1287"/>
                      <a:gd name="T11" fmla="*/ 753 h 852"/>
                      <a:gd name="T12" fmla="*/ 1212 w 1287"/>
                      <a:gd name="T13" fmla="*/ 717 h 852"/>
                      <a:gd name="T14" fmla="*/ 1216 w 1287"/>
                      <a:gd name="T15" fmla="*/ 693 h 852"/>
                      <a:gd name="T16" fmla="*/ 1176 w 1287"/>
                      <a:gd name="T17" fmla="*/ 678 h 852"/>
                      <a:gd name="T18" fmla="*/ 1123 w 1287"/>
                      <a:gd name="T19" fmla="*/ 684 h 852"/>
                      <a:gd name="T20" fmla="*/ 1060 w 1287"/>
                      <a:gd name="T21" fmla="*/ 723 h 852"/>
                      <a:gd name="T22" fmla="*/ 910 w 1287"/>
                      <a:gd name="T23" fmla="*/ 759 h 852"/>
                      <a:gd name="T24" fmla="*/ 837 w 1287"/>
                      <a:gd name="T25" fmla="*/ 780 h 852"/>
                      <a:gd name="T26" fmla="*/ 765 w 1287"/>
                      <a:gd name="T27" fmla="*/ 807 h 852"/>
                      <a:gd name="T28" fmla="*/ 690 w 1287"/>
                      <a:gd name="T29" fmla="*/ 810 h 852"/>
                      <a:gd name="T30" fmla="*/ 574 w 1287"/>
                      <a:gd name="T31" fmla="*/ 849 h 852"/>
                      <a:gd name="T32" fmla="*/ 496 w 1287"/>
                      <a:gd name="T33" fmla="*/ 852 h 852"/>
                      <a:gd name="T34" fmla="*/ 461 w 1287"/>
                      <a:gd name="T35" fmla="*/ 816 h 852"/>
                      <a:gd name="T36" fmla="*/ 446 w 1287"/>
                      <a:gd name="T37" fmla="*/ 777 h 852"/>
                      <a:gd name="T38" fmla="*/ 493 w 1287"/>
                      <a:gd name="T39" fmla="*/ 792 h 852"/>
                      <a:gd name="T40" fmla="*/ 523 w 1287"/>
                      <a:gd name="T41" fmla="*/ 804 h 852"/>
                      <a:gd name="T42" fmla="*/ 565 w 1287"/>
                      <a:gd name="T43" fmla="*/ 753 h 852"/>
                      <a:gd name="T44" fmla="*/ 556 w 1287"/>
                      <a:gd name="T45" fmla="*/ 726 h 852"/>
                      <a:gd name="T46" fmla="*/ 586 w 1287"/>
                      <a:gd name="T47" fmla="*/ 702 h 852"/>
                      <a:gd name="T48" fmla="*/ 639 w 1287"/>
                      <a:gd name="T49" fmla="*/ 633 h 852"/>
                      <a:gd name="T50" fmla="*/ 675 w 1287"/>
                      <a:gd name="T51" fmla="*/ 555 h 852"/>
                      <a:gd name="T52" fmla="*/ 713 w 1287"/>
                      <a:gd name="T53" fmla="*/ 453 h 852"/>
                      <a:gd name="T54" fmla="*/ 730 w 1287"/>
                      <a:gd name="T55" fmla="*/ 339 h 852"/>
                      <a:gd name="T56" fmla="*/ 744 w 1287"/>
                      <a:gd name="T57" fmla="*/ 249 h 852"/>
                      <a:gd name="T58" fmla="*/ 727 w 1287"/>
                      <a:gd name="T59" fmla="*/ 171 h 852"/>
                      <a:gd name="T60" fmla="*/ 751 w 1287"/>
                      <a:gd name="T61" fmla="*/ 129 h 852"/>
                      <a:gd name="T62" fmla="*/ 744 w 1287"/>
                      <a:gd name="T63" fmla="*/ 96 h 852"/>
                      <a:gd name="T64" fmla="*/ 713 w 1287"/>
                      <a:gd name="T65" fmla="*/ 96 h 852"/>
                      <a:gd name="T66" fmla="*/ 687 w 1287"/>
                      <a:gd name="T67" fmla="*/ 96 h 852"/>
                      <a:gd name="T68" fmla="*/ 639 w 1287"/>
                      <a:gd name="T69" fmla="*/ 87 h 852"/>
                      <a:gd name="T70" fmla="*/ 624 w 1287"/>
                      <a:gd name="T71" fmla="*/ 69 h 852"/>
                      <a:gd name="T72" fmla="*/ 646 w 1287"/>
                      <a:gd name="T73" fmla="*/ 48 h 852"/>
                      <a:gd name="T74" fmla="*/ 614 w 1287"/>
                      <a:gd name="T75" fmla="*/ 39 h 852"/>
                      <a:gd name="T76" fmla="*/ 642 w 1287"/>
                      <a:gd name="T77" fmla="*/ 0 h 852"/>
                      <a:gd name="T78" fmla="*/ 599 w 1287"/>
                      <a:gd name="T79" fmla="*/ 0 h 852"/>
                      <a:gd name="T80" fmla="*/ 544 w 1287"/>
                      <a:gd name="T81" fmla="*/ 21 h 852"/>
                      <a:gd name="T82" fmla="*/ 464 w 1287"/>
                      <a:gd name="T83" fmla="*/ 57 h 852"/>
                      <a:gd name="T84" fmla="*/ 378 w 1287"/>
                      <a:gd name="T85" fmla="*/ 84 h 852"/>
                      <a:gd name="T86" fmla="*/ 324 w 1287"/>
                      <a:gd name="T87" fmla="*/ 138 h 852"/>
                      <a:gd name="T88" fmla="*/ 262 w 1287"/>
                      <a:gd name="T89" fmla="*/ 201 h 852"/>
                      <a:gd name="T90" fmla="*/ 223 w 1287"/>
                      <a:gd name="T91" fmla="*/ 267 h 852"/>
                      <a:gd name="T92" fmla="*/ 202 w 1287"/>
                      <a:gd name="T93" fmla="*/ 318 h 852"/>
                      <a:gd name="T94" fmla="*/ 199 w 1287"/>
                      <a:gd name="T95" fmla="*/ 372 h 852"/>
                      <a:gd name="T96" fmla="*/ 140 w 1287"/>
                      <a:gd name="T97" fmla="*/ 405 h 852"/>
                      <a:gd name="T98" fmla="*/ 65 w 1287"/>
                      <a:gd name="T99" fmla="*/ 426 h 852"/>
                      <a:gd name="T100" fmla="*/ 24 w 1287"/>
                      <a:gd name="T101" fmla="*/ 420 h 852"/>
                      <a:gd name="T102" fmla="*/ 18 w 1287"/>
                      <a:gd name="T103" fmla="*/ 390 h 852"/>
                      <a:gd name="T104" fmla="*/ 0 w 1287"/>
                      <a:gd name="T105" fmla="*/ 390 h 852"/>
                      <a:gd name="T106" fmla="*/ 0 w 1287"/>
                      <a:gd name="T107" fmla="*/ 372 h 8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87"/>
                      <a:gd name="T163" fmla="*/ 0 h 852"/>
                      <a:gd name="T164" fmla="*/ 1287 w 1287"/>
                      <a:gd name="T165" fmla="*/ 852 h 8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87" h="852">
                        <a:moveTo>
                          <a:pt x="1287" y="732"/>
                        </a:moveTo>
                        <a:lnTo>
                          <a:pt x="1233" y="753"/>
                        </a:lnTo>
                        <a:lnTo>
                          <a:pt x="1224" y="774"/>
                        </a:lnTo>
                        <a:lnTo>
                          <a:pt x="1185" y="780"/>
                        </a:lnTo>
                        <a:lnTo>
                          <a:pt x="1146" y="792"/>
                        </a:lnTo>
                        <a:lnTo>
                          <a:pt x="1143" y="753"/>
                        </a:lnTo>
                        <a:lnTo>
                          <a:pt x="1095" y="717"/>
                        </a:lnTo>
                        <a:lnTo>
                          <a:pt x="1098" y="693"/>
                        </a:lnTo>
                        <a:lnTo>
                          <a:pt x="1062" y="678"/>
                        </a:lnTo>
                        <a:lnTo>
                          <a:pt x="1014" y="684"/>
                        </a:lnTo>
                        <a:lnTo>
                          <a:pt x="957" y="723"/>
                        </a:lnTo>
                        <a:lnTo>
                          <a:pt x="822" y="759"/>
                        </a:lnTo>
                        <a:lnTo>
                          <a:pt x="756" y="780"/>
                        </a:lnTo>
                        <a:lnTo>
                          <a:pt x="690" y="807"/>
                        </a:lnTo>
                        <a:lnTo>
                          <a:pt x="624" y="810"/>
                        </a:lnTo>
                        <a:lnTo>
                          <a:pt x="519" y="849"/>
                        </a:lnTo>
                        <a:lnTo>
                          <a:pt x="450" y="852"/>
                        </a:lnTo>
                        <a:lnTo>
                          <a:pt x="417" y="816"/>
                        </a:lnTo>
                        <a:lnTo>
                          <a:pt x="402" y="777"/>
                        </a:lnTo>
                        <a:lnTo>
                          <a:pt x="447" y="792"/>
                        </a:lnTo>
                        <a:lnTo>
                          <a:pt x="471" y="804"/>
                        </a:lnTo>
                        <a:lnTo>
                          <a:pt x="510" y="753"/>
                        </a:lnTo>
                        <a:lnTo>
                          <a:pt x="501" y="726"/>
                        </a:lnTo>
                        <a:lnTo>
                          <a:pt x="531" y="702"/>
                        </a:lnTo>
                        <a:lnTo>
                          <a:pt x="576" y="633"/>
                        </a:lnTo>
                        <a:lnTo>
                          <a:pt x="609" y="555"/>
                        </a:lnTo>
                        <a:cubicBezTo>
                          <a:pt x="646" y="457"/>
                          <a:pt x="645" y="493"/>
                          <a:pt x="645" y="453"/>
                        </a:cubicBezTo>
                        <a:lnTo>
                          <a:pt x="660" y="339"/>
                        </a:lnTo>
                        <a:lnTo>
                          <a:pt x="672" y="249"/>
                        </a:lnTo>
                        <a:lnTo>
                          <a:pt x="657" y="171"/>
                        </a:lnTo>
                        <a:lnTo>
                          <a:pt x="678" y="129"/>
                        </a:lnTo>
                        <a:lnTo>
                          <a:pt x="672" y="96"/>
                        </a:lnTo>
                        <a:lnTo>
                          <a:pt x="645" y="96"/>
                        </a:lnTo>
                        <a:lnTo>
                          <a:pt x="621" y="96"/>
                        </a:lnTo>
                        <a:lnTo>
                          <a:pt x="576" y="87"/>
                        </a:lnTo>
                        <a:lnTo>
                          <a:pt x="564" y="69"/>
                        </a:lnTo>
                        <a:lnTo>
                          <a:pt x="582" y="48"/>
                        </a:lnTo>
                        <a:lnTo>
                          <a:pt x="555" y="39"/>
                        </a:lnTo>
                        <a:lnTo>
                          <a:pt x="579" y="0"/>
                        </a:lnTo>
                        <a:lnTo>
                          <a:pt x="543" y="0"/>
                        </a:lnTo>
                        <a:lnTo>
                          <a:pt x="489" y="21"/>
                        </a:lnTo>
                        <a:lnTo>
                          <a:pt x="420" y="57"/>
                        </a:lnTo>
                        <a:lnTo>
                          <a:pt x="345" y="84"/>
                        </a:lnTo>
                        <a:lnTo>
                          <a:pt x="291" y="138"/>
                        </a:lnTo>
                        <a:lnTo>
                          <a:pt x="240" y="201"/>
                        </a:lnTo>
                        <a:lnTo>
                          <a:pt x="201" y="267"/>
                        </a:lnTo>
                        <a:lnTo>
                          <a:pt x="180" y="318"/>
                        </a:lnTo>
                        <a:lnTo>
                          <a:pt x="177" y="372"/>
                        </a:lnTo>
                        <a:lnTo>
                          <a:pt x="129" y="405"/>
                        </a:lnTo>
                        <a:lnTo>
                          <a:pt x="54" y="426"/>
                        </a:lnTo>
                        <a:lnTo>
                          <a:pt x="24" y="420"/>
                        </a:lnTo>
                        <a:lnTo>
                          <a:pt x="18" y="390"/>
                        </a:lnTo>
                        <a:lnTo>
                          <a:pt x="0" y="390"/>
                        </a:lnTo>
                        <a:lnTo>
                          <a:pt x="0" y="372"/>
                        </a:lnTo>
                      </a:path>
                    </a:pathLst>
                  </a:custGeom>
                  <a:noFill/>
                  <a:ln w="25400">
                    <a:solidFill>
                      <a:srgbClr val="969696"/>
                    </a:solidFill>
                    <a:round/>
                    <a:headEnd/>
                    <a:tailEnd/>
                  </a:ln>
                </p:spPr>
                <p:txBody>
                  <a:bodyPr/>
                  <a:lstStyle/>
                  <a:p>
                    <a:endParaRPr lang="en-US"/>
                  </a:p>
                </p:txBody>
              </p:sp>
            </p:grpSp>
            <p:sp>
              <p:nvSpPr>
                <p:cNvPr id="20568" name="Line 15"/>
                <p:cNvSpPr>
                  <a:spLocks noChangeShapeType="1"/>
                </p:cNvSpPr>
                <p:nvPr/>
              </p:nvSpPr>
              <p:spPr bwMode="auto">
                <a:xfrm>
                  <a:off x="3453" y="1769"/>
                  <a:ext cx="7" cy="1"/>
                </a:xfrm>
                <a:prstGeom prst="line">
                  <a:avLst/>
                </a:prstGeom>
                <a:noFill/>
                <a:ln w="22225">
                  <a:solidFill>
                    <a:srgbClr val="640000"/>
                  </a:solidFill>
                  <a:round/>
                  <a:headEnd/>
                  <a:tailEnd/>
                </a:ln>
              </p:spPr>
              <p:txBody>
                <a:bodyPr/>
                <a:lstStyle/>
                <a:p>
                  <a:endParaRPr lang="en-US"/>
                </a:p>
              </p:txBody>
            </p:sp>
            <p:sp>
              <p:nvSpPr>
                <p:cNvPr id="20569" name="Freeform 16"/>
                <p:cNvSpPr>
                  <a:spLocks/>
                </p:cNvSpPr>
                <p:nvPr/>
              </p:nvSpPr>
              <p:spPr bwMode="auto">
                <a:xfrm>
                  <a:off x="3523" y="1762"/>
                  <a:ext cx="14" cy="1"/>
                </a:xfrm>
                <a:custGeom>
                  <a:avLst/>
                  <a:gdLst>
                    <a:gd name="T0" fmla="*/ 0 w 14"/>
                    <a:gd name="T1" fmla="*/ 0 h 1"/>
                    <a:gd name="T2" fmla="*/ 7 w 14"/>
                    <a:gd name="T3" fmla="*/ 0 h 1"/>
                    <a:gd name="T4" fmla="*/ 14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7" y="0"/>
                      </a:lnTo>
                      <a:lnTo>
                        <a:pt x="14" y="0"/>
                      </a:lnTo>
                    </a:path>
                  </a:pathLst>
                </a:custGeom>
                <a:noFill/>
                <a:ln w="22225">
                  <a:solidFill>
                    <a:srgbClr val="640000"/>
                  </a:solidFill>
                  <a:round/>
                  <a:headEnd/>
                  <a:tailEnd/>
                </a:ln>
              </p:spPr>
              <p:txBody>
                <a:bodyPr/>
                <a:lstStyle/>
                <a:p>
                  <a:endParaRPr lang="en-US"/>
                </a:p>
              </p:txBody>
            </p:sp>
            <p:sp>
              <p:nvSpPr>
                <p:cNvPr id="20570" name="Freeform 17"/>
                <p:cNvSpPr>
                  <a:spLocks/>
                </p:cNvSpPr>
                <p:nvPr/>
              </p:nvSpPr>
              <p:spPr bwMode="auto">
                <a:xfrm>
                  <a:off x="3634" y="2040"/>
                  <a:ext cx="14" cy="13"/>
                </a:xfrm>
                <a:custGeom>
                  <a:avLst/>
                  <a:gdLst>
                    <a:gd name="T0" fmla="*/ 0 w 14"/>
                    <a:gd name="T1" fmla="*/ 13 h 13"/>
                    <a:gd name="T2" fmla="*/ 7 w 14"/>
                    <a:gd name="T3" fmla="*/ 6 h 13"/>
                    <a:gd name="T4" fmla="*/ 14 w 14"/>
                    <a:gd name="T5" fmla="*/ 0 h 13"/>
                    <a:gd name="T6" fmla="*/ 0 60000 65536"/>
                    <a:gd name="T7" fmla="*/ 0 60000 65536"/>
                    <a:gd name="T8" fmla="*/ 0 60000 65536"/>
                    <a:gd name="T9" fmla="*/ 0 w 14"/>
                    <a:gd name="T10" fmla="*/ 0 h 13"/>
                    <a:gd name="T11" fmla="*/ 14 w 14"/>
                    <a:gd name="T12" fmla="*/ 13 h 13"/>
                  </a:gdLst>
                  <a:ahLst/>
                  <a:cxnLst>
                    <a:cxn ang="T6">
                      <a:pos x="T0" y="T1"/>
                    </a:cxn>
                    <a:cxn ang="T7">
                      <a:pos x="T2" y="T3"/>
                    </a:cxn>
                    <a:cxn ang="T8">
                      <a:pos x="T4" y="T5"/>
                    </a:cxn>
                  </a:cxnLst>
                  <a:rect l="T9" t="T10" r="T11" b="T12"/>
                  <a:pathLst>
                    <a:path w="14" h="13">
                      <a:moveTo>
                        <a:pt x="0" y="13"/>
                      </a:moveTo>
                      <a:lnTo>
                        <a:pt x="7" y="6"/>
                      </a:lnTo>
                      <a:lnTo>
                        <a:pt x="14" y="0"/>
                      </a:lnTo>
                    </a:path>
                  </a:pathLst>
                </a:custGeom>
                <a:noFill/>
                <a:ln w="22225">
                  <a:solidFill>
                    <a:srgbClr val="640000"/>
                  </a:solidFill>
                  <a:round/>
                  <a:headEnd/>
                  <a:tailEnd/>
                </a:ln>
              </p:spPr>
              <p:txBody>
                <a:bodyPr/>
                <a:lstStyle/>
                <a:p>
                  <a:endParaRPr lang="en-US"/>
                </a:p>
              </p:txBody>
            </p:sp>
            <p:sp>
              <p:nvSpPr>
                <p:cNvPr id="20571" name="Freeform 18"/>
                <p:cNvSpPr>
                  <a:spLocks/>
                </p:cNvSpPr>
                <p:nvPr/>
              </p:nvSpPr>
              <p:spPr bwMode="auto">
                <a:xfrm>
                  <a:off x="3683" y="2012"/>
                  <a:ext cx="6" cy="7"/>
                </a:xfrm>
                <a:custGeom>
                  <a:avLst/>
                  <a:gdLst>
                    <a:gd name="T0" fmla="*/ 0 w 6"/>
                    <a:gd name="T1" fmla="*/ 7 h 7"/>
                    <a:gd name="T2" fmla="*/ 0 w 6"/>
                    <a:gd name="T3" fmla="*/ 0 h 7"/>
                    <a:gd name="T4" fmla="*/ 6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7"/>
                      </a:moveTo>
                      <a:lnTo>
                        <a:pt x="0" y="0"/>
                      </a:lnTo>
                      <a:lnTo>
                        <a:pt x="6" y="0"/>
                      </a:lnTo>
                    </a:path>
                  </a:pathLst>
                </a:custGeom>
                <a:noFill/>
                <a:ln w="22225">
                  <a:solidFill>
                    <a:srgbClr val="640000"/>
                  </a:solidFill>
                  <a:round/>
                  <a:headEnd/>
                  <a:tailEnd/>
                </a:ln>
              </p:spPr>
              <p:txBody>
                <a:bodyPr/>
                <a:lstStyle/>
                <a:p>
                  <a:endParaRPr lang="en-US"/>
                </a:p>
              </p:txBody>
            </p:sp>
            <p:sp>
              <p:nvSpPr>
                <p:cNvPr id="20572" name="Freeform 19"/>
                <p:cNvSpPr>
                  <a:spLocks noEditPoints="1"/>
                </p:cNvSpPr>
                <p:nvPr/>
              </p:nvSpPr>
              <p:spPr bwMode="auto">
                <a:xfrm>
                  <a:off x="3314" y="1352"/>
                  <a:ext cx="223" cy="500"/>
                </a:xfrm>
                <a:custGeom>
                  <a:avLst/>
                  <a:gdLst>
                    <a:gd name="T0" fmla="*/ 216 w 223"/>
                    <a:gd name="T1" fmla="*/ 410 h 500"/>
                    <a:gd name="T2" fmla="*/ 202 w 223"/>
                    <a:gd name="T3" fmla="*/ 430 h 500"/>
                    <a:gd name="T4" fmla="*/ 174 w 223"/>
                    <a:gd name="T5" fmla="*/ 465 h 500"/>
                    <a:gd name="T6" fmla="*/ 153 w 223"/>
                    <a:gd name="T7" fmla="*/ 500 h 500"/>
                    <a:gd name="T8" fmla="*/ 160 w 223"/>
                    <a:gd name="T9" fmla="*/ 458 h 500"/>
                    <a:gd name="T10" fmla="*/ 195 w 223"/>
                    <a:gd name="T11" fmla="*/ 417 h 500"/>
                    <a:gd name="T12" fmla="*/ 216 w 223"/>
                    <a:gd name="T13" fmla="*/ 389 h 500"/>
                    <a:gd name="T14" fmla="*/ 174 w 223"/>
                    <a:gd name="T15" fmla="*/ 382 h 500"/>
                    <a:gd name="T16" fmla="*/ 146 w 223"/>
                    <a:gd name="T17" fmla="*/ 396 h 500"/>
                    <a:gd name="T18" fmla="*/ 111 w 223"/>
                    <a:gd name="T19" fmla="*/ 375 h 500"/>
                    <a:gd name="T20" fmla="*/ 118 w 223"/>
                    <a:gd name="T21" fmla="*/ 347 h 500"/>
                    <a:gd name="T22" fmla="*/ 118 w 223"/>
                    <a:gd name="T23" fmla="*/ 333 h 500"/>
                    <a:gd name="T24" fmla="*/ 111 w 223"/>
                    <a:gd name="T25" fmla="*/ 368 h 500"/>
                    <a:gd name="T26" fmla="*/ 125 w 223"/>
                    <a:gd name="T27" fmla="*/ 382 h 500"/>
                    <a:gd name="T28" fmla="*/ 125 w 223"/>
                    <a:gd name="T29" fmla="*/ 340 h 500"/>
                    <a:gd name="T30" fmla="*/ 153 w 223"/>
                    <a:gd name="T31" fmla="*/ 312 h 500"/>
                    <a:gd name="T32" fmla="*/ 181 w 223"/>
                    <a:gd name="T33" fmla="*/ 298 h 500"/>
                    <a:gd name="T34" fmla="*/ 202 w 223"/>
                    <a:gd name="T35" fmla="*/ 291 h 500"/>
                    <a:gd name="T36" fmla="*/ 167 w 223"/>
                    <a:gd name="T37" fmla="*/ 291 h 500"/>
                    <a:gd name="T38" fmla="*/ 111 w 223"/>
                    <a:gd name="T39" fmla="*/ 278 h 500"/>
                    <a:gd name="T40" fmla="*/ 77 w 223"/>
                    <a:gd name="T41" fmla="*/ 236 h 500"/>
                    <a:gd name="T42" fmla="*/ 104 w 223"/>
                    <a:gd name="T43" fmla="*/ 236 h 500"/>
                    <a:gd name="T44" fmla="*/ 125 w 223"/>
                    <a:gd name="T45" fmla="*/ 215 h 500"/>
                    <a:gd name="T46" fmla="*/ 111 w 223"/>
                    <a:gd name="T47" fmla="*/ 180 h 500"/>
                    <a:gd name="T48" fmla="*/ 111 w 223"/>
                    <a:gd name="T49" fmla="*/ 139 h 500"/>
                    <a:gd name="T50" fmla="*/ 70 w 223"/>
                    <a:gd name="T51" fmla="*/ 90 h 500"/>
                    <a:gd name="T52" fmla="*/ 21 w 223"/>
                    <a:gd name="T53" fmla="*/ 48 h 500"/>
                    <a:gd name="T54" fmla="*/ 28 w 223"/>
                    <a:gd name="T55" fmla="*/ 34 h 500"/>
                    <a:gd name="T56" fmla="*/ 84 w 223"/>
                    <a:gd name="T57" fmla="*/ 83 h 500"/>
                    <a:gd name="T58" fmla="*/ 111 w 223"/>
                    <a:gd name="T59" fmla="*/ 139 h 500"/>
                    <a:gd name="T60" fmla="*/ 111 w 223"/>
                    <a:gd name="T61" fmla="*/ 173 h 500"/>
                    <a:gd name="T62" fmla="*/ 125 w 223"/>
                    <a:gd name="T63" fmla="*/ 208 h 500"/>
                    <a:gd name="T64" fmla="*/ 125 w 223"/>
                    <a:gd name="T65" fmla="*/ 236 h 500"/>
                    <a:gd name="T66" fmla="*/ 91 w 223"/>
                    <a:gd name="T67" fmla="*/ 250 h 500"/>
                    <a:gd name="T68" fmla="*/ 91 w 223"/>
                    <a:gd name="T69" fmla="*/ 257 h 500"/>
                    <a:gd name="T70" fmla="*/ 132 w 223"/>
                    <a:gd name="T71" fmla="*/ 285 h 500"/>
                    <a:gd name="T72" fmla="*/ 181 w 223"/>
                    <a:gd name="T73" fmla="*/ 285 h 500"/>
                    <a:gd name="T74" fmla="*/ 209 w 223"/>
                    <a:gd name="T75" fmla="*/ 298 h 500"/>
                    <a:gd name="T76" fmla="*/ 181 w 223"/>
                    <a:gd name="T77" fmla="*/ 305 h 500"/>
                    <a:gd name="T78" fmla="*/ 153 w 223"/>
                    <a:gd name="T79" fmla="*/ 319 h 500"/>
                    <a:gd name="T80" fmla="*/ 160 w 223"/>
                    <a:gd name="T81" fmla="*/ 326 h 500"/>
                    <a:gd name="T82" fmla="*/ 153 w 223"/>
                    <a:gd name="T83" fmla="*/ 333 h 500"/>
                    <a:gd name="T84" fmla="*/ 132 w 223"/>
                    <a:gd name="T85" fmla="*/ 354 h 500"/>
                    <a:gd name="T86" fmla="*/ 139 w 223"/>
                    <a:gd name="T87" fmla="*/ 333 h 500"/>
                    <a:gd name="T88" fmla="*/ 132 w 223"/>
                    <a:gd name="T89" fmla="*/ 333 h 500"/>
                    <a:gd name="T90" fmla="*/ 125 w 223"/>
                    <a:gd name="T91" fmla="*/ 389 h 500"/>
                    <a:gd name="T92" fmla="*/ 167 w 223"/>
                    <a:gd name="T93" fmla="*/ 382 h 500"/>
                    <a:gd name="T94" fmla="*/ 202 w 223"/>
                    <a:gd name="T95" fmla="*/ 375 h 500"/>
                    <a:gd name="T96" fmla="*/ 160 w 223"/>
                    <a:gd name="T97" fmla="*/ 389 h 500"/>
                    <a:gd name="T98" fmla="*/ 216 w 223"/>
                    <a:gd name="T99" fmla="*/ 382 h 500"/>
                    <a:gd name="T100" fmla="*/ 181 w 223"/>
                    <a:gd name="T101" fmla="*/ 444 h 500"/>
                    <a:gd name="T102" fmla="*/ 188 w 223"/>
                    <a:gd name="T103" fmla="*/ 430 h 500"/>
                    <a:gd name="T104" fmla="*/ 167 w 223"/>
                    <a:gd name="T105" fmla="*/ 465 h 500"/>
                    <a:gd name="T106" fmla="*/ 167 w 223"/>
                    <a:gd name="T107" fmla="*/ 465 h 500"/>
                    <a:gd name="T108" fmla="*/ 174 w 223"/>
                    <a:gd name="T109" fmla="*/ 451 h 500"/>
                    <a:gd name="T110" fmla="*/ 181 w 223"/>
                    <a:gd name="T111" fmla="*/ 451 h 5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
                    <a:gd name="T169" fmla="*/ 0 h 500"/>
                    <a:gd name="T170" fmla="*/ 223 w 223"/>
                    <a:gd name="T171" fmla="*/ 500 h 5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 h="500">
                      <a:moveTo>
                        <a:pt x="216" y="382"/>
                      </a:moveTo>
                      <a:lnTo>
                        <a:pt x="223" y="389"/>
                      </a:lnTo>
                      <a:lnTo>
                        <a:pt x="223" y="396"/>
                      </a:lnTo>
                      <a:lnTo>
                        <a:pt x="223" y="403"/>
                      </a:lnTo>
                      <a:lnTo>
                        <a:pt x="216" y="403"/>
                      </a:lnTo>
                      <a:lnTo>
                        <a:pt x="216" y="410"/>
                      </a:lnTo>
                      <a:lnTo>
                        <a:pt x="209" y="410"/>
                      </a:lnTo>
                      <a:lnTo>
                        <a:pt x="202" y="417"/>
                      </a:lnTo>
                      <a:lnTo>
                        <a:pt x="202" y="423"/>
                      </a:lnTo>
                      <a:lnTo>
                        <a:pt x="202" y="430"/>
                      </a:lnTo>
                      <a:lnTo>
                        <a:pt x="209" y="437"/>
                      </a:lnTo>
                      <a:lnTo>
                        <a:pt x="202" y="430"/>
                      </a:lnTo>
                      <a:lnTo>
                        <a:pt x="195" y="437"/>
                      </a:lnTo>
                      <a:lnTo>
                        <a:pt x="188" y="437"/>
                      </a:lnTo>
                      <a:lnTo>
                        <a:pt x="188" y="444"/>
                      </a:lnTo>
                      <a:lnTo>
                        <a:pt x="181" y="444"/>
                      </a:lnTo>
                      <a:lnTo>
                        <a:pt x="174" y="458"/>
                      </a:lnTo>
                      <a:lnTo>
                        <a:pt x="174" y="465"/>
                      </a:lnTo>
                      <a:lnTo>
                        <a:pt x="167" y="479"/>
                      </a:lnTo>
                      <a:lnTo>
                        <a:pt x="167" y="486"/>
                      </a:lnTo>
                      <a:lnTo>
                        <a:pt x="160" y="486"/>
                      </a:lnTo>
                      <a:lnTo>
                        <a:pt x="160" y="493"/>
                      </a:lnTo>
                      <a:lnTo>
                        <a:pt x="160" y="500"/>
                      </a:lnTo>
                      <a:lnTo>
                        <a:pt x="153" y="500"/>
                      </a:lnTo>
                      <a:lnTo>
                        <a:pt x="153" y="493"/>
                      </a:lnTo>
                      <a:lnTo>
                        <a:pt x="160" y="486"/>
                      </a:lnTo>
                      <a:lnTo>
                        <a:pt x="160" y="479"/>
                      </a:lnTo>
                      <a:lnTo>
                        <a:pt x="160" y="472"/>
                      </a:lnTo>
                      <a:lnTo>
                        <a:pt x="160" y="465"/>
                      </a:lnTo>
                      <a:lnTo>
                        <a:pt x="160" y="458"/>
                      </a:lnTo>
                      <a:lnTo>
                        <a:pt x="167" y="444"/>
                      </a:lnTo>
                      <a:lnTo>
                        <a:pt x="174" y="437"/>
                      </a:lnTo>
                      <a:lnTo>
                        <a:pt x="181" y="437"/>
                      </a:lnTo>
                      <a:lnTo>
                        <a:pt x="188" y="423"/>
                      </a:lnTo>
                      <a:lnTo>
                        <a:pt x="195" y="423"/>
                      </a:lnTo>
                      <a:lnTo>
                        <a:pt x="195" y="417"/>
                      </a:lnTo>
                      <a:lnTo>
                        <a:pt x="202" y="417"/>
                      </a:lnTo>
                      <a:lnTo>
                        <a:pt x="202" y="410"/>
                      </a:lnTo>
                      <a:lnTo>
                        <a:pt x="209" y="410"/>
                      </a:lnTo>
                      <a:lnTo>
                        <a:pt x="216" y="403"/>
                      </a:lnTo>
                      <a:lnTo>
                        <a:pt x="216" y="396"/>
                      </a:lnTo>
                      <a:lnTo>
                        <a:pt x="216" y="389"/>
                      </a:lnTo>
                      <a:lnTo>
                        <a:pt x="209" y="382"/>
                      </a:lnTo>
                      <a:lnTo>
                        <a:pt x="202" y="382"/>
                      </a:lnTo>
                      <a:lnTo>
                        <a:pt x="195" y="382"/>
                      </a:lnTo>
                      <a:lnTo>
                        <a:pt x="188" y="382"/>
                      </a:lnTo>
                      <a:lnTo>
                        <a:pt x="181" y="382"/>
                      </a:lnTo>
                      <a:lnTo>
                        <a:pt x="174" y="382"/>
                      </a:lnTo>
                      <a:lnTo>
                        <a:pt x="174" y="389"/>
                      </a:lnTo>
                      <a:lnTo>
                        <a:pt x="167" y="389"/>
                      </a:lnTo>
                      <a:lnTo>
                        <a:pt x="160" y="389"/>
                      </a:lnTo>
                      <a:lnTo>
                        <a:pt x="153" y="389"/>
                      </a:lnTo>
                      <a:lnTo>
                        <a:pt x="146" y="389"/>
                      </a:lnTo>
                      <a:lnTo>
                        <a:pt x="146" y="396"/>
                      </a:lnTo>
                      <a:lnTo>
                        <a:pt x="139" y="396"/>
                      </a:lnTo>
                      <a:lnTo>
                        <a:pt x="132" y="396"/>
                      </a:lnTo>
                      <a:lnTo>
                        <a:pt x="132" y="389"/>
                      </a:lnTo>
                      <a:lnTo>
                        <a:pt x="125" y="389"/>
                      </a:lnTo>
                      <a:lnTo>
                        <a:pt x="118" y="389"/>
                      </a:lnTo>
                      <a:lnTo>
                        <a:pt x="111" y="375"/>
                      </a:lnTo>
                      <a:lnTo>
                        <a:pt x="118" y="375"/>
                      </a:lnTo>
                      <a:lnTo>
                        <a:pt x="111" y="368"/>
                      </a:lnTo>
                      <a:lnTo>
                        <a:pt x="111" y="361"/>
                      </a:lnTo>
                      <a:lnTo>
                        <a:pt x="111" y="354"/>
                      </a:lnTo>
                      <a:lnTo>
                        <a:pt x="111" y="347"/>
                      </a:lnTo>
                      <a:lnTo>
                        <a:pt x="118" y="347"/>
                      </a:lnTo>
                      <a:lnTo>
                        <a:pt x="118" y="340"/>
                      </a:lnTo>
                      <a:lnTo>
                        <a:pt x="118" y="333"/>
                      </a:lnTo>
                      <a:lnTo>
                        <a:pt x="125" y="333"/>
                      </a:lnTo>
                      <a:lnTo>
                        <a:pt x="125" y="326"/>
                      </a:lnTo>
                      <a:lnTo>
                        <a:pt x="125" y="333"/>
                      </a:lnTo>
                      <a:lnTo>
                        <a:pt x="118" y="333"/>
                      </a:lnTo>
                      <a:lnTo>
                        <a:pt x="118" y="340"/>
                      </a:lnTo>
                      <a:lnTo>
                        <a:pt x="118" y="347"/>
                      </a:lnTo>
                      <a:lnTo>
                        <a:pt x="111" y="347"/>
                      </a:lnTo>
                      <a:lnTo>
                        <a:pt x="111" y="354"/>
                      </a:lnTo>
                      <a:lnTo>
                        <a:pt x="111" y="361"/>
                      </a:lnTo>
                      <a:lnTo>
                        <a:pt x="111" y="368"/>
                      </a:lnTo>
                      <a:lnTo>
                        <a:pt x="118" y="368"/>
                      </a:lnTo>
                      <a:lnTo>
                        <a:pt x="118" y="375"/>
                      </a:lnTo>
                      <a:lnTo>
                        <a:pt x="111" y="375"/>
                      </a:lnTo>
                      <a:lnTo>
                        <a:pt x="118" y="382"/>
                      </a:lnTo>
                      <a:lnTo>
                        <a:pt x="125" y="389"/>
                      </a:lnTo>
                      <a:lnTo>
                        <a:pt x="125" y="382"/>
                      </a:lnTo>
                      <a:lnTo>
                        <a:pt x="125" y="375"/>
                      </a:lnTo>
                      <a:lnTo>
                        <a:pt x="125" y="368"/>
                      </a:lnTo>
                      <a:lnTo>
                        <a:pt x="118" y="368"/>
                      </a:lnTo>
                      <a:lnTo>
                        <a:pt x="118" y="361"/>
                      </a:lnTo>
                      <a:lnTo>
                        <a:pt x="125" y="354"/>
                      </a:lnTo>
                      <a:lnTo>
                        <a:pt x="125" y="340"/>
                      </a:lnTo>
                      <a:lnTo>
                        <a:pt x="132" y="333"/>
                      </a:lnTo>
                      <a:lnTo>
                        <a:pt x="139" y="326"/>
                      </a:lnTo>
                      <a:lnTo>
                        <a:pt x="146" y="326"/>
                      </a:lnTo>
                      <a:lnTo>
                        <a:pt x="153" y="326"/>
                      </a:lnTo>
                      <a:lnTo>
                        <a:pt x="153" y="319"/>
                      </a:lnTo>
                      <a:lnTo>
                        <a:pt x="153" y="312"/>
                      </a:lnTo>
                      <a:lnTo>
                        <a:pt x="153" y="305"/>
                      </a:lnTo>
                      <a:lnTo>
                        <a:pt x="160" y="305"/>
                      </a:lnTo>
                      <a:lnTo>
                        <a:pt x="160" y="298"/>
                      </a:lnTo>
                      <a:lnTo>
                        <a:pt x="167" y="298"/>
                      </a:lnTo>
                      <a:lnTo>
                        <a:pt x="174" y="298"/>
                      </a:lnTo>
                      <a:lnTo>
                        <a:pt x="181" y="298"/>
                      </a:lnTo>
                      <a:lnTo>
                        <a:pt x="174" y="298"/>
                      </a:lnTo>
                      <a:lnTo>
                        <a:pt x="174" y="305"/>
                      </a:lnTo>
                      <a:lnTo>
                        <a:pt x="181" y="305"/>
                      </a:lnTo>
                      <a:lnTo>
                        <a:pt x="195" y="305"/>
                      </a:lnTo>
                      <a:lnTo>
                        <a:pt x="202" y="298"/>
                      </a:lnTo>
                      <a:lnTo>
                        <a:pt x="202" y="291"/>
                      </a:lnTo>
                      <a:lnTo>
                        <a:pt x="202" y="285"/>
                      </a:lnTo>
                      <a:lnTo>
                        <a:pt x="195" y="285"/>
                      </a:lnTo>
                      <a:lnTo>
                        <a:pt x="188" y="285"/>
                      </a:lnTo>
                      <a:lnTo>
                        <a:pt x="181" y="285"/>
                      </a:lnTo>
                      <a:lnTo>
                        <a:pt x="174" y="291"/>
                      </a:lnTo>
                      <a:lnTo>
                        <a:pt x="167" y="291"/>
                      </a:lnTo>
                      <a:lnTo>
                        <a:pt x="160" y="291"/>
                      </a:lnTo>
                      <a:lnTo>
                        <a:pt x="153" y="291"/>
                      </a:lnTo>
                      <a:lnTo>
                        <a:pt x="146" y="291"/>
                      </a:lnTo>
                      <a:lnTo>
                        <a:pt x="139" y="291"/>
                      </a:lnTo>
                      <a:lnTo>
                        <a:pt x="118" y="285"/>
                      </a:lnTo>
                      <a:lnTo>
                        <a:pt x="111" y="278"/>
                      </a:lnTo>
                      <a:lnTo>
                        <a:pt x="98" y="271"/>
                      </a:lnTo>
                      <a:lnTo>
                        <a:pt x="91" y="271"/>
                      </a:lnTo>
                      <a:lnTo>
                        <a:pt x="84" y="264"/>
                      </a:lnTo>
                      <a:lnTo>
                        <a:pt x="84" y="257"/>
                      </a:lnTo>
                      <a:lnTo>
                        <a:pt x="77" y="243"/>
                      </a:lnTo>
                      <a:lnTo>
                        <a:pt x="77" y="236"/>
                      </a:lnTo>
                      <a:lnTo>
                        <a:pt x="84" y="236"/>
                      </a:lnTo>
                      <a:lnTo>
                        <a:pt x="91" y="243"/>
                      </a:lnTo>
                      <a:lnTo>
                        <a:pt x="91" y="250"/>
                      </a:lnTo>
                      <a:lnTo>
                        <a:pt x="98" y="250"/>
                      </a:lnTo>
                      <a:lnTo>
                        <a:pt x="104" y="243"/>
                      </a:lnTo>
                      <a:lnTo>
                        <a:pt x="104" y="236"/>
                      </a:lnTo>
                      <a:lnTo>
                        <a:pt x="111" y="236"/>
                      </a:lnTo>
                      <a:lnTo>
                        <a:pt x="118" y="236"/>
                      </a:lnTo>
                      <a:lnTo>
                        <a:pt x="125" y="236"/>
                      </a:lnTo>
                      <a:lnTo>
                        <a:pt x="125" y="229"/>
                      </a:lnTo>
                      <a:lnTo>
                        <a:pt x="125" y="222"/>
                      </a:lnTo>
                      <a:lnTo>
                        <a:pt x="125" y="215"/>
                      </a:lnTo>
                      <a:lnTo>
                        <a:pt x="118" y="208"/>
                      </a:lnTo>
                      <a:lnTo>
                        <a:pt x="118" y="201"/>
                      </a:lnTo>
                      <a:lnTo>
                        <a:pt x="118" y="194"/>
                      </a:lnTo>
                      <a:lnTo>
                        <a:pt x="111" y="194"/>
                      </a:lnTo>
                      <a:lnTo>
                        <a:pt x="111" y="187"/>
                      </a:lnTo>
                      <a:lnTo>
                        <a:pt x="111" y="180"/>
                      </a:lnTo>
                      <a:lnTo>
                        <a:pt x="111" y="173"/>
                      </a:lnTo>
                      <a:lnTo>
                        <a:pt x="111" y="166"/>
                      </a:lnTo>
                      <a:lnTo>
                        <a:pt x="111" y="159"/>
                      </a:lnTo>
                      <a:lnTo>
                        <a:pt x="111" y="152"/>
                      </a:lnTo>
                      <a:lnTo>
                        <a:pt x="111" y="146"/>
                      </a:lnTo>
                      <a:lnTo>
                        <a:pt x="111" y="139"/>
                      </a:lnTo>
                      <a:lnTo>
                        <a:pt x="111" y="132"/>
                      </a:lnTo>
                      <a:lnTo>
                        <a:pt x="104" y="125"/>
                      </a:lnTo>
                      <a:lnTo>
                        <a:pt x="104" y="118"/>
                      </a:lnTo>
                      <a:lnTo>
                        <a:pt x="98" y="104"/>
                      </a:lnTo>
                      <a:lnTo>
                        <a:pt x="84" y="83"/>
                      </a:lnTo>
                      <a:lnTo>
                        <a:pt x="70" y="90"/>
                      </a:lnTo>
                      <a:lnTo>
                        <a:pt x="63" y="97"/>
                      </a:lnTo>
                      <a:lnTo>
                        <a:pt x="56" y="97"/>
                      </a:lnTo>
                      <a:lnTo>
                        <a:pt x="42" y="69"/>
                      </a:lnTo>
                      <a:lnTo>
                        <a:pt x="35" y="62"/>
                      </a:lnTo>
                      <a:lnTo>
                        <a:pt x="28" y="55"/>
                      </a:lnTo>
                      <a:lnTo>
                        <a:pt x="21" y="48"/>
                      </a:lnTo>
                      <a:lnTo>
                        <a:pt x="28" y="34"/>
                      </a:lnTo>
                      <a:lnTo>
                        <a:pt x="21" y="13"/>
                      </a:lnTo>
                      <a:lnTo>
                        <a:pt x="0" y="7"/>
                      </a:lnTo>
                      <a:lnTo>
                        <a:pt x="7" y="0"/>
                      </a:lnTo>
                      <a:lnTo>
                        <a:pt x="21" y="13"/>
                      </a:lnTo>
                      <a:lnTo>
                        <a:pt x="28" y="34"/>
                      </a:lnTo>
                      <a:lnTo>
                        <a:pt x="28" y="48"/>
                      </a:lnTo>
                      <a:lnTo>
                        <a:pt x="28" y="55"/>
                      </a:lnTo>
                      <a:lnTo>
                        <a:pt x="42" y="62"/>
                      </a:lnTo>
                      <a:lnTo>
                        <a:pt x="49" y="69"/>
                      </a:lnTo>
                      <a:lnTo>
                        <a:pt x="56" y="97"/>
                      </a:lnTo>
                      <a:lnTo>
                        <a:pt x="84" y="83"/>
                      </a:lnTo>
                      <a:lnTo>
                        <a:pt x="104" y="104"/>
                      </a:lnTo>
                      <a:lnTo>
                        <a:pt x="104" y="118"/>
                      </a:lnTo>
                      <a:lnTo>
                        <a:pt x="104" y="125"/>
                      </a:lnTo>
                      <a:lnTo>
                        <a:pt x="111" y="125"/>
                      </a:lnTo>
                      <a:lnTo>
                        <a:pt x="111" y="132"/>
                      </a:lnTo>
                      <a:lnTo>
                        <a:pt x="111" y="139"/>
                      </a:lnTo>
                      <a:lnTo>
                        <a:pt x="111" y="146"/>
                      </a:lnTo>
                      <a:lnTo>
                        <a:pt x="111" y="152"/>
                      </a:lnTo>
                      <a:lnTo>
                        <a:pt x="111" y="159"/>
                      </a:lnTo>
                      <a:lnTo>
                        <a:pt x="118" y="159"/>
                      </a:lnTo>
                      <a:lnTo>
                        <a:pt x="118" y="166"/>
                      </a:lnTo>
                      <a:lnTo>
                        <a:pt x="111" y="173"/>
                      </a:lnTo>
                      <a:lnTo>
                        <a:pt x="111" y="180"/>
                      </a:lnTo>
                      <a:lnTo>
                        <a:pt x="111" y="187"/>
                      </a:lnTo>
                      <a:lnTo>
                        <a:pt x="118" y="194"/>
                      </a:lnTo>
                      <a:lnTo>
                        <a:pt x="118" y="201"/>
                      </a:lnTo>
                      <a:lnTo>
                        <a:pt x="118" y="208"/>
                      </a:lnTo>
                      <a:lnTo>
                        <a:pt x="125" y="208"/>
                      </a:lnTo>
                      <a:lnTo>
                        <a:pt x="125" y="215"/>
                      </a:lnTo>
                      <a:lnTo>
                        <a:pt x="125" y="222"/>
                      </a:lnTo>
                      <a:lnTo>
                        <a:pt x="132" y="222"/>
                      </a:lnTo>
                      <a:lnTo>
                        <a:pt x="132" y="229"/>
                      </a:lnTo>
                      <a:lnTo>
                        <a:pt x="125" y="229"/>
                      </a:lnTo>
                      <a:lnTo>
                        <a:pt x="125" y="236"/>
                      </a:lnTo>
                      <a:lnTo>
                        <a:pt x="118" y="236"/>
                      </a:lnTo>
                      <a:lnTo>
                        <a:pt x="118" y="243"/>
                      </a:lnTo>
                      <a:lnTo>
                        <a:pt x="111" y="243"/>
                      </a:lnTo>
                      <a:lnTo>
                        <a:pt x="104" y="243"/>
                      </a:lnTo>
                      <a:lnTo>
                        <a:pt x="98" y="250"/>
                      </a:lnTo>
                      <a:lnTo>
                        <a:pt x="91" y="250"/>
                      </a:lnTo>
                      <a:lnTo>
                        <a:pt x="91" y="243"/>
                      </a:lnTo>
                      <a:lnTo>
                        <a:pt x="84" y="243"/>
                      </a:lnTo>
                      <a:lnTo>
                        <a:pt x="77" y="243"/>
                      </a:lnTo>
                      <a:lnTo>
                        <a:pt x="84" y="250"/>
                      </a:lnTo>
                      <a:lnTo>
                        <a:pt x="84" y="257"/>
                      </a:lnTo>
                      <a:lnTo>
                        <a:pt x="91" y="257"/>
                      </a:lnTo>
                      <a:lnTo>
                        <a:pt x="91" y="264"/>
                      </a:lnTo>
                      <a:lnTo>
                        <a:pt x="98" y="271"/>
                      </a:lnTo>
                      <a:lnTo>
                        <a:pt x="104" y="271"/>
                      </a:lnTo>
                      <a:lnTo>
                        <a:pt x="111" y="278"/>
                      </a:lnTo>
                      <a:lnTo>
                        <a:pt x="125" y="285"/>
                      </a:lnTo>
                      <a:lnTo>
                        <a:pt x="132" y="285"/>
                      </a:lnTo>
                      <a:lnTo>
                        <a:pt x="139" y="291"/>
                      </a:lnTo>
                      <a:lnTo>
                        <a:pt x="146" y="291"/>
                      </a:lnTo>
                      <a:lnTo>
                        <a:pt x="153" y="291"/>
                      </a:lnTo>
                      <a:lnTo>
                        <a:pt x="160" y="291"/>
                      </a:lnTo>
                      <a:lnTo>
                        <a:pt x="174" y="285"/>
                      </a:lnTo>
                      <a:lnTo>
                        <a:pt x="181" y="285"/>
                      </a:lnTo>
                      <a:lnTo>
                        <a:pt x="188" y="278"/>
                      </a:lnTo>
                      <a:lnTo>
                        <a:pt x="195" y="278"/>
                      </a:lnTo>
                      <a:lnTo>
                        <a:pt x="202" y="278"/>
                      </a:lnTo>
                      <a:lnTo>
                        <a:pt x="202" y="285"/>
                      </a:lnTo>
                      <a:lnTo>
                        <a:pt x="209" y="291"/>
                      </a:lnTo>
                      <a:lnTo>
                        <a:pt x="209" y="298"/>
                      </a:lnTo>
                      <a:lnTo>
                        <a:pt x="202" y="298"/>
                      </a:lnTo>
                      <a:lnTo>
                        <a:pt x="202" y="305"/>
                      </a:lnTo>
                      <a:lnTo>
                        <a:pt x="195" y="305"/>
                      </a:lnTo>
                      <a:lnTo>
                        <a:pt x="195" y="312"/>
                      </a:lnTo>
                      <a:lnTo>
                        <a:pt x="188" y="305"/>
                      </a:lnTo>
                      <a:lnTo>
                        <a:pt x="181" y="305"/>
                      </a:lnTo>
                      <a:lnTo>
                        <a:pt x="174" y="305"/>
                      </a:lnTo>
                      <a:lnTo>
                        <a:pt x="167" y="305"/>
                      </a:lnTo>
                      <a:lnTo>
                        <a:pt x="160" y="305"/>
                      </a:lnTo>
                      <a:lnTo>
                        <a:pt x="153" y="305"/>
                      </a:lnTo>
                      <a:lnTo>
                        <a:pt x="153" y="312"/>
                      </a:lnTo>
                      <a:lnTo>
                        <a:pt x="153" y="319"/>
                      </a:lnTo>
                      <a:lnTo>
                        <a:pt x="160" y="319"/>
                      </a:lnTo>
                      <a:lnTo>
                        <a:pt x="160" y="312"/>
                      </a:lnTo>
                      <a:lnTo>
                        <a:pt x="160" y="305"/>
                      </a:lnTo>
                      <a:lnTo>
                        <a:pt x="160" y="312"/>
                      </a:lnTo>
                      <a:lnTo>
                        <a:pt x="160" y="319"/>
                      </a:lnTo>
                      <a:lnTo>
                        <a:pt x="160" y="326"/>
                      </a:lnTo>
                      <a:lnTo>
                        <a:pt x="160" y="319"/>
                      </a:lnTo>
                      <a:lnTo>
                        <a:pt x="167" y="319"/>
                      </a:lnTo>
                      <a:lnTo>
                        <a:pt x="160" y="319"/>
                      </a:lnTo>
                      <a:lnTo>
                        <a:pt x="160" y="326"/>
                      </a:lnTo>
                      <a:lnTo>
                        <a:pt x="153" y="326"/>
                      </a:lnTo>
                      <a:lnTo>
                        <a:pt x="153" y="333"/>
                      </a:lnTo>
                      <a:lnTo>
                        <a:pt x="146" y="333"/>
                      </a:lnTo>
                      <a:lnTo>
                        <a:pt x="146" y="340"/>
                      </a:lnTo>
                      <a:lnTo>
                        <a:pt x="139" y="340"/>
                      </a:lnTo>
                      <a:lnTo>
                        <a:pt x="139" y="347"/>
                      </a:lnTo>
                      <a:lnTo>
                        <a:pt x="139" y="354"/>
                      </a:lnTo>
                      <a:lnTo>
                        <a:pt x="132" y="354"/>
                      </a:lnTo>
                      <a:lnTo>
                        <a:pt x="132" y="361"/>
                      </a:lnTo>
                      <a:lnTo>
                        <a:pt x="132" y="354"/>
                      </a:lnTo>
                      <a:lnTo>
                        <a:pt x="132" y="347"/>
                      </a:lnTo>
                      <a:lnTo>
                        <a:pt x="132" y="340"/>
                      </a:lnTo>
                      <a:lnTo>
                        <a:pt x="139" y="340"/>
                      </a:lnTo>
                      <a:lnTo>
                        <a:pt x="139" y="333"/>
                      </a:lnTo>
                      <a:lnTo>
                        <a:pt x="139" y="340"/>
                      </a:lnTo>
                      <a:lnTo>
                        <a:pt x="146" y="340"/>
                      </a:lnTo>
                      <a:lnTo>
                        <a:pt x="139" y="333"/>
                      </a:lnTo>
                      <a:lnTo>
                        <a:pt x="146" y="333"/>
                      </a:lnTo>
                      <a:lnTo>
                        <a:pt x="139" y="333"/>
                      </a:lnTo>
                      <a:lnTo>
                        <a:pt x="132" y="333"/>
                      </a:lnTo>
                      <a:lnTo>
                        <a:pt x="132" y="340"/>
                      </a:lnTo>
                      <a:lnTo>
                        <a:pt x="125" y="340"/>
                      </a:lnTo>
                      <a:lnTo>
                        <a:pt x="125" y="347"/>
                      </a:lnTo>
                      <a:lnTo>
                        <a:pt x="125" y="361"/>
                      </a:lnTo>
                      <a:lnTo>
                        <a:pt x="125" y="368"/>
                      </a:lnTo>
                      <a:lnTo>
                        <a:pt x="125" y="389"/>
                      </a:lnTo>
                      <a:lnTo>
                        <a:pt x="132" y="389"/>
                      </a:lnTo>
                      <a:lnTo>
                        <a:pt x="139" y="389"/>
                      </a:lnTo>
                      <a:lnTo>
                        <a:pt x="146" y="389"/>
                      </a:lnTo>
                      <a:lnTo>
                        <a:pt x="153" y="389"/>
                      </a:lnTo>
                      <a:lnTo>
                        <a:pt x="160" y="382"/>
                      </a:lnTo>
                      <a:lnTo>
                        <a:pt x="167" y="382"/>
                      </a:lnTo>
                      <a:lnTo>
                        <a:pt x="167" y="375"/>
                      </a:lnTo>
                      <a:lnTo>
                        <a:pt x="174" y="375"/>
                      </a:lnTo>
                      <a:lnTo>
                        <a:pt x="181" y="375"/>
                      </a:lnTo>
                      <a:lnTo>
                        <a:pt x="188" y="375"/>
                      </a:lnTo>
                      <a:lnTo>
                        <a:pt x="195" y="375"/>
                      </a:lnTo>
                      <a:lnTo>
                        <a:pt x="202" y="375"/>
                      </a:lnTo>
                      <a:lnTo>
                        <a:pt x="209" y="375"/>
                      </a:lnTo>
                      <a:lnTo>
                        <a:pt x="216" y="382"/>
                      </a:lnTo>
                      <a:close/>
                      <a:moveTo>
                        <a:pt x="174" y="382"/>
                      </a:moveTo>
                      <a:lnTo>
                        <a:pt x="167" y="382"/>
                      </a:lnTo>
                      <a:lnTo>
                        <a:pt x="160" y="382"/>
                      </a:lnTo>
                      <a:lnTo>
                        <a:pt x="160" y="389"/>
                      </a:lnTo>
                      <a:lnTo>
                        <a:pt x="167" y="389"/>
                      </a:lnTo>
                      <a:lnTo>
                        <a:pt x="167" y="382"/>
                      </a:lnTo>
                      <a:lnTo>
                        <a:pt x="174" y="382"/>
                      </a:lnTo>
                      <a:close/>
                      <a:moveTo>
                        <a:pt x="216" y="382"/>
                      </a:moveTo>
                      <a:lnTo>
                        <a:pt x="209" y="382"/>
                      </a:lnTo>
                      <a:lnTo>
                        <a:pt x="216" y="382"/>
                      </a:lnTo>
                      <a:lnTo>
                        <a:pt x="209" y="375"/>
                      </a:lnTo>
                      <a:lnTo>
                        <a:pt x="202" y="375"/>
                      </a:lnTo>
                      <a:lnTo>
                        <a:pt x="209" y="382"/>
                      </a:lnTo>
                      <a:lnTo>
                        <a:pt x="216" y="382"/>
                      </a:lnTo>
                      <a:close/>
                      <a:moveTo>
                        <a:pt x="181" y="451"/>
                      </a:moveTo>
                      <a:lnTo>
                        <a:pt x="181" y="444"/>
                      </a:lnTo>
                      <a:lnTo>
                        <a:pt x="188" y="444"/>
                      </a:lnTo>
                      <a:lnTo>
                        <a:pt x="188" y="437"/>
                      </a:lnTo>
                      <a:lnTo>
                        <a:pt x="195" y="430"/>
                      </a:lnTo>
                      <a:lnTo>
                        <a:pt x="202" y="430"/>
                      </a:lnTo>
                      <a:lnTo>
                        <a:pt x="195" y="423"/>
                      </a:lnTo>
                      <a:lnTo>
                        <a:pt x="188" y="430"/>
                      </a:lnTo>
                      <a:lnTo>
                        <a:pt x="188" y="437"/>
                      </a:lnTo>
                      <a:lnTo>
                        <a:pt x="174" y="444"/>
                      </a:lnTo>
                      <a:lnTo>
                        <a:pt x="167" y="444"/>
                      </a:lnTo>
                      <a:lnTo>
                        <a:pt x="167" y="451"/>
                      </a:lnTo>
                      <a:lnTo>
                        <a:pt x="167" y="458"/>
                      </a:lnTo>
                      <a:lnTo>
                        <a:pt x="167" y="465"/>
                      </a:lnTo>
                      <a:lnTo>
                        <a:pt x="167" y="472"/>
                      </a:lnTo>
                      <a:lnTo>
                        <a:pt x="167" y="479"/>
                      </a:lnTo>
                      <a:lnTo>
                        <a:pt x="167" y="472"/>
                      </a:lnTo>
                      <a:lnTo>
                        <a:pt x="167" y="465"/>
                      </a:lnTo>
                      <a:lnTo>
                        <a:pt x="167" y="472"/>
                      </a:lnTo>
                      <a:lnTo>
                        <a:pt x="167" y="465"/>
                      </a:lnTo>
                      <a:lnTo>
                        <a:pt x="167" y="472"/>
                      </a:lnTo>
                      <a:lnTo>
                        <a:pt x="174" y="465"/>
                      </a:lnTo>
                      <a:lnTo>
                        <a:pt x="174" y="458"/>
                      </a:lnTo>
                      <a:lnTo>
                        <a:pt x="174" y="451"/>
                      </a:lnTo>
                      <a:lnTo>
                        <a:pt x="174" y="444"/>
                      </a:lnTo>
                      <a:lnTo>
                        <a:pt x="174" y="451"/>
                      </a:lnTo>
                      <a:lnTo>
                        <a:pt x="174" y="458"/>
                      </a:lnTo>
                      <a:lnTo>
                        <a:pt x="174" y="451"/>
                      </a:lnTo>
                      <a:lnTo>
                        <a:pt x="181" y="451"/>
                      </a:lnTo>
                      <a:lnTo>
                        <a:pt x="174" y="458"/>
                      </a:lnTo>
                      <a:lnTo>
                        <a:pt x="174" y="451"/>
                      </a:lnTo>
                      <a:lnTo>
                        <a:pt x="181" y="451"/>
                      </a:lnTo>
                      <a:close/>
                    </a:path>
                  </a:pathLst>
                </a:custGeom>
                <a:solidFill>
                  <a:srgbClr val="0082FF"/>
                </a:solidFill>
                <a:ln w="11112">
                  <a:solidFill>
                    <a:srgbClr val="000000"/>
                  </a:solidFill>
                  <a:round/>
                  <a:headEnd/>
                  <a:tailEnd/>
                </a:ln>
              </p:spPr>
              <p:txBody>
                <a:bodyPr/>
                <a:lstStyle/>
                <a:p>
                  <a:endParaRPr lang="en-US"/>
                </a:p>
              </p:txBody>
            </p:sp>
            <p:sp>
              <p:nvSpPr>
                <p:cNvPr id="20573" name="Freeform 20"/>
                <p:cNvSpPr>
                  <a:spLocks noEditPoints="1"/>
                </p:cNvSpPr>
                <p:nvPr/>
              </p:nvSpPr>
              <p:spPr bwMode="auto">
                <a:xfrm>
                  <a:off x="2870" y="1845"/>
                  <a:ext cx="778" cy="264"/>
                </a:xfrm>
                <a:custGeom>
                  <a:avLst/>
                  <a:gdLst>
                    <a:gd name="T0" fmla="*/ 701 w 778"/>
                    <a:gd name="T1" fmla="*/ 160 h 264"/>
                    <a:gd name="T2" fmla="*/ 743 w 778"/>
                    <a:gd name="T3" fmla="*/ 188 h 264"/>
                    <a:gd name="T4" fmla="*/ 757 w 778"/>
                    <a:gd name="T5" fmla="*/ 153 h 264"/>
                    <a:gd name="T6" fmla="*/ 736 w 778"/>
                    <a:gd name="T7" fmla="*/ 125 h 264"/>
                    <a:gd name="T8" fmla="*/ 750 w 778"/>
                    <a:gd name="T9" fmla="*/ 215 h 264"/>
                    <a:gd name="T10" fmla="*/ 722 w 778"/>
                    <a:gd name="T11" fmla="*/ 201 h 264"/>
                    <a:gd name="T12" fmla="*/ 667 w 778"/>
                    <a:gd name="T13" fmla="*/ 195 h 264"/>
                    <a:gd name="T14" fmla="*/ 667 w 778"/>
                    <a:gd name="T15" fmla="*/ 153 h 264"/>
                    <a:gd name="T16" fmla="*/ 674 w 778"/>
                    <a:gd name="T17" fmla="*/ 118 h 264"/>
                    <a:gd name="T18" fmla="*/ 667 w 778"/>
                    <a:gd name="T19" fmla="*/ 125 h 264"/>
                    <a:gd name="T20" fmla="*/ 646 w 778"/>
                    <a:gd name="T21" fmla="*/ 97 h 264"/>
                    <a:gd name="T22" fmla="*/ 639 w 778"/>
                    <a:gd name="T23" fmla="*/ 83 h 264"/>
                    <a:gd name="T24" fmla="*/ 639 w 778"/>
                    <a:gd name="T25" fmla="*/ 56 h 264"/>
                    <a:gd name="T26" fmla="*/ 611 w 778"/>
                    <a:gd name="T27" fmla="*/ 21 h 264"/>
                    <a:gd name="T28" fmla="*/ 583 w 778"/>
                    <a:gd name="T29" fmla="*/ 14 h 264"/>
                    <a:gd name="T30" fmla="*/ 569 w 778"/>
                    <a:gd name="T31" fmla="*/ 49 h 264"/>
                    <a:gd name="T32" fmla="*/ 542 w 778"/>
                    <a:gd name="T33" fmla="*/ 76 h 264"/>
                    <a:gd name="T34" fmla="*/ 514 w 778"/>
                    <a:gd name="T35" fmla="*/ 90 h 264"/>
                    <a:gd name="T36" fmla="*/ 493 w 778"/>
                    <a:gd name="T37" fmla="*/ 97 h 264"/>
                    <a:gd name="T38" fmla="*/ 458 w 778"/>
                    <a:gd name="T39" fmla="*/ 111 h 264"/>
                    <a:gd name="T40" fmla="*/ 444 w 778"/>
                    <a:gd name="T41" fmla="*/ 104 h 264"/>
                    <a:gd name="T42" fmla="*/ 389 w 778"/>
                    <a:gd name="T43" fmla="*/ 97 h 264"/>
                    <a:gd name="T44" fmla="*/ 340 w 778"/>
                    <a:gd name="T45" fmla="*/ 69 h 264"/>
                    <a:gd name="T46" fmla="*/ 319 w 778"/>
                    <a:gd name="T47" fmla="*/ 76 h 264"/>
                    <a:gd name="T48" fmla="*/ 271 w 778"/>
                    <a:gd name="T49" fmla="*/ 83 h 264"/>
                    <a:gd name="T50" fmla="*/ 250 w 778"/>
                    <a:gd name="T51" fmla="*/ 104 h 264"/>
                    <a:gd name="T52" fmla="*/ 201 w 778"/>
                    <a:gd name="T53" fmla="*/ 139 h 264"/>
                    <a:gd name="T54" fmla="*/ 145 w 778"/>
                    <a:gd name="T55" fmla="*/ 160 h 264"/>
                    <a:gd name="T56" fmla="*/ 90 w 778"/>
                    <a:gd name="T57" fmla="*/ 139 h 264"/>
                    <a:gd name="T58" fmla="*/ 41 w 778"/>
                    <a:gd name="T59" fmla="*/ 118 h 264"/>
                    <a:gd name="T60" fmla="*/ 20 w 778"/>
                    <a:gd name="T61" fmla="*/ 63 h 264"/>
                    <a:gd name="T62" fmla="*/ 27 w 778"/>
                    <a:gd name="T63" fmla="*/ 76 h 264"/>
                    <a:gd name="T64" fmla="*/ 97 w 778"/>
                    <a:gd name="T65" fmla="*/ 132 h 264"/>
                    <a:gd name="T66" fmla="*/ 139 w 778"/>
                    <a:gd name="T67" fmla="*/ 153 h 264"/>
                    <a:gd name="T68" fmla="*/ 201 w 778"/>
                    <a:gd name="T69" fmla="*/ 132 h 264"/>
                    <a:gd name="T70" fmla="*/ 243 w 778"/>
                    <a:gd name="T71" fmla="*/ 111 h 264"/>
                    <a:gd name="T72" fmla="*/ 257 w 778"/>
                    <a:gd name="T73" fmla="*/ 83 h 264"/>
                    <a:gd name="T74" fmla="*/ 326 w 778"/>
                    <a:gd name="T75" fmla="*/ 69 h 264"/>
                    <a:gd name="T76" fmla="*/ 389 w 778"/>
                    <a:gd name="T77" fmla="*/ 83 h 264"/>
                    <a:gd name="T78" fmla="*/ 451 w 778"/>
                    <a:gd name="T79" fmla="*/ 104 h 264"/>
                    <a:gd name="T80" fmla="*/ 528 w 778"/>
                    <a:gd name="T81" fmla="*/ 83 h 264"/>
                    <a:gd name="T82" fmla="*/ 507 w 778"/>
                    <a:gd name="T83" fmla="*/ 63 h 264"/>
                    <a:gd name="T84" fmla="*/ 569 w 778"/>
                    <a:gd name="T85" fmla="*/ 14 h 264"/>
                    <a:gd name="T86" fmla="*/ 604 w 778"/>
                    <a:gd name="T87" fmla="*/ 14 h 264"/>
                    <a:gd name="T88" fmla="*/ 646 w 778"/>
                    <a:gd name="T89" fmla="*/ 56 h 264"/>
                    <a:gd name="T90" fmla="*/ 674 w 778"/>
                    <a:gd name="T91" fmla="*/ 83 h 264"/>
                    <a:gd name="T92" fmla="*/ 701 w 778"/>
                    <a:gd name="T93" fmla="*/ 90 h 264"/>
                    <a:gd name="T94" fmla="*/ 708 w 778"/>
                    <a:gd name="T95" fmla="*/ 97 h 264"/>
                    <a:gd name="T96" fmla="*/ 722 w 778"/>
                    <a:gd name="T97" fmla="*/ 97 h 264"/>
                    <a:gd name="T98" fmla="*/ 743 w 778"/>
                    <a:gd name="T99" fmla="*/ 111 h 264"/>
                    <a:gd name="T100" fmla="*/ 771 w 778"/>
                    <a:gd name="T101" fmla="*/ 153 h 264"/>
                    <a:gd name="T102" fmla="*/ 778 w 778"/>
                    <a:gd name="T103" fmla="*/ 195 h 264"/>
                    <a:gd name="T104" fmla="*/ 764 w 778"/>
                    <a:gd name="T105" fmla="*/ 215 h 264"/>
                    <a:gd name="T106" fmla="*/ 764 w 778"/>
                    <a:gd name="T107" fmla="*/ 250 h 2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8"/>
                    <a:gd name="T163" fmla="*/ 0 h 264"/>
                    <a:gd name="T164" fmla="*/ 778 w 778"/>
                    <a:gd name="T165" fmla="*/ 264 h 2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8" h="264">
                      <a:moveTo>
                        <a:pt x="715" y="125"/>
                      </a:moveTo>
                      <a:lnTo>
                        <a:pt x="708" y="125"/>
                      </a:lnTo>
                      <a:lnTo>
                        <a:pt x="701" y="132"/>
                      </a:lnTo>
                      <a:lnTo>
                        <a:pt x="701" y="139"/>
                      </a:lnTo>
                      <a:lnTo>
                        <a:pt x="708" y="146"/>
                      </a:lnTo>
                      <a:lnTo>
                        <a:pt x="708" y="153"/>
                      </a:lnTo>
                      <a:lnTo>
                        <a:pt x="701" y="160"/>
                      </a:lnTo>
                      <a:lnTo>
                        <a:pt x="701" y="167"/>
                      </a:lnTo>
                      <a:lnTo>
                        <a:pt x="708" y="174"/>
                      </a:lnTo>
                      <a:lnTo>
                        <a:pt x="715" y="188"/>
                      </a:lnTo>
                      <a:lnTo>
                        <a:pt x="722" y="188"/>
                      </a:lnTo>
                      <a:lnTo>
                        <a:pt x="729" y="188"/>
                      </a:lnTo>
                      <a:lnTo>
                        <a:pt x="736" y="181"/>
                      </a:lnTo>
                      <a:lnTo>
                        <a:pt x="743" y="188"/>
                      </a:lnTo>
                      <a:lnTo>
                        <a:pt x="750" y="188"/>
                      </a:lnTo>
                      <a:lnTo>
                        <a:pt x="750" y="181"/>
                      </a:lnTo>
                      <a:lnTo>
                        <a:pt x="757" y="181"/>
                      </a:lnTo>
                      <a:lnTo>
                        <a:pt x="757" y="174"/>
                      </a:lnTo>
                      <a:lnTo>
                        <a:pt x="757" y="167"/>
                      </a:lnTo>
                      <a:lnTo>
                        <a:pt x="757" y="160"/>
                      </a:lnTo>
                      <a:lnTo>
                        <a:pt x="757" y="153"/>
                      </a:lnTo>
                      <a:lnTo>
                        <a:pt x="757" y="146"/>
                      </a:lnTo>
                      <a:lnTo>
                        <a:pt x="757" y="139"/>
                      </a:lnTo>
                      <a:lnTo>
                        <a:pt x="757" y="132"/>
                      </a:lnTo>
                      <a:lnTo>
                        <a:pt x="750" y="132"/>
                      </a:lnTo>
                      <a:lnTo>
                        <a:pt x="743" y="132"/>
                      </a:lnTo>
                      <a:lnTo>
                        <a:pt x="743" y="125"/>
                      </a:lnTo>
                      <a:lnTo>
                        <a:pt x="736" y="125"/>
                      </a:lnTo>
                      <a:lnTo>
                        <a:pt x="729" y="125"/>
                      </a:lnTo>
                      <a:lnTo>
                        <a:pt x="715" y="125"/>
                      </a:lnTo>
                      <a:close/>
                      <a:moveTo>
                        <a:pt x="750" y="236"/>
                      </a:moveTo>
                      <a:lnTo>
                        <a:pt x="750" y="229"/>
                      </a:lnTo>
                      <a:lnTo>
                        <a:pt x="757" y="222"/>
                      </a:lnTo>
                      <a:lnTo>
                        <a:pt x="757" y="215"/>
                      </a:lnTo>
                      <a:lnTo>
                        <a:pt x="750" y="215"/>
                      </a:lnTo>
                      <a:lnTo>
                        <a:pt x="743" y="215"/>
                      </a:lnTo>
                      <a:lnTo>
                        <a:pt x="736" y="215"/>
                      </a:lnTo>
                      <a:lnTo>
                        <a:pt x="736" y="208"/>
                      </a:lnTo>
                      <a:lnTo>
                        <a:pt x="743" y="208"/>
                      </a:lnTo>
                      <a:lnTo>
                        <a:pt x="736" y="208"/>
                      </a:lnTo>
                      <a:lnTo>
                        <a:pt x="729" y="201"/>
                      </a:lnTo>
                      <a:lnTo>
                        <a:pt x="722" y="201"/>
                      </a:lnTo>
                      <a:lnTo>
                        <a:pt x="715" y="201"/>
                      </a:lnTo>
                      <a:lnTo>
                        <a:pt x="701" y="201"/>
                      </a:lnTo>
                      <a:lnTo>
                        <a:pt x="694" y="201"/>
                      </a:lnTo>
                      <a:lnTo>
                        <a:pt x="687" y="201"/>
                      </a:lnTo>
                      <a:lnTo>
                        <a:pt x="680" y="201"/>
                      </a:lnTo>
                      <a:lnTo>
                        <a:pt x="674" y="195"/>
                      </a:lnTo>
                      <a:lnTo>
                        <a:pt x="667" y="195"/>
                      </a:lnTo>
                      <a:lnTo>
                        <a:pt x="667" y="188"/>
                      </a:lnTo>
                      <a:lnTo>
                        <a:pt x="660" y="188"/>
                      </a:lnTo>
                      <a:lnTo>
                        <a:pt x="660" y="181"/>
                      </a:lnTo>
                      <a:lnTo>
                        <a:pt x="660" y="174"/>
                      </a:lnTo>
                      <a:lnTo>
                        <a:pt x="660" y="167"/>
                      </a:lnTo>
                      <a:lnTo>
                        <a:pt x="660" y="160"/>
                      </a:lnTo>
                      <a:lnTo>
                        <a:pt x="667" y="153"/>
                      </a:lnTo>
                      <a:lnTo>
                        <a:pt x="674" y="146"/>
                      </a:lnTo>
                      <a:lnTo>
                        <a:pt x="674" y="139"/>
                      </a:lnTo>
                      <a:lnTo>
                        <a:pt x="674" y="132"/>
                      </a:lnTo>
                      <a:lnTo>
                        <a:pt x="680" y="132"/>
                      </a:lnTo>
                      <a:lnTo>
                        <a:pt x="680" y="125"/>
                      </a:lnTo>
                      <a:lnTo>
                        <a:pt x="680" y="118"/>
                      </a:lnTo>
                      <a:lnTo>
                        <a:pt x="674" y="118"/>
                      </a:lnTo>
                      <a:lnTo>
                        <a:pt x="674" y="125"/>
                      </a:lnTo>
                      <a:lnTo>
                        <a:pt x="667" y="125"/>
                      </a:lnTo>
                      <a:lnTo>
                        <a:pt x="660" y="125"/>
                      </a:lnTo>
                      <a:lnTo>
                        <a:pt x="653" y="125"/>
                      </a:lnTo>
                      <a:lnTo>
                        <a:pt x="660" y="125"/>
                      </a:lnTo>
                      <a:lnTo>
                        <a:pt x="660" y="118"/>
                      </a:lnTo>
                      <a:lnTo>
                        <a:pt x="667" y="125"/>
                      </a:lnTo>
                      <a:lnTo>
                        <a:pt x="667" y="118"/>
                      </a:lnTo>
                      <a:lnTo>
                        <a:pt x="660" y="118"/>
                      </a:lnTo>
                      <a:lnTo>
                        <a:pt x="660" y="111"/>
                      </a:lnTo>
                      <a:lnTo>
                        <a:pt x="653" y="111"/>
                      </a:lnTo>
                      <a:lnTo>
                        <a:pt x="653" y="104"/>
                      </a:lnTo>
                      <a:lnTo>
                        <a:pt x="653" y="97"/>
                      </a:lnTo>
                      <a:lnTo>
                        <a:pt x="646" y="97"/>
                      </a:lnTo>
                      <a:lnTo>
                        <a:pt x="646" y="90"/>
                      </a:lnTo>
                      <a:lnTo>
                        <a:pt x="639" y="90"/>
                      </a:lnTo>
                      <a:lnTo>
                        <a:pt x="632" y="90"/>
                      </a:lnTo>
                      <a:lnTo>
                        <a:pt x="632" y="83"/>
                      </a:lnTo>
                      <a:lnTo>
                        <a:pt x="632" y="76"/>
                      </a:lnTo>
                      <a:lnTo>
                        <a:pt x="639" y="76"/>
                      </a:lnTo>
                      <a:lnTo>
                        <a:pt x="639" y="83"/>
                      </a:lnTo>
                      <a:lnTo>
                        <a:pt x="646" y="83"/>
                      </a:lnTo>
                      <a:lnTo>
                        <a:pt x="646" y="76"/>
                      </a:lnTo>
                      <a:lnTo>
                        <a:pt x="646" y="69"/>
                      </a:lnTo>
                      <a:lnTo>
                        <a:pt x="639" y="69"/>
                      </a:lnTo>
                      <a:lnTo>
                        <a:pt x="646" y="69"/>
                      </a:lnTo>
                      <a:lnTo>
                        <a:pt x="639" y="63"/>
                      </a:lnTo>
                      <a:lnTo>
                        <a:pt x="639" y="56"/>
                      </a:lnTo>
                      <a:lnTo>
                        <a:pt x="632" y="56"/>
                      </a:lnTo>
                      <a:lnTo>
                        <a:pt x="632" y="49"/>
                      </a:lnTo>
                      <a:lnTo>
                        <a:pt x="632" y="42"/>
                      </a:lnTo>
                      <a:lnTo>
                        <a:pt x="625" y="35"/>
                      </a:lnTo>
                      <a:lnTo>
                        <a:pt x="625" y="28"/>
                      </a:lnTo>
                      <a:lnTo>
                        <a:pt x="618" y="28"/>
                      </a:lnTo>
                      <a:lnTo>
                        <a:pt x="611" y="21"/>
                      </a:lnTo>
                      <a:lnTo>
                        <a:pt x="604" y="21"/>
                      </a:lnTo>
                      <a:lnTo>
                        <a:pt x="604" y="14"/>
                      </a:lnTo>
                      <a:lnTo>
                        <a:pt x="597" y="14"/>
                      </a:lnTo>
                      <a:lnTo>
                        <a:pt x="604" y="14"/>
                      </a:lnTo>
                      <a:lnTo>
                        <a:pt x="597" y="14"/>
                      </a:lnTo>
                      <a:lnTo>
                        <a:pt x="590" y="14"/>
                      </a:lnTo>
                      <a:lnTo>
                        <a:pt x="583" y="14"/>
                      </a:lnTo>
                      <a:lnTo>
                        <a:pt x="576" y="21"/>
                      </a:lnTo>
                      <a:lnTo>
                        <a:pt x="569" y="28"/>
                      </a:lnTo>
                      <a:lnTo>
                        <a:pt x="569" y="35"/>
                      </a:lnTo>
                      <a:lnTo>
                        <a:pt x="576" y="35"/>
                      </a:lnTo>
                      <a:lnTo>
                        <a:pt x="569" y="35"/>
                      </a:lnTo>
                      <a:lnTo>
                        <a:pt x="569" y="42"/>
                      </a:lnTo>
                      <a:lnTo>
                        <a:pt x="569" y="49"/>
                      </a:lnTo>
                      <a:lnTo>
                        <a:pt x="562" y="49"/>
                      </a:lnTo>
                      <a:lnTo>
                        <a:pt x="555" y="56"/>
                      </a:lnTo>
                      <a:lnTo>
                        <a:pt x="548" y="56"/>
                      </a:lnTo>
                      <a:lnTo>
                        <a:pt x="548" y="63"/>
                      </a:lnTo>
                      <a:lnTo>
                        <a:pt x="542" y="63"/>
                      </a:lnTo>
                      <a:lnTo>
                        <a:pt x="542" y="69"/>
                      </a:lnTo>
                      <a:lnTo>
                        <a:pt x="542" y="76"/>
                      </a:lnTo>
                      <a:lnTo>
                        <a:pt x="542" y="69"/>
                      </a:lnTo>
                      <a:lnTo>
                        <a:pt x="542" y="76"/>
                      </a:lnTo>
                      <a:lnTo>
                        <a:pt x="535" y="83"/>
                      </a:lnTo>
                      <a:lnTo>
                        <a:pt x="535" y="90"/>
                      </a:lnTo>
                      <a:lnTo>
                        <a:pt x="528" y="90"/>
                      </a:lnTo>
                      <a:lnTo>
                        <a:pt x="521" y="90"/>
                      </a:lnTo>
                      <a:lnTo>
                        <a:pt x="514" y="90"/>
                      </a:lnTo>
                      <a:lnTo>
                        <a:pt x="514" y="97"/>
                      </a:lnTo>
                      <a:lnTo>
                        <a:pt x="507" y="97"/>
                      </a:lnTo>
                      <a:lnTo>
                        <a:pt x="514" y="97"/>
                      </a:lnTo>
                      <a:lnTo>
                        <a:pt x="514" y="90"/>
                      </a:lnTo>
                      <a:lnTo>
                        <a:pt x="507" y="90"/>
                      </a:lnTo>
                      <a:lnTo>
                        <a:pt x="500" y="90"/>
                      </a:lnTo>
                      <a:lnTo>
                        <a:pt x="493" y="97"/>
                      </a:lnTo>
                      <a:lnTo>
                        <a:pt x="493" y="104"/>
                      </a:lnTo>
                      <a:lnTo>
                        <a:pt x="486" y="104"/>
                      </a:lnTo>
                      <a:lnTo>
                        <a:pt x="486" y="111"/>
                      </a:lnTo>
                      <a:lnTo>
                        <a:pt x="479" y="111"/>
                      </a:lnTo>
                      <a:lnTo>
                        <a:pt x="472" y="111"/>
                      </a:lnTo>
                      <a:lnTo>
                        <a:pt x="465" y="111"/>
                      </a:lnTo>
                      <a:lnTo>
                        <a:pt x="458" y="111"/>
                      </a:lnTo>
                      <a:lnTo>
                        <a:pt x="451" y="118"/>
                      </a:lnTo>
                      <a:lnTo>
                        <a:pt x="444" y="125"/>
                      </a:lnTo>
                      <a:lnTo>
                        <a:pt x="437" y="125"/>
                      </a:lnTo>
                      <a:lnTo>
                        <a:pt x="444" y="118"/>
                      </a:lnTo>
                      <a:lnTo>
                        <a:pt x="451" y="118"/>
                      </a:lnTo>
                      <a:lnTo>
                        <a:pt x="451" y="111"/>
                      </a:lnTo>
                      <a:lnTo>
                        <a:pt x="444" y="104"/>
                      </a:lnTo>
                      <a:lnTo>
                        <a:pt x="437" y="104"/>
                      </a:lnTo>
                      <a:lnTo>
                        <a:pt x="430" y="104"/>
                      </a:lnTo>
                      <a:lnTo>
                        <a:pt x="416" y="104"/>
                      </a:lnTo>
                      <a:lnTo>
                        <a:pt x="410" y="104"/>
                      </a:lnTo>
                      <a:lnTo>
                        <a:pt x="396" y="104"/>
                      </a:lnTo>
                      <a:lnTo>
                        <a:pt x="389" y="104"/>
                      </a:lnTo>
                      <a:lnTo>
                        <a:pt x="389" y="97"/>
                      </a:lnTo>
                      <a:lnTo>
                        <a:pt x="382" y="90"/>
                      </a:lnTo>
                      <a:lnTo>
                        <a:pt x="368" y="83"/>
                      </a:lnTo>
                      <a:lnTo>
                        <a:pt x="361" y="76"/>
                      </a:lnTo>
                      <a:lnTo>
                        <a:pt x="354" y="76"/>
                      </a:lnTo>
                      <a:lnTo>
                        <a:pt x="354" y="69"/>
                      </a:lnTo>
                      <a:lnTo>
                        <a:pt x="347" y="69"/>
                      </a:lnTo>
                      <a:lnTo>
                        <a:pt x="340" y="69"/>
                      </a:lnTo>
                      <a:lnTo>
                        <a:pt x="333" y="69"/>
                      </a:lnTo>
                      <a:lnTo>
                        <a:pt x="333" y="76"/>
                      </a:lnTo>
                      <a:lnTo>
                        <a:pt x="340" y="83"/>
                      </a:lnTo>
                      <a:lnTo>
                        <a:pt x="333" y="69"/>
                      </a:lnTo>
                      <a:lnTo>
                        <a:pt x="326" y="69"/>
                      </a:lnTo>
                      <a:lnTo>
                        <a:pt x="326" y="76"/>
                      </a:lnTo>
                      <a:lnTo>
                        <a:pt x="319" y="76"/>
                      </a:lnTo>
                      <a:lnTo>
                        <a:pt x="319" y="83"/>
                      </a:lnTo>
                      <a:lnTo>
                        <a:pt x="312" y="76"/>
                      </a:lnTo>
                      <a:lnTo>
                        <a:pt x="305" y="76"/>
                      </a:lnTo>
                      <a:lnTo>
                        <a:pt x="298" y="69"/>
                      </a:lnTo>
                      <a:lnTo>
                        <a:pt x="291" y="76"/>
                      </a:lnTo>
                      <a:lnTo>
                        <a:pt x="284" y="83"/>
                      </a:lnTo>
                      <a:lnTo>
                        <a:pt x="271" y="83"/>
                      </a:lnTo>
                      <a:lnTo>
                        <a:pt x="264" y="90"/>
                      </a:lnTo>
                      <a:lnTo>
                        <a:pt x="250" y="104"/>
                      </a:lnTo>
                      <a:lnTo>
                        <a:pt x="257" y="104"/>
                      </a:lnTo>
                      <a:lnTo>
                        <a:pt x="264" y="104"/>
                      </a:lnTo>
                      <a:lnTo>
                        <a:pt x="264" y="111"/>
                      </a:lnTo>
                      <a:lnTo>
                        <a:pt x="257" y="104"/>
                      </a:lnTo>
                      <a:lnTo>
                        <a:pt x="250" y="104"/>
                      </a:lnTo>
                      <a:lnTo>
                        <a:pt x="250" y="111"/>
                      </a:lnTo>
                      <a:lnTo>
                        <a:pt x="243" y="132"/>
                      </a:lnTo>
                      <a:lnTo>
                        <a:pt x="236" y="132"/>
                      </a:lnTo>
                      <a:lnTo>
                        <a:pt x="229" y="139"/>
                      </a:lnTo>
                      <a:lnTo>
                        <a:pt x="222" y="139"/>
                      </a:lnTo>
                      <a:lnTo>
                        <a:pt x="208" y="146"/>
                      </a:lnTo>
                      <a:lnTo>
                        <a:pt x="201" y="139"/>
                      </a:lnTo>
                      <a:lnTo>
                        <a:pt x="194" y="146"/>
                      </a:lnTo>
                      <a:lnTo>
                        <a:pt x="194" y="139"/>
                      </a:lnTo>
                      <a:lnTo>
                        <a:pt x="187" y="139"/>
                      </a:lnTo>
                      <a:lnTo>
                        <a:pt x="166" y="153"/>
                      </a:lnTo>
                      <a:lnTo>
                        <a:pt x="159" y="160"/>
                      </a:lnTo>
                      <a:lnTo>
                        <a:pt x="152" y="160"/>
                      </a:lnTo>
                      <a:lnTo>
                        <a:pt x="145" y="160"/>
                      </a:lnTo>
                      <a:lnTo>
                        <a:pt x="139" y="167"/>
                      </a:lnTo>
                      <a:lnTo>
                        <a:pt x="139" y="160"/>
                      </a:lnTo>
                      <a:lnTo>
                        <a:pt x="132" y="153"/>
                      </a:lnTo>
                      <a:lnTo>
                        <a:pt x="125" y="153"/>
                      </a:lnTo>
                      <a:lnTo>
                        <a:pt x="111" y="139"/>
                      </a:lnTo>
                      <a:lnTo>
                        <a:pt x="104" y="139"/>
                      </a:lnTo>
                      <a:lnTo>
                        <a:pt x="90" y="139"/>
                      </a:lnTo>
                      <a:lnTo>
                        <a:pt x="83" y="139"/>
                      </a:lnTo>
                      <a:lnTo>
                        <a:pt x="76" y="139"/>
                      </a:lnTo>
                      <a:lnTo>
                        <a:pt x="69" y="139"/>
                      </a:lnTo>
                      <a:lnTo>
                        <a:pt x="55" y="132"/>
                      </a:lnTo>
                      <a:lnTo>
                        <a:pt x="48" y="132"/>
                      </a:lnTo>
                      <a:lnTo>
                        <a:pt x="48" y="118"/>
                      </a:lnTo>
                      <a:lnTo>
                        <a:pt x="41" y="118"/>
                      </a:lnTo>
                      <a:lnTo>
                        <a:pt x="41" y="111"/>
                      </a:lnTo>
                      <a:lnTo>
                        <a:pt x="48" y="111"/>
                      </a:lnTo>
                      <a:lnTo>
                        <a:pt x="41" y="104"/>
                      </a:lnTo>
                      <a:lnTo>
                        <a:pt x="34" y="90"/>
                      </a:lnTo>
                      <a:lnTo>
                        <a:pt x="27" y="83"/>
                      </a:lnTo>
                      <a:lnTo>
                        <a:pt x="27" y="76"/>
                      </a:lnTo>
                      <a:lnTo>
                        <a:pt x="20" y="63"/>
                      </a:lnTo>
                      <a:lnTo>
                        <a:pt x="13" y="63"/>
                      </a:lnTo>
                      <a:lnTo>
                        <a:pt x="7" y="69"/>
                      </a:lnTo>
                      <a:lnTo>
                        <a:pt x="0" y="69"/>
                      </a:lnTo>
                      <a:lnTo>
                        <a:pt x="7" y="63"/>
                      </a:lnTo>
                      <a:lnTo>
                        <a:pt x="13" y="49"/>
                      </a:lnTo>
                      <a:lnTo>
                        <a:pt x="20" y="56"/>
                      </a:lnTo>
                      <a:lnTo>
                        <a:pt x="27" y="76"/>
                      </a:lnTo>
                      <a:lnTo>
                        <a:pt x="41" y="104"/>
                      </a:lnTo>
                      <a:lnTo>
                        <a:pt x="48" y="118"/>
                      </a:lnTo>
                      <a:lnTo>
                        <a:pt x="55" y="132"/>
                      </a:lnTo>
                      <a:lnTo>
                        <a:pt x="69" y="139"/>
                      </a:lnTo>
                      <a:lnTo>
                        <a:pt x="76" y="139"/>
                      </a:lnTo>
                      <a:lnTo>
                        <a:pt x="90" y="132"/>
                      </a:lnTo>
                      <a:lnTo>
                        <a:pt x="97" y="132"/>
                      </a:lnTo>
                      <a:lnTo>
                        <a:pt x="104" y="125"/>
                      </a:lnTo>
                      <a:lnTo>
                        <a:pt x="111" y="132"/>
                      </a:lnTo>
                      <a:lnTo>
                        <a:pt x="125" y="146"/>
                      </a:lnTo>
                      <a:lnTo>
                        <a:pt x="125" y="139"/>
                      </a:lnTo>
                      <a:lnTo>
                        <a:pt x="125" y="146"/>
                      </a:lnTo>
                      <a:lnTo>
                        <a:pt x="132" y="153"/>
                      </a:lnTo>
                      <a:lnTo>
                        <a:pt x="139" y="153"/>
                      </a:lnTo>
                      <a:lnTo>
                        <a:pt x="145" y="153"/>
                      </a:lnTo>
                      <a:lnTo>
                        <a:pt x="152" y="153"/>
                      </a:lnTo>
                      <a:lnTo>
                        <a:pt x="159" y="146"/>
                      </a:lnTo>
                      <a:lnTo>
                        <a:pt x="166" y="146"/>
                      </a:lnTo>
                      <a:lnTo>
                        <a:pt x="180" y="132"/>
                      </a:lnTo>
                      <a:lnTo>
                        <a:pt x="194" y="132"/>
                      </a:lnTo>
                      <a:lnTo>
                        <a:pt x="201" y="132"/>
                      </a:lnTo>
                      <a:lnTo>
                        <a:pt x="201" y="139"/>
                      </a:lnTo>
                      <a:lnTo>
                        <a:pt x="208" y="139"/>
                      </a:lnTo>
                      <a:lnTo>
                        <a:pt x="215" y="139"/>
                      </a:lnTo>
                      <a:lnTo>
                        <a:pt x="222" y="139"/>
                      </a:lnTo>
                      <a:lnTo>
                        <a:pt x="229" y="132"/>
                      </a:lnTo>
                      <a:lnTo>
                        <a:pt x="236" y="132"/>
                      </a:lnTo>
                      <a:lnTo>
                        <a:pt x="243" y="111"/>
                      </a:lnTo>
                      <a:lnTo>
                        <a:pt x="250" y="97"/>
                      </a:lnTo>
                      <a:lnTo>
                        <a:pt x="250" y="90"/>
                      </a:lnTo>
                      <a:lnTo>
                        <a:pt x="243" y="90"/>
                      </a:lnTo>
                      <a:lnTo>
                        <a:pt x="250" y="90"/>
                      </a:lnTo>
                      <a:lnTo>
                        <a:pt x="243" y="83"/>
                      </a:lnTo>
                      <a:lnTo>
                        <a:pt x="250" y="83"/>
                      </a:lnTo>
                      <a:lnTo>
                        <a:pt x="257" y="83"/>
                      </a:lnTo>
                      <a:lnTo>
                        <a:pt x="264" y="83"/>
                      </a:lnTo>
                      <a:lnTo>
                        <a:pt x="271" y="76"/>
                      </a:lnTo>
                      <a:lnTo>
                        <a:pt x="278" y="76"/>
                      </a:lnTo>
                      <a:lnTo>
                        <a:pt x="291" y="69"/>
                      </a:lnTo>
                      <a:lnTo>
                        <a:pt x="305" y="69"/>
                      </a:lnTo>
                      <a:lnTo>
                        <a:pt x="319" y="69"/>
                      </a:lnTo>
                      <a:lnTo>
                        <a:pt x="326" y="69"/>
                      </a:lnTo>
                      <a:lnTo>
                        <a:pt x="333" y="63"/>
                      </a:lnTo>
                      <a:lnTo>
                        <a:pt x="340" y="63"/>
                      </a:lnTo>
                      <a:lnTo>
                        <a:pt x="354" y="63"/>
                      </a:lnTo>
                      <a:lnTo>
                        <a:pt x="354" y="69"/>
                      </a:lnTo>
                      <a:lnTo>
                        <a:pt x="375" y="76"/>
                      </a:lnTo>
                      <a:lnTo>
                        <a:pt x="382" y="83"/>
                      </a:lnTo>
                      <a:lnTo>
                        <a:pt x="389" y="83"/>
                      </a:lnTo>
                      <a:lnTo>
                        <a:pt x="389" y="90"/>
                      </a:lnTo>
                      <a:lnTo>
                        <a:pt x="403" y="97"/>
                      </a:lnTo>
                      <a:lnTo>
                        <a:pt x="416" y="97"/>
                      </a:lnTo>
                      <a:lnTo>
                        <a:pt x="423" y="97"/>
                      </a:lnTo>
                      <a:lnTo>
                        <a:pt x="430" y="97"/>
                      </a:lnTo>
                      <a:lnTo>
                        <a:pt x="444" y="97"/>
                      </a:lnTo>
                      <a:lnTo>
                        <a:pt x="451" y="104"/>
                      </a:lnTo>
                      <a:lnTo>
                        <a:pt x="458" y="104"/>
                      </a:lnTo>
                      <a:lnTo>
                        <a:pt x="465" y="111"/>
                      </a:lnTo>
                      <a:lnTo>
                        <a:pt x="479" y="111"/>
                      </a:lnTo>
                      <a:lnTo>
                        <a:pt x="479" y="104"/>
                      </a:lnTo>
                      <a:lnTo>
                        <a:pt x="493" y="97"/>
                      </a:lnTo>
                      <a:lnTo>
                        <a:pt x="500" y="90"/>
                      </a:lnTo>
                      <a:lnTo>
                        <a:pt x="528" y="83"/>
                      </a:lnTo>
                      <a:lnTo>
                        <a:pt x="535" y="76"/>
                      </a:lnTo>
                      <a:lnTo>
                        <a:pt x="535" y="69"/>
                      </a:lnTo>
                      <a:lnTo>
                        <a:pt x="535" y="63"/>
                      </a:lnTo>
                      <a:lnTo>
                        <a:pt x="528" y="56"/>
                      </a:lnTo>
                      <a:lnTo>
                        <a:pt x="528" y="63"/>
                      </a:lnTo>
                      <a:lnTo>
                        <a:pt x="514" y="69"/>
                      </a:lnTo>
                      <a:lnTo>
                        <a:pt x="507" y="63"/>
                      </a:lnTo>
                      <a:lnTo>
                        <a:pt x="528" y="56"/>
                      </a:lnTo>
                      <a:lnTo>
                        <a:pt x="542" y="56"/>
                      </a:lnTo>
                      <a:lnTo>
                        <a:pt x="548" y="49"/>
                      </a:lnTo>
                      <a:lnTo>
                        <a:pt x="555" y="49"/>
                      </a:lnTo>
                      <a:lnTo>
                        <a:pt x="562" y="35"/>
                      </a:lnTo>
                      <a:lnTo>
                        <a:pt x="562" y="21"/>
                      </a:lnTo>
                      <a:lnTo>
                        <a:pt x="569" y="14"/>
                      </a:lnTo>
                      <a:lnTo>
                        <a:pt x="576" y="7"/>
                      </a:lnTo>
                      <a:lnTo>
                        <a:pt x="583" y="7"/>
                      </a:lnTo>
                      <a:lnTo>
                        <a:pt x="583" y="0"/>
                      </a:lnTo>
                      <a:lnTo>
                        <a:pt x="590" y="7"/>
                      </a:lnTo>
                      <a:lnTo>
                        <a:pt x="597" y="7"/>
                      </a:lnTo>
                      <a:lnTo>
                        <a:pt x="604" y="7"/>
                      </a:lnTo>
                      <a:lnTo>
                        <a:pt x="604" y="14"/>
                      </a:lnTo>
                      <a:lnTo>
                        <a:pt x="611" y="14"/>
                      </a:lnTo>
                      <a:lnTo>
                        <a:pt x="618" y="14"/>
                      </a:lnTo>
                      <a:lnTo>
                        <a:pt x="639" y="28"/>
                      </a:lnTo>
                      <a:lnTo>
                        <a:pt x="639" y="35"/>
                      </a:lnTo>
                      <a:lnTo>
                        <a:pt x="646" y="42"/>
                      </a:lnTo>
                      <a:lnTo>
                        <a:pt x="646" y="49"/>
                      </a:lnTo>
                      <a:lnTo>
                        <a:pt x="646" y="56"/>
                      </a:lnTo>
                      <a:lnTo>
                        <a:pt x="653" y="56"/>
                      </a:lnTo>
                      <a:lnTo>
                        <a:pt x="646" y="56"/>
                      </a:lnTo>
                      <a:lnTo>
                        <a:pt x="653" y="63"/>
                      </a:lnTo>
                      <a:lnTo>
                        <a:pt x="653" y="69"/>
                      </a:lnTo>
                      <a:lnTo>
                        <a:pt x="660" y="76"/>
                      </a:lnTo>
                      <a:lnTo>
                        <a:pt x="667" y="83"/>
                      </a:lnTo>
                      <a:lnTo>
                        <a:pt x="674" y="83"/>
                      </a:lnTo>
                      <a:lnTo>
                        <a:pt x="680" y="83"/>
                      </a:lnTo>
                      <a:lnTo>
                        <a:pt x="680" y="90"/>
                      </a:lnTo>
                      <a:lnTo>
                        <a:pt x="687" y="90"/>
                      </a:lnTo>
                      <a:lnTo>
                        <a:pt x="687" y="97"/>
                      </a:lnTo>
                      <a:lnTo>
                        <a:pt x="694" y="97"/>
                      </a:lnTo>
                      <a:lnTo>
                        <a:pt x="694" y="90"/>
                      </a:lnTo>
                      <a:lnTo>
                        <a:pt x="701" y="90"/>
                      </a:lnTo>
                      <a:lnTo>
                        <a:pt x="708" y="83"/>
                      </a:lnTo>
                      <a:lnTo>
                        <a:pt x="708" y="90"/>
                      </a:lnTo>
                      <a:lnTo>
                        <a:pt x="701" y="90"/>
                      </a:lnTo>
                      <a:lnTo>
                        <a:pt x="701" y="97"/>
                      </a:lnTo>
                      <a:lnTo>
                        <a:pt x="694" y="97"/>
                      </a:lnTo>
                      <a:lnTo>
                        <a:pt x="701" y="97"/>
                      </a:lnTo>
                      <a:lnTo>
                        <a:pt x="708" y="97"/>
                      </a:lnTo>
                      <a:lnTo>
                        <a:pt x="708" y="104"/>
                      </a:lnTo>
                      <a:lnTo>
                        <a:pt x="715" y="104"/>
                      </a:lnTo>
                      <a:lnTo>
                        <a:pt x="715" y="97"/>
                      </a:lnTo>
                      <a:lnTo>
                        <a:pt x="715" y="90"/>
                      </a:lnTo>
                      <a:lnTo>
                        <a:pt x="715" y="83"/>
                      </a:lnTo>
                      <a:lnTo>
                        <a:pt x="715" y="90"/>
                      </a:lnTo>
                      <a:lnTo>
                        <a:pt x="722" y="97"/>
                      </a:lnTo>
                      <a:lnTo>
                        <a:pt x="715" y="97"/>
                      </a:lnTo>
                      <a:lnTo>
                        <a:pt x="722" y="97"/>
                      </a:lnTo>
                      <a:lnTo>
                        <a:pt x="722" y="104"/>
                      </a:lnTo>
                      <a:lnTo>
                        <a:pt x="729" y="104"/>
                      </a:lnTo>
                      <a:lnTo>
                        <a:pt x="729" y="111"/>
                      </a:lnTo>
                      <a:lnTo>
                        <a:pt x="736" y="111"/>
                      </a:lnTo>
                      <a:lnTo>
                        <a:pt x="743" y="111"/>
                      </a:lnTo>
                      <a:lnTo>
                        <a:pt x="750" y="118"/>
                      </a:lnTo>
                      <a:lnTo>
                        <a:pt x="757" y="125"/>
                      </a:lnTo>
                      <a:lnTo>
                        <a:pt x="764" y="125"/>
                      </a:lnTo>
                      <a:lnTo>
                        <a:pt x="764" y="132"/>
                      </a:lnTo>
                      <a:lnTo>
                        <a:pt x="771" y="139"/>
                      </a:lnTo>
                      <a:lnTo>
                        <a:pt x="771" y="146"/>
                      </a:lnTo>
                      <a:lnTo>
                        <a:pt x="771" y="153"/>
                      </a:lnTo>
                      <a:lnTo>
                        <a:pt x="771" y="160"/>
                      </a:lnTo>
                      <a:lnTo>
                        <a:pt x="771" y="167"/>
                      </a:lnTo>
                      <a:lnTo>
                        <a:pt x="771" y="174"/>
                      </a:lnTo>
                      <a:lnTo>
                        <a:pt x="771" y="181"/>
                      </a:lnTo>
                      <a:lnTo>
                        <a:pt x="771" y="188"/>
                      </a:lnTo>
                      <a:lnTo>
                        <a:pt x="778" y="188"/>
                      </a:lnTo>
                      <a:lnTo>
                        <a:pt x="778" y="195"/>
                      </a:lnTo>
                      <a:lnTo>
                        <a:pt x="771" y="201"/>
                      </a:lnTo>
                      <a:lnTo>
                        <a:pt x="764" y="208"/>
                      </a:lnTo>
                      <a:lnTo>
                        <a:pt x="764" y="201"/>
                      </a:lnTo>
                      <a:lnTo>
                        <a:pt x="764" y="208"/>
                      </a:lnTo>
                      <a:lnTo>
                        <a:pt x="757" y="208"/>
                      </a:lnTo>
                      <a:lnTo>
                        <a:pt x="757" y="215"/>
                      </a:lnTo>
                      <a:lnTo>
                        <a:pt x="764" y="215"/>
                      </a:lnTo>
                      <a:lnTo>
                        <a:pt x="764" y="208"/>
                      </a:lnTo>
                      <a:lnTo>
                        <a:pt x="764" y="215"/>
                      </a:lnTo>
                      <a:lnTo>
                        <a:pt x="757" y="215"/>
                      </a:lnTo>
                      <a:lnTo>
                        <a:pt x="757" y="222"/>
                      </a:lnTo>
                      <a:lnTo>
                        <a:pt x="764" y="229"/>
                      </a:lnTo>
                      <a:lnTo>
                        <a:pt x="764" y="236"/>
                      </a:lnTo>
                      <a:lnTo>
                        <a:pt x="764" y="250"/>
                      </a:lnTo>
                      <a:lnTo>
                        <a:pt x="764" y="264"/>
                      </a:lnTo>
                      <a:lnTo>
                        <a:pt x="757" y="264"/>
                      </a:lnTo>
                      <a:lnTo>
                        <a:pt x="750" y="257"/>
                      </a:lnTo>
                      <a:lnTo>
                        <a:pt x="750" y="250"/>
                      </a:lnTo>
                      <a:lnTo>
                        <a:pt x="750" y="243"/>
                      </a:lnTo>
                      <a:lnTo>
                        <a:pt x="750" y="236"/>
                      </a:lnTo>
                      <a:close/>
                    </a:path>
                  </a:pathLst>
                </a:custGeom>
                <a:solidFill>
                  <a:srgbClr val="0082FF"/>
                </a:solidFill>
                <a:ln w="11112">
                  <a:solidFill>
                    <a:srgbClr val="000000"/>
                  </a:solidFill>
                  <a:round/>
                  <a:headEnd/>
                  <a:tailEnd/>
                </a:ln>
              </p:spPr>
              <p:txBody>
                <a:bodyPr/>
                <a:lstStyle/>
                <a:p>
                  <a:endParaRPr lang="en-US"/>
                </a:p>
              </p:txBody>
            </p:sp>
            <p:sp>
              <p:nvSpPr>
                <p:cNvPr id="20574" name="Freeform 21"/>
                <p:cNvSpPr>
                  <a:spLocks/>
                </p:cNvSpPr>
                <p:nvPr/>
              </p:nvSpPr>
              <p:spPr bwMode="auto">
                <a:xfrm>
                  <a:off x="3460" y="2491"/>
                  <a:ext cx="174" cy="132"/>
                </a:xfrm>
                <a:custGeom>
                  <a:avLst/>
                  <a:gdLst>
                    <a:gd name="T0" fmla="*/ 139 w 174"/>
                    <a:gd name="T1" fmla="*/ 56 h 132"/>
                    <a:gd name="T2" fmla="*/ 125 w 174"/>
                    <a:gd name="T3" fmla="*/ 63 h 132"/>
                    <a:gd name="T4" fmla="*/ 125 w 174"/>
                    <a:gd name="T5" fmla="*/ 49 h 132"/>
                    <a:gd name="T6" fmla="*/ 104 w 174"/>
                    <a:gd name="T7" fmla="*/ 49 h 132"/>
                    <a:gd name="T8" fmla="*/ 90 w 174"/>
                    <a:gd name="T9" fmla="*/ 56 h 132"/>
                    <a:gd name="T10" fmla="*/ 90 w 174"/>
                    <a:gd name="T11" fmla="*/ 63 h 132"/>
                    <a:gd name="T12" fmla="*/ 97 w 174"/>
                    <a:gd name="T13" fmla="*/ 49 h 132"/>
                    <a:gd name="T14" fmla="*/ 97 w 174"/>
                    <a:gd name="T15" fmla="*/ 42 h 132"/>
                    <a:gd name="T16" fmla="*/ 97 w 174"/>
                    <a:gd name="T17" fmla="*/ 35 h 132"/>
                    <a:gd name="T18" fmla="*/ 77 w 174"/>
                    <a:gd name="T19" fmla="*/ 35 h 132"/>
                    <a:gd name="T20" fmla="*/ 56 w 174"/>
                    <a:gd name="T21" fmla="*/ 42 h 132"/>
                    <a:gd name="T22" fmla="*/ 49 w 174"/>
                    <a:gd name="T23" fmla="*/ 56 h 132"/>
                    <a:gd name="T24" fmla="*/ 56 w 174"/>
                    <a:gd name="T25" fmla="*/ 56 h 132"/>
                    <a:gd name="T26" fmla="*/ 42 w 174"/>
                    <a:gd name="T27" fmla="*/ 56 h 132"/>
                    <a:gd name="T28" fmla="*/ 28 w 174"/>
                    <a:gd name="T29" fmla="*/ 63 h 132"/>
                    <a:gd name="T30" fmla="*/ 42 w 174"/>
                    <a:gd name="T31" fmla="*/ 104 h 132"/>
                    <a:gd name="T32" fmla="*/ 21 w 174"/>
                    <a:gd name="T33" fmla="*/ 70 h 132"/>
                    <a:gd name="T34" fmla="*/ 21 w 174"/>
                    <a:gd name="T35" fmla="*/ 91 h 132"/>
                    <a:gd name="T36" fmla="*/ 21 w 174"/>
                    <a:gd name="T37" fmla="*/ 97 h 132"/>
                    <a:gd name="T38" fmla="*/ 21 w 174"/>
                    <a:gd name="T39" fmla="*/ 118 h 132"/>
                    <a:gd name="T40" fmla="*/ 21 w 174"/>
                    <a:gd name="T41" fmla="*/ 125 h 132"/>
                    <a:gd name="T42" fmla="*/ 21 w 174"/>
                    <a:gd name="T43" fmla="*/ 111 h 132"/>
                    <a:gd name="T44" fmla="*/ 21 w 174"/>
                    <a:gd name="T45" fmla="*/ 97 h 132"/>
                    <a:gd name="T46" fmla="*/ 21 w 174"/>
                    <a:gd name="T47" fmla="*/ 77 h 132"/>
                    <a:gd name="T48" fmla="*/ 14 w 174"/>
                    <a:gd name="T49" fmla="*/ 63 h 132"/>
                    <a:gd name="T50" fmla="*/ 28 w 174"/>
                    <a:gd name="T51" fmla="*/ 56 h 132"/>
                    <a:gd name="T52" fmla="*/ 14 w 174"/>
                    <a:gd name="T53" fmla="*/ 49 h 132"/>
                    <a:gd name="T54" fmla="*/ 14 w 174"/>
                    <a:gd name="T55" fmla="*/ 56 h 132"/>
                    <a:gd name="T56" fmla="*/ 14 w 174"/>
                    <a:gd name="T57" fmla="*/ 63 h 132"/>
                    <a:gd name="T58" fmla="*/ 7 w 174"/>
                    <a:gd name="T59" fmla="*/ 77 h 132"/>
                    <a:gd name="T60" fmla="*/ 7 w 174"/>
                    <a:gd name="T61" fmla="*/ 84 h 132"/>
                    <a:gd name="T62" fmla="*/ 14 w 174"/>
                    <a:gd name="T63" fmla="*/ 97 h 132"/>
                    <a:gd name="T64" fmla="*/ 7 w 174"/>
                    <a:gd name="T65" fmla="*/ 84 h 132"/>
                    <a:gd name="T66" fmla="*/ 0 w 174"/>
                    <a:gd name="T67" fmla="*/ 70 h 132"/>
                    <a:gd name="T68" fmla="*/ 7 w 174"/>
                    <a:gd name="T69" fmla="*/ 56 h 132"/>
                    <a:gd name="T70" fmla="*/ 21 w 174"/>
                    <a:gd name="T71" fmla="*/ 49 h 132"/>
                    <a:gd name="T72" fmla="*/ 35 w 174"/>
                    <a:gd name="T73" fmla="*/ 35 h 132"/>
                    <a:gd name="T74" fmla="*/ 42 w 174"/>
                    <a:gd name="T75" fmla="*/ 7 h 132"/>
                    <a:gd name="T76" fmla="*/ 63 w 174"/>
                    <a:gd name="T77" fmla="*/ 7 h 132"/>
                    <a:gd name="T78" fmla="*/ 77 w 174"/>
                    <a:gd name="T79" fmla="*/ 0 h 132"/>
                    <a:gd name="T80" fmla="*/ 84 w 174"/>
                    <a:gd name="T81" fmla="*/ 7 h 132"/>
                    <a:gd name="T82" fmla="*/ 84 w 174"/>
                    <a:gd name="T83" fmla="*/ 7 h 132"/>
                    <a:gd name="T84" fmla="*/ 104 w 174"/>
                    <a:gd name="T85" fmla="*/ 7 h 132"/>
                    <a:gd name="T86" fmla="*/ 118 w 174"/>
                    <a:gd name="T87" fmla="*/ 14 h 132"/>
                    <a:gd name="T88" fmla="*/ 139 w 174"/>
                    <a:gd name="T89" fmla="*/ 28 h 132"/>
                    <a:gd name="T90" fmla="*/ 146 w 174"/>
                    <a:gd name="T91" fmla="*/ 14 h 132"/>
                    <a:gd name="T92" fmla="*/ 146 w 174"/>
                    <a:gd name="T93" fmla="*/ 7 h 132"/>
                    <a:gd name="T94" fmla="*/ 153 w 174"/>
                    <a:gd name="T95" fmla="*/ 21 h 132"/>
                    <a:gd name="T96" fmla="*/ 153 w 174"/>
                    <a:gd name="T97" fmla="*/ 28 h 132"/>
                    <a:gd name="T98" fmla="*/ 153 w 174"/>
                    <a:gd name="T99" fmla="*/ 35 h 132"/>
                    <a:gd name="T100" fmla="*/ 160 w 174"/>
                    <a:gd name="T101" fmla="*/ 21 h 132"/>
                    <a:gd name="T102" fmla="*/ 167 w 174"/>
                    <a:gd name="T103" fmla="*/ 35 h 132"/>
                    <a:gd name="T104" fmla="*/ 167 w 174"/>
                    <a:gd name="T105" fmla="*/ 42 h 132"/>
                    <a:gd name="T106" fmla="*/ 174 w 174"/>
                    <a:gd name="T107" fmla="*/ 42 h 132"/>
                    <a:gd name="T108" fmla="*/ 160 w 174"/>
                    <a:gd name="T109" fmla="*/ 56 h 132"/>
                    <a:gd name="T110" fmla="*/ 153 w 174"/>
                    <a:gd name="T111" fmla="*/ 42 h 132"/>
                    <a:gd name="T112" fmla="*/ 139 w 174"/>
                    <a:gd name="T113" fmla="*/ 49 h 132"/>
                    <a:gd name="T114" fmla="*/ 139 w 174"/>
                    <a:gd name="T115" fmla="*/ 70 h 132"/>
                    <a:gd name="T116" fmla="*/ 139 w 174"/>
                    <a:gd name="T117" fmla="*/ 70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
                    <a:gd name="T178" fmla="*/ 0 h 132"/>
                    <a:gd name="T179" fmla="*/ 174 w 174"/>
                    <a:gd name="T180" fmla="*/ 132 h 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 h="132">
                      <a:moveTo>
                        <a:pt x="139" y="70"/>
                      </a:moveTo>
                      <a:lnTo>
                        <a:pt x="139" y="63"/>
                      </a:lnTo>
                      <a:lnTo>
                        <a:pt x="139" y="56"/>
                      </a:lnTo>
                      <a:lnTo>
                        <a:pt x="132" y="56"/>
                      </a:lnTo>
                      <a:lnTo>
                        <a:pt x="132" y="63"/>
                      </a:lnTo>
                      <a:lnTo>
                        <a:pt x="125" y="63"/>
                      </a:lnTo>
                      <a:lnTo>
                        <a:pt x="125" y="56"/>
                      </a:lnTo>
                      <a:lnTo>
                        <a:pt x="132" y="56"/>
                      </a:lnTo>
                      <a:lnTo>
                        <a:pt x="125" y="49"/>
                      </a:lnTo>
                      <a:lnTo>
                        <a:pt x="118" y="49"/>
                      </a:lnTo>
                      <a:lnTo>
                        <a:pt x="111" y="49"/>
                      </a:lnTo>
                      <a:lnTo>
                        <a:pt x="104" y="49"/>
                      </a:lnTo>
                      <a:lnTo>
                        <a:pt x="97" y="49"/>
                      </a:lnTo>
                      <a:lnTo>
                        <a:pt x="90" y="49"/>
                      </a:lnTo>
                      <a:lnTo>
                        <a:pt x="90" y="56"/>
                      </a:lnTo>
                      <a:lnTo>
                        <a:pt x="90" y="49"/>
                      </a:lnTo>
                      <a:lnTo>
                        <a:pt x="90" y="56"/>
                      </a:lnTo>
                      <a:lnTo>
                        <a:pt x="90" y="63"/>
                      </a:lnTo>
                      <a:lnTo>
                        <a:pt x="90" y="56"/>
                      </a:lnTo>
                      <a:lnTo>
                        <a:pt x="90" y="49"/>
                      </a:lnTo>
                      <a:lnTo>
                        <a:pt x="97" y="49"/>
                      </a:lnTo>
                      <a:lnTo>
                        <a:pt x="97" y="42"/>
                      </a:lnTo>
                      <a:lnTo>
                        <a:pt x="90" y="42"/>
                      </a:lnTo>
                      <a:lnTo>
                        <a:pt x="97" y="42"/>
                      </a:lnTo>
                      <a:lnTo>
                        <a:pt x="97" y="35"/>
                      </a:lnTo>
                      <a:lnTo>
                        <a:pt x="97" y="28"/>
                      </a:lnTo>
                      <a:lnTo>
                        <a:pt x="97" y="35"/>
                      </a:lnTo>
                      <a:lnTo>
                        <a:pt x="90" y="35"/>
                      </a:lnTo>
                      <a:lnTo>
                        <a:pt x="84" y="35"/>
                      </a:lnTo>
                      <a:lnTo>
                        <a:pt x="77" y="35"/>
                      </a:lnTo>
                      <a:lnTo>
                        <a:pt x="70" y="42"/>
                      </a:lnTo>
                      <a:lnTo>
                        <a:pt x="63" y="42"/>
                      </a:lnTo>
                      <a:lnTo>
                        <a:pt x="56" y="42"/>
                      </a:lnTo>
                      <a:lnTo>
                        <a:pt x="49" y="42"/>
                      </a:lnTo>
                      <a:lnTo>
                        <a:pt x="49" y="49"/>
                      </a:lnTo>
                      <a:lnTo>
                        <a:pt x="49" y="56"/>
                      </a:lnTo>
                      <a:lnTo>
                        <a:pt x="42" y="56"/>
                      </a:lnTo>
                      <a:lnTo>
                        <a:pt x="49" y="63"/>
                      </a:lnTo>
                      <a:lnTo>
                        <a:pt x="56" y="56"/>
                      </a:lnTo>
                      <a:lnTo>
                        <a:pt x="56" y="63"/>
                      </a:lnTo>
                      <a:lnTo>
                        <a:pt x="49" y="63"/>
                      </a:lnTo>
                      <a:lnTo>
                        <a:pt x="42" y="56"/>
                      </a:lnTo>
                      <a:lnTo>
                        <a:pt x="42" y="63"/>
                      </a:lnTo>
                      <a:lnTo>
                        <a:pt x="35" y="63"/>
                      </a:lnTo>
                      <a:lnTo>
                        <a:pt x="28" y="63"/>
                      </a:lnTo>
                      <a:lnTo>
                        <a:pt x="28" y="70"/>
                      </a:lnTo>
                      <a:lnTo>
                        <a:pt x="35" y="97"/>
                      </a:lnTo>
                      <a:lnTo>
                        <a:pt x="42" y="104"/>
                      </a:lnTo>
                      <a:lnTo>
                        <a:pt x="35" y="104"/>
                      </a:lnTo>
                      <a:lnTo>
                        <a:pt x="28" y="63"/>
                      </a:lnTo>
                      <a:lnTo>
                        <a:pt x="21" y="70"/>
                      </a:lnTo>
                      <a:lnTo>
                        <a:pt x="21" y="77"/>
                      </a:lnTo>
                      <a:lnTo>
                        <a:pt x="21" y="84"/>
                      </a:lnTo>
                      <a:lnTo>
                        <a:pt x="21" y="91"/>
                      </a:lnTo>
                      <a:lnTo>
                        <a:pt x="28" y="91"/>
                      </a:lnTo>
                      <a:lnTo>
                        <a:pt x="28" y="97"/>
                      </a:lnTo>
                      <a:lnTo>
                        <a:pt x="21" y="97"/>
                      </a:lnTo>
                      <a:lnTo>
                        <a:pt x="21" y="104"/>
                      </a:lnTo>
                      <a:lnTo>
                        <a:pt x="21" y="111"/>
                      </a:lnTo>
                      <a:lnTo>
                        <a:pt x="21" y="118"/>
                      </a:lnTo>
                      <a:lnTo>
                        <a:pt x="21" y="125"/>
                      </a:lnTo>
                      <a:lnTo>
                        <a:pt x="21" y="132"/>
                      </a:lnTo>
                      <a:lnTo>
                        <a:pt x="21" y="125"/>
                      </a:lnTo>
                      <a:lnTo>
                        <a:pt x="21" y="118"/>
                      </a:lnTo>
                      <a:lnTo>
                        <a:pt x="14" y="118"/>
                      </a:lnTo>
                      <a:lnTo>
                        <a:pt x="21" y="111"/>
                      </a:lnTo>
                      <a:lnTo>
                        <a:pt x="21" y="104"/>
                      </a:lnTo>
                      <a:lnTo>
                        <a:pt x="14" y="104"/>
                      </a:lnTo>
                      <a:lnTo>
                        <a:pt x="21" y="97"/>
                      </a:lnTo>
                      <a:lnTo>
                        <a:pt x="21" y="91"/>
                      </a:lnTo>
                      <a:lnTo>
                        <a:pt x="14" y="84"/>
                      </a:lnTo>
                      <a:lnTo>
                        <a:pt x="21" y="77"/>
                      </a:lnTo>
                      <a:lnTo>
                        <a:pt x="21" y="70"/>
                      </a:lnTo>
                      <a:lnTo>
                        <a:pt x="21" y="63"/>
                      </a:lnTo>
                      <a:lnTo>
                        <a:pt x="14" y="63"/>
                      </a:lnTo>
                      <a:lnTo>
                        <a:pt x="21" y="63"/>
                      </a:lnTo>
                      <a:lnTo>
                        <a:pt x="21" y="56"/>
                      </a:lnTo>
                      <a:lnTo>
                        <a:pt x="28" y="56"/>
                      </a:lnTo>
                      <a:lnTo>
                        <a:pt x="28" y="49"/>
                      </a:lnTo>
                      <a:lnTo>
                        <a:pt x="21" y="49"/>
                      </a:lnTo>
                      <a:lnTo>
                        <a:pt x="14" y="49"/>
                      </a:lnTo>
                      <a:lnTo>
                        <a:pt x="14" y="56"/>
                      </a:lnTo>
                      <a:lnTo>
                        <a:pt x="21" y="56"/>
                      </a:lnTo>
                      <a:lnTo>
                        <a:pt x="14" y="56"/>
                      </a:lnTo>
                      <a:lnTo>
                        <a:pt x="14" y="63"/>
                      </a:lnTo>
                      <a:lnTo>
                        <a:pt x="14" y="70"/>
                      </a:lnTo>
                      <a:lnTo>
                        <a:pt x="14" y="63"/>
                      </a:lnTo>
                      <a:lnTo>
                        <a:pt x="7" y="63"/>
                      </a:lnTo>
                      <a:lnTo>
                        <a:pt x="7" y="70"/>
                      </a:lnTo>
                      <a:lnTo>
                        <a:pt x="7" y="77"/>
                      </a:lnTo>
                      <a:lnTo>
                        <a:pt x="7" y="84"/>
                      </a:lnTo>
                      <a:lnTo>
                        <a:pt x="7" y="91"/>
                      </a:lnTo>
                      <a:lnTo>
                        <a:pt x="7" y="84"/>
                      </a:lnTo>
                      <a:lnTo>
                        <a:pt x="14" y="84"/>
                      </a:lnTo>
                      <a:lnTo>
                        <a:pt x="14" y="91"/>
                      </a:lnTo>
                      <a:lnTo>
                        <a:pt x="14" y="97"/>
                      </a:lnTo>
                      <a:lnTo>
                        <a:pt x="7" y="97"/>
                      </a:lnTo>
                      <a:lnTo>
                        <a:pt x="7" y="91"/>
                      </a:lnTo>
                      <a:lnTo>
                        <a:pt x="7" y="84"/>
                      </a:lnTo>
                      <a:lnTo>
                        <a:pt x="7" y="77"/>
                      </a:lnTo>
                      <a:lnTo>
                        <a:pt x="0" y="77"/>
                      </a:lnTo>
                      <a:lnTo>
                        <a:pt x="0" y="70"/>
                      </a:lnTo>
                      <a:lnTo>
                        <a:pt x="0" y="63"/>
                      </a:lnTo>
                      <a:lnTo>
                        <a:pt x="7" y="63"/>
                      </a:lnTo>
                      <a:lnTo>
                        <a:pt x="7" y="56"/>
                      </a:lnTo>
                      <a:lnTo>
                        <a:pt x="7" y="49"/>
                      </a:lnTo>
                      <a:lnTo>
                        <a:pt x="14" y="49"/>
                      </a:lnTo>
                      <a:lnTo>
                        <a:pt x="21" y="49"/>
                      </a:lnTo>
                      <a:lnTo>
                        <a:pt x="28" y="49"/>
                      </a:lnTo>
                      <a:lnTo>
                        <a:pt x="35" y="42"/>
                      </a:lnTo>
                      <a:lnTo>
                        <a:pt x="35" y="35"/>
                      </a:lnTo>
                      <a:lnTo>
                        <a:pt x="35" y="28"/>
                      </a:lnTo>
                      <a:lnTo>
                        <a:pt x="35" y="21"/>
                      </a:lnTo>
                      <a:lnTo>
                        <a:pt x="42" y="7"/>
                      </a:lnTo>
                      <a:lnTo>
                        <a:pt x="49" y="7"/>
                      </a:lnTo>
                      <a:lnTo>
                        <a:pt x="56" y="7"/>
                      </a:lnTo>
                      <a:lnTo>
                        <a:pt x="63" y="7"/>
                      </a:lnTo>
                      <a:lnTo>
                        <a:pt x="63" y="0"/>
                      </a:lnTo>
                      <a:lnTo>
                        <a:pt x="70" y="0"/>
                      </a:lnTo>
                      <a:lnTo>
                        <a:pt x="77" y="0"/>
                      </a:lnTo>
                      <a:lnTo>
                        <a:pt x="84" y="0"/>
                      </a:lnTo>
                      <a:lnTo>
                        <a:pt x="90" y="0"/>
                      </a:lnTo>
                      <a:lnTo>
                        <a:pt x="84" y="7"/>
                      </a:lnTo>
                      <a:lnTo>
                        <a:pt x="90" y="0"/>
                      </a:lnTo>
                      <a:lnTo>
                        <a:pt x="90" y="7"/>
                      </a:lnTo>
                      <a:lnTo>
                        <a:pt x="84" y="7"/>
                      </a:lnTo>
                      <a:lnTo>
                        <a:pt x="90" y="7"/>
                      </a:lnTo>
                      <a:lnTo>
                        <a:pt x="97" y="7"/>
                      </a:lnTo>
                      <a:lnTo>
                        <a:pt x="104" y="7"/>
                      </a:lnTo>
                      <a:lnTo>
                        <a:pt x="111" y="7"/>
                      </a:lnTo>
                      <a:lnTo>
                        <a:pt x="118" y="7"/>
                      </a:lnTo>
                      <a:lnTo>
                        <a:pt x="118" y="14"/>
                      </a:lnTo>
                      <a:lnTo>
                        <a:pt x="125" y="21"/>
                      </a:lnTo>
                      <a:lnTo>
                        <a:pt x="132" y="28"/>
                      </a:lnTo>
                      <a:lnTo>
                        <a:pt x="139" y="28"/>
                      </a:lnTo>
                      <a:lnTo>
                        <a:pt x="139" y="21"/>
                      </a:lnTo>
                      <a:lnTo>
                        <a:pt x="146" y="21"/>
                      </a:lnTo>
                      <a:lnTo>
                        <a:pt x="146" y="14"/>
                      </a:lnTo>
                      <a:lnTo>
                        <a:pt x="146" y="7"/>
                      </a:lnTo>
                      <a:lnTo>
                        <a:pt x="146" y="0"/>
                      </a:lnTo>
                      <a:lnTo>
                        <a:pt x="146" y="7"/>
                      </a:lnTo>
                      <a:lnTo>
                        <a:pt x="146" y="14"/>
                      </a:lnTo>
                      <a:lnTo>
                        <a:pt x="153" y="14"/>
                      </a:lnTo>
                      <a:lnTo>
                        <a:pt x="153" y="21"/>
                      </a:lnTo>
                      <a:lnTo>
                        <a:pt x="146" y="21"/>
                      </a:lnTo>
                      <a:lnTo>
                        <a:pt x="153" y="21"/>
                      </a:lnTo>
                      <a:lnTo>
                        <a:pt x="153" y="28"/>
                      </a:lnTo>
                      <a:lnTo>
                        <a:pt x="153" y="35"/>
                      </a:lnTo>
                      <a:lnTo>
                        <a:pt x="160" y="35"/>
                      </a:lnTo>
                      <a:lnTo>
                        <a:pt x="153" y="35"/>
                      </a:lnTo>
                      <a:lnTo>
                        <a:pt x="153" y="28"/>
                      </a:lnTo>
                      <a:lnTo>
                        <a:pt x="153" y="21"/>
                      </a:lnTo>
                      <a:lnTo>
                        <a:pt x="160" y="21"/>
                      </a:lnTo>
                      <a:lnTo>
                        <a:pt x="160" y="28"/>
                      </a:lnTo>
                      <a:lnTo>
                        <a:pt x="160" y="35"/>
                      </a:lnTo>
                      <a:lnTo>
                        <a:pt x="167" y="35"/>
                      </a:lnTo>
                      <a:lnTo>
                        <a:pt x="167" y="42"/>
                      </a:lnTo>
                      <a:lnTo>
                        <a:pt x="167" y="49"/>
                      </a:lnTo>
                      <a:lnTo>
                        <a:pt x="167" y="42"/>
                      </a:lnTo>
                      <a:lnTo>
                        <a:pt x="174" y="42"/>
                      </a:lnTo>
                      <a:lnTo>
                        <a:pt x="174" y="49"/>
                      </a:lnTo>
                      <a:lnTo>
                        <a:pt x="174" y="42"/>
                      </a:lnTo>
                      <a:lnTo>
                        <a:pt x="174" y="49"/>
                      </a:lnTo>
                      <a:lnTo>
                        <a:pt x="167" y="56"/>
                      </a:lnTo>
                      <a:lnTo>
                        <a:pt x="160" y="56"/>
                      </a:lnTo>
                      <a:lnTo>
                        <a:pt x="160" y="49"/>
                      </a:lnTo>
                      <a:lnTo>
                        <a:pt x="160" y="42"/>
                      </a:lnTo>
                      <a:lnTo>
                        <a:pt x="153" y="42"/>
                      </a:lnTo>
                      <a:lnTo>
                        <a:pt x="146" y="42"/>
                      </a:lnTo>
                      <a:lnTo>
                        <a:pt x="146" y="49"/>
                      </a:lnTo>
                      <a:lnTo>
                        <a:pt x="139" y="49"/>
                      </a:lnTo>
                      <a:lnTo>
                        <a:pt x="139" y="56"/>
                      </a:lnTo>
                      <a:lnTo>
                        <a:pt x="139" y="63"/>
                      </a:lnTo>
                      <a:lnTo>
                        <a:pt x="139" y="70"/>
                      </a:lnTo>
                      <a:lnTo>
                        <a:pt x="146" y="70"/>
                      </a:lnTo>
                      <a:lnTo>
                        <a:pt x="146" y="77"/>
                      </a:lnTo>
                      <a:lnTo>
                        <a:pt x="139" y="70"/>
                      </a:lnTo>
                      <a:close/>
                    </a:path>
                  </a:pathLst>
                </a:custGeom>
                <a:solidFill>
                  <a:srgbClr val="0082FF"/>
                </a:solidFill>
                <a:ln w="11112">
                  <a:solidFill>
                    <a:srgbClr val="000000"/>
                  </a:solidFill>
                  <a:round/>
                  <a:headEnd/>
                  <a:tailEnd/>
                </a:ln>
              </p:spPr>
              <p:txBody>
                <a:bodyPr/>
                <a:lstStyle/>
                <a:p>
                  <a:endParaRPr lang="en-US"/>
                </a:p>
              </p:txBody>
            </p:sp>
            <p:sp>
              <p:nvSpPr>
                <p:cNvPr id="20575" name="Freeform 22"/>
                <p:cNvSpPr>
                  <a:spLocks noEditPoints="1"/>
                </p:cNvSpPr>
                <p:nvPr/>
              </p:nvSpPr>
              <p:spPr bwMode="auto">
                <a:xfrm>
                  <a:off x="3127" y="726"/>
                  <a:ext cx="278" cy="646"/>
                </a:xfrm>
                <a:custGeom>
                  <a:avLst/>
                  <a:gdLst>
                    <a:gd name="T0" fmla="*/ 166 w 278"/>
                    <a:gd name="T1" fmla="*/ 278 h 646"/>
                    <a:gd name="T2" fmla="*/ 166 w 278"/>
                    <a:gd name="T3" fmla="*/ 285 h 646"/>
                    <a:gd name="T4" fmla="*/ 173 w 278"/>
                    <a:gd name="T5" fmla="*/ 285 h 646"/>
                    <a:gd name="T6" fmla="*/ 166 w 278"/>
                    <a:gd name="T7" fmla="*/ 271 h 646"/>
                    <a:gd name="T8" fmla="*/ 153 w 278"/>
                    <a:gd name="T9" fmla="*/ 264 h 646"/>
                    <a:gd name="T10" fmla="*/ 229 w 278"/>
                    <a:gd name="T11" fmla="*/ 250 h 646"/>
                    <a:gd name="T12" fmla="*/ 229 w 278"/>
                    <a:gd name="T13" fmla="*/ 216 h 646"/>
                    <a:gd name="T14" fmla="*/ 76 w 278"/>
                    <a:gd name="T15" fmla="*/ 7 h 646"/>
                    <a:gd name="T16" fmla="*/ 69 w 278"/>
                    <a:gd name="T17" fmla="*/ 35 h 646"/>
                    <a:gd name="T18" fmla="*/ 97 w 278"/>
                    <a:gd name="T19" fmla="*/ 97 h 646"/>
                    <a:gd name="T20" fmla="*/ 125 w 278"/>
                    <a:gd name="T21" fmla="*/ 97 h 646"/>
                    <a:gd name="T22" fmla="*/ 125 w 278"/>
                    <a:gd name="T23" fmla="*/ 111 h 646"/>
                    <a:gd name="T24" fmla="*/ 153 w 278"/>
                    <a:gd name="T25" fmla="*/ 146 h 646"/>
                    <a:gd name="T26" fmla="*/ 187 w 278"/>
                    <a:gd name="T27" fmla="*/ 188 h 646"/>
                    <a:gd name="T28" fmla="*/ 215 w 278"/>
                    <a:gd name="T29" fmla="*/ 209 h 646"/>
                    <a:gd name="T30" fmla="*/ 229 w 278"/>
                    <a:gd name="T31" fmla="*/ 216 h 646"/>
                    <a:gd name="T32" fmla="*/ 250 w 278"/>
                    <a:gd name="T33" fmla="*/ 216 h 646"/>
                    <a:gd name="T34" fmla="*/ 271 w 278"/>
                    <a:gd name="T35" fmla="*/ 202 h 646"/>
                    <a:gd name="T36" fmla="*/ 243 w 278"/>
                    <a:gd name="T37" fmla="*/ 223 h 646"/>
                    <a:gd name="T38" fmla="*/ 243 w 278"/>
                    <a:gd name="T39" fmla="*/ 236 h 646"/>
                    <a:gd name="T40" fmla="*/ 215 w 278"/>
                    <a:gd name="T41" fmla="*/ 264 h 646"/>
                    <a:gd name="T42" fmla="*/ 222 w 278"/>
                    <a:gd name="T43" fmla="*/ 313 h 646"/>
                    <a:gd name="T44" fmla="*/ 236 w 278"/>
                    <a:gd name="T45" fmla="*/ 355 h 646"/>
                    <a:gd name="T46" fmla="*/ 215 w 278"/>
                    <a:gd name="T47" fmla="*/ 389 h 646"/>
                    <a:gd name="T48" fmla="*/ 215 w 278"/>
                    <a:gd name="T49" fmla="*/ 417 h 646"/>
                    <a:gd name="T50" fmla="*/ 215 w 278"/>
                    <a:gd name="T51" fmla="*/ 466 h 646"/>
                    <a:gd name="T52" fmla="*/ 187 w 278"/>
                    <a:gd name="T53" fmla="*/ 494 h 646"/>
                    <a:gd name="T54" fmla="*/ 173 w 278"/>
                    <a:gd name="T55" fmla="*/ 514 h 646"/>
                    <a:gd name="T56" fmla="*/ 159 w 278"/>
                    <a:gd name="T57" fmla="*/ 549 h 646"/>
                    <a:gd name="T58" fmla="*/ 215 w 278"/>
                    <a:gd name="T59" fmla="*/ 598 h 646"/>
                    <a:gd name="T60" fmla="*/ 153 w 278"/>
                    <a:gd name="T61" fmla="*/ 639 h 646"/>
                    <a:gd name="T62" fmla="*/ 97 w 278"/>
                    <a:gd name="T63" fmla="*/ 591 h 646"/>
                    <a:gd name="T64" fmla="*/ 111 w 278"/>
                    <a:gd name="T65" fmla="*/ 507 h 646"/>
                    <a:gd name="T66" fmla="*/ 125 w 278"/>
                    <a:gd name="T67" fmla="*/ 466 h 646"/>
                    <a:gd name="T68" fmla="*/ 159 w 278"/>
                    <a:gd name="T69" fmla="*/ 431 h 646"/>
                    <a:gd name="T70" fmla="*/ 146 w 278"/>
                    <a:gd name="T71" fmla="*/ 403 h 646"/>
                    <a:gd name="T72" fmla="*/ 166 w 278"/>
                    <a:gd name="T73" fmla="*/ 362 h 646"/>
                    <a:gd name="T74" fmla="*/ 159 w 278"/>
                    <a:gd name="T75" fmla="*/ 334 h 646"/>
                    <a:gd name="T76" fmla="*/ 118 w 278"/>
                    <a:gd name="T77" fmla="*/ 306 h 646"/>
                    <a:gd name="T78" fmla="*/ 111 w 278"/>
                    <a:gd name="T79" fmla="*/ 271 h 646"/>
                    <a:gd name="T80" fmla="*/ 76 w 278"/>
                    <a:gd name="T81" fmla="*/ 306 h 646"/>
                    <a:gd name="T82" fmla="*/ 69 w 278"/>
                    <a:gd name="T83" fmla="*/ 292 h 646"/>
                    <a:gd name="T84" fmla="*/ 21 w 278"/>
                    <a:gd name="T85" fmla="*/ 313 h 646"/>
                    <a:gd name="T86" fmla="*/ 7 w 278"/>
                    <a:gd name="T87" fmla="*/ 299 h 646"/>
                    <a:gd name="T88" fmla="*/ 0 w 278"/>
                    <a:gd name="T89" fmla="*/ 257 h 646"/>
                    <a:gd name="T90" fmla="*/ 21 w 278"/>
                    <a:gd name="T91" fmla="*/ 285 h 646"/>
                    <a:gd name="T92" fmla="*/ 41 w 278"/>
                    <a:gd name="T93" fmla="*/ 285 h 646"/>
                    <a:gd name="T94" fmla="*/ 76 w 278"/>
                    <a:gd name="T95" fmla="*/ 271 h 646"/>
                    <a:gd name="T96" fmla="*/ 83 w 278"/>
                    <a:gd name="T97" fmla="*/ 243 h 646"/>
                    <a:gd name="T98" fmla="*/ 139 w 278"/>
                    <a:gd name="T99" fmla="*/ 243 h 646"/>
                    <a:gd name="T100" fmla="*/ 180 w 278"/>
                    <a:gd name="T101" fmla="*/ 264 h 646"/>
                    <a:gd name="T102" fmla="*/ 194 w 278"/>
                    <a:gd name="T103" fmla="*/ 236 h 646"/>
                    <a:gd name="T104" fmla="*/ 159 w 278"/>
                    <a:gd name="T105" fmla="*/ 188 h 646"/>
                    <a:gd name="T106" fmla="*/ 139 w 278"/>
                    <a:gd name="T107" fmla="*/ 139 h 646"/>
                    <a:gd name="T108" fmla="*/ 111 w 278"/>
                    <a:gd name="T109" fmla="*/ 111 h 646"/>
                    <a:gd name="T110" fmla="*/ 111 w 278"/>
                    <a:gd name="T111" fmla="*/ 111 h 646"/>
                    <a:gd name="T112" fmla="*/ 90 w 278"/>
                    <a:gd name="T113" fmla="*/ 77 h 6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8"/>
                    <a:gd name="T172" fmla="*/ 0 h 646"/>
                    <a:gd name="T173" fmla="*/ 278 w 278"/>
                    <a:gd name="T174" fmla="*/ 646 h 6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8" h="646">
                      <a:moveTo>
                        <a:pt x="180" y="306"/>
                      </a:moveTo>
                      <a:lnTo>
                        <a:pt x="173" y="306"/>
                      </a:lnTo>
                      <a:lnTo>
                        <a:pt x="180" y="313"/>
                      </a:lnTo>
                      <a:lnTo>
                        <a:pt x="180" y="306"/>
                      </a:lnTo>
                      <a:close/>
                      <a:moveTo>
                        <a:pt x="159" y="278"/>
                      </a:moveTo>
                      <a:lnTo>
                        <a:pt x="159" y="285"/>
                      </a:lnTo>
                      <a:lnTo>
                        <a:pt x="166" y="278"/>
                      </a:lnTo>
                      <a:lnTo>
                        <a:pt x="166" y="271"/>
                      </a:lnTo>
                      <a:lnTo>
                        <a:pt x="159" y="271"/>
                      </a:lnTo>
                      <a:lnTo>
                        <a:pt x="153" y="271"/>
                      </a:lnTo>
                      <a:lnTo>
                        <a:pt x="153" y="278"/>
                      </a:lnTo>
                      <a:lnTo>
                        <a:pt x="159" y="278"/>
                      </a:lnTo>
                      <a:close/>
                      <a:moveTo>
                        <a:pt x="173" y="278"/>
                      </a:moveTo>
                      <a:lnTo>
                        <a:pt x="166" y="285"/>
                      </a:lnTo>
                      <a:lnTo>
                        <a:pt x="153" y="285"/>
                      </a:lnTo>
                      <a:lnTo>
                        <a:pt x="153" y="292"/>
                      </a:lnTo>
                      <a:lnTo>
                        <a:pt x="166" y="299"/>
                      </a:lnTo>
                      <a:lnTo>
                        <a:pt x="173" y="292"/>
                      </a:lnTo>
                      <a:lnTo>
                        <a:pt x="173" y="285"/>
                      </a:lnTo>
                      <a:lnTo>
                        <a:pt x="166" y="285"/>
                      </a:lnTo>
                      <a:lnTo>
                        <a:pt x="173" y="285"/>
                      </a:lnTo>
                      <a:lnTo>
                        <a:pt x="180" y="285"/>
                      </a:lnTo>
                      <a:lnTo>
                        <a:pt x="173" y="285"/>
                      </a:lnTo>
                      <a:lnTo>
                        <a:pt x="180" y="285"/>
                      </a:lnTo>
                      <a:lnTo>
                        <a:pt x="187" y="278"/>
                      </a:lnTo>
                      <a:lnTo>
                        <a:pt x="180" y="271"/>
                      </a:lnTo>
                      <a:lnTo>
                        <a:pt x="180" y="264"/>
                      </a:lnTo>
                      <a:lnTo>
                        <a:pt x="166" y="271"/>
                      </a:lnTo>
                      <a:lnTo>
                        <a:pt x="173" y="271"/>
                      </a:lnTo>
                      <a:lnTo>
                        <a:pt x="173" y="278"/>
                      </a:lnTo>
                      <a:close/>
                      <a:moveTo>
                        <a:pt x="153" y="264"/>
                      </a:moveTo>
                      <a:lnTo>
                        <a:pt x="159" y="250"/>
                      </a:lnTo>
                      <a:lnTo>
                        <a:pt x="153" y="250"/>
                      </a:lnTo>
                      <a:lnTo>
                        <a:pt x="146" y="257"/>
                      </a:lnTo>
                      <a:lnTo>
                        <a:pt x="153" y="264"/>
                      </a:lnTo>
                      <a:close/>
                      <a:moveTo>
                        <a:pt x="153" y="264"/>
                      </a:moveTo>
                      <a:lnTo>
                        <a:pt x="153" y="271"/>
                      </a:lnTo>
                      <a:lnTo>
                        <a:pt x="159" y="264"/>
                      </a:lnTo>
                      <a:lnTo>
                        <a:pt x="153" y="264"/>
                      </a:lnTo>
                      <a:close/>
                      <a:moveTo>
                        <a:pt x="222" y="257"/>
                      </a:moveTo>
                      <a:lnTo>
                        <a:pt x="222" y="243"/>
                      </a:lnTo>
                      <a:lnTo>
                        <a:pt x="229" y="250"/>
                      </a:lnTo>
                      <a:lnTo>
                        <a:pt x="229" y="243"/>
                      </a:lnTo>
                      <a:lnTo>
                        <a:pt x="222" y="243"/>
                      </a:lnTo>
                      <a:lnTo>
                        <a:pt x="222" y="257"/>
                      </a:lnTo>
                      <a:close/>
                      <a:moveTo>
                        <a:pt x="222" y="216"/>
                      </a:moveTo>
                      <a:lnTo>
                        <a:pt x="215" y="223"/>
                      </a:lnTo>
                      <a:lnTo>
                        <a:pt x="222" y="230"/>
                      </a:lnTo>
                      <a:lnTo>
                        <a:pt x="229" y="216"/>
                      </a:lnTo>
                      <a:lnTo>
                        <a:pt x="222" y="216"/>
                      </a:lnTo>
                      <a:close/>
                      <a:moveTo>
                        <a:pt x="69" y="35"/>
                      </a:moveTo>
                      <a:lnTo>
                        <a:pt x="69" y="28"/>
                      </a:lnTo>
                      <a:lnTo>
                        <a:pt x="69" y="21"/>
                      </a:lnTo>
                      <a:lnTo>
                        <a:pt x="69" y="14"/>
                      </a:lnTo>
                      <a:lnTo>
                        <a:pt x="76" y="14"/>
                      </a:lnTo>
                      <a:lnTo>
                        <a:pt x="76" y="7"/>
                      </a:lnTo>
                      <a:lnTo>
                        <a:pt x="69" y="7"/>
                      </a:lnTo>
                      <a:lnTo>
                        <a:pt x="76" y="0"/>
                      </a:lnTo>
                      <a:lnTo>
                        <a:pt x="76" y="7"/>
                      </a:lnTo>
                      <a:lnTo>
                        <a:pt x="76" y="14"/>
                      </a:lnTo>
                      <a:lnTo>
                        <a:pt x="69" y="21"/>
                      </a:lnTo>
                      <a:lnTo>
                        <a:pt x="69" y="28"/>
                      </a:lnTo>
                      <a:lnTo>
                        <a:pt x="69" y="35"/>
                      </a:lnTo>
                      <a:lnTo>
                        <a:pt x="76" y="35"/>
                      </a:lnTo>
                      <a:lnTo>
                        <a:pt x="83" y="49"/>
                      </a:lnTo>
                      <a:lnTo>
                        <a:pt x="83" y="63"/>
                      </a:lnTo>
                      <a:lnTo>
                        <a:pt x="90" y="77"/>
                      </a:lnTo>
                      <a:lnTo>
                        <a:pt x="90" y="84"/>
                      </a:lnTo>
                      <a:lnTo>
                        <a:pt x="97" y="91"/>
                      </a:lnTo>
                      <a:lnTo>
                        <a:pt x="97" y="97"/>
                      </a:lnTo>
                      <a:lnTo>
                        <a:pt x="104" y="97"/>
                      </a:lnTo>
                      <a:lnTo>
                        <a:pt x="104" y="104"/>
                      </a:lnTo>
                      <a:lnTo>
                        <a:pt x="118" y="111"/>
                      </a:lnTo>
                      <a:lnTo>
                        <a:pt x="125" y="111"/>
                      </a:lnTo>
                      <a:lnTo>
                        <a:pt x="118" y="104"/>
                      </a:lnTo>
                      <a:lnTo>
                        <a:pt x="125" y="104"/>
                      </a:lnTo>
                      <a:lnTo>
                        <a:pt x="125" y="97"/>
                      </a:lnTo>
                      <a:lnTo>
                        <a:pt x="132" y="97"/>
                      </a:lnTo>
                      <a:lnTo>
                        <a:pt x="139" y="97"/>
                      </a:lnTo>
                      <a:lnTo>
                        <a:pt x="139" y="91"/>
                      </a:lnTo>
                      <a:lnTo>
                        <a:pt x="139" y="97"/>
                      </a:lnTo>
                      <a:lnTo>
                        <a:pt x="125" y="97"/>
                      </a:lnTo>
                      <a:lnTo>
                        <a:pt x="125" y="104"/>
                      </a:lnTo>
                      <a:lnTo>
                        <a:pt x="125" y="111"/>
                      </a:lnTo>
                      <a:lnTo>
                        <a:pt x="139" y="125"/>
                      </a:lnTo>
                      <a:lnTo>
                        <a:pt x="146" y="132"/>
                      </a:lnTo>
                      <a:lnTo>
                        <a:pt x="139" y="132"/>
                      </a:lnTo>
                      <a:lnTo>
                        <a:pt x="146" y="132"/>
                      </a:lnTo>
                      <a:lnTo>
                        <a:pt x="146" y="139"/>
                      </a:lnTo>
                      <a:lnTo>
                        <a:pt x="153" y="139"/>
                      </a:lnTo>
                      <a:lnTo>
                        <a:pt x="153" y="146"/>
                      </a:lnTo>
                      <a:lnTo>
                        <a:pt x="159" y="160"/>
                      </a:lnTo>
                      <a:lnTo>
                        <a:pt x="166" y="174"/>
                      </a:lnTo>
                      <a:lnTo>
                        <a:pt x="173" y="174"/>
                      </a:lnTo>
                      <a:lnTo>
                        <a:pt x="180" y="174"/>
                      </a:lnTo>
                      <a:lnTo>
                        <a:pt x="180" y="181"/>
                      </a:lnTo>
                      <a:lnTo>
                        <a:pt x="187" y="181"/>
                      </a:lnTo>
                      <a:lnTo>
                        <a:pt x="187" y="188"/>
                      </a:lnTo>
                      <a:lnTo>
                        <a:pt x="208" y="209"/>
                      </a:lnTo>
                      <a:lnTo>
                        <a:pt x="201" y="202"/>
                      </a:lnTo>
                      <a:lnTo>
                        <a:pt x="201" y="195"/>
                      </a:lnTo>
                      <a:lnTo>
                        <a:pt x="208" y="202"/>
                      </a:lnTo>
                      <a:lnTo>
                        <a:pt x="208" y="195"/>
                      </a:lnTo>
                      <a:lnTo>
                        <a:pt x="208" y="202"/>
                      </a:lnTo>
                      <a:lnTo>
                        <a:pt x="215" y="209"/>
                      </a:lnTo>
                      <a:lnTo>
                        <a:pt x="222" y="209"/>
                      </a:lnTo>
                      <a:lnTo>
                        <a:pt x="229" y="202"/>
                      </a:lnTo>
                      <a:lnTo>
                        <a:pt x="236" y="195"/>
                      </a:lnTo>
                      <a:lnTo>
                        <a:pt x="236" y="202"/>
                      </a:lnTo>
                      <a:lnTo>
                        <a:pt x="229" y="202"/>
                      </a:lnTo>
                      <a:lnTo>
                        <a:pt x="229" y="209"/>
                      </a:lnTo>
                      <a:lnTo>
                        <a:pt x="229" y="216"/>
                      </a:lnTo>
                      <a:lnTo>
                        <a:pt x="236" y="216"/>
                      </a:lnTo>
                      <a:lnTo>
                        <a:pt x="243" y="216"/>
                      </a:lnTo>
                      <a:lnTo>
                        <a:pt x="243" y="209"/>
                      </a:lnTo>
                      <a:lnTo>
                        <a:pt x="243" y="216"/>
                      </a:lnTo>
                      <a:lnTo>
                        <a:pt x="250" y="216"/>
                      </a:lnTo>
                      <a:lnTo>
                        <a:pt x="250" y="209"/>
                      </a:lnTo>
                      <a:lnTo>
                        <a:pt x="250" y="216"/>
                      </a:lnTo>
                      <a:lnTo>
                        <a:pt x="257" y="216"/>
                      </a:lnTo>
                      <a:lnTo>
                        <a:pt x="264" y="202"/>
                      </a:lnTo>
                      <a:lnTo>
                        <a:pt x="264" y="195"/>
                      </a:lnTo>
                      <a:lnTo>
                        <a:pt x="271" y="195"/>
                      </a:lnTo>
                      <a:lnTo>
                        <a:pt x="278" y="188"/>
                      </a:lnTo>
                      <a:lnTo>
                        <a:pt x="278" y="195"/>
                      </a:lnTo>
                      <a:lnTo>
                        <a:pt x="271" y="202"/>
                      </a:lnTo>
                      <a:lnTo>
                        <a:pt x="271" y="209"/>
                      </a:lnTo>
                      <a:lnTo>
                        <a:pt x="271" y="216"/>
                      </a:lnTo>
                      <a:lnTo>
                        <a:pt x="264" y="209"/>
                      </a:lnTo>
                      <a:lnTo>
                        <a:pt x="257" y="216"/>
                      </a:lnTo>
                      <a:lnTo>
                        <a:pt x="264" y="216"/>
                      </a:lnTo>
                      <a:lnTo>
                        <a:pt x="257" y="223"/>
                      </a:lnTo>
                      <a:lnTo>
                        <a:pt x="243" y="223"/>
                      </a:lnTo>
                      <a:lnTo>
                        <a:pt x="229" y="223"/>
                      </a:lnTo>
                      <a:lnTo>
                        <a:pt x="229" y="230"/>
                      </a:lnTo>
                      <a:lnTo>
                        <a:pt x="229" y="236"/>
                      </a:lnTo>
                      <a:lnTo>
                        <a:pt x="236" y="230"/>
                      </a:lnTo>
                      <a:lnTo>
                        <a:pt x="229" y="236"/>
                      </a:lnTo>
                      <a:lnTo>
                        <a:pt x="236" y="236"/>
                      </a:lnTo>
                      <a:lnTo>
                        <a:pt x="243" y="236"/>
                      </a:lnTo>
                      <a:lnTo>
                        <a:pt x="236" y="243"/>
                      </a:lnTo>
                      <a:lnTo>
                        <a:pt x="243" y="250"/>
                      </a:lnTo>
                      <a:lnTo>
                        <a:pt x="250" y="250"/>
                      </a:lnTo>
                      <a:lnTo>
                        <a:pt x="236" y="257"/>
                      </a:lnTo>
                      <a:lnTo>
                        <a:pt x="236" y="264"/>
                      </a:lnTo>
                      <a:lnTo>
                        <a:pt x="229" y="271"/>
                      </a:lnTo>
                      <a:lnTo>
                        <a:pt x="215" y="264"/>
                      </a:lnTo>
                      <a:lnTo>
                        <a:pt x="208" y="264"/>
                      </a:lnTo>
                      <a:lnTo>
                        <a:pt x="201" y="271"/>
                      </a:lnTo>
                      <a:lnTo>
                        <a:pt x="208" y="271"/>
                      </a:lnTo>
                      <a:lnTo>
                        <a:pt x="215" y="278"/>
                      </a:lnTo>
                      <a:lnTo>
                        <a:pt x="222" y="292"/>
                      </a:lnTo>
                      <a:lnTo>
                        <a:pt x="222" y="299"/>
                      </a:lnTo>
                      <a:lnTo>
                        <a:pt x="222" y="313"/>
                      </a:lnTo>
                      <a:lnTo>
                        <a:pt x="222" y="320"/>
                      </a:lnTo>
                      <a:lnTo>
                        <a:pt x="229" y="320"/>
                      </a:lnTo>
                      <a:lnTo>
                        <a:pt x="236" y="320"/>
                      </a:lnTo>
                      <a:lnTo>
                        <a:pt x="229" y="320"/>
                      </a:lnTo>
                      <a:lnTo>
                        <a:pt x="243" y="327"/>
                      </a:lnTo>
                      <a:lnTo>
                        <a:pt x="243" y="334"/>
                      </a:lnTo>
                      <a:lnTo>
                        <a:pt x="236" y="355"/>
                      </a:lnTo>
                      <a:lnTo>
                        <a:pt x="236" y="362"/>
                      </a:lnTo>
                      <a:lnTo>
                        <a:pt x="236" y="368"/>
                      </a:lnTo>
                      <a:lnTo>
                        <a:pt x="236" y="375"/>
                      </a:lnTo>
                      <a:lnTo>
                        <a:pt x="229" y="382"/>
                      </a:lnTo>
                      <a:lnTo>
                        <a:pt x="222" y="382"/>
                      </a:lnTo>
                      <a:lnTo>
                        <a:pt x="215" y="382"/>
                      </a:lnTo>
                      <a:lnTo>
                        <a:pt x="215" y="389"/>
                      </a:lnTo>
                      <a:lnTo>
                        <a:pt x="208" y="396"/>
                      </a:lnTo>
                      <a:lnTo>
                        <a:pt x="208" y="403"/>
                      </a:lnTo>
                      <a:lnTo>
                        <a:pt x="215" y="403"/>
                      </a:lnTo>
                      <a:lnTo>
                        <a:pt x="215" y="410"/>
                      </a:lnTo>
                      <a:lnTo>
                        <a:pt x="229" y="410"/>
                      </a:lnTo>
                      <a:lnTo>
                        <a:pt x="215" y="410"/>
                      </a:lnTo>
                      <a:lnTo>
                        <a:pt x="215" y="417"/>
                      </a:lnTo>
                      <a:lnTo>
                        <a:pt x="215" y="431"/>
                      </a:lnTo>
                      <a:lnTo>
                        <a:pt x="222" y="431"/>
                      </a:lnTo>
                      <a:lnTo>
                        <a:pt x="229" y="431"/>
                      </a:lnTo>
                      <a:lnTo>
                        <a:pt x="222" y="438"/>
                      </a:lnTo>
                      <a:lnTo>
                        <a:pt x="222" y="445"/>
                      </a:lnTo>
                      <a:lnTo>
                        <a:pt x="222" y="452"/>
                      </a:lnTo>
                      <a:lnTo>
                        <a:pt x="215" y="466"/>
                      </a:lnTo>
                      <a:lnTo>
                        <a:pt x="215" y="473"/>
                      </a:lnTo>
                      <a:lnTo>
                        <a:pt x="208" y="480"/>
                      </a:lnTo>
                      <a:lnTo>
                        <a:pt x="201" y="487"/>
                      </a:lnTo>
                      <a:lnTo>
                        <a:pt x="208" y="494"/>
                      </a:lnTo>
                      <a:lnTo>
                        <a:pt x="201" y="494"/>
                      </a:lnTo>
                      <a:lnTo>
                        <a:pt x="194" y="487"/>
                      </a:lnTo>
                      <a:lnTo>
                        <a:pt x="187" y="494"/>
                      </a:lnTo>
                      <a:lnTo>
                        <a:pt x="187" y="501"/>
                      </a:lnTo>
                      <a:lnTo>
                        <a:pt x="180" y="494"/>
                      </a:lnTo>
                      <a:lnTo>
                        <a:pt x="180" y="487"/>
                      </a:lnTo>
                      <a:lnTo>
                        <a:pt x="173" y="501"/>
                      </a:lnTo>
                      <a:lnTo>
                        <a:pt x="173" y="507"/>
                      </a:lnTo>
                      <a:lnTo>
                        <a:pt x="180" y="514"/>
                      </a:lnTo>
                      <a:lnTo>
                        <a:pt x="173" y="514"/>
                      </a:lnTo>
                      <a:lnTo>
                        <a:pt x="173" y="528"/>
                      </a:lnTo>
                      <a:lnTo>
                        <a:pt x="166" y="535"/>
                      </a:lnTo>
                      <a:lnTo>
                        <a:pt x="166" y="528"/>
                      </a:lnTo>
                      <a:lnTo>
                        <a:pt x="153" y="535"/>
                      </a:lnTo>
                      <a:lnTo>
                        <a:pt x="146" y="535"/>
                      </a:lnTo>
                      <a:lnTo>
                        <a:pt x="153" y="549"/>
                      </a:lnTo>
                      <a:lnTo>
                        <a:pt x="159" y="549"/>
                      </a:lnTo>
                      <a:lnTo>
                        <a:pt x="173" y="549"/>
                      </a:lnTo>
                      <a:lnTo>
                        <a:pt x="166" y="556"/>
                      </a:lnTo>
                      <a:lnTo>
                        <a:pt x="173" y="563"/>
                      </a:lnTo>
                      <a:lnTo>
                        <a:pt x="173" y="577"/>
                      </a:lnTo>
                      <a:lnTo>
                        <a:pt x="194" y="570"/>
                      </a:lnTo>
                      <a:lnTo>
                        <a:pt x="208" y="577"/>
                      </a:lnTo>
                      <a:lnTo>
                        <a:pt x="215" y="598"/>
                      </a:lnTo>
                      <a:lnTo>
                        <a:pt x="208" y="612"/>
                      </a:lnTo>
                      <a:lnTo>
                        <a:pt x="208" y="619"/>
                      </a:lnTo>
                      <a:lnTo>
                        <a:pt x="194" y="626"/>
                      </a:lnTo>
                      <a:lnTo>
                        <a:pt x="187" y="626"/>
                      </a:lnTo>
                      <a:lnTo>
                        <a:pt x="166" y="639"/>
                      </a:lnTo>
                      <a:lnTo>
                        <a:pt x="159" y="646"/>
                      </a:lnTo>
                      <a:lnTo>
                        <a:pt x="153" y="639"/>
                      </a:lnTo>
                      <a:lnTo>
                        <a:pt x="146" y="633"/>
                      </a:lnTo>
                      <a:lnTo>
                        <a:pt x="146" y="639"/>
                      </a:lnTo>
                      <a:lnTo>
                        <a:pt x="139" y="633"/>
                      </a:lnTo>
                      <a:lnTo>
                        <a:pt x="132" y="626"/>
                      </a:lnTo>
                      <a:lnTo>
                        <a:pt x="118" y="619"/>
                      </a:lnTo>
                      <a:lnTo>
                        <a:pt x="111" y="605"/>
                      </a:lnTo>
                      <a:lnTo>
                        <a:pt x="97" y="591"/>
                      </a:lnTo>
                      <a:lnTo>
                        <a:pt x="97" y="584"/>
                      </a:lnTo>
                      <a:lnTo>
                        <a:pt x="83" y="577"/>
                      </a:lnTo>
                      <a:lnTo>
                        <a:pt x="90" y="563"/>
                      </a:lnTo>
                      <a:lnTo>
                        <a:pt x="83" y="549"/>
                      </a:lnTo>
                      <a:lnTo>
                        <a:pt x="90" y="528"/>
                      </a:lnTo>
                      <a:lnTo>
                        <a:pt x="104" y="521"/>
                      </a:lnTo>
                      <a:lnTo>
                        <a:pt x="111" y="507"/>
                      </a:lnTo>
                      <a:lnTo>
                        <a:pt x="90" y="507"/>
                      </a:lnTo>
                      <a:lnTo>
                        <a:pt x="104" y="507"/>
                      </a:lnTo>
                      <a:lnTo>
                        <a:pt x="111" y="507"/>
                      </a:lnTo>
                      <a:lnTo>
                        <a:pt x="111" y="501"/>
                      </a:lnTo>
                      <a:lnTo>
                        <a:pt x="125" y="494"/>
                      </a:lnTo>
                      <a:lnTo>
                        <a:pt x="132" y="473"/>
                      </a:lnTo>
                      <a:lnTo>
                        <a:pt x="125" y="466"/>
                      </a:lnTo>
                      <a:lnTo>
                        <a:pt x="139" y="466"/>
                      </a:lnTo>
                      <a:lnTo>
                        <a:pt x="132" y="452"/>
                      </a:lnTo>
                      <a:lnTo>
                        <a:pt x="132" y="445"/>
                      </a:lnTo>
                      <a:lnTo>
                        <a:pt x="153" y="445"/>
                      </a:lnTo>
                      <a:lnTo>
                        <a:pt x="159" y="445"/>
                      </a:lnTo>
                      <a:lnTo>
                        <a:pt x="166" y="438"/>
                      </a:lnTo>
                      <a:lnTo>
                        <a:pt x="159" y="431"/>
                      </a:lnTo>
                      <a:lnTo>
                        <a:pt x="166" y="431"/>
                      </a:lnTo>
                      <a:lnTo>
                        <a:pt x="173" y="431"/>
                      </a:lnTo>
                      <a:lnTo>
                        <a:pt x="187" y="424"/>
                      </a:lnTo>
                      <a:lnTo>
                        <a:pt x="180" y="417"/>
                      </a:lnTo>
                      <a:lnTo>
                        <a:pt x="173" y="410"/>
                      </a:lnTo>
                      <a:lnTo>
                        <a:pt x="159" y="403"/>
                      </a:lnTo>
                      <a:lnTo>
                        <a:pt x="146" y="403"/>
                      </a:lnTo>
                      <a:lnTo>
                        <a:pt x="159" y="396"/>
                      </a:lnTo>
                      <a:lnTo>
                        <a:pt x="166" y="396"/>
                      </a:lnTo>
                      <a:lnTo>
                        <a:pt x="166" y="389"/>
                      </a:lnTo>
                      <a:lnTo>
                        <a:pt x="166" y="382"/>
                      </a:lnTo>
                      <a:lnTo>
                        <a:pt x="166" y="375"/>
                      </a:lnTo>
                      <a:lnTo>
                        <a:pt x="166" y="368"/>
                      </a:lnTo>
                      <a:lnTo>
                        <a:pt x="166" y="362"/>
                      </a:lnTo>
                      <a:lnTo>
                        <a:pt x="173" y="362"/>
                      </a:lnTo>
                      <a:lnTo>
                        <a:pt x="173" y="355"/>
                      </a:lnTo>
                      <a:lnTo>
                        <a:pt x="173" y="348"/>
                      </a:lnTo>
                      <a:lnTo>
                        <a:pt x="166" y="341"/>
                      </a:lnTo>
                      <a:lnTo>
                        <a:pt x="173" y="341"/>
                      </a:lnTo>
                      <a:lnTo>
                        <a:pt x="159" y="341"/>
                      </a:lnTo>
                      <a:lnTo>
                        <a:pt x="159" y="334"/>
                      </a:lnTo>
                      <a:lnTo>
                        <a:pt x="153" y="334"/>
                      </a:lnTo>
                      <a:lnTo>
                        <a:pt x="159" y="327"/>
                      </a:lnTo>
                      <a:lnTo>
                        <a:pt x="146" y="320"/>
                      </a:lnTo>
                      <a:lnTo>
                        <a:pt x="146" y="313"/>
                      </a:lnTo>
                      <a:lnTo>
                        <a:pt x="139" y="313"/>
                      </a:lnTo>
                      <a:lnTo>
                        <a:pt x="132" y="306"/>
                      </a:lnTo>
                      <a:lnTo>
                        <a:pt x="118" y="306"/>
                      </a:lnTo>
                      <a:lnTo>
                        <a:pt x="125" y="299"/>
                      </a:lnTo>
                      <a:lnTo>
                        <a:pt x="125" y="292"/>
                      </a:lnTo>
                      <a:lnTo>
                        <a:pt x="132" y="292"/>
                      </a:lnTo>
                      <a:lnTo>
                        <a:pt x="132" y="278"/>
                      </a:lnTo>
                      <a:lnTo>
                        <a:pt x="118" y="264"/>
                      </a:lnTo>
                      <a:lnTo>
                        <a:pt x="118" y="271"/>
                      </a:lnTo>
                      <a:lnTo>
                        <a:pt x="111" y="271"/>
                      </a:lnTo>
                      <a:lnTo>
                        <a:pt x="111" y="278"/>
                      </a:lnTo>
                      <a:lnTo>
                        <a:pt x="118" y="278"/>
                      </a:lnTo>
                      <a:lnTo>
                        <a:pt x="111" y="285"/>
                      </a:lnTo>
                      <a:lnTo>
                        <a:pt x="104" y="292"/>
                      </a:lnTo>
                      <a:lnTo>
                        <a:pt x="97" y="299"/>
                      </a:lnTo>
                      <a:lnTo>
                        <a:pt x="83" y="299"/>
                      </a:lnTo>
                      <a:lnTo>
                        <a:pt x="76" y="306"/>
                      </a:lnTo>
                      <a:lnTo>
                        <a:pt x="69" y="313"/>
                      </a:lnTo>
                      <a:lnTo>
                        <a:pt x="69" y="299"/>
                      </a:lnTo>
                      <a:lnTo>
                        <a:pt x="76" y="299"/>
                      </a:lnTo>
                      <a:lnTo>
                        <a:pt x="69" y="292"/>
                      </a:lnTo>
                      <a:lnTo>
                        <a:pt x="76" y="292"/>
                      </a:lnTo>
                      <a:lnTo>
                        <a:pt x="76" y="285"/>
                      </a:lnTo>
                      <a:lnTo>
                        <a:pt x="69" y="292"/>
                      </a:lnTo>
                      <a:lnTo>
                        <a:pt x="62" y="299"/>
                      </a:lnTo>
                      <a:lnTo>
                        <a:pt x="55" y="299"/>
                      </a:lnTo>
                      <a:lnTo>
                        <a:pt x="41" y="306"/>
                      </a:lnTo>
                      <a:lnTo>
                        <a:pt x="41" y="313"/>
                      </a:lnTo>
                      <a:lnTo>
                        <a:pt x="34" y="313"/>
                      </a:lnTo>
                      <a:lnTo>
                        <a:pt x="27" y="313"/>
                      </a:lnTo>
                      <a:lnTo>
                        <a:pt x="21" y="313"/>
                      </a:lnTo>
                      <a:lnTo>
                        <a:pt x="14" y="320"/>
                      </a:lnTo>
                      <a:lnTo>
                        <a:pt x="14" y="313"/>
                      </a:lnTo>
                      <a:lnTo>
                        <a:pt x="7" y="306"/>
                      </a:lnTo>
                      <a:lnTo>
                        <a:pt x="14" y="313"/>
                      </a:lnTo>
                      <a:lnTo>
                        <a:pt x="14" y="306"/>
                      </a:lnTo>
                      <a:lnTo>
                        <a:pt x="0" y="299"/>
                      </a:lnTo>
                      <a:lnTo>
                        <a:pt x="7" y="299"/>
                      </a:lnTo>
                      <a:lnTo>
                        <a:pt x="7" y="292"/>
                      </a:lnTo>
                      <a:lnTo>
                        <a:pt x="0" y="292"/>
                      </a:lnTo>
                      <a:lnTo>
                        <a:pt x="7" y="285"/>
                      </a:lnTo>
                      <a:lnTo>
                        <a:pt x="0" y="271"/>
                      </a:lnTo>
                      <a:lnTo>
                        <a:pt x="0" y="264"/>
                      </a:lnTo>
                      <a:lnTo>
                        <a:pt x="7" y="264"/>
                      </a:lnTo>
                      <a:lnTo>
                        <a:pt x="0" y="257"/>
                      </a:lnTo>
                      <a:lnTo>
                        <a:pt x="7" y="250"/>
                      </a:lnTo>
                      <a:lnTo>
                        <a:pt x="7" y="257"/>
                      </a:lnTo>
                      <a:lnTo>
                        <a:pt x="7" y="264"/>
                      </a:lnTo>
                      <a:lnTo>
                        <a:pt x="7" y="271"/>
                      </a:lnTo>
                      <a:lnTo>
                        <a:pt x="7" y="285"/>
                      </a:lnTo>
                      <a:lnTo>
                        <a:pt x="21" y="278"/>
                      </a:lnTo>
                      <a:lnTo>
                        <a:pt x="21" y="285"/>
                      </a:lnTo>
                      <a:lnTo>
                        <a:pt x="27" y="292"/>
                      </a:lnTo>
                      <a:lnTo>
                        <a:pt x="27" y="299"/>
                      </a:lnTo>
                      <a:lnTo>
                        <a:pt x="34" y="299"/>
                      </a:lnTo>
                      <a:lnTo>
                        <a:pt x="41" y="292"/>
                      </a:lnTo>
                      <a:lnTo>
                        <a:pt x="41" y="285"/>
                      </a:lnTo>
                      <a:lnTo>
                        <a:pt x="34" y="285"/>
                      </a:lnTo>
                      <a:lnTo>
                        <a:pt x="41" y="285"/>
                      </a:lnTo>
                      <a:lnTo>
                        <a:pt x="41" y="278"/>
                      </a:lnTo>
                      <a:lnTo>
                        <a:pt x="48" y="278"/>
                      </a:lnTo>
                      <a:lnTo>
                        <a:pt x="55" y="278"/>
                      </a:lnTo>
                      <a:lnTo>
                        <a:pt x="55" y="271"/>
                      </a:lnTo>
                      <a:lnTo>
                        <a:pt x="62" y="271"/>
                      </a:lnTo>
                      <a:lnTo>
                        <a:pt x="69" y="271"/>
                      </a:lnTo>
                      <a:lnTo>
                        <a:pt x="76" y="271"/>
                      </a:lnTo>
                      <a:lnTo>
                        <a:pt x="76" y="264"/>
                      </a:lnTo>
                      <a:lnTo>
                        <a:pt x="83" y="264"/>
                      </a:lnTo>
                      <a:lnTo>
                        <a:pt x="83" y="257"/>
                      </a:lnTo>
                      <a:lnTo>
                        <a:pt x="90" y="257"/>
                      </a:lnTo>
                      <a:lnTo>
                        <a:pt x="90" y="250"/>
                      </a:lnTo>
                      <a:lnTo>
                        <a:pt x="83" y="250"/>
                      </a:lnTo>
                      <a:lnTo>
                        <a:pt x="83" y="243"/>
                      </a:lnTo>
                      <a:lnTo>
                        <a:pt x="90" y="250"/>
                      </a:lnTo>
                      <a:lnTo>
                        <a:pt x="97" y="243"/>
                      </a:lnTo>
                      <a:lnTo>
                        <a:pt x="111" y="243"/>
                      </a:lnTo>
                      <a:lnTo>
                        <a:pt x="125" y="236"/>
                      </a:lnTo>
                      <a:lnTo>
                        <a:pt x="118" y="230"/>
                      </a:lnTo>
                      <a:lnTo>
                        <a:pt x="125" y="236"/>
                      </a:lnTo>
                      <a:lnTo>
                        <a:pt x="139" y="243"/>
                      </a:lnTo>
                      <a:lnTo>
                        <a:pt x="146" y="243"/>
                      </a:lnTo>
                      <a:lnTo>
                        <a:pt x="153" y="250"/>
                      </a:lnTo>
                      <a:lnTo>
                        <a:pt x="153" y="243"/>
                      </a:lnTo>
                      <a:lnTo>
                        <a:pt x="159" y="250"/>
                      </a:lnTo>
                      <a:lnTo>
                        <a:pt x="159" y="257"/>
                      </a:lnTo>
                      <a:lnTo>
                        <a:pt x="166" y="264"/>
                      </a:lnTo>
                      <a:lnTo>
                        <a:pt x="180" y="264"/>
                      </a:lnTo>
                      <a:lnTo>
                        <a:pt x="180" y="257"/>
                      </a:lnTo>
                      <a:lnTo>
                        <a:pt x="187" y="257"/>
                      </a:lnTo>
                      <a:lnTo>
                        <a:pt x="187" y="250"/>
                      </a:lnTo>
                      <a:lnTo>
                        <a:pt x="194" y="243"/>
                      </a:lnTo>
                      <a:lnTo>
                        <a:pt x="187" y="243"/>
                      </a:lnTo>
                      <a:lnTo>
                        <a:pt x="187" y="236"/>
                      </a:lnTo>
                      <a:lnTo>
                        <a:pt x="194" y="236"/>
                      </a:lnTo>
                      <a:lnTo>
                        <a:pt x="194" y="230"/>
                      </a:lnTo>
                      <a:lnTo>
                        <a:pt x="187" y="209"/>
                      </a:lnTo>
                      <a:lnTo>
                        <a:pt x="180" y="209"/>
                      </a:lnTo>
                      <a:lnTo>
                        <a:pt x="180" y="202"/>
                      </a:lnTo>
                      <a:lnTo>
                        <a:pt x="173" y="195"/>
                      </a:lnTo>
                      <a:lnTo>
                        <a:pt x="166" y="188"/>
                      </a:lnTo>
                      <a:lnTo>
                        <a:pt x="159" y="188"/>
                      </a:lnTo>
                      <a:lnTo>
                        <a:pt x="153" y="188"/>
                      </a:lnTo>
                      <a:lnTo>
                        <a:pt x="153" y="181"/>
                      </a:lnTo>
                      <a:lnTo>
                        <a:pt x="159" y="174"/>
                      </a:lnTo>
                      <a:lnTo>
                        <a:pt x="153" y="167"/>
                      </a:lnTo>
                      <a:lnTo>
                        <a:pt x="146" y="160"/>
                      </a:lnTo>
                      <a:lnTo>
                        <a:pt x="146" y="146"/>
                      </a:lnTo>
                      <a:lnTo>
                        <a:pt x="139" y="139"/>
                      </a:lnTo>
                      <a:lnTo>
                        <a:pt x="139" y="146"/>
                      </a:lnTo>
                      <a:lnTo>
                        <a:pt x="125" y="146"/>
                      </a:lnTo>
                      <a:lnTo>
                        <a:pt x="118" y="146"/>
                      </a:lnTo>
                      <a:lnTo>
                        <a:pt x="118" y="139"/>
                      </a:lnTo>
                      <a:lnTo>
                        <a:pt x="118" y="132"/>
                      </a:lnTo>
                      <a:lnTo>
                        <a:pt x="125" y="125"/>
                      </a:lnTo>
                      <a:lnTo>
                        <a:pt x="111" y="111"/>
                      </a:lnTo>
                      <a:lnTo>
                        <a:pt x="104" y="111"/>
                      </a:lnTo>
                      <a:lnTo>
                        <a:pt x="111" y="111"/>
                      </a:lnTo>
                      <a:lnTo>
                        <a:pt x="104" y="111"/>
                      </a:lnTo>
                      <a:lnTo>
                        <a:pt x="97" y="111"/>
                      </a:lnTo>
                      <a:lnTo>
                        <a:pt x="97" y="104"/>
                      </a:lnTo>
                      <a:lnTo>
                        <a:pt x="104" y="104"/>
                      </a:lnTo>
                      <a:lnTo>
                        <a:pt x="111" y="111"/>
                      </a:lnTo>
                      <a:lnTo>
                        <a:pt x="118" y="111"/>
                      </a:lnTo>
                      <a:lnTo>
                        <a:pt x="104" y="104"/>
                      </a:lnTo>
                      <a:lnTo>
                        <a:pt x="97" y="97"/>
                      </a:lnTo>
                      <a:lnTo>
                        <a:pt x="97" y="91"/>
                      </a:lnTo>
                      <a:lnTo>
                        <a:pt x="90" y="91"/>
                      </a:lnTo>
                      <a:lnTo>
                        <a:pt x="83" y="84"/>
                      </a:lnTo>
                      <a:lnTo>
                        <a:pt x="90" y="77"/>
                      </a:lnTo>
                      <a:lnTo>
                        <a:pt x="83" y="70"/>
                      </a:lnTo>
                      <a:lnTo>
                        <a:pt x="83" y="63"/>
                      </a:lnTo>
                      <a:lnTo>
                        <a:pt x="76" y="56"/>
                      </a:lnTo>
                      <a:lnTo>
                        <a:pt x="76" y="49"/>
                      </a:lnTo>
                      <a:lnTo>
                        <a:pt x="76" y="35"/>
                      </a:lnTo>
                      <a:lnTo>
                        <a:pt x="69" y="35"/>
                      </a:lnTo>
                      <a:close/>
                    </a:path>
                  </a:pathLst>
                </a:custGeom>
                <a:solidFill>
                  <a:srgbClr val="0082FF"/>
                </a:solidFill>
                <a:ln w="11112">
                  <a:solidFill>
                    <a:srgbClr val="000000"/>
                  </a:solidFill>
                  <a:round/>
                  <a:headEnd/>
                  <a:tailEnd/>
                </a:ln>
              </p:spPr>
              <p:txBody>
                <a:bodyPr/>
                <a:lstStyle/>
                <a:p>
                  <a:endParaRPr lang="en-US"/>
                </a:p>
              </p:txBody>
            </p:sp>
            <p:sp>
              <p:nvSpPr>
                <p:cNvPr id="20576" name="Freeform 23"/>
                <p:cNvSpPr>
                  <a:spLocks/>
                </p:cNvSpPr>
                <p:nvPr/>
              </p:nvSpPr>
              <p:spPr bwMode="auto">
                <a:xfrm>
                  <a:off x="3405" y="1755"/>
                  <a:ext cx="97" cy="104"/>
                </a:xfrm>
                <a:custGeom>
                  <a:avLst/>
                  <a:gdLst>
                    <a:gd name="T0" fmla="*/ 7 w 97"/>
                    <a:gd name="T1" fmla="*/ 90 h 104"/>
                    <a:gd name="T2" fmla="*/ 0 w 97"/>
                    <a:gd name="T3" fmla="*/ 76 h 104"/>
                    <a:gd name="T4" fmla="*/ 0 w 97"/>
                    <a:gd name="T5" fmla="*/ 55 h 104"/>
                    <a:gd name="T6" fmla="*/ 7 w 97"/>
                    <a:gd name="T7" fmla="*/ 48 h 104"/>
                    <a:gd name="T8" fmla="*/ 7 w 97"/>
                    <a:gd name="T9" fmla="*/ 34 h 104"/>
                    <a:gd name="T10" fmla="*/ 20 w 97"/>
                    <a:gd name="T11" fmla="*/ 34 h 104"/>
                    <a:gd name="T12" fmla="*/ 27 w 97"/>
                    <a:gd name="T13" fmla="*/ 27 h 104"/>
                    <a:gd name="T14" fmla="*/ 34 w 97"/>
                    <a:gd name="T15" fmla="*/ 27 h 104"/>
                    <a:gd name="T16" fmla="*/ 41 w 97"/>
                    <a:gd name="T17" fmla="*/ 20 h 104"/>
                    <a:gd name="T18" fmla="*/ 48 w 97"/>
                    <a:gd name="T19" fmla="*/ 27 h 104"/>
                    <a:gd name="T20" fmla="*/ 55 w 97"/>
                    <a:gd name="T21" fmla="*/ 27 h 104"/>
                    <a:gd name="T22" fmla="*/ 62 w 97"/>
                    <a:gd name="T23" fmla="*/ 14 h 104"/>
                    <a:gd name="T24" fmla="*/ 76 w 97"/>
                    <a:gd name="T25" fmla="*/ 14 h 104"/>
                    <a:gd name="T26" fmla="*/ 83 w 97"/>
                    <a:gd name="T27" fmla="*/ 7 h 104"/>
                    <a:gd name="T28" fmla="*/ 90 w 97"/>
                    <a:gd name="T29" fmla="*/ 7 h 104"/>
                    <a:gd name="T30" fmla="*/ 97 w 97"/>
                    <a:gd name="T31" fmla="*/ 7 h 104"/>
                    <a:gd name="T32" fmla="*/ 90 w 97"/>
                    <a:gd name="T33" fmla="*/ 20 h 104"/>
                    <a:gd name="T34" fmla="*/ 90 w 97"/>
                    <a:gd name="T35" fmla="*/ 20 h 104"/>
                    <a:gd name="T36" fmla="*/ 83 w 97"/>
                    <a:gd name="T37" fmla="*/ 27 h 104"/>
                    <a:gd name="T38" fmla="*/ 83 w 97"/>
                    <a:gd name="T39" fmla="*/ 20 h 104"/>
                    <a:gd name="T40" fmla="*/ 76 w 97"/>
                    <a:gd name="T41" fmla="*/ 27 h 104"/>
                    <a:gd name="T42" fmla="*/ 69 w 97"/>
                    <a:gd name="T43" fmla="*/ 34 h 104"/>
                    <a:gd name="T44" fmla="*/ 76 w 97"/>
                    <a:gd name="T45" fmla="*/ 27 h 104"/>
                    <a:gd name="T46" fmla="*/ 83 w 97"/>
                    <a:gd name="T47" fmla="*/ 34 h 104"/>
                    <a:gd name="T48" fmla="*/ 69 w 97"/>
                    <a:gd name="T49" fmla="*/ 41 h 104"/>
                    <a:gd name="T50" fmla="*/ 55 w 97"/>
                    <a:gd name="T51" fmla="*/ 41 h 104"/>
                    <a:gd name="T52" fmla="*/ 41 w 97"/>
                    <a:gd name="T53" fmla="*/ 41 h 104"/>
                    <a:gd name="T54" fmla="*/ 27 w 97"/>
                    <a:gd name="T55" fmla="*/ 41 h 104"/>
                    <a:gd name="T56" fmla="*/ 13 w 97"/>
                    <a:gd name="T57" fmla="*/ 48 h 104"/>
                    <a:gd name="T58" fmla="*/ 7 w 97"/>
                    <a:gd name="T59" fmla="*/ 55 h 104"/>
                    <a:gd name="T60" fmla="*/ 7 w 97"/>
                    <a:gd name="T61" fmla="*/ 69 h 104"/>
                    <a:gd name="T62" fmla="*/ 7 w 97"/>
                    <a:gd name="T63" fmla="*/ 83 h 104"/>
                    <a:gd name="T64" fmla="*/ 13 w 97"/>
                    <a:gd name="T65" fmla="*/ 97 h 104"/>
                    <a:gd name="T66" fmla="*/ 27 w 97"/>
                    <a:gd name="T67" fmla="*/ 97 h 104"/>
                    <a:gd name="T68" fmla="*/ 27 w 97"/>
                    <a:gd name="T69" fmla="*/ 83 h 104"/>
                    <a:gd name="T70" fmla="*/ 34 w 97"/>
                    <a:gd name="T71" fmla="*/ 90 h 104"/>
                    <a:gd name="T72" fmla="*/ 41 w 97"/>
                    <a:gd name="T73" fmla="*/ 97 h 104"/>
                    <a:gd name="T74" fmla="*/ 20 w 97"/>
                    <a:gd name="T75" fmla="*/ 104 h 104"/>
                    <a:gd name="T76" fmla="*/ 7 w 97"/>
                    <a:gd name="T77" fmla="*/ 97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04"/>
                    <a:gd name="T119" fmla="*/ 97 w 97"/>
                    <a:gd name="T120" fmla="*/ 104 h 1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04">
                      <a:moveTo>
                        <a:pt x="7" y="97"/>
                      </a:moveTo>
                      <a:lnTo>
                        <a:pt x="7" y="90"/>
                      </a:lnTo>
                      <a:lnTo>
                        <a:pt x="0" y="83"/>
                      </a:lnTo>
                      <a:lnTo>
                        <a:pt x="0" y="76"/>
                      </a:lnTo>
                      <a:lnTo>
                        <a:pt x="0" y="62"/>
                      </a:lnTo>
                      <a:lnTo>
                        <a:pt x="0" y="55"/>
                      </a:lnTo>
                      <a:lnTo>
                        <a:pt x="7" y="55"/>
                      </a:lnTo>
                      <a:lnTo>
                        <a:pt x="7" y="48"/>
                      </a:lnTo>
                      <a:lnTo>
                        <a:pt x="7" y="41"/>
                      </a:lnTo>
                      <a:lnTo>
                        <a:pt x="7" y="34"/>
                      </a:lnTo>
                      <a:lnTo>
                        <a:pt x="13" y="34"/>
                      </a:lnTo>
                      <a:lnTo>
                        <a:pt x="20" y="34"/>
                      </a:lnTo>
                      <a:lnTo>
                        <a:pt x="20" y="27"/>
                      </a:lnTo>
                      <a:lnTo>
                        <a:pt x="27" y="27"/>
                      </a:lnTo>
                      <a:lnTo>
                        <a:pt x="27" y="34"/>
                      </a:lnTo>
                      <a:lnTo>
                        <a:pt x="34" y="27"/>
                      </a:lnTo>
                      <a:lnTo>
                        <a:pt x="41" y="27"/>
                      </a:lnTo>
                      <a:lnTo>
                        <a:pt x="41" y="20"/>
                      </a:lnTo>
                      <a:lnTo>
                        <a:pt x="48" y="20"/>
                      </a:lnTo>
                      <a:lnTo>
                        <a:pt x="48" y="27"/>
                      </a:lnTo>
                      <a:lnTo>
                        <a:pt x="55" y="20"/>
                      </a:lnTo>
                      <a:lnTo>
                        <a:pt x="55" y="27"/>
                      </a:lnTo>
                      <a:lnTo>
                        <a:pt x="55" y="20"/>
                      </a:lnTo>
                      <a:lnTo>
                        <a:pt x="62" y="14"/>
                      </a:lnTo>
                      <a:lnTo>
                        <a:pt x="69" y="14"/>
                      </a:lnTo>
                      <a:lnTo>
                        <a:pt x="76" y="14"/>
                      </a:lnTo>
                      <a:lnTo>
                        <a:pt x="76" y="7"/>
                      </a:lnTo>
                      <a:lnTo>
                        <a:pt x="83" y="7"/>
                      </a:lnTo>
                      <a:lnTo>
                        <a:pt x="83" y="14"/>
                      </a:lnTo>
                      <a:lnTo>
                        <a:pt x="90" y="7"/>
                      </a:lnTo>
                      <a:lnTo>
                        <a:pt x="97" y="0"/>
                      </a:lnTo>
                      <a:lnTo>
                        <a:pt x="97" y="7"/>
                      </a:lnTo>
                      <a:lnTo>
                        <a:pt x="97" y="14"/>
                      </a:lnTo>
                      <a:lnTo>
                        <a:pt x="90" y="20"/>
                      </a:lnTo>
                      <a:lnTo>
                        <a:pt x="97" y="20"/>
                      </a:lnTo>
                      <a:lnTo>
                        <a:pt x="90" y="20"/>
                      </a:lnTo>
                      <a:lnTo>
                        <a:pt x="90" y="27"/>
                      </a:lnTo>
                      <a:lnTo>
                        <a:pt x="83" y="27"/>
                      </a:lnTo>
                      <a:lnTo>
                        <a:pt x="76" y="27"/>
                      </a:lnTo>
                      <a:lnTo>
                        <a:pt x="83" y="20"/>
                      </a:lnTo>
                      <a:lnTo>
                        <a:pt x="76" y="20"/>
                      </a:lnTo>
                      <a:lnTo>
                        <a:pt x="76" y="27"/>
                      </a:lnTo>
                      <a:lnTo>
                        <a:pt x="69" y="27"/>
                      </a:lnTo>
                      <a:lnTo>
                        <a:pt x="69" y="34"/>
                      </a:lnTo>
                      <a:lnTo>
                        <a:pt x="69" y="27"/>
                      </a:lnTo>
                      <a:lnTo>
                        <a:pt x="76" y="27"/>
                      </a:lnTo>
                      <a:lnTo>
                        <a:pt x="76" y="34"/>
                      </a:lnTo>
                      <a:lnTo>
                        <a:pt x="83" y="34"/>
                      </a:lnTo>
                      <a:lnTo>
                        <a:pt x="76" y="41"/>
                      </a:lnTo>
                      <a:lnTo>
                        <a:pt x="69" y="41"/>
                      </a:lnTo>
                      <a:lnTo>
                        <a:pt x="62" y="41"/>
                      </a:lnTo>
                      <a:lnTo>
                        <a:pt x="55" y="41"/>
                      </a:lnTo>
                      <a:lnTo>
                        <a:pt x="48" y="41"/>
                      </a:lnTo>
                      <a:lnTo>
                        <a:pt x="41" y="41"/>
                      </a:lnTo>
                      <a:lnTo>
                        <a:pt x="34" y="41"/>
                      </a:lnTo>
                      <a:lnTo>
                        <a:pt x="27" y="41"/>
                      </a:lnTo>
                      <a:lnTo>
                        <a:pt x="20" y="48"/>
                      </a:lnTo>
                      <a:lnTo>
                        <a:pt x="13" y="48"/>
                      </a:lnTo>
                      <a:lnTo>
                        <a:pt x="7" y="48"/>
                      </a:lnTo>
                      <a:lnTo>
                        <a:pt x="7" y="55"/>
                      </a:lnTo>
                      <a:lnTo>
                        <a:pt x="7" y="62"/>
                      </a:lnTo>
                      <a:lnTo>
                        <a:pt x="7" y="69"/>
                      </a:lnTo>
                      <a:lnTo>
                        <a:pt x="7" y="76"/>
                      </a:lnTo>
                      <a:lnTo>
                        <a:pt x="7" y="83"/>
                      </a:lnTo>
                      <a:lnTo>
                        <a:pt x="13" y="90"/>
                      </a:lnTo>
                      <a:lnTo>
                        <a:pt x="13" y="97"/>
                      </a:lnTo>
                      <a:lnTo>
                        <a:pt x="20" y="97"/>
                      </a:lnTo>
                      <a:lnTo>
                        <a:pt x="27" y="97"/>
                      </a:lnTo>
                      <a:lnTo>
                        <a:pt x="20" y="90"/>
                      </a:lnTo>
                      <a:lnTo>
                        <a:pt x="27" y="83"/>
                      </a:lnTo>
                      <a:lnTo>
                        <a:pt x="34" y="83"/>
                      </a:lnTo>
                      <a:lnTo>
                        <a:pt x="34" y="90"/>
                      </a:lnTo>
                      <a:lnTo>
                        <a:pt x="41" y="90"/>
                      </a:lnTo>
                      <a:lnTo>
                        <a:pt x="41" y="97"/>
                      </a:lnTo>
                      <a:lnTo>
                        <a:pt x="27" y="97"/>
                      </a:lnTo>
                      <a:lnTo>
                        <a:pt x="20" y="104"/>
                      </a:lnTo>
                      <a:lnTo>
                        <a:pt x="13" y="104"/>
                      </a:lnTo>
                      <a:lnTo>
                        <a:pt x="7" y="97"/>
                      </a:lnTo>
                      <a:close/>
                    </a:path>
                  </a:pathLst>
                </a:custGeom>
                <a:solidFill>
                  <a:srgbClr val="0082FF"/>
                </a:solidFill>
                <a:ln w="11112">
                  <a:solidFill>
                    <a:srgbClr val="000000"/>
                  </a:solidFill>
                  <a:round/>
                  <a:headEnd/>
                  <a:tailEnd/>
                </a:ln>
              </p:spPr>
              <p:txBody>
                <a:bodyPr/>
                <a:lstStyle/>
                <a:p>
                  <a:endParaRPr lang="en-US"/>
                </a:p>
              </p:txBody>
            </p:sp>
            <p:sp>
              <p:nvSpPr>
                <p:cNvPr id="20577" name="Freeform 24"/>
                <p:cNvSpPr>
                  <a:spLocks/>
                </p:cNvSpPr>
                <p:nvPr/>
              </p:nvSpPr>
              <p:spPr bwMode="auto">
                <a:xfrm>
                  <a:off x="3634" y="2019"/>
                  <a:ext cx="160" cy="111"/>
                </a:xfrm>
                <a:custGeom>
                  <a:avLst/>
                  <a:gdLst>
                    <a:gd name="T0" fmla="*/ 42 w 160"/>
                    <a:gd name="T1" fmla="*/ 90 h 111"/>
                    <a:gd name="T2" fmla="*/ 55 w 160"/>
                    <a:gd name="T3" fmla="*/ 90 h 111"/>
                    <a:gd name="T4" fmla="*/ 76 w 160"/>
                    <a:gd name="T5" fmla="*/ 90 h 111"/>
                    <a:gd name="T6" fmla="*/ 90 w 160"/>
                    <a:gd name="T7" fmla="*/ 90 h 111"/>
                    <a:gd name="T8" fmla="*/ 90 w 160"/>
                    <a:gd name="T9" fmla="*/ 76 h 111"/>
                    <a:gd name="T10" fmla="*/ 76 w 160"/>
                    <a:gd name="T11" fmla="*/ 62 h 111"/>
                    <a:gd name="T12" fmla="*/ 62 w 160"/>
                    <a:gd name="T13" fmla="*/ 55 h 111"/>
                    <a:gd name="T14" fmla="*/ 55 w 160"/>
                    <a:gd name="T15" fmla="*/ 48 h 111"/>
                    <a:gd name="T16" fmla="*/ 42 w 160"/>
                    <a:gd name="T17" fmla="*/ 41 h 111"/>
                    <a:gd name="T18" fmla="*/ 28 w 160"/>
                    <a:gd name="T19" fmla="*/ 41 h 111"/>
                    <a:gd name="T20" fmla="*/ 14 w 160"/>
                    <a:gd name="T21" fmla="*/ 41 h 111"/>
                    <a:gd name="T22" fmla="*/ 7 w 160"/>
                    <a:gd name="T23" fmla="*/ 34 h 111"/>
                    <a:gd name="T24" fmla="*/ 7 w 160"/>
                    <a:gd name="T25" fmla="*/ 27 h 111"/>
                    <a:gd name="T26" fmla="*/ 21 w 160"/>
                    <a:gd name="T27" fmla="*/ 21 h 111"/>
                    <a:gd name="T28" fmla="*/ 14 w 160"/>
                    <a:gd name="T29" fmla="*/ 27 h 111"/>
                    <a:gd name="T30" fmla="*/ 28 w 160"/>
                    <a:gd name="T31" fmla="*/ 27 h 111"/>
                    <a:gd name="T32" fmla="*/ 42 w 160"/>
                    <a:gd name="T33" fmla="*/ 27 h 111"/>
                    <a:gd name="T34" fmla="*/ 49 w 160"/>
                    <a:gd name="T35" fmla="*/ 21 h 111"/>
                    <a:gd name="T36" fmla="*/ 42 w 160"/>
                    <a:gd name="T37" fmla="*/ 14 h 111"/>
                    <a:gd name="T38" fmla="*/ 42 w 160"/>
                    <a:gd name="T39" fmla="*/ 7 h 111"/>
                    <a:gd name="T40" fmla="*/ 49 w 160"/>
                    <a:gd name="T41" fmla="*/ 0 h 111"/>
                    <a:gd name="T42" fmla="*/ 62 w 160"/>
                    <a:gd name="T43" fmla="*/ 0 h 111"/>
                    <a:gd name="T44" fmla="*/ 69 w 160"/>
                    <a:gd name="T45" fmla="*/ 7 h 111"/>
                    <a:gd name="T46" fmla="*/ 76 w 160"/>
                    <a:gd name="T47" fmla="*/ 14 h 111"/>
                    <a:gd name="T48" fmla="*/ 83 w 160"/>
                    <a:gd name="T49" fmla="*/ 7 h 111"/>
                    <a:gd name="T50" fmla="*/ 97 w 160"/>
                    <a:gd name="T51" fmla="*/ 14 h 111"/>
                    <a:gd name="T52" fmla="*/ 104 w 160"/>
                    <a:gd name="T53" fmla="*/ 7 h 111"/>
                    <a:gd name="T54" fmla="*/ 118 w 160"/>
                    <a:gd name="T55" fmla="*/ 7 h 111"/>
                    <a:gd name="T56" fmla="*/ 132 w 160"/>
                    <a:gd name="T57" fmla="*/ 21 h 111"/>
                    <a:gd name="T58" fmla="*/ 132 w 160"/>
                    <a:gd name="T59" fmla="*/ 34 h 111"/>
                    <a:gd name="T60" fmla="*/ 146 w 160"/>
                    <a:gd name="T61" fmla="*/ 34 h 111"/>
                    <a:gd name="T62" fmla="*/ 160 w 160"/>
                    <a:gd name="T63" fmla="*/ 34 h 111"/>
                    <a:gd name="T64" fmla="*/ 132 w 160"/>
                    <a:gd name="T65" fmla="*/ 62 h 111"/>
                    <a:gd name="T66" fmla="*/ 125 w 160"/>
                    <a:gd name="T67" fmla="*/ 55 h 111"/>
                    <a:gd name="T68" fmla="*/ 118 w 160"/>
                    <a:gd name="T69" fmla="*/ 48 h 111"/>
                    <a:gd name="T70" fmla="*/ 111 w 160"/>
                    <a:gd name="T71" fmla="*/ 41 h 111"/>
                    <a:gd name="T72" fmla="*/ 97 w 160"/>
                    <a:gd name="T73" fmla="*/ 41 h 111"/>
                    <a:gd name="T74" fmla="*/ 83 w 160"/>
                    <a:gd name="T75" fmla="*/ 41 h 111"/>
                    <a:gd name="T76" fmla="*/ 83 w 160"/>
                    <a:gd name="T77" fmla="*/ 48 h 111"/>
                    <a:gd name="T78" fmla="*/ 97 w 160"/>
                    <a:gd name="T79" fmla="*/ 55 h 111"/>
                    <a:gd name="T80" fmla="*/ 104 w 160"/>
                    <a:gd name="T81" fmla="*/ 62 h 111"/>
                    <a:gd name="T82" fmla="*/ 111 w 160"/>
                    <a:gd name="T83" fmla="*/ 69 h 111"/>
                    <a:gd name="T84" fmla="*/ 118 w 160"/>
                    <a:gd name="T85" fmla="*/ 90 h 111"/>
                    <a:gd name="T86" fmla="*/ 118 w 160"/>
                    <a:gd name="T87" fmla="*/ 104 h 111"/>
                    <a:gd name="T88" fmla="*/ 111 w 160"/>
                    <a:gd name="T89" fmla="*/ 111 h 111"/>
                    <a:gd name="T90" fmla="*/ 111 w 160"/>
                    <a:gd name="T91" fmla="*/ 97 h 111"/>
                    <a:gd name="T92" fmla="*/ 90 w 160"/>
                    <a:gd name="T93" fmla="*/ 97 h 111"/>
                    <a:gd name="T94" fmla="*/ 49 w 160"/>
                    <a:gd name="T95" fmla="*/ 97 h 111"/>
                    <a:gd name="T96" fmla="*/ 35 w 160"/>
                    <a:gd name="T97" fmla="*/ 97 h 1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0"/>
                    <a:gd name="T148" fmla="*/ 0 h 111"/>
                    <a:gd name="T149" fmla="*/ 160 w 160"/>
                    <a:gd name="T150" fmla="*/ 111 h 1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0" h="111">
                      <a:moveTo>
                        <a:pt x="35" y="90"/>
                      </a:moveTo>
                      <a:lnTo>
                        <a:pt x="42" y="90"/>
                      </a:lnTo>
                      <a:lnTo>
                        <a:pt x="49" y="90"/>
                      </a:lnTo>
                      <a:lnTo>
                        <a:pt x="55" y="90"/>
                      </a:lnTo>
                      <a:lnTo>
                        <a:pt x="62" y="90"/>
                      </a:lnTo>
                      <a:lnTo>
                        <a:pt x="76" y="90"/>
                      </a:lnTo>
                      <a:lnTo>
                        <a:pt x="83" y="90"/>
                      </a:lnTo>
                      <a:lnTo>
                        <a:pt x="90" y="90"/>
                      </a:lnTo>
                      <a:lnTo>
                        <a:pt x="90" y="83"/>
                      </a:lnTo>
                      <a:lnTo>
                        <a:pt x="90" y="76"/>
                      </a:lnTo>
                      <a:lnTo>
                        <a:pt x="83" y="69"/>
                      </a:lnTo>
                      <a:lnTo>
                        <a:pt x="76" y="62"/>
                      </a:lnTo>
                      <a:lnTo>
                        <a:pt x="69" y="55"/>
                      </a:lnTo>
                      <a:lnTo>
                        <a:pt x="62" y="55"/>
                      </a:lnTo>
                      <a:lnTo>
                        <a:pt x="62" y="48"/>
                      </a:lnTo>
                      <a:lnTo>
                        <a:pt x="55" y="48"/>
                      </a:lnTo>
                      <a:lnTo>
                        <a:pt x="49" y="41"/>
                      </a:lnTo>
                      <a:lnTo>
                        <a:pt x="42" y="41"/>
                      </a:lnTo>
                      <a:lnTo>
                        <a:pt x="35" y="41"/>
                      </a:lnTo>
                      <a:lnTo>
                        <a:pt x="28" y="41"/>
                      </a:lnTo>
                      <a:lnTo>
                        <a:pt x="21" y="41"/>
                      </a:lnTo>
                      <a:lnTo>
                        <a:pt x="14" y="41"/>
                      </a:lnTo>
                      <a:lnTo>
                        <a:pt x="14" y="34"/>
                      </a:lnTo>
                      <a:lnTo>
                        <a:pt x="7" y="34"/>
                      </a:lnTo>
                      <a:lnTo>
                        <a:pt x="0" y="34"/>
                      </a:lnTo>
                      <a:lnTo>
                        <a:pt x="7" y="27"/>
                      </a:lnTo>
                      <a:lnTo>
                        <a:pt x="14" y="21"/>
                      </a:lnTo>
                      <a:lnTo>
                        <a:pt x="21" y="21"/>
                      </a:lnTo>
                      <a:lnTo>
                        <a:pt x="14" y="21"/>
                      </a:lnTo>
                      <a:lnTo>
                        <a:pt x="14" y="27"/>
                      </a:lnTo>
                      <a:lnTo>
                        <a:pt x="21" y="27"/>
                      </a:lnTo>
                      <a:lnTo>
                        <a:pt x="28" y="27"/>
                      </a:lnTo>
                      <a:lnTo>
                        <a:pt x="35" y="27"/>
                      </a:lnTo>
                      <a:lnTo>
                        <a:pt x="42" y="27"/>
                      </a:lnTo>
                      <a:lnTo>
                        <a:pt x="49" y="27"/>
                      </a:lnTo>
                      <a:lnTo>
                        <a:pt x="49" y="21"/>
                      </a:lnTo>
                      <a:lnTo>
                        <a:pt x="42" y="21"/>
                      </a:lnTo>
                      <a:lnTo>
                        <a:pt x="42" y="14"/>
                      </a:lnTo>
                      <a:lnTo>
                        <a:pt x="35" y="7"/>
                      </a:lnTo>
                      <a:lnTo>
                        <a:pt x="42" y="7"/>
                      </a:lnTo>
                      <a:lnTo>
                        <a:pt x="42" y="0"/>
                      </a:lnTo>
                      <a:lnTo>
                        <a:pt x="49" y="0"/>
                      </a:lnTo>
                      <a:lnTo>
                        <a:pt x="55" y="0"/>
                      </a:lnTo>
                      <a:lnTo>
                        <a:pt x="62" y="0"/>
                      </a:lnTo>
                      <a:lnTo>
                        <a:pt x="62" y="7"/>
                      </a:lnTo>
                      <a:lnTo>
                        <a:pt x="69" y="7"/>
                      </a:lnTo>
                      <a:lnTo>
                        <a:pt x="69" y="14"/>
                      </a:lnTo>
                      <a:lnTo>
                        <a:pt x="76" y="14"/>
                      </a:lnTo>
                      <a:lnTo>
                        <a:pt x="76" y="7"/>
                      </a:lnTo>
                      <a:lnTo>
                        <a:pt x="83" y="7"/>
                      </a:lnTo>
                      <a:lnTo>
                        <a:pt x="90" y="7"/>
                      </a:lnTo>
                      <a:lnTo>
                        <a:pt x="97" y="14"/>
                      </a:lnTo>
                      <a:lnTo>
                        <a:pt x="97" y="7"/>
                      </a:lnTo>
                      <a:lnTo>
                        <a:pt x="104" y="7"/>
                      </a:lnTo>
                      <a:lnTo>
                        <a:pt x="111" y="7"/>
                      </a:lnTo>
                      <a:lnTo>
                        <a:pt x="118" y="7"/>
                      </a:lnTo>
                      <a:lnTo>
                        <a:pt x="125" y="14"/>
                      </a:lnTo>
                      <a:lnTo>
                        <a:pt x="132" y="21"/>
                      </a:lnTo>
                      <a:lnTo>
                        <a:pt x="132" y="27"/>
                      </a:lnTo>
                      <a:lnTo>
                        <a:pt x="132" y="34"/>
                      </a:lnTo>
                      <a:lnTo>
                        <a:pt x="139" y="34"/>
                      </a:lnTo>
                      <a:lnTo>
                        <a:pt x="146" y="34"/>
                      </a:lnTo>
                      <a:lnTo>
                        <a:pt x="153" y="34"/>
                      </a:lnTo>
                      <a:lnTo>
                        <a:pt x="160" y="34"/>
                      </a:lnTo>
                      <a:lnTo>
                        <a:pt x="139" y="62"/>
                      </a:lnTo>
                      <a:lnTo>
                        <a:pt x="132" y="62"/>
                      </a:lnTo>
                      <a:lnTo>
                        <a:pt x="132" y="55"/>
                      </a:lnTo>
                      <a:lnTo>
                        <a:pt x="125" y="55"/>
                      </a:lnTo>
                      <a:lnTo>
                        <a:pt x="125" y="48"/>
                      </a:lnTo>
                      <a:lnTo>
                        <a:pt x="118" y="48"/>
                      </a:lnTo>
                      <a:lnTo>
                        <a:pt x="111" y="48"/>
                      </a:lnTo>
                      <a:lnTo>
                        <a:pt x="111" y="41"/>
                      </a:lnTo>
                      <a:lnTo>
                        <a:pt x="104" y="41"/>
                      </a:lnTo>
                      <a:lnTo>
                        <a:pt x="97" y="41"/>
                      </a:lnTo>
                      <a:lnTo>
                        <a:pt x="90" y="41"/>
                      </a:lnTo>
                      <a:lnTo>
                        <a:pt x="83" y="41"/>
                      </a:lnTo>
                      <a:lnTo>
                        <a:pt x="76" y="41"/>
                      </a:lnTo>
                      <a:lnTo>
                        <a:pt x="83" y="48"/>
                      </a:lnTo>
                      <a:lnTo>
                        <a:pt x="90" y="48"/>
                      </a:lnTo>
                      <a:lnTo>
                        <a:pt x="97" y="55"/>
                      </a:lnTo>
                      <a:lnTo>
                        <a:pt x="104" y="55"/>
                      </a:lnTo>
                      <a:lnTo>
                        <a:pt x="104" y="62"/>
                      </a:lnTo>
                      <a:lnTo>
                        <a:pt x="104" y="69"/>
                      </a:lnTo>
                      <a:lnTo>
                        <a:pt x="111" y="69"/>
                      </a:lnTo>
                      <a:lnTo>
                        <a:pt x="111" y="76"/>
                      </a:lnTo>
                      <a:lnTo>
                        <a:pt x="118" y="90"/>
                      </a:lnTo>
                      <a:lnTo>
                        <a:pt x="118" y="97"/>
                      </a:lnTo>
                      <a:lnTo>
                        <a:pt x="118" y="104"/>
                      </a:lnTo>
                      <a:lnTo>
                        <a:pt x="125" y="104"/>
                      </a:lnTo>
                      <a:lnTo>
                        <a:pt x="111" y="111"/>
                      </a:lnTo>
                      <a:lnTo>
                        <a:pt x="111" y="104"/>
                      </a:lnTo>
                      <a:lnTo>
                        <a:pt x="111" y="97"/>
                      </a:lnTo>
                      <a:lnTo>
                        <a:pt x="97" y="97"/>
                      </a:lnTo>
                      <a:lnTo>
                        <a:pt x="90" y="97"/>
                      </a:lnTo>
                      <a:lnTo>
                        <a:pt x="55" y="97"/>
                      </a:lnTo>
                      <a:lnTo>
                        <a:pt x="49" y="97"/>
                      </a:lnTo>
                      <a:lnTo>
                        <a:pt x="42" y="104"/>
                      </a:lnTo>
                      <a:lnTo>
                        <a:pt x="35" y="97"/>
                      </a:lnTo>
                      <a:lnTo>
                        <a:pt x="35" y="90"/>
                      </a:lnTo>
                      <a:close/>
                    </a:path>
                  </a:pathLst>
                </a:custGeom>
                <a:solidFill>
                  <a:srgbClr val="0082FF"/>
                </a:solidFill>
                <a:ln w="11112">
                  <a:solidFill>
                    <a:srgbClr val="000000"/>
                  </a:solidFill>
                  <a:round/>
                  <a:headEnd/>
                  <a:tailEnd/>
                </a:ln>
              </p:spPr>
              <p:txBody>
                <a:bodyPr/>
                <a:lstStyle/>
                <a:p>
                  <a:endParaRPr lang="en-US"/>
                </a:p>
              </p:txBody>
            </p:sp>
            <p:sp>
              <p:nvSpPr>
                <p:cNvPr id="20578" name="Freeform 25"/>
                <p:cNvSpPr>
                  <a:spLocks/>
                </p:cNvSpPr>
                <p:nvPr/>
              </p:nvSpPr>
              <p:spPr bwMode="auto">
                <a:xfrm>
                  <a:off x="1841" y="2721"/>
                  <a:ext cx="91" cy="76"/>
                </a:xfrm>
                <a:custGeom>
                  <a:avLst/>
                  <a:gdLst>
                    <a:gd name="T0" fmla="*/ 56 w 91"/>
                    <a:gd name="T1" fmla="*/ 0 h 76"/>
                    <a:gd name="T2" fmla="*/ 63 w 91"/>
                    <a:gd name="T3" fmla="*/ 0 h 76"/>
                    <a:gd name="T4" fmla="*/ 70 w 91"/>
                    <a:gd name="T5" fmla="*/ 0 h 76"/>
                    <a:gd name="T6" fmla="*/ 77 w 91"/>
                    <a:gd name="T7" fmla="*/ 0 h 76"/>
                    <a:gd name="T8" fmla="*/ 84 w 91"/>
                    <a:gd name="T9" fmla="*/ 6 h 76"/>
                    <a:gd name="T10" fmla="*/ 91 w 91"/>
                    <a:gd name="T11" fmla="*/ 6 h 76"/>
                    <a:gd name="T12" fmla="*/ 91 w 91"/>
                    <a:gd name="T13" fmla="*/ 27 h 76"/>
                    <a:gd name="T14" fmla="*/ 84 w 91"/>
                    <a:gd name="T15" fmla="*/ 34 h 76"/>
                    <a:gd name="T16" fmla="*/ 84 w 91"/>
                    <a:gd name="T17" fmla="*/ 41 h 76"/>
                    <a:gd name="T18" fmla="*/ 77 w 91"/>
                    <a:gd name="T19" fmla="*/ 48 h 76"/>
                    <a:gd name="T20" fmla="*/ 70 w 91"/>
                    <a:gd name="T21" fmla="*/ 55 h 76"/>
                    <a:gd name="T22" fmla="*/ 63 w 91"/>
                    <a:gd name="T23" fmla="*/ 55 h 76"/>
                    <a:gd name="T24" fmla="*/ 63 w 91"/>
                    <a:gd name="T25" fmla="*/ 62 h 76"/>
                    <a:gd name="T26" fmla="*/ 49 w 91"/>
                    <a:gd name="T27" fmla="*/ 69 h 76"/>
                    <a:gd name="T28" fmla="*/ 49 w 91"/>
                    <a:gd name="T29" fmla="*/ 76 h 76"/>
                    <a:gd name="T30" fmla="*/ 35 w 91"/>
                    <a:gd name="T31" fmla="*/ 76 h 76"/>
                    <a:gd name="T32" fmla="*/ 28 w 91"/>
                    <a:gd name="T33" fmla="*/ 76 h 76"/>
                    <a:gd name="T34" fmla="*/ 21 w 91"/>
                    <a:gd name="T35" fmla="*/ 69 h 76"/>
                    <a:gd name="T36" fmla="*/ 14 w 91"/>
                    <a:gd name="T37" fmla="*/ 69 h 76"/>
                    <a:gd name="T38" fmla="*/ 14 w 91"/>
                    <a:gd name="T39" fmla="*/ 62 h 76"/>
                    <a:gd name="T40" fmla="*/ 7 w 91"/>
                    <a:gd name="T41" fmla="*/ 55 h 76"/>
                    <a:gd name="T42" fmla="*/ 7 w 91"/>
                    <a:gd name="T43" fmla="*/ 48 h 76"/>
                    <a:gd name="T44" fmla="*/ 7 w 91"/>
                    <a:gd name="T45" fmla="*/ 41 h 76"/>
                    <a:gd name="T46" fmla="*/ 7 w 91"/>
                    <a:gd name="T47" fmla="*/ 34 h 76"/>
                    <a:gd name="T48" fmla="*/ 7 w 91"/>
                    <a:gd name="T49" fmla="*/ 27 h 76"/>
                    <a:gd name="T50" fmla="*/ 0 w 91"/>
                    <a:gd name="T51" fmla="*/ 20 h 76"/>
                    <a:gd name="T52" fmla="*/ 7 w 91"/>
                    <a:gd name="T53" fmla="*/ 20 h 76"/>
                    <a:gd name="T54" fmla="*/ 7 w 91"/>
                    <a:gd name="T55" fmla="*/ 13 h 76"/>
                    <a:gd name="T56" fmla="*/ 0 w 91"/>
                    <a:gd name="T57" fmla="*/ 13 h 76"/>
                    <a:gd name="T58" fmla="*/ 7 w 91"/>
                    <a:gd name="T59" fmla="*/ 13 h 76"/>
                    <a:gd name="T60" fmla="*/ 14 w 91"/>
                    <a:gd name="T61" fmla="*/ 6 h 76"/>
                    <a:gd name="T62" fmla="*/ 21 w 91"/>
                    <a:gd name="T63" fmla="*/ 6 h 76"/>
                    <a:gd name="T64" fmla="*/ 28 w 91"/>
                    <a:gd name="T65" fmla="*/ 6 h 76"/>
                    <a:gd name="T66" fmla="*/ 28 w 91"/>
                    <a:gd name="T67" fmla="*/ 13 h 76"/>
                    <a:gd name="T68" fmla="*/ 35 w 91"/>
                    <a:gd name="T69" fmla="*/ 6 h 76"/>
                    <a:gd name="T70" fmla="*/ 42 w 91"/>
                    <a:gd name="T71" fmla="*/ 6 h 76"/>
                    <a:gd name="T72" fmla="*/ 49 w 91"/>
                    <a:gd name="T73" fmla="*/ 6 h 76"/>
                    <a:gd name="T74" fmla="*/ 56 w 91"/>
                    <a:gd name="T75" fmla="*/ 6 h 76"/>
                    <a:gd name="T76" fmla="*/ 56 w 91"/>
                    <a:gd name="T77" fmla="*/ 0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76"/>
                    <a:gd name="T119" fmla="*/ 91 w 9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76">
                      <a:moveTo>
                        <a:pt x="56" y="0"/>
                      </a:moveTo>
                      <a:lnTo>
                        <a:pt x="63" y="0"/>
                      </a:lnTo>
                      <a:lnTo>
                        <a:pt x="70" y="0"/>
                      </a:lnTo>
                      <a:lnTo>
                        <a:pt x="77" y="0"/>
                      </a:lnTo>
                      <a:lnTo>
                        <a:pt x="84" y="6"/>
                      </a:lnTo>
                      <a:lnTo>
                        <a:pt x="91" y="6"/>
                      </a:lnTo>
                      <a:lnTo>
                        <a:pt x="91" y="27"/>
                      </a:lnTo>
                      <a:lnTo>
                        <a:pt x="84" y="34"/>
                      </a:lnTo>
                      <a:lnTo>
                        <a:pt x="84" y="41"/>
                      </a:lnTo>
                      <a:lnTo>
                        <a:pt x="77" y="48"/>
                      </a:lnTo>
                      <a:lnTo>
                        <a:pt x="70" y="55"/>
                      </a:lnTo>
                      <a:lnTo>
                        <a:pt x="63" y="55"/>
                      </a:lnTo>
                      <a:lnTo>
                        <a:pt x="63" y="62"/>
                      </a:lnTo>
                      <a:lnTo>
                        <a:pt x="49" y="69"/>
                      </a:lnTo>
                      <a:lnTo>
                        <a:pt x="49" y="76"/>
                      </a:lnTo>
                      <a:lnTo>
                        <a:pt x="35" y="76"/>
                      </a:lnTo>
                      <a:lnTo>
                        <a:pt x="28" y="76"/>
                      </a:lnTo>
                      <a:lnTo>
                        <a:pt x="21" y="69"/>
                      </a:lnTo>
                      <a:lnTo>
                        <a:pt x="14" y="69"/>
                      </a:lnTo>
                      <a:lnTo>
                        <a:pt x="14" y="62"/>
                      </a:lnTo>
                      <a:lnTo>
                        <a:pt x="7" y="55"/>
                      </a:lnTo>
                      <a:lnTo>
                        <a:pt x="7" y="48"/>
                      </a:lnTo>
                      <a:lnTo>
                        <a:pt x="7" y="41"/>
                      </a:lnTo>
                      <a:lnTo>
                        <a:pt x="7" y="34"/>
                      </a:lnTo>
                      <a:lnTo>
                        <a:pt x="7" y="27"/>
                      </a:lnTo>
                      <a:lnTo>
                        <a:pt x="0" y="20"/>
                      </a:lnTo>
                      <a:lnTo>
                        <a:pt x="7" y="20"/>
                      </a:lnTo>
                      <a:lnTo>
                        <a:pt x="7" y="13"/>
                      </a:lnTo>
                      <a:lnTo>
                        <a:pt x="0" y="13"/>
                      </a:lnTo>
                      <a:lnTo>
                        <a:pt x="7" y="13"/>
                      </a:lnTo>
                      <a:lnTo>
                        <a:pt x="14" y="6"/>
                      </a:lnTo>
                      <a:lnTo>
                        <a:pt x="21" y="6"/>
                      </a:lnTo>
                      <a:lnTo>
                        <a:pt x="28" y="6"/>
                      </a:lnTo>
                      <a:lnTo>
                        <a:pt x="28" y="13"/>
                      </a:lnTo>
                      <a:lnTo>
                        <a:pt x="35" y="6"/>
                      </a:lnTo>
                      <a:lnTo>
                        <a:pt x="42" y="6"/>
                      </a:lnTo>
                      <a:lnTo>
                        <a:pt x="49" y="6"/>
                      </a:lnTo>
                      <a:lnTo>
                        <a:pt x="56" y="6"/>
                      </a:lnTo>
                      <a:lnTo>
                        <a:pt x="56" y="0"/>
                      </a:lnTo>
                      <a:close/>
                    </a:path>
                  </a:pathLst>
                </a:custGeom>
                <a:solidFill>
                  <a:srgbClr val="0082FF"/>
                </a:solidFill>
                <a:ln w="11112">
                  <a:solidFill>
                    <a:srgbClr val="000000"/>
                  </a:solidFill>
                  <a:round/>
                  <a:headEnd/>
                  <a:tailEnd/>
                </a:ln>
              </p:spPr>
              <p:txBody>
                <a:bodyPr/>
                <a:lstStyle/>
                <a:p>
                  <a:endParaRPr lang="en-US"/>
                </a:p>
              </p:txBody>
            </p:sp>
            <p:sp>
              <p:nvSpPr>
                <p:cNvPr id="20579" name="Freeform 26"/>
                <p:cNvSpPr>
                  <a:spLocks/>
                </p:cNvSpPr>
                <p:nvPr/>
              </p:nvSpPr>
              <p:spPr bwMode="auto">
                <a:xfrm>
                  <a:off x="1681" y="3040"/>
                  <a:ext cx="63" cy="56"/>
                </a:xfrm>
                <a:custGeom>
                  <a:avLst/>
                  <a:gdLst>
                    <a:gd name="T0" fmla="*/ 7 w 63"/>
                    <a:gd name="T1" fmla="*/ 0 h 56"/>
                    <a:gd name="T2" fmla="*/ 28 w 63"/>
                    <a:gd name="T3" fmla="*/ 7 h 56"/>
                    <a:gd name="T4" fmla="*/ 42 w 63"/>
                    <a:gd name="T5" fmla="*/ 7 h 56"/>
                    <a:gd name="T6" fmla="*/ 63 w 63"/>
                    <a:gd name="T7" fmla="*/ 35 h 56"/>
                    <a:gd name="T8" fmla="*/ 63 w 63"/>
                    <a:gd name="T9" fmla="*/ 49 h 56"/>
                    <a:gd name="T10" fmla="*/ 56 w 63"/>
                    <a:gd name="T11" fmla="*/ 56 h 56"/>
                    <a:gd name="T12" fmla="*/ 35 w 63"/>
                    <a:gd name="T13" fmla="*/ 35 h 56"/>
                    <a:gd name="T14" fmla="*/ 28 w 63"/>
                    <a:gd name="T15" fmla="*/ 35 h 56"/>
                    <a:gd name="T16" fmla="*/ 21 w 63"/>
                    <a:gd name="T17" fmla="*/ 28 h 56"/>
                    <a:gd name="T18" fmla="*/ 7 w 63"/>
                    <a:gd name="T19" fmla="*/ 21 h 56"/>
                    <a:gd name="T20" fmla="*/ 0 w 63"/>
                    <a:gd name="T21" fmla="*/ 21 h 56"/>
                    <a:gd name="T22" fmla="*/ 7 w 63"/>
                    <a:gd name="T23" fmla="*/ 14 h 56"/>
                    <a:gd name="T24" fmla="*/ 0 w 63"/>
                    <a:gd name="T25" fmla="*/ 7 h 56"/>
                    <a:gd name="T26" fmla="*/ 7 w 63"/>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56"/>
                    <a:gd name="T44" fmla="*/ 63 w 63"/>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56">
                      <a:moveTo>
                        <a:pt x="7" y="0"/>
                      </a:moveTo>
                      <a:lnTo>
                        <a:pt x="28" y="7"/>
                      </a:lnTo>
                      <a:lnTo>
                        <a:pt x="42" y="7"/>
                      </a:lnTo>
                      <a:lnTo>
                        <a:pt x="63" y="35"/>
                      </a:lnTo>
                      <a:lnTo>
                        <a:pt x="63" y="49"/>
                      </a:lnTo>
                      <a:lnTo>
                        <a:pt x="56" y="56"/>
                      </a:lnTo>
                      <a:lnTo>
                        <a:pt x="35" y="35"/>
                      </a:lnTo>
                      <a:lnTo>
                        <a:pt x="28" y="35"/>
                      </a:lnTo>
                      <a:lnTo>
                        <a:pt x="21" y="28"/>
                      </a:lnTo>
                      <a:lnTo>
                        <a:pt x="7" y="21"/>
                      </a:lnTo>
                      <a:lnTo>
                        <a:pt x="0" y="21"/>
                      </a:lnTo>
                      <a:lnTo>
                        <a:pt x="7" y="14"/>
                      </a:lnTo>
                      <a:lnTo>
                        <a:pt x="0" y="7"/>
                      </a:lnTo>
                      <a:lnTo>
                        <a:pt x="7" y="0"/>
                      </a:lnTo>
                      <a:close/>
                    </a:path>
                  </a:pathLst>
                </a:custGeom>
                <a:solidFill>
                  <a:srgbClr val="0082FF"/>
                </a:solidFill>
                <a:ln w="11112">
                  <a:solidFill>
                    <a:srgbClr val="000000"/>
                  </a:solidFill>
                  <a:round/>
                  <a:headEnd/>
                  <a:tailEnd/>
                </a:ln>
              </p:spPr>
              <p:txBody>
                <a:bodyPr/>
                <a:lstStyle/>
                <a:p>
                  <a:endParaRPr lang="en-US"/>
                </a:p>
              </p:txBody>
            </p:sp>
            <p:sp>
              <p:nvSpPr>
                <p:cNvPr id="20580" name="Freeform 27"/>
                <p:cNvSpPr>
                  <a:spLocks/>
                </p:cNvSpPr>
                <p:nvPr/>
              </p:nvSpPr>
              <p:spPr bwMode="auto">
                <a:xfrm>
                  <a:off x="1709" y="3075"/>
                  <a:ext cx="42" cy="56"/>
                </a:xfrm>
                <a:custGeom>
                  <a:avLst/>
                  <a:gdLst>
                    <a:gd name="T0" fmla="*/ 0 w 42"/>
                    <a:gd name="T1" fmla="*/ 14 h 56"/>
                    <a:gd name="T2" fmla="*/ 0 w 42"/>
                    <a:gd name="T3" fmla="*/ 7 h 56"/>
                    <a:gd name="T4" fmla="*/ 0 w 42"/>
                    <a:gd name="T5" fmla="*/ 0 h 56"/>
                    <a:gd name="T6" fmla="*/ 35 w 42"/>
                    <a:gd name="T7" fmla="*/ 21 h 56"/>
                    <a:gd name="T8" fmla="*/ 42 w 42"/>
                    <a:gd name="T9" fmla="*/ 28 h 56"/>
                    <a:gd name="T10" fmla="*/ 42 w 42"/>
                    <a:gd name="T11" fmla="*/ 42 h 56"/>
                    <a:gd name="T12" fmla="*/ 28 w 42"/>
                    <a:gd name="T13" fmla="*/ 56 h 56"/>
                    <a:gd name="T14" fmla="*/ 0 w 42"/>
                    <a:gd name="T15" fmla="*/ 21 h 56"/>
                    <a:gd name="T16" fmla="*/ 0 w 42"/>
                    <a:gd name="T17" fmla="*/ 14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56"/>
                    <a:gd name="T29" fmla="*/ 42 w 42"/>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56">
                      <a:moveTo>
                        <a:pt x="0" y="14"/>
                      </a:moveTo>
                      <a:lnTo>
                        <a:pt x="0" y="7"/>
                      </a:lnTo>
                      <a:lnTo>
                        <a:pt x="0" y="0"/>
                      </a:lnTo>
                      <a:lnTo>
                        <a:pt x="35" y="21"/>
                      </a:lnTo>
                      <a:lnTo>
                        <a:pt x="42" y="28"/>
                      </a:lnTo>
                      <a:lnTo>
                        <a:pt x="42" y="42"/>
                      </a:lnTo>
                      <a:lnTo>
                        <a:pt x="28" y="56"/>
                      </a:lnTo>
                      <a:lnTo>
                        <a:pt x="0" y="21"/>
                      </a:lnTo>
                      <a:lnTo>
                        <a:pt x="0" y="14"/>
                      </a:lnTo>
                      <a:close/>
                    </a:path>
                  </a:pathLst>
                </a:custGeom>
                <a:solidFill>
                  <a:srgbClr val="0082FF"/>
                </a:solidFill>
                <a:ln w="11112">
                  <a:solidFill>
                    <a:srgbClr val="000000"/>
                  </a:solidFill>
                  <a:round/>
                  <a:headEnd/>
                  <a:tailEnd/>
                </a:ln>
              </p:spPr>
              <p:txBody>
                <a:bodyPr/>
                <a:lstStyle/>
                <a:p>
                  <a:endParaRPr lang="en-US"/>
                </a:p>
              </p:txBody>
            </p:sp>
            <p:sp>
              <p:nvSpPr>
                <p:cNvPr id="20581" name="Freeform 28"/>
                <p:cNvSpPr>
                  <a:spLocks/>
                </p:cNvSpPr>
                <p:nvPr/>
              </p:nvSpPr>
              <p:spPr bwMode="auto">
                <a:xfrm>
                  <a:off x="1855" y="2873"/>
                  <a:ext cx="84" cy="35"/>
                </a:xfrm>
                <a:custGeom>
                  <a:avLst/>
                  <a:gdLst>
                    <a:gd name="T0" fmla="*/ 7 w 84"/>
                    <a:gd name="T1" fmla="*/ 14 h 35"/>
                    <a:gd name="T2" fmla="*/ 14 w 84"/>
                    <a:gd name="T3" fmla="*/ 14 h 35"/>
                    <a:gd name="T4" fmla="*/ 14 w 84"/>
                    <a:gd name="T5" fmla="*/ 7 h 35"/>
                    <a:gd name="T6" fmla="*/ 14 w 84"/>
                    <a:gd name="T7" fmla="*/ 14 h 35"/>
                    <a:gd name="T8" fmla="*/ 28 w 84"/>
                    <a:gd name="T9" fmla="*/ 14 h 35"/>
                    <a:gd name="T10" fmla="*/ 35 w 84"/>
                    <a:gd name="T11" fmla="*/ 14 h 35"/>
                    <a:gd name="T12" fmla="*/ 35 w 84"/>
                    <a:gd name="T13" fmla="*/ 7 h 35"/>
                    <a:gd name="T14" fmla="*/ 35 w 84"/>
                    <a:gd name="T15" fmla="*/ 0 h 35"/>
                    <a:gd name="T16" fmla="*/ 35 w 84"/>
                    <a:gd name="T17" fmla="*/ 7 h 35"/>
                    <a:gd name="T18" fmla="*/ 42 w 84"/>
                    <a:gd name="T19" fmla="*/ 7 h 35"/>
                    <a:gd name="T20" fmla="*/ 49 w 84"/>
                    <a:gd name="T21" fmla="*/ 14 h 35"/>
                    <a:gd name="T22" fmla="*/ 49 w 84"/>
                    <a:gd name="T23" fmla="*/ 7 h 35"/>
                    <a:gd name="T24" fmla="*/ 56 w 84"/>
                    <a:gd name="T25" fmla="*/ 7 h 35"/>
                    <a:gd name="T26" fmla="*/ 56 w 84"/>
                    <a:gd name="T27" fmla="*/ 0 h 35"/>
                    <a:gd name="T28" fmla="*/ 56 w 84"/>
                    <a:gd name="T29" fmla="*/ 7 h 35"/>
                    <a:gd name="T30" fmla="*/ 63 w 84"/>
                    <a:gd name="T31" fmla="*/ 7 h 35"/>
                    <a:gd name="T32" fmla="*/ 63 w 84"/>
                    <a:gd name="T33" fmla="*/ 0 h 35"/>
                    <a:gd name="T34" fmla="*/ 70 w 84"/>
                    <a:gd name="T35" fmla="*/ 0 h 35"/>
                    <a:gd name="T36" fmla="*/ 77 w 84"/>
                    <a:gd name="T37" fmla="*/ 0 h 35"/>
                    <a:gd name="T38" fmla="*/ 77 w 84"/>
                    <a:gd name="T39" fmla="*/ 7 h 35"/>
                    <a:gd name="T40" fmla="*/ 84 w 84"/>
                    <a:gd name="T41" fmla="*/ 7 h 35"/>
                    <a:gd name="T42" fmla="*/ 84 w 84"/>
                    <a:gd name="T43" fmla="*/ 14 h 35"/>
                    <a:gd name="T44" fmla="*/ 77 w 84"/>
                    <a:gd name="T45" fmla="*/ 14 h 35"/>
                    <a:gd name="T46" fmla="*/ 70 w 84"/>
                    <a:gd name="T47" fmla="*/ 14 h 35"/>
                    <a:gd name="T48" fmla="*/ 63 w 84"/>
                    <a:gd name="T49" fmla="*/ 14 h 35"/>
                    <a:gd name="T50" fmla="*/ 56 w 84"/>
                    <a:gd name="T51" fmla="*/ 14 h 35"/>
                    <a:gd name="T52" fmla="*/ 56 w 84"/>
                    <a:gd name="T53" fmla="*/ 21 h 35"/>
                    <a:gd name="T54" fmla="*/ 49 w 84"/>
                    <a:gd name="T55" fmla="*/ 21 h 35"/>
                    <a:gd name="T56" fmla="*/ 42 w 84"/>
                    <a:gd name="T57" fmla="*/ 28 h 35"/>
                    <a:gd name="T58" fmla="*/ 35 w 84"/>
                    <a:gd name="T59" fmla="*/ 28 h 35"/>
                    <a:gd name="T60" fmla="*/ 28 w 84"/>
                    <a:gd name="T61" fmla="*/ 28 h 35"/>
                    <a:gd name="T62" fmla="*/ 28 w 84"/>
                    <a:gd name="T63" fmla="*/ 35 h 35"/>
                    <a:gd name="T64" fmla="*/ 21 w 84"/>
                    <a:gd name="T65" fmla="*/ 35 h 35"/>
                    <a:gd name="T66" fmla="*/ 14 w 84"/>
                    <a:gd name="T67" fmla="*/ 35 h 35"/>
                    <a:gd name="T68" fmla="*/ 21 w 84"/>
                    <a:gd name="T69" fmla="*/ 28 h 35"/>
                    <a:gd name="T70" fmla="*/ 14 w 84"/>
                    <a:gd name="T71" fmla="*/ 28 h 35"/>
                    <a:gd name="T72" fmla="*/ 7 w 84"/>
                    <a:gd name="T73" fmla="*/ 21 h 35"/>
                    <a:gd name="T74" fmla="*/ 0 w 84"/>
                    <a:gd name="T75" fmla="*/ 21 h 35"/>
                    <a:gd name="T76" fmla="*/ 0 w 84"/>
                    <a:gd name="T77" fmla="*/ 14 h 35"/>
                    <a:gd name="T78" fmla="*/ 7 w 84"/>
                    <a:gd name="T79" fmla="*/ 14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4"/>
                    <a:gd name="T121" fmla="*/ 0 h 35"/>
                    <a:gd name="T122" fmla="*/ 84 w 84"/>
                    <a:gd name="T123" fmla="*/ 35 h 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4" h="35">
                      <a:moveTo>
                        <a:pt x="7" y="14"/>
                      </a:moveTo>
                      <a:lnTo>
                        <a:pt x="14" y="14"/>
                      </a:lnTo>
                      <a:lnTo>
                        <a:pt x="14" y="7"/>
                      </a:lnTo>
                      <a:lnTo>
                        <a:pt x="14" y="14"/>
                      </a:lnTo>
                      <a:lnTo>
                        <a:pt x="28" y="14"/>
                      </a:lnTo>
                      <a:lnTo>
                        <a:pt x="35" y="14"/>
                      </a:lnTo>
                      <a:lnTo>
                        <a:pt x="35" y="7"/>
                      </a:lnTo>
                      <a:lnTo>
                        <a:pt x="35" y="0"/>
                      </a:lnTo>
                      <a:lnTo>
                        <a:pt x="35" y="7"/>
                      </a:lnTo>
                      <a:lnTo>
                        <a:pt x="42" y="7"/>
                      </a:lnTo>
                      <a:lnTo>
                        <a:pt x="49" y="14"/>
                      </a:lnTo>
                      <a:lnTo>
                        <a:pt x="49" y="7"/>
                      </a:lnTo>
                      <a:lnTo>
                        <a:pt x="56" y="7"/>
                      </a:lnTo>
                      <a:lnTo>
                        <a:pt x="56" y="0"/>
                      </a:lnTo>
                      <a:lnTo>
                        <a:pt x="56" y="7"/>
                      </a:lnTo>
                      <a:lnTo>
                        <a:pt x="63" y="7"/>
                      </a:lnTo>
                      <a:lnTo>
                        <a:pt x="63" y="0"/>
                      </a:lnTo>
                      <a:lnTo>
                        <a:pt x="70" y="0"/>
                      </a:lnTo>
                      <a:lnTo>
                        <a:pt x="77" y="0"/>
                      </a:lnTo>
                      <a:lnTo>
                        <a:pt x="77" y="7"/>
                      </a:lnTo>
                      <a:lnTo>
                        <a:pt x="84" y="7"/>
                      </a:lnTo>
                      <a:lnTo>
                        <a:pt x="84" y="14"/>
                      </a:lnTo>
                      <a:lnTo>
                        <a:pt x="77" y="14"/>
                      </a:lnTo>
                      <a:lnTo>
                        <a:pt x="70" y="14"/>
                      </a:lnTo>
                      <a:lnTo>
                        <a:pt x="63" y="14"/>
                      </a:lnTo>
                      <a:lnTo>
                        <a:pt x="56" y="14"/>
                      </a:lnTo>
                      <a:lnTo>
                        <a:pt x="56" y="21"/>
                      </a:lnTo>
                      <a:lnTo>
                        <a:pt x="49" y="21"/>
                      </a:lnTo>
                      <a:lnTo>
                        <a:pt x="42" y="28"/>
                      </a:lnTo>
                      <a:lnTo>
                        <a:pt x="35" y="28"/>
                      </a:lnTo>
                      <a:lnTo>
                        <a:pt x="28" y="28"/>
                      </a:lnTo>
                      <a:lnTo>
                        <a:pt x="28" y="35"/>
                      </a:lnTo>
                      <a:lnTo>
                        <a:pt x="21" y="35"/>
                      </a:lnTo>
                      <a:lnTo>
                        <a:pt x="14" y="35"/>
                      </a:lnTo>
                      <a:lnTo>
                        <a:pt x="21" y="28"/>
                      </a:lnTo>
                      <a:lnTo>
                        <a:pt x="14" y="28"/>
                      </a:lnTo>
                      <a:lnTo>
                        <a:pt x="7" y="21"/>
                      </a:lnTo>
                      <a:lnTo>
                        <a:pt x="0" y="21"/>
                      </a:lnTo>
                      <a:lnTo>
                        <a:pt x="0" y="14"/>
                      </a:lnTo>
                      <a:lnTo>
                        <a:pt x="7" y="14"/>
                      </a:lnTo>
                      <a:close/>
                    </a:path>
                  </a:pathLst>
                </a:custGeom>
                <a:solidFill>
                  <a:srgbClr val="0082FF"/>
                </a:solidFill>
                <a:ln w="11112">
                  <a:solidFill>
                    <a:srgbClr val="000000"/>
                  </a:solidFill>
                  <a:round/>
                  <a:headEnd/>
                  <a:tailEnd/>
                </a:ln>
              </p:spPr>
              <p:txBody>
                <a:bodyPr/>
                <a:lstStyle/>
                <a:p>
                  <a:endParaRPr lang="en-US"/>
                </a:p>
              </p:txBody>
            </p:sp>
            <p:grpSp>
              <p:nvGrpSpPr>
                <p:cNvPr id="20582" name="Group 29"/>
                <p:cNvGrpSpPr>
                  <a:grpSpLocks/>
                </p:cNvGrpSpPr>
                <p:nvPr/>
              </p:nvGrpSpPr>
              <p:grpSpPr bwMode="auto">
                <a:xfrm>
                  <a:off x="621" y="582"/>
                  <a:ext cx="3549" cy="2805"/>
                  <a:chOff x="621" y="582"/>
                  <a:chExt cx="3549" cy="2805"/>
                </a:xfrm>
              </p:grpSpPr>
              <p:sp>
                <p:nvSpPr>
                  <p:cNvPr id="20583" name="Freeform 30"/>
                  <p:cNvSpPr>
                    <a:spLocks/>
                  </p:cNvSpPr>
                  <p:nvPr/>
                </p:nvSpPr>
                <p:spPr bwMode="auto">
                  <a:xfrm>
                    <a:off x="1131" y="1644"/>
                    <a:ext cx="2922" cy="213"/>
                  </a:xfrm>
                  <a:custGeom>
                    <a:avLst/>
                    <a:gdLst>
                      <a:gd name="T0" fmla="*/ 0 w 2922"/>
                      <a:gd name="T1" fmla="*/ 144 h 213"/>
                      <a:gd name="T2" fmla="*/ 297 w 2922"/>
                      <a:gd name="T3" fmla="*/ 144 h 213"/>
                      <a:gd name="T4" fmla="*/ 330 w 2922"/>
                      <a:gd name="T5" fmla="*/ 153 h 213"/>
                      <a:gd name="T6" fmla="*/ 696 w 2922"/>
                      <a:gd name="T7" fmla="*/ 153 h 213"/>
                      <a:gd name="T8" fmla="*/ 753 w 2922"/>
                      <a:gd name="T9" fmla="*/ 141 h 213"/>
                      <a:gd name="T10" fmla="*/ 1266 w 2922"/>
                      <a:gd name="T11" fmla="*/ 144 h 213"/>
                      <a:gd name="T12" fmla="*/ 1323 w 2922"/>
                      <a:gd name="T13" fmla="*/ 162 h 213"/>
                      <a:gd name="T14" fmla="*/ 1431 w 2922"/>
                      <a:gd name="T15" fmla="*/ 165 h 213"/>
                      <a:gd name="T16" fmla="*/ 1479 w 2922"/>
                      <a:gd name="T17" fmla="*/ 171 h 213"/>
                      <a:gd name="T18" fmla="*/ 1509 w 2922"/>
                      <a:gd name="T19" fmla="*/ 159 h 213"/>
                      <a:gd name="T20" fmla="*/ 1550 w 2922"/>
                      <a:gd name="T21" fmla="*/ 213 h 213"/>
                      <a:gd name="T22" fmla="*/ 1581 w 2922"/>
                      <a:gd name="T23" fmla="*/ 189 h 213"/>
                      <a:gd name="T24" fmla="*/ 1629 w 2922"/>
                      <a:gd name="T25" fmla="*/ 195 h 213"/>
                      <a:gd name="T26" fmla="*/ 1662 w 2922"/>
                      <a:gd name="T27" fmla="*/ 177 h 213"/>
                      <a:gd name="T28" fmla="*/ 1728 w 2922"/>
                      <a:gd name="T29" fmla="*/ 177 h 213"/>
                      <a:gd name="T30" fmla="*/ 1778 w 2922"/>
                      <a:gd name="T31" fmla="*/ 160 h 213"/>
                      <a:gd name="T32" fmla="*/ 1914 w 2922"/>
                      <a:gd name="T33" fmla="*/ 186 h 213"/>
                      <a:gd name="T34" fmla="*/ 2082 w 2922"/>
                      <a:gd name="T35" fmla="*/ 189 h 213"/>
                      <a:gd name="T36" fmla="*/ 2175 w 2922"/>
                      <a:gd name="T37" fmla="*/ 177 h 213"/>
                      <a:gd name="T38" fmla="*/ 2295 w 2922"/>
                      <a:gd name="T39" fmla="*/ 126 h 213"/>
                      <a:gd name="T40" fmla="*/ 2355 w 2922"/>
                      <a:gd name="T41" fmla="*/ 111 h 213"/>
                      <a:gd name="T42" fmla="*/ 2412 w 2922"/>
                      <a:gd name="T43" fmla="*/ 123 h 213"/>
                      <a:gd name="T44" fmla="*/ 2493 w 2922"/>
                      <a:gd name="T45" fmla="*/ 84 h 213"/>
                      <a:gd name="T46" fmla="*/ 2571 w 2922"/>
                      <a:gd name="T47" fmla="*/ 84 h 213"/>
                      <a:gd name="T48" fmla="*/ 2649 w 2922"/>
                      <a:gd name="T49" fmla="*/ 54 h 213"/>
                      <a:gd name="T50" fmla="*/ 2727 w 2922"/>
                      <a:gd name="T51" fmla="*/ 51 h 213"/>
                      <a:gd name="T52" fmla="*/ 2799 w 2922"/>
                      <a:gd name="T53" fmla="*/ 12 h 213"/>
                      <a:gd name="T54" fmla="*/ 2922 w 2922"/>
                      <a:gd name="T55" fmla="*/ 0 h 2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22"/>
                      <a:gd name="T85" fmla="*/ 0 h 213"/>
                      <a:gd name="T86" fmla="*/ 2922 w 2922"/>
                      <a:gd name="T87" fmla="*/ 213 h 2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22" h="213">
                        <a:moveTo>
                          <a:pt x="0" y="144"/>
                        </a:moveTo>
                        <a:lnTo>
                          <a:pt x="297" y="144"/>
                        </a:lnTo>
                        <a:lnTo>
                          <a:pt x="330" y="153"/>
                        </a:lnTo>
                        <a:lnTo>
                          <a:pt x="696" y="153"/>
                        </a:lnTo>
                        <a:lnTo>
                          <a:pt x="753" y="141"/>
                        </a:lnTo>
                        <a:lnTo>
                          <a:pt x="1266" y="144"/>
                        </a:lnTo>
                        <a:lnTo>
                          <a:pt x="1323" y="162"/>
                        </a:lnTo>
                        <a:lnTo>
                          <a:pt x="1431" y="165"/>
                        </a:lnTo>
                        <a:lnTo>
                          <a:pt x="1479" y="171"/>
                        </a:lnTo>
                        <a:lnTo>
                          <a:pt x="1509" y="159"/>
                        </a:lnTo>
                        <a:lnTo>
                          <a:pt x="1550" y="213"/>
                        </a:lnTo>
                        <a:lnTo>
                          <a:pt x="1581" y="189"/>
                        </a:lnTo>
                        <a:lnTo>
                          <a:pt x="1629" y="195"/>
                        </a:lnTo>
                        <a:lnTo>
                          <a:pt x="1662" y="177"/>
                        </a:lnTo>
                        <a:lnTo>
                          <a:pt x="1728" y="177"/>
                        </a:lnTo>
                        <a:lnTo>
                          <a:pt x="1778" y="160"/>
                        </a:lnTo>
                        <a:lnTo>
                          <a:pt x="1914" y="186"/>
                        </a:lnTo>
                        <a:lnTo>
                          <a:pt x="2082" y="189"/>
                        </a:lnTo>
                        <a:lnTo>
                          <a:pt x="2175" y="177"/>
                        </a:lnTo>
                        <a:lnTo>
                          <a:pt x="2295" y="126"/>
                        </a:lnTo>
                        <a:lnTo>
                          <a:pt x="2355" y="111"/>
                        </a:lnTo>
                        <a:lnTo>
                          <a:pt x="2412" y="123"/>
                        </a:lnTo>
                        <a:lnTo>
                          <a:pt x="2493" y="84"/>
                        </a:lnTo>
                        <a:lnTo>
                          <a:pt x="2571" y="84"/>
                        </a:lnTo>
                        <a:lnTo>
                          <a:pt x="2649" y="54"/>
                        </a:lnTo>
                        <a:lnTo>
                          <a:pt x="2727" y="51"/>
                        </a:lnTo>
                        <a:lnTo>
                          <a:pt x="2799" y="12"/>
                        </a:lnTo>
                        <a:lnTo>
                          <a:pt x="2922" y="0"/>
                        </a:lnTo>
                      </a:path>
                    </a:pathLst>
                  </a:custGeom>
                  <a:noFill/>
                  <a:ln w="19050">
                    <a:solidFill>
                      <a:srgbClr val="C0C0C0"/>
                    </a:solidFill>
                    <a:round/>
                    <a:headEnd/>
                    <a:tailEnd/>
                  </a:ln>
                </p:spPr>
                <p:txBody>
                  <a:bodyPr/>
                  <a:lstStyle/>
                  <a:p>
                    <a:endParaRPr lang="en-US"/>
                  </a:p>
                </p:txBody>
              </p:sp>
              <p:sp>
                <p:nvSpPr>
                  <p:cNvPr id="20584" name="Freeform 31"/>
                  <p:cNvSpPr>
                    <a:spLocks/>
                  </p:cNvSpPr>
                  <p:nvPr/>
                </p:nvSpPr>
                <p:spPr bwMode="auto">
                  <a:xfrm>
                    <a:off x="1869" y="930"/>
                    <a:ext cx="2031" cy="2310"/>
                  </a:xfrm>
                  <a:custGeom>
                    <a:avLst/>
                    <a:gdLst>
                      <a:gd name="T0" fmla="*/ 2031 w 2031"/>
                      <a:gd name="T1" fmla="*/ 2310 h 2310"/>
                      <a:gd name="T2" fmla="*/ 1956 w 2031"/>
                      <a:gd name="T3" fmla="*/ 2301 h 2310"/>
                      <a:gd name="T4" fmla="*/ 1581 w 2031"/>
                      <a:gd name="T5" fmla="*/ 2172 h 2310"/>
                      <a:gd name="T6" fmla="*/ 1065 w 2031"/>
                      <a:gd name="T7" fmla="*/ 1965 h 2310"/>
                      <a:gd name="T8" fmla="*/ 546 w 2031"/>
                      <a:gd name="T9" fmla="*/ 1758 h 2310"/>
                      <a:gd name="T10" fmla="*/ 423 w 2031"/>
                      <a:gd name="T11" fmla="*/ 1677 h 2310"/>
                      <a:gd name="T12" fmla="*/ 303 w 2031"/>
                      <a:gd name="T13" fmla="*/ 1635 h 2310"/>
                      <a:gd name="T14" fmla="*/ 216 w 2031"/>
                      <a:gd name="T15" fmla="*/ 1530 h 2310"/>
                      <a:gd name="T16" fmla="*/ 120 w 2031"/>
                      <a:gd name="T17" fmla="*/ 1473 h 2310"/>
                      <a:gd name="T18" fmla="*/ 24 w 2031"/>
                      <a:gd name="T19" fmla="*/ 1434 h 2310"/>
                      <a:gd name="T20" fmla="*/ 3 w 2031"/>
                      <a:gd name="T21" fmla="*/ 1374 h 2310"/>
                      <a:gd name="T22" fmla="*/ 0 w 2031"/>
                      <a:gd name="T23" fmla="*/ 1287 h 2310"/>
                      <a:gd name="T24" fmla="*/ 18 w 2031"/>
                      <a:gd name="T25" fmla="*/ 1251 h 2310"/>
                      <a:gd name="T26" fmla="*/ 15 w 2031"/>
                      <a:gd name="T27" fmla="*/ 558 h 2310"/>
                      <a:gd name="T28" fmla="*/ 45 w 2031"/>
                      <a:gd name="T29" fmla="*/ 483 h 2310"/>
                      <a:gd name="T30" fmla="*/ 66 w 2031"/>
                      <a:gd name="T31" fmla="*/ 447 h 2310"/>
                      <a:gd name="T32" fmla="*/ 123 w 2031"/>
                      <a:gd name="T33" fmla="*/ 423 h 2310"/>
                      <a:gd name="T34" fmla="*/ 204 w 2031"/>
                      <a:gd name="T35" fmla="*/ 372 h 2310"/>
                      <a:gd name="T36" fmla="*/ 297 w 2031"/>
                      <a:gd name="T37" fmla="*/ 282 h 2310"/>
                      <a:gd name="T38" fmla="*/ 432 w 2031"/>
                      <a:gd name="T39" fmla="*/ 198 h 2310"/>
                      <a:gd name="T40" fmla="*/ 567 w 2031"/>
                      <a:gd name="T41" fmla="*/ 114 h 2310"/>
                      <a:gd name="T42" fmla="*/ 639 w 2031"/>
                      <a:gd name="T43" fmla="*/ 87 h 2310"/>
                      <a:gd name="T44" fmla="*/ 708 w 2031"/>
                      <a:gd name="T45" fmla="*/ 84 h 2310"/>
                      <a:gd name="T46" fmla="*/ 795 w 2031"/>
                      <a:gd name="T47" fmla="*/ 108 h 2310"/>
                      <a:gd name="T48" fmla="*/ 984 w 2031"/>
                      <a:gd name="T49" fmla="*/ 159 h 2310"/>
                      <a:gd name="T50" fmla="*/ 1047 w 2031"/>
                      <a:gd name="T51" fmla="*/ 144 h 2310"/>
                      <a:gd name="T52" fmla="*/ 1107 w 2031"/>
                      <a:gd name="T53" fmla="*/ 144 h 2310"/>
                      <a:gd name="T54" fmla="*/ 1152 w 2031"/>
                      <a:gd name="T55" fmla="*/ 162 h 2310"/>
                      <a:gd name="T56" fmla="*/ 1365 w 2031"/>
                      <a:gd name="T57" fmla="*/ 162 h 2310"/>
                      <a:gd name="T58" fmla="*/ 1425 w 2031"/>
                      <a:gd name="T59" fmla="*/ 126 h 2310"/>
                      <a:gd name="T60" fmla="*/ 1515 w 2031"/>
                      <a:gd name="T61" fmla="*/ 96 h 2310"/>
                      <a:gd name="T62" fmla="*/ 1563 w 2031"/>
                      <a:gd name="T63" fmla="*/ 90 h 2310"/>
                      <a:gd name="T64" fmla="*/ 1725 w 2031"/>
                      <a:gd name="T65" fmla="*/ 0 h 2310"/>
                      <a:gd name="T66" fmla="*/ 1782 w 2031"/>
                      <a:gd name="T67" fmla="*/ 9 h 2310"/>
                      <a:gd name="T68" fmla="*/ 1980 w 2031"/>
                      <a:gd name="T69" fmla="*/ 3 h 23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31"/>
                      <a:gd name="T106" fmla="*/ 0 h 2310"/>
                      <a:gd name="T107" fmla="*/ 2031 w 2031"/>
                      <a:gd name="T108" fmla="*/ 2310 h 23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31" h="2310">
                        <a:moveTo>
                          <a:pt x="2031" y="2310"/>
                        </a:moveTo>
                        <a:lnTo>
                          <a:pt x="1956" y="2301"/>
                        </a:lnTo>
                        <a:lnTo>
                          <a:pt x="1581" y="2172"/>
                        </a:lnTo>
                        <a:lnTo>
                          <a:pt x="1065" y="1965"/>
                        </a:lnTo>
                        <a:lnTo>
                          <a:pt x="546" y="1758"/>
                        </a:lnTo>
                        <a:lnTo>
                          <a:pt x="423" y="1677"/>
                        </a:lnTo>
                        <a:lnTo>
                          <a:pt x="303" y="1635"/>
                        </a:lnTo>
                        <a:lnTo>
                          <a:pt x="216" y="1530"/>
                        </a:lnTo>
                        <a:lnTo>
                          <a:pt x="120" y="1473"/>
                        </a:lnTo>
                        <a:lnTo>
                          <a:pt x="24" y="1434"/>
                        </a:lnTo>
                        <a:lnTo>
                          <a:pt x="3" y="1374"/>
                        </a:lnTo>
                        <a:lnTo>
                          <a:pt x="0" y="1287"/>
                        </a:lnTo>
                        <a:lnTo>
                          <a:pt x="18" y="1251"/>
                        </a:lnTo>
                        <a:lnTo>
                          <a:pt x="15" y="558"/>
                        </a:lnTo>
                        <a:lnTo>
                          <a:pt x="45" y="483"/>
                        </a:lnTo>
                        <a:lnTo>
                          <a:pt x="66" y="447"/>
                        </a:lnTo>
                        <a:lnTo>
                          <a:pt x="123" y="423"/>
                        </a:lnTo>
                        <a:lnTo>
                          <a:pt x="204" y="372"/>
                        </a:lnTo>
                        <a:lnTo>
                          <a:pt x="297" y="282"/>
                        </a:lnTo>
                        <a:lnTo>
                          <a:pt x="432" y="198"/>
                        </a:lnTo>
                        <a:lnTo>
                          <a:pt x="567" y="114"/>
                        </a:lnTo>
                        <a:lnTo>
                          <a:pt x="639" y="87"/>
                        </a:lnTo>
                        <a:lnTo>
                          <a:pt x="708" y="84"/>
                        </a:lnTo>
                        <a:lnTo>
                          <a:pt x="795" y="108"/>
                        </a:lnTo>
                        <a:lnTo>
                          <a:pt x="984" y="159"/>
                        </a:lnTo>
                        <a:lnTo>
                          <a:pt x="1047" y="144"/>
                        </a:lnTo>
                        <a:lnTo>
                          <a:pt x="1107" y="144"/>
                        </a:lnTo>
                        <a:lnTo>
                          <a:pt x="1152" y="162"/>
                        </a:lnTo>
                        <a:lnTo>
                          <a:pt x="1365" y="162"/>
                        </a:lnTo>
                        <a:lnTo>
                          <a:pt x="1425" y="126"/>
                        </a:lnTo>
                        <a:lnTo>
                          <a:pt x="1515" y="96"/>
                        </a:lnTo>
                        <a:lnTo>
                          <a:pt x="1563" y="90"/>
                        </a:lnTo>
                        <a:lnTo>
                          <a:pt x="1725" y="0"/>
                        </a:lnTo>
                        <a:lnTo>
                          <a:pt x="1782" y="9"/>
                        </a:lnTo>
                        <a:lnTo>
                          <a:pt x="1980" y="3"/>
                        </a:lnTo>
                      </a:path>
                    </a:pathLst>
                  </a:custGeom>
                  <a:noFill/>
                  <a:ln w="19050">
                    <a:solidFill>
                      <a:srgbClr val="C0C0C0"/>
                    </a:solidFill>
                    <a:round/>
                    <a:headEnd/>
                    <a:tailEnd/>
                  </a:ln>
                </p:spPr>
                <p:txBody>
                  <a:bodyPr/>
                  <a:lstStyle/>
                  <a:p>
                    <a:endParaRPr lang="en-US"/>
                  </a:p>
                </p:txBody>
              </p:sp>
              <p:sp>
                <p:nvSpPr>
                  <p:cNvPr id="20585" name="Freeform 32"/>
                  <p:cNvSpPr>
                    <a:spLocks/>
                  </p:cNvSpPr>
                  <p:nvPr/>
                </p:nvSpPr>
                <p:spPr bwMode="auto">
                  <a:xfrm>
                    <a:off x="2115" y="1281"/>
                    <a:ext cx="1173" cy="1116"/>
                  </a:xfrm>
                  <a:custGeom>
                    <a:avLst/>
                    <a:gdLst>
                      <a:gd name="T0" fmla="*/ 24 w 1173"/>
                      <a:gd name="T1" fmla="*/ 645 h 1116"/>
                      <a:gd name="T2" fmla="*/ 18 w 1173"/>
                      <a:gd name="T3" fmla="*/ 825 h 1116"/>
                      <a:gd name="T4" fmla="*/ 12 w 1173"/>
                      <a:gd name="T5" fmla="*/ 852 h 1116"/>
                      <a:gd name="T6" fmla="*/ 15 w 1173"/>
                      <a:gd name="T7" fmla="*/ 909 h 1116"/>
                      <a:gd name="T8" fmla="*/ 90 w 1173"/>
                      <a:gd name="T9" fmla="*/ 984 h 1116"/>
                      <a:gd name="T10" fmla="*/ 168 w 1173"/>
                      <a:gd name="T11" fmla="*/ 1044 h 1116"/>
                      <a:gd name="T12" fmla="*/ 246 w 1173"/>
                      <a:gd name="T13" fmla="*/ 1086 h 1116"/>
                      <a:gd name="T14" fmla="*/ 321 w 1173"/>
                      <a:gd name="T15" fmla="*/ 1116 h 1116"/>
                      <a:gd name="T16" fmla="*/ 489 w 1173"/>
                      <a:gd name="T17" fmla="*/ 1110 h 1116"/>
                      <a:gd name="T18" fmla="*/ 621 w 1173"/>
                      <a:gd name="T19" fmla="*/ 1101 h 1116"/>
                      <a:gd name="T20" fmla="*/ 849 w 1173"/>
                      <a:gd name="T21" fmla="*/ 1098 h 1116"/>
                      <a:gd name="T22" fmla="*/ 993 w 1173"/>
                      <a:gd name="T23" fmla="*/ 1092 h 1116"/>
                      <a:gd name="T24" fmla="*/ 1092 w 1173"/>
                      <a:gd name="T25" fmla="*/ 1023 h 1116"/>
                      <a:gd name="T26" fmla="*/ 1134 w 1173"/>
                      <a:gd name="T27" fmla="*/ 972 h 1116"/>
                      <a:gd name="T28" fmla="*/ 1149 w 1173"/>
                      <a:gd name="T29" fmla="*/ 939 h 1116"/>
                      <a:gd name="T30" fmla="*/ 1149 w 1173"/>
                      <a:gd name="T31" fmla="*/ 810 h 1116"/>
                      <a:gd name="T32" fmla="*/ 1152 w 1173"/>
                      <a:gd name="T33" fmla="*/ 726 h 1116"/>
                      <a:gd name="T34" fmla="*/ 1173 w 1173"/>
                      <a:gd name="T35" fmla="*/ 669 h 1116"/>
                      <a:gd name="T36" fmla="*/ 1173 w 1173"/>
                      <a:gd name="T37" fmla="*/ 567 h 1116"/>
                      <a:gd name="T38" fmla="*/ 1137 w 1173"/>
                      <a:gd name="T39" fmla="*/ 531 h 1116"/>
                      <a:gd name="T40" fmla="*/ 1131 w 1173"/>
                      <a:gd name="T41" fmla="*/ 492 h 1116"/>
                      <a:gd name="T42" fmla="*/ 1122 w 1173"/>
                      <a:gd name="T43" fmla="*/ 402 h 1116"/>
                      <a:gd name="T44" fmla="*/ 1059 w 1173"/>
                      <a:gd name="T45" fmla="*/ 309 h 1116"/>
                      <a:gd name="T46" fmla="*/ 1050 w 1173"/>
                      <a:gd name="T47" fmla="*/ 213 h 1116"/>
                      <a:gd name="T48" fmla="*/ 1008 w 1173"/>
                      <a:gd name="T49" fmla="*/ 150 h 1116"/>
                      <a:gd name="T50" fmla="*/ 1002 w 1173"/>
                      <a:gd name="T51" fmla="*/ 108 h 1116"/>
                      <a:gd name="T52" fmla="*/ 1005 w 1173"/>
                      <a:gd name="T53" fmla="*/ 39 h 1116"/>
                      <a:gd name="T54" fmla="*/ 969 w 1173"/>
                      <a:gd name="T55" fmla="*/ 24 h 1116"/>
                      <a:gd name="T56" fmla="*/ 867 w 1173"/>
                      <a:gd name="T57" fmla="*/ 21 h 1116"/>
                      <a:gd name="T58" fmla="*/ 828 w 1173"/>
                      <a:gd name="T59" fmla="*/ 6 h 1116"/>
                      <a:gd name="T60" fmla="*/ 723 w 1173"/>
                      <a:gd name="T61" fmla="*/ 3 h 1116"/>
                      <a:gd name="T62" fmla="*/ 678 w 1173"/>
                      <a:gd name="T63" fmla="*/ 18 h 1116"/>
                      <a:gd name="T64" fmla="*/ 540 w 1173"/>
                      <a:gd name="T65" fmla="*/ 12 h 1116"/>
                      <a:gd name="T66" fmla="*/ 468 w 1173"/>
                      <a:gd name="T67" fmla="*/ 0 h 1116"/>
                      <a:gd name="T68" fmla="*/ 363 w 1173"/>
                      <a:gd name="T69" fmla="*/ 15 h 1116"/>
                      <a:gd name="T70" fmla="*/ 195 w 1173"/>
                      <a:gd name="T71" fmla="*/ 15 h 1116"/>
                      <a:gd name="T72" fmla="*/ 132 w 1173"/>
                      <a:gd name="T73" fmla="*/ 18 h 1116"/>
                      <a:gd name="T74" fmla="*/ 81 w 1173"/>
                      <a:gd name="T75" fmla="*/ 39 h 1116"/>
                      <a:gd name="T76" fmla="*/ 15 w 1173"/>
                      <a:gd name="T77" fmla="*/ 69 h 1116"/>
                      <a:gd name="T78" fmla="*/ 18 w 1173"/>
                      <a:gd name="T79" fmla="*/ 111 h 1116"/>
                      <a:gd name="T80" fmla="*/ 39 w 1173"/>
                      <a:gd name="T81" fmla="*/ 129 h 1116"/>
                      <a:gd name="T82" fmla="*/ 42 w 1173"/>
                      <a:gd name="T83" fmla="*/ 216 h 1116"/>
                      <a:gd name="T84" fmla="*/ 6 w 1173"/>
                      <a:gd name="T85" fmla="*/ 240 h 1116"/>
                      <a:gd name="T86" fmla="*/ 0 w 1173"/>
                      <a:gd name="T87" fmla="*/ 270 h 1116"/>
                      <a:gd name="T88" fmla="*/ 0 w 1173"/>
                      <a:gd name="T89" fmla="*/ 450 h 1116"/>
                      <a:gd name="T90" fmla="*/ 0 w 1173"/>
                      <a:gd name="T91" fmla="*/ 558 h 1116"/>
                      <a:gd name="T92" fmla="*/ 24 w 1173"/>
                      <a:gd name="T93" fmla="*/ 582 h 1116"/>
                      <a:gd name="T94" fmla="*/ 24 w 1173"/>
                      <a:gd name="T95" fmla="*/ 645 h 1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3"/>
                      <a:gd name="T145" fmla="*/ 0 h 1116"/>
                      <a:gd name="T146" fmla="*/ 1173 w 1173"/>
                      <a:gd name="T147" fmla="*/ 1116 h 11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3" h="1116">
                        <a:moveTo>
                          <a:pt x="24" y="645"/>
                        </a:moveTo>
                        <a:lnTo>
                          <a:pt x="18" y="825"/>
                        </a:lnTo>
                        <a:lnTo>
                          <a:pt x="12" y="852"/>
                        </a:lnTo>
                        <a:lnTo>
                          <a:pt x="15" y="909"/>
                        </a:lnTo>
                        <a:lnTo>
                          <a:pt x="90" y="984"/>
                        </a:lnTo>
                        <a:lnTo>
                          <a:pt x="168" y="1044"/>
                        </a:lnTo>
                        <a:lnTo>
                          <a:pt x="246" y="1086"/>
                        </a:lnTo>
                        <a:lnTo>
                          <a:pt x="321" y="1116"/>
                        </a:lnTo>
                        <a:lnTo>
                          <a:pt x="489" y="1110"/>
                        </a:lnTo>
                        <a:lnTo>
                          <a:pt x="621" y="1101"/>
                        </a:lnTo>
                        <a:lnTo>
                          <a:pt x="849" y="1098"/>
                        </a:lnTo>
                        <a:lnTo>
                          <a:pt x="993" y="1092"/>
                        </a:lnTo>
                        <a:lnTo>
                          <a:pt x="1092" y="1023"/>
                        </a:lnTo>
                        <a:lnTo>
                          <a:pt x="1134" y="972"/>
                        </a:lnTo>
                        <a:lnTo>
                          <a:pt x="1149" y="939"/>
                        </a:lnTo>
                        <a:lnTo>
                          <a:pt x="1149" y="810"/>
                        </a:lnTo>
                        <a:lnTo>
                          <a:pt x="1152" y="726"/>
                        </a:lnTo>
                        <a:lnTo>
                          <a:pt x="1173" y="669"/>
                        </a:lnTo>
                        <a:lnTo>
                          <a:pt x="1173" y="567"/>
                        </a:lnTo>
                        <a:lnTo>
                          <a:pt x="1137" y="531"/>
                        </a:lnTo>
                        <a:lnTo>
                          <a:pt x="1131" y="492"/>
                        </a:lnTo>
                        <a:lnTo>
                          <a:pt x="1122" y="402"/>
                        </a:lnTo>
                        <a:lnTo>
                          <a:pt x="1059" y="309"/>
                        </a:lnTo>
                        <a:lnTo>
                          <a:pt x="1050" y="213"/>
                        </a:lnTo>
                        <a:lnTo>
                          <a:pt x="1008" y="150"/>
                        </a:lnTo>
                        <a:lnTo>
                          <a:pt x="1002" y="108"/>
                        </a:lnTo>
                        <a:lnTo>
                          <a:pt x="1005" y="39"/>
                        </a:lnTo>
                        <a:lnTo>
                          <a:pt x="969" y="24"/>
                        </a:lnTo>
                        <a:lnTo>
                          <a:pt x="867" y="21"/>
                        </a:lnTo>
                        <a:lnTo>
                          <a:pt x="828" y="6"/>
                        </a:lnTo>
                        <a:lnTo>
                          <a:pt x="723" y="3"/>
                        </a:lnTo>
                        <a:lnTo>
                          <a:pt x="678" y="18"/>
                        </a:lnTo>
                        <a:lnTo>
                          <a:pt x="540" y="12"/>
                        </a:lnTo>
                        <a:lnTo>
                          <a:pt x="468" y="0"/>
                        </a:lnTo>
                        <a:lnTo>
                          <a:pt x="363" y="15"/>
                        </a:lnTo>
                        <a:lnTo>
                          <a:pt x="195" y="15"/>
                        </a:lnTo>
                        <a:lnTo>
                          <a:pt x="132" y="18"/>
                        </a:lnTo>
                        <a:lnTo>
                          <a:pt x="81" y="39"/>
                        </a:lnTo>
                        <a:lnTo>
                          <a:pt x="15" y="69"/>
                        </a:lnTo>
                        <a:lnTo>
                          <a:pt x="18" y="111"/>
                        </a:lnTo>
                        <a:lnTo>
                          <a:pt x="39" y="129"/>
                        </a:lnTo>
                        <a:lnTo>
                          <a:pt x="42" y="216"/>
                        </a:lnTo>
                        <a:lnTo>
                          <a:pt x="6" y="240"/>
                        </a:lnTo>
                        <a:lnTo>
                          <a:pt x="0" y="270"/>
                        </a:lnTo>
                        <a:lnTo>
                          <a:pt x="0" y="450"/>
                        </a:lnTo>
                        <a:lnTo>
                          <a:pt x="0" y="558"/>
                        </a:lnTo>
                        <a:lnTo>
                          <a:pt x="24" y="582"/>
                        </a:lnTo>
                        <a:lnTo>
                          <a:pt x="24" y="645"/>
                        </a:lnTo>
                        <a:close/>
                      </a:path>
                    </a:pathLst>
                  </a:custGeom>
                  <a:noFill/>
                  <a:ln w="19050">
                    <a:solidFill>
                      <a:srgbClr val="C0C0C0"/>
                    </a:solidFill>
                    <a:round/>
                    <a:headEnd/>
                    <a:tailEnd/>
                  </a:ln>
                </p:spPr>
                <p:txBody>
                  <a:bodyPr/>
                  <a:lstStyle/>
                  <a:p>
                    <a:endParaRPr lang="en-US"/>
                  </a:p>
                </p:txBody>
              </p:sp>
              <p:sp>
                <p:nvSpPr>
                  <p:cNvPr id="20586" name="Freeform 33"/>
                  <p:cNvSpPr>
                    <a:spLocks/>
                  </p:cNvSpPr>
                  <p:nvPr/>
                </p:nvSpPr>
                <p:spPr bwMode="auto">
                  <a:xfrm>
                    <a:off x="2406" y="1692"/>
                    <a:ext cx="555" cy="441"/>
                  </a:xfrm>
                  <a:custGeom>
                    <a:avLst/>
                    <a:gdLst>
                      <a:gd name="T0" fmla="*/ 51 w 555"/>
                      <a:gd name="T1" fmla="*/ 12 h 441"/>
                      <a:gd name="T2" fmla="*/ 150 w 555"/>
                      <a:gd name="T3" fmla="*/ 6 h 441"/>
                      <a:gd name="T4" fmla="*/ 195 w 555"/>
                      <a:gd name="T5" fmla="*/ 0 h 441"/>
                      <a:gd name="T6" fmla="*/ 303 w 555"/>
                      <a:gd name="T7" fmla="*/ 0 h 441"/>
                      <a:gd name="T8" fmla="*/ 336 w 555"/>
                      <a:gd name="T9" fmla="*/ 15 h 441"/>
                      <a:gd name="T10" fmla="*/ 363 w 555"/>
                      <a:gd name="T11" fmla="*/ 21 h 441"/>
                      <a:gd name="T12" fmla="*/ 387 w 555"/>
                      <a:gd name="T13" fmla="*/ 15 h 441"/>
                      <a:gd name="T14" fmla="*/ 435 w 555"/>
                      <a:gd name="T15" fmla="*/ 15 h 441"/>
                      <a:gd name="T16" fmla="*/ 456 w 555"/>
                      <a:gd name="T17" fmla="*/ 27 h 441"/>
                      <a:gd name="T18" fmla="*/ 492 w 555"/>
                      <a:gd name="T19" fmla="*/ 27 h 441"/>
                      <a:gd name="T20" fmla="*/ 531 w 555"/>
                      <a:gd name="T21" fmla="*/ 57 h 441"/>
                      <a:gd name="T22" fmla="*/ 552 w 555"/>
                      <a:gd name="T23" fmla="*/ 99 h 441"/>
                      <a:gd name="T24" fmla="*/ 555 w 555"/>
                      <a:gd name="T25" fmla="*/ 174 h 441"/>
                      <a:gd name="T26" fmla="*/ 552 w 555"/>
                      <a:gd name="T27" fmla="*/ 258 h 441"/>
                      <a:gd name="T28" fmla="*/ 546 w 555"/>
                      <a:gd name="T29" fmla="*/ 297 h 441"/>
                      <a:gd name="T30" fmla="*/ 540 w 555"/>
                      <a:gd name="T31" fmla="*/ 339 h 441"/>
                      <a:gd name="T32" fmla="*/ 499 w 555"/>
                      <a:gd name="T33" fmla="*/ 376 h 441"/>
                      <a:gd name="T34" fmla="*/ 436 w 555"/>
                      <a:gd name="T35" fmla="*/ 374 h 441"/>
                      <a:gd name="T36" fmla="*/ 374 w 555"/>
                      <a:gd name="T37" fmla="*/ 393 h 441"/>
                      <a:gd name="T38" fmla="*/ 321 w 555"/>
                      <a:gd name="T39" fmla="*/ 420 h 441"/>
                      <a:gd name="T40" fmla="*/ 274 w 555"/>
                      <a:gd name="T41" fmla="*/ 431 h 441"/>
                      <a:gd name="T42" fmla="*/ 171 w 555"/>
                      <a:gd name="T43" fmla="*/ 438 h 441"/>
                      <a:gd name="T44" fmla="*/ 114 w 555"/>
                      <a:gd name="T45" fmla="*/ 438 h 441"/>
                      <a:gd name="T46" fmla="*/ 57 w 555"/>
                      <a:gd name="T47" fmla="*/ 435 h 441"/>
                      <a:gd name="T48" fmla="*/ 9 w 555"/>
                      <a:gd name="T49" fmla="*/ 441 h 441"/>
                      <a:gd name="T50" fmla="*/ 0 w 555"/>
                      <a:gd name="T51" fmla="*/ 349 h 441"/>
                      <a:gd name="T52" fmla="*/ 14 w 555"/>
                      <a:gd name="T53" fmla="*/ 181 h 441"/>
                      <a:gd name="T54" fmla="*/ 24 w 555"/>
                      <a:gd name="T55" fmla="*/ 78 h 441"/>
                      <a:gd name="T56" fmla="*/ 36 w 555"/>
                      <a:gd name="T57" fmla="*/ 39 h 441"/>
                      <a:gd name="T58" fmla="*/ 51 w 555"/>
                      <a:gd name="T59" fmla="*/ 12 h 4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441"/>
                      <a:gd name="T92" fmla="*/ 555 w 555"/>
                      <a:gd name="T93" fmla="*/ 441 h 4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441">
                        <a:moveTo>
                          <a:pt x="51" y="12"/>
                        </a:moveTo>
                        <a:lnTo>
                          <a:pt x="150" y="6"/>
                        </a:lnTo>
                        <a:lnTo>
                          <a:pt x="195" y="0"/>
                        </a:lnTo>
                        <a:lnTo>
                          <a:pt x="303" y="0"/>
                        </a:lnTo>
                        <a:lnTo>
                          <a:pt x="336" y="15"/>
                        </a:lnTo>
                        <a:lnTo>
                          <a:pt x="363" y="21"/>
                        </a:lnTo>
                        <a:lnTo>
                          <a:pt x="387" y="15"/>
                        </a:lnTo>
                        <a:lnTo>
                          <a:pt x="435" y="15"/>
                        </a:lnTo>
                        <a:lnTo>
                          <a:pt x="456" y="27"/>
                        </a:lnTo>
                        <a:lnTo>
                          <a:pt x="492" y="27"/>
                        </a:lnTo>
                        <a:lnTo>
                          <a:pt x="531" y="57"/>
                        </a:lnTo>
                        <a:lnTo>
                          <a:pt x="552" y="99"/>
                        </a:lnTo>
                        <a:lnTo>
                          <a:pt x="555" y="174"/>
                        </a:lnTo>
                        <a:lnTo>
                          <a:pt x="552" y="258"/>
                        </a:lnTo>
                        <a:lnTo>
                          <a:pt x="546" y="297"/>
                        </a:lnTo>
                        <a:lnTo>
                          <a:pt x="540" y="339"/>
                        </a:lnTo>
                        <a:lnTo>
                          <a:pt x="499" y="376"/>
                        </a:lnTo>
                        <a:lnTo>
                          <a:pt x="436" y="374"/>
                        </a:lnTo>
                        <a:lnTo>
                          <a:pt x="374" y="393"/>
                        </a:lnTo>
                        <a:lnTo>
                          <a:pt x="321" y="420"/>
                        </a:lnTo>
                        <a:lnTo>
                          <a:pt x="274" y="431"/>
                        </a:lnTo>
                        <a:lnTo>
                          <a:pt x="171" y="438"/>
                        </a:lnTo>
                        <a:lnTo>
                          <a:pt x="114" y="438"/>
                        </a:lnTo>
                        <a:lnTo>
                          <a:pt x="57" y="435"/>
                        </a:lnTo>
                        <a:lnTo>
                          <a:pt x="9" y="441"/>
                        </a:lnTo>
                        <a:lnTo>
                          <a:pt x="0" y="349"/>
                        </a:lnTo>
                        <a:lnTo>
                          <a:pt x="14" y="181"/>
                        </a:lnTo>
                        <a:lnTo>
                          <a:pt x="24" y="78"/>
                        </a:lnTo>
                        <a:lnTo>
                          <a:pt x="36" y="39"/>
                        </a:lnTo>
                        <a:lnTo>
                          <a:pt x="51" y="12"/>
                        </a:lnTo>
                        <a:close/>
                      </a:path>
                    </a:pathLst>
                  </a:custGeom>
                  <a:noFill/>
                  <a:ln w="19050">
                    <a:solidFill>
                      <a:srgbClr val="C0C0C0"/>
                    </a:solidFill>
                    <a:round/>
                    <a:headEnd/>
                    <a:tailEnd/>
                  </a:ln>
                </p:spPr>
                <p:txBody>
                  <a:bodyPr/>
                  <a:lstStyle/>
                  <a:p>
                    <a:endParaRPr lang="en-US"/>
                  </a:p>
                </p:txBody>
              </p:sp>
              <p:sp>
                <p:nvSpPr>
                  <p:cNvPr id="20587" name="Freeform 34"/>
                  <p:cNvSpPr>
                    <a:spLocks/>
                  </p:cNvSpPr>
                  <p:nvPr/>
                </p:nvSpPr>
                <p:spPr bwMode="auto">
                  <a:xfrm>
                    <a:off x="963" y="852"/>
                    <a:ext cx="1469" cy="889"/>
                  </a:xfrm>
                  <a:custGeom>
                    <a:avLst/>
                    <a:gdLst>
                      <a:gd name="T0" fmla="*/ 0 w 1469"/>
                      <a:gd name="T1" fmla="*/ 0 h 889"/>
                      <a:gd name="T2" fmla="*/ 81 w 1469"/>
                      <a:gd name="T3" fmla="*/ 24 h 889"/>
                      <a:gd name="T4" fmla="*/ 150 w 1469"/>
                      <a:gd name="T5" fmla="*/ 27 h 889"/>
                      <a:gd name="T6" fmla="*/ 204 w 1469"/>
                      <a:gd name="T7" fmla="*/ 78 h 889"/>
                      <a:gd name="T8" fmla="*/ 294 w 1469"/>
                      <a:gd name="T9" fmla="*/ 108 h 889"/>
                      <a:gd name="T10" fmla="*/ 381 w 1469"/>
                      <a:gd name="T11" fmla="*/ 150 h 889"/>
                      <a:gd name="T12" fmla="*/ 393 w 1469"/>
                      <a:gd name="T13" fmla="*/ 177 h 889"/>
                      <a:gd name="T14" fmla="*/ 768 w 1469"/>
                      <a:gd name="T15" fmla="*/ 330 h 889"/>
                      <a:gd name="T16" fmla="*/ 1134 w 1469"/>
                      <a:gd name="T17" fmla="*/ 639 h 889"/>
                      <a:gd name="T18" fmla="*/ 1371 w 1469"/>
                      <a:gd name="T19" fmla="*/ 762 h 889"/>
                      <a:gd name="T20" fmla="*/ 1469 w 1469"/>
                      <a:gd name="T21" fmla="*/ 889 h 8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69"/>
                      <a:gd name="T34" fmla="*/ 0 h 889"/>
                      <a:gd name="T35" fmla="*/ 1469 w 1469"/>
                      <a:gd name="T36" fmla="*/ 889 h 8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69" h="889">
                        <a:moveTo>
                          <a:pt x="0" y="0"/>
                        </a:moveTo>
                        <a:lnTo>
                          <a:pt x="81" y="24"/>
                        </a:lnTo>
                        <a:lnTo>
                          <a:pt x="150" y="27"/>
                        </a:lnTo>
                        <a:lnTo>
                          <a:pt x="204" y="78"/>
                        </a:lnTo>
                        <a:lnTo>
                          <a:pt x="294" y="108"/>
                        </a:lnTo>
                        <a:lnTo>
                          <a:pt x="381" y="150"/>
                        </a:lnTo>
                        <a:lnTo>
                          <a:pt x="393" y="177"/>
                        </a:lnTo>
                        <a:lnTo>
                          <a:pt x="768" y="330"/>
                        </a:lnTo>
                        <a:lnTo>
                          <a:pt x="1134" y="639"/>
                        </a:lnTo>
                        <a:lnTo>
                          <a:pt x="1371" y="762"/>
                        </a:lnTo>
                        <a:lnTo>
                          <a:pt x="1469" y="889"/>
                        </a:lnTo>
                      </a:path>
                    </a:pathLst>
                  </a:custGeom>
                  <a:noFill/>
                  <a:ln w="19050">
                    <a:solidFill>
                      <a:srgbClr val="C0C0C0"/>
                    </a:solidFill>
                    <a:round/>
                    <a:headEnd/>
                    <a:tailEnd/>
                  </a:ln>
                </p:spPr>
                <p:txBody>
                  <a:bodyPr/>
                  <a:lstStyle/>
                  <a:p>
                    <a:endParaRPr lang="en-US"/>
                  </a:p>
                </p:txBody>
              </p:sp>
              <p:sp>
                <p:nvSpPr>
                  <p:cNvPr id="20588" name="Freeform 35"/>
                  <p:cNvSpPr>
                    <a:spLocks/>
                  </p:cNvSpPr>
                  <p:nvPr/>
                </p:nvSpPr>
                <p:spPr bwMode="auto">
                  <a:xfrm>
                    <a:off x="621" y="1119"/>
                    <a:ext cx="3168" cy="1497"/>
                  </a:xfrm>
                  <a:custGeom>
                    <a:avLst/>
                    <a:gdLst>
                      <a:gd name="T0" fmla="*/ 3168 w 3168"/>
                      <a:gd name="T1" fmla="*/ 0 h 1497"/>
                      <a:gd name="T2" fmla="*/ 3087 w 3168"/>
                      <a:gd name="T3" fmla="*/ 72 h 1497"/>
                      <a:gd name="T4" fmla="*/ 3036 w 3168"/>
                      <a:gd name="T5" fmla="*/ 126 h 1497"/>
                      <a:gd name="T6" fmla="*/ 2967 w 3168"/>
                      <a:gd name="T7" fmla="*/ 177 h 1497"/>
                      <a:gd name="T8" fmla="*/ 2892 w 3168"/>
                      <a:gd name="T9" fmla="*/ 327 h 1497"/>
                      <a:gd name="T10" fmla="*/ 2844 w 3168"/>
                      <a:gd name="T11" fmla="*/ 360 h 1497"/>
                      <a:gd name="T12" fmla="*/ 2742 w 3168"/>
                      <a:gd name="T13" fmla="*/ 375 h 1497"/>
                      <a:gd name="T14" fmla="*/ 2610 w 3168"/>
                      <a:gd name="T15" fmla="*/ 444 h 1497"/>
                      <a:gd name="T16" fmla="*/ 2403 w 3168"/>
                      <a:gd name="T17" fmla="*/ 549 h 1497"/>
                      <a:gd name="T18" fmla="*/ 2334 w 3168"/>
                      <a:gd name="T19" fmla="*/ 585 h 1497"/>
                      <a:gd name="T20" fmla="*/ 2268 w 3168"/>
                      <a:gd name="T21" fmla="*/ 693 h 1497"/>
                      <a:gd name="T22" fmla="*/ 2235 w 3168"/>
                      <a:gd name="T23" fmla="*/ 780 h 1497"/>
                      <a:gd name="T24" fmla="*/ 2196 w 3168"/>
                      <a:gd name="T25" fmla="*/ 864 h 1497"/>
                      <a:gd name="T26" fmla="*/ 2178 w 3168"/>
                      <a:gd name="T27" fmla="*/ 909 h 1497"/>
                      <a:gd name="T28" fmla="*/ 2109 w 3168"/>
                      <a:gd name="T29" fmla="*/ 924 h 1497"/>
                      <a:gd name="T30" fmla="*/ 2031 w 3168"/>
                      <a:gd name="T31" fmla="*/ 933 h 1497"/>
                      <a:gd name="T32" fmla="*/ 1923 w 3168"/>
                      <a:gd name="T33" fmla="*/ 960 h 1497"/>
                      <a:gd name="T34" fmla="*/ 1878 w 3168"/>
                      <a:gd name="T35" fmla="*/ 1008 h 1497"/>
                      <a:gd name="T36" fmla="*/ 1830 w 3168"/>
                      <a:gd name="T37" fmla="*/ 1086 h 1497"/>
                      <a:gd name="T38" fmla="*/ 1542 w 3168"/>
                      <a:gd name="T39" fmla="*/ 1218 h 1497"/>
                      <a:gd name="T40" fmla="*/ 1485 w 3168"/>
                      <a:gd name="T41" fmla="*/ 1194 h 1497"/>
                      <a:gd name="T42" fmla="*/ 1434 w 3168"/>
                      <a:gd name="T43" fmla="*/ 1179 h 1497"/>
                      <a:gd name="T44" fmla="*/ 1314 w 3168"/>
                      <a:gd name="T45" fmla="*/ 1197 h 1497"/>
                      <a:gd name="T46" fmla="*/ 1182 w 3168"/>
                      <a:gd name="T47" fmla="*/ 1260 h 1497"/>
                      <a:gd name="T48" fmla="*/ 1011 w 3168"/>
                      <a:gd name="T49" fmla="*/ 1275 h 1497"/>
                      <a:gd name="T50" fmla="*/ 969 w 3168"/>
                      <a:gd name="T51" fmla="*/ 1317 h 1497"/>
                      <a:gd name="T52" fmla="*/ 921 w 3168"/>
                      <a:gd name="T53" fmla="*/ 1332 h 1497"/>
                      <a:gd name="T54" fmla="*/ 858 w 3168"/>
                      <a:gd name="T55" fmla="*/ 1398 h 1497"/>
                      <a:gd name="T56" fmla="*/ 633 w 3168"/>
                      <a:gd name="T57" fmla="*/ 1413 h 1497"/>
                      <a:gd name="T58" fmla="*/ 579 w 3168"/>
                      <a:gd name="T59" fmla="*/ 1428 h 1497"/>
                      <a:gd name="T60" fmla="*/ 270 w 3168"/>
                      <a:gd name="T61" fmla="*/ 1464 h 1497"/>
                      <a:gd name="T62" fmla="*/ 0 w 3168"/>
                      <a:gd name="T63" fmla="*/ 1497 h 14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68"/>
                      <a:gd name="T97" fmla="*/ 0 h 1497"/>
                      <a:gd name="T98" fmla="*/ 3168 w 3168"/>
                      <a:gd name="T99" fmla="*/ 1497 h 14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68" h="1497">
                        <a:moveTo>
                          <a:pt x="3168" y="0"/>
                        </a:moveTo>
                        <a:lnTo>
                          <a:pt x="3087" y="72"/>
                        </a:lnTo>
                        <a:lnTo>
                          <a:pt x="3036" y="126"/>
                        </a:lnTo>
                        <a:lnTo>
                          <a:pt x="2967" y="177"/>
                        </a:lnTo>
                        <a:lnTo>
                          <a:pt x="2892" y="327"/>
                        </a:lnTo>
                        <a:lnTo>
                          <a:pt x="2844" y="360"/>
                        </a:lnTo>
                        <a:lnTo>
                          <a:pt x="2742" y="375"/>
                        </a:lnTo>
                        <a:lnTo>
                          <a:pt x="2610" y="444"/>
                        </a:lnTo>
                        <a:lnTo>
                          <a:pt x="2403" y="549"/>
                        </a:lnTo>
                        <a:lnTo>
                          <a:pt x="2334" y="585"/>
                        </a:lnTo>
                        <a:lnTo>
                          <a:pt x="2268" y="693"/>
                        </a:lnTo>
                        <a:lnTo>
                          <a:pt x="2235" y="780"/>
                        </a:lnTo>
                        <a:lnTo>
                          <a:pt x="2196" y="864"/>
                        </a:lnTo>
                        <a:lnTo>
                          <a:pt x="2178" y="909"/>
                        </a:lnTo>
                        <a:lnTo>
                          <a:pt x="2109" y="924"/>
                        </a:lnTo>
                        <a:lnTo>
                          <a:pt x="2031" y="933"/>
                        </a:lnTo>
                        <a:lnTo>
                          <a:pt x="1923" y="960"/>
                        </a:lnTo>
                        <a:lnTo>
                          <a:pt x="1878" y="1008"/>
                        </a:lnTo>
                        <a:lnTo>
                          <a:pt x="1830" y="1086"/>
                        </a:lnTo>
                        <a:lnTo>
                          <a:pt x="1542" y="1218"/>
                        </a:lnTo>
                        <a:lnTo>
                          <a:pt x="1485" y="1194"/>
                        </a:lnTo>
                        <a:lnTo>
                          <a:pt x="1434" y="1179"/>
                        </a:lnTo>
                        <a:lnTo>
                          <a:pt x="1314" y="1197"/>
                        </a:lnTo>
                        <a:lnTo>
                          <a:pt x="1182" y="1260"/>
                        </a:lnTo>
                        <a:lnTo>
                          <a:pt x="1011" y="1275"/>
                        </a:lnTo>
                        <a:lnTo>
                          <a:pt x="969" y="1317"/>
                        </a:lnTo>
                        <a:lnTo>
                          <a:pt x="921" y="1332"/>
                        </a:lnTo>
                        <a:lnTo>
                          <a:pt x="858" y="1398"/>
                        </a:lnTo>
                        <a:lnTo>
                          <a:pt x="633" y="1413"/>
                        </a:lnTo>
                        <a:lnTo>
                          <a:pt x="579" y="1428"/>
                        </a:lnTo>
                        <a:lnTo>
                          <a:pt x="270" y="1464"/>
                        </a:lnTo>
                        <a:lnTo>
                          <a:pt x="0" y="1497"/>
                        </a:lnTo>
                      </a:path>
                    </a:pathLst>
                  </a:custGeom>
                  <a:noFill/>
                  <a:ln w="19050">
                    <a:solidFill>
                      <a:srgbClr val="C0C0C0"/>
                    </a:solidFill>
                    <a:round/>
                    <a:headEnd/>
                    <a:tailEnd/>
                  </a:ln>
                </p:spPr>
                <p:txBody>
                  <a:bodyPr/>
                  <a:lstStyle/>
                  <a:p>
                    <a:endParaRPr lang="en-US"/>
                  </a:p>
                </p:txBody>
              </p:sp>
              <p:sp>
                <p:nvSpPr>
                  <p:cNvPr id="20589" name="Freeform 36"/>
                  <p:cNvSpPr>
                    <a:spLocks/>
                  </p:cNvSpPr>
                  <p:nvPr/>
                </p:nvSpPr>
                <p:spPr bwMode="auto">
                  <a:xfrm>
                    <a:off x="756" y="2265"/>
                    <a:ext cx="876" cy="1122"/>
                  </a:xfrm>
                  <a:custGeom>
                    <a:avLst/>
                    <a:gdLst>
                      <a:gd name="T0" fmla="*/ 0 w 876"/>
                      <a:gd name="T1" fmla="*/ 0 h 1122"/>
                      <a:gd name="T2" fmla="*/ 660 w 876"/>
                      <a:gd name="T3" fmla="*/ 216 h 1122"/>
                      <a:gd name="T4" fmla="*/ 666 w 876"/>
                      <a:gd name="T5" fmla="*/ 255 h 1122"/>
                      <a:gd name="T6" fmla="*/ 702 w 876"/>
                      <a:gd name="T7" fmla="*/ 252 h 1122"/>
                      <a:gd name="T8" fmla="*/ 702 w 876"/>
                      <a:gd name="T9" fmla="*/ 480 h 1122"/>
                      <a:gd name="T10" fmla="*/ 633 w 876"/>
                      <a:gd name="T11" fmla="*/ 660 h 1122"/>
                      <a:gd name="T12" fmla="*/ 627 w 876"/>
                      <a:gd name="T13" fmla="*/ 726 h 1122"/>
                      <a:gd name="T14" fmla="*/ 630 w 876"/>
                      <a:gd name="T15" fmla="*/ 801 h 1122"/>
                      <a:gd name="T16" fmla="*/ 651 w 876"/>
                      <a:gd name="T17" fmla="*/ 843 h 1122"/>
                      <a:gd name="T18" fmla="*/ 849 w 876"/>
                      <a:gd name="T19" fmla="*/ 999 h 1122"/>
                      <a:gd name="T20" fmla="*/ 876 w 876"/>
                      <a:gd name="T21" fmla="*/ 1122 h 1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6"/>
                      <a:gd name="T34" fmla="*/ 0 h 1122"/>
                      <a:gd name="T35" fmla="*/ 876 w 876"/>
                      <a:gd name="T36" fmla="*/ 1122 h 1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6" h="1122">
                        <a:moveTo>
                          <a:pt x="0" y="0"/>
                        </a:moveTo>
                        <a:lnTo>
                          <a:pt x="660" y="216"/>
                        </a:lnTo>
                        <a:lnTo>
                          <a:pt x="666" y="255"/>
                        </a:lnTo>
                        <a:lnTo>
                          <a:pt x="702" y="252"/>
                        </a:lnTo>
                        <a:lnTo>
                          <a:pt x="702" y="480"/>
                        </a:lnTo>
                        <a:lnTo>
                          <a:pt x="633" y="660"/>
                        </a:lnTo>
                        <a:lnTo>
                          <a:pt x="627" y="726"/>
                        </a:lnTo>
                        <a:lnTo>
                          <a:pt x="630" y="801"/>
                        </a:lnTo>
                        <a:lnTo>
                          <a:pt x="651" y="843"/>
                        </a:lnTo>
                        <a:lnTo>
                          <a:pt x="849" y="999"/>
                        </a:lnTo>
                        <a:lnTo>
                          <a:pt x="876" y="1122"/>
                        </a:lnTo>
                      </a:path>
                    </a:pathLst>
                  </a:custGeom>
                  <a:noFill/>
                  <a:ln w="19050">
                    <a:solidFill>
                      <a:srgbClr val="C0C0C0"/>
                    </a:solidFill>
                    <a:round/>
                    <a:headEnd/>
                    <a:tailEnd/>
                  </a:ln>
                </p:spPr>
                <p:txBody>
                  <a:bodyPr/>
                  <a:lstStyle/>
                  <a:p>
                    <a:endParaRPr lang="en-US"/>
                  </a:p>
                </p:txBody>
              </p:sp>
              <p:sp>
                <p:nvSpPr>
                  <p:cNvPr id="20590" name="Freeform 37"/>
                  <p:cNvSpPr>
                    <a:spLocks/>
                  </p:cNvSpPr>
                  <p:nvPr/>
                </p:nvSpPr>
                <p:spPr bwMode="auto">
                  <a:xfrm>
                    <a:off x="735" y="762"/>
                    <a:ext cx="2280" cy="2223"/>
                  </a:xfrm>
                  <a:custGeom>
                    <a:avLst/>
                    <a:gdLst>
                      <a:gd name="T0" fmla="*/ 2280 w 2280"/>
                      <a:gd name="T1" fmla="*/ 0 h 2223"/>
                      <a:gd name="T2" fmla="*/ 2238 w 2280"/>
                      <a:gd name="T3" fmla="*/ 204 h 2223"/>
                      <a:gd name="T4" fmla="*/ 2169 w 2280"/>
                      <a:gd name="T5" fmla="*/ 411 h 2223"/>
                      <a:gd name="T6" fmla="*/ 2109 w 2280"/>
                      <a:gd name="T7" fmla="*/ 573 h 2223"/>
                      <a:gd name="T8" fmla="*/ 2061 w 2280"/>
                      <a:gd name="T9" fmla="*/ 696 h 2223"/>
                      <a:gd name="T10" fmla="*/ 2028 w 2280"/>
                      <a:gd name="T11" fmla="*/ 768 h 2223"/>
                      <a:gd name="T12" fmla="*/ 2025 w 2280"/>
                      <a:gd name="T13" fmla="*/ 891 h 2223"/>
                      <a:gd name="T14" fmla="*/ 2007 w 2280"/>
                      <a:gd name="T15" fmla="*/ 969 h 2223"/>
                      <a:gd name="T16" fmla="*/ 1997 w 2280"/>
                      <a:gd name="T17" fmla="*/ 1095 h 2223"/>
                      <a:gd name="T18" fmla="*/ 1922 w 2280"/>
                      <a:gd name="T19" fmla="*/ 1190 h 2223"/>
                      <a:gd name="T20" fmla="*/ 1672 w 2280"/>
                      <a:gd name="T21" fmla="*/ 1206 h 2223"/>
                      <a:gd name="T22" fmla="*/ 1593 w 2280"/>
                      <a:gd name="T23" fmla="*/ 1209 h 2223"/>
                      <a:gd name="T24" fmla="*/ 1473 w 2280"/>
                      <a:gd name="T25" fmla="*/ 1332 h 2223"/>
                      <a:gd name="T26" fmla="*/ 1374 w 2280"/>
                      <a:gd name="T27" fmla="*/ 1461 h 2223"/>
                      <a:gd name="T28" fmla="*/ 1281 w 2280"/>
                      <a:gd name="T29" fmla="*/ 1545 h 2223"/>
                      <a:gd name="T30" fmla="*/ 1206 w 2280"/>
                      <a:gd name="T31" fmla="*/ 1647 h 2223"/>
                      <a:gd name="T32" fmla="*/ 1080 w 2280"/>
                      <a:gd name="T33" fmla="*/ 1737 h 2223"/>
                      <a:gd name="T34" fmla="*/ 957 w 2280"/>
                      <a:gd name="T35" fmla="*/ 1758 h 2223"/>
                      <a:gd name="T36" fmla="*/ 885 w 2280"/>
                      <a:gd name="T37" fmla="*/ 1782 h 2223"/>
                      <a:gd name="T38" fmla="*/ 786 w 2280"/>
                      <a:gd name="T39" fmla="*/ 1839 h 2223"/>
                      <a:gd name="T40" fmla="*/ 654 w 2280"/>
                      <a:gd name="T41" fmla="*/ 1851 h 2223"/>
                      <a:gd name="T42" fmla="*/ 603 w 2280"/>
                      <a:gd name="T43" fmla="*/ 1830 h 2223"/>
                      <a:gd name="T44" fmla="*/ 549 w 2280"/>
                      <a:gd name="T45" fmla="*/ 1842 h 2223"/>
                      <a:gd name="T46" fmla="*/ 450 w 2280"/>
                      <a:gd name="T47" fmla="*/ 1914 h 2223"/>
                      <a:gd name="T48" fmla="*/ 393 w 2280"/>
                      <a:gd name="T49" fmla="*/ 1977 h 2223"/>
                      <a:gd name="T50" fmla="*/ 288 w 2280"/>
                      <a:gd name="T51" fmla="*/ 2028 h 2223"/>
                      <a:gd name="T52" fmla="*/ 0 w 2280"/>
                      <a:gd name="T53" fmla="*/ 2223 h 22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0"/>
                      <a:gd name="T82" fmla="*/ 0 h 2223"/>
                      <a:gd name="T83" fmla="*/ 2280 w 2280"/>
                      <a:gd name="T84" fmla="*/ 2223 h 22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0" h="2223">
                        <a:moveTo>
                          <a:pt x="2280" y="0"/>
                        </a:moveTo>
                        <a:lnTo>
                          <a:pt x="2238" y="204"/>
                        </a:lnTo>
                        <a:lnTo>
                          <a:pt x="2169" y="411"/>
                        </a:lnTo>
                        <a:lnTo>
                          <a:pt x="2109" y="573"/>
                        </a:lnTo>
                        <a:lnTo>
                          <a:pt x="2061" y="696"/>
                        </a:lnTo>
                        <a:lnTo>
                          <a:pt x="2028" y="768"/>
                        </a:lnTo>
                        <a:lnTo>
                          <a:pt x="2025" y="891"/>
                        </a:lnTo>
                        <a:lnTo>
                          <a:pt x="2007" y="969"/>
                        </a:lnTo>
                        <a:lnTo>
                          <a:pt x="1997" y="1095"/>
                        </a:lnTo>
                        <a:lnTo>
                          <a:pt x="1922" y="1190"/>
                        </a:lnTo>
                        <a:lnTo>
                          <a:pt x="1672" y="1206"/>
                        </a:lnTo>
                        <a:lnTo>
                          <a:pt x="1593" y="1209"/>
                        </a:lnTo>
                        <a:lnTo>
                          <a:pt x="1473" y="1332"/>
                        </a:lnTo>
                        <a:lnTo>
                          <a:pt x="1374" y="1461"/>
                        </a:lnTo>
                        <a:lnTo>
                          <a:pt x="1281" y="1545"/>
                        </a:lnTo>
                        <a:lnTo>
                          <a:pt x="1206" y="1647"/>
                        </a:lnTo>
                        <a:lnTo>
                          <a:pt x="1080" y="1737"/>
                        </a:lnTo>
                        <a:lnTo>
                          <a:pt x="957" y="1758"/>
                        </a:lnTo>
                        <a:lnTo>
                          <a:pt x="885" y="1782"/>
                        </a:lnTo>
                        <a:lnTo>
                          <a:pt x="786" y="1839"/>
                        </a:lnTo>
                        <a:lnTo>
                          <a:pt x="654" y="1851"/>
                        </a:lnTo>
                        <a:lnTo>
                          <a:pt x="603" y="1830"/>
                        </a:lnTo>
                        <a:lnTo>
                          <a:pt x="549" y="1842"/>
                        </a:lnTo>
                        <a:lnTo>
                          <a:pt x="450" y="1914"/>
                        </a:lnTo>
                        <a:lnTo>
                          <a:pt x="393" y="1977"/>
                        </a:lnTo>
                        <a:lnTo>
                          <a:pt x="288" y="2028"/>
                        </a:lnTo>
                        <a:lnTo>
                          <a:pt x="0" y="2223"/>
                        </a:lnTo>
                      </a:path>
                    </a:pathLst>
                  </a:custGeom>
                  <a:noFill/>
                  <a:ln w="19050">
                    <a:solidFill>
                      <a:srgbClr val="C0C0C0"/>
                    </a:solidFill>
                    <a:round/>
                    <a:headEnd/>
                    <a:tailEnd/>
                  </a:ln>
                </p:spPr>
                <p:txBody>
                  <a:bodyPr/>
                  <a:lstStyle/>
                  <a:p>
                    <a:endParaRPr lang="en-US"/>
                  </a:p>
                </p:txBody>
              </p:sp>
              <p:sp>
                <p:nvSpPr>
                  <p:cNvPr id="20591" name="Freeform 38"/>
                  <p:cNvSpPr>
                    <a:spLocks/>
                  </p:cNvSpPr>
                  <p:nvPr/>
                </p:nvSpPr>
                <p:spPr bwMode="auto">
                  <a:xfrm>
                    <a:off x="2517" y="1953"/>
                    <a:ext cx="135" cy="891"/>
                  </a:xfrm>
                  <a:custGeom>
                    <a:avLst/>
                    <a:gdLst>
                      <a:gd name="T0" fmla="*/ 135 w 135"/>
                      <a:gd name="T1" fmla="*/ 0 h 891"/>
                      <a:gd name="T2" fmla="*/ 120 w 135"/>
                      <a:gd name="T3" fmla="*/ 51 h 891"/>
                      <a:gd name="T4" fmla="*/ 117 w 135"/>
                      <a:gd name="T5" fmla="*/ 72 h 891"/>
                      <a:gd name="T6" fmla="*/ 132 w 135"/>
                      <a:gd name="T7" fmla="*/ 105 h 891"/>
                      <a:gd name="T8" fmla="*/ 114 w 135"/>
                      <a:gd name="T9" fmla="*/ 156 h 891"/>
                      <a:gd name="T10" fmla="*/ 111 w 135"/>
                      <a:gd name="T11" fmla="*/ 207 h 891"/>
                      <a:gd name="T12" fmla="*/ 96 w 135"/>
                      <a:gd name="T13" fmla="*/ 228 h 891"/>
                      <a:gd name="T14" fmla="*/ 99 w 135"/>
                      <a:gd name="T15" fmla="*/ 639 h 891"/>
                      <a:gd name="T16" fmla="*/ 111 w 135"/>
                      <a:gd name="T17" fmla="*/ 684 h 891"/>
                      <a:gd name="T18" fmla="*/ 102 w 135"/>
                      <a:gd name="T19" fmla="*/ 729 h 891"/>
                      <a:gd name="T20" fmla="*/ 87 w 135"/>
                      <a:gd name="T21" fmla="*/ 768 h 891"/>
                      <a:gd name="T22" fmla="*/ 0 w 135"/>
                      <a:gd name="T23" fmla="*/ 891 h 8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891"/>
                      <a:gd name="T38" fmla="*/ 135 w 135"/>
                      <a:gd name="T39" fmla="*/ 891 h 8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891">
                        <a:moveTo>
                          <a:pt x="135" y="0"/>
                        </a:moveTo>
                        <a:lnTo>
                          <a:pt x="120" y="51"/>
                        </a:lnTo>
                        <a:lnTo>
                          <a:pt x="117" y="72"/>
                        </a:lnTo>
                        <a:lnTo>
                          <a:pt x="132" y="105"/>
                        </a:lnTo>
                        <a:lnTo>
                          <a:pt x="114" y="156"/>
                        </a:lnTo>
                        <a:lnTo>
                          <a:pt x="111" y="207"/>
                        </a:lnTo>
                        <a:lnTo>
                          <a:pt x="96" y="228"/>
                        </a:lnTo>
                        <a:lnTo>
                          <a:pt x="99" y="639"/>
                        </a:lnTo>
                        <a:lnTo>
                          <a:pt x="111" y="684"/>
                        </a:lnTo>
                        <a:lnTo>
                          <a:pt x="102" y="729"/>
                        </a:lnTo>
                        <a:lnTo>
                          <a:pt x="87" y="768"/>
                        </a:lnTo>
                        <a:lnTo>
                          <a:pt x="0" y="891"/>
                        </a:lnTo>
                      </a:path>
                    </a:pathLst>
                  </a:custGeom>
                  <a:noFill/>
                  <a:ln w="19050">
                    <a:solidFill>
                      <a:srgbClr val="C0C0C0"/>
                    </a:solidFill>
                    <a:round/>
                    <a:headEnd/>
                    <a:tailEnd/>
                  </a:ln>
                </p:spPr>
                <p:txBody>
                  <a:bodyPr/>
                  <a:lstStyle/>
                  <a:p>
                    <a:endParaRPr lang="en-US"/>
                  </a:p>
                </p:txBody>
              </p:sp>
              <p:sp>
                <p:nvSpPr>
                  <p:cNvPr id="20592" name="Freeform 39"/>
                  <p:cNvSpPr>
                    <a:spLocks/>
                  </p:cNvSpPr>
                  <p:nvPr/>
                </p:nvSpPr>
                <p:spPr bwMode="auto">
                  <a:xfrm>
                    <a:off x="2430" y="582"/>
                    <a:ext cx="1740" cy="2796"/>
                  </a:xfrm>
                  <a:custGeom>
                    <a:avLst/>
                    <a:gdLst>
                      <a:gd name="T0" fmla="*/ 0 w 1740"/>
                      <a:gd name="T1" fmla="*/ 0 h 2796"/>
                      <a:gd name="T2" fmla="*/ 12 w 1740"/>
                      <a:gd name="T3" fmla="*/ 105 h 2796"/>
                      <a:gd name="T4" fmla="*/ 42 w 1740"/>
                      <a:gd name="T5" fmla="*/ 165 h 2796"/>
                      <a:gd name="T6" fmla="*/ 36 w 1740"/>
                      <a:gd name="T7" fmla="*/ 276 h 2796"/>
                      <a:gd name="T8" fmla="*/ 63 w 1740"/>
                      <a:gd name="T9" fmla="*/ 426 h 2796"/>
                      <a:gd name="T10" fmla="*/ 63 w 1740"/>
                      <a:gd name="T11" fmla="*/ 519 h 2796"/>
                      <a:gd name="T12" fmla="*/ 87 w 1740"/>
                      <a:gd name="T13" fmla="*/ 597 h 2796"/>
                      <a:gd name="T14" fmla="*/ 87 w 1740"/>
                      <a:gd name="T15" fmla="*/ 669 h 2796"/>
                      <a:gd name="T16" fmla="*/ 114 w 1740"/>
                      <a:gd name="T17" fmla="*/ 723 h 2796"/>
                      <a:gd name="T18" fmla="*/ 102 w 1740"/>
                      <a:gd name="T19" fmla="*/ 903 h 2796"/>
                      <a:gd name="T20" fmla="*/ 150 w 1740"/>
                      <a:gd name="T21" fmla="*/ 999 h 2796"/>
                      <a:gd name="T22" fmla="*/ 182 w 1740"/>
                      <a:gd name="T23" fmla="*/ 1031 h 2796"/>
                      <a:gd name="T24" fmla="*/ 204 w 1740"/>
                      <a:gd name="T25" fmla="*/ 1086 h 2796"/>
                      <a:gd name="T26" fmla="*/ 228 w 1740"/>
                      <a:gd name="T27" fmla="*/ 1167 h 2796"/>
                      <a:gd name="T28" fmla="*/ 240 w 1740"/>
                      <a:gd name="T29" fmla="*/ 1230 h 2796"/>
                      <a:gd name="T30" fmla="*/ 237 w 1740"/>
                      <a:gd name="T31" fmla="*/ 1266 h 2796"/>
                      <a:gd name="T32" fmla="*/ 213 w 1740"/>
                      <a:gd name="T33" fmla="*/ 1287 h 2796"/>
                      <a:gd name="T34" fmla="*/ 225 w 1740"/>
                      <a:gd name="T35" fmla="*/ 1326 h 2796"/>
                      <a:gd name="T36" fmla="*/ 285 w 1740"/>
                      <a:gd name="T37" fmla="*/ 1350 h 2796"/>
                      <a:gd name="T38" fmla="*/ 351 w 1740"/>
                      <a:gd name="T39" fmla="*/ 1413 h 2796"/>
                      <a:gd name="T40" fmla="*/ 436 w 1740"/>
                      <a:gd name="T41" fmla="*/ 1466 h 2796"/>
                      <a:gd name="T42" fmla="*/ 513 w 1740"/>
                      <a:gd name="T43" fmla="*/ 1539 h 2796"/>
                      <a:gd name="T44" fmla="*/ 588 w 1740"/>
                      <a:gd name="T45" fmla="*/ 1668 h 2796"/>
                      <a:gd name="T46" fmla="*/ 732 w 1740"/>
                      <a:gd name="T47" fmla="*/ 1821 h 2796"/>
                      <a:gd name="T48" fmla="*/ 801 w 1740"/>
                      <a:gd name="T49" fmla="*/ 1881 h 2796"/>
                      <a:gd name="T50" fmla="*/ 914 w 1740"/>
                      <a:gd name="T51" fmla="*/ 2036 h 2796"/>
                      <a:gd name="T52" fmla="*/ 989 w 1740"/>
                      <a:gd name="T53" fmla="*/ 2184 h 2796"/>
                      <a:gd name="T54" fmla="*/ 1146 w 1740"/>
                      <a:gd name="T55" fmla="*/ 2385 h 2796"/>
                      <a:gd name="T56" fmla="*/ 1273 w 1740"/>
                      <a:gd name="T57" fmla="*/ 2507 h 2796"/>
                      <a:gd name="T58" fmla="*/ 1332 w 1740"/>
                      <a:gd name="T59" fmla="*/ 2571 h 2796"/>
                      <a:gd name="T60" fmla="*/ 1410 w 1740"/>
                      <a:gd name="T61" fmla="*/ 2598 h 2796"/>
                      <a:gd name="T62" fmla="*/ 1512 w 1740"/>
                      <a:gd name="T63" fmla="*/ 2694 h 2796"/>
                      <a:gd name="T64" fmla="*/ 1566 w 1740"/>
                      <a:gd name="T65" fmla="*/ 2739 h 2796"/>
                      <a:gd name="T66" fmla="*/ 1641 w 1740"/>
                      <a:gd name="T67" fmla="*/ 2787 h 2796"/>
                      <a:gd name="T68" fmla="*/ 1686 w 1740"/>
                      <a:gd name="T69" fmla="*/ 2796 h 2796"/>
                      <a:gd name="T70" fmla="*/ 1740 w 1740"/>
                      <a:gd name="T71" fmla="*/ 2781 h 2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0"/>
                      <a:gd name="T109" fmla="*/ 0 h 2796"/>
                      <a:gd name="T110" fmla="*/ 1740 w 1740"/>
                      <a:gd name="T111" fmla="*/ 2796 h 2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0" h="2796">
                        <a:moveTo>
                          <a:pt x="0" y="0"/>
                        </a:moveTo>
                        <a:lnTo>
                          <a:pt x="12" y="105"/>
                        </a:lnTo>
                        <a:lnTo>
                          <a:pt x="42" y="165"/>
                        </a:lnTo>
                        <a:lnTo>
                          <a:pt x="36" y="276"/>
                        </a:lnTo>
                        <a:lnTo>
                          <a:pt x="63" y="426"/>
                        </a:lnTo>
                        <a:lnTo>
                          <a:pt x="63" y="519"/>
                        </a:lnTo>
                        <a:lnTo>
                          <a:pt x="87" y="597"/>
                        </a:lnTo>
                        <a:lnTo>
                          <a:pt x="87" y="669"/>
                        </a:lnTo>
                        <a:lnTo>
                          <a:pt x="114" y="723"/>
                        </a:lnTo>
                        <a:lnTo>
                          <a:pt x="102" y="903"/>
                        </a:lnTo>
                        <a:lnTo>
                          <a:pt x="150" y="999"/>
                        </a:lnTo>
                        <a:lnTo>
                          <a:pt x="182" y="1031"/>
                        </a:lnTo>
                        <a:lnTo>
                          <a:pt x="204" y="1086"/>
                        </a:lnTo>
                        <a:lnTo>
                          <a:pt x="228" y="1167"/>
                        </a:lnTo>
                        <a:lnTo>
                          <a:pt x="240" y="1230"/>
                        </a:lnTo>
                        <a:lnTo>
                          <a:pt x="237" y="1266"/>
                        </a:lnTo>
                        <a:lnTo>
                          <a:pt x="213" y="1287"/>
                        </a:lnTo>
                        <a:lnTo>
                          <a:pt x="225" y="1326"/>
                        </a:lnTo>
                        <a:lnTo>
                          <a:pt x="285" y="1350"/>
                        </a:lnTo>
                        <a:lnTo>
                          <a:pt x="351" y="1413"/>
                        </a:lnTo>
                        <a:lnTo>
                          <a:pt x="436" y="1466"/>
                        </a:lnTo>
                        <a:lnTo>
                          <a:pt x="513" y="1539"/>
                        </a:lnTo>
                        <a:lnTo>
                          <a:pt x="588" y="1668"/>
                        </a:lnTo>
                        <a:lnTo>
                          <a:pt x="732" y="1821"/>
                        </a:lnTo>
                        <a:lnTo>
                          <a:pt x="801" y="1881"/>
                        </a:lnTo>
                        <a:lnTo>
                          <a:pt x="914" y="2036"/>
                        </a:lnTo>
                        <a:lnTo>
                          <a:pt x="989" y="2184"/>
                        </a:lnTo>
                        <a:lnTo>
                          <a:pt x="1146" y="2385"/>
                        </a:lnTo>
                        <a:lnTo>
                          <a:pt x="1273" y="2507"/>
                        </a:lnTo>
                        <a:lnTo>
                          <a:pt x="1332" y="2571"/>
                        </a:lnTo>
                        <a:lnTo>
                          <a:pt x="1410" y="2598"/>
                        </a:lnTo>
                        <a:lnTo>
                          <a:pt x="1512" y="2694"/>
                        </a:lnTo>
                        <a:lnTo>
                          <a:pt x="1566" y="2739"/>
                        </a:lnTo>
                        <a:lnTo>
                          <a:pt x="1641" y="2787"/>
                        </a:lnTo>
                        <a:lnTo>
                          <a:pt x="1686" y="2796"/>
                        </a:lnTo>
                        <a:lnTo>
                          <a:pt x="1740" y="2781"/>
                        </a:lnTo>
                      </a:path>
                    </a:pathLst>
                  </a:custGeom>
                  <a:noFill/>
                  <a:ln w="19050">
                    <a:solidFill>
                      <a:srgbClr val="C0C0C0"/>
                    </a:solidFill>
                    <a:round/>
                    <a:headEnd/>
                    <a:tailEnd/>
                  </a:ln>
                </p:spPr>
                <p:txBody>
                  <a:bodyPr/>
                  <a:lstStyle/>
                  <a:p>
                    <a:endParaRPr lang="en-US"/>
                  </a:p>
                </p:txBody>
              </p:sp>
            </p:grpSp>
          </p:grpSp>
          <p:sp>
            <p:nvSpPr>
              <p:cNvPr id="20494" name="Oval 40"/>
              <p:cNvSpPr>
                <a:spLocks noChangeArrowheads="1"/>
              </p:cNvSpPr>
              <p:nvPr/>
            </p:nvSpPr>
            <p:spPr bwMode="auto">
              <a:xfrm>
                <a:off x="1951" y="2225"/>
                <a:ext cx="65" cy="48"/>
              </a:xfrm>
              <a:prstGeom prst="ellipse">
                <a:avLst/>
              </a:prstGeom>
              <a:solidFill>
                <a:srgbClr val="00FFFF"/>
              </a:solidFill>
              <a:ln w="25400">
                <a:solidFill>
                  <a:srgbClr val="000000"/>
                </a:solidFill>
                <a:round/>
                <a:headEnd/>
                <a:tailEnd/>
              </a:ln>
            </p:spPr>
            <p:txBody>
              <a:bodyPr wrap="none" anchor="ctr"/>
              <a:lstStyle/>
              <a:p>
                <a:pPr>
                  <a:spcBef>
                    <a:spcPct val="50000"/>
                  </a:spcBef>
                  <a:buFontTx/>
                  <a:buChar char="•"/>
                </a:pPr>
                <a:endParaRPr lang="en-US"/>
              </a:p>
            </p:txBody>
          </p:sp>
          <p:grpSp>
            <p:nvGrpSpPr>
              <p:cNvPr id="20495" name="Group 41"/>
              <p:cNvGrpSpPr>
                <a:grpSpLocks/>
              </p:cNvGrpSpPr>
              <p:nvPr/>
            </p:nvGrpSpPr>
            <p:grpSpPr bwMode="auto">
              <a:xfrm>
                <a:off x="904" y="1049"/>
                <a:ext cx="2164" cy="2351"/>
                <a:chOff x="884" y="0"/>
                <a:chExt cx="3405" cy="3898"/>
              </a:xfrm>
            </p:grpSpPr>
            <p:grpSp>
              <p:nvGrpSpPr>
                <p:cNvPr id="20537" name="Group 42"/>
                <p:cNvGrpSpPr>
                  <a:grpSpLocks/>
                </p:cNvGrpSpPr>
                <p:nvPr/>
              </p:nvGrpSpPr>
              <p:grpSpPr bwMode="auto">
                <a:xfrm>
                  <a:off x="2698" y="1744"/>
                  <a:ext cx="1591" cy="2154"/>
                  <a:chOff x="2698" y="1744"/>
                  <a:chExt cx="1591" cy="2154"/>
                </a:xfrm>
              </p:grpSpPr>
              <p:sp>
                <p:nvSpPr>
                  <p:cNvPr id="20559" name="Oval 43"/>
                  <p:cNvSpPr>
                    <a:spLocks noChangeArrowheads="1"/>
                  </p:cNvSpPr>
                  <p:nvPr/>
                </p:nvSpPr>
                <p:spPr bwMode="auto">
                  <a:xfrm>
                    <a:off x="2698" y="2667"/>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0" name="Oval 44"/>
                  <p:cNvSpPr>
                    <a:spLocks noChangeArrowheads="1"/>
                  </p:cNvSpPr>
                  <p:nvPr/>
                </p:nvSpPr>
                <p:spPr bwMode="auto">
                  <a:xfrm>
                    <a:off x="4061" y="3823"/>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1" name="Oval 45"/>
                  <p:cNvSpPr>
                    <a:spLocks noChangeArrowheads="1"/>
                  </p:cNvSpPr>
                  <p:nvPr/>
                </p:nvSpPr>
                <p:spPr bwMode="auto">
                  <a:xfrm>
                    <a:off x="3726" y="2664"/>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2" name="Oval 46"/>
                  <p:cNvSpPr>
                    <a:spLocks noChangeArrowheads="1"/>
                  </p:cNvSpPr>
                  <p:nvPr/>
                </p:nvSpPr>
                <p:spPr bwMode="auto">
                  <a:xfrm>
                    <a:off x="3750" y="2374"/>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3" name="Oval 47"/>
                  <p:cNvSpPr>
                    <a:spLocks noChangeArrowheads="1"/>
                  </p:cNvSpPr>
                  <p:nvPr/>
                </p:nvSpPr>
                <p:spPr bwMode="auto">
                  <a:xfrm>
                    <a:off x="3741" y="2134"/>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4" name="Oval 48"/>
                  <p:cNvSpPr>
                    <a:spLocks noChangeArrowheads="1"/>
                  </p:cNvSpPr>
                  <p:nvPr/>
                </p:nvSpPr>
                <p:spPr bwMode="auto">
                  <a:xfrm>
                    <a:off x="3753" y="3265"/>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5" name="Oval 49"/>
                  <p:cNvSpPr>
                    <a:spLocks noChangeArrowheads="1"/>
                  </p:cNvSpPr>
                  <p:nvPr/>
                </p:nvSpPr>
                <p:spPr bwMode="auto">
                  <a:xfrm>
                    <a:off x="4198" y="1744"/>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66" name="Oval 50"/>
                  <p:cNvSpPr>
                    <a:spLocks noChangeArrowheads="1"/>
                  </p:cNvSpPr>
                  <p:nvPr/>
                </p:nvSpPr>
                <p:spPr bwMode="auto">
                  <a:xfrm>
                    <a:off x="4129" y="3369"/>
                    <a:ext cx="91"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grpSp>
            <p:grpSp>
              <p:nvGrpSpPr>
                <p:cNvPr id="20538" name="Group 51"/>
                <p:cNvGrpSpPr>
                  <a:grpSpLocks/>
                </p:cNvGrpSpPr>
                <p:nvPr/>
              </p:nvGrpSpPr>
              <p:grpSpPr bwMode="auto">
                <a:xfrm>
                  <a:off x="884" y="0"/>
                  <a:ext cx="2741" cy="2933"/>
                  <a:chOff x="884" y="0"/>
                  <a:chExt cx="2741" cy="2933"/>
                </a:xfrm>
              </p:grpSpPr>
              <p:sp>
                <p:nvSpPr>
                  <p:cNvPr id="20539" name="Oval 52"/>
                  <p:cNvSpPr>
                    <a:spLocks noChangeArrowheads="1"/>
                  </p:cNvSpPr>
                  <p:nvPr/>
                </p:nvSpPr>
                <p:spPr bwMode="auto">
                  <a:xfrm>
                    <a:off x="2006" y="2527"/>
                    <a:ext cx="94"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0" name="Oval 53"/>
                  <p:cNvSpPr>
                    <a:spLocks noChangeArrowheads="1"/>
                  </p:cNvSpPr>
                  <p:nvPr/>
                </p:nvSpPr>
                <p:spPr bwMode="auto">
                  <a:xfrm>
                    <a:off x="3532" y="663"/>
                    <a:ext cx="93"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1" name="Oval 54"/>
                  <p:cNvSpPr>
                    <a:spLocks noChangeArrowheads="1"/>
                  </p:cNvSpPr>
                  <p:nvPr/>
                </p:nvSpPr>
                <p:spPr bwMode="auto">
                  <a:xfrm>
                    <a:off x="1005" y="1297"/>
                    <a:ext cx="92"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2" name="Oval 55"/>
                  <p:cNvSpPr>
                    <a:spLocks noChangeArrowheads="1"/>
                  </p:cNvSpPr>
                  <p:nvPr/>
                </p:nvSpPr>
                <p:spPr bwMode="auto">
                  <a:xfrm>
                    <a:off x="1675" y="403"/>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3" name="Oval 56"/>
                  <p:cNvSpPr>
                    <a:spLocks noChangeArrowheads="1"/>
                  </p:cNvSpPr>
                  <p:nvPr/>
                </p:nvSpPr>
                <p:spPr bwMode="auto">
                  <a:xfrm>
                    <a:off x="1985" y="956"/>
                    <a:ext cx="92"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4" name="Oval 57"/>
                  <p:cNvSpPr>
                    <a:spLocks noChangeArrowheads="1"/>
                  </p:cNvSpPr>
                  <p:nvPr/>
                </p:nvSpPr>
                <p:spPr bwMode="auto">
                  <a:xfrm>
                    <a:off x="1353" y="1478"/>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5" name="Oval 58"/>
                  <p:cNvSpPr>
                    <a:spLocks noChangeArrowheads="1"/>
                  </p:cNvSpPr>
                  <p:nvPr/>
                </p:nvSpPr>
                <p:spPr bwMode="auto">
                  <a:xfrm>
                    <a:off x="1782" y="1587"/>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6" name="Oval 59"/>
                  <p:cNvSpPr>
                    <a:spLocks noChangeArrowheads="1"/>
                  </p:cNvSpPr>
                  <p:nvPr/>
                </p:nvSpPr>
                <p:spPr bwMode="auto">
                  <a:xfrm>
                    <a:off x="1995" y="0"/>
                    <a:ext cx="94"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7" name="Oval 60"/>
                  <p:cNvSpPr>
                    <a:spLocks noChangeArrowheads="1"/>
                  </p:cNvSpPr>
                  <p:nvPr/>
                </p:nvSpPr>
                <p:spPr bwMode="auto">
                  <a:xfrm>
                    <a:off x="884" y="2571"/>
                    <a:ext cx="93"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8" name="Oval 61"/>
                  <p:cNvSpPr>
                    <a:spLocks noChangeArrowheads="1"/>
                  </p:cNvSpPr>
                  <p:nvPr/>
                </p:nvSpPr>
                <p:spPr bwMode="auto">
                  <a:xfrm>
                    <a:off x="1606" y="2858"/>
                    <a:ext cx="94"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49" name="Oval 62"/>
                  <p:cNvSpPr>
                    <a:spLocks noChangeArrowheads="1"/>
                  </p:cNvSpPr>
                  <p:nvPr/>
                </p:nvSpPr>
                <p:spPr bwMode="auto">
                  <a:xfrm>
                    <a:off x="3347" y="2626"/>
                    <a:ext cx="93"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0" name="Oval 63"/>
                  <p:cNvSpPr>
                    <a:spLocks noChangeArrowheads="1"/>
                  </p:cNvSpPr>
                  <p:nvPr/>
                </p:nvSpPr>
                <p:spPr bwMode="auto">
                  <a:xfrm>
                    <a:off x="1628" y="1497"/>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1" name="Oval 64"/>
                  <p:cNvSpPr>
                    <a:spLocks noChangeArrowheads="1"/>
                  </p:cNvSpPr>
                  <p:nvPr/>
                </p:nvSpPr>
                <p:spPr bwMode="auto">
                  <a:xfrm>
                    <a:off x="2254" y="834"/>
                    <a:ext cx="92"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2" name="Oval 65"/>
                  <p:cNvSpPr>
                    <a:spLocks noChangeArrowheads="1"/>
                  </p:cNvSpPr>
                  <p:nvPr/>
                </p:nvSpPr>
                <p:spPr bwMode="auto">
                  <a:xfrm>
                    <a:off x="2860" y="487"/>
                    <a:ext cx="94"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3" name="Oval 66"/>
                  <p:cNvSpPr>
                    <a:spLocks noChangeArrowheads="1"/>
                  </p:cNvSpPr>
                  <p:nvPr/>
                </p:nvSpPr>
                <p:spPr bwMode="auto">
                  <a:xfrm>
                    <a:off x="2515" y="835"/>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4" name="Oval 67"/>
                  <p:cNvSpPr>
                    <a:spLocks noChangeArrowheads="1"/>
                  </p:cNvSpPr>
                  <p:nvPr/>
                </p:nvSpPr>
                <p:spPr bwMode="auto">
                  <a:xfrm>
                    <a:off x="901" y="698"/>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5" name="Oval 68"/>
                  <p:cNvSpPr>
                    <a:spLocks noChangeArrowheads="1"/>
                  </p:cNvSpPr>
                  <p:nvPr/>
                </p:nvSpPr>
                <p:spPr bwMode="auto">
                  <a:xfrm>
                    <a:off x="1137" y="2037"/>
                    <a:ext cx="92"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6" name="Oval 69"/>
                  <p:cNvSpPr>
                    <a:spLocks noChangeArrowheads="1"/>
                  </p:cNvSpPr>
                  <p:nvPr/>
                </p:nvSpPr>
                <p:spPr bwMode="auto">
                  <a:xfrm>
                    <a:off x="1661" y="1226"/>
                    <a:ext cx="92"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7" name="Oval 70"/>
                  <p:cNvSpPr>
                    <a:spLocks noChangeArrowheads="1"/>
                  </p:cNvSpPr>
                  <p:nvPr/>
                </p:nvSpPr>
                <p:spPr bwMode="auto">
                  <a:xfrm>
                    <a:off x="1407" y="921"/>
                    <a:ext cx="93" cy="76"/>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sp>
                <p:nvSpPr>
                  <p:cNvPr id="20558" name="Oval 71"/>
                  <p:cNvSpPr>
                    <a:spLocks noChangeArrowheads="1"/>
                  </p:cNvSpPr>
                  <p:nvPr/>
                </p:nvSpPr>
                <p:spPr bwMode="auto">
                  <a:xfrm>
                    <a:off x="1629" y="2204"/>
                    <a:ext cx="93" cy="75"/>
                  </a:xfrm>
                  <a:prstGeom prst="ellipse">
                    <a:avLst/>
                  </a:prstGeom>
                  <a:solidFill>
                    <a:srgbClr val="FF0000"/>
                  </a:solidFill>
                  <a:ln w="28575">
                    <a:solidFill>
                      <a:srgbClr val="000000"/>
                    </a:solidFill>
                    <a:round/>
                    <a:headEnd/>
                    <a:tailEnd/>
                  </a:ln>
                </p:spPr>
                <p:txBody>
                  <a:bodyPr wrap="none" anchor="ctr"/>
                  <a:lstStyle/>
                  <a:p>
                    <a:pPr>
                      <a:spcBef>
                        <a:spcPct val="50000"/>
                      </a:spcBef>
                      <a:buFontTx/>
                      <a:buChar char="•"/>
                    </a:pPr>
                    <a:endParaRPr lang="en-US"/>
                  </a:p>
                </p:txBody>
              </p:sp>
            </p:grpSp>
          </p:grpSp>
          <p:grpSp>
            <p:nvGrpSpPr>
              <p:cNvPr id="20496" name="Group 72"/>
              <p:cNvGrpSpPr>
                <a:grpSpLocks/>
              </p:cNvGrpSpPr>
              <p:nvPr/>
            </p:nvGrpSpPr>
            <p:grpSpPr bwMode="auto">
              <a:xfrm>
                <a:off x="1434" y="1760"/>
                <a:ext cx="1106" cy="323"/>
                <a:chOff x="1714" y="1172"/>
                <a:chExt cx="1739" cy="533"/>
              </a:xfrm>
            </p:grpSpPr>
            <p:sp>
              <p:nvSpPr>
                <p:cNvPr id="20534" name="Oval 73"/>
                <p:cNvSpPr>
                  <a:spLocks noChangeArrowheads="1"/>
                </p:cNvSpPr>
                <p:nvPr/>
              </p:nvSpPr>
              <p:spPr bwMode="auto">
                <a:xfrm>
                  <a:off x="3354" y="1172"/>
                  <a:ext cx="99" cy="81"/>
                </a:xfrm>
                <a:prstGeom prst="ellipse">
                  <a:avLst/>
                </a:prstGeom>
                <a:solidFill>
                  <a:srgbClr val="00CC00"/>
                </a:solidFill>
                <a:ln w="22225">
                  <a:solidFill>
                    <a:srgbClr val="000000"/>
                  </a:solidFill>
                  <a:round/>
                  <a:headEnd/>
                  <a:tailEnd/>
                </a:ln>
              </p:spPr>
              <p:txBody>
                <a:bodyPr wrap="none" anchor="ctr"/>
                <a:lstStyle/>
                <a:p>
                  <a:pPr>
                    <a:spcBef>
                      <a:spcPct val="50000"/>
                    </a:spcBef>
                    <a:buFontTx/>
                    <a:buChar char="•"/>
                  </a:pPr>
                  <a:endParaRPr lang="en-US"/>
                </a:p>
              </p:txBody>
            </p:sp>
            <p:sp>
              <p:nvSpPr>
                <p:cNvPr id="20535" name="Oval 74"/>
                <p:cNvSpPr>
                  <a:spLocks noChangeArrowheads="1"/>
                </p:cNvSpPr>
                <p:nvPr/>
              </p:nvSpPr>
              <p:spPr bwMode="auto">
                <a:xfrm>
                  <a:off x="2604" y="1598"/>
                  <a:ext cx="101" cy="83"/>
                </a:xfrm>
                <a:prstGeom prst="ellipse">
                  <a:avLst/>
                </a:prstGeom>
                <a:solidFill>
                  <a:srgbClr val="00CC00"/>
                </a:solidFill>
                <a:ln w="22225">
                  <a:solidFill>
                    <a:srgbClr val="000000"/>
                  </a:solidFill>
                  <a:round/>
                  <a:headEnd/>
                  <a:tailEnd/>
                </a:ln>
              </p:spPr>
              <p:txBody>
                <a:bodyPr wrap="none" anchor="ctr"/>
                <a:lstStyle/>
                <a:p>
                  <a:pPr>
                    <a:spcBef>
                      <a:spcPct val="50000"/>
                    </a:spcBef>
                    <a:buFontTx/>
                    <a:buChar char="•"/>
                  </a:pPr>
                  <a:endParaRPr lang="en-US"/>
                </a:p>
              </p:txBody>
            </p:sp>
            <p:sp>
              <p:nvSpPr>
                <p:cNvPr id="20536" name="Oval 75"/>
                <p:cNvSpPr>
                  <a:spLocks noChangeArrowheads="1"/>
                </p:cNvSpPr>
                <p:nvPr/>
              </p:nvSpPr>
              <p:spPr bwMode="auto">
                <a:xfrm>
                  <a:off x="1714" y="1623"/>
                  <a:ext cx="101" cy="82"/>
                </a:xfrm>
                <a:prstGeom prst="ellipse">
                  <a:avLst/>
                </a:prstGeom>
                <a:solidFill>
                  <a:srgbClr val="00CC00"/>
                </a:solidFill>
                <a:ln w="22225">
                  <a:solidFill>
                    <a:srgbClr val="000000"/>
                  </a:solidFill>
                  <a:round/>
                  <a:headEnd/>
                  <a:tailEnd/>
                </a:ln>
              </p:spPr>
              <p:txBody>
                <a:bodyPr wrap="none" anchor="ctr"/>
                <a:lstStyle/>
                <a:p>
                  <a:pPr>
                    <a:spcBef>
                      <a:spcPct val="50000"/>
                    </a:spcBef>
                    <a:buFontTx/>
                    <a:buChar char="•"/>
                  </a:pPr>
                  <a:endParaRPr lang="en-US"/>
                </a:p>
              </p:txBody>
            </p:sp>
          </p:grpSp>
          <p:sp>
            <p:nvSpPr>
              <p:cNvPr id="20497" name="Text Box 76"/>
              <p:cNvSpPr txBox="1">
                <a:spLocks noChangeArrowheads="1"/>
              </p:cNvSpPr>
              <p:nvPr/>
            </p:nvSpPr>
            <p:spPr bwMode="auto">
              <a:xfrm>
                <a:off x="1410" y="1324"/>
                <a:ext cx="273" cy="213"/>
              </a:xfrm>
              <a:prstGeom prst="rect">
                <a:avLst/>
              </a:prstGeom>
              <a:noFill/>
              <a:ln w="19050">
                <a:noFill/>
                <a:miter lim="800000"/>
                <a:headEnd/>
                <a:tailEnd/>
              </a:ln>
            </p:spPr>
            <p:txBody>
              <a:bodyPr wrap="none">
                <a:spAutoFit/>
              </a:bodyPr>
              <a:lstStyle/>
              <a:p>
                <a:r>
                  <a:rPr lang="en-US" sz="1200" b="1">
                    <a:latin typeface="Times New Roman" pitchFamily="18" charset="0"/>
                  </a:rPr>
                  <a:t>17</a:t>
                </a:r>
                <a:endParaRPr lang="en-US">
                  <a:latin typeface="Times New Roman" pitchFamily="18" charset="0"/>
                </a:endParaRPr>
              </a:p>
            </p:txBody>
          </p:sp>
          <p:sp>
            <p:nvSpPr>
              <p:cNvPr id="20498" name="Text Box 77"/>
              <p:cNvSpPr txBox="1">
                <a:spLocks noChangeArrowheads="1"/>
              </p:cNvSpPr>
              <p:nvPr/>
            </p:nvSpPr>
            <p:spPr bwMode="auto">
              <a:xfrm>
                <a:off x="1320" y="1758"/>
                <a:ext cx="211" cy="213"/>
              </a:xfrm>
              <a:prstGeom prst="rect">
                <a:avLst/>
              </a:prstGeom>
              <a:noFill/>
              <a:ln w="19050">
                <a:noFill/>
                <a:miter lim="800000"/>
                <a:headEnd/>
                <a:tailEnd/>
              </a:ln>
            </p:spPr>
            <p:txBody>
              <a:bodyPr wrap="none">
                <a:spAutoFit/>
              </a:bodyPr>
              <a:lstStyle/>
              <a:p>
                <a:r>
                  <a:rPr lang="en-US" sz="1200" b="1">
                    <a:latin typeface="Times New Roman" pitchFamily="18" charset="0"/>
                  </a:rPr>
                  <a:t>1</a:t>
                </a:r>
                <a:endParaRPr lang="en-US">
                  <a:latin typeface="Times New Roman" pitchFamily="18" charset="0"/>
                </a:endParaRPr>
              </a:p>
            </p:txBody>
          </p:sp>
          <p:sp>
            <p:nvSpPr>
              <p:cNvPr id="20499" name="Text Box 78"/>
              <p:cNvSpPr txBox="1">
                <a:spLocks noChangeArrowheads="1"/>
              </p:cNvSpPr>
              <p:nvPr/>
            </p:nvSpPr>
            <p:spPr bwMode="auto">
              <a:xfrm>
                <a:off x="1640" y="1628"/>
                <a:ext cx="212" cy="212"/>
              </a:xfrm>
              <a:prstGeom prst="rect">
                <a:avLst/>
              </a:prstGeom>
              <a:noFill/>
              <a:ln w="19050">
                <a:noFill/>
                <a:miter lim="800000"/>
                <a:headEnd/>
                <a:tailEnd/>
              </a:ln>
            </p:spPr>
            <p:txBody>
              <a:bodyPr wrap="none">
                <a:spAutoFit/>
              </a:bodyPr>
              <a:lstStyle/>
              <a:p>
                <a:r>
                  <a:rPr lang="en-US" sz="1200" b="1">
                    <a:latin typeface="Times New Roman" pitchFamily="18" charset="0"/>
                  </a:rPr>
                  <a:t>7</a:t>
                </a:r>
                <a:endParaRPr lang="en-US">
                  <a:latin typeface="Times New Roman" pitchFamily="18" charset="0"/>
                </a:endParaRPr>
              </a:p>
            </p:txBody>
          </p:sp>
          <p:sp>
            <p:nvSpPr>
              <p:cNvPr id="20500" name="Text Box 79"/>
              <p:cNvSpPr txBox="1">
                <a:spLocks noChangeArrowheads="1"/>
              </p:cNvSpPr>
              <p:nvPr/>
            </p:nvSpPr>
            <p:spPr bwMode="auto">
              <a:xfrm>
                <a:off x="1750" y="1588"/>
                <a:ext cx="211" cy="213"/>
              </a:xfrm>
              <a:prstGeom prst="rect">
                <a:avLst/>
              </a:prstGeom>
              <a:noFill/>
              <a:ln w="19050">
                <a:noFill/>
                <a:miter lim="800000"/>
                <a:headEnd/>
                <a:tailEnd/>
              </a:ln>
            </p:spPr>
            <p:txBody>
              <a:bodyPr wrap="none">
                <a:spAutoFit/>
              </a:bodyPr>
              <a:lstStyle/>
              <a:p>
                <a:r>
                  <a:rPr lang="en-US" sz="1200" b="1">
                    <a:latin typeface="Times New Roman" pitchFamily="18" charset="0"/>
                  </a:rPr>
                  <a:t>8</a:t>
                </a:r>
                <a:endParaRPr lang="en-US">
                  <a:latin typeface="Times New Roman" pitchFamily="18" charset="0"/>
                </a:endParaRPr>
              </a:p>
            </p:txBody>
          </p:sp>
          <p:sp>
            <p:nvSpPr>
              <p:cNvPr id="20501" name="Text Box 80"/>
              <p:cNvSpPr txBox="1">
                <a:spLocks noChangeArrowheads="1"/>
              </p:cNvSpPr>
              <p:nvPr/>
            </p:nvSpPr>
            <p:spPr bwMode="auto">
              <a:xfrm>
                <a:off x="1920" y="1588"/>
                <a:ext cx="211" cy="213"/>
              </a:xfrm>
              <a:prstGeom prst="rect">
                <a:avLst/>
              </a:prstGeom>
              <a:noFill/>
              <a:ln w="19050">
                <a:noFill/>
                <a:miter lim="800000"/>
                <a:headEnd/>
                <a:tailEnd/>
              </a:ln>
            </p:spPr>
            <p:txBody>
              <a:bodyPr wrap="none">
                <a:spAutoFit/>
              </a:bodyPr>
              <a:lstStyle/>
              <a:p>
                <a:r>
                  <a:rPr lang="en-US" sz="1200" b="1">
                    <a:latin typeface="Times New Roman" pitchFamily="18" charset="0"/>
                  </a:rPr>
                  <a:t>2</a:t>
                </a:r>
                <a:endParaRPr lang="en-US">
                  <a:latin typeface="Times New Roman" pitchFamily="18" charset="0"/>
                </a:endParaRPr>
              </a:p>
            </p:txBody>
          </p:sp>
          <p:sp>
            <p:nvSpPr>
              <p:cNvPr id="20502" name="Text Box 81"/>
              <p:cNvSpPr txBox="1">
                <a:spLocks noChangeArrowheads="1"/>
              </p:cNvSpPr>
              <p:nvPr/>
            </p:nvSpPr>
            <p:spPr bwMode="auto">
              <a:xfrm>
                <a:off x="1570" y="1088"/>
                <a:ext cx="273" cy="213"/>
              </a:xfrm>
              <a:prstGeom prst="rect">
                <a:avLst/>
              </a:prstGeom>
              <a:noFill/>
              <a:ln w="19050">
                <a:noFill/>
                <a:miter lim="800000"/>
                <a:headEnd/>
                <a:tailEnd/>
              </a:ln>
            </p:spPr>
            <p:txBody>
              <a:bodyPr wrap="none">
                <a:spAutoFit/>
              </a:bodyPr>
              <a:lstStyle/>
              <a:p>
                <a:r>
                  <a:rPr lang="en-US" sz="1200" b="1">
                    <a:latin typeface="Times New Roman" pitchFamily="18" charset="0"/>
                  </a:rPr>
                  <a:t>13</a:t>
                </a:r>
                <a:endParaRPr lang="en-US">
                  <a:latin typeface="Times New Roman" pitchFamily="18" charset="0"/>
                </a:endParaRPr>
              </a:p>
            </p:txBody>
          </p:sp>
          <p:sp>
            <p:nvSpPr>
              <p:cNvPr id="20503" name="Text Box 82"/>
              <p:cNvSpPr txBox="1">
                <a:spLocks noChangeArrowheads="1"/>
              </p:cNvSpPr>
              <p:nvPr/>
            </p:nvSpPr>
            <p:spPr bwMode="auto">
              <a:xfrm>
                <a:off x="2041" y="1314"/>
                <a:ext cx="273" cy="213"/>
              </a:xfrm>
              <a:prstGeom prst="rect">
                <a:avLst/>
              </a:prstGeom>
              <a:noFill/>
              <a:ln w="19050">
                <a:noFill/>
                <a:miter lim="800000"/>
                <a:headEnd/>
                <a:tailEnd/>
              </a:ln>
            </p:spPr>
            <p:txBody>
              <a:bodyPr wrap="none">
                <a:spAutoFit/>
              </a:bodyPr>
              <a:lstStyle/>
              <a:p>
                <a:r>
                  <a:rPr lang="en-US" sz="1200" b="1">
                    <a:latin typeface="Times New Roman" pitchFamily="18" charset="0"/>
                  </a:rPr>
                  <a:t>12</a:t>
                </a:r>
                <a:endParaRPr lang="en-US">
                  <a:latin typeface="Times New Roman" pitchFamily="18" charset="0"/>
                </a:endParaRPr>
              </a:p>
            </p:txBody>
          </p:sp>
          <p:sp>
            <p:nvSpPr>
              <p:cNvPr id="20504" name="Text Box 83"/>
              <p:cNvSpPr txBox="1">
                <a:spLocks noChangeArrowheads="1"/>
              </p:cNvSpPr>
              <p:nvPr/>
            </p:nvSpPr>
            <p:spPr bwMode="auto">
              <a:xfrm>
                <a:off x="2568" y="1491"/>
                <a:ext cx="211" cy="213"/>
              </a:xfrm>
              <a:prstGeom prst="rect">
                <a:avLst/>
              </a:prstGeom>
              <a:noFill/>
              <a:ln w="19050">
                <a:noFill/>
                <a:miter lim="800000"/>
                <a:headEnd/>
                <a:tailEnd/>
              </a:ln>
            </p:spPr>
            <p:txBody>
              <a:bodyPr wrap="none">
                <a:spAutoFit/>
              </a:bodyPr>
              <a:lstStyle/>
              <a:p>
                <a:r>
                  <a:rPr lang="en-US" sz="1200" b="1">
                    <a:latin typeface="Times New Roman" pitchFamily="18" charset="0"/>
                  </a:rPr>
                  <a:t>9</a:t>
                </a:r>
                <a:endParaRPr lang="en-US">
                  <a:latin typeface="Times New Roman" pitchFamily="18" charset="0"/>
                </a:endParaRPr>
              </a:p>
            </p:txBody>
          </p:sp>
          <p:sp>
            <p:nvSpPr>
              <p:cNvPr id="20505" name="Text Box 84"/>
              <p:cNvSpPr txBox="1">
                <a:spLocks noChangeArrowheads="1"/>
              </p:cNvSpPr>
              <p:nvPr/>
            </p:nvSpPr>
            <p:spPr bwMode="auto">
              <a:xfrm>
                <a:off x="879" y="1509"/>
                <a:ext cx="273" cy="212"/>
              </a:xfrm>
              <a:prstGeom prst="rect">
                <a:avLst/>
              </a:prstGeom>
              <a:noFill/>
              <a:ln w="19050">
                <a:noFill/>
                <a:miter lim="800000"/>
                <a:headEnd/>
                <a:tailEnd/>
              </a:ln>
            </p:spPr>
            <p:txBody>
              <a:bodyPr wrap="none">
                <a:spAutoFit/>
              </a:bodyPr>
              <a:lstStyle/>
              <a:p>
                <a:r>
                  <a:rPr lang="en-US" sz="1200" b="1">
                    <a:latin typeface="Times New Roman" pitchFamily="18" charset="0"/>
                  </a:rPr>
                  <a:t>11</a:t>
                </a:r>
                <a:endParaRPr lang="en-US">
                  <a:latin typeface="Times New Roman" pitchFamily="18" charset="0"/>
                </a:endParaRPr>
              </a:p>
            </p:txBody>
          </p:sp>
          <p:sp>
            <p:nvSpPr>
              <p:cNvPr id="20506" name="Text Box 85"/>
              <p:cNvSpPr txBox="1">
                <a:spLocks noChangeArrowheads="1"/>
              </p:cNvSpPr>
              <p:nvPr/>
            </p:nvSpPr>
            <p:spPr bwMode="auto">
              <a:xfrm>
                <a:off x="1196" y="1646"/>
                <a:ext cx="273" cy="213"/>
              </a:xfrm>
              <a:prstGeom prst="rect">
                <a:avLst/>
              </a:prstGeom>
              <a:noFill/>
              <a:ln w="19050">
                <a:noFill/>
                <a:miter lim="800000"/>
                <a:headEnd/>
                <a:tailEnd/>
              </a:ln>
            </p:spPr>
            <p:txBody>
              <a:bodyPr wrap="none">
                <a:spAutoFit/>
              </a:bodyPr>
              <a:lstStyle/>
              <a:p>
                <a:r>
                  <a:rPr lang="en-US" sz="1200" b="1">
                    <a:latin typeface="Times New Roman" pitchFamily="18" charset="0"/>
                  </a:rPr>
                  <a:t>18</a:t>
                </a:r>
                <a:endParaRPr lang="en-US">
                  <a:latin typeface="Times New Roman" pitchFamily="18" charset="0"/>
                </a:endParaRPr>
              </a:p>
            </p:txBody>
          </p:sp>
          <p:sp>
            <p:nvSpPr>
              <p:cNvPr id="20507" name="Text Box 86"/>
              <p:cNvSpPr txBox="1">
                <a:spLocks noChangeArrowheads="1"/>
              </p:cNvSpPr>
              <p:nvPr/>
            </p:nvSpPr>
            <p:spPr bwMode="auto">
              <a:xfrm>
                <a:off x="1333" y="1980"/>
                <a:ext cx="211" cy="213"/>
              </a:xfrm>
              <a:prstGeom prst="rect">
                <a:avLst/>
              </a:prstGeom>
              <a:noFill/>
              <a:ln w="19050">
                <a:noFill/>
                <a:miter lim="800000"/>
                <a:headEnd/>
                <a:tailEnd/>
              </a:ln>
            </p:spPr>
            <p:txBody>
              <a:bodyPr wrap="none">
                <a:spAutoFit/>
              </a:bodyPr>
              <a:lstStyle/>
              <a:p>
                <a:r>
                  <a:rPr lang="en-US" sz="1200" b="1">
                    <a:latin typeface="Times New Roman" pitchFamily="18" charset="0"/>
                  </a:rPr>
                  <a:t>3</a:t>
                </a:r>
                <a:endParaRPr lang="en-US">
                  <a:latin typeface="Times New Roman" pitchFamily="18" charset="0"/>
                </a:endParaRPr>
              </a:p>
            </p:txBody>
          </p:sp>
          <p:sp>
            <p:nvSpPr>
              <p:cNvPr id="20508" name="Text Box 87"/>
              <p:cNvSpPr txBox="1">
                <a:spLocks noChangeArrowheads="1"/>
              </p:cNvSpPr>
              <p:nvPr/>
            </p:nvSpPr>
            <p:spPr bwMode="auto">
              <a:xfrm>
                <a:off x="1519" y="1975"/>
                <a:ext cx="212" cy="213"/>
              </a:xfrm>
              <a:prstGeom prst="rect">
                <a:avLst/>
              </a:prstGeom>
              <a:noFill/>
              <a:ln w="19050">
                <a:noFill/>
                <a:miter lim="800000"/>
                <a:headEnd/>
                <a:tailEnd/>
              </a:ln>
            </p:spPr>
            <p:txBody>
              <a:bodyPr wrap="none">
                <a:spAutoFit/>
              </a:bodyPr>
              <a:lstStyle/>
              <a:p>
                <a:r>
                  <a:rPr lang="en-US" sz="1200" b="1">
                    <a:latin typeface="Times New Roman" pitchFamily="18" charset="0"/>
                  </a:rPr>
                  <a:t>5</a:t>
                </a:r>
                <a:endParaRPr lang="en-US">
                  <a:latin typeface="Times New Roman" pitchFamily="18" charset="0"/>
                </a:endParaRPr>
              </a:p>
            </p:txBody>
          </p:sp>
          <p:sp>
            <p:nvSpPr>
              <p:cNvPr id="20509" name="Text Box 88"/>
              <p:cNvSpPr txBox="1">
                <a:spLocks noChangeArrowheads="1"/>
              </p:cNvSpPr>
              <p:nvPr/>
            </p:nvSpPr>
            <p:spPr bwMode="auto">
              <a:xfrm>
                <a:off x="1181" y="1975"/>
                <a:ext cx="211" cy="213"/>
              </a:xfrm>
              <a:prstGeom prst="rect">
                <a:avLst/>
              </a:prstGeom>
              <a:noFill/>
              <a:ln w="19050">
                <a:noFill/>
                <a:miter lim="800000"/>
                <a:headEnd/>
                <a:tailEnd/>
              </a:ln>
            </p:spPr>
            <p:txBody>
              <a:bodyPr wrap="none">
                <a:spAutoFit/>
              </a:bodyPr>
              <a:lstStyle/>
              <a:p>
                <a:r>
                  <a:rPr lang="en-US" sz="1200" b="1">
                    <a:latin typeface="Times New Roman" pitchFamily="18" charset="0"/>
                  </a:rPr>
                  <a:t>6</a:t>
                </a:r>
                <a:endParaRPr lang="en-US">
                  <a:latin typeface="Times New Roman" pitchFamily="18" charset="0"/>
                </a:endParaRPr>
              </a:p>
            </p:txBody>
          </p:sp>
          <p:sp>
            <p:nvSpPr>
              <p:cNvPr id="20510" name="Text Box 89"/>
              <p:cNvSpPr txBox="1">
                <a:spLocks noChangeArrowheads="1"/>
              </p:cNvSpPr>
              <p:nvPr/>
            </p:nvSpPr>
            <p:spPr bwMode="auto">
              <a:xfrm>
                <a:off x="1012" y="1805"/>
                <a:ext cx="273" cy="212"/>
              </a:xfrm>
              <a:prstGeom prst="rect">
                <a:avLst/>
              </a:prstGeom>
              <a:noFill/>
              <a:ln w="19050">
                <a:noFill/>
                <a:miter lim="800000"/>
                <a:headEnd/>
                <a:tailEnd/>
              </a:ln>
            </p:spPr>
            <p:txBody>
              <a:bodyPr wrap="none">
                <a:spAutoFit/>
              </a:bodyPr>
              <a:lstStyle/>
              <a:p>
                <a:r>
                  <a:rPr lang="en-US" sz="1200" b="1">
                    <a:latin typeface="Times New Roman" pitchFamily="18" charset="0"/>
                  </a:rPr>
                  <a:t>19</a:t>
                </a:r>
                <a:endParaRPr lang="en-US">
                  <a:latin typeface="Times New Roman" pitchFamily="18" charset="0"/>
                </a:endParaRPr>
              </a:p>
            </p:txBody>
          </p:sp>
          <p:sp>
            <p:nvSpPr>
              <p:cNvPr id="20511" name="Text Box 90"/>
              <p:cNvSpPr txBox="1">
                <a:spLocks noChangeArrowheads="1"/>
              </p:cNvSpPr>
              <p:nvPr/>
            </p:nvSpPr>
            <p:spPr bwMode="auto">
              <a:xfrm>
                <a:off x="1021" y="2316"/>
                <a:ext cx="273" cy="212"/>
              </a:xfrm>
              <a:prstGeom prst="rect">
                <a:avLst/>
              </a:prstGeom>
              <a:noFill/>
              <a:ln w="19050">
                <a:noFill/>
                <a:miter lim="800000"/>
                <a:headEnd/>
                <a:tailEnd/>
              </a:ln>
            </p:spPr>
            <p:txBody>
              <a:bodyPr wrap="none">
                <a:spAutoFit/>
              </a:bodyPr>
              <a:lstStyle/>
              <a:p>
                <a:r>
                  <a:rPr lang="en-US" sz="1200" b="1">
                    <a:latin typeface="Times New Roman" pitchFamily="18" charset="0"/>
                  </a:rPr>
                  <a:t>15</a:t>
                </a:r>
                <a:endParaRPr lang="en-US">
                  <a:latin typeface="Times New Roman" pitchFamily="18" charset="0"/>
                </a:endParaRPr>
              </a:p>
            </p:txBody>
          </p:sp>
          <p:sp>
            <p:nvSpPr>
              <p:cNvPr id="20512" name="Text Box 91"/>
              <p:cNvSpPr txBox="1">
                <a:spLocks noChangeArrowheads="1"/>
              </p:cNvSpPr>
              <p:nvPr/>
            </p:nvSpPr>
            <p:spPr bwMode="auto">
              <a:xfrm>
                <a:off x="860" y="2635"/>
                <a:ext cx="273" cy="213"/>
              </a:xfrm>
              <a:prstGeom prst="rect">
                <a:avLst/>
              </a:prstGeom>
              <a:noFill/>
              <a:ln w="19050">
                <a:noFill/>
                <a:miter lim="800000"/>
                <a:headEnd/>
                <a:tailEnd/>
              </a:ln>
            </p:spPr>
            <p:txBody>
              <a:bodyPr wrap="none">
                <a:spAutoFit/>
              </a:bodyPr>
              <a:lstStyle/>
              <a:p>
                <a:r>
                  <a:rPr lang="en-US" sz="1200" b="1">
                    <a:latin typeface="Times New Roman" pitchFamily="18" charset="0"/>
                  </a:rPr>
                  <a:t>10</a:t>
                </a:r>
                <a:endParaRPr lang="en-US">
                  <a:latin typeface="Times New Roman" pitchFamily="18" charset="0"/>
                </a:endParaRPr>
              </a:p>
            </p:txBody>
          </p:sp>
          <p:sp>
            <p:nvSpPr>
              <p:cNvPr id="20513" name="Text Box 92"/>
              <p:cNvSpPr txBox="1">
                <a:spLocks noChangeArrowheads="1"/>
              </p:cNvSpPr>
              <p:nvPr/>
            </p:nvSpPr>
            <p:spPr bwMode="auto">
              <a:xfrm>
                <a:off x="1367" y="2687"/>
                <a:ext cx="273" cy="212"/>
              </a:xfrm>
              <a:prstGeom prst="rect">
                <a:avLst/>
              </a:prstGeom>
              <a:noFill/>
              <a:ln w="19050">
                <a:noFill/>
                <a:miter lim="800000"/>
                <a:headEnd/>
                <a:tailEnd/>
              </a:ln>
            </p:spPr>
            <p:txBody>
              <a:bodyPr wrap="none">
                <a:spAutoFit/>
              </a:bodyPr>
              <a:lstStyle/>
              <a:p>
                <a:r>
                  <a:rPr lang="en-US" sz="1200" b="1">
                    <a:latin typeface="Times New Roman" pitchFamily="18" charset="0"/>
                  </a:rPr>
                  <a:t>14</a:t>
                </a:r>
                <a:endParaRPr lang="en-US">
                  <a:latin typeface="Times New Roman" pitchFamily="18" charset="0"/>
                </a:endParaRPr>
              </a:p>
            </p:txBody>
          </p:sp>
          <p:sp>
            <p:nvSpPr>
              <p:cNvPr id="20514" name="Text Box 93"/>
              <p:cNvSpPr txBox="1">
                <a:spLocks noChangeArrowheads="1"/>
              </p:cNvSpPr>
              <p:nvPr/>
            </p:nvSpPr>
            <p:spPr bwMode="auto">
              <a:xfrm>
                <a:off x="1647" y="2549"/>
                <a:ext cx="273" cy="213"/>
              </a:xfrm>
              <a:prstGeom prst="rect">
                <a:avLst/>
              </a:prstGeom>
              <a:noFill/>
              <a:ln w="19050">
                <a:noFill/>
                <a:miter lim="800000"/>
                <a:headEnd/>
                <a:tailEnd/>
              </a:ln>
            </p:spPr>
            <p:txBody>
              <a:bodyPr wrap="none">
                <a:spAutoFit/>
              </a:bodyPr>
              <a:lstStyle/>
              <a:p>
                <a:r>
                  <a:rPr lang="en-US" sz="1200" b="1">
                    <a:latin typeface="Times New Roman" pitchFamily="18" charset="0"/>
                  </a:rPr>
                  <a:t>16</a:t>
                </a:r>
                <a:endParaRPr lang="en-US">
                  <a:latin typeface="Times New Roman" pitchFamily="18" charset="0"/>
                </a:endParaRPr>
              </a:p>
            </p:txBody>
          </p:sp>
          <p:sp>
            <p:nvSpPr>
              <p:cNvPr id="20515" name="Text Box 94"/>
              <p:cNvSpPr txBox="1">
                <a:spLocks noChangeArrowheads="1"/>
              </p:cNvSpPr>
              <p:nvPr/>
            </p:nvSpPr>
            <p:spPr bwMode="auto">
              <a:xfrm>
                <a:off x="1297" y="2351"/>
                <a:ext cx="211" cy="213"/>
              </a:xfrm>
              <a:prstGeom prst="rect">
                <a:avLst/>
              </a:prstGeom>
              <a:noFill/>
              <a:ln w="19050">
                <a:noFill/>
                <a:miter lim="800000"/>
                <a:headEnd/>
                <a:tailEnd/>
              </a:ln>
            </p:spPr>
            <p:txBody>
              <a:bodyPr wrap="none">
                <a:spAutoFit/>
              </a:bodyPr>
              <a:lstStyle/>
              <a:p>
                <a:r>
                  <a:rPr lang="en-US" sz="1200" b="1">
                    <a:latin typeface="Times New Roman" pitchFamily="18" charset="0"/>
                  </a:rPr>
                  <a:t>4</a:t>
                </a:r>
                <a:endParaRPr lang="en-US">
                  <a:latin typeface="Times New Roman" pitchFamily="18" charset="0"/>
                </a:endParaRPr>
              </a:p>
            </p:txBody>
          </p:sp>
          <p:sp>
            <p:nvSpPr>
              <p:cNvPr id="20516" name="Text Box 95"/>
              <p:cNvSpPr txBox="1">
                <a:spLocks noChangeArrowheads="1"/>
              </p:cNvSpPr>
              <p:nvPr/>
            </p:nvSpPr>
            <p:spPr bwMode="auto">
              <a:xfrm>
                <a:off x="2435" y="2666"/>
                <a:ext cx="273" cy="213"/>
              </a:xfrm>
              <a:prstGeom prst="rect">
                <a:avLst/>
              </a:prstGeom>
              <a:noFill/>
              <a:ln w="19050">
                <a:noFill/>
                <a:miter lim="800000"/>
                <a:headEnd/>
                <a:tailEnd/>
              </a:ln>
            </p:spPr>
            <p:txBody>
              <a:bodyPr wrap="none">
                <a:spAutoFit/>
              </a:bodyPr>
              <a:lstStyle/>
              <a:p>
                <a:r>
                  <a:rPr lang="en-US" sz="1200" b="1">
                    <a:latin typeface="Times New Roman" pitchFamily="18" charset="0"/>
                  </a:rPr>
                  <a:t>00</a:t>
                </a:r>
                <a:endParaRPr lang="en-US">
                  <a:latin typeface="Times New Roman" pitchFamily="18" charset="0"/>
                </a:endParaRPr>
              </a:p>
            </p:txBody>
          </p:sp>
          <p:sp>
            <p:nvSpPr>
              <p:cNvPr id="20517" name="Text Box 96"/>
              <p:cNvSpPr txBox="1">
                <a:spLocks noChangeArrowheads="1"/>
              </p:cNvSpPr>
              <p:nvPr/>
            </p:nvSpPr>
            <p:spPr bwMode="auto">
              <a:xfrm>
                <a:off x="2017" y="2689"/>
                <a:ext cx="273" cy="213"/>
              </a:xfrm>
              <a:prstGeom prst="rect">
                <a:avLst/>
              </a:prstGeom>
              <a:noFill/>
              <a:ln w="19050">
                <a:noFill/>
                <a:miter lim="800000"/>
                <a:headEnd/>
                <a:tailEnd/>
              </a:ln>
            </p:spPr>
            <p:txBody>
              <a:bodyPr wrap="none">
                <a:spAutoFit/>
              </a:bodyPr>
              <a:lstStyle/>
              <a:p>
                <a:r>
                  <a:rPr lang="en-US" sz="1200" b="1">
                    <a:latin typeface="Times New Roman" pitchFamily="18" charset="0"/>
                  </a:rPr>
                  <a:t>21</a:t>
                </a:r>
                <a:endParaRPr lang="en-US">
                  <a:latin typeface="Times New Roman" pitchFamily="18" charset="0"/>
                </a:endParaRPr>
              </a:p>
            </p:txBody>
          </p:sp>
          <p:sp>
            <p:nvSpPr>
              <p:cNvPr id="20518" name="Text Box 97"/>
              <p:cNvSpPr txBox="1">
                <a:spLocks noChangeArrowheads="1"/>
              </p:cNvSpPr>
              <p:nvPr/>
            </p:nvSpPr>
            <p:spPr bwMode="auto">
              <a:xfrm>
                <a:off x="2928" y="3388"/>
                <a:ext cx="274" cy="213"/>
              </a:xfrm>
              <a:prstGeom prst="rect">
                <a:avLst/>
              </a:prstGeom>
              <a:noFill/>
              <a:ln w="19050">
                <a:noFill/>
                <a:miter lim="800000"/>
                <a:headEnd/>
                <a:tailEnd/>
              </a:ln>
            </p:spPr>
            <p:txBody>
              <a:bodyPr wrap="none">
                <a:spAutoFit/>
              </a:bodyPr>
              <a:lstStyle/>
              <a:p>
                <a:r>
                  <a:rPr lang="en-US" sz="1200" b="1">
                    <a:latin typeface="Times New Roman" pitchFamily="18" charset="0"/>
                  </a:rPr>
                  <a:t>26</a:t>
                </a:r>
                <a:endParaRPr lang="en-US">
                  <a:latin typeface="Times New Roman" pitchFamily="18" charset="0"/>
                </a:endParaRPr>
              </a:p>
            </p:txBody>
          </p:sp>
          <p:sp>
            <p:nvSpPr>
              <p:cNvPr id="20519" name="Text Box 98"/>
              <p:cNvSpPr txBox="1">
                <a:spLocks noChangeArrowheads="1"/>
              </p:cNvSpPr>
              <p:nvPr/>
            </p:nvSpPr>
            <p:spPr bwMode="auto">
              <a:xfrm>
                <a:off x="3016" y="3059"/>
                <a:ext cx="273" cy="213"/>
              </a:xfrm>
              <a:prstGeom prst="rect">
                <a:avLst/>
              </a:prstGeom>
              <a:noFill/>
              <a:ln w="19050">
                <a:noFill/>
                <a:miter lim="800000"/>
                <a:headEnd/>
                <a:tailEnd/>
              </a:ln>
            </p:spPr>
            <p:txBody>
              <a:bodyPr wrap="none">
                <a:spAutoFit/>
              </a:bodyPr>
              <a:lstStyle/>
              <a:p>
                <a:r>
                  <a:rPr lang="en-US" sz="1200" b="1">
                    <a:latin typeface="Times New Roman" pitchFamily="18" charset="0"/>
                  </a:rPr>
                  <a:t>23</a:t>
                </a:r>
                <a:endParaRPr lang="en-US">
                  <a:latin typeface="Times New Roman" pitchFamily="18" charset="0"/>
                </a:endParaRPr>
              </a:p>
            </p:txBody>
          </p:sp>
          <p:sp>
            <p:nvSpPr>
              <p:cNvPr id="20520" name="Text Box 99"/>
              <p:cNvSpPr txBox="1">
                <a:spLocks noChangeArrowheads="1"/>
              </p:cNvSpPr>
              <p:nvPr/>
            </p:nvSpPr>
            <p:spPr bwMode="auto">
              <a:xfrm>
                <a:off x="2729" y="3049"/>
                <a:ext cx="273" cy="213"/>
              </a:xfrm>
              <a:prstGeom prst="rect">
                <a:avLst/>
              </a:prstGeom>
              <a:noFill/>
              <a:ln w="19050">
                <a:noFill/>
                <a:miter lim="800000"/>
                <a:headEnd/>
                <a:tailEnd/>
              </a:ln>
            </p:spPr>
            <p:txBody>
              <a:bodyPr wrap="none">
                <a:spAutoFit/>
              </a:bodyPr>
              <a:lstStyle/>
              <a:p>
                <a:r>
                  <a:rPr lang="en-US" sz="1200" b="1">
                    <a:latin typeface="Times New Roman" pitchFamily="18" charset="0"/>
                  </a:rPr>
                  <a:t>22</a:t>
                </a:r>
                <a:endParaRPr lang="en-US">
                  <a:latin typeface="Times New Roman" pitchFamily="18" charset="0"/>
                </a:endParaRPr>
              </a:p>
            </p:txBody>
          </p:sp>
          <p:sp>
            <p:nvSpPr>
              <p:cNvPr id="20521" name="Text Box 100"/>
              <p:cNvSpPr txBox="1">
                <a:spLocks noChangeArrowheads="1"/>
              </p:cNvSpPr>
              <p:nvPr/>
            </p:nvSpPr>
            <p:spPr bwMode="auto">
              <a:xfrm>
                <a:off x="2673" y="2684"/>
                <a:ext cx="273" cy="213"/>
              </a:xfrm>
              <a:prstGeom prst="rect">
                <a:avLst/>
              </a:prstGeom>
              <a:noFill/>
              <a:ln w="19050">
                <a:noFill/>
                <a:miter lim="800000"/>
                <a:headEnd/>
                <a:tailEnd/>
              </a:ln>
            </p:spPr>
            <p:txBody>
              <a:bodyPr wrap="none">
                <a:spAutoFit/>
              </a:bodyPr>
              <a:lstStyle/>
              <a:p>
                <a:r>
                  <a:rPr lang="en-US" sz="1200" b="1">
                    <a:latin typeface="Times New Roman" pitchFamily="18" charset="0"/>
                  </a:rPr>
                  <a:t>20</a:t>
                </a:r>
                <a:endParaRPr lang="en-US">
                  <a:latin typeface="Times New Roman" pitchFamily="18" charset="0"/>
                </a:endParaRPr>
              </a:p>
            </p:txBody>
          </p:sp>
          <p:sp>
            <p:nvSpPr>
              <p:cNvPr id="20522" name="Text Box 101"/>
              <p:cNvSpPr txBox="1">
                <a:spLocks noChangeArrowheads="1"/>
              </p:cNvSpPr>
              <p:nvPr/>
            </p:nvSpPr>
            <p:spPr bwMode="auto">
              <a:xfrm>
                <a:off x="2758" y="2423"/>
                <a:ext cx="273" cy="212"/>
              </a:xfrm>
              <a:prstGeom prst="rect">
                <a:avLst/>
              </a:prstGeom>
              <a:noFill/>
              <a:ln w="19050">
                <a:noFill/>
                <a:miter lim="800000"/>
                <a:headEnd/>
                <a:tailEnd/>
              </a:ln>
            </p:spPr>
            <p:txBody>
              <a:bodyPr wrap="none">
                <a:spAutoFit/>
              </a:bodyPr>
              <a:lstStyle/>
              <a:p>
                <a:r>
                  <a:rPr lang="en-US" sz="1200" b="1">
                    <a:latin typeface="Times New Roman" pitchFamily="18" charset="0"/>
                  </a:rPr>
                  <a:t>27</a:t>
                </a:r>
                <a:endParaRPr lang="en-US">
                  <a:latin typeface="Times New Roman" pitchFamily="18" charset="0"/>
                </a:endParaRPr>
              </a:p>
            </p:txBody>
          </p:sp>
          <p:sp>
            <p:nvSpPr>
              <p:cNvPr id="20523" name="Text Box 102"/>
              <p:cNvSpPr txBox="1">
                <a:spLocks noChangeArrowheads="1"/>
              </p:cNvSpPr>
              <p:nvPr/>
            </p:nvSpPr>
            <p:spPr bwMode="auto">
              <a:xfrm>
                <a:off x="2752" y="2323"/>
                <a:ext cx="273" cy="213"/>
              </a:xfrm>
              <a:prstGeom prst="rect">
                <a:avLst/>
              </a:prstGeom>
              <a:noFill/>
              <a:ln w="19050">
                <a:noFill/>
                <a:miter lim="800000"/>
                <a:headEnd/>
                <a:tailEnd/>
              </a:ln>
            </p:spPr>
            <p:txBody>
              <a:bodyPr wrap="none">
                <a:spAutoFit/>
              </a:bodyPr>
              <a:lstStyle/>
              <a:p>
                <a:r>
                  <a:rPr lang="en-US" sz="1200" b="1">
                    <a:latin typeface="Times New Roman" pitchFamily="18" charset="0"/>
                  </a:rPr>
                  <a:t>24</a:t>
                </a:r>
                <a:endParaRPr lang="en-US">
                  <a:latin typeface="Times New Roman" pitchFamily="18" charset="0"/>
                </a:endParaRPr>
              </a:p>
            </p:txBody>
          </p:sp>
          <p:sp>
            <p:nvSpPr>
              <p:cNvPr id="20524" name="Text Box 103"/>
              <p:cNvSpPr txBox="1">
                <a:spLocks noChangeArrowheads="1"/>
              </p:cNvSpPr>
              <p:nvPr/>
            </p:nvSpPr>
            <p:spPr bwMode="auto">
              <a:xfrm>
                <a:off x="2967" y="2134"/>
                <a:ext cx="273" cy="213"/>
              </a:xfrm>
              <a:prstGeom prst="rect">
                <a:avLst/>
              </a:prstGeom>
              <a:noFill/>
              <a:ln w="19050">
                <a:noFill/>
                <a:miter lim="800000"/>
                <a:headEnd/>
                <a:tailEnd/>
              </a:ln>
            </p:spPr>
            <p:txBody>
              <a:bodyPr wrap="none">
                <a:spAutoFit/>
              </a:bodyPr>
              <a:lstStyle/>
              <a:p>
                <a:r>
                  <a:rPr lang="en-US" sz="1200" b="1">
                    <a:latin typeface="Times New Roman" pitchFamily="18" charset="0"/>
                  </a:rPr>
                  <a:t>28</a:t>
                </a:r>
                <a:endParaRPr lang="en-US">
                  <a:latin typeface="Times New Roman" pitchFamily="18" charset="0"/>
                </a:endParaRPr>
              </a:p>
            </p:txBody>
          </p:sp>
          <p:sp>
            <p:nvSpPr>
              <p:cNvPr id="20525" name="Text Box 104"/>
              <p:cNvSpPr txBox="1">
                <a:spLocks noChangeArrowheads="1"/>
              </p:cNvSpPr>
              <p:nvPr/>
            </p:nvSpPr>
            <p:spPr bwMode="auto">
              <a:xfrm>
                <a:off x="2018" y="1936"/>
                <a:ext cx="292" cy="189"/>
              </a:xfrm>
              <a:prstGeom prst="rect">
                <a:avLst/>
              </a:prstGeom>
              <a:noFill/>
              <a:ln w="19050">
                <a:noFill/>
                <a:miter lim="800000"/>
                <a:headEnd/>
                <a:tailEnd/>
              </a:ln>
            </p:spPr>
            <p:txBody>
              <a:bodyPr wrap="none">
                <a:spAutoFit/>
              </a:bodyPr>
              <a:lstStyle/>
              <a:p>
                <a:r>
                  <a:rPr lang="en-US" sz="1000" b="1">
                    <a:latin typeface="Times New Roman" pitchFamily="18" charset="0"/>
                  </a:rPr>
                  <a:t>NE</a:t>
                </a:r>
                <a:endParaRPr lang="en-US">
                  <a:latin typeface="Times New Roman" pitchFamily="18" charset="0"/>
                </a:endParaRPr>
              </a:p>
            </p:txBody>
          </p:sp>
          <p:sp>
            <p:nvSpPr>
              <p:cNvPr id="20526" name="Text Box 105"/>
              <p:cNvSpPr txBox="1">
                <a:spLocks noChangeArrowheads="1"/>
              </p:cNvSpPr>
              <p:nvPr/>
            </p:nvSpPr>
            <p:spPr bwMode="auto">
              <a:xfrm>
                <a:off x="2497" y="1685"/>
                <a:ext cx="452" cy="190"/>
              </a:xfrm>
              <a:prstGeom prst="rect">
                <a:avLst/>
              </a:prstGeom>
              <a:noFill/>
              <a:ln w="19050">
                <a:noFill/>
                <a:miter lim="800000"/>
                <a:headEnd/>
                <a:tailEnd/>
              </a:ln>
            </p:spPr>
            <p:txBody>
              <a:bodyPr wrap="none">
                <a:spAutoFit/>
              </a:bodyPr>
              <a:lstStyle/>
              <a:p>
                <a:r>
                  <a:rPr lang="en-US" sz="1000" b="1">
                    <a:latin typeface="Times New Roman" pitchFamily="18" charset="0"/>
                  </a:rPr>
                  <a:t>LKHU</a:t>
                </a:r>
                <a:endParaRPr lang="en-US">
                  <a:latin typeface="Times New Roman" pitchFamily="18" charset="0"/>
                </a:endParaRPr>
              </a:p>
            </p:txBody>
          </p:sp>
          <p:sp>
            <p:nvSpPr>
              <p:cNvPr id="20527" name="Text Box 106"/>
              <p:cNvSpPr txBox="1">
                <a:spLocks noChangeArrowheads="1"/>
              </p:cNvSpPr>
              <p:nvPr/>
            </p:nvSpPr>
            <p:spPr bwMode="auto">
              <a:xfrm>
                <a:off x="1358" y="2075"/>
                <a:ext cx="436" cy="189"/>
              </a:xfrm>
              <a:prstGeom prst="rect">
                <a:avLst/>
              </a:prstGeom>
              <a:noFill/>
              <a:ln w="19050">
                <a:noFill/>
                <a:miter lim="800000"/>
                <a:headEnd/>
                <a:tailEnd/>
              </a:ln>
            </p:spPr>
            <p:txBody>
              <a:bodyPr wrap="none">
                <a:spAutoFit/>
              </a:bodyPr>
              <a:lstStyle/>
              <a:p>
                <a:r>
                  <a:rPr lang="en-US" sz="1000" b="1">
                    <a:latin typeface="Times New Roman" pitchFamily="18" charset="0"/>
                  </a:rPr>
                  <a:t>ADKS</a:t>
                </a:r>
                <a:endParaRPr lang="en-US">
                  <a:latin typeface="Times New Roman" pitchFamily="18" charset="0"/>
                </a:endParaRPr>
              </a:p>
            </p:txBody>
          </p:sp>
          <p:sp>
            <p:nvSpPr>
              <p:cNvPr id="20528" name="Text Box 107"/>
              <p:cNvSpPr txBox="1">
                <a:spLocks noChangeArrowheads="1"/>
              </p:cNvSpPr>
              <p:nvPr/>
            </p:nvSpPr>
            <p:spPr bwMode="auto">
              <a:xfrm>
                <a:off x="1890" y="2268"/>
                <a:ext cx="206" cy="425"/>
              </a:xfrm>
              <a:prstGeom prst="rect">
                <a:avLst/>
              </a:prstGeom>
              <a:noFill/>
              <a:ln w="19050">
                <a:noFill/>
                <a:miter lim="800000"/>
                <a:headEnd/>
                <a:tailEnd/>
              </a:ln>
            </p:spPr>
            <p:txBody>
              <a:bodyPr>
                <a:spAutoFit/>
              </a:bodyPr>
              <a:lstStyle/>
              <a:p>
                <a:r>
                  <a:rPr lang="en-US" sz="1000" b="1">
                    <a:latin typeface="Times New Roman" pitchFamily="18" charset="0"/>
                  </a:rPr>
                  <a:t>TMC</a:t>
                </a:r>
                <a:endParaRPr lang="en-US">
                  <a:latin typeface="Times New Roman" pitchFamily="18" charset="0"/>
                </a:endParaRPr>
              </a:p>
            </p:txBody>
          </p:sp>
          <p:sp>
            <p:nvSpPr>
              <p:cNvPr id="20529" name="Text Box 108"/>
              <p:cNvSpPr txBox="1">
                <a:spLocks noChangeArrowheads="1"/>
              </p:cNvSpPr>
              <p:nvPr/>
            </p:nvSpPr>
            <p:spPr bwMode="auto">
              <a:xfrm>
                <a:off x="1777" y="2073"/>
                <a:ext cx="730" cy="175"/>
              </a:xfrm>
              <a:prstGeom prst="rect">
                <a:avLst/>
              </a:prstGeom>
              <a:noFill/>
              <a:ln w="9525">
                <a:noFill/>
                <a:miter lim="800000"/>
                <a:headEnd/>
                <a:tailEnd/>
              </a:ln>
            </p:spPr>
            <p:txBody>
              <a:bodyPr wrap="none" lIns="27797" tIns="13897" rIns="27797" bIns="13897">
                <a:spAutoFit/>
              </a:bodyPr>
              <a:lstStyle/>
              <a:p>
                <a:pPr defTabSz="820738" eaLnBrk="0" hangingPunct="0"/>
                <a:r>
                  <a:rPr lang="en-US" sz="1300"/>
                  <a:t>HOUSTON</a:t>
                </a:r>
              </a:p>
            </p:txBody>
          </p:sp>
          <p:sp>
            <p:nvSpPr>
              <p:cNvPr id="20530" name="Text Box 109"/>
              <p:cNvSpPr txBox="1">
                <a:spLocks noChangeArrowheads="1"/>
              </p:cNvSpPr>
              <p:nvPr/>
            </p:nvSpPr>
            <p:spPr bwMode="auto">
              <a:xfrm>
                <a:off x="710" y="2410"/>
                <a:ext cx="652" cy="140"/>
              </a:xfrm>
              <a:prstGeom prst="rect">
                <a:avLst/>
              </a:prstGeom>
              <a:noFill/>
              <a:ln w="9525">
                <a:noFill/>
                <a:miter lim="800000"/>
                <a:headEnd/>
                <a:tailEnd/>
              </a:ln>
            </p:spPr>
            <p:txBody>
              <a:bodyPr wrap="none" lIns="27797" tIns="13897" rIns="27797" bIns="13897">
                <a:spAutoFit/>
              </a:bodyPr>
              <a:lstStyle/>
              <a:p>
                <a:pPr defTabSz="820738" eaLnBrk="0" hangingPunct="0"/>
                <a:r>
                  <a:rPr lang="en-US" sz="1000"/>
                  <a:t>FORT BEND</a:t>
                </a:r>
              </a:p>
            </p:txBody>
          </p:sp>
          <p:sp>
            <p:nvSpPr>
              <p:cNvPr id="20531" name="Text Box 110"/>
              <p:cNvSpPr txBox="1">
                <a:spLocks noChangeArrowheads="1"/>
              </p:cNvSpPr>
              <p:nvPr/>
            </p:nvSpPr>
            <p:spPr bwMode="auto">
              <a:xfrm>
                <a:off x="1762" y="1103"/>
                <a:ext cx="802" cy="140"/>
              </a:xfrm>
              <a:prstGeom prst="rect">
                <a:avLst/>
              </a:prstGeom>
              <a:solidFill>
                <a:schemeClr val="bg1"/>
              </a:solidFill>
              <a:ln w="9525">
                <a:noFill/>
                <a:miter lim="800000"/>
                <a:headEnd/>
                <a:tailEnd/>
              </a:ln>
            </p:spPr>
            <p:txBody>
              <a:bodyPr wrap="none" lIns="27797" tIns="13897" rIns="27797" bIns="13897">
                <a:spAutoFit/>
              </a:bodyPr>
              <a:lstStyle/>
              <a:p>
                <a:pPr defTabSz="820738" eaLnBrk="0" hangingPunct="0"/>
                <a:r>
                  <a:rPr lang="en-US" sz="1000"/>
                  <a:t>MONTGOMERY</a:t>
                </a:r>
              </a:p>
            </p:txBody>
          </p:sp>
          <p:sp>
            <p:nvSpPr>
              <p:cNvPr id="20532" name="Text Box 111"/>
              <p:cNvSpPr txBox="1">
                <a:spLocks noChangeArrowheads="1"/>
              </p:cNvSpPr>
              <p:nvPr/>
            </p:nvSpPr>
            <p:spPr bwMode="auto">
              <a:xfrm>
                <a:off x="2520" y="2879"/>
                <a:ext cx="684" cy="140"/>
              </a:xfrm>
              <a:prstGeom prst="rect">
                <a:avLst/>
              </a:prstGeom>
              <a:noFill/>
              <a:ln w="9525">
                <a:noFill/>
                <a:miter lim="800000"/>
                <a:headEnd/>
                <a:tailEnd/>
              </a:ln>
            </p:spPr>
            <p:txBody>
              <a:bodyPr wrap="none" lIns="27797" tIns="13897" rIns="27797" bIns="13897">
                <a:spAutoFit/>
              </a:bodyPr>
              <a:lstStyle/>
              <a:p>
                <a:pPr defTabSz="820738" eaLnBrk="0" hangingPunct="0"/>
                <a:r>
                  <a:rPr lang="en-US" sz="1000"/>
                  <a:t>GALVESTON</a:t>
                </a:r>
              </a:p>
            </p:txBody>
          </p:sp>
          <p:sp>
            <p:nvSpPr>
              <p:cNvPr id="20533" name="Text Box 112"/>
              <p:cNvSpPr txBox="1">
                <a:spLocks noChangeArrowheads="1"/>
              </p:cNvSpPr>
              <p:nvPr/>
            </p:nvSpPr>
            <p:spPr bwMode="auto">
              <a:xfrm>
                <a:off x="1841" y="1760"/>
                <a:ext cx="454" cy="141"/>
              </a:xfrm>
              <a:prstGeom prst="rect">
                <a:avLst/>
              </a:prstGeom>
              <a:noFill/>
              <a:ln w="9525">
                <a:noFill/>
                <a:miter lim="800000"/>
                <a:headEnd/>
                <a:tailEnd/>
              </a:ln>
            </p:spPr>
            <p:txBody>
              <a:bodyPr wrap="none" lIns="27797" tIns="13897" rIns="27797" bIns="13897">
                <a:spAutoFit/>
              </a:bodyPr>
              <a:lstStyle/>
              <a:p>
                <a:pPr defTabSz="820738" eaLnBrk="0" hangingPunct="0"/>
                <a:r>
                  <a:rPr lang="en-US" sz="1000"/>
                  <a:t>HARRIS</a:t>
                </a:r>
              </a:p>
            </p:txBody>
          </p:sp>
        </p:gr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762000" y="1066800"/>
            <a:ext cx="7712075" cy="5475288"/>
          </a:xfrm>
          <a:prstGeom prst="rect">
            <a:avLst/>
          </a:prstGeom>
          <a:noFill/>
          <a:ln w="9525">
            <a:noFill/>
            <a:miter lim="800000"/>
            <a:headEnd/>
            <a:tailEnd/>
          </a:ln>
        </p:spPr>
        <p:txBody>
          <a:bodyPr wrap="none" anchor="ctr"/>
          <a:lstStyle/>
          <a:p>
            <a:pPr>
              <a:spcBef>
                <a:spcPct val="50000"/>
              </a:spcBef>
              <a:buFontTx/>
              <a:buChar char="•"/>
            </a:pPr>
            <a:endParaRPr lang="en-US"/>
          </a:p>
        </p:txBody>
      </p:sp>
      <p:sp>
        <p:nvSpPr>
          <p:cNvPr id="21507" name="Rectangle 4"/>
          <p:cNvSpPr>
            <a:spLocks noChangeArrowheads="1"/>
          </p:cNvSpPr>
          <p:nvPr/>
        </p:nvSpPr>
        <p:spPr bwMode="auto">
          <a:xfrm>
            <a:off x="3833813" y="1425575"/>
            <a:ext cx="4745037" cy="2949575"/>
          </a:xfrm>
          <a:prstGeom prst="rect">
            <a:avLst/>
          </a:prstGeom>
          <a:noFill/>
          <a:ln w="9525">
            <a:noFill/>
            <a:miter lim="800000"/>
            <a:headEnd/>
            <a:tailEnd/>
          </a:ln>
        </p:spPr>
        <p:txBody>
          <a:bodyPr/>
          <a:lstStyle/>
          <a:p>
            <a:pPr marL="231775" indent="-231775">
              <a:lnSpc>
                <a:spcPct val="90000"/>
              </a:lnSpc>
              <a:spcAft>
                <a:spcPct val="40000"/>
              </a:spcAft>
              <a:buFontTx/>
              <a:buChar char="•"/>
            </a:pPr>
            <a:r>
              <a:rPr lang="en-US"/>
              <a:t>Dam Safety</a:t>
            </a:r>
          </a:p>
          <a:p>
            <a:pPr marL="231775" indent="-231775">
              <a:lnSpc>
                <a:spcPct val="90000"/>
              </a:lnSpc>
              <a:spcAft>
                <a:spcPct val="40000"/>
              </a:spcAft>
              <a:buFontTx/>
              <a:buChar char="•"/>
            </a:pPr>
            <a:r>
              <a:rPr lang="en-US"/>
              <a:t>Water resources</a:t>
            </a:r>
          </a:p>
          <a:p>
            <a:pPr marL="231775" indent="-231775">
              <a:lnSpc>
                <a:spcPct val="90000"/>
              </a:lnSpc>
              <a:spcAft>
                <a:spcPct val="40000"/>
              </a:spcAft>
              <a:buFontTx/>
              <a:buChar char="•"/>
            </a:pPr>
            <a:r>
              <a:rPr lang="en-US"/>
              <a:t>Relating tidal and geodetic datums</a:t>
            </a:r>
          </a:p>
          <a:p>
            <a:pPr marL="981075" lvl="1" indent="-403225">
              <a:lnSpc>
                <a:spcPct val="90000"/>
              </a:lnSpc>
              <a:spcAft>
                <a:spcPct val="40000"/>
              </a:spcAft>
              <a:buFontTx/>
              <a:buChar char="–"/>
            </a:pPr>
            <a:r>
              <a:rPr lang="en-US"/>
              <a:t>Ship transport: underwater/overhead clearance</a:t>
            </a:r>
          </a:p>
        </p:txBody>
      </p:sp>
      <p:sp>
        <p:nvSpPr>
          <p:cNvPr id="21508" name="Text Box 6"/>
          <p:cNvSpPr txBox="1">
            <a:spLocks noChangeArrowheads="1"/>
          </p:cNvSpPr>
          <p:nvPr/>
        </p:nvSpPr>
        <p:spPr bwMode="auto">
          <a:xfrm>
            <a:off x="714375" y="577850"/>
            <a:ext cx="5637213" cy="457200"/>
          </a:xfrm>
          <a:prstGeom prst="rect">
            <a:avLst/>
          </a:prstGeom>
          <a:noFill/>
          <a:ln w="25400" algn="ctr">
            <a:noFill/>
            <a:miter lim="800000"/>
            <a:headEnd/>
            <a:tailEnd/>
          </a:ln>
        </p:spPr>
        <p:txBody>
          <a:bodyPr>
            <a:spAutoFit/>
          </a:bodyPr>
          <a:lstStyle/>
          <a:p>
            <a:pPr marL="228600" indent="-228600">
              <a:spcBef>
                <a:spcPct val="50000"/>
              </a:spcBef>
            </a:pPr>
            <a:r>
              <a:rPr lang="en-US" b="1"/>
              <a:t>Water Resource Management </a:t>
            </a:r>
          </a:p>
        </p:txBody>
      </p:sp>
      <p:pic>
        <p:nvPicPr>
          <p:cNvPr id="21509" name="Picture 12" descr="crane3"/>
          <p:cNvPicPr>
            <a:picLocks noChangeAspect="1" noChangeArrowheads="1"/>
          </p:cNvPicPr>
          <p:nvPr/>
        </p:nvPicPr>
        <p:blipFill>
          <a:blip r:embed="rId3" cstate="print"/>
          <a:srcRect/>
          <a:stretch>
            <a:fillRect/>
          </a:stretch>
        </p:blipFill>
        <p:spPr bwMode="auto">
          <a:xfrm>
            <a:off x="3459163" y="4468813"/>
            <a:ext cx="2644775" cy="1928812"/>
          </a:xfrm>
          <a:prstGeom prst="rect">
            <a:avLst/>
          </a:prstGeom>
          <a:solidFill>
            <a:schemeClr val="tx1"/>
          </a:solidFill>
          <a:ln w="9525">
            <a:solidFill>
              <a:schemeClr val="bg1"/>
            </a:solidFill>
            <a:miter lim="800000"/>
            <a:headEnd/>
            <a:tailEnd/>
          </a:ln>
        </p:spPr>
      </p:pic>
      <p:pic>
        <p:nvPicPr>
          <p:cNvPr id="21510" name="Picture 13" descr="laslip"/>
          <p:cNvPicPr>
            <a:picLocks noChangeAspect="1" noChangeArrowheads="1"/>
          </p:cNvPicPr>
          <p:nvPr/>
        </p:nvPicPr>
        <p:blipFill>
          <a:blip r:embed="rId4" cstate="print"/>
          <a:srcRect/>
          <a:stretch>
            <a:fillRect/>
          </a:stretch>
        </p:blipFill>
        <p:spPr bwMode="auto">
          <a:xfrm>
            <a:off x="6156325" y="4429125"/>
            <a:ext cx="2728913" cy="1982788"/>
          </a:xfrm>
          <a:prstGeom prst="rect">
            <a:avLst/>
          </a:prstGeom>
          <a:noFill/>
          <a:ln w="9525">
            <a:noFill/>
            <a:miter lim="800000"/>
            <a:headEnd/>
            <a:tailEnd/>
          </a:ln>
        </p:spPr>
      </p:pic>
      <p:pic>
        <p:nvPicPr>
          <p:cNvPr id="21511" name="Picture 9" descr="Closeup of USM CORS and tide station"/>
          <p:cNvPicPr>
            <a:picLocks noChangeAspect="1" noChangeArrowheads="1"/>
          </p:cNvPicPr>
          <p:nvPr/>
        </p:nvPicPr>
        <p:blipFill>
          <a:blip r:embed="rId5" cstate="print"/>
          <a:srcRect/>
          <a:stretch>
            <a:fillRect/>
          </a:stretch>
        </p:blipFill>
        <p:spPr bwMode="auto">
          <a:xfrm>
            <a:off x="1778000" y="4532313"/>
            <a:ext cx="1544638" cy="2058987"/>
          </a:xfrm>
          <a:prstGeom prst="rect">
            <a:avLst/>
          </a:prstGeom>
          <a:noFill/>
          <a:ln w="9525">
            <a:solidFill>
              <a:schemeClr val="bg1"/>
            </a:solidFill>
            <a:miter lim="800000"/>
            <a:headEnd/>
            <a:tailEnd/>
          </a:ln>
        </p:spPr>
      </p:pic>
      <p:pic>
        <p:nvPicPr>
          <p:cNvPr id="21512" name="Picture 14"/>
          <p:cNvPicPr>
            <a:picLocks noChangeAspect="1" noChangeArrowheads="1"/>
          </p:cNvPicPr>
          <p:nvPr/>
        </p:nvPicPr>
        <p:blipFill>
          <a:blip r:embed="rId6" cstate="print"/>
          <a:srcRect/>
          <a:stretch>
            <a:fillRect/>
          </a:stretch>
        </p:blipFill>
        <p:spPr bwMode="auto">
          <a:xfrm>
            <a:off x="231775" y="3195638"/>
            <a:ext cx="1714500" cy="1714500"/>
          </a:xfrm>
          <a:prstGeom prst="rect">
            <a:avLst/>
          </a:prstGeom>
          <a:noFill/>
          <a:ln w="25400" algn="ctr">
            <a:noFill/>
            <a:miter lim="800000"/>
            <a:headEnd/>
            <a:tailEnd/>
          </a:ln>
        </p:spPr>
      </p:pic>
      <p:pic>
        <p:nvPicPr>
          <p:cNvPr id="21513" name="Picture 17"/>
          <p:cNvPicPr>
            <a:picLocks noChangeAspect="1" noChangeArrowheads="1"/>
          </p:cNvPicPr>
          <p:nvPr/>
        </p:nvPicPr>
        <p:blipFill>
          <a:blip r:embed="rId7" cstate="print"/>
          <a:srcRect/>
          <a:stretch>
            <a:fillRect/>
          </a:stretch>
        </p:blipFill>
        <p:spPr bwMode="auto">
          <a:xfrm>
            <a:off x="249238" y="1385888"/>
            <a:ext cx="2343150" cy="1738312"/>
          </a:xfrm>
          <a:prstGeom prst="rect">
            <a:avLst/>
          </a:prstGeom>
          <a:noFill/>
          <a:ln w="25400" algn="ctr">
            <a:noFill/>
            <a:miter lim="800000"/>
            <a:headEnd/>
            <a:tailEnd/>
          </a:ln>
        </p:spPr>
      </p:pic>
      <p:sp>
        <p:nvSpPr>
          <p:cNvPr id="21514" name="Text Box 18"/>
          <p:cNvSpPr txBox="1">
            <a:spLocks noChangeArrowheads="1"/>
          </p:cNvSpPr>
          <p:nvPr/>
        </p:nvSpPr>
        <p:spPr bwMode="auto">
          <a:xfrm>
            <a:off x="203200" y="2846388"/>
            <a:ext cx="1408113" cy="274637"/>
          </a:xfrm>
          <a:prstGeom prst="rect">
            <a:avLst/>
          </a:prstGeom>
          <a:noFill/>
          <a:ln w="25400" algn="ctr">
            <a:noFill/>
            <a:miter lim="800000"/>
            <a:headEnd/>
            <a:tailEnd/>
          </a:ln>
        </p:spPr>
        <p:txBody>
          <a:bodyPr>
            <a:spAutoFit/>
          </a:bodyPr>
          <a:lstStyle/>
          <a:p>
            <a:pPr marL="228600" indent="-228600">
              <a:spcBef>
                <a:spcPct val="50000"/>
              </a:spcBef>
            </a:pPr>
            <a:r>
              <a:rPr lang="en-US" sz="1200" b="1">
                <a:solidFill>
                  <a:schemeClr val="bg1"/>
                </a:solidFill>
              </a:rPr>
              <a:t>Folsom dam</a:t>
            </a:r>
          </a:p>
        </p:txBody>
      </p:sp>
      <p:sp>
        <p:nvSpPr>
          <p:cNvPr id="21515" name="Text Box 19"/>
          <p:cNvSpPr txBox="1">
            <a:spLocks noChangeArrowheads="1"/>
          </p:cNvSpPr>
          <p:nvPr/>
        </p:nvSpPr>
        <p:spPr bwMode="auto">
          <a:xfrm>
            <a:off x="0" y="4654550"/>
            <a:ext cx="2001838" cy="274638"/>
          </a:xfrm>
          <a:prstGeom prst="rect">
            <a:avLst/>
          </a:prstGeom>
          <a:noFill/>
          <a:ln w="25400" algn="ctr">
            <a:noFill/>
            <a:miter lim="800000"/>
            <a:headEnd/>
            <a:tailEnd/>
          </a:ln>
        </p:spPr>
        <p:txBody>
          <a:bodyPr>
            <a:spAutoFit/>
          </a:bodyPr>
          <a:lstStyle/>
          <a:p>
            <a:pPr marL="228600" indent="-228600">
              <a:spcBef>
                <a:spcPct val="50000"/>
              </a:spcBef>
            </a:pPr>
            <a:r>
              <a:rPr lang="en-US" sz="1200" b="1"/>
              <a:t>Novi Special WT, MI</a:t>
            </a:r>
          </a:p>
        </p:txBody>
      </p:sp>
      <p:pic>
        <p:nvPicPr>
          <p:cNvPr id="21516" name="Picture 21"/>
          <p:cNvPicPr>
            <a:picLocks noChangeAspect="1" noChangeArrowheads="1"/>
          </p:cNvPicPr>
          <p:nvPr/>
        </p:nvPicPr>
        <p:blipFill>
          <a:blip r:embed="rId8" cstate="print"/>
          <a:srcRect/>
          <a:stretch>
            <a:fillRect/>
          </a:stretch>
        </p:blipFill>
        <p:spPr bwMode="auto">
          <a:xfrm>
            <a:off x="2036763" y="2936875"/>
            <a:ext cx="1744662" cy="1430338"/>
          </a:xfrm>
          <a:prstGeom prst="rect">
            <a:avLst/>
          </a:prstGeom>
          <a:noFill/>
          <a:ln w="25400" algn="ctr">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3227388" y="968375"/>
            <a:ext cx="5175250" cy="457200"/>
          </a:xfrm>
          <a:prstGeom prst="rect">
            <a:avLst/>
          </a:prstGeom>
          <a:noFill/>
          <a:ln w="25400" algn="ctr">
            <a:noFill/>
            <a:miter lim="800000"/>
            <a:headEnd/>
            <a:tailEnd/>
          </a:ln>
        </p:spPr>
        <p:txBody>
          <a:bodyPr>
            <a:spAutoFit/>
          </a:bodyPr>
          <a:lstStyle/>
          <a:p>
            <a:pPr eaLnBrk="0" hangingPunct="0">
              <a:spcBef>
                <a:spcPct val="50000"/>
              </a:spcBef>
            </a:pPr>
            <a:r>
              <a:rPr lang="en-US" b="1"/>
              <a:t>DEMs, Geoid modeling</a:t>
            </a:r>
          </a:p>
        </p:txBody>
      </p:sp>
      <p:pic>
        <p:nvPicPr>
          <p:cNvPr id="22531" name="Picture 7" descr="WAStateGeoid_2005"/>
          <p:cNvPicPr>
            <a:picLocks noChangeAspect="1" noChangeArrowheads="1"/>
          </p:cNvPicPr>
          <p:nvPr/>
        </p:nvPicPr>
        <p:blipFill>
          <a:blip r:embed="rId3" cstate="print"/>
          <a:srcRect/>
          <a:stretch>
            <a:fillRect/>
          </a:stretch>
        </p:blipFill>
        <p:spPr bwMode="auto">
          <a:xfrm>
            <a:off x="596900" y="1568450"/>
            <a:ext cx="4679950" cy="3316288"/>
          </a:xfrm>
          <a:prstGeom prst="rect">
            <a:avLst/>
          </a:prstGeom>
          <a:noFill/>
          <a:ln w="9525">
            <a:noFill/>
            <a:miter lim="800000"/>
            <a:headEnd/>
            <a:tailEnd/>
          </a:ln>
        </p:spPr>
      </p:pic>
      <p:pic>
        <p:nvPicPr>
          <p:cNvPr id="22532" name="Picture 5" descr="KYgeoid03"/>
          <p:cNvPicPr>
            <a:picLocks noGrp="1" noChangeAspect="1" noChangeArrowheads="1"/>
          </p:cNvPicPr>
          <p:nvPr>
            <p:ph sz="half" idx="2"/>
          </p:nvPr>
        </p:nvPicPr>
        <p:blipFill>
          <a:blip r:embed="rId4" cstate="print"/>
          <a:srcRect l="2652" t="16467" r="2652" b="16467"/>
          <a:stretch>
            <a:fillRect/>
          </a:stretch>
        </p:blipFill>
        <p:spPr>
          <a:xfrm>
            <a:off x="4740275" y="2995613"/>
            <a:ext cx="3992563" cy="3038475"/>
          </a:xfrm>
          <a:ln>
            <a:solidFill>
              <a:srgbClr val="000080"/>
            </a:solid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1963" y="479425"/>
            <a:ext cx="8391525" cy="760413"/>
          </a:xfrm>
        </p:spPr>
        <p:txBody>
          <a:bodyPr/>
          <a:lstStyle/>
          <a:p>
            <a:pPr eaLnBrk="1" hangingPunct="1"/>
            <a:r>
              <a:rPr lang="en-US" sz="2800" smtClean="0"/>
              <a:t>New and Non-traditional Applications:</a:t>
            </a:r>
          </a:p>
        </p:txBody>
      </p:sp>
      <p:sp>
        <p:nvSpPr>
          <p:cNvPr id="23555" name="Rectangle 3"/>
          <p:cNvSpPr>
            <a:spLocks noGrp="1" noChangeArrowheads="1"/>
          </p:cNvSpPr>
          <p:nvPr>
            <p:ph type="body" idx="1"/>
          </p:nvPr>
        </p:nvSpPr>
        <p:spPr>
          <a:xfrm>
            <a:off x="2909888" y="1609725"/>
            <a:ext cx="5784850" cy="1844675"/>
          </a:xfrm>
        </p:spPr>
        <p:txBody>
          <a:bodyPr/>
          <a:lstStyle/>
          <a:p>
            <a:pPr eaLnBrk="1" hangingPunct="1">
              <a:lnSpc>
                <a:spcPct val="90000"/>
              </a:lnSpc>
              <a:spcBef>
                <a:spcPct val="50000"/>
              </a:spcBef>
            </a:pPr>
            <a:r>
              <a:rPr lang="en-US" sz="2400" smtClean="0"/>
              <a:t>Geographic Information Systems (GIS)</a:t>
            </a:r>
          </a:p>
          <a:p>
            <a:pPr eaLnBrk="1" hangingPunct="1">
              <a:lnSpc>
                <a:spcPct val="90000"/>
              </a:lnSpc>
              <a:spcBef>
                <a:spcPct val="50000"/>
              </a:spcBef>
            </a:pPr>
            <a:r>
              <a:rPr lang="en-US" sz="2400" smtClean="0"/>
              <a:t>Precision Farming</a:t>
            </a:r>
          </a:p>
          <a:p>
            <a:pPr>
              <a:lnSpc>
                <a:spcPct val="120000"/>
              </a:lnSpc>
              <a:spcBef>
                <a:spcPct val="15000"/>
              </a:spcBef>
            </a:pPr>
            <a:r>
              <a:rPr lang="en-US" sz="2400" smtClean="0"/>
              <a:t>Fleet Management</a:t>
            </a:r>
          </a:p>
        </p:txBody>
      </p:sp>
      <p:pic>
        <p:nvPicPr>
          <p:cNvPr id="23556" name="Picture 5"/>
          <p:cNvPicPr>
            <a:picLocks noChangeAspect="1" noChangeArrowheads="1"/>
          </p:cNvPicPr>
          <p:nvPr/>
        </p:nvPicPr>
        <p:blipFill>
          <a:blip r:embed="rId3" cstate="print"/>
          <a:srcRect/>
          <a:stretch>
            <a:fillRect/>
          </a:stretch>
        </p:blipFill>
        <p:spPr bwMode="auto">
          <a:xfrm>
            <a:off x="2730500" y="3649663"/>
            <a:ext cx="2397125" cy="2444750"/>
          </a:xfrm>
          <a:prstGeom prst="rect">
            <a:avLst/>
          </a:prstGeom>
          <a:noFill/>
          <a:ln w="9525">
            <a:solidFill>
              <a:schemeClr val="bg1"/>
            </a:solidFill>
            <a:miter lim="800000"/>
            <a:headEnd/>
            <a:tailEnd/>
          </a:ln>
        </p:spPr>
      </p:pic>
      <p:pic>
        <p:nvPicPr>
          <p:cNvPr id="23557" name="Picture 6"/>
          <p:cNvPicPr>
            <a:picLocks noChangeAspect="1" noChangeArrowheads="1"/>
          </p:cNvPicPr>
          <p:nvPr/>
        </p:nvPicPr>
        <p:blipFill>
          <a:blip r:embed="rId4" cstate="print"/>
          <a:srcRect/>
          <a:stretch>
            <a:fillRect/>
          </a:stretch>
        </p:blipFill>
        <p:spPr bwMode="auto">
          <a:xfrm>
            <a:off x="5518150" y="3683000"/>
            <a:ext cx="3336925" cy="2386013"/>
          </a:xfrm>
          <a:prstGeom prst="rect">
            <a:avLst/>
          </a:prstGeom>
          <a:noFill/>
          <a:ln w="9525">
            <a:noFill/>
            <a:miter lim="800000"/>
            <a:headEnd/>
            <a:tailEnd/>
          </a:ln>
        </p:spPr>
      </p:pic>
      <p:pic>
        <p:nvPicPr>
          <p:cNvPr id="23558" name="Picture 7" descr="CORS_Phases1&amp;2-4_200500404"/>
          <p:cNvPicPr>
            <a:picLocks noChangeAspect="1" noChangeArrowheads="1"/>
          </p:cNvPicPr>
          <p:nvPr/>
        </p:nvPicPr>
        <p:blipFill>
          <a:blip r:embed="rId5" cstate="print"/>
          <a:srcRect/>
          <a:stretch>
            <a:fillRect/>
          </a:stretch>
        </p:blipFill>
        <p:spPr bwMode="auto">
          <a:xfrm>
            <a:off x="233363" y="1377950"/>
            <a:ext cx="2366962" cy="3068638"/>
          </a:xfrm>
          <a:prstGeom prst="rect">
            <a:avLst/>
          </a:prstGeom>
          <a:noFill/>
          <a:ln w="9525">
            <a:solidFill>
              <a:srgbClr val="C0C0C0"/>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771525" y="1673225"/>
            <a:ext cx="8167688" cy="4292600"/>
          </a:xfrm>
        </p:spPr>
        <p:txBody>
          <a:bodyPr/>
          <a:lstStyle/>
          <a:p>
            <a:pPr eaLnBrk="1" hangingPunct="1"/>
            <a:r>
              <a:rPr lang="en-US" sz="3200" smtClean="0"/>
              <a:t>NGS Mission and Height Modernization Overview</a:t>
            </a:r>
          </a:p>
          <a:p>
            <a:pPr eaLnBrk="1" hangingPunct="1"/>
            <a:r>
              <a:rPr lang="en-US" sz="3200" smtClean="0"/>
              <a:t>Needs and Benefits of Accurate Heights </a:t>
            </a:r>
          </a:p>
          <a:p>
            <a:pPr eaLnBrk="1" hangingPunct="1"/>
            <a:r>
              <a:rPr lang="en-US" sz="3200" smtClean="0"/>
              <a:t>NGS Roles and Responsibilities</a:t>
            </a:r>
          </a:p>
        </p:txBody>
      </p:sp>
      <p:sp>
        <p:nvSpPr>
          <p:cNvPr id="6147" name="Rectangle 7"/>
          <p:cNvSpPr>
            <a:spLocks noGrp="1" noChangeArrowheads="1"/>
          </p:cNvSpPr>
          <p:nvPr>
            <p:ph type="title"/>
          </p:nvPr>
        </p:nvSpPr>
        <p:spPr>
          <a:xfrm>
            <a:off x="912813" y="569913"/>
            <a:ext cx="7162800" cy="685800"/>
          </a:xfrm>
        </p:spPr>
        <p:txBody>
          <a:bodyPr/>
          <a:lstStyle/>
          <a:p>
            <a:pPr eaLnBrk="1" hangingPunct="1"/>
            <a:r>
              <a:rPr lang="en-US" sz="3600" smtClean="0"/>
              <a:t>Overview</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403225" y="1076325"/>
            <a:ext cx="8740775" cy="5276850"/>
          </a:xfrm>
        </p:spPr>
        <p:txBody>
          <a:bodyPr/>
          <a:lstStyle/>
          <a:p>
            <a:pPr eaLnBrk="1" hangingPunct="1">
              <a:lnSpc>
                <a:spcPct val="90000"/>
              </a:lnSpc>
              <a:spcBef>
                <a:spcPct val="45000"/>
              </a:spcBef>
            </a:pPr>
            <a:r>
              <a:rPr lang="en-US" smtClean="0"/>
              <a:t>Reduce design and construction costs for engineering projects</a:t>
            </a:r>
          </a:p>
          <a:p>
            <a:pPr eaLnBrk="1" hangingPunct="1">
              <a:lnSpc>
                <a:spcPct val="90000"/>
              </a:lnSpc>
              <a:spcBef>
                <a:spcPct val="45000"/>
              </a:spcBef>
            </a:pPr>
            <a:r>
              <a:rPr lang="en-US" smtClean="0"/>
              <a:t>Accurate geospatial foundation for GIS</a:t>
            </a:r>
          </a:p>
          <a:p>
            <a:pPr eaLnBrk="1" hangingPunct="1">
              <a:lnSpc>
                <a:spcPct val="90000"/>
              </a:lnSpc>
              <a:spcBef>
                <a:spcPct val="45000"/>
              </a:spcBef>
            </a:pPr>
            <a:r>
              <a:rPr lang="en-US" smtClean="0"/>
              <a:t>Emergency response </a:t>
            </a:r>
          </a:p>
          <a:p>
            <a:pPr eaLnBrk="1" hangingPunct="1">
              <a:lnSpc>
                <a:spcPct val="90000"/>
              </a:lnSpc>
              <a:spcBef>
                <a:spcPct val="45000"/>
              </a:spcBef>
            </a:pPr>
            <a:r>
              <a:rPr lang="en-US" smtClean="0"/>
              <a:t>Coastal resilience, habitat restoration</a:t>
            </a:r>
          </a:p>
          <a:p>
            <a:pPr eaLnBrk="1" hangingPunct="1">
              <a:lnSpc>
                <a:spcPct val="90000"/>
              </a:lnSpc>
              <a:spcBef>
                <a:spcPct val="45000"/>
              </a:spcBef>
            </a:pPr>
            <a:r>
              <a:rPr lang="en-US" smtClean="0"/>
              <a:t>Water management, delivery – dams, levees</a:t>
            </a:r>
          </a:p>
          <a:p>
            <a:pPr eaLnBrk="1" hangingPunct="1">
              <a:lnSpc>
                <a:spcPct val="90000"/>
              </a:lnSpc>
              <a:spcBef>
                <a:spcPct val="45000"/>
              </a:spcBef>
            </a:pPr>
            <a:r>
              <a:rPr lang="en-US" smtClean="0"/>
              <a:t>Water levels – relative sea level change</a:t>
            </a:r>
          </a:p>
          <a:p>
            <a:pPr eaLnBrk="1" hangingPunct="1">
              <a:lnSpc>
                <a:spcPct val="90000"/>
              </a:lnSpc>
              <a:spcBef>
                <a:spcPct val="45000"/>
              </a:spcBef>
            </a:pPr>
            <a:r>
              <a:rPr lang="en-US" smtClean="0"/>
              <a:t>Storm surge, inundation modeling</a:t>
            </a:r>
          </a:p>
          <a:p>
            <a:pPr eaLnBrk="1" hangingPunct="1">
              <a:lnSpc>
                <a:spcPct val="90000"/>
              </a:lnSpc>
              <a:spcBef>
                <a:spcPct val="45000"/>
              </a:spcBef>
            </a:pPr>
            <a:r>
              <a:rPr lang="en-US" smtClean="0"/>
              <a:t>Accurate determination of floodplains – maximize insurance cost/benefit</a:t>
            </a:r>
          </a:p>
          <a:p>
            <a:pPr eaLnBrk="1" hangingPunct="1">
              <a:lnSpc>
                <a:spcPct val="90000"/>
              </a:lnSpc>
              <a:spcBef>
                <a:spcPct val="45000"/>
              </a:spcBef>
            </a:pPr>
            <a:r>
              <a:rPr lang="en-US" smtClean="0"/>
              <a:t>Improve agricultural yields</a:t>
            </a:r>
          </a:p>
          <a:p>
            <a:pPr eaLnBrk="1" hangingPunct="1">
              <a:lnSpc>
                <a:spcPct val="90000"/>
              </a:lnSpc>
              <a:spcBef>
                <a:spcPct val="45000"/>
              </a:spcBef>
            </a:pPr>
            <a:r>
              <a:rPr lang="en-US" smtClean="0"/>
              <a:t>Ensure safe low-visibility aircraft landings</a:t>
            </a:r>
          </a:p>
          <a:p>
            <a:pPr eaLnBrk="1" hangingPunct="1">
              <a:lnSpc>
                <a:spcPct val="90000"/>
              </a:lnSpc>
              <a:spcBef>
                <a:spcPct val="45000"/>
              </a:spcBef>
            </a:pPr>
            <a:r>
              <a:rPr lang="en-US" smtClean="0"/>
              <a:t>Ensure safe overhead and under-keel clearance on waterways</a:t>
            </a:r>
          </a:p>
          <a:p>
            <a:pPr eaLnBrk="1" hangingPunct="1">
              <a:lnSpc>
                <a:spcPct val="90000"/>
              </a:lnSpc>
              <a:spcBef>
                <a:spcPct val="45000"/>
              </a:spcBef>
            </a:pPr>
            <a:endParaRPr lang="en-US" smtClean="0"/>
          </a:p>
        </p:txBody>
      </p:sp>
      <p:sp>
        <p:nvSpPr>
          <p:cNvPr id="24579" name="Rectangle 3"/>
          <p:cNvSpPr>
            <a:spLocks noGrp="1" noChangeArrowheads="1"/>
          </p:cNvSpPr>
          <p:nvPr>
            <p:ph type="title"/>
          </p:nvPr>
        </p:nvSpPr>
        <p:spPr>
          <a:xfrm>
            <a:off x="912813" y="392113"/>
            <a:ext cx="7162800" cy="685800"/>
          </a:xfrm>
        </p:spPr>
        <p:txBody>
          <a:bodyPr/>
          <a:lstStyle/>
          <a:p>
            <a:pPr eaLnBrk="1" hangingPunct="1"/>
            <a:r>
              <a:rPr lang="en-US" sz="2800" smtClean="0"/>
              <a:t>Benefits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758825" y="1431925"/>
            <a:ext cx="8154988" cy="4862513"/>
          </a:xfrm>
        </p:spPr>
        <p:txBody>
          <a:bodyPr/>
          <a:lstStyle/>
          <a:p>
            <a:pPr eaLnBrk="1" hangingPunct="1">
              <a:lnSpc>
                <a:spcPct val="90000"/>
              </a:lnSpc>
              <a:spcBef>
                <a:spcPct val="45000"/>
              </a:spcBef>
            </a:pPr>
            <a:r>
              <a:rPr lang="en-US" sz="3200" smtClean="0"/>
              <a:t>Access to </a:t>
            </a:r>
            <a:r>
              <a:rPr lang="en-US" sz="3200" b="1" u="sng" smtClean="0"/>
              <a:t>accurate</a:t>
            </a:r>
            <a:r>
              <a:rPr lang="en-US" sz="3200" smtClean="0"/>
              <a:t>, reliable heights nationally</a:t>
            </a:r>
          </a:p>
          <a:p>
            <a:pPr eaLnBrk="1" hangingPunct="1">
              <a:lnSpc>
                <a:spcPct val="90000"/>
              </a:lnSpc>
              <a:spcBef>
                <a:spcPct val="45000"/>
              </a:spcBef>
            </a:pPr>
            <a:r>
              <a:rPr lang="en-US" sz="3200" smtClean="0"/>
              <a:t>Standards that are </a:t>
            </a:r>
            <a:r>
              <a:rPr lang="en-US" sz="3200" b="1" u="sng" smtClean="0"/>
              <a:t>consistent</a:t>
            </a:r>
            <a:r>
              <a:rPr lang="en-US" sz="3200" smtClean="0"/>
              <a:t> across the nation</a:t>
            </a:r>
          </a:p>
          <a:p>
            <a:pPr eaLnBrk="1" hangingPunct="1">
              <a:lnSpc>
                <a:spcPct val="90000"/>
              </a:lnSpc>
              <a:spcBef>
                <a:spcPct val="45000"/>
              </a:spcBef>
            </a:pPr>
            <a:r>
              <a:rPr lang="en-US" sz="3200" smtClean="0"/>
              <a:t>Data, technology, and tools that yield consistent results regardless of terrain and circumstances</a:t>
            </a:r>
          </a:p>
          <a:p>
            <a:pPr eaLnBrk="1" hangingPunct="1">
              <a:lnSpc>
                <a:spcPct val="90000"/>
              </a:lnSpc>
              <a:spcBef>
                <a:spcPct val="45000"/>
              </a:spcBef>
            </a:pPr>
            <a:r>
              <a:rPr lang="en-US" sz="3200" smtClean="0"/>
              <a:t>A system/process that will stand the text of time – “</a:t>
            </a:r>
            <a:r>
              <a:rPr lang="en-US" sz="3200" b="1" u="sng" smtClean="0"/>
              <a:t>Maintain-able</a:t>
            </a:r>
            <a:r>
              <a:rPr lang="en-US" sz="3200" smtClean="0"/>
              <a:t>”</a:t>
            </a:r>
          </a:p>
          <a:p>
            <a:pPr eaLnBrk="1" hangingPunct="1">
              <a:lnSpc>
                <a:spcPct val="90000"/>
              </a:lnSpc>
              <a:spcBef>
                <a:spcPct val="45000"/>
              </a:spcBef>
            </a:pPr>
            <a:endParaRPr lang="en-US" sz="3200" smtClean="0"/>
          </a:p>
        </p:txBody>
      </p:sp>
      <p:sp>
        <p:nvSpPr>
          <p:cNvPr id="25603" name="Rectangle 3"/>
          <p:cNvSpPr>
            <a:spLocks noGrp="1" noChangeArrowheads="1"/>
          </p:cNvSpPr>
          <p:nvPr>
            <p:ph type="title"/>
          </p:nvPr>
        </p:nvSpPr>
        <p:spPr>
          <a:xfrm>
            <a:off x="912813" y="569913"/>
            <a:ext cx="7162800" cy="685800"/>
          </a:xfrm>
        </p:spPr>
        <p:txBody>
          <a:bodyPr/>
          <a:lstStyle/>
          <a:p>
            <a:pPr eaLnBrk="1" hangingPunct="1"/>
            <a:r>
              <a:rPr lang="en-US" sz="3600" smtClean="0"/>
              <a:t>Goal of NHMP</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2" descr="nsd"/>
          <p:cNvPicPr>
            <a:picLocks noChangeAspect="1" noChangeArrowheads="1"/>
          </p:cNvPicPr>
          <p:nvPr/>
        </p:nvPicPr>
        <p:blipFill>
          <a:blip r:embed="rId3" cstate="print"/>
          <a:srcRect/>
          <a:stretch>
            <a:fillRect/>
          </a:stretch>
        </p:blipFill>
        <p:spPr bwMode="auto">
          <a:xfrm>
            <a:off x="1581150" y="3255963"/>
            <a:ext cx="4127500" cy="3154362"/>
          </a:xfrm>
          <a:prstGeom prst="rect">
            <a:avLst/>
          </a:prstGeom>
          <a:noFill/>
          <a:ln w="9525">
            <a:solidFill>
              <a:schemeClr val="accent3">
                <a:lumMod val="85000"/>
              </a:schemeClr>
            </a:solidFill>
            <a:miter lim="800000"/>
            <a:headEnd/>
            <a:tailEnd/>
          </a:ln>
        </p:spPr>
      </p:pic>
      <p:sp>
        <p:nvSpPr>
          <p:cNvPr id="26627" name="Rectangle 3"/>
          <p:cNvSpPr>
            <a:spLocks noGrp="1" noChangeArrowheads="1"/>
          </p:cNvSpPr>
          <p:nvPr>
            <p:ph type="title"/>
          </p:nvPr>
        </p:nvSpPr>
        <p:spPr>
          <a:xfrm>
            <a:off x="912813" y="569913"/>
            <a:ext cx="7162800" cy="685800"/>
          </a:xfrm>
        </p:spPr>
        <p:txBody>
          <a:bodyPr/>
          <a:lstStyle/>
          <a:p>
            <a:pPr eaLnBrk="1" hangingPunct="1"/>
            <a:r>
              <a:rPr lang="en-US" sz="3600" smtClean="0"/>
              <a:t>Consistency?</a:t>
            </a:r>
          </a:p>
        </p:txBody>
      </p:sp>
      <p:pic>
        <p:nvPicPr>
          <p:cNvPr id="26628" name="Picture 171" descr="gpsbm2006a_2003_1999_Comb"/>
          <p:cNvPicPr>
            <a:picLocks noChangeAspect="1" noChangeArrowheads="1"/>
          </p:cNvPicPr>
          <p:nvPr/>
        </p:nvPicPr>
        <p:blipFill>
          <a:blip r:embed="rId4" cstate="print"/>
          <a:srcRect/>
          <a:stretch>
            <a:fillRect/>
          </a:stretch>
        </p:blipFill>
        <p:spPr bwMode="auto">
          <a:xfrm>
            <a:off x="4789488" y="1573213"/>
            <a:ext cx="4043362" cy="2487612"/>
          </a:xfrm>
          <a:prstGeom prst="rect">
            <a:avLst/>
          </a:prstGeom>
          <a:noFill/>
          <a:ln w="9525">
            <a:noFill/>
            <a:miter lim="800000"/>
            <a:headEnd/>
            <a:tailEnd/>
          </a:ln>
        </p:spPr>
      </p:pic>
      <p:grpSp>
        <p:nvGrpSpPr>
          <p:cNvPr id="26629" name="Group 170"/>
          <p:cNvGrpSpPr>
            <a:grpSpLocks/>
          </p:cNvGrpSpPr>
          <p:nvPr/>
        </p:nvGrpSpPr>
        <p:grpSpPr bwMode="auto">
          <a:xfrm>
            <a:off x="471488" y="927100"/>
            <a:ext cx="3611562" cy="2493963"/>
            <a:chOff x="739775" y="911225"/>
            <a:chExt cx="6724650" cy="4360863"/>
          </a:xfrm>
        </p:grpSpPr>
        <p:sp>
          <p:nvSpPr>
            <p:cNvPr id="26630" name="Text Box 2"/>
            <p:cNvSpPr txBox="1">
              <a:spLocks noChangeArrowheads="1"/>
            </p:cNvSpPr>
            <p:nvPr/>
          </p:nvSpPr>
          <p:spPr bwMode="auto">
            <a:xfrm>
              <a:off x="7086600" y="2895600"/>
              <a:ext cx="184150" cy="304800"/>
            </a:xfrm>
            <a:prstGeom prst="rect">
              <a:avLst/>
            </a:prstGeom>
            <a:noFill/>
            <a:ln w="9525">
              <a:noFill/>
              <a:miter lim="800000"/>
              <a:headEnd/>
              <a:tailEnd/>
            </a:ln>
          </p:spPr>
          <p:txBody>
            <a:bodyPr wrap="none">
              <a:spAutoFit/>
            </a:bodyPr>
            <a:lstStyle/>
            <a:p>
              <a:pPr eaLnBrk="0" hangingPunct="0"/>
              <a:endParaRPr lang="en-US" sz="1400" b="1"/>
            </a:p>
          </p:txBody>
        </p:sp>
        <p:grpSp>
          <p:nvGrpSpPr>
            <p:cNvPr id="26631" name="Group 11"/>
            <p:cNvGrpSpPr>
              <a:grpSpLocks/>
            </p:cNvGrpSpPr>
            <p:nvPr/>
          </p:nvGrpSpPr>
          <p:grpSpPr bwMode="auto">
            <a:xfrm>
              <a:off x="2454278" y="2195514"/>
              <a:ext cx="4949827" cy="2919414"/>
              <a:chOff x="1058" y="983"/>
              <a:chExt cx="3118" cy="1839"/>
            </a:xfrm>
          </p:grpSpPr>
          <p:sp>
            <p:nvSpPr>
              <p:cNvPr id="26656" name="Freeform 12"/>
              <p:cNvSpPr>
                <a:spLocks/>
              </p:cNvSpPr>
              <p:nvPr/>
            </p:nvSpPr>
            <p:spPr bwMode="auto">
              <a:xfrm>
                <a:off x="3123" y="2125"/>
                <a:ext cx="228" cy="348"/>
              </a:xfrm>
              <a:custGeom>
                <a:avLst/>
                <a:gdLst>
                  <a:gd name="T0" fmla="*/ 0 w 239"/>
                  <a:gd name="T1" fmla="*/ 4 h 388"/>
                  <a:gd name="T2" fmla="*/ 6 w 239"/>
                  <a:gd name="T3" fmla="*/ 4 h 388"/>
                  <a:gd name="T4" fmla="*/ 0 w 239"/>
                  <a:gd name="T5" fmla="*/ 12 h 388"/>
                  <a:gd name="T6" fmla="*/ 10 w 239"/>
                  <a:gd name="T7" fmla="*/ 16 h 388"/>
                  <a:gd name="T8" fmla="*/ 10 w 239"/>
                  <a:gd name="T9" fmla="*/ 16 h 388"/>
                  <a:gd name="T10" fmla="*/ 10 w 239"/>
                  <a:gd name="T11" fmla="*/ 14 h 388"/>
                  <a:gd name="T12" fmla="*/ 10 w 239"/>
                  <a:gd name="T13" fmla="*/ 16 h 388"/>
                  <a:gd name="T14" fmla="*/ 10 w 239"/>
                  <a:gd name="T15" fmla="*/ 16 h 388"/>
                  <a:gd name="T16" fmla="*/ 15 w 239"/>
                  <a:gd name="T17" fmla="*/ 16 h 388"/>
                  <a:gd name="T18" fmla="*/ 10 w 239"/>
                  <a:gd name="T19" fmla="*/ 16 h 388"/>
                  <a:gd name="T20" fmla="*/ 21 w 239"/>
                  <a:gd name="T21" fmla="*/ 16 h 388"/>
                  <a:gd name="T22" fmla="*/ 22 w 239"/>
                  <a:gd name="T23" fmla="*/ 16 h 388"/>
                  <a:gd name="T24" fmla="*/ 21 w 239"/>
                  <a:gd name="T25" fmla="*/ 16 h 388"/>
                  <a:gd name="T26" fmla="*/ 22 w 239"/>
                  <a:gd name="T27" fmla="*/ 14 h 388"/>
                  <a:gd name="T28" fmla="*/ 17 w 239"/>
                  <a:gd name="T29" fmla="*/ 14 h 388"/>
                  <a:gd name="T30" fmla="*/ 17 w 239"/>
                  <a:gd name="T31" fmla="*/ 14 h 388"/>
                  <a:gd name="T32" fmla="*/ 61 w 239"/>
                  <a:gd name="T33" fmla="*/ 13 h 388"/>
                  <a:gd name="T34" fmla="*/ 58 w 239"/>
                  <a:gd name="T35" fmla="*/ 11 h 388"/>
                  <a:gd name="T36" fmla="*/ 58 w 239"/>
                  <a:gd name="T37" fmla="*/ 10 h 388"/>
                  <a:gd name="T38" fmla="*/ 60 w 239"/>
                  <a:gd name="T39" fmla="*/ 10 h 388"/>
                  <a:gd name="T40" fmla="*/ 58 w 239"/>
                  <a:gd name="T41" fmla="*/ 9 h 388"/>
                  <a:gd name="T42" fmla="*/ 53 w 239"/>
                  <a:gd name="T43" fmla="*/ 7 h 388"/>
                  <a:gd name="T44" fmla="*/ 43 w 239"/>
                  <a:gd name="T45" fmla="*/ 0 h 388"/>
                  <a:gd name="T46" fmla="*/ 0 w 239"/>
                  <a:gd name="T47" fmla="*/ 4 h 3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388"/>
                  <a:gd name="T74" fmla="*/ 239 w 239"/>
                  <a:gd name="T75" fmla="*/ 388 h 3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solidFill>
                <a:srgbClr val="BA7CAC"/>
              </a:solidFill>
              <a:ln w="9525">
                <a:noFill/>
                <a:round/>
                <a:headEnd/>
                <a:tailEnd/>
              </a:ln>
            </p:spPr>
            <p:txBody>
              <a:bodyPr/>
              <a:lstStyle/>
              <a:p>
                <a:endParaRPr lang="en-US"/>
              </a:p>
            </p:txBody>
          </p:sp>
          <p:sp>
            <p:nvSpPr>
              <p:cNvPr id="26657" name="Freeform 13"/>
              <p:cNvSpPr>
                <a:spLocks/>
              </p:cNvSpPr>
              <p:nvPr/>
            </p:nvSpPr>
            <p:spPr bwMode="auto">
              <a:xfrm>
                <a:off x="3123" y="2125"/>
                <a:ext cx="228" cy="348"/>
              </a:xfrm>
              <a:custGeom>
                <a:avLst/>
                <a:gdLst>
                  <a:gd name="T0" fmla="*/ 0 w 239"/>
                  <a:gd name="T1" fmla="*/ 4 h 388"/>
                  <a:gd name="T2" fmla="*/ 6 w 239"/>
                  <a:gd name="T3" fmla="*/ 4 h 388"/>
                  <a:gd name="T4" fmla="*/ 0 w 239"/>
                  <a:gd name="T5" fmla="*/ 12 h 388"/>
                  <a:gd name="T6" fmla="*/ 10 w 239"/>
                  <a:gd name="T7" fmla="*/ 16 h 388"/>
                  <a:gd name="T8" fmla="*/ 10 w 239"/>
                  <a:gd name="T9" fmla="*/ 16 h 388"/>
                  <a:gd name="T10" fmla="*/ 10 w 239"/>
                  <a:gd name="T11" fmla="*/ 14 h 388"/>
                  <a:gd name="T12" fmla="*/ 10 w 239"/>
                  <a:gd name="T13" fmla="*/ 16 h 388"/>
                  <a:gd name="T14" fmla="*/ 10 w 239"/>
                  <a:gd name="T15" fmla="*/ 16 h 388"/>
                  <a:gd name="T16" fmla="*/ 15 w 239"/>
                  <a:gd name="T17" fmla="*/ 16 h 388"/>
                  <a:gd name="T18" fmla="*/ 10 w 239"/>
                  <a:gd name="T19" fmla="*/ 16 h 388"/>
                  <a:gd name="T20" fmla="*/ 21 w 239"/>
                  <a:gd name="T21" fmla="*/ 16 h 388"/>
                  <a:gd name="T22" fmla="*/ 22 w 239"/>
                  <a:gd name="T23" fmla="*/ 16 h 388"/>
                  <a:gd name="T24" fmla="*/ 21 w 239"/>
                  <a:gd name="T25" fmla="*/ 16 h 388"/>
                  <a:gd name="T26" fmla="*/ 22 w 239"/>
                  <a:gd name="T27" fmla="*/ 14 h 388"/>
                  <a:gd name="T28" fmla="*/ 17 w 239"/>
                  <a:gd name="T29" fmla="*/ 14 h 388"/>
                  <a:gd name="T30" fmla="*/ 17 w 239"/>
                  <a:gd name="T31" fmla="*/ 14 h 388"/>
                  <a:gd name="T32" fmla="*/ 61 w 239"/>
                  <a:gd name="T33" fmla="*/ 13 h 388"/>
                  <a:gd name="T34" fmla="*/ 58 w 239"/>
                  <a:gd name="T35" fmla="*/ 11 h 388"/>
                  <a:gd name="T36" fmla="*/ 58 w 239"/>
                  <a:gd name="T37" fmla="*/ 10 h 388"/>
                  <a:gd name="T38" fmla="*/ 60 w 239"/>
                  <a:gd name="T39" fmla="*/ 10 h 388"/>
                  <a:gd name="T40" fmla="*/ 58 w 239"/>
                  <a:gd name="T41" fmla="*/ 9 h 388"/>
                  <a:gd name="T42" fmla="*/ 53 w 239"/>
                  <a:gd name="T43" fmla="*/ 7 h 388"/>
                  <a:gd name="T44" fmla="*/ 43 w 239"/>
                  <a:gd name="T45" fmla="*/ 0 h 388"/>
                  <a:gd name="T46" fmla="*/ 0 w 239"/>
                  <a:gd name="T47" fmla="*/ 4 h 388"/>
                  <a:gd name="T48" fmla="*/ 0 w 239"/>
                  <a:gd name="T49" fmla="*/ 4 h 3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9"/>
                  <a:gd name="T76" fmla="*/ 0 h 388"/>
                  <a:gd name="T77" fmla="*/ 239 w 239"/>
                  <a:gd name="T78" fmla="*/ 388 h 3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noFill/>
              <a:ln w="4763">
                <a:solidFill>
                  <a:srgbClr val="1F1A17"/>
                </a:solidFill>
                <a:round/>
                <a:headEnd/>
                <a:tailEnd/>
              </a:ln>
            </p:spPr>
            <p:txBody>
              <a:bodyPr/>
              <a:lstStyle/>
              <a:p>
                <a:endParaRPr lang="en-US"/>
              </a:p>
            </p:txBody>
          </p:sp>
          <p:sp>
            <p:nvSpPr>
              <p:cNvPr id="26658" name="Freeform 14"/>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4 w 100"/>
                  <a:gd name="T13" fmla="*/ 4 h 219"/>
                  <a:gd name="T14" fmla="*/ 18 w 100"/>
                  <a:gd name="T15" fmla="*/ 5 h 219"/>
                  <a:gd name="T16" fmla="*/ 18 w 100"/>
                  <a:gd name="T17" fmla="*/ 6 h 219"/>
                  <a:gd name="T18" fmla="*/ 18 w 100"/>
                  <a:gd name="T19" fmla="*/ 6 h 219"/>
                  <a:gd name="T20" fmla="*/ 14 w 100"/>
                  <a:gd name="T21" fmla="*/ 7 h 219"/>
                  <a:gd name="T22" fmla="*/ 8 w 100"/>
                  <a:gd name="T23" fmla="*/ 8 h 219"/>
                  <a:gd name="T24" fmla="*/ 0 w 100"/>
                  <a:gd name="T25" fmla="*/ 4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219"/>
                  <a:gd name="T41" fmla="*/ 100 w 100"/>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solidFill>
                <a:srgbClr val="98BEE4"/>
              </a:solidFill>
              <a:ln w="9525">
                <a:noFill/>
                <a:round/>
                <a:headEnd/>
                <a:tailEnd/>
              </a:ln>
            </p:spPr>
            <p:txBody>
              <a:bodyPr/>
              <a:lstStyle/>
              <a:p>
                <a:endParaRPr lang="en-US"/>
              </a:p>
            </p:txBody>
          </p:sp>
          <p:sp>
            <p:nvSpPr>
              <p:cNvPr id="26659" name="Freeform 15"/>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4 w 100"/>
                  <a:gd name="T13" fmla="*/ 4 h 219"/>
                  <a:gd name="T14" fmla="*/ 18 w 100"/>
                  <a:gd name="T15" fmla="*/ 5 h 219"/>
                  <a:gd name="T16" fmla="*/ 18 w 100"/>
                  <a:gd name="T17" fmla="*/ 6 h 219"/>
                  <a:gd name="T18" fmla="*/ 18 w 100"/>
                  <a:gd name="T19" fmla="*/ 6 h 219"/>
                  <a:gd name="T20" fmla="*/ 14 w 100"/>
                  <a:gd name="T21" fmla="*/ 7 h 219"/>
                  <a:gd name="T22" fmla="*/ 8 w 100"/>
                  <a:gd name="T23" fmla="*/ 8 h 219"/>
                  <a:gd name="T24" fmla="*/ 0 w 100"/>
                  <a:gd name="T25" fmla="*/ 4 h 219"/>
                  <a:gd name="T26" fmla="*/ 0 w 100"/>
                  <a:gd name="T27" fmla="*/ 4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19"/>
                  <a:gd name="T44" fmla="*/ 100 w 100"/>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noFill/>
              <a:ln w="4763">
                <a:solidFill>
                  <a:srgbClr val="1F1A17"/>
                </a:solidFill>
                <a:round/>
                <a:headEnd/>
                <a:tailEnd/>
              </a:ln>
            </p:spPr>
            <p:txBody>
              <a:bodyPr/>
              <a:lstStyle/>
              <a:p>
                <a:endParaRPr lang="en-US"/>
              </a:p>
            </p:txBody>
          </p:sp>
          <p:sp>
            <p:nvSpPr>
              <p:cNvPr id="26660" name="Freeform 16"/>
              <p:cNvSpPr>
                <a:spLocks/>
              </p:cNvSpPr>
              <p:nvPr/>
            </p:nvSpPr>
            <p:spPr bwMode="auto">
              <a:xfrm>
                <a:off x="1488" y="1050"/>
                <a:ext cx="357" cy="539"/>
              </a:xfrm>
              <a:custGeom>
                <a:avLst/>
                <a:gdLst>
                  <a:gd name="T0" fmla="*/ 49 w 373"/>
                  <a:gd name="T1" fmla="*/ 4 h 604"/>
                  <a:gd name="T2" fmla="*/ 34 w 373"/>
                  <a:gd name="T3" fmla="*/ 0 h 604"/>
                  <a:gd name="T4" fmla="*/ 23 w 373"/>
                  <a:gd name="T5" fmla="*/ 8 h 604"/>
                  <a:gd name="T6" fmla="*/ 23 w 373"/>
                  <a:gd name="T7" fmla="*/ 9 h 604"/>
                  <a:gd name="T8" fmla="*/ 24 w 373"/>
                  <a:gd name="T9" fmla="*/ 9 h 604"/>
                  <a:gd name="T10" fmla="*/ 27 w 373"/>
                  <a:gd name="T11" fmla="*/ 10 h 604"/>
                  <a:gd name="T12" fmla="*/ 24 w 373"/>
                  <a:gd name="T13" fmla="*/ 11 h 604"/>
                  <a:gd name="T14" fmla="*/ 21 w 373"/>
                  <a:gd name="T15" fmla="*/ 11 h 604"/>
                  <a:gd name="T16" fmla="*/ 16 w 373"/>
                  <a:gd name="T17" fmla="*/ 12 h 604"/>
                  <a:gd name="T18" fmla="*/ 11 w 373"/>
                  <a:gd name="T19" fmla="*/ 12 h 604"/>
                  <a:gd name="T20" fmla="*/ 11 w 373"/>
                  <a:gd name="T21" fmla="*/ 13 h 604"/>
                  <a:gd name="T22" fmla="*/ 11 w 373"/>
                  <a:gd name="T23" fmla="*/ 13 h 604"/>
                  <a:gd name="T24" fmla="*/ 11 w 373"/>
                  <a:gd name="T25" fmla="*/ 13 h 604"/>
                  <a:gd name="T26" fmla="*/ 11 w 373"/>
                  <a:gd name="T27" fmla="*/ 15 h 604"/>
                  <a:gd name="T28" fmla="*/ 11 w 373"/>
                  <a:gd name="T29" fmla="*/ 15 h 604"/>
                  <a:gd name="T30" fmla="*/ 0 w 373"/>
                  <a:gd name="T31" fmla="*/ 20 h 604"/>
                  <a:gd name="T32" fmla="*/ 52 w 373"/>
                  <a:gd name="T33" fmla="*/ 21 h 604"/>
                  <a:gd name="T34" fmla="*/ 95 w 373"/>
                  <a:gd name="T35" fmla="*/ 22 h 604"/>
                  <a:gd name="T36" fmla="*/ 105 w 373"/>
                  <a:gd name="T37" fmla="*/ 15 h 604"/>
                  <a:gd name="T38" fmla="*/ 100 w 373"/>
                  <a:gd name="T39" fmla="*/ 14 h 604"/>
                  <a:gd name="T40" fmla="*/ 99 w 373"/>
                  <a:gd name="T41" fmla="*/ 15 h 604"/>
                  <a:gd name="T42" fmla="*/ 87 w 373"/>
                  <a:gd name="T43" fmla="*/ 14 h 604"/>
                  <a:gd name="T44" fmla="*/ 83 w 373"/>
                  <a:gd name="T45" fmla="*/ 15 h 604"/>
                  <a:gd name="T46" fmla="*/ 79 w 373"/>
                  <a:gd name="T47" fmla="*/ 14 h 604"/>
                  <a:gd name="T48" fmla="*/ 76 w 373"/>
                  <a:gd name="T49" fmla="*/ 15 h 604"/>
                  <a:gd name="T50" fmla="*/ 74 w 373"/>
                  <a:gd name="T51" fmla="*/ 14 h 604"/>
                  <a:gd name="T52" fmla="*/ 74 w 373"/>
                  <a:gd name="T53" fmla="*/ 13 h 604"/>
                  <a:gd name="T54" fmla="*/ 70 w 373"/>
                  <a:gd name="T55" fmla="*/ 13 h 604"/>
                  <a:gd name="T56" fmla="*/ 65 w 373"/>
                  <a:gd name="T57" fmla="*/ 11 h 604"/>
                  <a:gd name="T58" fmla="*/ 58 w 373"/>
                  <a:gd name="T59" fmla="*/ 11 h 604"/>
                  <a:gd name="T60" fmla="*/ 55 w 373"/>
                  <a:gd name="T61" fmla="*/ 11 h 604"/>
                  <a:gd name="T62" fmla="*/ 60 w 373"/>
                  <a:gd name="T63" fmla="*/ 10 h 604"/>
                  <a:gd name="T64" fmla="*/ 57 w 373"/>
                  <a:gd name="T65" fmla="*/ 9 h 604"/>
                  <a:gd name="T66" fmla="*/ 63 w 373"/>
                  <a:gd name="T67" fmla="*/ 8 h 604"/>
                  <a:gd name="T68" fmla="*/ 63 w 373"/>
                  <a:gd name="T69" fmla="*/ 8 h 604"/>
                  <a:gd name="T70" fmla="*/ 60 w 373"/>
                  <a:gd name="T71" fmla="*/ 8 h 604"/>
                  <a:gd name="T72" fmla="*/ 57 w 373"/>
                  <a:gd name="T73" fmla="*/ 8 h 604"/>
                  <a:gd name="T74" fmla="*/ 56 w 373"/>
                  <a:gd name="T75" fmla="*/ 8 h 604"/>
                  <a:gd name="T76" fmla="*/ 51 w 373"/>
                  <a:gd name="T77" fmla="*/ 5 h 604"/>
                  <a:gd name="T78" fmla="*/ 46 w 373"/>
                  <a:gd name="T79" fmla="*/ 4 h 604"/>
                  <a:gd name="T80" fmla="*/ 48 w 373"/>
                  <a:gd name="T81" fmla="*/ 4 h 604"/>
                  <a:gd name="T82" fmla="*/ 48 w 373"/>
                  <a:gd name="T83" fmla="*/ 4 h 604"/>
                  <a:gd name="T84" fmla="*/ 44 w 373"/>
                  <a:gd name="T85" fmla="*/ 4 h 604"/>
                  <a:gd name="T86" fmla="*/ 50 w 373"/>
                  <a:gd name="T87" fmla="*/ 4 h 604"/>
                  <a:gd name="T88" fmla="*/ 49 w 373"/>
                  <a:gd name="T89" fmla="*/ 4 h 6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3"/>
                  <a:gd name="T136" fmla="*/ 0 h 604"/>
                  <a:gd name="T137" fmla="*/ 373 w 373"/>
                  <a:gd name="T138" fmla="*/ 604 h 6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solidFill>
                <a:srgbClr val="98BEE4"/>
              </a:solidFill>
              <a:ln w="9525">
                <a:noFill/>
                <a:round/>
                <a:headEnd/>
                <a:tailEnd/>
              </a:ln>
            </p:spPr>
            <p:txBody>
              <a:bodyPr/>
              <a:lstStyle/>
              <a:p>
                <a:endParaRPr lang="en-US"/>
              </a:p>
            </p:txBody>
          </p:sp>
          <p:sp>
            <p:nvSpPr>
              <p:cNvPr id="26661" name="Freeform 17"/>
              <p:cNvSpPr>
                <a:spLocks/>
              </p:cNvSpPr>
              <p:nvPr/>
            </p:nvSpPr>
            <p:spPr bwMode="auto">
              <a:xfrm>
                <a:off x="1488" y="1050"/>
                <a:ext cx="357" cy="539"/>
              </a:xfrm>
              <a:custGeom>
                <a:avLst/>
                <a:gdLst>
                  <a:gd name="T0" fmla="*/ 49 w 373"/>
                  <a:gd name="T1" fmla="*/ 4 h 604"/>
                  <a:gd name="T2" fmla="*/ 34 w 373"/>
                  <a:gd name="T3" fmla="*/ 0 h 604"/>
                  <a:gd name="T4" fmla="*/ 23 w 373"/>
                  <a:gd name="T5" fmla="*/ 8 h 604"/>
                  <a:gd name="T6" fmla="*/ 23 w 373"/>
                  <a:gd name="T7" fmla="*/ 9 h 604"/>
                  <a:gd name="T8" fmla="*/ 24 w 373"/>
                  <a:gd name="T9" fmla="*/ 9 h 604"/>
                  <a:gd name="T10" fmla="*/ 27 w 373"/>
                  <a:gd name="T11" fmla="*/ 10 h 604"/>
                  <a:gd name="T12" fmla="*/ 24 w 373"/>
                  <a:gd name="T13" fmla="*/ 11 h 604"/>
                  <a:gd name="T14" fmla="*/ 21 w 373"/>
                  <a:gd name="T15" fmla="*/ 11 h 604"/>
                  <a:gd name="T16" fmla="*/ 16 w 373"/>
                  <a:gd name="T17" fmla="*/ 12 h 604"/>
                  <a:gd name="T18" fmla="*/ 11 w 373"/>
                  <a:gd name="T19" fmla="*/ 12 h 604"/>
                  <a:gd name="T20" fmla="*/ 11 w 373"/>
                  <a:gd name="T21" fmla="*/ 13 h 604"/>
                  <a:gd name="T22" fmla="*/ 11 w 373"/>
                  <a:gd name="T23" fmla="*/ 13 h 604"/>
                  <a:gd name="T24" fmla="*/ 11 w 373"/>
                  <a:gd name="T25" fmla="*/ 13 h 604"/>
                  <a:gd name="T26" fmla="*/ 11 w 373"/>
                  <a:gd name="T27" fmla="*/ 15 h 604"/>
                  <a:gd name="T28" fmla="*/ 11 w 373"/>
                  <a:gd name="T29" fmla="*/ 15 h 604"/>
                  <a:gd name="T30" fmla="*/ 0 w 373"/>
                  <a:gd name="T31" fmla="*/ 20 h 604"/>
                  <a:gd name="T32" fmla="*/ 52 w 373"/>
                  <a:gd name="T33" fmla="*/ 21 h 604"/>
                  <a:gd name="T34" fmla="*/ 95 w 373"/>
                  <a:gd name="T35" fmla="*/ 22 h 604"/>
                  <a:gd name="T36" fmla="*/ 105 w 373"/>
                  <a:gd name="T37" fmla="*/ 15 h 604"/>
                  <a:gd name="T38" fmla="*/ 100 w 373"/>
                  <a:gd name="T39" fmla="*/ 14 h 604"/>
                  <a:gd name="T40" fmla="*/ 99 w 373"/>
                  <a:gd name="T41" fmla="*/ 15 h 604"/>
                  <a:gd name="T42" fmla="*/ 87 w 373"/>
                  <a:gd name="T43" fmla="*/ 14 h 604"/>
                  <a:gd name="T44" fmla="*/ 83 w 373"/>
                  <a:gd name="T45" fmla="*/ 15 h 604"/>
                  <a:gd name="T46" fmla="*/ 79 w 373"/>
                  <a:gd name="T47" fmla="*/ 14 h 604"/>
                  <a:gd name="T48" fmla="*/ 76 w 373"/>
                  <a:gd name="T49" fmla="*/ 15 h 604"/>
                  <a:gd name="T50" fmla="*/ 74 w 373"/>
                  <a:gd name="T51" fmla="*/ 14 h 604"/>
                  <a:gd name="T52" fmla="*/ 74 w 373"/>
                  <a:gd name="T53" fmla="*/ 13 h 604"/>
                  <a:gd name="T54" fmla="*/ 70 w 373"/>
                  <a:gd name="T55" fmla="*/ 13 h 604"/>
                  <a:gd name="T56" fmla="*/ 65 w 373"/>
                  <a:gd name="T57" fmla="*/ 11 h 604"/>
                  <a:gd name="T58" fmla="*/ 58 w 373"/>
                  <a:gd name="T59" fmla="*/ 11 h 604"/>
                  <a:gd name="T60" fmla="*/ 55 w 373"/>
                  <a:gd name="T61" fmla="*/ 11 h 604"/>
                  <a:gd name="T62" fmla="*/ 60 w 373"/>
                  <a:gd name="T63" fmla="*/ 10 h 604"/>
                  <a:gd name="T64" fmla="*/ 57 w 373"/>
                  <a:gd name="T65" fmla="*/ 9 h 604"/>
                  <a:gd name="T66" fmla="*/ 63 w 373"/>
                  <a:gd name="T67" fmla="*/ 8 h 604"/>
                  <a:gd name="T68" fmla="*/ 63 w 373"/>
                  <a:gd name="T69" fmla="*/ 8 h 604"/>
                  <a:gd name="T70" fmla="*/ 60 w 373"/>
                  <a:gd name="T71" fmla="*/ 8 h 604"/>
                  <a:gd name="T72" fmla="*/ 57 w 373"/>
                  <a:gd name="T73" fmla="*/ 8 h 604"/>
                  <a:gd name="T74" fmla="*/ 56 w 373"/>
                  <a:gd name="T75" fmla="*/ 8 h 604"/>
                  <a:gd name="T76" fmla="*/ 51 w 373"/>
                  <a:gd name="T77" fmla="*/ 5 h 604"/>
                  <a:gd name="T78" fmla="*/ 46 w 373"/>
                  <a:gd name="T79" fmla="*/ 4 h 604"/>
                  <a:gd name="T80" fmla="*/ 48 w 373"/>
                  <a:gd name="T81" fmla="*/ 4 h 604"/>
                  <a:gd name="T82" fmla="*/ 48 w 373"/>
                  <a:gd name="T83" fmla="*/ 4 h 604"/>
                  <a:gd name="T84" fmla="*/ 44 w 373"/>
                  <a:gd name="T85" fmla="*/ 4 h 604"/>
                  <a:gd name="T86" fmla="*/ 50 w 373"/>
                  <a:gd name="T87" fmla="*/ 4 h 604"/>
                  <a:gd name="T88" fmla="*/ 49 w 373"/>
                  <a:gd name="T89" fmla="*/ 4 h 604"/>
                  <a:gd name="T90" fmla="*/ 49 w 373"/>
                  <a:gd name="T91" fmla="*/ 4 h 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3"/>
                  <a:gd name="T139" fmla="*/ 0 h 604"/>
                  <a:gd name="T140" fmla="*/ 373 w 373"/>
                  <a:gd name="T141" fmla="*/ 604 h 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noFill/>
              <a:ln w="4763">
                <a:solidFill>
                  <a:srgbClr val="1F1A17"/>
                </a:solidFill>
                <a:round/>
                <a:headEnd/>
                <a:tailEnd/>
              </a:ln>
            </p:spPr>
            <p:txBody>
              <a:bodyPr/>
              <a:lstStyle/>
              <a:p>
                <a:endParaRPr lang="en-US"/>
              </a:p>
            </p:txBody>
          </p:sp>
          <p:sp>
            <p:nvSpPr>
              <p:cNvPr id="26662" name="Freeform 18"/>
              <p:cNvSpPr>
                <a:spLocks/>
              </p:cNvSpPr>
              <p:nvPr/>
            </p:nvSpPr>
            <p:spPr bwMode="auto">
              <a:xfrm>
                <a:off x="3042" y="1827"/>
                <a:ext cx="433" cy="209"/>
              </a:xfrm>
              <a:custGeom>
                <a:avLst/>
                <a:gdLst>
                  <a:gd name="T0" fmla="*/ 0 w 454"/>
                  <a:gd name="T1" fmla="*/ 9 h 234"/>
                  <a:gd name="T2" fmla="*/ 5 w 454"/>
                  <a:gd name="T3" fmla="*/ 9 h 234"/>
                  <a:gd name="T4" fmla="*/ 10 w 454"/>
                  <a:gd name="T5" fmla="*/ 9 h 234"/>
                  <a:gd name="T6" fmla="*/ 10 w 454"/>
                  <a:gd name="T7" fmla="*/ 8 h 234"/>
                  <a:gd name="T8" fmla="*/ 10 w 454"/>
                  <a:gd name="T9" fmla="*/ 8 h 234"/>
                  <a:gd name="T10" fmla="*/ 10 w 454"/>
                  <a:gd name="T11" fmla="*/ 8 h 234"/>
                  <a:gd name="T12" fmla="*/ 10 w 454"/>
                  <a:gd name="T13" fmla="*/ 7 h 234"/>
                  <a:gd name="T14" fmla="*/ 14 w 454"/>
                  <a:gd name="T15" fmla="*/ 7 h 234"/>
                  <a:gd name="T16" fmla="*/ 15 w 454"/>
                  <a:gd name="T17" fmla="*/ 6 h 234"/>
                  <a:gd name="T18" fmla="*/ 21 w 454"/>
                  <a:gd name="T19" fmla="*/ 5 h 234"/>
                  <a:gd name="T20" fmla="*/ 21 w 454"/>
                  <a:gd name="T21" fmla="*/ 5 h 234"/>
                  <a:gd name="T22" fmla="*/ 22 w 454"/>
                  <a:gd name="T23" fmla="*/ 4 h 234"/>
                  <a:gd name="T24" fmla="*/ 23 w 454"/>
                  <a:gd name="T25" fmla="*/ 4 h 234"/>
                  <a:gd name="T26" fmla="*/ 29 w 454"/>
                  <a:gd name="T27" fmla="*/ 4 h 234"/>
                  <a:gd name="T28" fmla="*/ 31 w 454"/>
                  <a:gd name="T29" fmla="*/ 4 h 234"/>
                  <a:gd name="T30" fmla="*/ 39 w 454"/>
                  <a:gd name="T31" fmla="*/ 4 h 234"/>
                  <a:gd name="T32" fmla="*/ 42 w 454"/>
                  <a:gd name="T33" fmla="*/ 4 h 234"/>
                  <a:gd name="T34" fmla="*/ 44 w 454"/>
                  <a:gd name="T35" fmla="*/ 4 h 234"/>
                  <a:gd name="T36" fmla="*/ 46 w 454"/>
                  <a:gd name="T37" fmla="*/ 4 h 234"/>
                  <a:gd name="T38" fmla="*/ 52 w 454"/>
                  <a:gd name="T39" fmla="*/ 4 h 234"/>
                  <a:gd name="T40" fmla="*/ 52 w 454"/>
                  <a:gd name="T41" fmla="*/ 4 h 234"/>
                  <a:gd name="T42" fmla="*/ 59 w 454"/>
                  <a:gd name="T43" fmla="*/ 4 h 234"/>
                  <a:gd name="T44" fmla="*/ 60 w 454"/>
                  <a:gd name="T45" fmla="*/ 4 h 234"/>
                  <a:gd name="T46" fmla="*/ 63 w 454"/>
                  <a:gd name="T47" fmla="*/ 4 h 234"/>
                  <a:gd name="T48" fmla="*/ 69 w 454"/>
                  <a:gd name="T49" fmla="*/ 4 h 234"/>
                  <a:gd name="T50" fmla="*/ 66 w 454"/>
                  <a:gd name="T51" fmla="*/ 4 h 234"/>
                  <a:gd name="T52" fmla="*/ 67 w 454"/>
                  <a:gd name="T53" fmla="*/ 1 h 234"/>
                  <a:gd name="T54" fmla="*/ 72 w 454"/>
                  <a:gd name="T55" fmla="*/ 0 h 234"/>
                  <a:gd name="T56" fmla="*/ 75 w 454"/>
                  <a:gd name="T57" fmla="*/ 4 h 234"/>
                  <a:gd name="T58" fmla="*/ 76 w 454"/>
                  <a:gd name="T59" fmla="*/ 4 h 234"/>
                  <a:gd name="T60" fmla="*/ 82 w 454"/>
                  <a:gd name="T61" fmla="*/ 4 h 234"/>
                  <a:gd name="T62" fmla="*/ 85 w 454"/>
                  <a:gd name="T63" fmla="*/ 4 h 234"/>
                  <a:gd name="T64" fmla="*/ 92 w 454"/>
                  <a:gd name="T65" fmla="*/ 4 h 234"/>
                  <a:gd name="T66" fmla="*/ 96 w 454"/>
                  <a:gd name="T67" fmla="*/ 4 h 234"/>
                  <a:gd name="T68" fmla="*/ 103 w 454"/>
                  <a:gd name="T69" fmla="*/ 4 h 234"/>
                  <a:gd name="T70" fmla="*/ 106 w 454"/>
                  <a:gd name="T71" fmla="*/ 4 h 234"/>
                  <a:gd name="T72" fmla="*/ 110 w 454"/>
                  <a:gd name="T73" fmla="*/ 4 h 234"/>
                  <a:gd name="T74" fmla="*/ 116 w 454"/>
                  <a:gd name="T75" fmla="*/ 4 h 234"/>
                  <a:gd name="T76" fmla="*/ 111 w 454"/>
                  <a:gd name="T77" fmla="*/ 4 h 234"/>
                  <a:gd name="T78" fmla="*/ 106 w 454"/>
                  <a:gd name="T79" fmla="*/ 5 h 234"/>
                  <a:gd name="T80" fmla="*/ 103 w 454"/>
                  <a:gd name="T81" fmla="*/ 6 h 234"/>
                  <a:gd name="T82" fmla="*/ 103 w 454"/>
                  <a:gd name="T83" fmla="*/ 6 h 234"/>
                  <a:gd name="T84" fmla="*/ 92 w 454"/>
                  <a:gd name="T85" fmla="*/ 8 h 234"/>
                  <a:gd name="T86" fmla="*/ 28 w 454"/>
                  <a:gd name="T87" fmla="*/ 9 h 234"/>
                  <a:gd name="T88" fmla="*/ 23 w 454"/>
                  <a:gd name="T89" fmla="*/ 9 h 234"/>
                  <a:gd name="T90" fmla="*/ 23 w 454"/>
                  <a:gd name="T91" fmla="*/ 9 h 234"/>
                  <a:gd name="T92" fmla="*/ 0 w 454"/>
                  <a:gd name="T93" fmla="*/ 9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4"/>
                  <a:gd name="T142" fmla="*/ 0 h 234"/>
                  <a:gd name="T143" fmla="*/ 454 w 454"/>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solidFill>
                <a:srgbClr val="BA7CAC"/>
              </a:solidFill>
              <a:ln w="9525">
                <a:noFill/>
                <a:round/>
                <a:headEnd/>
                <a:tailEnd/>
              </a:ln>
            </p:spPr>
            <p:txBody>
              <a:bodyPr/>
              <a:lstStyle/>
              <a:p>
                <a:endParaRPr lang="en-US"/>
              </a:p>
            </p:txBody>
          </p:sp>
          <p:sp>
            <p:nvSpPr>
              <p:cNvPr id="26663" name="Freeform 19"/>
              <p:cNvSpPr>
                <a:spLocks/>
              </p:cNvSpPr>
              <p:nvPr/>
            </p:nvSpPr>
            <p:spPr bwMode="auto">
              <a:xfrm>
                <a:off x="3042" y="1827"/>
                <a:ext cx="433" cy="209"/>
              </a:xfrm>
              <a:custGeom>
                <a:avLst/>
                <a:gdLst>
                  <a:gd name="T0" fmla="*/ 0 w 454"/>
                  <a:gd name="T1" fmla="*/ 9 h 234"/>
                  <a:gd name="T2" fmla="*/ 5 w 454"/>
                  <a:gd name="T3" fmla="*/ 9 h 234"/>
                  <a:gd name="T4" fmla="*/ 10 w 454"/>
                  <a:gd name="T5" fmla="*/ 9 h 234"/>
                  <a:gd name="T6" fmla="*/ 10 w 454"/>
                  <a:gd name="T7" fmla="*/ 8 h 234"/>
                  <a:gd name="T8" fmla="*/ 10 w 454"/>
                  <a:gd name="T9" fmla="*/ 8 h 234"/>
                  <a:gd name="T10" fmla="*/ 10 w 454"/>
                  <a:gd name="T11" fmla="*/ 8 h 234"/>
                  <a:gd name="T12" fmla="*/ 10 w 454"/>
                  <a:gd name="T13" fmla="*/ 7 h 234"/>
                  <a:gd name="T14" fmla="*/ 14 w 454"/>
                  <a:gd name="T15" fmla="*/ 7 h 234"/>
                  <a:gd name="T16" fmla="*/ 15 w 454"/>
                  <a:gd name="T17" fmla="*/ 6 h 234"/>
                  <a:gd name="T18" fmla="*/ 21 w 454"/>
                  <a:gd name="T19" fmla="*/ 5 h 234"/>
                  <a:gd name="T20" fmla="*/ 21 w 454"/>
                  <a:gd name="T21" fmla="*/ 5 h 234"/>
                  <a:gd name="T22" fmla="*/ 22 w 454"/>
                  <a:gd name="T23" fmla="*/ 4 h 234"/>
                  <a:gd name="T24" fmla="*/ 23 w 454"/>
                  <a:gd name="T25" fmla="*/ 4 h 234"/>
                  <a:gd name="T26" fmla="*/ 29 w 454"/>
                  <a:gd name="T27" fmla="*/ 4 h 234"/>
                  <a:gd name="T28" fmla="*/ 31 w 454"/>
                  <a:gd name="T29" fmla="*/ 4 h 234"/>
                  <a:gd name="T30" fmla="*/ 39 w 454"/>
                  <a:gd name="T31" fmla="*/ 4 h 234"/>
                  <a:gd name="T32" fmla="*/ 42 w 454"/>
                  <a:gd name="T33" fmla="*/ 4 h 234"/>
                  <a:gd name="T34" fmla="*/ 44 w 454"/>
                  <a:gd name="T35" fmla="*/ 4 h 234"/>
                  <a:gd name="T36" fmla="*/ 46 w 454"/>
                  <a:gd name="T37" fmla="*/ 4 h 234"/>
                  <a:gd name="T38" fmla="*/ 52 w 454"/>
                  <a:gd name="T39" fmla="*/ 4 h 234"/>
                  <a:gd name="T40" fmla="*/ 52 w 454"/>
                  <a:gd name="T41" fmla="*/ 4 h 234"/>
                  <a:gd name="T42" fmla="*/ 59 w 454"/>
                  <a:gd name="T43" fmla="*/ 4 h 234"/>
                  <a:gd name="T44" fmla="*/ 60 w 454"/>
                  <a:gd name="T45" fmla="*/ 4 h 234"/>
                  <a:gd name="T46" fmla="*/ 63 w 454"/>
                  <a:gd name="T47" fmla="*/ 4 h 234"/>
                  <a:gd name="T48" fmla="*/ 69 w 454"/>
                  <a:gd name="T49" fmla="*/ 4 h 234"/>
                  <a:gd name="T50" fmla="*/ 66 w 454"/>
                  <a:gd name="T51" fmla="*/ 4 h 234"/>
                  <a:gd name="T52" fmla="*/ 67 w 454"/>
                  <a:gd name="T53" fmla="*/ 1 h 234"/>
                  <a:gd name="T54" fmla="*/ 72 w 454"/>
                  <a:gd name="T55" fmla="*/ 0 h 234"/>
                  <a:gd name="T56" fmla="*/ 75 w 454"/>
                  <a:gd name="T57" fmla="*/ 4 h 234"/>
                  <a:gd name="T58" fmla="*/ 76 w 454"/>
                  <a:gd name="T59" fmla="*/ 4 h 234"/>
                  <a:gd name="T60" fmla="*/ 82 w 454"/>
                  <a:gd name="T61" fmla="*/ 4 h 234"/>
                  <a:gd name="T62" fmla="*/ 85 w 454"/>
                  <a:gd name="T63" fmla="*/ 4 h 234"/>
                  <a:gd name="T64" fmla="*/ 92 w 454"/>
                  <a:gd name="T65" fmla="*/ 4 h 234"/>
                  <a:gd name="T66" fmla="*/ 96 w 454"/>
                  <a:gd name="T67" fmla="*/ 4 h 234"/>
                  <a:gd name="T68" fmla="*/ 103 w 454"/>
                  <a:gd name="T69" fmla="*/ 4 h 234"/>
                  <a:gd name="T70" fmla="*/ 106 w 454"/>
                  <a:gd name="T71" fmla="*/ 4 h 234"/>
                  <a:gd name="T72" fmla="*/ 110 w 454"/>
                  <a:gd name="T73" fmla="*/ 4 h 234"/>
                  <a:gd name="T74" fmla="*/ 116 w 454"/>
                  <a:gd name="T75" fmla="*/ 4 h 234"/>
                  <a:gd name="T76" fmla="*/ 111 w 454"/>
                  <a:gd name="T77" fmla="*/ 4 h 234"/>
                  <a:gd name="T78" fmla="*/ 106 w 454"/>
                  <a:gd name="T79" fmla="*/ 5 h 234"/>
                  <a:gd name="T80" fmla="*/ 103 w 454"/>
                  <a:gd name="T81" fmla="*/ 6 h 234"/>
                  <a:gd name="T82" fmla="*/ 103 w 454"/>
                  <a:gd name="T83" fmla="*/ 6 h 234"/>
                  <a:gd name="T84" fmla="*/ 92 w 454"/>
                  <a:gd name="T85" fmla="*/ 8 h 234"/>
                  <a:gd name="T86" fmla="*/ 28 w 454"/>
                  <a:gd name="T87" fmla="*/ 9 h 234"/>
                  <a:gd name="T88" fmla="*/ 23 w 454"/>
                  <a:gd name="T89" fmla="*/ 9 h 234"/>
                  <a:gd name="T90" fmla="*/ 23 w 454"/>
                  <a:gd name="T91" fmla="*/ 9 h 234"/>
                  <a:gd name="T92" fmla="*/ 0 w 454"/>
                  <a:gd name="T93" fmla="*/ 9 h 234"/>
                  <a:gd name="T94" fmla="*/ 0 w 454"/>
                  <a:gd name="T95" fmla="*/ 9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4"/>
                  <a:gd name="T145" fmla="*/ 0 h 234"/>
                  <a:gd name="T146" fmla="*/ 454 w 454"/>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noFill/>
              <a:ln w="4763">
                <a:solidFill>
                  <a:srgbClr val="1F1A17"/>
                </a:solidFill>
                <a:round/>
                <a:headEnd/>
                <a:tailEnd/>
              </a:ln>
            </p:spPr>
            <p:txBody>
              <a:bodyPr/>
              <a:lstStyle/>
              <a:p>
                <a:endParaRPr lang="en-US"/>
              </a:p>
            </p:txBody>
          </p:sp>
          <p:sp>
            <p:nvSpPr>
              <p:cNvPr id="26664" name="Freeform 20"/>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2 w 417"/>
                  <a:gd name="T9" fmla="*/ 4 h 364"/>
                  <a:gd name="T10" fmla="*/ 13 w 417"/>
                  <a:gd name="T11" fmla="*/ 4 h 364"/>
                  <a:gd name="T12" fmla="*/ 10 w 417"/>
                  <a:gd name="T13" fmla="*/ 4 h 364"/>
                  <a:gd name="T14" fmla="*/ 10 w 417"/>
                  <a:gd name="T15" fmla="*/ 4 h 364"/>
                  <a:gd name="T16" fmla="*/ 14 w 417"/>
                  <a:gd name="T17" fmla="*/ 4 h 364"/>
                  <a:gd name="T18" fmla="*/ 19 w 417"/>
                  <a:gd name="T19" fmla="*/ 4 h 364"/>
                  <a:gd name="T20" fmla="*/ 18 w 417"/>
                  <a:gd name="T21" fmla="*/ 10 h 364"/>
                  <a:gd name="T22" fmla="*/ 19 w 417"/>
                  <a:gd name="T23" fmla="*/ 11 h 364"/>
                  <a:gd name="T24" fmla="*/ 83 w 417"/>
                  <a:gd name="T25" fmla="*/ 11 h 364"/>
                  <a:gd name="T26" fmla="*/ 85 w 417"/>
                  <a:gd name="T27" fmla="*/ 12 h 364"/>
                  <a:gd name="T28" fmla="*/ 82 w 417"/>
                  <a:gd name="T29" fmla="*/ 12 h 364"/>
                  <a:gd name="T30" fmla="*/ 91 w 417"/>
                  <a:gd name="T31" fmla="*/ 12 h 364"/>
                  <a:gd name="T32" fmla="*/ 94 w 417"/>
                  <a:gd name="T33" fmla="*/ 12 h 364"/>
                  <a:gd name="T34" fmla="*/ 94 w 417"/>
                  <a:gd name="T35" fmla="*/ 11 h 364"/>
                  <a:gd name="T36" fmla="*/ 96 w 417"/>
                  <a:gd name="T37" fmla="*/ 11 h 364"/>
                  <a:gd name="T38" fmla="*/ 98 w 417"/>
                  <a:gd name="T39" fmla="*/ 11 h 364"/>
                  <a:gd name="T40" fmla="*/ 100 w 417"/>
                  <a:gd name="T41" fmla="*/ 11 h 364"/>
                  <a:gd name="T42" fmla="*/ 100 w 417"/>
                  <a:gd name="T43" fmla="*/ 10 h 364"/>
                  <a:gd name="T44" fmla="*/ 99 w 417"/>
                  <a:gd name="T45" fmla="*/ 10 h 364"/>
                  <a:gd name="T46" fmla="*/ 96 w 417"/>
                  <a:gd name="T47" fmla="*/ 10 h 364"/>
                  <a:gd name="T48" fmla="*/ 94 w 417"/>
                  <a:gd name="T49" fmla="*/ 9 h 364"/>
                  <a:gd name="T50" fmla="*/ 93 w 417"/>
                  <a:gd name="T51" fmla="*/ 8 h 364"/>
                  <a:gd name="T52" fmla="*/ 90 w 417"/>
                  <a:gd name="T53" fmla="*/ 8 h 364"/>
                  <a:gd name="T54" fmla="*/ 87 w 417"/>
                  <a:gd name="T55" fmla="*/ 7 h 364"/>
                  <a:gd name="T56" fmla="*/ 82 w 417"/>
                  <a:gd name="T57" fmla="*/ 7 h 364"/>
                  <a:gd name="T58" fmla="*/ 81 w 417"/>
                  <a:gd name="T59" fmla="*/ 6 h 364"/>
                  <a:gd name="T60" fmla="*/ 83 w 417"/>
                  <a:gd name="T61" fmla="*/ 4 h 364"/>
                  <a:gd name="T62" fmla="*/ 81 w 417"/>
                  <a:gd name="T63" fmla="*/ 4 h 364"/>
                  <a:gd name="T64" fmla="*/ 74 w 417"/>
                  <a:gd name="T65" fmla="*/ 4 h 364"/>
                  <a:gd name="T66" fmla="*/ 73 w 417"/>
                  <a:gd name="T67" fmla="*/ 4 h 364"/>
                  <a:gd name="T68" fmla="*/ 63 w 417"/>
                  <a:gd name="T69" fmla="*/ 4 h 364"/>
                  <a:gd name="T70" fmla="*/ 62 w 417"/>
                  <a:gd name="T71" fmla="*/ 4 h 364"/>
                  <a:gd name="T72" fmla="*/ 63 w 417"/>
                  <a:gd name="T73" fmla="*/ 4 h 364"/>
                  <a:gd name="T74" fmla="*/ 58 w 417"/>
                  <a:gd name="T75" fmla="*/ 0 h 364"/>
                  <a:gd name="T76" fmla="*/ 0 w 417"/>
                  <a:gd name="T77" fmla="*/ 4 h 3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364"/>
                  <a:gd name="T119" fmla="*/ 417 w 417"/>
                  <a:gd name="T120" fmla="*/ 364 h 3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solidFill>
                <a:srgbClr val="98BEE4"/>
              </a:solidFill>
              <a:ln w="9525">
                <a:noFill/>
                <a:round/>
                <a:headEnd/>
                <a:tailEnd/>
              </a:ln>
            </p:spPr>
            <p:txBody>
              <a:bodyPr/>
              <a:lstStyle/>
              <a:p>
                <a:endParaRPr lang="en-US"/>
              </a:p>
            </p:txBody>
          </p:sp>
          <p:sp>
            <p:nvSpPr>
              <p:cNvPr id="26665" name="Freeform 21"/>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2 w 417"/>
                  <a:gd name="T9" fmla="*/ 4 h 364"/>
                  <a:gd name="T10" fmla="*/ 13 w 417"/>
                  <a:gd name="T11" fmla="*/ 4 h 364"/>
                  <a:gd name="T12" fmla="*/ 10 w 417"/>
                  <a:gd name="T13" fmla="*/ 4 h 364"/>
                  <a:gd name="T14" fmla="*/ 10 w 417"/>
                  <a:gd name="T15" fmla="*/ 4 h 364"/>
                  <a:gd name="T16" fmla="*/ 14 w 417"/>
                  <a:gd name="T17" fmla="*/ 4 h 364"/>
                  <a:gd name="T18" fmla="*/ 19 w 417"/>
                  <a:gd name="T19" fmla="*/ 4 h 364"/>
                  <a:gd name="T20" fmla="*/ 18 w 417"/>
                  <a:gd name="T21" fmla="*/ 10 h 364"/>
                  <a:gd name="T22" fmla="*/ 19 w 417"/>
                  <a:gd name="T23" fmla="*/ 11 h 364"/>
                  <a:gd name="T24" fmla="*/ 83 w 417"/>
                  <a:gd name="T25" fmla="*/ 11 h 364"/>
                  <a:gd name="T26" fmla="*/ 85 w 417"/>
                  <a:gd name="T27" fmla="*/ 12 h 364"/>
                  <a:gd name="T28" fmla="*/ 82 w 417"/>
                  <a:gd name="T29" fmla="*/ 12 h 364"/>
                  <a:gd name="T30" fmla="*/ 91 w 417"/>
                  <a:gd name="T31" fmla="*/ 12 h 364"/>
                  <a:gd name="T32" fmla="*/ 94 w 417"/>
                  <a:gd name="T33" fmla="*/ 12 h 364"/>
                  <a:gd name="T34" fmla="*/ 94 w 417"/>
                  <a:gd name="T35" fmla="*/ 11 h 364"/>
                  <a:gd name="T36" fmla="*/ 96 w 417"/>
                  <a:gd name="T37" fmla="*/ 11 h 364"/>
                  <a:gd name="T38" fmla="*/ 98 w 417"/>
                  <a:gd name="T39" fmla="*/ 11 h 364"/>
                  <a:gd name="T40" fmla="*/ 100 w 417"/>
                  <a:gd name="T41" fmla="*/ 11 h 364"/>
                  <a:gd name="T42" fmla="*/ 100 w 417"/>
                  <a:gd name="T43" fmla="*/ 10 h 364"/>
                  <a:gd name="T44" fmla="*/ 99 w 417"/>
                  <a:gd name="T45" fmla="*/ 10 h 364"/>
                  <a:gd name="T46" fmla="*/ 96 w 417"/>
                  <a:gd name="T47" fmla="*/ 10 h 364"/>
                  <a:gd name="T48" fmla="*/ 94 w 417"/>
                  <a:gd name="T49" fmla="*/ 9 h 364"/>
                  <a:gd name="T50" fmla="*/ 93 w 417"/>
                  <a:gd name="T51" fmla="*/ 8 h 364"/>
                  <a:gd name="T52" fmla="*/ 90 w 417"/>
                  <a:gd name="T53" fmla="*/ 8 h 364"/>
                  <a:gd name="T54" fmla="*/ 87 w 417"/>
                  <a:gd name="T55" fmla="*/ 7 h 364"/>
                  <a:gd name="T56" fmla="*/ 82 w 417"/>
                  <a:gd name="T57" fmla="*/ 7 h 364"/>
                  <a:gd name="T58" fmla="*/ 81 w 417"/>
                  <a:gd name="T59" fmla="*/ 6 h 364"/>
                  <a:gd name="T60" fmla="*/ 83 w 417"/>
                  <a:gd name="T61" fmla="*/ 4 h 364"/>
                  <a:gd name="T62" fmla="*/ 81 w 417"/>
                  <a:gd name="T63" fmla="*/ 4 h 364"/>
                  <a:gd name="T64" fmla="*/ 74 w 417"/>
                  <a:gd name="T65" fmla="*/ 4 h 364"/>
                  <a:gd name="T66" fmla="*/ 73 w 417"/>
                  <a:gd name="T67" fmla="*/ 4 h 364"/>
                  <a:gd name="T68" fmla="*/ 63 w 417"/>
                  <a:gd name="T69" fmla="*/ 4 h 364"/>
                  <a:gd name="T70" fmla="*/ 62 w 417"/>
                  <a:gd name="T71" fmla="*/ 4 h 364"/>
                  <a:gd name="T72" fmla="*/ 63 w 417"/>
                  <a:gd name="T73" fmla="*/ 4 h 364"/>
                  <a:gd name="T74" fmla="*/ 58 w 417"/>
                  <a:gd name="T75" fmla="*/ 0 h 364"/>
                  <a:gd name="T76" fmla="*/ 0 w 417"/>
                  <a:gd name="T77" fmla="*/ 4 h 364"/>
                  <a:gd name="T78" fmla="*/ 0 w 417"/>
                  <a:gd name="T79" fmla="*/ 4 h 3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64"/>
                  <a:gd name="T122" fmla="*/ 417 w 417"/>
                  <a:gd name="T123" fmla="*/ 364 h 3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noFill/>
              <a:ln w="4763">
                <a:solidFill>
                  <a:srgbClr val="1F1A17"/>
                </a:solidFill>
                <a:round/>
                <a:headEnd/>
                <a:tailEnd/>
              </a:ln>
            </p:spPr>
            <p:txBody>
              <a:bodyPr/>
              <a:lstStyle/>
              <a:p>
                <a:endParaRPr lang="en-US"/>
              </a:p>
            </p:txBody>
          </p:sp>
          <p:sp>
            <p:nvSpPr>
              <p:cNvPr id="26666" name="Freeform 22"/>
              <p:cNvSpPr>
                <a:spLocks/>
              </p:cNvSpPr>
              <p:nvPr/>
            </p:nvSpPr>
            <p:spPr bwMode="auto">
              <a:xfrm>
                <a:off x="2730" y="2039"/>
                <a:ext cx="301" cy="254"/>
              </a:xfrm>
              <a:custGeom>
                <a:avLst/>
                <a:gdLst>
                  <a:gd name="T0" fmla="*/ 0 w 315"/>
                  <a:gd name="T1" fmla="*/ 4 h 284"/>
                  <a:gd name="T2" fmla="*/ 11 w 315"/>
                  <a:gd name="T3" fmla="*/ 4 h 284"/>
                  <a:gd name="T4" fmla="*/ 11 w 315"/>
                  <a:gd name="T5" fmla="*/ 10 h 284"/>
                  <a:gd name="T6" fmla="*/ 11 w 315"/>
                  <a:gd name="T7" fmla="*/ 10 h 284"/>
                  <a:gd name="T8" fmla="*/ 11 w 315"/>
                  <a:gd name="T9" fmla="*/ 10 h 284"/>
                  <a:gd name="T10" fmla="*/ 11 w 315"/>
                  <a:gd name="T11" fmla="*/ 11 h 284"/>
                  <a:gd name="T12" fmla="*/ 61 w 315"/>
                  <a:gd name="T13" fmla="*/ 11 h 284"/>
                  <a:gd name="T14" fmla="*/ 60 w 315"/>
                  <a:gd name="T15" fmla="*/ 10 h 284"/>
                  <a:gd name="T16" fmla="*/ 65 w 315"/>
                  <a:gd name="T17" fmla="*/ 8 h 284"/>
                  <a:gd name="T18" fmla="*/ 71 w 315"/>
                  <a:gd name="T19" fmla="*/ 6 h 284"/>
                  <a:gd name="T20" fmla="*/ 70 w 315"/>
                  <a:gd name="T21" fmla="*/ 6 h 284"/>
                  <a:gd name="T22" fmla="*/ 75 w 315"/>
                  <a:gd name="T23" fmla="*/ 4 h 284"/>
                  <a:gd name="T24" fmla="*/ 77 w 315"/>
                  <a:gd name="T25" fmla="*/ 4 h 284"/>
                  <a:gd name="T26" fmla="*/ 75 w 315"/>
                  <a:gd name="T27" fmla="*/ 4 h 284"/>
                  <a:gd name="T28" fmla="*/ 81 w 315"/>
                  <a:gd name="T29" fmla="*/ 4 h 284"/>
                  <a:gd name="T30" fmla="*/ 85 w 315"/>
                  <a:gd name="T31" fmla="*/ 4 h 284"/>
                  <a:gd name="T32" fmla="*/ 82 w 315"/>
                  <a:gd name="T33" fmla="*/ 4 h 284"/>
                  <a:gd name="T34" fmla="*/ 72 w 315"/>
                  <a:gd name="T35" fmla="*/ 4 h 284"/>
                  <a:gd name="T36" fmla="*/ 75 w 315"/>
                  <a:gd name="T37" fmla="*/ 4 h 284"/>
                  <a:gd name="T38" fmla="*/ 74 w 315"/>
                  <a:gd name="T39" fmla="*/ 0 h 284"/>
                  <a:gd name="T40" fmla="*/ 0 w 315"/>
                  <a:gd name="T41" fmla="*/ 4 h 2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5"/>
                  <a:gd name="T64" fmla="*/ 0 h 284"/>
                  <a:gd name="T65" fmla="*/ 315 w 315"/>
                  <a:gd name="T66" fmla="*/ 284 h 2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solidFill>
                <a:srgbClr val="98BEE4"/>
              </a:solidFill>
              <a:ln w="9525">
                <a:noFill/>
                <a:round/>
                <a:headEnd/>
                <a:tailEnd/>
              </a:ln>
            </p:spPr>
            <p:txBody>
              <a:bodyPr/>
              <a:lstStyle/>
              <a:p>
                <a:endParaRPr lang="en-US"/>
              </a:p>
            </p:txBody>
          </p:sp>
          <p:sp>
            <p:nvSpPr>
              <p:cNvPr id="26667" name="Freeform 23"/>
              <p:cNvSpPr>
                <a:spLocks/>
              </p:cNvSpPr>
              <p:nvPr/>
            </p:nvSpPr>
            <p:spPr bwMode="auto">
              <a:xfrm>
                <a:off x="2730" y="2039"/>
                <a:ext cx="301" cy="254"/>
              </a:xfrm>
              <a:custGeom>
                <a:avLst/>
                <a:gdLst>
                  <a:gd name="T0" fmla="*/ 0 w 315"/>
                  <a:gd name="T1" fmla="*/ 4 h 284"/>
                  <a:gd name="T2" fmla="*/ 11 w 315"/>
                  <a:gd name="T3" fmla="*/ 4 h 284"/>
                  <a:gd name="T4" fmla="*/ 11 w 315"/>
                  <a:gd name="T5" fmla="*/ 10 h 284"/>
                  <a:gd name="T6" fmla="*/ 11 w 315"/>
                  <a:gd name="T7" fmla="*/ 10 h 284"/>
                  <a:gd name="T8" fmla="*/ 11 w 315"/>
                  <a:gd name="T9" fmla="*/ 10 h 284"/>
                  <a:gd name="T10" fmla="*/ 11 w 315"/>
                  <a:gd name="T11" fmla="*/ 11 h 284"/>
                  <a:gd name="T12" fmla="*/ 61 w 315"/>
                  <a:gd name="T13" fmla="*/ 11 h 284"/>
                  <a:gd name="T14" fmla="*/ 60 w 315"/>
                  <a:gd name="T15" fmla="*/ 10 h 284"/>
                  <a:gd name="T16" fmla="*/ 65 w 315"/>
                  <a:gd name="T17" fmla="*/ 8 h 284"/>
                  <a:gd name="T18" fmla="*/ 71 w 315"/>
                  <a:gd name="T19" fmla="*/ 6 h 284"/>
                  <a:gd name="T20" fmla="*/ 70 w 315"/>
                  <a:gd name="T21" fmla="*/ 6 h 284"/>
                  <a:gd name="T22" fmla="*/ 75 w 315"/>
                  <a:gd name="T23" fmla="*/ 4 h 284"/>
                  <a:gd name="T24" fmla="*/ 77 w 315"/>
                  <a:gd name="T25" fmla="*/ 4 h 284"/>
                  <a:gd name="T26" fmla="*/ 75 w 315"/>
                  <a:gd name="T27" fmla="*/ 4 h 284"/>
                  <a:gd name="T28" fmla="*/ 81 w 315"/>
                  <a:gd name="T29" fmla="*/ 4 h 284"/>
                  <a:gd name="T30" fmla="*/ 85 w 315"/>
                  <a:gd name="T31" fmla="*/ 4 h 284"/>
                  <a:gd name="T32" fmla="*/ 82 w 315"/>
                  <a:gd name="T33" fmla="*/ 4 h 284"/>
                  <a:gd name="T34" fmla="*/ 72 w 315"/>
                  <a:gd name="T35" fmla="*/ 4 h 284"/>
                  <a:gd name="T36" fmla="*/ 75 w 315"/>
                  <a:gd name="T37" fmla="*/ 4 h 284"/>
                  <a:gd name="T38" fmla="*/ 74 w 315"/>
                  <a:gd name="T39" fmla="*/ 0 h 284"/>
                  <a:gd name="T40" fmla="*/ 0 w 315"/>
                  <a:gd name="T41" fmla="*/ 4 h 284"/>
                  <a:gd name="T42" fmla="*/ 0 w 315"/>
                  <a:gd name="T43" fmla="*/ 4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5"/>
                  <a:gd name="T67" fmla="*/ 0 h 284"/>
                  <a:gd name="T68" fmla="*/ 315 w 315"/>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noFill/>
              <a:ln w="4763">
                <a:solidFill>
                  <a:srgbClr val="1F1A17"/>
                </a:solidFill>
                <a:round/>
                <a:headEnd/>
                <a:tailEnd/>
              </a:ln>
            </p:spPr>
            <p:txBody>
              <a:bodyPr/>
              <a:lstStyle/>
              <a:p>
                <a:endParaRPr lang="en-US"/>
              </a:p>
            </p:txBody>
          </p:sp>
          <p:sp>
            <p:nvSpPr>
              <p:cNvPr id="26668" name="Freeform 24"/>
              <p:cNvSpPr>
                <a:spLocks/>
              </p:cNvSpPr>
              <p:nvPr/>
            </p:nvSpPr>
            <p:spPr bwMode="auto">
              <a:xfrm>
                <a:off x="2906" y="1605"/>
                <a:ext cx="234" cy="396"/>
              </a:xfrm>
              <a:custGeom>
                <a:avLst/>
                <a:gdLst>
                  <a:gd name="T0" fmla="*/ 0 w 245"/>
                  <a:gd name="T1" fmla="*/ 8 h 443"/>
                  <a:gd name="T2" fmla="*/ 6 w 245"/>
                  <a:gd name="T3" fmla="*/ 7 h 443"/>
                  <a:gd name="T4" fmla="*/ 11 w 245"/>
                  <a:gd name="T5" fmla="*/ 6 h 443"/>
                  <a:gd name="T6" fmla="*/ 11 w 245"/>
                  <a:gd name="T7" fmla="*/ 4 h 443"/>
                  <a:gd name="T8" fmla="*/ 11 w 245"/>
                  <a:gd name="T9" fmla="*/ 4 h 443"/>
                  <a:gd name="T10" fmla="*/ 18 w 245"/>
                  <a:gd name="T11" fmla="*/ 4 h 443"/>
                  <a:gd name="T12" fmla="*/ 21 w 245"/>
                  <a:gd name="T13" fmla="*/ 4 h 443"/>
                  <a:gd name="T14" fmla="*/ 21 w 245"/>
                  <a:gd name="T15" fmla="*/ 4 h 443"/>
                  <a:gd name="T16" fmla="*/ 11 w 245"/>
                  <a:gd name="T17" fmla="*/ 4 h 443"/>
                  <a:gd name="T18" fmla="*/ 54 w 245"/>
                  <a:gd name="T19" fmla="*/ 0 h 443"/>
                  <a:gd name="T20" fmla="*/ 55 w 245"/>
                  <a:gd name="T21" fmla="*/ 4 h 443"/>
                  <a:gd name="T22" fmla="*/ 61 w 245"/>
                  <a:gd name="T23" fmla="*/ 4 h 443"/>
                  <a:gd name="T24" fmla="*/ 64 w 245"/>
                  <a:gd name="T25" fmla="*/ 9 h 443"/>
                  <a:gd name="T26" fmla="*/ 63 w 245"/>
                  <a:gd name="T27" fmla="*/ 11 h 443"/>
                  <a:gd name="T28" fmla="*/ 65 w 245"/>
                  <a:gd name="T29" fmla="*/ 11 h 443"/>
                  <a:gd name="T30" fmla="*/ 62 w 245"/>
                  <a:gd name="T31" fmla="*/ 12 h 443"/>
                  <a:gd name="T32" fmla="*/ 58 w 245"/>
                  <a:gd name="T33" fmla="*/ 13 h 443"/>
                  <a:gd name="T34" fmla="*/ 58 w 245"/>
                  <a:gd name="T35" fmla="*/ 14 h 443"/>
                  <a:gd name="T36" fmla="*/ 58 w 245"/>
                  <a:gd name="T37" fmla="*/ 15 h 443"/>
                  <a:gd name="T38" fmla="*/ 58 w 245"/>
                  <a:gd name="T39" fmla="*/ 15 h 443"/>
                  <a:gd name="T40" fmla="*/ 58 w 245"/>
                  <a:gd name="T41" fmla="*/ 15 h 443"/>
                  <a:gd name="T42" fmla="*/ 53 w 245"/>
                  <a:gd name="T43" fmla="*/ 15 h 443"/>
                  <a:gd name="T44" fmla="*/ 52 w 245"/>
                  <a:gd name="T45" fmla="*/ 17 h 443"/>
                  <a:gd name="T46" fmla="*/ 45 w 245"/>
                  <a:gd name="T47" fmla="*/ 17 h 443"/>
                  <a:gd name="T48" fmla="*/ 41 w 245"/>
                  <a:gd name="T49" fmla="*/ 17 h 443"/>
                  <a:gd name="T50" fmla="*/ 41 w 245"/>
                  <a:gd name="T51" fmla="*/ 17 h 443"/>
                  <a:gd name="T52" fmla="*/ 39 w 245"/>
                  <a:gd name="T53" fmla="*/ 17 h 443"/>
                  <a:gd name="T54" fmla="*/ 35 w 245"/>
                  <a:gd name="T55" fmla="*/ 17 h 443"/>
                  <a:gd name="T56" fmla="*/ 34 w 245"/>
                  <a:gd name="T57" fmla="*/ 15 h 443"/>
                  <a:gd name="T58" fmla="*/ 32 w 245"/>
                  <a:gd name="T59" fmla="*/ 15 h 443"/>
                  <a:gd name="T60" fmla="*/ 29 w 245"/>
                  <a:gd name="T61" fmla="*/ 15 h 443"/>
                  <a:gd name="T62" fmla="*/ 24 w 245"/>
                  <a:gd name="T63" fmla="*/ 13 h 443"/>
                  <a:gd name="T64" fmla="*/ 22 w 245"/>
                  <a:gd name="T65" fmla="*/ 13 h 443"/>
                  <a:gd name="T66" fmla="*/ 25 w 245"/>
                  <a:gd name="T67" fmla="*/ 12 h 443"/>
                  <a:gd name="T68" fmla="*/ 22 w 245"/>
                  <a:gd name="T69" fmla="*/ 12 h 443"/>
                  <a:gd name="T70" fmla="*/ 15 w 245"/>
                  <a:gd name="T71" fmla="*/ 12 h 443"/>
                  <a:gd name="T72" fmla="*/ 12 w 245"/>
                  <a:gd name="T73" fmla="*/ 11 h 443"/>
                  <a:gd name="T74" fmla="*/ 9 w 245"/>
                  <a:gd name="T75" fmla="*/ 9 h 443"/>
                  <a:gd name="T76" fmla="*/ 0 w 245"/>
                  <a:gd name="T77" fmla="*/ 8 h 4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443"/>
                  <a:gd name="T119" fmla="*/ 245 w 245"/>
                  <a:gd name="T120" fmla="*/ 443 h 4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solidFill>
                <a:srgbClr val="BA7CAC"/>
              </a:solidFill>
              <a:ln w="9525">
                <a:noFill/>
                <a:round/>
                <a:headEnd/>
                <a:tailEnd/>
              </a:ln>
            </p:spPr>
            <p:txBody>
              <a:bodyPr/>
              <a:lstStyle/>
              <a:p>
                <a:endParaRPr lang="en-US"/>
              </a:p>
            </p:txBody>
          </p:sp>
          <p:sp>
            <p:nvSpPr>
              <p:cNvPr id="26669" name="Freeform 25"/>
              <p:cNvSpPr>
                <a:spLocks/>
              </p:cNvSpPr>
              <p:nvPr/>
            </p:nvSpPr>
            <p:spPr bwMode="auto">
              <a:xfrm>
                <a:off x="2906" y="1605"/>
                <a:ext cx="234" cy="396"/>
              </a:xfrm>
              <a:custGeom>
                <a:avLst/>
                <a:gdLst>
                  <a:gd name="T0" fmla="*/ 0 w 245"/>
                  <a:gd name="T1" fmla="*/ 8 h 443"/>
                  <a:gd name="T2" fmla="*/ 6 w 245"/>
                  <a:gd name="T3" fmla="*/ 7 h 443"/>
                  <a:gd name="T4" fmla="*/ 11 w 245"/>
                  <a:gd name="T5" fmla="*/ 6 h 443"/>
                  <a:gd name="T6" fmla="*/ 11 w 245"/>
                  <a:gd name="T7" fmla="*/ 4 h 443"/>
                  <a:gd name="T8" fmla="*/ 11 w 245"/>
                  <a:gd name="T9" fmla="*/ 4 h 443"/>
                  <a:gd name="T10" fmla="*/ 18 w 245"/>
                  <a:gd name="T11" fmla="*/ 4 h 443"/>
                  <a:gd name="T12" fmla="*/ 21 w 245"/>
                  <a:gd name="T13" fmla="*/ 4 h 443"/>
                  <a:gd name="T14" fmla="*/ 21 w 245"/>
                  <a:gd name="T15" fmla="*/ 4 h 443"/>
                  <a:gd name="T16" fmla="*/ 11 w 245"/>
                  <a:gd name="T17" fmla="*/ 4 h 443"/>
                  <a:gd name="T18" fmla="*/ 54 w 245"/>
                  <a:gd name="T19" fmla="*/ 0 h 443"/>
                  <a:gd name="T20" fmla="*/ 55 w 245"/>
                  <a:gd name="T21" fmla="*/ 4 h 443"/>
                  <a:gd name="T22" fmla="*/ 61 w 245"/>
                  <a:gd name="T23" fmla="*/ 4 h 443"/>
                  <a:gd name="T24" fmla="*/ 64 w 245"/>
                  <a:gd name="T25" fmla="*/ 9 h 443"/>
                  <a:gd name="T26" fmla="*/ 63 w 245"/>
                  <a:gd name="T27" fmla="*/ 11 h 443"/>
                  <a:gd name="T28" fmla="*/ 65 w 245"/>
                  <a:gd name="T29" fmla="*/ 11 h 443"/>
                  <a:gd name="T30" fmla="*/ 62 w 245"/>
                  <a:gd name="T31" fmla="*/ 12 h 443"/>
                  <a:gd name="T32" fmla="*/ 58 w 245"/>
                  <a:gd name="T33" fmla="*/ 13 h 443"/>
                  <a:gd name="T34" fmla="*/ 58 w 245"/>
                  <a:gd name="T35" fmla="*/ 14 h 443"/>
                  <a:gd name="T36" fmla="*/ 58 w 245"/>
                  <a:gd name="T37" fmla="*/ 15 h 443"/>
                  <a:gd name="T38" fmla="*/ 58 w 245"/>
                  <a:gd name="T39" fmla="*/ 15 h 443"/>
                  <a:gd name="T40" fmla="*/ 58 w 245"/>
                  <a:gd name="T41" fmla="*/ 15 h 443"/>
                  <a:gd name="T42" fmla="*/ 53 w 245"/>
                  <a:gd name="T43" fmla="*/ 15 h 443"/>
                  <a:gd name="T44" fmla="*/ 52 w 245"/>
                  <a:gd name="T45" fmla="*/ 17 h 443"/>
                  <a:gd name="T46" fmla="*/ 45 w 245"/>
                  <a:gd name="T47" fmla="*/ 17 h 443"/>
                  <a:gd name="T48" fmla="*/ 41 w 245"/>
                  <a:gd name="T49" fmla="*/ 17 h 443"/>
                  <a:gd name="T50" fmla="*/ 41 w 245"/>
                  <a:gd name="T51" fmla="*/ 17 h 443"/>
                  <a:gd name="T52" fmla="*/ 39 w 245"/>
                  <a:gd name="T53" fmla="*/ 17 h 443"/>
                  <a:gd name="T54" fmla="*/ 35 w 245"/>
                  <a:gd name="T55" fmla="*/ 17 h 443"/>
                  <a:gd name="T56" fmla="*/ 34 w 245"/>
                  <a:gd name="T57" fmla="*/ 15 h 443"/>
                  <a:gd name="T58" fmla="*/ 32 w 245"/>
                  <a:gd name="T59" fmla="*/ 15 h 443"/>
                  <a:gd name="T60" fmla="*/ 29 w 245"/>
                  <a:gd name="T61" fmla="*/ 15 h 443"/>
                  <a:gd name="T62" fmla="*/ 24 w 245"/>
                  <a:gd name="T63" fmla="*/ 13 h 443"/>
                  <a:gd name="T64" fmla="*/ 22 w 245"/>
                  <a:gd name="T65" fmla="*/ 13 h 443"/>
                  <a:gd name="T66" fmla="*/ 25 w 245"/>
                  <a:gd name="T67" fmla="*/ 12 h 443"/>
                  <a:gd name="T68" fmla="*/ 22 w 245"/>
                  <a:gd name="T69" fmla="*/ 12 h 443"/>
                  <a:gd name="T70" fmla="*/ 15 w 245"/>
                  <a:gd name="T71" fmla="*/ 12 h 443"/>
                  <a:gd name="T72" fmla="*/ 12 w 245"/>
                  <a:gd name="T73" fmla="*/ 11 h 443"/>
                  <a:gd name="T74" fmla="*/ 9 w 245"/>
                  <a:gd name="T75" fmla="*/ 9 h 443"/>
                  <a:gd name="T76" fmla="*/ 0 w 245"/>
                  <a:gd name="T77" fmla="*/ 8 h 443"/>
                  <a:gd name="T78" fmla="*/ 0 w 245"/>
                  <a:gd name="T79" fmla="*/ 8 h 4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5"/>
                  <a:gd name="T121" fmla="*/ 0 h 443"/>
                  <a:gd name="T122" fmla="*/ 245 w 245"/>
                  <a:gd name="T123" fmla="*/ 443 h 4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noFill/>
              <a:ln w="4763">
                <a:solidFill>
                  <a:srgbClr val="1F1A17"/>
                </a:solidFill>
                <a:round/>
                <a:headEnd/>
                <a:tailEnd/>
              </a:ln>
            </p:spPr>
            <p:txBody>
              <a:bodyPr/>
              <a:lstStyle/>
              <a:p>
                <a:endParaRPr lang="en-US"/>
              </a:p>
            </p:txBody>
          </p:sp>
          <p:sp>
            <p:nvSpPr>
              <p:cNvPr id="26670" name="Freeform 26"/>
              <p:cNvSpPr>
                <a:spLocks/>
              </p:cNvSpPr>
              <p:nvPr/>
            </p:nvSpPr>
            <p:spPr bwMode="auto">
              <a:xfrm>
                <a:off x="2941" y="1256"/>
                <a:ext cx="341" cy="165"/>
              </a:xfrm>
              <a:custGeom>
                <a:avLst/>
                <a:gdLst>
                  <a:gd name="T0" fmla="*/ 10 w 358"/>
                  <a:gd name="T1" fmla="*/ 4 h 185"/>
                  <a:gd name="T2" fmla="*/ 30 w 358"/>
                  <a:gd name="T3" fmla="*/ 4 h 185"/>
                  <a:gd name="T4" fmla="*/ 36 w 358"/>
                  <a:gd name="T5" fmla="*/ 4 h 185"/>
                  <a:gd name="T6" fmla="*/ 44 w 358"/>
                  <a:gd name="T7" fmla="*/ 5 h 185"/>
                  <a:gd name="T8" fmla="*/ 46 w 358"/>
                  <a:gd name="T9" fmla="*/ 4 h 185"/>
                  <a:gd name="T10" fmla="*/ 48 w 358"/>
                  <a:gd name="T11" fmla="*/ 4 h 185"/>
                  <a:gd name="T12" fmla="*/ 47 w 358"/>
                  <a:gd name="T13" fmla="*/ 4 h 185"/>
                  <a:gd name="T14" fmla="*/ 49 w 358"/>
                  <a:gd name="T15" fmla="*/ 4 h 185"/>
                  <a:gd name="T16" fmla="*/ 51 w 358"/>
                  <a:gd name="T17" fmla="*/ 4 h 185"/>
                  <a:gd name="T18" fmla="*/ 52 w 358"/>
                  <a:gd name="T19" fmla="*/ 4 h 185"/>
                  <a:gd name="T20" fmla="*/ 52 w 358"/>
                  <a:gd name="T21" fmla="*/ 4 h 185"/>
                  <a:gd name="T22" fmla="*/ 55 w 358"/>
                  <a:gd name="T23" fmla="*/ 4 h 185"/>
                  <a:gd name="T24" fmla="*/ 63 w 358"/>
                  <a:gd name="T25" fmla="*/ 4 h 185"/>
                  <a:gd name="T26" fmla="*/ 67 w 358"/>
                  <a:gd name="T27" fmla="*/ 4 h 185"/>
                  <a:gd name="T28" fmla="*/ 76 w 358"/>
                  <a:gd name="T29" fmla="*/ 4 h 185"/>
                  <a:gd name="T30" fmla="*/ 80 w 358"/>
                  <a:gd name="T31" fmla="*/ 4 h 185"/>
                  <a:gd name="T32" fmla="*/ 88 w 358"/>
                  <a:gd name="T33" fmla="*/ 4 h 185"/>
                  <a:gd name="T34" fmla="*/ 82 w 358"/>
                  <a:gd name="T35" fmla="*/ 4 h 185"/>
                  <a:gd name="T36" fmla="*/ 76 w 358"/>
                  <a:gd name="T37" fmla="*/ 4 h 185"/>
                  <a:gd name="T38" fmla="*/ 72 w 358"/>
                  <a:gd name="T39" fmla="*/ 4 h 185"/>
                  <a:gd name="T40" fmla="*/ 71 w 358"/>
                  <a:gd name="T41" fmla="*/ 4 h 185"/>
                  <a:gd name="T42" fmla="*/ 68 w 358"/>
                  <a:gd name="T43" fmla="*/ 4 h 185"/>
                  <a:gd name="T44" fmla="*/ 56 w 358"/>
                  <a:gd name="T45" fmla="*/ 4 h 185"/>
                  <a:gd name="T46" fmla="*/ 49 w 358"/>
                  <a:gd name="T47" fmla="*/ 4 h 185"/>
                  <a:gd name="T48" fmla="*/ 46 w 358"/>
                  <a:gd name="T49" fmla="*/ 4 h 185"/>
                  <a:gd name="T50" fmla="*/ 41 w 358"/>
                  <a:gd name="T51" fmla="*/ 4 h 185"/>
                  <a:gd name="T52" fmla="*/ 30 w 358"/>
                  <a:gd name="T53" fmla="*/ 4 h 185"/>
                  <a:gd name="T54" fmla="*/ 28 w 358"/>
                  <a:gd name="T55" fmla="*/ 4 h 185"/>
                  <a:gd name="T56" fmla="*/ 27 w 358"/>
                  <a:gd name="T57" fmla="*/ 4 h 185"/>
                  <a:gd name="T58" fmla="*/ 26 w 358"/>
                  <a:gd name="T59" fmla="*/ 4 h 185"/>
                  <a:gd name="T60" fmla="*/ 31 w 358"/>
                  <a:gd name="T61" fmla="*/ 4 h 185"/>
                  <a:gd name="T62" fmla="*/ 34 w 358"/>
                  <a:gd name="T63" fmla="*/ 0 h 185"/>
                  <a:gd name="T64" fmla="*/ 26 w 358"/>
                  <a:gd name="T65" fmla="*/ 4 h 185"/>
                  <a:gd name="T66" fmla="*/ 22 w 358"/>
                  <a:gd name="T67" fmla="*/ 4 h 185"/>
                  <a:gd name="T68" fmla="*/ 18 w 358"/>
                  <a:gd name="T69" fmla="*/ 4 h 185"/>
                  <a:gd name="T70" fmla="*/ 13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solidFill>
                <a:srgbClr val="BA7CAC"/>
              </a:solidFill>
              <a:ln w="9525">
                <a:noFill/>
                <a:round/>
                <a:headEnd/>
                <a:tailEnd/>
              </a:ln>
            </p:spPr>
            <p:txBody>
              <a:bodyPr/>
              <a:lstStyle/>
              <a:p>
                <a:endParaRPr lang="en-US"/>
              </a:p>
            </p:txBody>
          </p:sp>
          <p:sp>
            <p:nvSpPr>
              <p:cNvPr id="26671" name="Freeform 27"/>
              <p:cNvSpPr>
                <a:spLocks/>
              </p:cNvSpPr>
              <p:nvPr/>
            </p:nvSpPr>
            <p:spPr bwMode="auto">
              <a:xfrm>
                <a:off x="2941" y="1256"/>
                <a:ext cx="341" cy="165"/>
              </a:xfrm>
              <a:custGeom>
                <a:avLst/>
                <a:gdLst>
                  <a:gd name="T0" fmla="*/ 10 w 358"/>
                  <a:gd name="T1" fmla="*/ 4 h 185"/>
                  <a:gd name="T2" fmla="*/ 30 w 358"/>
                  <a:gd name="T3" fmla="*/ 4 h 185"/>
                  <a:gd name="T4" fmla="*/ 36 w 358"/>
                  <a:gd name="T5" fmla="*/ 4 h 185"/>
                  <a:gd name="T6" fmla="*/ 44 w 358"/>
                  <a:gd name="T7" fmla="*/ 5 h 185"/>
                  <a:gd name="T8" fmla="*/ 46 w 358"/>
                  <a:gd name="T9" fmla="*/ 4 h 185"/>
                  <a:gd name="T10" fmla="*/ 48 w 358"/>
                  <a:gd name="T11" fmla="*/ 4 h 185"/>
                  <a:gd name="T12" fmla="*/ 47 w 358"/>
                  <a:gd name="T13" fmla="*/ 4 h 185"/>
                  <a:gd name="T14" fmla="*/ 49 w 358"/>
                  <a:gd name="T15" fmla="*/ 4 h 185"/>
                  <a:gd name="T16" fmla="*/ 51 w 358"/>
                  <a:gd name="T17" fmla="*/ 4 h 185"/>
                  <a:gd name="T18" fmla="*/ 52 w 358"/>
                  <a:gd name="T19" fmla="*/ 4 h 185"/>
                  <a:gd name="T20" fmla="*/ 52 w 358"/>
                  <a:gd name="T21" fmla="*/ 4 h 185"/>
                  <a:gd name="T22" fmla="*/ 55 w 358"/>
                  <a:gd name="T23" fmla="*/ 4 h 185"/>
                  <a:gd name="T24" fmla="*/ 63 w 358"/>
                  <a:gd name="T25" fmla="*/ 4 h 185"/>
                  <a:gd name="T26" fmla="*/ 67 w 358"/>
                  <a:gd name="T27" fmla="*/ 4 h 185"/>
                  <a:gd name="T28" fmla="*/ 76 w 358"/>
                  <a:gd name="T29" fmla="*/ 4 h 185"/>
                  <a:gd name="T30" fmla="*/ 80 w 358"/>
                  <a:gd name="T31" fmla="*/ 4 h 185"/>
                  <a:gd name="T32" fmla="*/ 88 w 358"/>
                  <a:gd name="T33" fmla="*/ 4 h 185"/>
                  <a:gd name="T34" fmla="*/ 82 w 358"/>
                  <a:gd name="T35" fmla="*/ 4 h 185"/>
                  <a:gd name="T36" fmla="*/ 76 w 358"/>
                  <a:gd name="T37" fmla="*/ 4 h 185"/>
                  <a:gd name="T38" fmla="*/ 72 w 358"/>
                  <a:gd name="T39" fmla="*/ 4 h 185"/>
                  <a:gd name="T40" fmla="*/ 71 w 358"/>
                  <a:gd name="T41" fmla="*/ 4 h 185"/>
                  <a:gd name="T42" fmla="*/ 68 w 358"/>
                  <a:gd name="T43" fmla="*/ 4 h 185"/>
                  <a:gd name="T44" fmla="*/ 56 w 358"/>
                  <a:gd name="T45" fmla="*/ 4 h 185"/>
                  <a:gd name="T46" fmla="*/ 49 w 358"/>
                  <a:gd name="T47" fmla="*/ 4 h 185"/>
                  <a:gd name="T48" fmla="*/ 46 w 358"/>
                  <a:gd name="T49" fmla="*/ 4 h 185"/>
                  <a:gd name="T50" fmla="*/ 41 w 358"/>
                  <a:gd name="T51" fmla="*/ 4 h 185"/>
                  <a:gd name="T52" fmla="*/ 30 w 358"/>
                  <a:gd name="T53" fmla="*/ 4 h 185"/>
                  <a:gd name="T54" fmla="*/ 28 w 358"/>
                  <a:gd name="T55" fmla="*/ 4 h 185"/>
                  <a:gd name="T56" fmla="*/ 27 w 358"/>
                  <a:gd name="T57" fmla="*/ 4 h 185"/>
                  <a:gd name="T58" fmla="*/ 26 w 358"/>
                  <a:gd name="T59" fmla="*/ 4 h 185"/>
                  <a:gd name="T60" fmla="*/ 31 w 358"/>
                  <a:gd name="T61" fmla="*/ 4 h 185"/>
                  <a:gd name="T62" fmla="*/ 34 w 358"/>
                  <a:gd name="T63" fmla="*/ 0 h 185"/>
                  <a:gd name="T64" fmla="*/ 26 w 358"/>
                  <a:gd name="T65" fmla="*/ 4 h 185"/>
                  <a:gd name="T66" fmla="*/ 22 w 358"/>
                  <a:gd name="T67" fmla="*/ 4 h 185"/>
                  <a:gd name="T68" fmla="*/ 18 w 358"/>
                  <a:gd name="T69" fmla="*/ 4 h 185"/>
                  <a:gd name="T70" fmla="*/ 13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noFill/>
              <a:ln w="4763">
                <a:solidFill>
                  <a:srgbClr val="1F1A17"/>
                </a:solidFill>
                <a:round/>
                <a:headEnd/>
                <a:tailEnd/>
              </a:ln>
            </p:spPr>
            <p:txBody>
              <a:bodyPr/>
              <a:lstStyle/>
              <a:p>
                <a:endParaRPr lang="en-US"/>
              </a:p>
            </p:txBody>
          </p:sp>
          <p:sp>
            <p:nvSpPr>
              <p:cNvPr id="26672" name="Freeform 28"/>
              <p:cNvSpPr>
                <a:spLocks/>
              </p:cNvSpPr>
              <p:nvPr/>
            </p:nvSpPr>
            <p:spPr bwMode="auto">
              <a:xfrm>
                <a:off x="3161" y="1358"/>
                <a:ext cx="231" cy="294"/>
              </a:xfrm>
              <a:custGeom>
                <a:avLst/>
                <a:gdLst>
                  <a:gd name="T0" fmla="*/ 0 w 242"/>
                  <a:gd name="T1" fmla="*/ 13 h 329"/>
                  <a:gd name="T2" fmla="*/ 11 w 242"/>
                  <a:gd name="T3" fmla="*/ 11 h 329"/>
                  <a:gd name="T4" fmla="*/ 11 w 242"/>
                  <a:gd name="T5" fmla="*/ 11 h 329"/>
                  <a:gd name="T6" fmla="*/ 11 w 242"/>
                  <a:gd name="T7" fmla="*/ 10 h 329"/>
                  <a:gd name="T8" fmla="*/ 11 w 242"/>
                  <a:gd name="T9" fmla="*/ 9 h 329"/>
                  <a:gd name="T10" fmla="*/ 10 w 242"/>
                  <a:gd name="T11" fmla="*/ 8 h 329"/>
                  <a:gd name="T12" fmla="*/ 3 w 242"/>
                  <a:gd name="T13" fmla="*/ 7 h 329"/>
                  <a:gd name="T14" fmla="*/ 9 w 242"/>
                  <a:gd name="T15" fmla="*/ 6 h 329"/>
                  <a:gd name="T16" fmla="*/ 1 w 242"/>
                  <a:gd name="T17" fmla="*/ 6 h 329"/>
                  <a:gd name="T18" fmla="*/ 9 w 242"/>
                  <a:gd name="T19" fmla="*/ 5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5 w 242"/>
                  <a:gd name="T35" fmla="*/ 4 h 329"/>
                  <a:gd name="T36" fmla="*/ 15 w 242"/>
                  <a:gd name="T37" fmla="*/ 4 h 329"/>
                  <a:gd name="T38" fmla="*/ 19 w 242"/>
                  <a:gd name="T39" fmla="*/ 4 h 329"/>
                  <a:gd name="T40" fmla="*/ 22 w 242"/>
                  <a:gd name="T41" fmla="*/ 4 h 329"/>
                  <a:gd name="T42" fmla="*/ 20 w 242"/>
                  <a:gd name="T43" fmla="*/ 4 h 329"/>
                  <a:gd name="T44" fmla="*/ 19 w 242"/>
                  <a:gd name="T45" fmla="*/ 4 h 329"/>
                  <a:gd name="T46" fmla="*/ 21 w 242"/>
                  <a:gd name="T47" fmla="*/ 4 h 329"/>
                  <a:gd name="T48" fmla="*/ 24 w 242"/>
                  <a:gd name="T49" fmla="*/ 0 h 329"/>
                  <a:gd name="T50" fmla="*/ 30 w 242"/>
                  <a:gd name="T51" fmla="*/ 4 h 329"/>
                  <a:gd name="T52" fmla="*/ 32 w 242"/>
                  <a:gd name="T53" fmla="*/ 4 h 329"/>
                  <a:gd name="T54" fmla="*/ 42 w 242"/>
                  <a:gd name="T55" fmla="*/ 4 h 329"/>
                  <a:gd name="T56" fmla="*/ 44 w 242"/>
                  <a:gd name="T57" fmla="*/ 4 h 329"/>
                  <a:gd name="T58" fmla="*/ 46 w 242"/>
                  <a:gd name="T59" fmla="*/ 4 h 329"/>
                  <a:gd name="T60" fmla="*/ 44 w 242"/>
                  <a:gd name="T61" fmla="*/ 4 h 329"/>
                  <a:gd name="T62" fmla="*/ 44 w 242"/>
                  <a:gd name="T63" fmla="*/ 4 h 329"/>
                  <a:gd name="T64" fmla="*/ 46 w 242"/>
                  <a:gd name="T65" fmla="*/ 4 h 329"/>
                  <a:gd name="T66" fmla="*/ 47 w 242"/>
                  <a:gd name="T67" fmla="*/ 4 h 329"/>
                  <a:gd name="T68" fmla="*/ 47 w 242"/>
                  <a:gd name="T69" fmla="*/ 4 h 329"/>
                  <a:gd name="T70" fmla="*/ 44 w 242"/>
                  <a:gd name="T71" fmla="*/ 4 h 329"/>
                  <a:gd name="T72" fmla="*/ 44 w 242"/>
                  <a:gd name="T73" fmla="*/ 4 h 329"/>
                  <a:gd name="T74" fmla="*/ 40 w 242"/>
                  <a:gd name="T75" fmla="*/ 5 h 329"/>
                  <a:gd name="T76" fmla="*/ 39 w 242"/>
                  <a:gd name="T77" fmla="*/ 5 h 329"/>
                  <a:gd name="T78" fmla="*/ 40 w 242"/>
                  <a:gd name="T79" fmla="*/ 6 h 329"/>
                  <a:gd name="T80" fmla="*/ 44 w 242"/>
                  <a:gd name="T81" fmla="*/ 6 h 329"/>
                  <a:gd name="T82" fmla="*/ 47 w 242"/>
                  <a:gd name="T83" fmla="*/ 6 h 329"/>
                  <a:gd name="T84" fmla="*/ 49 w 242"/>
                  <a:gd name="T85" fmla="*/ 5 h 329"/>
                  <a:gd name="T86" fmla="*/ 53 w 242"/>
                  <a:gd name="T87" fmla="*/ 4 h 329"/>
                  <a:gd name="T88" fmla="*/ 56 w 242"/>
                  <a:gd name="T89" fmla="*/ 4 h 329"/>
                  <a:gd name="T90" fmla="*/ 59 w 242"/>
                  <a:gd name="T91" fmla="*/ 6 h 329"/>
                  <a:gd name="T92" fmla="*/ 62 w 242"/>
                  <a:gd name="T93" fmla="*/ 8 h 329"/>
                  <a:gd name="T94" fmla="*/ 63 w 242"/>
                  <a:gd name="T95" fmla="*/ 8 h 329"/>
                  <a:gd name="T96" fmla="*/ 63 w 242"/>
                  <a:gd name="T97" fmla="*/ 9 h 329"/>
                  <a:gd name="T98" fmla="*/ 63 w 242"/>
                  <a:gd name="T99" fmla="*/ 9 h 329"/>
                  <a:gd name="T100" fmla="*/ 62 w 242"/>
                  <a:gd name="T101" fmla="*/ 10 h 329"/>
                  <a:gd name="T102" fmla="*/ 60 w 242"/>
                  <a:gd name="T103" fmla="*/ 9 h 329"/>
                  <a:gd name="T104" fmla="*/ 59 w 242"/>
                  <a:gd name="T105" fmla="*/ 10 h 329"/>
                  <a:gd name="T106" fmla="*/ 59 w 242"/>
                  <a:gd name="T107" fmla="*/ 10 h 329"/>
                  <a:gd name="T108" fmla="*/ 57 w 242"/>
                  <a:gd name="T109" fmla="*/ 10 h 329"/>
                  <a:gd name="T110" fmla="*/ 54 w 242"/>
                  <a:gd name="T111" fmla="*/ 11 h 329"/>
                  <a:gd name="T112" fmla="*/ 54 w 242"/>
                  <a:gd name="T113" fmla="*/ 11 h 329"/>
                  <a:gd name="T114" fmla="*/ 53 w 242"/>
                  <a:gd name="T115" fmla="*/ 11 h 329"/>
                  <a:gd name="T116" fmla="*/ 51 w 242"/>
                  <a:gd name="T117" fmla="*/ 12 h 329"/>
                  <a:gd name="T118" fmla="*/ 31 w 242"/>
                  <a:gd name="T119" fmla="*/ 12 h 329"/>
                  <a:gd name="T120" fmla="*/ 31 w 242"/>
                  <a:gd name="T121" fmla="*/ 12 h 329"/>
                  <a:gd name="T122" fmla="*/ 0 w 242"/>
                  <a:gd name="T123" fmla="*/ 13 h 3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
                  <a:gd name="T187" fmla="*/ 0 h 329"/>
                  <a:gd name="T188" fmla="*/ 242 w 242"/>
                  <a:gd name="T189" fmla="*/ 329 h 3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solidFill>
                <a:srgbClr val="BA7CAC"/>
              </a:solidFill>
              <a:ln w="9525">
                <a:noFill/>
                <a:round/>
                <a:headEnd/>
                <a:tailEnd/>
              </a:ln>
            </p:spPr>
            <p:txBody>
              <a:bodyPr/>
              <a:lstStyle/>
              <a:p>
                <a:endParaRPr lang="en-US"/>
              </a:p>
            </p:txBody>
          </p:sp>
          <p:sp>
            <p:nvSpPr>
              <p:cNvPr id="26673" name="Freeform 29"/>
              <p:cNvSpPr>
                <a:spLocks/>
              </p:cNvSpPr>
              <p:nvPr/>
            </p:nvSpPr>
            <p:spPr bwMode="auto">
              <a:xfrm>
                <a:off x="3161" y="1358"/>
                <a:ext cx="231" cy="294"/>
              </a:xfrm>
              <a:custGeom>
                <a:avLst/>
                <a:gdLst>
                  <a:gd name="T0" fmla="*/ 0 w 242"/>
                  <a:gd name="T1" fmla="*/ 13 h 329"/>
                  <a:gd name="T2" fmla="*/ 11 w 242"/>
                  <a:gd name="T3" fmla="*/ 11 h 329"/>
                  <a:gd name="T4" fmla="*/ 11 w 242"/>
                  <a:gd name="T5" fmla="*/ 11 h 329"/>
                  <a:gd name="T6" fmla="*/ 11 w 242"/>
                  <a:gd name="T7" fmla="*/ 10 h 329"/>
                  <a:gd name="T8" fmla="*/ 11 w 242"/>
                  <a:gd name="T9" fmla="*/ 9 h 329"/>
                  <a:gd name="T10" fmla="*/ 10 w 242"/>
                  <a:gd name="T11" fmla="*/ 8 h 329"/>
                  <a:gd name="T12" fmla="*/ 3 w 242"/>
                  <a:gd name="T13" fmla="*/ 7 h 329"/>
                  <a:gd name="T14" fmla="*/ 9 w 242"/>
                  <a:gd name="T15" fmla="*/ 6 h 329"/>
                  <a:gd name="T16" fmla="*/ 1 w 242"/>
                  <a:gd name="T17" fmla="*/ 6 h 329"/>
                  <a:gd name="T18" fmla="*/ 9 w 242"/>
                  <a:gd name="T19" fmla="*/ 5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5 w 242"/>
                  <a:gd name="T35" fmla="*/ 4 h 329"/>
                  <a:gd name="T36" fmla="*/ 15 w 242"/>
                  <a:gd name="T37" fmla="*/ 4 h 329"/>
                  <a:gd name="T38" fmla="*/ 19 w 242"/>
                  <a:gd name="T39" fmla="*/ 4 h 329"/>
                  <a:gd name="T40" fmla="*/ 22 w 242"/>
                  <a:gd name="T41" fmla="*/ 4 h 329"/>
                  <a:gd name="T42" fmla="*/ 20 w 242"/>
                  <a:gd name="T43" fmla="*/ 4 h 329"/>
                  <a:gd name="T44" fmla="*/ 19 w 242"/>
                  <a:gd name="T45" fmla="*/ 4 h 329"/>
                  <a:gd name="T46" fmla="*/ 21 w 242"/>
                  <a:gd name="T47" fmla="*/ 4 h 329"/>
                  <a:gd name="T48" fmla="*/ 24 w 242"/>
                  <a:gd name="T49" fmla="*/ 0 h 329"/>
                  <a:gd name="T50" fmla="*/ 30 w 242"/>
                  <a:gd name="T51" fmla="*/ 4 h 329"/>
                  <a:gd name="T52" fmla="*/ 32 w 242"/>
                  <a:gd name="T53" fmla="*/ 4 h 329"/>
                  <a:gd name="T54" fmla="*/ 42 w 242"/>
                  <a:gd name="T55" fmla="*/ 4 h 329"/>
                  <a:gd name="T56" fmla="*/ 44 w 242"/>
                  <a:gd name="T57" fmla="*/ 4 h 329"/>
                  <a:gd name="T58" fmla="*/ 46 w 242"/>
                  <a:gd name="T59" fmla="*/ 4 h 329"/>
                  <a:gd name="T60" fmla="*/ 44 w 242"/>
                  <a:gd name="T61" fmla="*/ 4 h 329"/>
                  <a:gd name="T62" fmla="*/ 44 w 242"/>
                  <a:gd name="T63" fmla="*/ 4 h 329"/>
                  <a:gd name="T64" fmla="*/ 46 w 242"/>
                  <a:gd name="T65" fmla="*/ 4 h 329"/>
                  <a:gd name="T66" fmla="*/ 47 w 242"/>
                  <a:gd name="T67" fmla="*/ 4 h 329"/>
                  <a:gd name="T68" fmla="*/ 47 w 242"/>
                  <a:gd name="T69" fmla="*/ 4 h 329"/>
                  <a:gd name="T70" fmla="*/ 44 w 242"/>
                  <a:gd name="T71" fmla="*/ 4 h 329"/>
                  <a:gd name="T72" fmla="*/ 44 w 242"/>
                  <a:gd name="T73" fmla="*/ 4 h 329"/>
                  <a:gd name="T74" fmla="*/ 40 w 242"/>
                  <a:gd name="T75" fmla="*/ 5 h 329"/>
                  <a:gd name="T76" fmla="*/ 39 w 242"/>
                  <a:gd name="T77" fmla="*/ 5 h 329"/>
                  <a:gd name="T78" fmla="*/ 40 w 242"/>
                  <a:gd name="T79" fmla="*/ 6 h 329"/>
                  <a:gd name="T80" fmla="*/ 44 w 242"/>
                  <a:gd name="T81" fmla="*/ 6 h 329"/>
                  <a:gd name="T82" fmla="*/ 47 w 242"/>
                  <a:gd name="T83" fmla="*/ 6 h 329"/>
                  <a:gd name="T84" fmla="*/ 49 w 242"/>
                  <a:gd name="T85" fmla="*/ 5 h 329"/>
                  <a:gd name="T86" fmla="*/ 53 w 242"/>
                  <a:gd name="T87" fmla="*/ 4 h 329"/>
                  <a:gd name="T88" fmla="*/ 56 w 242"/>
                  <a:gd name="T89" fmla="*/ 4 h 329"/>
                  <a:gd name="T90" fmla="*/ 59 w 242"/>
                  <a:gd name="T91" fmla="*/ 6 h 329"/>
                  <a:gd name="T92" fmla="*/ 62 w 242"/>
                  <a:gd name="T93" fmla="*/ 8 h 329"/>
                  <a:gd name="T94" fmla="*/ 63 w 242"/>
                  <a:gd name="T95" fmla="*/ 8 h 329"/>
                  <a:gd name="T96" fmla="*/ 63 w 242"/>
                  <a:gd name="T97" fmla="*/ 9 h 329"/>
                  <a:gd name="T98" fmla="*/ 63 w 242"/>
                  <a:gd name="T99" fmla="*/ 9 h 329"/>
                  <a:gd name="T100" fmla="*/ 62 w 242"/>
                  <a:gd name="T101" fmla="*/ 10 h 329"/>
                  <a:gd name="T102" fmla="*/ 60 w 242"/>
                  <a:gd name="T103" fmla="*/ 9 h 329"/>
                  <a:gd name="T104" fmla="*/ 59 w 242"/>
                  <a:gd name="T105" fmla="*/ 10 h 329"/>
                  <a:gd name="T106" fmla="*/ 59 w 242"/>
                  <a:gd name="T107" fmla="*/ 10 h 329"/>
                  <a:gd name="T108" fmla="*/ 57 w 242"/>
                  <a:gd name="T109" fmla="*/ 10 h 329"/>
                  <a:gd name="T110" fmla="*/ 54 w 242"/>
                  <a:gd name="T111" fmla="*/ 11 h 329"/>
                  <a:gd name="T112" fmla="*/ 54 w 242"/>
                  <a:gd name="T113" fmla="*/ 11 h 329"/>
                  <a:gd name="T114" fmla="*/ 53 w 242"/>
                  <a:gd name="T115" fmla="*/ 11 h 329"/>
                  <a:gd name="T116" fmla="*/ 51 w 242"/>
                  <a:gd name="T117" fmla="*/ 12 h 329"/>
                  <a:gd name="T118" fmla="*/ 31 w 242"/>
                  <a:gd name="T119" fmla="*/ 12 h 329"/>
                  <a:gd name="T120" fmla="*/ 31 w 242"/>
                  <a:gd name="T121" fmla="*/ 12 h 329"/>
                  <a:gd name="T122" fmla="*/ 0 w 242"/>
                  <a:gd name="T123" fmla="*/ 13 h 329"/>
                  <a:gd name="T124" fmla="*/ 0 w 242"/>
                  <a:gd name="T125" fmla="*/ 13 h 3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2"/>
                  <a:gd name="T190" fmla="*/ 0 h 329"/>
                  <a:gd name="T191" fmla="*/ 242 w 242"/>
                  <a:gd name="T192" fmla="*/ 329 h 3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noFill/>
              <a:ln w="4763">
                <a:solidFill>
                  <a:srgbClr val="1F1A17"/>
                </a:solidFill>
                <a:round/>
                <a:headEnd/>
                <a:tailEnd/>
              </a:ln>
            </p:spPr>
            <p:txBody>
              <a:bodyPr/>
              <a:lstStyle/>
              <a:p>
                <a:endParaRPr lang="en-US"/>
              </a:p>
            </p:txBody>
          </p:sp>
          <p:sp>
            <p:nvSpPr>
              <p:cNvPr id="26674" name="Freeform 30"/>
              <p:cNvSpPr>
                <a:spLocks/>
              </p:cNvSpPr>
              <p:nvPr/>
            </p:nvSpPr>
            <p:spPr bwMode="auto">
              <a:xfrm>
                <a:off x="2588" y="1136"/>
                <a:ext cx="396" cy="414"/>
              </a:xfrm>
              <a:custGeom>
                <a:avLst/>
                <a:gdLst>
                  <a:gd name="T0" fmla="*/ 0 w 414"/>
                  <a:gd name="T1" fmla="*/ 4 h 462"/>
                  <a:gd name="T2" fmla="*/ 5 w 414"/>
                  <a:gd name="T3" fmla="*/ 4 h 462"/>
                  <a:gd name="T4" fmla="*/ 11 w 414"/>
                  <a:gd name="T5" fmla="*/ 6 h 462"/>
                  <a:gd name="T6" fmla="*/ 11 w 414"/>
                  <a:gd name="T7" fmla="*/ 10 h 462"/>
                  <a:gd name="T8" fmla="*/ 11 w 414"/>
                  <a:gd name="T9" fmla="*/ 12 h 462"/>
                  <a:gd name="T10" fmla="*/ 11 w 414"/>
                  <a:gd name="T11" fmla="*/ 13 h 462"/>
                  <a:gd name="T12" fmla="*/ 11 w 414"/>
                  <a:gd name="T13" fmla="*/ 13 h 462"/>
                  <a:gd name="T14" fmla="*/ 11 w 414"/>
                  <a:gd name="T15" fmla="*/ 20 h 462"/>
                  <a:gd name="T16" fmla="*/ 93 w 414"/>
                  <a:gd name="T17" fmla="*/ 20 h 462"/>
                  <a:gd name="T18" fmla="*/ 91 w 414"/>
                  <a:gd name="T19" fmla="*/ 18 h 462"/>
                  <a:gd name="T20" fmla="*/ 89 w 414"/>
                  <a:gd name="T21" fmla="*/ 18 h 462"/>
                  <a:gd name="T22" fmla="*/ 83 w 414"/>
                  <a:gd name="T23" fmla="*/ 17 h 462"/>
                  <a:gd name="T24" fmla="*/ 78 w 414"/>
                  <a:gd name="T25" fmla="*/ 16 h 462"/>
                  <a:gd name="T26" fmla="*/ 68 w 414"/>
                  <a:gd name="T27" fmla="*/ 15 h 462"/>
                  <a:gd name="T28" fmla="*/ 68 w 414"/>
                  <a:gd name="T29" fmla="*/ 13 h 462"/>
                  <a:gd name="T30" fmla="*/ 65 w 414"/>
                  <a:gd name="T31" fmla="*/ 12 h 462"/>
                  <a:gd name="T32" fmla="*/ 74 w 414"/>
                  <a:gd name="T33" fmla="*/ 11 h 462"/>
                  <a:gd name="T34" fmla="*/ 74 w 414"/>
                  <a:gd name="T35" fmla="*/ 10 h 462"/>
                  <a:gd name="T36" fmla="*/ 76 w 414"/>
                  <a:gd name="T37" fmla="*/ 9 h 462"/>
                  <a:gd name="T38" fmla="*/ 87 w 414"/>
                  <a:gd name="T39" fmla="*/ 8 h 462"/>
                  <a:gd name="T40" fmla="*/ 92 w 414"/>
                  <a:gd name="T41" fmla="*/ 6 h 462"/>
                  <a:gd name="T42" fmla="*/ 99 w 414"/>
                  <a:gd name="T43" fmla="*/ 5 h 462"/>
                  <a:gd name="T44" fmla="*/ 115 w 414"/>
                  <a:gd name="T45" fmla="*/ 4 h 462"/>
                  <a:gd name="T46" fmla="*/ 109 w 414"/>
                  <a:gd name="T47" fmla="*/ 4 h 462"/>
                  <a:gd name="T48" fmla="*/ 104 w 414"/>
                  <a:gd name="T49" fmla="*/ 4 h 462"/>
                  <a:gd name="T50" fmla="*/ 96 w 414"/>
                  <a:gd name="T51" fmla="*/ 4 h 462"/>
                  <a:gd name="T52" fmla="*/ 94 w 414"/>
                  <a:gd name="T53" fmla="*/ 4 h 462"/>
                  <a:gd name="T54" fmla="*/ 91 w 414"/>
                  <a:gd name="T55" fmla="*/ 4 h 462"/>
                  <a:gd name="T56" fmla="*/ 86 w 414"/>
                  <a:gd name="T57" fmla="*/ 4 h 462"/>
                  <a:gd name="T58" fmla="*/ 81 w 414"/>
                  <a:gd name="T59" fmla="*/ 4 h 462"/>
                  <a:gd name="T60" fmla="*/ 79 w 414"/>
                  <a:gd name="T61" fmla="*/ 4 h 462"/>
                  <a:gd name="T62" fmla="*/ 77 w 414"/>
                  <a:gd name="T63" fmla="*/ 4 h 462"/>
                  <a:gd name="T64" fmla="*/ 76 w 414"/>
                  <a:gd name="T65" fmla="*/ 4 h 462"/>
                  <a:gd name="T66" fmla="*/ 73 w 414"/>
                  <a:gd name="T67" fmla="*/ 4 h 462"/>
                  <a:gd name="T68" fmla="*/ 73 w 414"/>
                  <a:gd name="T69" fmla="*/ 4 h 462"/>
                  <a:gd name="T70" fmla="*/ 71 w 414"/>
                  <a:gd name="T71" fmla="*/ 4 h 462"/>
                  <a:gd name="T72" fmla="*/ 70 w 414"/>
                  <a:gd name="T73" fmla="*/ 4 h 462"/>
                  <a:gd name="T74" fmla="*/ 67 w 414"/>
                  <a:gd name="T75" fmla="*/ 4 h 462"/>
                  <a:gd name="T76" fmla="*/ 68 w 414"/>
                  <a:gd name="T77" fmla="*/ 4 h 462"/>
                  <a:gd name="T78" fmla="*/ 61 w 414"/>
                  <a:gd name="T79" fmla="*/ 4 h 462"/>
                  <a:gd name="T80" fmla="*/ 59 w 414"/>
                  <a:gd name="T81" fmla="*/ 4 h 462"/>
                  <a:gd name="T82" fmla="*/ 51 w 414"/>
                  <a:gd name="T83" fmla="*/ 4 h 462"/>
                  <a:gd name="T84" fmla="*/ 50 w 414"/>
                  <a:gd name="T85" fmla="*/ 4 h 462"/>
                  <a:gd name="T86" fmla="*/ 37 w 414"/>
                  <a:gd name="T87" fmla="*/ 4 h 462"/>
                  <a:gd name="T88" fmla="*/ 35 w 414"/>
                  <a:gd name="T89" fmla="*/ 4 h 462"/>
                  <a:gd name="T90" fmla="*/ 31 w 414"/>
                  <a:gd name="T91" fmla="*/ 0 h 462"/>
                  <a:gd name="T92" fmla="*/ 31 w 414"/>
                  <a:gd name="T93" fmla="*/ 4 h 462"/>
                  <a:gd name="T94" fmla="*/ 0 w 414"/>
                  <a:gd name="T95" fmla="*/ 4 h 4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4"/>
                  <a:gd name="T145" fmla="*/ 0 h 462"/>
                  <a:gd name="T146" fmla="*/ 414 w 414"/>
                  <a:gd name="T147" fmla="*/ 462 h 4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solidFill>
                <a:srgbClr val="BA7CAC"/>
              </a:solidFill>
              <a:ln w="9525">
                <a:noFill/>
                <a:round/>
                <a:headEnd/>
                <a:tailEnd/>
              </a:ln>
            </p:spPr>
            <p:txBody>
              <a:bodyPr/>
              <a:lstStyle/>
              <a:p>
                <a:endParaRPr lang="en-US"/>
              </a:p>
            </p:txBody>
          </p:sp>
          <p:sp>
            <p:nvSpPr>
              <p:cNvPr id="26675" name="Freeform 31"/>
              <p:cNvSpPr>
                <a:spLocks/>
              </p:cNvSpPr>
              <p:nvPr/>
            </p:nvSpPr>
            <p:spPr bwMode="auto">
              <a:xfrm>
                <a:off x="2588" y="1136"/>
                <a:ext cx="396" cy="414"/>
              </a:xfrm>
              <a:custGeom>
                <a:avLst/>
                <a:gdLst>
                  <a:gd name="T0" fmla="*/ 0 w 414"/>
                  <a:gd name="T1" fmla="*/ 4 h 462"/>
                  <a:gd name="T2" fmla="*/ 5 w 414"/>
                  <a:gd name="T3" fmla="*/ 4 h 462"/>
                  <a:gd name="T4" fmla="*/ 11 w 414"/>
                  <a:gd name="T5" fmla="*/ 6 h 462"/>
                  <a:gd name="T6" fmla="*/ 11 w 414"/>
                  <a:gd name="T7" fmla="*/ 10 h 462"/>
                  <a:gd name="T8" fmla="*/ 11 w 414"/>
                  <a:gd name="T9" fmla="*/ 12 h 462"/>
                  <a:gd name="T10" fmla="*/ 11 w 414"/>
                  <a:gd name="T11" fmla="*/ 13 h 462"/>
                  <a:gd name="T12" fmla="*/ 11 w 414"/>
                  <a:gd name="T13" fmla="*/ 13 h 462"/>
                  <a:gd name="T14" fmla="*/ 11 w 414"/>
                  <a:gd name="T15" fmla="*/ 20 h 462"/>
                  <a:gd name="T16" fmla="*/ 93 w 414"/>
                  <a:gd name="T17" fmla="*/ 20 h 462"/>
                  <a:gd name="T18" fmla="*/ 91 w 414"/>
                  <a:gd name="T19" fmla="*/ 18 h 462"/>
                  <a:gd name="T20" fmla="*/ 89 w 414"/>
                  <a:gd name="T21" fmla="*/ 18 h 462"/>
                  <a:gd name="T22" fmla="*/ 83 w 414"/>
                  <a:gd name="T23" fmla="*/ 17 h 462"/>
                  <a:gd name="T24" fmla="*/ 78 w 414"/>
                  <a:gd name="T25" fmla="*/ 16 h 462"/>
                  <a:gd name="T26" fmla="*/ 68 w 414"/>
                  <a:gd name="T27" fmla="*/ 15 h 462"/>
                  <a:gd name="T28" fmla="*/ 68 w 414"/>
                  <a:gd name="T29" fmla="*/ 13 h 462"/>
                  <a:gd name="T30" fmla="*/ 65 w 414"/>
                  <a:gd name="T31" fmla="*/ 12 h 462"/>
                  <a:gd name="T32" fmla="*/ 74 w 414"/>
                  <a:gd name="T33" fmla="*/ 11 h 462"/>
                  <a:gd name="T34" fmla="*/ 74 w 414"/>
                  <a:gd name="T35" fmla="*/ 10 h 462"/>
                  <a:gd name="T36" fmla="*/ 76 w 414"/>
                  <a:gd name="T37" fmla="*/ 9 h 462"/>
                  <a:gd name="T38" fmla="*/ 87 w 414"/>
                  <a:gd name="T39" fmla="*/ 8 h 462"/>
                  <a:gd name="T40" fmla="*/ 92 w 414"/>
                  <a:gd name="T41" fmla="*/ 6 h 462"/>
                  <a:gd name="T42" fmla="*/ 99 w 414"/>
                  <a:gd name="T43" fmla="*/ 5 h 462"/>
                  <a:gd name="T44" fmla="*/ 115 w 414"/>
                  <a:gd name="T45" fmla="*/ 4 h 462"/>
                  <a:gd name="T46" fmla="*/ 109 w 414"/>
                  <a:gd name="T47" fmla="*/ 4 h 462"/>
                  <a:gd name="T48" fmla="*/ 104 w 414"/>
                  <a:gd name="T49" fmla="*/ 4 h 462"/>
                  <a:gd name="T50" fmla="*/ 96 w 414"/>
                  <a:gd name="T51" fmla="*/ 4 h 462"/>
                  <a:gd name="T52" fmla="*/ 94 w 414"/>
                  <a:gd name="T53" fmla="*/ 4 h 462"/>
                  <a:gd name="T54" fmla="*/ 91 w 414"/>
                  <a:gd name="T55" fmla="*/ 4 h 462"/>
                  <a:gd name="T56" fmla="*/ 86 w 414"/>
                  <a:gd name="T57" fmla="*/ 4 h 462"/>
                  <a:gd name="T58" fmla="*/ 81 w 414"/>
                  <a:gd name="T59" fmla="*/ 4 h 462"/>
                  <a:gd name="T60" fmla="*/ 79 w 414"/>
                  <a:gd name="T61" fmla="*/ 4 h 462"/>
                  <a:gd name="T62" fmla="*/ 77 w 414"/>
                  <a:gd name="T63" fmla="*/ 4 h 462"/>
                  <a:gd name="T64" fmla="*/ 76 w 414"/>
                  <a:gd name="T65" fmla="*/ 4 h 462"/>
                  <a:gd name="T66" fmla="*/ 73 w 414"/>
                  <a:gd name="T67" fmla="*/ 4 h 462"/>
                  <a:gd name="T68" fmla="*/ 73 w 414"/>
                  <a:gd name="T69" fmla="*/ 4 h 462"/>
                  <a:gd name="T70" fmla="*/ 71 w 414"/>
                  <a:gd name="T71" fmla="*/ 4 h 462"/>
                  <a:gd name="T72" fmla="*/ 70 w 414"/>
                  <a:gd name="T73" fmla="*/ 4 h 462"/>
                  <a:gd name="T74" fmla="*/ 67 w 414"/>
                  <a:gd name="T75" fmla="*/ 4 h 462"/>
                  <a:gd name="T76" fmla="*/ 68 w 414"/>
                  <a:gd name="T77" fmla="*/ 4 h 462"/>
                  <a:gd name="T78" fmla="*/ 61 w 414"/>
                  <a:gd name="T79" fmla="*/ 4 h 462"/>
                  <a:gd name="T80" fmla="*/ 59 w 414"/>
                  <a:gd name="T81" fmla="*/ 4 h 462"/>
                  <a:gd name="T82" fmla="*/ 51 w 414"/>
                  <a:gd name="T83" fmla="*/ 4 h 462"/>
                  <a:gd name="T84" fmla="*/ 50 w 414"/>
                  <a:gd name="T85" fmla="*/ 4 h 462"/>
                  <a:gd name="T86" fmla="*/ 37 w 414"/>
                  <a:gd name="T87" fmla="*/ 4 h 462"/>
                  <a:gd name="T88" fmla="*/ 35 w 414"/>
                  <a:gd name="T89" fmla="*/ 4 h 462"/>
                  <a:gd name="T90" fmla="*/ 31 w 414"/>
                  <a:gd name="T91" fmla="*/ 0 h 462"/>
                  <a:gd name="T92" fmla="*/ 31 w 414"/>
                  <a:gd name="T93" fmla="*/ 4 h 462"/>
                  <a:gd name="T94" fmla="*/ 0 w 414"/>
                  <a:gd name="T95" fmla="*/ 4 h 462"/>
                  <a:gd name="T96" fmla="*/ 0 w 414"/>
                  <a:gd name="T97" fmla="*/ 4 h 4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4"/>
                  <a:gd name="T148" fmla="*/ 0 h 462"/>
                  <a:gd name="T149" fmla="*/ 414 w 414"/>
                  <a:gd name="T150" fmla="*/ 462 h 4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noFill/>
              <a:ln w="4763">
                <a:solidFill>
                  <a:srgbClr val="1F1A17"/>
                </a:solidFill>
                <a:round/>
                <a:headEnd/>
                <a:tailEnd/>
              </a:ln>
            </p:spPr>
            <p:txBody>
              <a:bodyPr/>
              <a:lstStyle/>
              <a:p>
                <a:endParaRPr lang="en-US"/>
              </a:p>
            </p:txBody>
          </p:sp>
          <p:sp>
            <p:nvSpPr>
              <p:cNvPr id="26676" name="Freeform 32"/>
              <p:cNvSpPr>
                <a:spLocks/>
              </p:cNvSpPr>
              <p:nvPr/>
            </p:nvSpPr>
            <p:spPr bwMode="auto">
              <a:xfrm>
                <a:off x="2194" y="1565"/>
                <a:ext cx="492" cy="232"/>
              </a:xfrm>
              <a:custGeom>
                <a:avLst/>
                <a:gdLst>
                  <a:gd name="T0" fmla="*/ 0 w 515"/>
                  <a:gd name="T1" fmla="*/ 6 h 259"/>
                  <a:gd name="T2" fmla="*/ 11 w 515"/>
                  <a:gd name="T3" fmla="*/ 0 h 259"/>
                  <a:gd name="T4" fmla="*/ 88 w 515"/>
                  <a:gd name="T5" fmla="*/ 4 h 259"/>
                  <a:gd name="T6" fmla="*/ 94 w 515"/>
                  <a:gd name="T7" fmla="*/ 4 h 259"/>
                  <a:gd name="T8" fmla="*/ 103 w 515"/>
                  <a:gd name="T9" fmla="*/ 4 h 259"/>
                  <a:gd name="T10" fmla="*/ 108 w 515"/>
                  <a:gd name="T11" fmla="*/ 4 h 259"/>
                  <a:gd name="T12" fmla="*/ 114 w 515"/>
                  <a:gd name="T13" fmla="*/ 4 h 259"/>
                  <a:gd name="T14" fmla="*/ 117 w 515"/>
                  <a:gd name="T15" fmla="*/ 4 h 259"/>
                  <a:gd name="T16" fmla="*/ 120 w 515"/>
                  <a:gd name="T17" fmla="*/ 4 h 259"/>
                  <a:gd name="T18" fmla="*/ 124 w 515"/>
                  <a:gd name="T19" fmla="*/ 4 h 259"/>
                  <a:gd name="T20" fmla="*/ 124 w 515"/>
                  <a:gd name="T21" fmla="*/ 4 h 259"/>
                  <a:gd name="T22" fmla="*/ 127 w 515"/>
                  <a:gd name="T23" fmla="*/ 6 h 259"/>
                  <a:gd name="T24" fmla="*/ 129 w 515"/>
                  <a:gd name="T25" fmla="*/ 8 h 259"/>
                  <a:gd name="T26" fmla="*/ 128 w 515"/>
                  <a:gd name="T27" fmla="*/ 8 h 259"/>
                  <a:gd name="T28" fmla="*/ 130 w 515"/>
                  <a:gd name="T29" fmla="*/ 9 h 259"/>
                  <a:gd name="T30" fmla="*/ 136 w 515"/>
                  <a:gd name="T31" fmla="*/ 11 h 259"/>
                  <a:gd name="T32" fmla="*/ 75 w 515"/>
                  <a:gd name="T33" fmla="*/ 11 h 259"/>
                  <a:gd name="T34" fmla="*/ 30 w 515"/>
                  <a:gd name="T35" fmla="*/ 10 h 259"/>
                  <a:gd name="T36" fmla="*/ 31 w 515"/>
                  <a:gd name="T37" fmla="*/ 7 h 259"/>
                  <a:gd name="T38" fmla="*/ 0 w 515"/>
                  <a:gd name="T39" fmla="*/ 6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5"/>
                  <a:gd name="T61" fmla="*/ 0 h 259"/>
                  <a:gd name="T62" fmla="*/ 515 w 515"/>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solidFill>
                <a:srgbClr val="AFD54A"/>
              </a:solidFill>
              <a:ln w="9525">
                <a:noFill/>
                <a:round/>
                <a:headEnd/>
                <a:tailEnd/>
              </a:ln>
            </p:spPr>
            <p:txBody>
              <a:bodyPr/>
              <a:lstStyle/>
              <a:p>
                <a:endParaRPr lang="en-US"/>
              </a:p>
            </p:txBody>
          </p:sp>
          <p:sp>
            <p:nvSpPr>
              <p:cNvPr id="26677" name="Freeform 33"/>
              <p:cNvSpPr>
                <a:spLocks/>
              </p:cNvSpPr>
              <p:nvPr/>
            </p:nvSpPr>
            <p:spPr bwMode="auto">
              <a:xfrm>
                <a:off x="2194" y="1565"/>
                <a:ext cx="492" cy="232"/>
              </a:xfrm>
              <a:custGeom>
                <a:avLst/>
                <a:gdLst>
                  <a:gd name="T0" fmla="*/ 0 w 515"/>
                  <a:gd name="T1" fmla="*/ 6 h 259"/>
                  <a:gd name="T2" fmla="*/ 11 w 515"/>
                  <a:gd name="T3" fmla="*/ 0 h 259"/>
                  <a:gd name="T4" fmla="*/ 88 w 515"/>
                  <a:gd name="T5" fmla="*/ 4 h 259"/>
                  <a:gd name="T6" fmla="*/ 94 w 515"/>
                  <a:gd name="T7" fmla="*/ 4 h 259"/>
                  <a:gd name="T8" fmla="*/ 103 w 515"/>
                  <a:gd name="T9" fmla="*/ 4 h 259"/>
                  <a:gd name="T10" fmla="*/ 108 w 515"/>
                  <a:gd name="T11" fmla="*/ 4 h 259"/>
                  <a:gd name="T12" fmla="*/ 114 w 515"/>
                  <a:gd name="T13" fmla="*/ 4 h 259"/>
                  <a:gd name="T14" fmla="*/ 117 w 515"/>
                  <a:gd name="T15" fmla="*/ 4 h 259"/>
                  <a:gd name="T16" fmla="*/ 120 w 515"/>
                  <a:gd name="T17" fmla="*/ 4 h 259"/>
                  <a:gd name="T18" fmla="*/ 124 w 515"/>
                  <a:gd name="T19" fmla="*/ 4 h 259"/>
                  <a:gd name="T20" fmla="*/ 124 w 515"/>
                  <a:gd name="T21" fmla="*/ 4 h 259"/>
                  <a:gd name="T22" fmla="*/ 127 w 515"/>
                  <a:gd name="T23" fmla="*/ 6 h 259"/>
                  <a:gd name="T24" fmla="*/ 129 w 515"/>
                  <a:gd name="T25" fmla="*/ 8 h 259"/>
                  <a:gd name="T26" fmla="*/ 128 w 515"/>
                  <a:gd name="T27" fmla="*/ 8 h 259"/>
                  <a:gd name="T28" fmla="*/ 130 w 515"/>
                  <a:gd name="T29" fmla="*/ 9 h 259"/>
                  <a:gd name="T30" fmla="*/ 136 w 515"/>
                  <a:gd name="T31" fmla="*/ 11 h 259"/>
                  <a:gd name="T32" fmla="*/ 75 w 515"/>
                  <a:gd name="T33" fmla="*/ 11 h 259"/>
                  <a:gd name="T34" fmla="*/ 30 w 515"/>
                  <a:gd name="T35" fmla="*/ 10 h 259"/>
                  <a:gd name="T36" fmla="*/ 31 w 515"/>
                  <a:gd name="T37" fmla="*/ 7 h 259"/>
                  <a:gd name="T38" fmla="*/ 0 w 515"/>
                  <a:gd name="T39" fmla="*/ 6 h 259"/>
                  <a:gd name="T40" fmla="*/ 0 w 515"/>
                  <a:gd name="T41" fmla="*/ 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5"/>
                  <a:gd name="T64" fmla="*/ 0 h 259"/>
                  <a:gd name="T65" fmla="*/ 515 w 515"/>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noFill/>
              <a:ln w="4763">
                <a:solidFill>
                  <a:srgbClr val="1F1A17"/>
                </a:solidFill>
                <a:round/>
                <a:headEnd/>
                <a:tailEnd/>
              </a:ln>
            </p:spPr>
            <p:txBody>
              <a:bodyPr/>
              <a:lstStyle/>
              <a:p>
                <a:endParaRPr lang="en-US"/>
              </a:p>
            </p:txBody>
          </p:sp>
          <p:sp>
            <p:nvSpPr>
              <p:cNvPr id="26678" name="Freeform 34"/>
              <p:cNvSpPr>
                <a:spLocks/>
              </p:cNvSpPr>
              <p:nvPr/>
            </p:nvSpPr>
            <p:spPr bwMode="auto">
              <a:xfrm>
                <a:off x="2227" y="1996"/>
                <a:ext cx="514" cy="252"/>
              </a:xfrm>
              <a:custGeom>
                <a:avLst/>
                <a:gdLst>
                  <a:gd name="T0" fmla="*/ 0 w 539"/>
                  <a:gd name="T1" fmla="*/ 4 h 283"/>
                  <a:gd name="T2" fmla="*/ 3 w 539"/>
                  <a:gd name="T3" fmla="*/ 0 h 283"/>
                  <a:gd name="T4" fmla="*/ 16 w 539"/>
                  <a:gd name="T5" fmla="*/ 4 h 283"/>
                  <a:gd name="T6" fmla="*/ 84 w 539"/>
                  <a:gd name="T7" fmla="*/ 4 h 283"/>
                  <a:gd name="T8" fmla="*/ 134 w 539"/>
                  <a:gd name="T9" fmla="*/ 4 h 283"/>
                  <a:gd name="T10" fmla="*/ 134 w 539"/>
                  <a:gd name="T11" fmla="*/ 4 h 283"/>
                  <a:gd name="T12" fmla="*/ 135 w 539"/>
                  <a:gd name="T13" fmla="*/ 4 h 283"/>
                  <a:gd name="T14" fmla="*/ 134 w 539"/>
                  <a:gd name="T15" fmla="*/ 10 h 283"/>
                  <a:gd name="T16" fmla="*/ 132 w 539"/>
                  <a:gd name="T17" fmla="*/ 10 h 283"/>
                  <a:gd name="T18" fmla="*/ 124 w 539"/>
                  <a:gd name="T19" fmla="*/ 9 h 283"/>
                  <a:gd name="T20" fmla="*/ 122 w 539"/>
                  <a:gd name="T21" fmla="*/ 9 h 283"/>
                  <a:gd name="T22" fmla="*/ 113 w 539"/>
                  <a:gd name="T23" fmla="*/ 9 h 283"/>
                  <a:gd name="T24" fmla="*/ 106 w 539"/>
                  <a:gd name="T25" fmla="*/ 10 h 283"/>
                  <a:gd name="T26" fmla="*/ 101 w 539"/>
                  <a:gd name="T27" fmla="*/ 9 h 283"/>
                  <a:gd name="T28" fmla="*/ 96 w 539"/>
                  <a:gd name="T29" fmla="*/ 9 h 283"/>
                  <a:gd name="T30" fmla="*/ 96 w 539"/>
                  <a:gd name="T31" fmla="*/ 9 h 283"/>
                  <a:gd name="T32" fmla="*/ 92 w 539"/>
                  <a:gd name="T33" fmla="*/ 9 h 283"/>
                  <a:gd name="T34" fmla="*/ 92 w 539"/>
                  <a:gd name="T35" fmla="*/ 10 h 283"/>
                  <a:gd name="T36" fmla="*/ 92 w 539"/>
                  <a:gd name="T37" fmla="*/ 9 h 283"/>
                  <a:gd name="T38" fmla="*/ 88 w 539"/>
                  <a:gd name="T39" fmla="*/ 10 h 283"/>
                  <a:gd name="T40" fmla="*/ 84 w 539"/>
                  <a:gd name="T41" fmla="*/ 9 h 283"/>
                  <a:gd name="T42" fmla="*/ 80 w 539"/>
                  <a:gd name="T43" fmla="*/ 9 h 283"/>
                  <a:gd name="T44" fmla="*/ 79 w 539"/>
                  <a:gd name="T45" fmla="*/ 9 h 283"/>
                  <a:gd name="T46" fmla="*/ 76 w 539"/>
                  <a:gd name="T47" fmla="*/ 8 h 283"/>
                  <a:gd name="T48" fmla="*/ 72 w 539"/>
                  <a:gd name="T49" fmla="*/ 8 h 283"/>
                  <a:gd name="T50" fmla="*/ 72 w 539"/>
                  <a:gd name="T51" fmla="*/ 9 h 283"/>
                  <a:gd name="T52" fmla="*/ 69 w 539"/>
                  <a:gd name="T53" fmla="*/ 8 h 283"/>
                  <a:gd name="T54" fmla="*/ 66 w 539"/>
                  <a:gd name="T55" fmla="*/ 8 h 283"/>
                  <a:gd name="T56" fmla="*/ 63 w 539"/>
                  <a:gd name="T57" fmla="*/ 8 h 283"/>
                  <a:gd name="T58" fmla="*/ 58 w 539"/>
                  <a:gd name="T59" fmla="*/ 8 h 283"/>
                  <a:gd name="T60" fmla="*/ 58 w 539"/>
                  <a:gd name="T61" fmla="*/ 8 h 283"/>
                  <a:gd name="T62" fmla="*/ 56 w 539"/>
                  <a:gd name="T63" fmla="*/ 7 h 283"/>
                  <a:gd name="T64" fmla="*/ 55 w 539"/>
                  <a:gd name="T65" fmla="*/ 8 h 283"/>
                  <a:gd name="T66" fmla="*/ 50 w 539"/>
                  <a:gd name="T67" fmla="*/ 8 h 283"/>
                  <a:gd name="T68" fmla="*/ 46 w 539"/>
                  <a:gd name="T69" fmla="*/ 7 h 283"/>
                  <a:gd name="T70" fmla="*/ 47 w 539"/>
                  <a:gd name="T71" fmla="*/ 4 h 283"/>
                  <a:gd name="T72" fmla="*/ 0 w 539"/>
                  <a:gd name="T73" fmla="*/ 4 h 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9"/>
                  <a:gd name="T112" fmla="*/ 0 h 283"/>
                  <a:gd name="T113" fmla="*/ 539 w 539"/>
                  <a:gd name="T114" fmla="*/ 283 h 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solidFill>
                <a:srgbClr val="AFD54A"/>
              </a:solidFill>
              <a:ln w="9525">
                <a:noFill/>
                <a:round/>
                <a:headEnd/>
                <a:tailEnd/>
              </a:ln>
            </p:spPr>
            <p:txBody>
              <a:bodyPr/>
              <a:lstStyle/>
              <a:p>
                <a:endParaRPr lang="en-US"/>
              </a:p>
            </p:txBody>
          </p:sp>
          <p:sp>
            <p:nvSpPr>
              <p:cNvPr id="26679" name="Freeform 35"/>
              <p:cNvSpPr>
                <a:spLocks/>
              </p:cNvSpPr>
              <p:nvPr/>
            </p:nvSpPr>
            <p:spPr bwMode="auto">
              <a:xfrm>
                <a:off x="2227" y="1996"/>
                <a:ext cx="514" cy="252"/>
              </a:xfrm>
              <a:custGeom>
                <a:avLst/>
                <a:gdLst>
                  <a:gd name="T0" fmla="*/ 0 w 539"/>
                  <a:gd name="T1" fmla="*/ 4 h 283"/>
                  <a:gd name="T2" fmla="*/ 3 w 539"/>
                  <a:gd name="T3" fmla="*/ 0 h 283"/>
                  <a:gd name="T4" fmla="*/ 16 w 539"/>
                  <a:gd name="T5" fmla="*/ 4 h 283"/>
                  <a:gd name="T6" fmla="*/ 84 w 539"/>
                  <a:gd name="T7" fmla="*/ 4 h 283"/>
                  <a:gd name="T8" fmla="*/ 134 w 539"/>
                  <a:gd name="T9" fmla="*/ 4 h 283"/>
                  <a:gd name="T10" fmla="*/ 134 w 539"/>
                  <a:gd name="T11" fmla="*/ 4 h 283"/>
                  <a:gd name="T12" fmla="*/ 135 w 539"/>
                  <a:gd name="T13" fmla="*/ 4 h 283"/>
                  <a:gd name="T14" fmla="*/ 134 w 539"/>
                  <a:gd name="T15" fmla="*/ 10 h 283"/>
                  <a:gd name="T16" fmla="*/ 132 w 539"/>
                  <a:gd name="T17" fmla="*/ 10 h 283"/>
                  <a:gd name="T18" fmla="*/ 124 w 539"/>
                  <a:gd name="T19" fmla="*/ 9 h 283"/>
                  <a:gd name="T20" fmla="*/ 122 w 539"/>
                  <a:gd name="T21" fmla="*/ 9 h 283"/>
                  <a:gd name="T22" fmla="*/ 113 w 539"/>
                  <a:gd name="T23" fmla="*/ 9 h 283"/>
                  <a:gd name="T24" fmla="*/ 106 w 539"/>
                  <a:gd name="T25" fmla="*/ 10 h 283"/>
                  <a:gd name="T26" fmla="*/ 101 w 539"/>
                  <a:gd name="T27" fmla="*/ 9 h 283"/>
                  <a:gd name="T28" fmla="*/ 96 w 539"/>
                  <a:gd name="T29" fmla="*/ 9 h 283"/>
                  <a:gd name="T30" fmla="*/ 96 w 539"/>
                  <a:gd name="T31" fmla="*/ 9 h 283"/>
                  <a:gd name="T32" fmla="*/ 92 w 539"/>
                  <a:gd name="T33" fmla="*/ 9 h 283"/>
                  <a:gd name="T34" fmla="*/ 92 w 539"/>
                  <a:gd name="T35" fmla="*/ 10 h 283"/>
                  <a:gd name="T36" fmla="*/ 92 w 539"/>
                  <a:gd name="T37" fmla="*/ 9 h 283"/>
                  <a:gd name="T38" fmla="*/ 88 w 539"/>
                  <a:gd name="T39" fmla="*/ 10 h 283"/>
                  <a:gd name="T40" fmla="*/ 84 w 539"/>
                  <a:gd name="T41" fmla="*/ 9 h 283"/>
                  <a:gd name="T42" fmla="*/ 80 w 539"/>
                  <a:gd name="T43" fmla="*/ 9 h 283"/>
                  <a:gd name="T44" fmla="*/ 79 w 539"/>
                  <a:gd name="T45" fmla="*/ 9 h 283"/>
                  <a:gd name="T46" fmla="*/ 76 w 539"/>
                  <a:gd name="T47" fmla="*/ 8 h 283"/>
                  <a:gd name="T48" fmla="*/ 72 w 539"/>
                  <a:gd name="T49" fmla="*/ 8 h 283"/>
                  <a:gd name="T50" fmla="*/ 72 w 539"/>
                  <a:gd name="T51" fmla="*/ 9 h 283"/>
                  <a:gd name="T52" fmla="*/ 69 w 539"/>
                  <a:gd name="T53" fmla="*/ 8 h 283"/>
                  <a:gd name="T54" fmla="*/ 66 w 539"/>
                  <a:gd name="T55" fmla="*/ 8 h 283"/>
                  <a:gd name="T56" fmla="*/ 63 w 539"/>
                  <a:gd name="T57" fmla="*/ 8 h 283"/>
                  <a:gd name="T58" fmla="*/ 58 w 539"/>
                  <a:gd name="T59" fmla="*/ 8 h 283"/>
                  <a:gd name="T60" fmla="*/ 58 w 539"/>
                  <a:gd name="T61" fmla="*/ 8 h 283"/>
                  <a:gd name="T62" fmla="*/ 56 w 539"/>
                  <a:gd name="T63" fmla="*/ 7 h 283"/>
                  <a:gd name="T64" fmla="*/ 55 w 539"/>
                  <a:gd name="T65" fmla="*/ 8 h 283"/>
                  <a:gd name="T66" fmla="*/ 50 w 539"/>
                  <a:gd name="T67" fmla="*/ 8 h 283"/>
                  <a:gd name="T68" fmla="*/ 46 w 539"/>
                  <a:gd name="T69" fmla="*/ 7 h 283"/>
                  <a:gd name="T70" fmla="*/ 47 w 539"/>
                  <a:gd name="T71" fmla="*/ 4 h 283"/>
                  <a:gd name="T72" fmla="*/ 0 w 539"/>
                  <a:gd name="T73" fmla="*/ 4 h 283"/>
                  <a:gd name="T74" fmla="*/ 0 w 539"/>
                  <a:gd name="T75" fmla="*/ 4 h 2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283"/>
                  <a:gd name="T116" fmla="*/ 539 w 539"/>
                  <a:gd name="T117" fmla="*/ 283 h 2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noFill/>
              <a:ln w="4763">
                <a:solidFill>
                  <a:srgbClr val="1F1A17"/>
                </a:solidFill>
                <a:round/>
                <a:headEnd/>
                <a:tailEnd/>
              </a:ln>
            </p:spPr>
            <p:txBody>
              <a:bodyPr/>
              <a:lstStyle/>
              <a:p>
                <a:endParaRPr lang="en-US"/>
              </a:p>
            </p:txBody>
          </p:sp>
          <p:sp>
            <p:nvSpPr>
              <p:cNvPr id="26680" name="Freeform 36"/>
              <p:cNvSpPr>
                <a:spLocks/>
              </p:cNvSpPr>
              <p:nvPr/>
            </p:nvSpPr>
            <p:spPr bwMode="auto">
              <a:xfrm>
                <a:off x="1801" y="1381"/>
                <a:ext cx="420" cy="327"/>
              </a:xfrm>
              <a:custGeom>
                <a:avLst/>
                <a:gdLst>
                  <a:gd name="T0" fmla="*/ 0 w 439"/>
                  <a:gd name="T1" fmla="*/ 13 h 365"/>
                  <a:gd name="T2" fmla="*/ 11 w 439"/>
                  <a:gd name="T3" fmla="*/ 10 h 365"/>
                  <a:gd name="T4" fmla="*/ 11 w 439"/>
                  <a:gd name="T5" fmla="*/ 4 h 365"/>
                  <a:gd name="T6" fmla="*/ 13 w 439"/>
                  <a:gd name="T7" fmla="*/ 0 h 365"/>
                  <a:gd name="T8" fmla="*/ 63 w 439"/>
                  <a:gd name="T9" fmla="*/ 4 h 365"/>
                  <a:gd name="T10" fmla="*/ 122 w 439"/>
                  <a:gd name="T11" fmla="*/ 4 h 365"/>
                  <a:gd name="T12" fmla="*/ 118 w 439"/>
                  <a:gd name="T13" fmla="*/ 9 h 365"/>
                  <a:gd name="T14" fmla="*/ 115 w 439"/>
                  <a:gd name="T15" fmla="*/ 15 h 365"/>
                  <a:gd name="T16" fmla="*/ 32 w 439"/>
                  <a:gd name="T17" fmla="*/ 14 h 365"/>
                  <a:gd name="T18" fmla="*/ 0 w 439"/>
                  <a:gd name="T19" fmla="*/ 13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365"/>
                  <a:gd name="T32" fmla="*/ 439 w 439"/>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solidFill>
                <a:srgbClr val="AFD54A"/>
              </a:solidFill>
              <a:ln w="9525">
                <a:noFill/>
                <a:round/>
                <a:headEnd/>
                <a:tailEnd/>
              </a:ln>
            </p:spPr>
            <p:txBody>
              <a:bodyPr/>
              <a:lstStyle/>
              <a:p>
                <a:endParaRPr lang="en-US"/>
              </a:p>
            </p:txBody>
          </p:sp>
          <p:sp>
            <p:nvSpPr>
              <p:cNvPr id="26681" name="Freeform 37"/>
              <p:cNvSpPr>
                <a:spLocks/>
              </p:cNvSpPr>
              <p:nvPr/>
            </p:nvSpPr>
            <p:spPr bwMode="auto">
              <a:xfrm>
                <a:off x="1801" y="1381"/>
                <a:ext cx="420" cy="327"/>
              </a:xfrm>
              <a:custGeom>
                <a:avLst/>
                <a:gdLst>
                  <a:gd name="T0" fmla="*/ 0 w 439"/>
                  <a:gd name="T1" fmla="*/ 13 h 365"/>
                  <a:gd name="T2" fmla="*/ 11 w 439"/>
                  <a:gd name="T3" fmla="*/ 10 h 365"/>
                  <a:gd name="T4" fmla="*/ 11 w 439"/>
                  <a:gd name="T5" fmla="*/ 4 h 365"/>
                  <a:gd name="T6" fmla="*/ 13 w 439"/>
                  <a:gd name="T7" fmla="*/ 0 h 365"/>
                  <a:gd name="T8" fmla="*/ 63 w 439"/>
                  <a:gd name="T9" fmla="*/ 4 h 365"/>
                  <a:gd name="T10" fmla="*/ 122 w 439"/>
                  <a:gd name="T11" fmla="*/ 4 h 365"/>
                  <a:gd name="T12" fmla="*/ 118 w 439"/>
                  <a:gd name="T13" fmla="*/ 9 h 365"/>
                  <a:gd name="T14" fmla="*/ 115 w 439"/>
                  <a:gd name="T15" fmla="*/ 15 h 365"/>
                  <a:gd name="T16" fmla="*/ 32 w 439"/>
                  <a:gd name="T17" fmla="*/ 14 h 365"/>
                  <a:gd name="T18" fmla="*/ 0 w 439"/>
                  <a:gd name="T19" fmla="*/ 13 h 365"/>
                  <a:gd name="T20" fmla="*/ 0 w 439"/>
                  <a:gd name="T21" fmla="*/ 13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9"/>
                  <a:gd name="T34" fmla="*/ 0 h 365"/>
                  <a:gd name="T35" fmla="*/ 439 w 439"/>
                  <a:gd name="T36" fmla="*/ 365 h 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noFill/>
              <a:ln w="4763">
                <a:solidFill>
                  <a:srgbClr val="1F1A17"/>
                </a:solidFill>
                <a:round/>
                <a:headEnd/>
                <a:tailEnd/>
              </a:ln>
            </p:spPr>
            <p:txBody>
              <a:bodyPr/>
              <a:lstStyle/>
              <a:p>
                <a:endParaRPr lang="en-US"/>
              </a:p>
            </p:txBody>
          </p:sp>
          <p:sp>
            <p:nvSpPr>
              <p:cNvPr id="26682" name="Freeform 38"/>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2 w 108"/>
                  <a:gd name="T15" fmla="*/ 4 h 103"/>
                  <a:gd name="T16" fmla="*/ 16 w 108"/>
                  <a:gd name="T17" fmla="*/ 4 h 103"/>
                  <a:gd name="T18" fmla="*/ 21 w 108"/>
                  <a:gd name="T19" fmla="*/ 4 h 103"/>
                  <a:gd name="T20" fmla="*/ 22 w 108"/>
                  <a:gd name="T21" fmla="*/ 4 h 103"/>
                  <a:gd name="T22" fmla="*/ 23 w 108"/>
                  <a:gd name="T23" fmla="*/ 4 h 103"/>
                  <a:gd name="T24" fmla="*/ 24 w 108"/>
                  <a:gd name="T25" fmla="*/ 4 h 103"/>
                  <a:gd name="T26" fmla="*/ 26 w 108"/>
                  <a:gd name="T27" fmla="*/ 4 h 103"/>
                  <a:gd name="T28" fmla="*/ 28 w 108"/>
                  <a:gd name="T29" fmla="*/ 4 h 103"/>
                  <a:gd name="T30" fmla="*/ 26 w 108"/>
                  <a:gd name="T31" fmla="*/ 0 h 103"/>
                  <a:gd name="T32" fmla="*/ 0 w 108"/>
                  <a:gd name="T33" fmla="*/ 4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103"/>
                  <a:gd name="T53" fmla="*/ 108 w 108"/>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solidFill>
                <a:srgbClr val="AFD54A"/>
              </a:solidFill>
              <a:ln w="9525">
                <a:noFill/>
                <a:round/>
                <a:headEnd/>
                <a:tailEnd/>
              </a:ln>
            </p:spPr>
            <p:txBody>
              <a:bodyPr/>
              <a:lstStyle/>
              <a:p>
                <a:endParaRPr lang="en-US"/>
              </a:p>
            </p:txBody>
          </p:sp>
          <p:sp>
            <p:nvSpPr>
              <p:cNvPr id="26683" name="Freeform 39"/>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2 w 108"/>
                  <a:gd name="T15" fmla="*/ 4 h 103"/>
                  <a:gd name="T16" fmla="*/ 16 w 108"/>
                  <a:gd name="T17" fmla="*/ 4 h 103"/>
                  <a:gd name="T18" fmla="*/ 21 w 108"/>
                  <a:gd name="T19" fmla="*/ 4 h 103"/>
                  <a:gd name="T20" fmla="*/ 22 w 108"/>
                  <a:gd name="T21" fmla="*/ 4 h 103"/>
                  <a:gd name="T22" fmla="*/ 23 w 108"/>
                  <a:gd name="T23" fmla="*/ 4 h 103"/>
                  <a:gd name="T24" fmla="*/ 24 w 108"/>
                  <a:gd name="T25" fmla="*/ 4 h 103"/>
                  <a:gd name="T26" fmla="*/ 26 w 108"/>
                  <a:gd name="T27" fmla="*/ 4 h 103"/>
                  <a:gd name="T28" fmla="*/ 28 w 108"/>
                  <a:gd name="T29" fmla="*/ 4 h 103"/>
                  <a:gd name="T30" fmla="*/ 26 w 108"/>
                  <a:gd name="T31" fmla="*/ 0 h 103"/>
                  <a:gd name="T32" fmla="*/ 0 w 108"/>
                  <a:gd name="T33" fmla="*/ 4 h 103"/>
                  <a:gd name="T34" fmla="*/ 0 w 108"/>
                  <a:gd name="T35" fmla="*/ 4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03"/>
                  <a:gd name="T56" fmla="*/ 108 w 108"/>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noFill/>
              <a:ln w="4763">
                <a:solidFill>
                  <a:srgbClr val="1F1A17"/>
                </a:solidFill>
                <a:round/>
                <a:headEnd/>
                <a:tailEnd/>
              </a:ln>
            </p:spPr>
            <p:txBody>
              <a:bodyPr/>
              <a:lstStyle/>
              <a:p>
                <a:endParaRPr lang="en-US"/>
              </a:p>
            </p:txBody>
          </p:sp>
          <p:sp>
            <p:nvSpPr>
              <p:cNvPr id="26684" name="Freeform 40"/>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9 w 66"/>
                  <a:gd name="T21" fmla="*/ 4 h 107"/>
                  <a:gd name="T22" fmla="*/ 24 w 66"/>
                  <a:gd name="T23" fmla="*/ 4 h 107"/>
                  <a:gd name="T24" fmla="*/ 27 w 66"/>
                  <a:gd name="T25" fmla="*/ 4 h 107"/>
                  <a:gd name="T26" fmla="*/ 22 w 66"/>
                  <a:gd name="T27" fmla="*/ 4 h 107"/>
                  <a:gd name="T28" fmla="*/ 27 w 66"/>
                  <a:gd name="T29" fmla="*/ 4 h 107"/>
                  <a:gd name="T30" fmla="*/ 28 w 66"/>
                  <a:gd name="T31" fmla="*/ 4 h 107"/>
                  <a:gd name="T32" fmla="*/ 19 w 66"/>
                  <a:gd name="T33" fmla="*/ 4 h 107"/>
                  <a:gd name="T34" fmla="*/ 16 w 66"/>
                  <a:gd name="T35" fmla="*/ 4 h 107"/>
                  <a:gd name="T36" fmla="*/ 16 w 66"/>
                  <a:gd name="T37" fmla="*/ 4 h 107"/>
                  <a:gd name="T38" fmla="*/ 0 w 66"/>
                  <a:gd name="T39" fmla="*/ 4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07"/>
                  <a:gd name="T62" fmla="*/ 66 w 66"/>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solidFill>
                <a:srgbClr val="AFD54A"/>
              </a:solidFill>
              <a:ln w="9525">
                <a:noFill/>
                <a:round/>
                <a:headEnd/>
                <a:tailEnd/>
              </a:ln>
            </p:spPr>
            <p:txBody>
              <a:bodyPr/>
              <a:lstStyle/>
              <a:p>
                <a:endParaRPr lang="en-US"/>
              </a:p>
            </p:txBody>
          </p:sp>
          <p:sp>
            <p:nvSpPr>
              <p:cNvPr id="26685" name="Freeform 41"/>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9 w 66"/>
                  <a:gd name="T21" fmla="*/ 4 h 107"/>
                  <a:gd name="T22" fmla="*/ 24 w 66"/>
                  <a:gd name="T23" fmla="*/ 4 h 107"/>
                  <a:gd name="T24" fmla="*/ 27 w 66"/>
                  <a:gd name="T25" fmla="*/ 4 h 107"/>
                  <a:gd name="T26" fmla="*/ 22 w 66"/>
                  <a:gd name="T27" fmla="*/ 4 h 107"/>
                  <a:gd name="T28" fmla="*/ 27 w 66"/>
                  <a:gd name="T29" fmla="*/ 4 h 107"/>
                  <a:gd name="T30" fmla="*/ 28 w 66"/>
                  <a:gd name="T31" fmla="*/ 4 h 107"/>
                  <a:gd name="T32" fmla="*/ 19 w 66"/>
                  <a:gd name="T33" fmla="*/ 4 h 107"/>
                  <a:gd name="T34" fmla="*/ 16 w 66"/>
                  <a:gd name="T35" fmla="*/ 4 h 107"/>
                  <a:gd name="T36" fmla="*/ 16 w 66"/>
                  <a:gd name="T37" fmla="*/ 4 h 107"/>
                  <a:gd name="T38" fmla="*/ 0 w 66"/>
                  <a:gd name="T39" fmla="*/ 4 h 107"/>
                  <a:gd name="T40" fmla="*/ 0 w 66"/>
                  <a:gd name="T41" fmla="*/ 4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07"/>
                  <a:gd name="T65" fmla="*/ 66 w 6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noFill/>
              <a:ln w="4763">
                <a:solidFill>
                  <a:srgbClr val="1F1A17"/>
                </a:solidFill>
                <a:round/>
                <a:headEnd/>
                <a:tailEnd/>
              </a:ln>
            </p:spPr>
            <p:txBody>
              <a:bodyPr/>
              <a:lstStyle/>
              <a:p>
                <a:endParaRPr lang="en-US"/>
              </a:p>
            </p:txBody>
          </p:sp>
          <p:sp>
            <p:nvSpPr>
              <p:cNvPr id="26686" name="Freeform 42"/>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0" y="3"/>
                    </a:moveTo>
                    <a:lnTo>
                      <a:pt x="6" y="0"/>
                    </a:lnTo>
                    <a:lnTo>
                      <a:pt x="10" y="9"/>
                    </a:lnTo>
                    <a:lnTo>
                      <a:pt x="7" y="14"/>
                    </a:lnTo>
                    <a:lnTo>
                      <a:pt x="0" y="3"/>
                    </a:lnTo>
                    <a:close/>
                  </a:path>
                </a:pathLst>
              </a:custGeom>
              <a:solidFill>
                <a:srgbClr val="AFD54A"/>
              </a:solidFill>
              <a:ln w="9525">
                <a:noFill/>
                <a:round/>
                <a:headEnd/>
                <a:tailEnd/>
              </a:ln>
            </p:spPr>
            <p:txBody>
              <a:bodyPr/>
              <a:lstStyle/>
              <a:p>
                <a:endParaRPr lang="en-US"/>
              </a:p>
            </p:txBody>
          </p:sp>
          <p:sp>
            <p:nvSpPr>
              <p:cNvPr id="26687" name="Freeform 43"/>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w 10"/>
                  <a:gd name="T11" fmla="*/ 3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3"/>
                    </a:moveTo>
                    <a:lnTo>
                      <a:pt x="6" y="0"/>
                    </a:lnTo>
                    <a:lnTo>
                      <a:pt x="10" y="9"/>
                    </a:lnTo>
                    <a:lnTo>
                      <a:pt x="7" y="14"/>
                    </a:lnTo>
                    <a:lnTo>
                      <a:pt x="0" y="3"/>
                    </a:lnTo>
                    <a:close/>
                  </a:path>
                </a:pathLst>
              </a:custGeom>
              <a:noFill/>
              <a:ln w="4763">
                <a:solidFill>
                  <a:srgbClr val="1F1A17"/>
                </a:solidFill>
                <a:round/>
                <a:headEnd/>
                <a:tailEnd/>
              </a:ln>
            </p:spPr>
            <p:txBody>
              <a:bodyPr/>
              <a:lstStyle/>
              <a:p>
                <a:endParaRPr lang="en-US"/>
              </a:p>
            </p:txBody>
          </p:sp>
          <p:sp>
            <p:nvSpPr>
              <p:cNvPr id="26688" name="Freeform 44"/>
              <p:cNvSpPr>
                <a:spLocks/>
              </p:cNvSpPr>
              <p:nvPr/>
            </p:nvSpPr>
            <p:spPr bwMode="auto">
              <a:xfrm>
                <a:off x="3184" y="2389"/>
                <a:ext cx="540" cy="387"/>
              </a:xfrm>
              <a:custGeom>
                <a:avLst/>
                <a:gdLst>
                  <a:gd name="T0" fmla="*/ 10 w 566"/>
                  <a:gd name="T1" fmla="*/ 4 h 433"/>
                  <a:gd name="T2" fmla="*/ 10 w 566"/>
                  <a:gd name="T3" fmla="*/ 4 h 433"/>
                  <a:gd name="T4" fmla="*/ 22 w 566"/>
                  <a:gd name="T5" fmla="*/ 4 h 433"/>
                  <a:gd name="T6" fmla="*/ 27 w 566"/>
                  <a:gd name="T7" fmla="*/ 4 h 433"/>
                  <a:gd name="T8" fmla="*/ 23 w 566"/>
                  <a:gd name="T9" fmla="*/ 4 h 433"/>
                  <a:gd name="T10" fmla="*/ 32 w 566"/>
                  <a:gd name="T11" fmla="*/ 4 h 433"/>
                  <a:gd name="T12" fmla="*/ 34 w 566"/>
                  <a:gd name="T13" fmla="*/ 4 h 433"/>
                  <a:gd name="T14" fmla="*/ 34 w 566"/>
                  <a:gd name="T15" fmla="*/ 4 h 433"/>
                  <a:gd name="T16" fmla="*/ 42 w 566"/>
                  <a:gd name="T17" fmla="*/ 4 h 433"/>
                  <a:gd name="T18" fmla="*/ 40 w 566"/>
                  <a:gd name="T19" fmla="*/ 4 h 433"/>
                  <a:gd name="T20" fmla="*/ 45 w 566"/>
                  <a:gd name="T21" fmla="*/ 4 h 433"/>
                  <a:gd name="T22" fmla="*/ 48 w 566"/>
                  <a:gd name="T23" fmla="*/ 4 h 433"/>
                  <a:gd name="T24" fmla="*/ 55 w 566"/>
                  <a:gd name="T25" fmla="*/ 4 h 433"/>
                  <a:gd name="T26" fmla="*/ 57 w 566"/>
                  <a:gd name="T27" fmla="*/ 4 h 433"/>
                  <a:gd name="T28" fmla="*/ 64 w 566"/>
                  <a:gd name="T29" fmla="*/ 4 h 433"/>
                  <a:gd name="T30" fmla="*/ 73 w 566"/>
                  <a:gd name="T31" fmla="*/ 4 h 433"/>
                  <a:gd name="T32" fmla="*/ 76 w 566"/>
                  <a:gd name="T33" fmla="*/ 4 h 433"/>
                  <a:gd name="T34" fmla="*/ 81 w 566"/>
                  <a:gd name="T35" fmla="*/ 4 h 433"/>
                  <a:gd name="T36" fmla="*/ 87 w 566"/>
                  <a:gd name="T37" fmla="*/ 5 h 433"/>
                  <a:gd name="T38" fmla="*/ 92 w 566"/>
                  <a:gd name="T39" fmla="*/ 7 h 433"/>
                  <a:gd name="T40" fmla="*/ 90 w 566"/>
                  <a:gd name="T41" fmla="*/ 10 h 433"/>
                  <a:gd name="T42" fmla="*/ 93 w 566"/>
                  <a:gd name="T43" fmla="*/ 10 h 433"/>
                  <a:gd name="T44" fmla="*/ 93 w 566"/>
                  <a:gd name="T45" fmla="*/ 9 h 433"/>
                  <a:gd name="T46" fmla="*/ 94 w 566"/>
                  <a:gd name="T47" fmla="*/ 9 h 433"/>
                  <a:gd name="T48" fmla="*/ 97 w 566"/>
                  <a:gd name="T49" fmla="*/ 9 h 433"/>
                  <a:gd name="T50" fmla="*/ 94 w 566"/>
                  <a:gd name="T51" fmla="*/ 11 h 433"/>
                  <a:gd name="T52" fmla="*/ 97 w 566"/>
                  <a:gd name="T53" fmla="*/ 11 h 433"/>
                  <a:gd name="T54" fmla="*/ 102 w 566"/>
                  <a:gd name="T55" fmla="*/ 12 h 433"/>
                  <a:gd name="T56" fmla="*/ 105 w 566"/>
                  <a:gd name="T57" fmla="*/ 12 h 433"/>
                  <a:gd name="T58" fmla="*/ 104 w 566"/>
                  <a:gd name="T59" fmla="*/ 12 h 433"/>
                  <a:gd name="T60" fmla="*/ 107 w 566"/>
                  <a:gd name="T61" fmla="*/ 12 h 433"/>
                  <a:gd name="T62" fmla="*/ 107 w 566"/>
                  <a:gd name="T63" fmla="*/ 13 h 433"/>
                  <a:gd name="T64" fmla="*/ 112 w 566"/>
                  <a:gd name="T65" fmla="*/ 13 h 433"/>
                  <a:gd name="T66" fmla="*/ 117 w 566"/>
                  <a:gd name="T67" fmla="*/ 15 h 433"/>
                  <a:gd name="T68" fmla="*/ 129 w 566"/>
                  <a:gd name="T69" fmla="*/ 17 h 433"/>
                  <a:gd name="T70" fmla="*/ 131 w 566"/>
                  <a:gd name="T71" fmla="*/ 17 h 433"/>
                  <a:gd name="T72" fmla="*/ 129 w 566"/>
                  <a:gd name="T73" fmla="*/ 17 h 433"/>
                  <a:gd name="T74" fmla="*/ 132 w 566"/>
                  <a:gd name="T75" fmla="*/ 17 h 433"/>
                  <a:gd name="T76" fmla="*/ 137 w 566"/>
                  <a:gd name="T77" fmla="*/ 17 h 433"/>
                  <a:gd name="T78" fmla="*/ 142 w 566"/>
                  <a:gd name="T79" fmla="*/ 15 h 433"/>
                  <a:gd name="T80" fmla="*/ 142 w 566"/>
                  <a:gd name="T81" fmla="*/ 15 h 433"/>
                  <a:gd name="T82" fmla="*/ 142 w 566"/>
                  <a:gd name="T83" fmla="*/ 12 h 433"/>
                  <a:gd name="T84" fmla="*/ 126 w 566"/>
                  <a:gd name="T85" fmla="*/ 7 h 433"/>
                  <a:gd name="T86" fmla="*/ 123 w 566"/>
                  <a:gd name="T87" fmla="*/ 6 h 433"/>
                  <a:gd name="T88" fmla="*/ 107 w 566"/>
                  <a:gd name="T89" fmla="*/ 4 h 433"/>
                  <a:gd name="T90" fmla="*/ 104 w 566"/>
                  <a:gd name="T91" fmla="*/ 4 h 433"/>
                  <a:gd name="T92" fmla="*/ 96 w 566"/>
                  <a:gd name="T93" fmla="*/ 4 h 433"/>
                  <a:gd name="T94" fmla="*/ 94 w 566"/>
                  <a:gd name="T95" fmla="*/ 4 h 433"/>
                  <a:gd name="T96" fmla="*/ 48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solidFill>
                <a:srgbClr val="98BEE4"/>
              </a:solidFill>
              <a:ln w="9525">
                <a:noFill/>
                <a:round/>
                <a:headEnd/>
                <a:tailEnd/>
              </a:ln>
            </p:spPr>
            <p:txBody>
              <a:bodyPr/>
              <a:lstStyle/>
              <a:p>
                <a:endParaRPr lang="en-US"/>
              </a:p>
            </p:txBody>
          </p:sp>
          <p:sp>
            <p:nvSpPr>
              <p:cNvPr id="26689" name="Freeform 45"/>
              <p:cNvSpPr>
                <a:spLocks/>
              </p:cNvSpPr>
              <p:nvPr/>
            </p:nvSpPr>
            <p:spPr bwMode="auto">
              <a:xfrm>
                <a:off x="3184" y="2389"/>
                <a:ext cx="540" cy="387"/>
              </a:xfrm>
              <a:custGeom>
                <a:avLst/>
                <a:gdLst>
                  <a:gd name="T0" fmla="*/ 10 w 566"/>
                  <a:gd name="T1" fmla="*/ 4 h 433"/>
                  <a:gd name="T2" fmla="*/ 10 w 566"/>
                  <a:gd name="T3" fmla="*/ 4 h 433"/>
                  <a:gd name="T4" fmla="*/ 22 w 566"/>
                  <a:gd name="T5" fmla="*/ 4 h 433"/>
                  <a:gd name="T6" fmla="*/ 27 w 566"/>
                  <a:gd name="T7" fmla="*/ 4 h 433"/>
                  <a:gd name="T8" fmla="*/ 23 w 566"/>
                  <a:gd name="T9" fmla="*/ 4 h 433"/>
                  <a:gd name="T10" fmla="*/ 32 w 566"/>
                  <a:gd name="T11" fmla="*/ 4 h 433"/>
                  <a:gd name="T12" fmla="*/ 34 w 566"/>
                  <a:gd name="T13" fmla="*/ 4 h 433"/>
                  <a:gd name="T14" fmla="*/ 34 w 566"/>
                  <a:gd name="T15" fmla="*/ 4 h 433"/>
                  <a:gd name="T16" fmla="*/ 42 w 566"/>
                  <a:gd name="T17" fmla="*/ 4 h 433"/>
                  <a:gd name="T18" fmla="*/ 40 w 566"/>
                  <a:gd name="T19" fmla="*/ 4 h 433"/>
                  <a:gd name="T20" fmla="*/ 45 w 566"/>
                  <a:gd name="T21" fmla="*/ 4 h 433"/>
                  <a:gd name="T22" fmla="*/ 48 w 566"/>
                  <a:gd name="T23" fmla="*/ 4 h 433"/>
                  <a:gd name="T24" fmla="*/ 55 w 566"/>
                  <a:gd name="T25" fmla="*/ 4 h 433"/>
                  <a:gd name="T26" fmla="*/ 57 w 566"/>
                  <a:gd name="T27" fmla="*/ 4 h 433"/>
                  <a:gd name="T28" fmla="*/ 64 w 566"/>
                  <a:gd name="T29" fmla="*/ 4 h 433"/>
                  <a:gd name="T30" fmla="*/ 73 w 566"/>
                  <a:gd name="T31" fmla="*/ 4 h 433"/>
                  <a:gd name="T32" fmla="*/ 76 w 566"/>
                  <a:gd name="T33" fmla="*/ 4 h 433"/>
                  <a:gd name="T34" fmla="*/ 81 w 566"/>
                  <a:gd name="T35" fmla="*/ 4 h 433"/>
                  <a:gd name="T36" fmla="*/ 87 w 566"/>
                  <a:gd name="T37" fmla="*/ 5 h 433"/>
                  <a:gd name="T38" fmla="*/ 92 w 566"/>
                  <a:gd name="T39" fmla="*/ 7 h 433"/>
                  <a:gd name="T40" fmla="*/ 90 w 566"/>
                  <a:gd name="T41" fmla="*/ 10 h 433"/>
                  <a:gd name="T42" fmla="*/ 93 w 566"/>
                  <a:gd name="T43" fmla="*/ 10 h 433"/>
                  <a:gd name="T44" fmla="*/ 93 w 566"/>
                  <a:gd name="T45" fmla="*/ 9 h 433"/>
                  <a:gd name="T46" fmla="*/ 94 w 566"/>
                  <a:gd name="T47" fmla="*/ 9 h 433"/>
                  <a:gd name="T48" fmla="*/ 97 w 566"/>
                  <a:gd name="T49" fmla="*/ 9 h 433"/>
                  <a:gd name="T50" fmla="*/ 94 w 566"/>
                  <a:gd name="T51" fmla="*/ 11 h 433"/>
                  <a:gd name="T52" fmla="*/ 97 w 566"/>
                  <a:gd name="T53" fmla="*/ 11 h 433"/>
                  <a:gd name="T54" fmla="*/ 102 w 566"/>
                  <a:gd name="T55" fmla="*/ 12 h 433"/>
                  <a:gd name="T56" fmla="*/ 105 w 566"/>
                  <a:gd name="T57" fmla="*/ 12 h 433"/>
                  <a:gd name="T58" fmla="*/ 104 w 566"/>
                  <a:gd name="T59" fmla="*/ 12 h 433"/>
                  <a:gd name="T60" fmla="*/ 107 w 566"/>
                  <a:gd name="T61" fmla="*/ 12 h 433"/>
                  <a:gd name="T62" fmla="*/ 107 w 566"/>
                  <a:gd name="T63" fmla="*/ 13 h 433"/>
                  <a:gd name="T64" fmla="*/ 112 w 566"/>
                  <a:gd name="T65" fmla="*/ 13 h 433"/>
                  <a:gd name="T66" fmla="*/ 117 w 566"/>
                  <a:gd name="T67" fmla="*/ 15 h 433"/>
                  <a:gd name="T68" fmla="*/ 129 w 566"/>
                  <a:gd name="T69" fmla="*/ 17 h 433"/>
                  <a:gd name="T70" fmla="*/ 131 w 566"/>
                  <a:gd name="T71" fmla="*/ 17 h 433"/>
                  <a:gd name="T72" fmla="*/ 129 w 566"/>
                  <a:gd name="T73" fmla="*/ 17 h 433"/>
                  <a:gd name="T74" fmla="*/ 132 w 566"/>
                  <a:gd name="T75" fmla="*/ 17 h 433"/>
                  <a:gd name="T76" fmla="*/ 137 w 566"/>
                  <a:gd name="T77" fmla="*/ 17 h 433"/>
                  <a:gd name="T78" fmla="*/ 142 w 566"/>
                  <a:gd name="T79" fmla="*/ 15 h 433"/>
                  <a:gd name="T80" fmla="*/ 142 w 566"/>
                  <a:gd name="T81" fmla="*/ 15 h 433"/>
                  <a:gd name="T82" fmla="*/ 142 w 566"/>
                  <a:gd name="T83" fmla="*/ 12 h 433"/>
                  <a:gd name="T84" fmla="*/ 126 w 566"/>
                  <a:gd name="T85" fmla="*/ 7 h 433"/>
                  <a:gd name="T86" fmla="*/ 123 w 566"/>
                  <a:gd name="T87" fmla="*/ 6 h 433"/>
                  <a:gd name="T88" fmla="*/ 107 w 566"/>
                  <a:gd name="T89" fmla="*/ 4 h 433"/>
                  <a:gd name="T90" fmla="*/ 104 w 566"/>
                  <a:gd name="T91" fmla="*/ 4 h 433"/>
                  <a:gd name="T92" fmla="*/ 96 w 566"/>
                  <a:gd name="T93" fmla="*/ 4 h 433"/>
                  <a:gd name="T94" fmla="*/ 94 w 566"/>
                  <a:gd name="T95" fmla="*/ 4 h 433"/>
                  <a:gd name="T96" fmla="*/ 48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noFill/>
              <a:ln w="4763">
                <a:solidFill>
                  <a:srgbClr val="1F1A17"/>
                </a:solidFill>
                <a:round/>
                <a:headEnd/>
                <a:tailEnd/>
              </a:ln>
            </p:spPr>
            <p:txBody>
              <a:bodyPr/>
              <a:lstStyle/>
              <a:p>
                <a:endParaRPr lang="en-US"/>
              </a:p>
            </p:txBody>
          </p:sp>
          <p:sp>
            <p:nvSpPr>
              <p:cNvPr id="26690" name="Freeform 46"/>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9"/>
                  <a:gd name="T29" fmla="*/ 30 w 3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9">
                    <a:moveTo>
                      <a:pt x="0" y="19"/>
                    </a:moveTo>
                    <a:lnTo>
                      <a:pt x="3" y="9"/>
                    </a:lnTo>
                    <a:lnTo>
                      <a:pt x="13" y="7"/>
                    </a:lnTo>
                    <a:lnTo>
                      <a:pt x="13" y="0"/>
                    </a:lnTo>
                    <a:lnTo>
                      <a:pt x="30" y="9"/>
                    </a:lnTo>
                    <a:lnTo>
                      <a:pt x="15" y="13"/>
                    </a:lnTo>
                    <a:lnTo>
                      <a:pt x="7" y="12"/>
                    </a:lnTo>
                    <a:lnTo>
                      <a:pt x="9" y="16"/>
                    </a:lnTo>
                    <a:lnTo>
                      <a:pt x="0" y="19"/>
                    </a:lnTo>
                    <a:close/>
                  </a:path>
                </a:pathLst>
              </a:custGeom>
              <a:solidFill>
                <a:srgbClr val="98BEE4"/>
              </a:solidFill>
              <a:ln w="9525">
                <a:noFill/>
                <a:round/>
                <a:headEnd/>
                <a:tailEnd/>
              </a:ln>
            </p:spPr>
            <p:txBody>
              <a:bodyPr/>
              <a:lstStyle/>
              <a:p>
                <a:endParaRPr lang="en-US"/>
              </a:p>
            </p:txBody>
          </p:sp>
          <p:sp>
            <p:nvSpPr>
              <p:cNvPr id="26691" name="Freeform 47"/>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w 30"/>
                  <a:gd name="T19" fmla="*/ 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
                  <a:gd name="T32" fmla="*/ 30 w 3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
                    <a:moveTo>
                      <a:pt x="0" y="19"/>
                    </a:moveTo>
                    <a:lnTo>
                      <a:pt x="3" y="9"/>
                    </a:lnTo>
                    <a:lnTo>
                      <a:pt x="13" y="7"/>
                    </a:lnTo>
                    <a:lnTo>
                      <a:pt x="13" y="0"/>
                    </a:lnTo>
                    <a:lnTo>
                      <a:pt x="30" y="9"/>
                    </a:lnTo>
                    <a:lnTo>
                      <a:pt x="15" y="13"/>
                    </a:lnTo>
                    <a:lnTo>
                      <a:pt x="7" y="12"/>
                    </a:lnTo>
                    <a:lnTo>
                      <a:pt x="9" y="16"/>
                    </a:lnTo>
                    <a:lnTo>
                      <a:pt x="0" y="19"/>
                    </a:lnTo>
                    <a:close/>
                  </a:path>
                </a:pathLst>
              </a:custGeom>
              <a:noFill/>
              <a:ln w="4763">
                <a:solidFill>
                  <a:srgbClr val="1F1A17"/>
                </a:solidFill>
                <a:round/>
                <a:headEnd/>
                <a:tailEnd/>
              </a:ln>
            </p:spPr>
            <p:txBody>
              <a:bodyPr/>
              <a:lstStyle/>
              <a:p>
                <a:endParaRPr lang="en-US"/>
              </a:p>
            </p:txBody>
          </p:sp>
          <p:sp>
            <p:nvSpPr>
              <p:cNvPr id="26692" name="Freeform 48"/>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0" y="14"/>
                    </a:moveTo>
                    <a:lnTo>
                      <a:pt x="4" y="14"/>
                    </a:lnTo>
                    <a:lnTo>
                      <a:pt x="22" y="0"/>
                    </a:lnTo>
                    <a:lnTo>
                      <a:pt x="4" y="9"/>
                    </a:lnTo>
                    <a:lnTo>
                      <a:pt x="0" y="14"/>
                    </a:lnTo>
                    <a:close/>
                  </a:path>
                </a:pathLst>
              </a:custGeom>
              <a:solidFill>
                <a:srgbClr val="98BEE4"/>
              </a:solidFill>
              <a:ln w="9525">
                <a:noFill/>
                <a:round/>
                <a:headEnd/>
                <a:tailEnd/>
              </a:ln>
            </p:spPr>
            <p:txBody>
              <a:bodyPr/>
              <a:lstStyle/>
              <a:p>
                <a:endParaRPr lang="en-US"/>
              </a:p>
            </p:txBody>
          </p:sp>
          <p:sp>
            <p:nvSpPr>
              <p:cNvPr id="26693" name="Freeform 49"/>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w 22"/>
                  <a:gd name="T11" fmla="*/ 7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0" y="14"/>
                    </a:moveTo>
                    <a:lnTo>
                      <a:pt x="4" y="14"/>
                    </a:lnTo>
                    <a:lnTo>
                      <a:pt x="22" y="0"/>
                    </a:lnTo>
                    <a:lnTo>
                      <a:pt x="4" y="9"/>
                    </a:lnTo>
                    <a:lnTo>
                      <a:pt x="0" y="14"/>
                    </a:lnTo>
                    <a:close/>
                  </a:path>
                </a:pathLst>
              </a:custGeom>
              <a:noFill/>
              <a:ln w="4763">
                <a:solidFill>
                  <a:srgbClr val="1F1A17"/>
                </a:solidFill>
                <a:round/>
                <a:headEnd/>
                <a:tailEnd/>
              </a:ln>
            </p:spPr>
            <p:txBody>
              <a:bodyPr/>
              <a:lstStyle/>
              <a:p>
                <a:endParaRPr lang="en-US"/>
              </a:p>
            </p:txBody>
          </p:sp>
          <p:sp>
            <p:nvSpPr>
              <p:cNvPr id="26694" name="Freeform 50"/>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9" y="17"/>
                    </a:lnTo>
                    <a:lnTo>
                      <a:pt x="17" y="0"/>
                    </a:lnTo>
                    <a:lnTo>
                      <a:pt x="11" y="7"/>
                    </a:lnTo>
                    <a:lnTo>
                      <a:pt x="0" y="28"/>
                    </a:lnTo>
                    <a:close/>
                  </a:path>
                </a:pathLst>
              </a:custGeom>
              <a:solidFill>
                <a:srgbClr val="98BEE4"/>
              </a:solidFill>
              <a:ln w="9525">
                <a:noFill/>
                <a:round/>
                <a:headEnd/>
                <a:tailEnd/>
              </a:ln>
            </p:spPr>
            <p:txBody>
              <a:bodyPr/>
              <a:lstStyle/>
              <a:p>
                <a:endParaRPr lang="en-US"/>
              </a:p>
            </p:txBody>
          </p:sp>
          <p:sp>
            <p:nvSpPr>
              <p:cNvPr id="26695" name="Freeform 51"/>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w 17"/>
                  <a:gd name="T11" fmla="*/ 4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28"/>
                    </a:moveTo>
                    <a:lnTo>
                      <a:pt x="9" y="17"/>
                    </a:lnTo>
                    <a:lnTo>
                      <a:pt x="17" y="0"/>
                    </a:lnTo>
                    <a:lnTo>
                      <a:pt x="11" y="7"/>
                    </a:lnTo>
                    <a:lnTo>
                      <a:pt x="0" y="28"/>
                    </a:lnTo>
                    <a:close/>
                  </a:path>
                </a:pathLst>
              </a:custGeom>
              <a:noFill/>
              <a:ln w="4763">
                <a:solidFill>
                  <a:srgbClr val="1F1A17"/>
                </a:solidFill>
                <a:round/>
                <a:headEnd/>
                <a:tailEnd/>
              </a:ln>
            </p:spPr>
            <p:txBody>
              <a:bodyPr/>
              <a:lstStyle/>
              <a:p>
                <a:endParaRPr lang="en-US"/>
              </a:p>
            </p:txBody>
          </p:sp>
          <p:sp>
            <p:nvSpPr>
              <p:cNvPr id="26696" name="Freeform 52"/>
              <p:cNvSpPr>
                <a:spLocks/>
              </p:cNvSpPr>
              <p:nvPr/>
            </p:nvSpPr>
            <p:spPr bwMode="auto">
              <a:xfrm>
                <a:off x="3281" y="2109"/>
                <a:ext cx="325" cy="316"/>
              </a:xfrm>
              <a:custGeom>
                <a:avLst/>
                <a:gdLst>
                  <a:gd name="T0" fmla="*/ 0 w 339"/>
                  <a:gd name="T1" fmla="*/ 4 h 353"/>
                  <a:gd name="T2" fmla="*/ 12 w 339"/>
                  <a:gd name="T3" fmla="*/ 7 h 353"/>
                  <a:gd name="T4" fmla="*/ 19 w 339"/>
                  <a:gd name="T5" fmla="*/ 9 h 353"/>
                  <a:gd name="T6" fmla="*/ 21 w 339"/>
                  <a:gd name="T7" fmla="*/ 10 h 353"/>
                  <a:gd name="T8" fmla="*/ 19 w 339"/>
                  <a:gd name="T9" fmla="*/ 10 h 353"/>
                  <a:gd name="T10" fmla="*/ 18 w 339"/>
                  <a:gd name="T11" fmla="*/ 11 h 353"/>
                  <a:gd name="T12" fmla="*/ 23 w 339"/>
                  <a:gd name="T13" fmla="*/ 13 h 353"/>
                  <a:gd name="T14" fmla="*/ 27 w 339"/>
                  <a:gd name="T15" fmla="*/ 13 h 353"/>
                  <a:gd name="T16" fmla="*/ 78 w 339"/>
                  <a:gd name="T17" fmla="*/ 13 h 353"/>
                  <a:gd name="T18" fmla="*/ 78 w 339"/>
                  <a:gd name="T19" fmla="*/ 13 h 353"/>
                  <a:gd name="T20" fmla="*/ 81 w 339"/>
                  <a:gd name="T21" fmla="*/ 13 h 353"/>
                  <a:gd name="T22" fmla="*/ 81 w 339"/>
                  <a:gd name="T23" fmla="*/ 13 h 353"/>
                  <a:gd name="T24" fmla="*/ 82 w 339"/>
                  <a:gd name="T25" fmla="*/ 12 h 353"/>
                  <a:gd name="T26" fmla="*/ 91 w 339"/>
                  <a:gd name="T27" fmla="*/ 13 h 353"/>
                  <a:gd name="T28" fmla="*/ 92 w 339"/>
                  <a:gd name="T29" fmla="*/ 12 h 353"/>
                  <a:gd name="T30" fmla="*/ 91 w 339"/>
                  <a:gd name="T31" fmla="*/ 12 h 353"/>
                  <a:gd name="T32" fmla="*/ 92 w 339"/>
                  <a:gd name="T33" fmla="*/ 12 h 353"/>
                  <a:gd name="T34" fmla="*/ 88 w 339"/>
                  <a:gd name="T35" fmla="*/ 12 h 353"/>
                  <a:gd name="T36" fmla="*/ 92 w 339"/>
                  <a:gd name="T37" fmla="*/ 11 h 353"/>
                  <a:gd name="T38" fmla="*/ 92 w 339"/>
                  <a:gd name="T39" fmla="*/ 11 h 353"/>
                  <a:gd name="T40" fmla="*/ 96 w 339"/>
                  <a:gd name="T41" fmla="*/ 11 h 353"/>
                  <a:gd name="T42" fmla="*/ 92 w 339"/>
                  <a:gd name="T43" fmla="*/ 10 h 353"/>
                  <a:gd name="T44" fmla="*/ 96 w 339"/>
                  <a:gd name="T45" fmla="*/ 10 h 353"/>
                  <a:gd name="T46" fmla="*/ 96 w 339"/>
                  <a:gd name="T47" fmla="*/ 10 h 353"/>
                  <a:gd name="T48" fmla="*/ 96 w 339"/>
                  <a:gd name="T49" fmla="*/ 10 h 353"/>
                  <a:gd name="T50" fmla="*/ 96 w 339"/>
                  <a:gd name="T51" fmla="*/ 10 h 353"/>
                  <a:gd name="T52" fmla="*/ 96 w 339"/>
                  <a:gd name="T53" fmla="*/ 9 h 353"/>
                  <a:gd name="T54" fmla="*/ 96 w 339"/>
                  <a:gd name="T55" fmla="*/ 9 h 353"/>
                  <a:gd name="T56" fmla="*/ 100 w 339"/>
                  <a:gd name="T57" fmla="*/ 9 h 353"/>
                  <a:gd name="T58" fmla="*/ 100 w 339"/>
                  <a:gd name="T59" fmla="*/ 9 h 353"/>
                  <a:gd name="T60" fmla="*/ 96 w 339"/>
                  <a:gd name="T61" fmla="*/ 9 h 353"/>
                  <a:gd name="T62" fmla="*/ 92 w 339"/>
                  <a:gd name="T63" fmla="*/ 8 h 353"/>
                  <a:gd name="T64" fmla="*/ 88 w 339"/>
                  <a:gd name="T65" fmla="*/ 7 h 353"/>
                  <a:gd name="T66" fmla="*/ 88 w 339"/>
                  <a:gd name="T67" fmla="*/ 7 h 353"/>
                  <a:gd name="T68" fmla="*/ 82 w 339"/>
                  <a:gd name="T69" fmla="*/ 5 h 353"/>
                  <a:gd name="T70" fmla="*/ 78 w 339"/>
                  <a:gd name="T71" fmla="*/ 4 h 353"/>
                  <a:gd name="T72" fmla="*/ 72 w 339"/>
                  <a:gd name="T73" fmla="*/ 4 h 353"/>
                  <a:gd name="T74" fmla="*/ 60 w 339"/>
                  <a:gd name="T75" fmla="*/ 4 h 353"/>
                  <a:gd name="T76" fmla="*/ 56 w 339"/>
                  <a:gd name="T77" fmla="*/ 4 h 353"/>
                  <a:gd name="T78" fmla="*/ 44 w 339"/>
                  <a:gd name="T79" fmla="*/ 4 h 353"/>
                  <a:gd name="T80" fmla="*/ 48 w 339"/>
                  <a:gd name="T81" fmla="*/ 0 h 353"/>
                  <a:gd name="T82" fmla="*/ 26 w 339"/>
                  <a:gd name="T83" fmla="*/ 4 h 353"/>
                  <a:gd name="T84" fmla="*/ 0 w 339"/>
                  <a:gd name="T85" fmla="*/ 4 h 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9"/>
                  <a:gd name="T130" fmla="*/ 0 h 353"/>
                  <a:gd name="T131" fmla="*/ 339 w 339"/>
                  <a:gd name="T132" fmla="*/ 353 h 3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solidFill>
                <a:srgbClr val="98BEE4"/>
              </a:solidFill>
              <a:ln w="9525">
                <a:noFill/>
                <a:round/>
                <a:headEnd/>
                <a:tailEnd/>
              </a:ln>
            </p:spPr>
            <p:txBody>
              <a:bodyPr/>
              <a:lstStyle/>
              <a:p>
                <a:endParaRPr lang="en-US"/>
              </a:p>
            </p:txBody>
          </p:sp>
          <p:sp>
            <p:nvSpPr>
              <p:cNvPr id="26697" name="Freeform 53"/>
              <p:cNvSpPr>
                <a:spLocks/>
              </p:cNvSpPr>
              <p:nvPr/>
            </p:nvSpPr>
            <p:spPr bwMode="auto">
              <a:xfrm>
                <a:off x="3281" y="2109"/>
                <a:ext cx="325" cy="316"/>
              </a:xfrm>
              <a:custGeom>
                <a:avLst/>
                <a:gdLst>
                  <a:gd name="T0" fmla="*/ 0 w 339"/>
                  <a:gd name="T1" fmla="*/ 4 h 353"/>
                  <a:gd name="T2" fmla="*/ 12 w 339"/>
                  <a:gd name="T3" fmla="*/ 7 h 353"/>
                  <a:gd name="T4" fmla="*/ 19 w 339"/>
                  <a:gd name="T5" fmla="*/ 9 h 353"/>
                  <a:gd name="T6" fmla="*/ 21 w 339"/>
                  <a:gd name="T7" fmla="*/ 10 h 353"/>
                  <a:gd name="T8" fmla="*/ 19 w 339"/>
                  <a:gd name="T9" fmla="*/ 10 h 353"/>
                  <a:gd name="T10" fmla="*/ 18 w 339"/>
                  <a:gd name="T11" fmla="*/ 11 h 353"/>
                  <a:gd name="T12" fmla="*/ 23 w 339"/>
                  <a:gd name="T13" fmla="*/ 13 h 353"/>
                  <a:gd name="T14" fmla="*/ 27 w 339"/>
                  <a:gd name="T15" fmla="*/ 13 h 353"/>
                  <a:gd name="T16" fmla="*/ 78 w 339"/>
                  <a:gd name="T17" fmla="*/ 13 h 353"/>
                  <a:gd name="T18" fmla="*/ 78 w 339"/>
                  <a:gd name="T19" fmla="*/ 13 h 353"/>
                  <a:gd name="T20" fmla="*/ 81 w 339"/>
                  <a:gd name="T21" fmla="*/ 13 h 353"/>
                  <a:gd name="T22" fmla="*/ 81 w 339"/>
                  <a:gd name="T23" fmla="*/ 13 h 353"/>
                  <a:gd name="T24" fmla="*/ 82 w 339"/>
                  <a:gd name="T25" fmla="*/ 12 h 353"/>
                  <a:gd name="T26" fmla="*/ 91 w 339"/>
                  <a:gd name="T27" fmla="*/ 13 h 353"/>
                  <a:gd name="T28" fmla="*/ 92 w 339"/>
                  <a:gd name="T29" fmla="*/ 12 h 353"/>
                  <a:gd name="T30" fmla="*/ 91 w 339"/>
                  <a:gd name="T31" fmla="*/ 12 h 353"/>
                  <a:gd name="T32" fmla="*/ 92 w 339"/>
                  <a:gd name="T33" fmla="*/ 12 h 353"/>
                  <a:gd name="T34" fmla="*/ 88 w 339"/>
                  <a:gd name="T35" fmla="*/ 12 h 353"/>
                  <a:gd name="T36" fmla="*/ 92 w 339"/>
                  <a:gd name="T37" fmla="*/ 11 h 353"/>
                  <a:gd name="T38" fmla="*/ 92 w 339"/>
                  <a:gd name="T39" fmla="*/ 11 h 353"/>
                  <a:gd name="T40" fmla="*/ 96 w 339"/>
                  <a:gd name="T41" fmla="*/ 11 h 353"/>
                  <a:gd name="T42" fmla="*/ 92 w 339"/>
                  <a:gd name="T43" fmla="*/ 10 h 353"/>
                  <a:gd name="T44" fmla="*/ 96 w 339"/>
                  <a:gd name="T45" fmla="*/ 10 h 353"/>
                  <a:gd name="T46" fmla="*/ 96 w 339"/>
                  <a:gd name="T47" fmla="*/ 10 h 353"/>
                  <a:gd name="T48" fmla="*/ 96 w 339"/>
                  <a:gd name="T49" fmla="*/ 10 h 353"/>
                  <a:gd name="T50" fmla="*/ 96 w 339"/>
                  <a:gd name="T51" fmla="*/ 10 h 353"/>
                  <a:gd name="T52" fmla="*/ 96 w 339"/>
                  <a:gd name="T53" fmla="*/ 9 h 353"/>
                  <a:gd name="T54" fmla="*/ 96 w 339"/>
                  <a:gd name="T55" fmla="*/ 9 h 353"/>
                  <a:gd name="T56" fmla="*/ 100 w 339"/>
                  <a:gd name="T57" fmla="*/ 9 h 353"/>
                  <a:gd name="T58" fmla="*/ 100 w 339"/>
                  <a:gd name="T59" fmla="*/ 9 h 353"/>
                  <a:gd name="T60" fmla="*/ 96 w 339"/>
                  <a:gd name="T61" fmla="*/ 9 h 353"/>
                  <a:gd name="T62" fmla="*/ 92 w 339"/>
                  <a:gd name="T63" fmla="*/ 8 h 353"/>
                  <a:gd name="T64" fmla="*/ 88 w 339"/>
                  <a:gd name="T65" fmla="*/ 7 h 353"/>
                  <a:gd name="T66" fmla="*/ 88 w 339"/>
                  <a:gd name="T67" fmla="*/ 7 h 353"/>
                  <a:gd name="T68" fmla="*/ 82 w 339"/>
                  <a:gd name="T69" fmla="*/ 5 h 353"/>
                  <a:gd name="T70" fmla="*/ 78 w 339"/>
                  <a:gd name="T71" fmla="*/ 4 h 353"/>
                  <a:gd name="T72" fmla="*/ 72 w 339"/>
                  <a:gd name="T73" fmla="*/ 4 h 353"/>
                  <a:gd name="T74" fmla="*/ 60 w 339"/>
                  <a:gd name="T75" fmla="*/ 4 h 353"/>
                  <a:gd name="T76" fmla="*/ 56 w 339"/>
                  <a:gd name="T77" fmla="*/ 4 h 353"/>
                  <a:gd name="T78" fmla="*/ 44 w 339"/>
                  <a:gd name="T79" fmla="*/ 4 h 353"/>
                  <a:gd name="T80" fmla="*/ 48 w 339"/>
                  <a:gd name="T81" fmla="*/ 0 h 353"/>
                  <a:gd name="T82" fmla="*/ 26 w 339"/>
                  <a:gd name="T83" fmla="*/ 4 h 353"/>
                  <a:gd name="T84" fmla="*/ 0 w 339"/>
                  <a:gd name="T85" fmla="*/ 4 h 353"/>
                  <a:gd name="T86" fmla="*/ 0 w 339"/>
                  <a:gd name="T87" fmla="*/ 4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9"/>
                  <a:gd name="T133" fmla="*/ 0 h 353"/>
                  <a:gd name="T134" fmla="*/ 339 w 339"/>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noFill/>
              <a:ln w="4763">
                <a:solidFill>
                  <a:srgbClr val="1F1A17"/>
                </a:solidFill>
                <a:round/>
                <a:headEnd/>
                <a:tailEnd/>
              </a:ln>
            </p:spPr>
            <p:txBody>
              <a:bodyPr/>
              <a:lstStyle/>
              <a:p>
                <a:endParaRPr lang="en-US"/>
              </a:p>
            </p:txBody>
          </p:sp>
          <p:sp>
            <p:nvSpPr>
              <p:cNvPr id="26698" name="Freeform 54"/>
              <p:cNvSpPr>
                <a:spLocks/>
              </p:cNvSpPr>
              <p:nvPr/>
            </p:nvSpPr>
            <p:spPr bwMode="auto">
              <a:xfrm>
                <a:off x="3115" y="1641"/>
                <a:ext cx="184" cy="298"/>
              </a:xfrm>
              <a:custGeom>
                <a:avLst/>
                <a:gdLst>
                  <a:gd name="T0" fmla="*/ 0 w 194"/>
                  <a:gd name="T1" fmla="*/ 14 h 332"/>
                  <a:gd name="T2" fmla="*/ 4 w 194"/>
                  <a:gd name="T3" fmla="*/ 14 h 332"/>
                  <a:gd name="T4" fmla="*/ 9 w 194"/>
                  <a:gd name="T5" fmla="*/ 14 h 332"/>
                  <a:gd name="T6" fmla="*/ 9 w 194"/>
                  <a:gd name="T7" fmla="*/ 14 h 332"/>
                  <a:gd name="T8" fmla="*/ 9 w 194"/>
                  <a:gd name="T9" fmla="*/ 14 h 332"/>
                  <a:gd name="T10" fmla="*/ 18 w 194"/>
                  <a:gd name="T11" fmla="*/ 13 h 332"/>
                  <a:gd name="T12" fmla="*/ 20 w 194"/>
                  <a:gd name="T13" fmla="*/ 14 h 332"/>
                  <a:gd name="T14" fmla="*/ 22 w 194"/>
                  <a:gd name="T15" fmla="*/ 13 h 332"/>
                  <a:gd name="T16" fmla="*/ 24 w 194"/>
                  <a:gd name="T17" fmla="*/ 13 h 332"/>
                  <a:gd name="T18" fmla="*/ 28 w 194"/>
                  <a:gd name="T19" fmla="*/ 13 h 332"/>
                  <a:gd name="T20" fmla="*/ 28 w 194"/>
                  <a:gd name="T21" fmla="*/ 13 h 332"/>
                  <a:gd name="T22" fmla="*/ 34 w 194"/>
                  <a:gd name="T23" fmla="*/ 12 h 332"/>
                  <a:gd name="T24" fmla="*/ 36 w 194"/>
                  <a:gd name="T25" fmla="*/ 11 h 332"/>
                  <a:gd name="T26" fmla="*/ 38 w 194"/>
                  <a:gd name="T27" fmla="*/ 11 h 332"/>
                  <a:gd name="T28" fmla="*/ 42 w 194"/>
                  <a:gd name="T29" fmla="*/ 11 h 332"/>
                  <a:gd name="T30" fmla="*/ 40 w 194"/>
                  <a:gd name="T31" fmla="*/ 10 h 332"/>
                  <a:gd name="T32" fmla="*/ 42 w 194"/>
                  <a:gd name="T33" fmla="*/ 10 h 332"/>
                  <a:gd name="T34" fmla="*/ 36 w 194"/>
                  <a:gd name="T35" fmla="*/ 3 h 332"/>
                  <a:gd name="T36" fmla="*/ 36 w 194"/>
                  <a:gd name="T37" fmla="*/ 0 h 332"/>
                  <a:gd name="T38" fmla="*/ 9 w 194"/>
                  <a:gd name="T39" fmla="*/ 4 h 332"/>
                  <a:gd name="T40" fmla="*/ 9 w 194"/>
                  <a:gd name="T41" fmla="*/ 4 h 332"/>
                  <a:gd name="T42" fmla="*/ 9 w 194"/>
                  <a:gd name="T43" fmla="*/ 4 h 332"/>
                  <a:gd name="T44" fmla="*/ 9 w 194"/>
                  <a:gd name="T45" fmla="*/ 9 h 332"/>
                  <a:gd name="T46" fmla="*/ 9 w 194"/>
                  <a:gd name="T47" fmla="*/ 10 h 332"/>
                  <a:gd name="T48" fmla="*/ 9 w 194"/>
                  <a:gd name="T49" fmla="*/ 11 h 332"/>
                  <a:gd name="T50" fmla="*/ 9 w 194"/>
                  <a:gd name="T51" fmla="*/ 12 h 332"/>
                  <a:gd name="T52" fmla="*/ 4 w 194"/>
                  <a:gd name="T53" fmla="*/ 13 h 332"/>
                  <a:gd name="T54" fmla="*/ 0 w 194"/>
                  <a:gd name="T55" fmla="*/ 14 h 3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4"/>
                  <a:gd name="T85" fmla="*/ 0 h 332"/>
                  <a:gd name="T86" fmla="*/ 194 w 194"/>
                  <a:gd name="T87" fmla="*/ 332 h 3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solidFill>
                <a:srgbClr val="98BEE4"/>
              </a:solidFill>
              <a:ln w="9525">
                <a:noFill/>
                <a:round/>
                <a:headEnd/>
                <a:tailEnd/>
              </a:ln>
            </p:spPr>
            <p:txBody>
              <a:bodyPr/>
              <a:lstStyle/>
              <a:p>
                <a:endParaRPr lang="en-US"/>
              </a:p>
            </p:txBody>
          </p:sp>
          <p:sp>
            <p:nvSpPr>
              <p:cNvPr id="26699" name="Freeform 55"/>
              <p:cNvSpPr>
                <a:spLocks/>
              </p:cNvSpPr>
              <p:nvPr/>
            </p:nvSpPr>
            <p:spPr bwMode="auto">
              <a:xfrm>
                <a:off x="3115" y="1641"/>
                <a:ext cx="184" cy="298"/>
              </a:xfrm>
              <a:custGeom>
                <a:avLst/>
                <a:gdLst>
                  <a:gd name="T0" fmla="*/ 0 w 194"/>
                  <a:gd name="T1" fmla="*/ 14 h 332"/>
                  <a:gd name="T2" fmla="*/ 4 w 194"/>
                  <a:gd name="T3" fmla="*/ 14 h 332"/>
                  <a:gd name="T4" fmla="*/ 9 w 194"/>
                  <a:gd name="T5" fmla="*/ 14 h 332"/>
                  <a:gd name="T6" fmla="*/ 9 w 194"/>
                  <a:gd name="T7" fmla="*/ 14 h 332"/>
                  <a:gd name="T8" fmla="*/ 9 w 194"/>
                  <a:gd name="T9" fmla="*/ 14 h 332"/>
                  <a:gd name="T10" fmla="*/ 18 w 194"/>
                  <a:gd name="T11" fmla="*/ 13 h 332"/>
                  <a:gd name="T12" fmla="*/ 20 w 194"/>
                  <a:gd name="T13" fmla="*/ 14 h 332"/>
                  <a:gd name="T14" fmla="*/ 22 w 194"/>
                  <a:gd name="T15" fmla="*/ 13 h 332"/>
                  <a:gd name="T16" fmla="*/ 24 w 194"/>
                  <a:gd name="T17" fmla="*/ 13 h 332"/>
                  <a:gd name="T18" fmla="*/ 28 w 194"/>
                  <a:gd name="T19" fmla="*/ 13 h 332"/>
                  <a:gd name="T20" fmla="*/ 28 w 194"/>
                  <a:gd name="T21" fmla="*/ 13 h 332"/>
                  <a:gd name="T22" fmla="*/ 34 w 194"/>
                  <a:gd name="T23" fmla="*/ 12 h 332"/>
                  <a:gd name="T24" fmla="*/ 36 w 194"/>
                  <a:gd name="T25" fmla="*/ 11 h 332"/>
                  <a:gd name="T26" fmla="*/ 38 w 194"/>
                  <a:gd name="T27" fmla="*/ 11 h 332"/>
                  <a:gd name="T28" fmla="*/ 42 w 194"/>
                  <a:gd name="T29" fmla="*/ 11 h 332"/>
                  <a:gd name="T30" fmla="*/ 40 w 194"/>
                  <a:gd name="T31" fmla="*/ 10 h 332"/>
                  <a:gd name="T32" fmla="*/ 42 w 194"/>
                  <a:gd name="T33" fmla="*/ 10 h 332"/>
                  <a:gd name="T34" fmla="*/ 36 w 194"/>
                  <a:gd name="T35" fmla="*/ 3 h 332"/>
                  <a:gd name="T36" fmla="*/ 36 w 194"/>
                  <a:gd name="T37" fmla="*/ 0 h 332"/>
                  <a:gd name="T38" fmla="*/ 9 w 194"/>
                  <a:gd name="T39" fmla="*/ 4 h 332"/>
                  <a:gd name="T40" fmla="*/ 9 w 194"/>
                  <a:gd name="T41" fmla="*/ 4 h 332"/>
                  <a:gd name="T42" fmla="*/ 9 w 194"/>
                  <a:gd name="T43" fmla="*/ 4 h 332"/>
                  <a:gd name="T44" fmla="*/ 9 w 194"/>
                  <a:gd name="T45" fmla="*/ 9 h 332"/>
                  <a:gd name="T46" fmla="*/ 9 w 194"/>
                  <a:gd name="T47" fmla="*/ 10 h 332"/>
                  <a:gd name="T48" fmla="*/ 9 w 194"/>
                  <a:gd name="T49" fmla="*/ 11 h 332"/>
                  <a:gd name="T50" fmla="*/ 9 w 194"/>
                  <a:gd name="T51" fmla="*/ 12 h 332"/>
                  <a:gd name="T52" fmla="*/ 4 w 194"/>
                  <a:gd name="T53" fmla="*/ 13 h 332"/>
                  <a:gd name="T54" fmla="*/ 0 w 194"/>
                  <a:gd name="T55" fmla="*/ 14 h 332"/>
                  <a:gd name="T56" fmla="*/ 0 w 194"/>
                  <a:gd name="T57" fmla="*/ 14 h 3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4"/>
                  <a:gd name="T88" fmla="*/ 0 h 332"/>
                  <a:gd name="T89" fmla="*/ 194 w 194"/>
                  <a:gd name="T90" fmla="*/ 332 h 3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noFill/>
              <a:ln w="4763">
                <a:solidFill>
                  <a:srgbClr val="1F1A17"/>
                </a:solidFill>
                <a:round/>
                <a:headEnd/>
                <a:tailEnd/>
              </a:ln>
            </p:spPr>
            <p:txBody>
              <a:bodyPr/>
              <a:lstStyle/>
              <a:p>
                <a:endParaRPr lang="en-US"/>
              </a:p>
            </p:txBody>
          </p:sp>
          <p:sp>
            <p:nvSpPr>
              <p:cNvPr id="26700" name="Freeform 56"/>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6 h 248"/>
                  <a:gd name="T16" fmla="*/ 11 w 373"/>
                  <a:gd name="T17" fmla="*/ 7 h 248"/>
                  <a:gd name="T18" fmla="*/ 11 w 373"/>
                  <a:gd name="T19" fmla="*/ 8 h 248"/>
                  <a:gd name="T20" fmla="*/ 11 w 373"/>
                  <a:gd name="T21" fmla="*/ 8 h 248"/>
                  <a:gd name="T22" fmla="*/ 80 w 373"/>
                  <a:gd name="T23" fmla="*/ 8 h 248"/>
                  <a:gd name="T24" fmla="*/ 86 w 373"/>
                  <a:gd name="T25" fmla="*/ 9 h 248"/>
                  <a:gd name="T26" fmla="*/ 90 w 373"/>
                  <a:gd name="T27" fmla="*/ 8 h 248"/>
                  <a:gd name="T28" fmla="*/ 93 w 373"/>
                  <a:gd name="T29" fmla="*/ 7 h 248"/>
                  <a:gd name="T30" fmla="*/ 91 w 373"/>
                  <a:gd name="T31" fmla="*/ 6 h 248"/>
                  <a:gd name="T32" fmla="*/ 102 w 373"/>
                  <a:gd name="T33" fmla="*/ 4 h 248"/>
                  <a:gd name="T34" fmla="*/ 105 w 373"/>
                  <a:gd name="T35" fmla="*/ 4 h 248"/>
                  <a:gd name="T36" fmla="*/ 105 w 373"/>
                  <a:gd name="T37" fmla="*/ 4 h 248"/>
                  <a:gd name="T38" fmla="*/ 95 w 373"/>
                  <a:gd name="T39" fmla="*/ 4 h 248"/>
                  <a:gd name="T40" fmla="*/ 87 w 373"/>
                  <a:gd name="T41" fmla="*/ 4 h 248"/>
                  <a:gd name="T42" fmla="*/ 86 w 373"/>
                  <a:gd name="T43" fmla="*/ 0 h 248"/>
                  <a:gd name="T44" fmla="*/ 7 w 373"/>
                  <a:gd name="T45" fmla="*/ 4 h 248"/>
                  <a:gd name="T46" fmla="*/ 0 w 373"/>
                  <a:gd name="T47" fmla="*/ 4 h 2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3"/>
                  <a:gd name="T73" fmla="*/ 0 h 248"/>
                  <a:gd name="T74" fmla="*/ 373 w 373"/>
                  <a:gd name="T75" fmla="*/ 248 h 2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solidFill>
                <a:srgbClr val="AFD54A"/>
              </a:solidFill>
              <a:ln w="9525">
                <a:noFill/>
                <a:round/>
                <a:headEnd/>
                <a:tailEnd/>
              </a:ln>
            </p:spPr>
            <p:txBody>
              <a:bodyPr/>
              <a:lstStyle/>
              <a:p>
                <a:endParaRPr lang="en-US"/>
              </a:p>
            </p:txBody>
          </p:sp>
          <p:sp>
            <p:nvSpPr>
              <p:cNvPr id="26701" name="Freeform 57"/>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6 h 248"/>
                  <a:gd name="T16" fmla="*/ 11 w 373"/>
                  <a:gd name="T17" fmla="*/ 7 h 248"/>
                  <a:gd name="T18" fmla="*/ 11 w 373"/>
                  <a:gd name="T19" fmla="*/ 8 h 248"/>
                  <a:gd name="T20" fmla="*/ 11 w 373"/>
                  <a:gd name="T21" fmla="*/ 8 h 248"/>
                  <a:gd name="T22" fmla="*/ 80 w 373"/>
                  <a:gd name="T23" fmla="*/ 8 h 248"/>
                  <a:gd name="T24" fmla="*/ 86 w 373"/>
                  <a:gd name="T25" fmla="*/ 9 h 248"/>
                  <a:gd name="T26" fmla="*/ 90 w 373"/>
                  <a:gd name="T27" fmla="*/ 8 h 248"/>
                  <a:gd name="T28" fmla="*/ 93 w 373"/>
                  <a:gd name="T29" fmla="*/ 7 h 248"/>
                  <a:gd name="T30" fmla="*/ 91 w 373"/>
                  <a:gd name="T31" fmla="*/ 6 h 248"/>
                  <a:gd name="T32" fmla="*/ 102 w 373"/>
                  <a:gd name="T33" fmla="*/ 4 h 248"/>
                  <a:gd name="T34" fmla="*/ 105 w 373"/>
                  <a:gd name="T35" fmla="*/ 4 h 248"/>
                  <a:gd name="T36" fmla="*/ 105 w 373"/>
                  <a:gd name="T37" fmla="*/ 4 h 248"/>
                  <a:gd name="T38" fmla="*/ 95 w 373"/>
                  <a:gd name="T39" fmla="*/ 4 h 248"/>
                  <a:gd name="T40" fmla="*/ 87 w 373"/>
                  <a:gd name="T41" fmla="*/ 4 h 248"/>
                  <a:gd name="T42" fmla="*/ 86 w 373"/>
                  <a:gd name="T43" fmla="*/ 0 h 248"/>
                  <a:gd name="T44" fmla="*/ 7 w 373"/>
                  <a:gd name="T45" fmla="*/ 4 h 248"/>
                  <a:gd name="T46" fmla="*/ 0 w 373"/>
                  <a:gd name="T47" fmla="*/ 4 h 248"/>
                  <a:gd name="T48" fmla="*/ 0 w 373"/>
                  <a:gd name="T49" fmla="*/ 4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3"/>
                  <a:gd name="T76" fmla="*/ 0 h 248"/>
                  <a:gd name="T77" fmla="*/ 373 w 373"/>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noFill/>
              <a:ln w="4763">
                <a:solidFill>
                  <a:srgbClr val="1F1A17"/>
                </a:solidFill>
                <a:round/>
                <a:headEnd/>
                <a:tailEnd/>
              </a:ln>
            </p:spPr>
            <p:txBody>
              <a:bodyPr/>
              <a:lstStyle/>
              <a:p>
                <a:endParaRPr lang="en-US"/>
              </a:p>
            </p:txBody>
          </p:sp>
          <p:sp>
            <p:nvSpPr>
              <p:cNvPr id="26702" name="Freeform 58"/>
              <p:cNvSpPr>
                <a:spLocks/>
              </p:cNvSpPr>
              <p:nvPr/>
            </p:nvSpPr>
            <p:spPr bwMode="auto">
              <a:xfrm>
                <a:off x="2284" y="1787"/>
                <a:ext cx="446" cy="223"/>
              </a:xfrm>
              <a:custGeom>
                <a:avLst/>
                <a:gdLst>
                  <a:gd name="T0" fmla="*/ 0 w 466"/>
                  <a:gd name="T1" fmla="*/ 9 h 250"/>
                  <a:gd name="T2" fmla="*/ 11 w 466"/>
                  <a:gd name="T3" fmla="*/ 0 h 250"/>
                  <a:gd name="T4" fmla="*/ 54 w 466"/>
                  <a:gd name="T5" fmla="*/ 4 h 250"/>
                  <a:gd name="T6" fmla="*/ 118 w 466"/>
                  <a:gd name="T7" fmla="*/ 4 h 250"/>
                  <a:gd name="T8" fmla="*/ 122 w 466"/>
                  <a:gd name="T9" fmla="*/ 4 h 250"/>
                  <a:gd name="T10" fmla="*/ 123 w 466"/>
                  <a:gd name="T11" fmla="*/ 4 h 250"/>
                  <a:gd name="T12" fmla="*/ 125 w 466"/>
                  <a:gd name="T13" fmla="*/ 4 h 250"/>
                  <a:gd name="T14" fmla="*/ 126 w 466"/>
                  <a:gd name="T15" fmla="*/ 4 h 250"/>
                  <a:gd name="T16" fmla="*/ 123 w 466"/>
                  <a:gd name="T17" fmla="*/ 4 h 250"/>
                  <a:gd name="T18" fmla="*/ 122 w 466"/>
                  <a:gd name="T19" fmla="*/ 4 h 250"/>
                  <a:gd name="T20" fmla="*/ 127 w 466"/>
                  <a:gd name="T21" fmla="*/ 4 h 250"/>
                  <a:gd name="T22" fmla="*/ 131 w 466"/>
                  <a:gd name="T23" fmla="*/ 4 h 250"/>
                  <a:gd name="T24" fmla="*/ 131 w 466"/>
                  <a:gd name="T25" fmla="*/ 10 h 250"/>
                  <a:gd name="T26" fmla="*/ 75 w 466"/>
                  <a:gd name="T27" fmla="*/ 10 h 250"/>
                  <a:gd name="T28" fmla="*/ 0 w 466"/>
                  <a:gd name="T29" fmla="*/ 9 h 2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6"/>
                  <a:gd name="T46" fmla="*/ 0 h 250"/>
                  <a:gd name="T47" fmla="*/ 466 w 466"/>
                  <a:gd name="T48" fmla="*/ 250 h 2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solidFill>
                <a:srgbClr val="AFD54A"/>
              </a:solidFill>
              <a:ln w="9525">
                <a:noFill/>
                <a:round/>
                <a:headEnd/>
                <a:tailEnd/>
              </a:ln>
            </p:spPr>
            <p:txBody>
              <a:bodyPr/>
              <a:lstStyle/>
              <a:p>
                <a:endParaRPr lang="en-US"/>
              </a:p>
            </p:txBody>
          </p:sp>
          <p:sp>
            <p:nvSpPr>
              <p:cNvPr id="26703" name="Freeform 59"/>
              <p:cNvSpPr>
                <a:spLocks/>
              </p:cNvSpPr>
              <p:nvPr/>
            </p:nvSpPr>
            <p:spPr bwMode="auto">
              <a:xfrm>
                <a:off x="2284" y="1787"/>
                <a:ext cx="446" cy="223"/>
              </a:xfrm>
              <a:custGeom>
                <a:avLst/>
                <a:gdLst>
                  <a:gd name="T0" fmla="*/ 0 w 466"/>
                  <a:gd name="T1" fmla="*/ 9 h 250"/>
                  <a:gd name="T2" fmla="*/ 11 w 466"/>
                  <a:gd name="T3" fmla="*/ 0 h 250"/>
                  <a:gd name="T4" fmla="*/ 54 w 466"/>
                  <a:gd name="T5" fmla="*/ 4 h 250"/>
                  <a:gd name="T6" fmla="*/ 118 w 466"/>
                  <a:gd name="T7" fmla="*/ 4 h 250"/>
                  <a:gd name="T8" fmla="*/ 122 w 466"/>
                  <a:gd name="T9" fmla="*/ 4 h 250"/>
                  <a:gd name="T10" fmla="*/ 123 w 466"/>
                  <a:gd name="T11" fmla="*/ 4 h 250"/>
                  <a:gd name="T12" fmla="*/ 125 w 466"/>
                  <a:gd name="T13" fmla="*/ 4 h 250"/>
                  <a:gd name="T14" fmla="*/ 126 w 466"/>
                  <a:gd name="T15" fmla="*/ 4 h 250"/>
                  <a:gd name="T16" fmla="*/ 123 w 466"/>
                  <a:gd name="T17" fmla="*/ 4 h 250"/>
                  <a:gd name="T18" fmla="*/ 122 w 466"/>
                  <a:gd name="T19" fmla="*/ 4 h 250"/>
                  <a:gd name="T20" fmla="*/ 127 w 466"/>
                  <a:gd name="T21" fmla="*/ 4 h 250"/>
                  <a:gd name="T22" fmla="*/ 131 w 466"/>
                  <a:gd name="T23" fmla="*/ 4 h 250"/>
                  <a:gd name="T24" fmla="*/ 131 w 466"/>
                  <a:gd name="T25" fmla="*/ 10 h 250"/>
                  <a:gd name="T26" fmla="*/ 75 w 466"/>
                  <a:gd name="T27" fmla="*/ 10 h 250"/>
                  <a:gd name="T28" fmla="*/ 0 w 466"/>
                  <a:gd name="T29" fmla="*/ 9 h 250"/>
                  <a:gd name="T30" fmla="*/ 0 w 466"/>
                  <a:gd name="T31" fmla="*/ 9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6"/>
                  <a:gd name="T49" fmla="*/ 0 h 250"/>
                  <a:gd name="T50" fmla="*/ 466 w 466"/>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noFill/>
              <a:ln w="4763">
                <a:solidFill>
                  <a:srgbClr val="1F1A17"/>
                </a:solidFill>
                <a:round/>
                <a:headEnd/>
                <a:tailEnd/>
              </a:ln>
            </p:spPr>
            <p:txBody>
              <a:bodyPr/>
              <a:lstStyle/>
              <a:p>
                <a:endParaRPr lang="en-US"/>
              </a:p>
            </p:txBody>
          </p:sp>
          <p:sp>
            <p:nvSpPr>
              <p:cNvPr id="26704" name="Freeform 60"/>
              <p:cNvSpPr>
                <a:spLocks/>
              </p:cNvSpPr>
              <p:nvPr/>
            </p:nvSpPr>
            <p:spPr bwMode="auto">
              <a:xfrm>
                <a:off x="3959" y="1091"/>
                <a:ext cx="217" cy="325"/>
              </a:xfrm>
              <a:custGeom>
                <a:avLst/>
                <a:gdLst>
                  <a:gd name="T0" fmla="*/ 0 w 227"/>
                  <a:gd name="T1" fmla="*/ 8 h 363"/>
                  <a:gd name="T2" fmla="*/ 11 w 227"/>
                  <a:gd name="T3" fmla="*/ 8 h 363"/>
                  <a:gd name="T4" fmla="*/ 11 w 227"/>
                  <a:gd name="T5" fmla="*/ 7 h 363"/>
                  <a:gd name="T6" fmla="*/ 11 w 227"/>
                  <a:gd name="T7" fmla="*/ 5 h 363"/>
                  <a:gd name="T8" fmla="*/ 11 w 227"/>
                  <a:gd name="T9" fmla="*/ 4 h 363"/>
                  <a:gd name="T10" fmla="*/ 11 w 227"/>
                  <a:gd name="T11" fmla="*/ 4 h 363"/>
                  <a:gd name="T12" fmla="*/ 11 w 227"/>
                  <a:gd name="T13" fmla="*/ 4 h 363"/>
                  <a:gd name="T14" fmla="*/ 15 w 227"/>
                  <a:gd name="T15" fmla="*/ 4 h 363"/>
                  <a:gd name="T16" fmla="*/ 18 w 227"/>
                  <a:gd name="T17" fmla="*/ 4 h 363"/>
                  <a:gd name="T18" fmla="*/ 19 w 227"/>
                  <a:gd name="T19" fmla="*/ 4 h 363"/>
                  <a:gd name="T20" fmla="*/ 28 w 227"/>
                  <a:gd name="T21" fmla="*/ 4 h 363"/>
                  <a:gd name="T22" fmla="*/ 28 w 227"/>
                  <a:gd name="T23" fmla="*/ 2 h 363"/>
                  <a:gd name="T24" fmla="*/ 30 w 227"/>
                  <a:gd name="T25" fmla="*/ 0 h 363"/>
                  <a:gd name="T26" fmla="*/ 33 w 227"/>
                  <a:gd name="T27" fmla="*/ 4 h 363"/>
                  <a:gd name="T28" fmla="*/ 37 w 227"/>
                  <a:gd name="T29" fmla="*/ 4 h 363"/>
                  <a:gd name="T30" fmla="*/ 46 w 227"/>
                  <a:gd name="T31" fmla="*/ 4 h 363"/>
                  <a:gd name="T32" fmla="*/ 51 w 227"/>
                  <a:gd name="T33" fmla="*/ 4 h 363"/>
                  <a:gd name="T34" fmla="*/ 52 w 227"/>
                  <a:gd name="T35" fmla="*/ 4 h 363"/>
                  <a:gd name="T36" fmla="*/ 51 w 227"/>
                  <a:gd name="T37" fmla="*/ 4 h 363"/>
                  <a:gd name="T38" fmla="*/ 54 w 227"/>
                  <a:gd name="T39" fmla="*/ 6 h 363"/>
                  <a:gd name="T40" fmla="*/ 55 w 227"/>
                  <a:gd name="T41" fmla="*/ 5 h 363"/>
                  <a:gd name="T42" fmla="*/ 61 w 227"/>
                  <a:gd name="T43" fmla="*/ 6 h 363"/>
                  <a:gd name="T44" fmla="*/ 58 w 227"/>
                  <a:gd name="T45" fmla="*/ 7 h 363"/>
                  <a:gd name="T46" fmla="*/ 59 w 227"/>
                  <a:gd name="T47" fmla="*/ 7 h 363"/>
                  <a:gd name="T48" fmla="*/ 61 w 227"/>
                  <a:gd name="T49" fmla="*/ 7 h 363"/>
                  <a:gd name="T50" fmla="*/ 60 w 227"/>
                  <a:gd name="T51" fmla="*/ 8 h 363"/>
                  <a:gd name="T52" fmla="*/ 57 w 227"/>
                  <a:gd name="T53" fmla="*/ 8 h 363"/>
                  <a:gd name="T54" fmla="*/ 54 w 227"/>
                  <a:gd name="T55" fmla="*/ 8 h 363"/>
                  <a:gd name="T56" fmla="*/ 55 w 227"/>
                  <a:gd name="T57" fmla="*/ 8 h 363"/>
                  <a:gd name="T58" fmla="*/ 53 w 227"/>
                  <a:gd name="T59" fmla="*/ 9 h 363"/>
                  <a:gd name="T60" fmla="*/ 52 w 227"/>
                  <a:gd name="T61" fmla="*/ 9 h 363"/>
                  <a:gd name="T62" fmla="*/ 52 w 227"/>
                  <a:gd name="T63" fmla="*/ 9 h 363"/>
                  <a:gd name="T64" fmla="*/ 50 w 227"/>
                  <a:gd name="T65" fmla="*/ 9 h 363"/>
                  <a:gd name="T66" fmla="*/ 49 w 227"/>
                  <a:gd name="T67" fmla="*/ 9 h 363"/>
                  <a:gd name="T68" fmla="*/ 47 w 227"/>
                  <a:gd name="T69" fmla="*/ 9 h 363"/>
                  <a:gd name="T70" fmla="*/ 45 w 227"/>
                  <a:gd name="T71" fmla="*/ 9 h 363"/>
                  <a:gd name="T72" fmla="*/ 42 w 227"/>
                  <a:gd name="T73" fmla="*/ 10 h 363"/>
                  <a:gd name="T74" fmla="*/ 41 w 227"/>
                  <a:gd name="T75" fmla="*/ 10 h 363"/>
                  <a:gd name="T76" fmla="*/ 39 w 227"/>
                  <a:gd name="T77" fmla="*/ 10 h 363"/>
                  <a:gd name="T78" fmla="*/ 40 w 227"/>
                  <a:gd name="T79" fmla="*/ 10 h 363"/>
                  <a:gd name="T80" fmla="*/ 37 w 227"/>
                  <a:gd name="T81" fmla="*/ 9 h 363"/>
                  <a:gd name="T82" fmla="*/ 35 w 227"/>
                  <a:gd name="T83" fmla="*/ 10 h 363"/>
                  <a:gd name="T84" fmla="*/ 36 w 227"/>
                  <a:gd name="T85" fmla="*/ 11 h 363"/>
                  <a:gd name="T86" fmla="*/ 35 w 227"/>
                  <a:gd name="T87" fmla="*/ 11 h 363"/>
                  <a:gd name="T88" fmla="*/ 33 w 227"/>
                  <a:gd name="T89" fmla="*/ 11 h 363"/>
                  <a:gd name="T90" fmla="*/ 32 w 227"/>
                  <a:gd name="T91" fmla="*/ 11 h 363"/>
                  <a:gd name="T92" fmla="*/ 30 w 227"/>
                  <a:gd name="T93" fmla="*/ 12 h 363"/>
                  <a:gd name="T94" fmla="*/ 28 w 227"/>
                  <a:gd name="T95" fmla="*/ 12 h 363"/>
                  <a:gd name="T96" fmla="*/ 29 w 227"/>
                  <a:gd name="T97" fmla="*/ 12 h 363"/>
                  <a:gd name="T98" fmla="*/ 27 w 227"/>
                  <a:gd name="T99" fmla="*/ 12 h 363"/>
                  <a:gd name="T100" fmla="*/ 23 w 227"/>
                  <a:gd name="T101" fmla="*/ 12 h 363"/>
                  <a:gd name="T102" fmla="*/ 22 w 227"/>
                  <a:gd name="T103" fmla="*/ 12 h 363"/>
                  <a:gd name="T104" fmla="*/ 24 w 227"/>
                  <a:gd name="T105" fmla="*/ 13 h 363"/>
                  <a:gd name="T106" fmla="*/ 22 w 227"/>
                  <a:gd name="T107" fmla="*/ 13 h 363"/>
                  <a:gd name="T108" fmla="*/ 22 w 227"/>
                  <a:gd name="T109" fmla="*/ 13 h 363"/>
                  <a:gd name="T110" fmla="*/ 20 w 227"/>
                  <a:gd name="T111" fmla="*/ 13 h 363"/>
                  <a:gd name="T112" fmla="*/ 20 w 227"/>
                  <a:gd name="T113" fmla="*/ 15 h 363"/>
                  <a:gd name="T114" fmla="*/ 18 w 227"/>
                  <a:gd name="T115" fmla="*/ 15 h 363"/>
                  <a:gd name="T116" fmla="*/ 11 w 227"/>
                  <a:gd name="T117" fmla="*/ 13 h 363"/>
                  <a:gd name="T118" fmla="*/ 0 w 227"/>
                  <a:gd name="T119" fmla="*/ 8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363"/>
                  <a:gd name="T182" fmla="*/ 227 w 227"/>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solidFill>
                <a:srgbClr val="AFD54A"/>
              </a:solidFill>
              <a:ln w="9525">
                <a:noFill/>
                <a:round/>
                <a:headEnd/>
                <a:tailEnd/>
              </a:ln>
            </p:spPr>
            <p:txBody>
              <a:bodyPr/>
              <a:lstStyle/>
              <a:p>
                <a:endParaRPr lang="en-US"/>
              </a:p>
            </p:txBody>
          </p:sp>
          <p:sp>
            <p:nvSpPr>
              <p:cNvPr id="26705" name="Freeform 61"/>
              <p:cNvSpPr>
                <a:spLocks/>
              </p:cNvSpPr>
              <p:nvPr/>
            </p:nvSpPr>
            <p:spPr bwMode="auto">
              <a:xfrm>
                <a:off x="3959" y="1091"/>
                <a:ext cx="217" cy="325"/>
              </a:xfrm>
              <a:custGeom>
                <a:avLst/>
                <a:gdLst>
                  <a:gd name="T0" fmla="*/ 0 w 227"/>
                  <a:gd name="T1" fmla="*/ 8 h 363"/>
                  <a:gd name="T2" fmla="*/ 11 w 227"/>
                  <a:gd name="T3" fmla="*/ 8 h 363"/>
                  <a:gd name="T4" fmla="*/ 11 w 227"/>
                  <a:gd name="T5" fmla="*/ 7 h 363"/>
                  <a:gd name="T6" fmla="*/ 11 w 227"/>
                  <a:gd name="T7" fmla="*/ 5 h 363"/>
                  <a:gd name="T8" fmla="*/ 11 w 227"/>
                  <a:gd name="T9" fmla="*/ 4 h 363"/>
                  <a:gd name="T10" fmla="*/ 11 w 227"/>
                  <a:gd name="T11" fmla="*/ 4 h 363"/>
                  <a:gd name="T12" fmla="*/ 11 w 227"/>
                  <a:gd name="T13" fmla="*/ 4 h 363"/>
                  <a:gd name="T14" fmla="*/ 15 w 227"/>
                  <a:gd name="T15" fmla="*/ 4 h 363"/>
                  <a:gd name="T16" fmla="*/ 18 w 227"/>
                  <a:gd name="T17" fmla="*/ 4 h 363"/>
                  <a:gd name="T18" fmla="*/ 19 w 227"/>
                  <a:gd name="T19" fmla="*/ 4 h 363"/>
                  <a:gd name="T20" fmla="*/ 28 w 227"/>
                  <a:gd name="T21" fmla="*/ 4 h 363"/>
                  <a:gd name="T22" fmla="*/ 28 w 227"/>
                  <a:gd name="T23" fmla="*/ 2 h 363"/>
                  <a:gd name="T24" fmla="*/ 30 w 227"/>
                  <a:gd name="T25" fmla="*/ 0 h 363"/>
                  <a:gd name="T26" fmla="*/ 33 w 227"/>
                  <a:gd name="T27" fmla="*/ 4 h 363"/>
                  <a:gd name="T28" fmla="*/ 37 w 227"/>
                  <a:gd name="T29" fmla="*/ 4 h 363"/>
                  <a:gd name="T30" fmla="*/ 46 w 227"/>
                  <a:gd name="T31" fmla="*/ 4 h 363"/>
                  <a:gd name="T32" fmla="*/ 51 w 227"/>
                  <a:gd name="T33" fmla="*/ 4 h 363"/>
                  <a:gd name="T34" fmla="*/ 52 w 227"/>
                  <a:gd name="T35" fmla="*/ 4 h 363"/>
                  <a:gd name="T36" fmla="*/ 51 w 227"/>
                  <a:gd name="T37" fmla="*/ 4 h 363"/>
                  <a:gd name="T38" fmla="*/ 54 w 227"/>
                  <a:gd name="T39" fmla="*/ 6 h 363"/>
                  <a:gd name="T40" fmla="*/ 55 w 227"/>
                  <a:gd name="T41" fmla="*/ 5 h 363"/>
                  <a:gd name="T42" fmla="*/ 61 w 227"/>
                  <a:gd name="T43" fmla="*/ 6 h 363"/>
                  <a:gd name="T44" fmla="*/ 58 w 227"/>
                  <a:gd name="T45" fmla="*/ 7 h 363"/>
                  <a:gd name="T46" fmla="*/ 59 w 227"/>
                  <a:gd name="T47" fmla="*/ 7 h 363"/>
                  <a:gd name="T48" fmla="*/ 61 w 227"/>
                  <a:gd name="T49" fmla="*/ 7 h 363"/>
                  <a:gd name="T50" fmla="*/ 60 w 227"/>
                  <a:gd name="T51" fmla="*/ 8 h 363"/>
                  <a:gd name="T52" fmla="*/ 57 w 227"/>
                  <a:gd name="T53" fmla="*/ 8 h 363"/>
                  <a:gd name="T54" fmla="*/ 54 w 227"/>
                  <a:gd name="T55" fmla="*/ 8 h 363"/>
                  <a:gd name="T56" fmla="*/ 55 w 227"/>
                  <a:gd name="T57" fmla="*/ 8 h 363"/>
                  <a:gd name="T58" fmla="*/ 53 w 227"/>
                  <a:gd name="T59" fmla="*/ 9 h 363"/>
                  <a:gd name="T60" fmla="*/ 52 w 227"/>
                  <a:gd name="T61" fmla="*/ 9 h 363"/>
                  <a:gd name="T62" fmla="*/ 52 w 227"/>
                  <a:gd name="T63" fmla="*/ 9 h 363"/>
                  <a:gd name="T64" fmla="*/ 50 w 227"/>
                  <a:gd name="T65" fmla="*/ 9 h 363"/>
                  <a:gd name="T66" fmla="*/ 49 w 227"/>
                  <a:gd name="T67" fmla="*/ 9 h 363"/>
                  <a:gd name="T68" fmla="*/ 47 w 227"/>
                  <a:gd name="T69" fmla="*/ 9 h 363"/>
                  <a:gd name="T70" fmla="*/ 45 w 227"/>
                  <a:gd name="T71" fmla="*/ 9 h 363"/>
                  <a:gd name="T72" fmla="*/ 42 w 227"/>
                  <a:gd name="T73" fmla="*/ 10 h 363"/>
                  <a:gd name="T74" fmla="*/ 41 w 227"/>
                  <a:gd name="T75" fmla="*/ 10 h 363"/>
                  <a:gd name="T76" fmla="*/ 39 w 227"/>
                  <a:gd name="T77" fmla="*/ 10 h 363"/>
                  <a:gd name="T78" fmla="*/ 40 w 227"/>
                  <a:gd name="T79" fmla="*/ 10 h 363"/>
                  <a:gd name="T80" fmla="*/ 37 w 227"/>
                  <a:gd name="T81" fmla="*/ 9 h 363"/>
                  <a:gd name="T82" fmla="*/ 35 w 227"/>
                  <a:gd name="T83" fmla="*/ 10 h 363"/>
                  <a:gd name="T84" fmla="*/ 36 w 227"/>
                  <a:gd name="T85" fmla="*/ 11 h 363"/>
                  <a:gd name="T86" fmla="*/ 35 w 227"/>
                  <a:gd name="T87" fmla="*/ 11 h 363"/>
                  <a:gd name="T88" fmla="*/ 33 w 227"/>
                  <a:gd name="T89" fmla="*/ 11 h 363"/>
                  <a:gd name="T90" fmla="*/ 32 w 227"/>
                  <a:gd name="T91" fmla="*/ 11 h 363"/>
                  <a:gd name="T92" fmla="*/ 30 w 227"/>
                  <a:gd name="T93" fmla="*/ 12 h 363"/>
                  <a:gd name="T94" fmla="*/ 28 w 227"/>
                  <a:gd name="T95" fmla="*/ 12 h 363"/>
                  <a:gd name="T96" fmla="*/ 29 w 227"/>
                  <a:gd name="T97" fmla="*/ 12 h 363"/>
                  <a:gd name="T98" fmla="*/ 27 w 227"/>
                  <a:gd name="T99" fmla="*/ 12 h 363"/>
                  <a:gd name="T100" fmla="*/ 23 w 227"/>
                  <a:gd name="T101" fmla="*/ 12 h 363"/>
                  <a:gd name="T102" fmla="*/ 22 w 227"/>
                  <a:gd name="T103" fmla="*/ 12 h 363"/>
                  <a:gd name="T104" fmla="*/ 24 w 227"/>
                  <a:gd name="T105" fmla="*/ 13 h 363"/>
                  <a:gd name="T106" fmla="*/ 22 w 227"/>
                  <a:gd name="T107" fmla="*/ 13 h 363"/>
                  <a:gd name="T108" fmla="*/ 22 w 227"/>
                  <a:gd name="T109" fmla="*/ 13 h 363"/>
                  <a:gd name="T110" fmla="*/ 20 w 227"/>
                  <a:gd name="T111" fmla="*/ 13 h 363"/>
                  <a:gd name="T112" fmla="*/ 20 w 227"/>
                  <a:gd name="T113" fmla="*/ 15 h 363"/>
                  <a:gd name="T114" fmla="*/ 18 w 227"/>
                  <a:gd name="T115" fmla="*/ 15 h 363"/>
                  <a:gd name="T116" fmla="*/ 11 w 227"/>
                  <a:gd name="T117" fmla="*/ 13 h 363"/>
                  <a:gd name="T118" fmla="*/ 0 w 227"/>
                  <a:gd name="T119" fmla="*/ 8 h 363"/>
                  <a:gd name="T120" fmla="*/ 0 w 227"/>
                  <a:gd name="T121" fmla="*/ 8 h 3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
                  <a:gd name="T184" fmla="*/ 0 h 363"/>
                  <a:gd name="T185" fmla="*/ 227 w 227"/>
                  <a:gd name="T186" fmla="*/ 363 h 3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noFill/>
              <a:ln w="4763">
                <a:solidFill>
                  <a:srgbClr val="1F1A17"/>
                </a:solidFill>
                <a:round/>
                <a:headEnd/>
                <a:tailEnd/>
              </a:ln>
            </p:spPr>
            <p:txBody>
              <a:bodyPr/>
              <a:lstStyle/>
              <a:p>
                <a:endParaRPr lang="en-US"/>
              </a:p>
            </p:txBody>
          </p:sp>
          <p:sp>
            <p:nvSpPr>
              <p:cNvPr id="26706" name="Freeform 62"/>
              <p:cNvSpPr>
                <a:spLocks/>
              </p:cNvSpPr>
              <p:nvPr/>
            </p:nvSpPr>
            <p:spPr bwMode="auto">
              <a:xfrm>
                <a:off x="3593" y="1709"/>
                <a:ext cx="273" cy="125"/>
              </a:xfrm>
              <a:custGeom>
                <a:avLst/>
                <a:gdLst>
                  <a:gd name="T0" fmla="*/ 8 w 286"/>
                  <a:gd name="T1" fmla="*/ 4 h 140"/>
                  <a:gd name="T2" fmla="*/ 17 w 286"/>
                  <a:gd name="T3" fmla="*/ 4 h 140"/>
                  <a:gd name="T4" fmla="*/ 24 w 286"/>
                  <a:gd name="T5" fmla="*/ 4 h 140"/>
                  <a:gd name="T6" fmla="*/ 29 w 286"/>
                  <a:gd name="T7" fmla="*/ 4 h 140"/>
                  <a:gd name="T8" fmla="*/ 36 w 286"/>
                  <a:gd name="T9" fmla="*/ 4 h 140"/>
                  <a:gd name="T10" fmla="*/ 42 w 286"/>
                  <a:gd name="T11" fmla="*/ 4 h 140"/>
                  <a:gd name="T12" fmla="*/ 42 w 286"/>
                  <a:gd name="T13" fmla="*/ 4 h 140"/>
                  <a:gd name="T14" fmla="*/ 38 w 286"/>
                  <a:gd name="T15" fmla="*/ 4 h 140"/>
                  <a:gd name="T16" fmla="*/ 43 w 286"/>
                  <a:gd name="T17" fmla="*/ 4 h 140"/>
                  <a:gd name="T18" fmla="*/ 46 w 286"/>
                  <a:gd name="T19" fmla="*/ 4 h 140"/>
                  <a:gd name="T20" fmla="*/ 48 w 286"/>
                  <a:gd name="T21" fmla="*/ 4 h 140"/>
                  <a:gd name="T22" fmla="*/ 51 w 286"/>
                  <a:gd name="T23" fmla="*/ 4 h 140"/>
                  <a:gd name="T24" fmla="*/ 55 w 286"/>
                  <a:gd name="T25" fmla="*/ 5 h 140"/>
                  <a:gd name="T26" fmla="*/ 48 w 286"/>
                  <a:gd name="T27" fmla="*/ 4 h 140"/>
                  <a:gd name="T28" fmla="*/ 50 w 286"/>
                  <a:gd name="T29" fmla="*/ 4 h 140"/>
                  <a:gd name="T30" fmla="*/ 50 w 286"/>
                  <a:gd name="T31" fmla="*/ 4 h 140"/>
                  <a:gd name="T32" fmla="*/ 52 w 286"/>
                  <a:gd name="T33" fmla="*/ 4 h 140"/>
                  <a:gd name="T34" fmla="*/ 56 w 286"/>
                  <a:gd name="T35" fmla="*/ 4 h 140"/>
                  <a:gd name="T36" fmla="*/ 53 w 286"/>
                  <a:gd name="T37" fmla="*/ 4 h 140"/>
                  <a:gd name="T38" fmla="*/ 52 w 286"/>
                  <a:gd name="T39" fmla="*/ 4 h 140"/>
                  <a:gd name="T40" fmla="*/ 53 w 286"/>
                  <a:gd name="T41" fmla="*/ 4 h 140"/>
                  <a:gd name="T42" fmla="*/ 54 w 286"/>
                  <a:gd name="T43" fmla="*/ 4 h 140"/>
                  <a:gd name="T44" fmla="*/ 52 w 286"/>
                  <a:gd name="T45" fmla="*/ 4 h 140"/>
                  <a:gd name="T46" fmla="*/ 56 w 286"/>
                  <a:gd name="T47" fmla="*/ 4 h 140"/>
                  <a:gd name="T48" fmla="*/ 53 w 286"/>
                  <a:gd name="T49" fmla="*/ 4 h 140"/>
                  <a:gd name="T50" fmla="*/ 59 w 286"/>
                  <a:gd name="T51" fmla="*/ 4 h 140"/>
                  <a:gd name="T52" fmla="*/ 62 w 286"/>
                  <a:gd name="T53" fmla="*/ 4 h 140"/>
                  <a:gd name="T54" fmla="*/ 62 w 286"/>
                  <a:gd name="T55" fmla="*/ 4 h 140"/>
                  <a:gd name="T56" fmla="*/ 62 w 286"/>
                  <a:gd name="T57" fmla="*/ 5 h 140"/>
                  <a:gd name="T58" fmla="*/ 67 w 286"/>
                  <a:gd name="T59" fmla="*/ 4 h 140"/>
                  <a:gd name="T60" fmla="*/ 71 w 286"/>
                  <a:gd name="T61" fmla="*/ 4 h 140"/>
                  <a:gd name="T62" fmla="*/ 71 w 286"/>
                  <a:gd name="T63" fmla="*/ 4 h 140"/>
                  <a:gd name="T64" fmla="*/ 71 w 286"/>
                  <a:gd name="T65" fmla="*/ 5 h 140"/>
                  <a:gd name="T66" fmla="*/ 74 w 286"/>
                  <a:gd name="T67" fmla="*/ 4 h 140"/>
                  <a:gd name="T68" fmla="*/ 64 w 286"/>
                  <a:gd name="T69" fmla="*/ 4 h 140"/>
                  <a:gd name="T70" fmla="*/ 56 w 286"/>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140"/>
                  <a:gd name="T110" fmla="*/ 286 w 286"/>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solidFill>
                <a:srgbClr val="AFD54A"/>
              </a:solidFill>
              <a:ln w="9525">
                <a:noFill/>
                <a:round/>
                <a:headEnd/>
                <a:tailEnd/>
              </a:ln>
            </p:spPr>
            <p:txBody>
              <a:bodyPr/>
              <a:lstStyle/>
              <a:p>
                <a:endParaRPr lang="en-US"/>
              </a:p>
            </p:txBody>
          </p:sp>
          <p:sp>
            <p:nvSpPr>
              <p:cNvPr id="26707" name="Freeform 63"/>
              <p:cNvSpPr>
                <a:spLocks/>
              </p:cNvSpPr>
              <p:nvPr/>
            </p:nvSpPr>
            <p:spPr bwMode="auto">
              <a:xfrm>
                <a:off x="3593" y="1709"/>
                <a:ext cx="273" cy="125"/>
              </a:xfrm>
              <a:custGeom>
                <a:avLst/>
                <a:gdLst>
                  <a:gd name="T0" fmla="*/ 8 w 286"/>
                  <a:gd name="T1" fmla="*/ 4 h 140"/>
                  <a:gd name="T2" fmla="*/ 17 w 286"/>
                  <a:gd name="T3" fmla="*/ 4 h 140"/>
                  <a:gd name="T4" fmla="*/ 24 w 286"/>
                  <a:gd name="T5" fmla="*/ 4 h 140"/>
                  <a:gd name="T6" fmla="*/ 29 w 286"/>
                  <a:gd name="T7" fmla="*/ 4 h 140"/>
                  <a:gd name="T8" fmla="*/ 36 w 286"/>
                  <a:gd name="T9" fmla="*/ 4 h 140"/>
                  <a:gd name="T10" fmla="*/ 42 w 286"/>
                  <a:gd name="T11" fmla="*/ 4 h 140"/>
                  <a:gd name="T12" fmla="*/ 42 w 286"/>
                  <a:gd name="T13" fmla="*/ 4 h 140"/>
                  <a:gd name="T14" fmla="*/ 38 w 286"/>
                  <a:gd name="T15" fmla="*/ 4 h 140"/>
                  <a:gd name="T16" fmla="*/ 43 w 286"/>
                  <a:gd name="T17" fmla="*/ 4 h 140"/>
                  <a:gd name="T18" fmla="*/ 46 w 286"/>
                  <a:gd name="T19" fmla="*/ 4 h 140"/>
                  <a:gd name="T20" fmla="*/ 48 w 286"/>
                  <a:gd name="T21" fmla="*/ 4 h 140"/>
                  <a:gd name="T22" fmla="*/ 51 w 286"/>
                  <a:gd name="T23" fmla="*/ 4 h 140"/>
                  <a:gd name="T24" fmla="*/ 55 w 286"/>
                  <a:gd name="T25" fmla="*/ 5 h 140"/>
                  <a:gd name="T26" fmla="*/ 48 w 286"/>
                  <a:gd name="T27" fmla="*/ 4 h 140"/>
                  <a:gd name="T28" fmla="*/ 50 w 286"/>
                  <a:gd name="T29" fmla="*/ 4 h 140"/>
                  <a:gd name="T30" fmla="*/ 50 w 286"/>
                  <a:gd name="T31" fmla="*/ 4 h 140"/>
                  <a:gd name="T32" fmla="*/ 52 w 286"/>
                  <a:gd name="T33" fmla="*/ 4 h 140"/>
                  <a:gd name="T34" fmla="*/ 56 w 286"/>
                  <a:gd name="T35" fmla="*/ 4 h 140"/>
                  <a:gd name="T36" fmla="*/ 53 w 286"/>
                  <a:gd name="T37" fmla="*/ 4 h 140"/>
                  <a:gd name="T38" fmla="*/ 52 w 286"/>
                  <a:gd name="T39" fmla="*/ 4 h 140"/>
                  <a:gd name="T40" fmla="*/ 53 w 286"/>
                  <a:gd name="T41" fmla="*/ 4 h 140"/>
                  <a:gd name="T42" fmla="*/ 54 w 286"/>
                  <a:gd name="T43" fmla="*/ 4 h 140"/>
                  <a:gd name="T44" fmla="*/ 52 w 286"/>
                  <a:gd name="T45" fmla="*/ 4 h 140"/>
                  <a:gd name="T46" fmla="*/ 56 w 286"/>
                  <a:gd name="T47" fmla="*/ 4 h 140"/>
                  <a:gd name="T48" fmla="*/ 53 w 286"/>
                  <a:gd name="T49" fmla="*/ 4 h 140"/>
                  <a:gd name="T50" fmla="*/ 59 w 286"/>
                  <a:gd name="T51" fmla="*/ 4 h 140"/>
                  <a:gd name="T52" fmla="*/ 62 w 286"/>
                  <a:gd name="T53" fmla="*/ 4 h 140"/>
                  <a:gd name="T54" fmla="*/ 62 w 286"/>
                  <a:gd name="T55" fmla="*/ 4 h 140"/>
                  <a:gd name="T56" fmla="*/ 62 w 286"/>
                  <a:gd name="T57" fmla="*/ 5 h 140"/>
                  <a:gd name="T58" fmla="*/ 67 w 286"/>
                  <a:gd name="T59" fmla="*/ 4 h 140"/>
                  <a:gd name="T60" fmla="*/ 71 w 286"/>
                  <a:gd name="T61" fmla="*/ 4 h 140"/>
                  <a:gd name="T62" fmla="*/ 71 w 286"/>
                  <a:gd name="T63" fmla="*/ 4 h 140"/>
                  <a:gd name="T64" fmla="*/ 71 w 286"/>
                  <a:gd name="T65" fmla="*/ 5 h 140"/>
                  <a:gd name="T66" fmla="*/ 74 w 286"/>
                  <a:gd name="T67" fmla="*/ 4 h 140"/>
                  <a:gd name="T68" fmla="*/ 64 w 286"/>
                  <a:gd name="T69" fmla="*/ 4 h 140"/>
                  <a:gd name="T70" fmla="*/ 56 w 286"/>
                  <a:gd name="T71" fmla="*/ 0 h 140"/>
                  <a:gd name="T72" fmla="*/ 0 w 286"/>
                  <a:gd name="T73" fmla="*/ 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6"/>
                  <a:gd name="T112" fmla="*/ 0 h 140"/>
                  <a:gd name="T113" fmla="*/ 286 w 286"/>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noFill/>
              <a:ln w="4763">
                <a:solidFill>
                  <a:srgbClr val="1F1A17"/>
                </a:solidFill>
                <a:round/>
                <a:headEnd/>
                <a:tailEnd/>
              </a:ln>
            </p:spPr>
            <p:txBody>
              <a:bodyPr/>
              <a:lstStyle/>
              <a:p>
                <a:endParaRPr lang="en-US"/>
              </a:p>
            </p:txBody>
          </p:sp>
          <p:sp>
            <p:nvSpPr>
              <p:cNvPr id="26708" name="Freeform 64"/>
              <p:cNvSpPr>
                <a:spLocks/>
              </p:cNvSpPr>
              <p:nvPr/>
            </p:nvSpPr>
            <p:spPr bwMode="auto">
              <a:xfrm>
                <a:off x="3891" y="1431"/>
                <a:ext cx="199" cy="95"/>
              </a:xfrm>
              <a:custGeom>
                <a:avLst/>
                <a:gdLst>
                  <a:gd name="T0" fmla="*/ 0 w 208"/>
                  <a:gd name="T1" fmla="*/ 4 h 106"/>
                  <a:gd name="T2" fmla="*/ 0 w 208"/>
                  <a:gd name="T3" fmla="*/ 4 h 106"/>
                  <a:gd name="T4" fmla="*/ 28 w 208"/>
                  <a:gd name="T5" fmla="*/ 4 h 106"/>
                  <a:gd name="T6" fmla="*/ 32 w 208"/>
                  <a:gd name="T7" fmla="*/ 4 h 106"/>
                  <a:gd name="T8" fmla="*/ 33 w 208"/>
                  <a:gd name="T9" fmla="*/ 4 h 106"/>
                  <a:gd name="T10" fmla="*/ 35 w 208"/>
                  <a:gd name="T11" fmla="*/ 4 h 106"/>
                  <a:gd name="T12" fmla="*/ 39 w 208"/>
                  <a:gd name="T13" fmla="*/ 4 h 106"/>
                  <a:gd name="T14" fmla="*/ 41 w 208"/>
                  <a:gd name="T15" fmla="*/ 4 h 106"/>
                  <a:gd name="T16" fmla="*/ 43 w 208"/>
                  <a:gd name="T17" fmla="*/ 4 h 106"/>
                  <a:gd name="T18" fmla="*/ 44 w 208"/>
                  <a:gd name="T19" fmla="*/ 4 h 106"/>
                  <a:gd name="T20" fmla="*/ 45 w 208"/>
                  <a:gd name="T21" fmla="*/ 4 h 106"/>
                  <a:gd name="T22" fmla="*/ 46 w 208"/>
                  <a:gd name="T23" fmla="*/ 4 h 106"/>
                  <a:gd name="T24" fmla="*/ 47 w 208"/>
                  <a:gd name="T25" fmla="*/ 4 h 106"/>
                  <a:gd name="T26" fmla="*/ 48 w 208"/>
                  <a:gd name="T27" fmla="*/ 4 h 106"/>
                  <a:gd name="T28" fmla="*/ 51 w 208"/>
                  <a:gd name="T29" fmla="*/ 4 h 106"/>
                  <a:gd name="T30" fmla="*/ 51 w 208"/>
                  <a:gd name="T31" fmla="*/ 4 h 106"/>
                  <a:gd name="T32" fmla="*/ 54 w 208"/>
                  <a:gd name="T33" fmla="*/ 4 h 106"/>
                  <a:gd name="T34" fmla="*/ 56 w 208"/>
                  <a:gd name="T35" fmla="*/ 4 h 106"/>
                  <a:gd name="T36" fmla="*/ 57 w 208"/>
                  <a:gd name="T37" fmla="*/ 4 h 106"/>
                  <a:gd name="T38" fmla="*/ 57 w 208"/>
                  <a:gd name="T39" fmla="*/ 4 h 106"/>
                  <a:gd name="T40" fmla="*/ 55 w 208"/>
                  <a:gd name="T41" fmla="*/ 4 h 106"/>
                  <a:gd name="T42" fmla="*/ 53 w 208"/>
                  <a:gd name="T43" fmla="*/ 4 h 106"/>
                  <a:gd name="T44" fmla="*/ 51 w 208"/>
                  <a:gd name="T45" fmla="*/ 4 h 106"/>
                  <a:gd name="T46" fmla="*/ 52 w 208"/>
                  <a:gd name="T47" fmla="*/ 4 h 106"/>
                  <a:gd name="T48" fmla="*/ 53 w 208"/>
                  <a:gd name="T49" fmla="*/ 4 h 106"/>
                  <a:gd name="T50" fmla="*/ 54 w 208"/>
                  <a:gd name="T51" fmla="*/ 4 h 106"/>
                  <a:gd name="T52" fmla="*/ 55 w 208"/>
                  <a:gd name="T53" fmla="*/ 4 h 106"/>
                  <a:gd name="T54" fmla="*/ 56 w 208"/>
                  <a:gd name="T55" fmla="*/ 4 h 106"/>
                  <a:gd name="T56" fmla="*/ 55 w 208"/>
                  <a:gd name="T57" fmla="*/ 4 h 106"/>
                  <a:gd name="T58" fmla="*/ 51 w 208"/>
                  <a:gd name="T59" fmla="*/ 4 h 106"/>
                  <a:gd name="T60" fmla="*/ 49 w 208"/>
                  <a:gd name="T61" fmla="*/ 4 h 106"/>
                  <a:gd name="T62" fmla="*/ 48 w 208"/>
                  <a:gd name="T63" fmla="*/ 4 h 106"/>
                  <a:gd name="T64" fmla="*/ 45 w 208"/>
                  <a:gd name="T65" fmla="*/ 4 h 106"/>
                  <a:gd name="T66" fmla="*/ 46 w 208"/>
                  <a:gd name="T67" fmla="*/ 4 h 106"/>
                  <a:gd name="T68" fmla="*/ 43 w 208"/>
                  <a:gd name="T69" fmla="*/ 4 h 106"/>
                  <a:gd name="T70" fmla="*/ 40 w 208"/>
                  <a:gd name="T71" fmla="*/ 4 h 106"/>
                  <a:gd name="T72" fmla="*/ 40 w 208"/>
                  <a:gd name="T73" fmla="*/ 4 h 106"/>
                  <a:gd name="T74" fmla="*/ 37 w 208"/>
                  <a:gd name="T75" fmla="*/ 4 h 106"/>
                  <a:gd name="T76" fmla="*/ 37 w 208"/>
                  <a:gd name="T77" fmla="*/ 4 h 106"/>
                  <a:gd name="T78" fmla="*/ 37 w 208"/>
                  <a:gd name="T79" fmla="*/ 4 h 106"/>
                  <a:gd name="T80" fmla="*/ 39 w 208"/>
                  <a:gd name="T81" fmla="*/ 4 h 106"/>
                  <a:gd name="T82" fmla="*/ 39 w 208"/>
                  <a:gd name="T83" fmla="*/ 4 h 106"/>
                  <a:gd name="T84" fmla="*/ 41 w 208"/>
                  <a:gd name="T85" fmla="*/ 4 h 106"/>
                  <a:gd name="T86" fmla="*/ 38 w 208"/>
                  <a:gd name="T87" fmla="*/ 4 h 106"/>
                  <a:gd name="T88" fmla="*/ 37 w 208"/>
                  <a:gd name="T89" fmla="*/ 0 h 106"/>
                  <a:gd name="T90" fmla="*/ 32 w 208"/>
                  <a:gd name="T91" fmla="*/ 4 h 106"/>
                  <a:gd name="T92" fmla="*/ 11 w 208"/>
                  <a:gd name="T93" fmla="*/ 4 h 106"/>
                  <a:gd name="T94" fmla="*/ 0 w 208"/>
                  <a:gd name="T95" fmla="*/ 4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106"/>
                  <a:gd name="T146" fmla="*/ 208 w 208"/>
                  <a:gd name="T147" fmla="*/ 106 h 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solidFill>
                <a:srgbClr val="AFD54A"/>
              </a:solidFill>
              <a:ln w="9525">
                <a:noFill/>
                <a:round/>
                <a:headEnd/>
                <a:tailEnd/>
              </a:ln>
            </p:spPr>
            <p:txBody>
              <a:bodyPr/>
              <a:lstStyle/>
              <a:p>
                <a:endParaRPr lang="en-US"/>
              </a:p>
            </p:txBody>
          </p:sp>
          <p:sp>
            <p:nvSpPr>
              <p:cNvPr id="26709" name="Freeform 65"/>
              <p:cNvSpPr>
                <a:spLocks/>
              </p:cNvSpPr>
              <p:nvPr/>
            </p:nvSpPr>
            <p:spPr bwMode="auto">
              <a:xfrm>
                <a:off x="3891" y="1431"/>
                <a:ext cx="199" cy="95"/>
              </a:xfrm>
              <a:custGeom>
                <a:avLst/>
                <a:gdLst>
                  <a:gd name="T0" fmla="*/ 0 w 208"/>
                  <a:gd name="T1" fmla="*/ 4 h 106"/>
                  <a:gd name="T2" fmla="*/ 0 w 208"/>
                  <a:gd name="T3" fmla="*/ 4 h 106"/>
                  <a:gd name="T4" fmla="*/ 28 w 208"/>
                  <a:gd name="T5" fmla="*/ 4 h 106"/>
                  <a:gd name="T6" fmla="*/ 32 w 208"/>
                  <a:gd name="T7" fmla="*/ 4 h 106"/>
                  <a:gd name="T8" fmla="*/ 33 w 208"/>
                  <a:gd name="T9" fmla="*/ 4 h 106"/>
                  <a:gd name="T10" fmla="*/ 35 w 208"/>
                  <a:gd name="T11" fmla="*/ 4 h 106"/>
                  <a:gd name="T12" fmla="*/ 39 w 208"/>
                  <a:gd name="T13" fmla="*/ 4 h 106"/>
                  <a:gd name="T14" fmla="*/ 41 w 208"/>
                  <a:gd name="T15" fmla="*/ 4 h 106"/>
                  <a:gd name="T16" fmla="*/ 43 w 208"/>
                  <a:gd name="T17" fmla="*/ 4 h 106"/>
                  <a:gd name="T18" fmla="*/ 44 w 208"/>
                  <a:gd name="T19" fmla="*/ 4 h 106"/>
                  <a:gd name="T20" fmla="*/ 45 w 208"/>
                  <a:gd name="T21" fmla="*/ 4 h 106"/>
                  <a:gd name="T22" fmla="*/ 46 w 208"/>
                  <a:gd name="T23" fmla="*/ 4 h 106"/>
                  <a:gd name="T24" fmla="*/ 47 w 208"/>
                  <a:gd name="T25" fmla="*/ 4 h 106"/>
                  <a:gd name="T26" fmla="*/ 48 w 208"/>
                  <a:gd name="T27" fmla="*/ 4 h 106"/>
                  <a:gd name="T28" fmla="*/ 51 w 208"/>
                  <a:gd name="T29" fmla="*/ 4 h 106"/>
                  <a:gd name="T30" fmla="*/ 51 w 208"/>
                  <a:gd name="T31" fmla="*/ 4 h 106"/>
                  <a:gd name="T32" fmla="*/ 54 w 208"/>
                  <a:gd name="T33" fmla="*/ 4 h 106"/>
                  <a:gd name="T34" fmla="*/ 56 w 208"/>
                  <a:gd name="T35" fmla="*/ 4 h 106"/>
                  <a:gd name="T36" fmla="*/ 57 w 208"/>
                  <a:gd name="T37" fmla="*/ 4 h 106"/>
                  <a:gd name="T38" fmla="*/ 57 w 208"/>
                  <a:gd name="T39" fmla="*/ 4 h 106"/>
                  <a:gd name="T40" fmla="*/ 55 w 208"/>
                  <a:gd name="T41" fmla="*/ 4 h 106"/>
                  <a:gd name="T42" fmla="*/ 53 w 208"/>
                  <a:gd name="T43" fmla="*/ 4 h 106"/>
                  <a:gd name="T44" fmla="*/ 51 w 208"/>
                  <a:gd name="T45" fmla="*/ 4 h 106"/>
                  <a:gd name="T46" fmla="*/ 52 w 208"/>
                  <a:gd name="T47" fmla="*/ 4 h 106"/>
                  <a:gd name="T48" fmla="*/ 53 w 208"/>
                  <a:gd name="T49" fmla="*/ 4 h 106"/>
                  <a:gd name="T50" fmla="*/ 54 w 208"/>
                  <a:gd name="T51" fmla="*/ 4 h 106"/>
                  <a:gd name="T52" fmla="*/ 55 w 208"/>
                  <a:gd name="T53" fmla="*/ 4 h 106"/>
                  <a:gd name="T54" fmla="*/ 56 w 208"/>
                  <a:gd name="T55" fmla="*/ 4 h 106"/>
                  <a:gd name="T56" fmla="*/ 55 w 208"/>
                  <a:gd name="T57" fmla="*/ 4 h 106"/>
                  <a:gd name="T58" fmla="*/ 51 w 208"/>
                  <a:gd name="T59" fmla="*/ 4 h 106"/>
                  <a:gd name="T60" fmla="*/ 49 w 208"/>
                  <a:gd name="T61" fmla="*/ 4 h 106"/>
                  <a:gd name="T62" fmla="*/ 48 w 208"/>
                  <a:gd name="T63" fmla="*/ 4 h 106"/>
                  <a:gd name="T64" fmla="*/ 45 w 208"/>
                  <a:gd name="T65" fmla="*/ 4 h 106"/>
                  <a:gd name="T66" fmla="*/ 46 w 208"/>
                  <a:gd name="T67" fmla="*/ 4 h 106"/>
                  <a:gd name="T68" fmla="*/ 43 w 208"/>
                  <a:gd name="T69" fmla="*/ 4 h 106"/>
                  <a:gd name="T70" fmla="*/ 40 w 208"/>
                  <a:gd name="T71" fmla="*/ 4 h 106"/>
                  <a:gd name="T72" fmla="*/ 40 w 208"/>
                  <a:gd name="T73" fmla="*/ 4 h 106"/>
                  <a:gd name="T74" fmla="*/ 37 w 208"/>
                  <a:gd name="T75" fmla="*/ 4 h 106"/>
                  <a:gd name="T76" fmla="*/ 37 w 208"/>
                  <a:gd name="T77" fmla="*/ 4 h 106"/>
                  <a:gd name="T78" fmla="*/ 37 w 208"/>
                  <a:gd name="T79" fmla="*/ 4 h 106"/>
                  <a:gd name="T80" fmla="*/ 39 w 208"/>
                  <a:gd name="T81" fmla="*/ 4 h 106"/>
                  <a:gd name="T82" fmla="*/ 39 w 208"/>
                  <a:gd name="T83" fmla="*/ 4 h 106"/>
                  <a:gd name="T84" fmla="*/ 41 w 208"/>
                  <a:gd name="T85" fmla="*/ 4 h 106"/>
                  <a:gd name="T86" fmla="*/ 38 w 208"/>
                  <a:gd name="T87" fmla="*/ 4 h 106"/>
                  <a:gd name="T88" fmla="*/ 37 w 208"/>
                  <a:gd name="T89" fmla="*/ 0 h 106"/>
                  <a:gd name="T90" fmla="*/ 32 w 208"/>
                  <a:gd name="T91" fmla="*/ 4 h 106"/>
                  <a:gd name="T92" fmla="*/ 11 w 208"/>
                  <a:gd name="T93" fmla="*/ 4 h 106"/>
                  <a:gd name="T94" fmla="*/ 0 w 208"/>
                  <a:gd name="T95" fmla="*/ 4 h 106"/>
                  <a:gd name="T96" fmla="*/ 0 w 208"/>
                  <a:gd name="T97" fmla="*/ 4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106"/>
                  <a:gd name="T149" fmla="*/ 208 w 208"/>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noFill/>
              <a:ln w="4763">
                <a:solidFill>
                  <a:srgbClr val="1F1A17"/>
                </a:solidFill>
                <a:round/>
                <a:headEnd/>
                <a:tailEnd/>
              </a:ln>
            </p:spPr>
            <p:txBody>
              <a:bodyPr/>
              <a:lstStyle/>
              <a:p>
                <a:endParaRPr lang="en-US"/>
              </a:p>
            </p:txBody>
          </p:sp>
          <p:sp>
            <p:nvSpPr>
              <p:cNvPr id="26710" name="Freeform 66"/>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16"/>
                    </a:moveTo>
                    <a:lnTo>
                      <a:pt x="7" y="0"/>
                    </a:lnTo>
                    <a:lnTo>
                      <a:pt x="18" y="6"/>
                    </a:lnTo>
                    <a:lnTo>
                      <a:pt x="0" y="16"/>
                    </a:lnTo>
                    <a:close/>
                  </a:path>
                </a:pathLst>
              </a:custGeom>
              <a:solidFill>
                <a:srgbClr val="AFD54A"/>
              </a:solidFill>
              <a:ln w="9525">
                <a:noFill/>
                <a:round/>
                <a:headEnd/>
                <a:tailEnd/>
              </a:ln>
            </p:spPr>
            <p:txBody>
              <a:bodyPr/>
              <a:lstStyle/>
              <a:p>
                <a:endParaRPr lang="en-US"/>
              </a:p>
            </p:txBody>
          </p:sp>
          <p:sp>
            <p:nvSpPr>
              <p:cNvPr id="26711" name="Freeform 67"/>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w 18"/>
                  <a:gd name="T9" fmla="*/ 4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0" y="16"/>
                    </a:moveTo>
                    <a:lnTo>
                      <a:pt x="7" y="0"/>
                    </a:lnTo>
                    <a:lnTo>
                      <a:pt x="18" y="6"/>
                    </a:lnTo>
                    <a:lnTo>
                      <a:pt x="0" y="16"/>
                    </a:lnTo>
                    <a:close/>
                  </a:path>
                </a:pathLst>
              </a:custGeom>
              <a:noFill/>
              <a:ln w="4763">
                <a:solidFill>
                  <a:srgbClr val="1F1A17"/>
                </a:solidFill>
                <a:round/>
                <a:headEnd/>
                <a:tailEnd/>
              </a:ln>
            </p:spPr>
            <p:txBody>
              <a:bodyPr/>
              <a:lstStyle/>
              <a:p>
                <a:endParaRPr lang="en-US"/>
              </a:p>
            </p:txBody>
          </p:sp>
          <p:sp>
            <p:nvSpPr>
              <p:cNvPr id="26712" name="Freeform 68"/>
              <p:cNvSpPr>
                <a:spLocks/>
              </p:cNvSpPr>
              <p:nvPr/>
            </p:nvSpPr>
            <p:spPr bwMode="auto">
              <a:xfrm>
                <a:off x="4084" y="1521"/>
                <a:ext cx="14" cy="11"/>
              </a:xfrm>
              <a:custGeom>
                <a:avLst/>
                <a:gdLst>
                  <a:gd name="T0" fmla="*/ 0 w 15"/>
                  <a:gd name="T1" fmla="*/ 11 h 11"/>
                  <a:gd name="T2" fmla="*/ 7 w 15"/>
                  <a:gd name="T3" fmla="*/ 0 h 11"/>
                  <a:gd name="T4" fmla="*/ 7 w 15"/>
                  <a:gd name="T5" fmla="*/ 8 h 11"/>
                  <a:gd name="T6" fmla="*/ 0 w 15"/>
                  <a:gd name="T7" fmla="*/ 11 h 11"/>
                  <a:gd name="T8" fmla="*/ 0 60000 65536"/>
                  <a:gd name="T9" fmla="*/ 0 60000 65536"/>
                  <a:gd name="T10" fmla="*/ 0 60000 65536"/>
                  <a:gd name="T11" fmla="*/ 0 60000 65536"/>
                  <a:gd name="T12" fmla="*/ 0 w 15"/>
                  <a:gd name="T13" fmla="*/ 0 h 11"/>
                  <a:gd name="T14" fmla="*/ 15 w 15"/>
                  <a:gd name="T15" fmla="*/ 11 h 11"/>
                </a:gdLst>
                <a:ahLst/>
                <a:cxnLst>
                  <a:cxn ang="T8">
                    <a:pos x="T0" y="T1"/>
                  </a:cxn>
                  <a:cxn ang="T9">
                    <a:pos x="T2" y="T3"/>
                  </a:cxn>
                  <a:cxn ang="T10">
                    <a:pos x="T4" y="T5"/>
                  </a:cxn>
                  <a:cxn ang="T11">
                    <a:pos x="T6" y="T7"/>
                  </a:cxn>
                </a:cxnLst>
                <a:rect l="T12" t="T13" r="T14" b="T15"/>
                <a:pathLst>
                  <a:path w="15" h="11">
                    <a:moveTo>
                      <a:pt x="0" y="11"/>
                    </a:moveTo>
                    <a:lnTo>
                      <a:pt x="9" y="0"/>
                    </a:lnTo>
                    <a:lnTo>
                      <a:pt x="15" y="8"/>
                    </a:lnTo>
                    <a:lnTo>
                      <a:pt x="0" y="11"/>
                    </a:lnTo>
                    <a:close/>
                  </a:path>
                </a:pathLst>
              </a:custGeom>
              <a:solidFill>
                <a:srgbClr val="AFD54A"/>
              </a:solidFill>
              <a:ln w="9525">
                <a:noFill/>
                <a:round/>
                <a:headEnd/>
                <a:tailEnd/>
              </a:ln>
            </p:spPr>
            <p:txBody>
              <a:bodyPr/>
              <a:lstStyle/>
              <a:p>
                <a:endParaRPr lang="en-US"/>
              </a:p>
            </p:txBody>
          </p:sp>
          <p:sp>
            <p:nvSpPr>
              <p:cNvPr id="26713" name="Freeform 69"/>
              <p:cNvSpPr>
                <a:spLocks/>
              </p:cNvSpPr>
              <p:nvPr/>
            </p:nvSpPr>
            <p:spPr bwMode="auto">
              <a:xfrm>
                <a:off x="1269" y="1493"/>
                <a:ext cx="381" cy="550"/>
              </a:xfrm>
              <a:custGeom>
                <a:avLst/>
                <a:gdLst>
                  <a:gd name="T0" fmla="*/ 0 w 399"/>
                  <a:gd name="T1" fmla="*/ 9 h 617"/>
                  <a:gd name="T2" fmla="*/ 11 w 399"/>
                  <a:gd name="T3" fmla="*/ 10 h 617"/>
                  <a:gd name="T4" fmla="*/ 67 w 399"/>
                  <a:gd name="T5" fmla="*/ 22 h 617"/>
                  <a:gd name="T6" fmla="*/ 69 w 399"/>
                  <a:gd name="T7" fmla="*/ 19 h 617"/>
                  <a:gd name="T8" fmla="*/ 72 w 399"/>
                  <a:gd name="T9" fmla="*/ 19 h 617"/>
                  <a:gd name="T10" fmla="*/ 79 w 399"/>
                  <a:gd name="T11" fmla="*/ 20 h 617"/>
                  <a:gd name="T12" fmla="*/ 84 w 399"/>
                  <a:gd name="T13" fmla="*/ 17 h 617"/>
                  <a:gd name="T14" fmla="*/ 105 w 399"/>
                  <a:gd name="T15" fmla="*/ 4 h 617"/>
                  <a:gd name="T16" fmla="*/ 60 w 399"/>
                  <a:gd name="T17" fmla="*/ 4 h 617"/>
                  <a:gd name="T18" fmla="*/ 16 w 399"/>
                  <a:gd name="T19" fmla="*/ 0 h 617"/>
                  <a:gd name="T20" fmla="*/ 0 w 399"/>
                  <a:gd name="T21" fmla="*/ 9 h 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617"/>
                  <a:gd name="T35" fmla="*/ 399 w 399"/>
                  <a:gd name="T36" fmla="*/ 617 h 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solidFill>
                <a:srgbClr val="AFD54A"/>
              </a:solidFill>
              <a:ln w="9525">
                <a:noFill/>
                <a:round/>
                <a:headEnd/>
                <a:tailEnd/>
              </a:ln>
            </p:spPr>
            <p:txBody>
              <a:bodyPr/>
              <a:lstStyle/>
              <a:p>
                <a:endParaRPr lang="en-US"/>
              </a:p>
            </p:txBody>
          </p:sp>
          <p:sp>
            <p:nvSpPr>
              <p:cNvPr id="26714" name="Freeform 70"/>
              <p:cNvSpPr>
                <a:spLocks/>
              </p:cNvSpPr>
              <p:nvPr/>
            </p:nvSpPr>
            <p:spPr bwMode="auto">
              <a:xfrm>
                <a:off x="1269" y="1493"/>
                <a:ext cx="381" cy="550"/>
              </a:xfrm>
              <a:custGeom>
                <a:avLst/>
                <a:gdLst>
                  <a:gd name="T0" fmla="*/ 0 w 399"/>
                  <a:gd name="T1" fmla="*/ 9 h 617"/>
                  <a:gd name="T2" fmla="*/ 11 w 399"/>
                  <a:gd name="T3" fmla="*/ 10 h 617"/>
                  <a:gd name="T4" fmla="*/ 67 w 399"/>
                  <a:gd name="T5" fmla="*/ 22 h 617"/>
                  <a:gd name="T6" fmla="*/ 69 w 399"/>
                  <a:gd name="T7" fmla="*/ 19 h 617"/>
                  <a:gd name="T8" fmla="*/ 72 w 399"/>
                  <a:gd name="T9" fmla="*/ 19 h 617"/>
                  <a:gd name="T10" fmla="*/ 79 w 399"/>
                  <a:gd name="T11" fmla="*/ 20 h 617"/>
                  <a:gd name="T12" fmla="*/ 84 w 399"/>
                  <a:gd name="T13" fmla="*/ 17 h 617"/>
                  <a:gd name="T14" fmla="*/ 105 w 399"/>
                  <a:gd name="T15" fmla="*/ 4 h 617"/>
                  <a:gd name="T16" fmla="*/ 60 w 399"/>
                  <a:gd name="T17" fmla="*/ 4 h 617"/>
                  <a:gd name="T18" fmla="*/ 16 w 399"/>
                  <a:gd name="T19" fmla="*/ 0 h 617"/>
                  <a:gd name="T20" fmla="*/ 0 w 399"/>
                  <a:gd name="T21" fmla="*/ 9 h 617"/>
                  <a:gd name="T22" fmla="*/ 0 w 399"/>
                  <a:gd name="T23" fmla="*/ 9 h 6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9"/>
                  <a:gd name="T37" fmla="*/ 0 h 617"/>
                  <a:gd name="T38" fmla="*/ 399 w 399"/>
                  <a:gd name="T39" fmla="*/ 617 h 6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noFill/>
              <a:ln w="4763">
                <a:solidFill>
                  <a:srgbClr val="1F1A17"/>
                </a:solidFill>
                <a:round/>
                <a:headEnd/>
                <a:tailEnd/>
              </a:ln>
            </p:spPr>
            <p:txBody>
              <a:bodyPr/>
              <a:lstStyle/>
              <a:p>
                <a:endParaRPr lang="en-US"/>
              </a:p>
            </p:txBody>
          </p:sp>
          <p:sp>
            <p:nvSpPr>
              <p:cNvPr id="26715" name="Freeform 71"/>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5 w 80"/>
                  <a:gd name="T17" fmla="*/ 4 h 193"/>
                  <a:gd name="T18" fmla="*/ 36 w 80"/>
                  <a:gd name="T19" fmla="*/ 4 h 193"/>
                  <a:gd name="T20" fmla="*/ 32 w 80"/>
                  <a:gd name="T21" fmla="*/ 4 h 193"/>
                  <a:gd name="T22" fmla="*/ 30 w 80"/>
                  <a:gd name="T23" fmla="*/ 4 h 193"/>
                  <a:gd name="T24" fmla="*/ 29 w 80"/>
                  <a:gd name="T25" fmla="*/ 4 h 193"/>
                  <a:gd name="T26" fmla="*/ 32 w 80"/>
                  <a:gd name="T27" fmla="*/ 4 h 193"/>
                  <a:gd name="T28" fmla="*/ 35 w 80"/>
                  <a:gd name="T29" fmla="*/ 4 h 193"/>
                  <a:gd name="T30" fmla="*/ 37 w 80"/>
                  <a:gd name="T31" fmla="*/ 4 h 193"/>
                  <a:gd name="T32" fmla="*/ 37 w 80"/>
                  <a:gd name="T33" fmla="*/ 4 h 193"/>
                  <a:gd name="T34" fmla="*/ 38 w 80"/>
                  <a:gd name="T35" fmla="*/ 4 h 193"/>
                  <a:gd name="T36" fmla="*/ 40 w 80"/>
                  <a:gd name="T37" fmla="*/ 4 h 193"/>
                  <a:gd name="T38" fmla="*/ 40 w 80"/>
                  <a:gd name="T39" fmla="*/ 4 h 193"/>
                  <a:gd name="T40" fmla="*/ 40 w 80"/>
                  <a:gd name="T41" fmla="*/ 4 h 193"/>
                  <a:gd name="T42" fmla="*/ 39 w 80"/>
                  <a:gd name="T43" fmla="*/ 4 h 193"/>
                  <a:gd name="T44" fmla="*/ 38 w 80"/>
                  <a:gd name="T45" fmla="*/ 4 h 193"/>
                  <a:gd name="T46" fmla="*/ 39 w 80"/>
                  <a:gd name="T47" fmla="*/ 4 h 193"/>
                  <a:gd name="T48" fmla="*/ 38 w 80"/>
                  <a:gd name="T49" fmla="*/ 4 h 193"/>
                  <a:gd name="T50" fmla="*/ 39 w 80"/>
                  <a:gd name="T51" fmla="*/ 4 h 193"/>
                  <a:gd name="T52" fmla="*/ 37 w 80"/>
                  <a:gd name="T53" fmla="*/ 4 h 193"/>
                  <a:gd name="T54" fmla="*/ 34 w 80"/>
                  <a:gd name="T55" fmla="*/ 4 h 193"/>
                  <a:gd name="T56" fmla="*/ 35 w 80"/>
                  <a:gd name="T57" fmla="*/ 4 h 193"/>
                  <a:gd name="T58" fmla="*/ 31 w 80"/>
                  <a:gd name="T59" fmla="*/ 5 h 193"/>
                  <a:gd name="T60" fmla="*/ 20 w 80"/>
                  <a:gd name="T61" fmla="*/ 7 h 193"/>
                  <a:gd name="T62" fmla="*/ 20 w 80"/>
                  <a:gd name="T63" fmla="*/ 7 h 193"/>
                  <a:gd name="T64" fmla="*/ 20 w 80"/>
                  <a:gd name="T65" fmla="*/ 6 h 193"/>
                  <a:gd name="T66" fmla="*/ 20 w 80"/>
                  <a:gd name="T67" fmla="*/ 6 h 193"/>
                  <a:gd name="T68" fmla="*/ 20 w 80"/>
                  <a:gd name="T69" fmla="*/ 6 h 193"/>
                  <a:gd name="T70" fmla="*/ 9 w 80"/>
                  <a:gd name="T71" fmla="*/ 5 h 193"/>
                  <a:gd name="T72" fmla="*/ 3 w 80"/>
                  <a:gd name="T73" fmla="*/ 5 h 193"/>
                  <a:gd name="T74" fmla="*/ 0 w 80"/>
                  <a:gd name="T75" fmla="*/ 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193"/>
                  <a:gd name="T116" fmla="*/ 80 w 80"/>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solidFill>
                <a:srgbClr val="AFD54A"/>
              </a:solidFill>
              <a:ln w="9525">
                <a:noFill/>
                <a:round/>
                <a:headEnd/>
                <a:tailEnd/>
              </a:ln>
            </p:spPr>
            <p:txBody>
              <a:bodyPr/>
              <a:lstStyle/>
              <a:p>
                <a:endParaRPr lang="en-US"/>
              </a:p>
            </p:txBody>
          </p:sp>
          <p:sp>
            <p:nvSpPr>
              <p:cNvPr id="26716" name="Freeform 72"/>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5 w 80"/>
                  <a:gd name="T17" fmla="*/ 4 h 193"/>
                  <a:gd name="T18" fmla="*/ 36 w 80"/>
                  <a:gd name="T19" fmla="*/ 4 h 193"/>
                  <a:gd name="T20" fmla="*/ 32 w 80"/>
                  <a:gd name="T21" fmla="*/ 4 h 193"/>
                  <a:gd name="T22" fmla="*/ 30 w 80"/>
                  <a:gd name="T23" fmla="*/ 4 h 193"/>
                  <a:gd name="T24" fmla="*/ 29 w 80"/>
                  <a:gd name="T25" fmla="*/ 4 h 193"/>
                  <a:gd name="T26" fmla="*/ 32 w 80"/>
                  <a:gd name="T27" fmla="*/ 4 h 193"/>
                  <a:gd name="T28" fmla="*/ 35 w 80"/>
                  <a:gd name="T29" fmla="*/ 4 h 193"/>
                  <a:gd name="T30" fmla="*/ 37 w 80"/>
                  <a:gd name="T31" fmla="*/ 4 h 193"/>
                  <a:gd name="T32" fmla="*/ 37 w 80"/>
                  <a:gd name="T33" fmla="*/ 4 h 193"/>
                  <a:gd name="T34" fmla="*/ 38 w 80"/>
                  <a:gd name="T35" fmla="*/ 4 h 193"/>
                  <a:gd name="T36" fmla="*/ 40 w 80"/>
                  <a:gd name="T37" fmla="*/ 4 h 193"/>
                  <a:gd name="T38" fmla="*/ 40 w 80"/>
                  <a:gd name="T39" fmla="*/ 4 h 193"/>
                  <a:gd name="T40" fmla="*/ 40 w 80"/>
                  <a:gd name="T41" fmla="*/ 4 h 193"/>
                  <a:gd name="T42" fmla="*/ 39 w 80"/>
                  <a:gd name="T43" fmla="*/ 4 h 193"/>
                  <a:gd name="T44" fmla="*/ 38 w 80"/>
                  <a:gd name="T45" fmla="*/ 4 h 193"/>
                  <a:gd name="T46" fmla="*/ 39 w 80"/>
                  <a:gd name="T47" fmla="*/ 4 h 193"/>
                  <a:gd name="T48" fmla="*/ 38 w 80"/>
                  <a:gd name="T49" fmla="*/ 4 h 193"/>
                  <a:gd name="T50" fmla="*/ 39 w 80"/>
                  <a:gd name="T51" fmla="*/ 4 h 193"/>
                  <a:gd name="T52" fmla="*/ 37 w 80"/>
                  <a:gd name="T53" fmla="*/ 4 h 193"/>
                  <a:gd name="T54" fmla="*/ 34 w 80"/>
                  <a:gd name="T55" fmla="*/ 4 h 193"/>
                  <a:gd name="T56" fmla="*/ 35 w 80"/>
                  <a:gd name="T57" fmla="*/ 4 h 193"/>
                  <a:gd name="T58" fmla="*/ 31 w 80"/>
                  <a:gd name="T59" fmla="*/ 5 h 193"/>
                  <a:gd name="T60" fmla="*/ 20 w 80"/>
                  <a:gd name="T61" fmla="*/ 7 h 193"/>
                  <a:gd name="T62" fmla="*/ 20 w 80"/>
                  <a:gd name="T63" fmla="*/ 7 h 193"/>
                  <a:gd name="T64" fmla="*/ 20 w 80"/>
                  <a:gd name="T65" fmla="*/ 6 h 193"/>
                  <a:gd name="T66" fmla="*/ 20 w 80"/>
                  <a:gd name="T67" fmla="*/ 6 h 193"/>
                  <a:gd name="T68" fmla="*/ 20 w 80"/>
                  <a:gd name="T69" fmla="*/ 6 h 193"/>
                  <a:gd name="T70" fmla="*/ 9 w 80"/>
                  <a:gd name="T71" fmla="*/ 5 h 193"/>
                  <a:gd name="T72" fmla="*/ 3 w 80"/>
                  <a:gd name="T73" fmla="*/ 5 h 193"/>
                  <a:gd name="T74" fmla="*/ 0 w 80"/>
                  <a:gd name="T75" fmla="*/ 4 h 193"/>
                  <a:gd name="T76" fmla="*/ 0 w 80"/>
                  <a:gd name="T77" fmla="*/ 4 h 1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93"/>
                  <a:gd name="T119" fmla="*/ 80 w 80"/>
                  <a:gd name="T120" fmla="*/ 193 h 1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noFill/>
              <a:ln w="4763">
                <a:solidFill>
                  <a:srgbClr val="1F1A17"/>
                </a:solidFill>
                <a:round/>
                <a:headEnd/>
                <a:tailEnd/>
              </a:ln>
            </p:spPr>
            <p:txBody>
              <a:bodyPr/>
              <a:lstStyle/>
              <a:p>
                <a:endParaRPr lang="en-US"/>
              </a:p>
            </p:txBody>
          </p:sp>
          <p:sp>
            <p:nvSpPr>
              <p:cNvPr id="26717" name="Freeform 73"/>
              <p:cNvSpPr>
                <a:spLocks/>
              </p:cNvSpPr>
              <p:nvPr/>
            </p:nvSpPr>
            <p:spPr bwMode="auto">
              <a:xfrm>
                <a:off x="3547" y="1316"/>
                <a:ext cx="352" cy="295"/>
              </a:xfrm>
              <a:custGeom>
                <a:avLst/>
                <a:gdLst>
                  <a:gd name="T0" fmla="*/ 0 w 368"/>
                  <a:gd name="T1" fmla="*/ 10 h 331"/>
                  <a:gd name="T2" fmla="*/ 11 w 368"/>
                  <a:gd name="T3" fmla="*/ 11 h 331"/>
                  <a:gd name="T4" fmla="*/ 70 w 368"/>
                  <a:gd name="T5" fmla="*/ 9 h 331"/>
                  <a:gd name="T6" fmla="*/ 74 w 368"/>
                  <a:gd name="T7" fmla="*/ 9 h 331"/>
                  <a:gd name="T8" fmla="*/ 77 w 368"/>
                  <a:gd name="T9" fmla="*/ 10 h 331"/>
                  <a:gd name="T10" fmla="*/ 83 w 368"/>
                  <a:gd name="T11" fmla="*/ 10 h 331"/>
                  <a:gd name="T12" fmla="*/ 98 w 368"/>
                  <a:gd name="T13" fmla="*/ 11 h 331"/>
                  <a:gd name="T14" fmla="*/ 98 w 368"/>
                  <a:gd name="T15" fmla="*/ 11 h 331"/>
                  <a:gd name="T16" fmla="*/ 99 w 368"/>
                  <a:gd name="T17" fmla="*/ 11 h 331"/>
                  <a:gd name="T18" fmla="*/ 100 w 368"/>
                  <a:gd name="T19" fmla="*/ 11 h 331"/>
                  <a:gd name="T20" fmla="*/ 101 w 368"/>
                  <a:gd name="T21" fmla="*/ 11 h 331"/>
                  <a:gd name="T22" fmla="*/ 101 w 368"/>
                  <a:gd name="T23" fmla="*/ 10 h 331"/>
                  <a:gd name="T24" fmla="*/ 99 w 368"/>
                  <a:gd name="T25" fmla="*/ 8 h 331"/>
                  <a:gd name="T26" fmla="*/ 99 w 368"/>
                  <a:gd name="T27" fmla="*/ 6 h 331"/>
                  <a:gd name="T28" fmla="*/ 96 w 368"/>
                  <a:gd name="T29" fmla="*/ 4 h 331"/>
                  <a:gd name="T30" fmla="*/ 92 w 368"/>
                  <a:gd name="T31" fmla="*/ 4 h 331"/>
                  <a:gd name="T32" fmla="*/ 91 w 368"/>
                  <a:gd name="T33" fmla="*/ 4 h 331"/>
                  <a:gd name="T34" fmla="*/ 87 w 368"/>
                  <a:gd name="T35" fmla="*/ 0 h 331"/>
                  <a:gd name="T36" fmla="*/ 67 w 368"/>
                  <a:gd name="T37" fmla="*/ 4 h 331"/>
                  <a:gd name="T38" fmla="*/ 65 w 368"/>
                  <a:gd name="T39" fmla="*/ 4 h 331"/>
                  <a:gd name="T40" fmla="*/ 58 w 368"/>
                  <a:gd name="T41" fmla="*/ 4 h 331"/>
                  <a:gd name="T42" fmla="*/ 53 w 368"/>
                  <a:gd name="T43" fmla="*/ 4 h 331"/>
                  <a:gd name="T44" fmla="*/ 52 w 368"/>
                  <a:gd name="T45" fmla="*/ 4 h 331"/>
                  <a:gd name="T46" fmla="*/ 50 w 368"/>
                  <a:gd name="T47" fmla="*/ 4 h 331"/>
                  <a:gd name="T48" fmla="*/ 46 w 368"/>
                  <a:gd name="T49" fmla="*/ 4 h 331"/>
                  <a:gd name="T50" fmla="*/ 48 w 368"/>
                  <a:gd name="T51" fmla="*/ 4 h 331"/>
                  <a:gd name="T52" fmla="*/ 48 w 368"/>
                  <a:gd name="T53" fmla="*/ 4 h 331"/>
                  <a:gd name="T54" fmla="*/ 49 w 368"/>
                  <a:gd name="T55" fmla="*/ 4 h 331"/>
                  <a:gd name="T56" fmla="*/ 48 w 368"/>
                  <a:gd name="T57" fmla="*/ 4 h 331"/>
                  <a:gd name="T58" fmla="*/ 50 w 368"/>
                  <a:gd name="T59" fmla="*/ 4 h 331"/>
                  <a:gd name="T60" fmla="*/ 49 w 368"/>
                  <a:gd name="T61" fmla="*/ 4 h 331"/>
                  <a:gd name="T62" fmla="*/ 48 w 368"/>
                  <a:gd name="T63" fmla="*/ 4 h 331"/>
                  <a:gd name="T64" fmla="*/ 48 w 368"/>
                  <a:gd name="T65" fmla="*/ 4 h 331"/>
                  <a:gd name="T66" fmla="*/ 50 w 368"/>
                  <a:gd name="T67" fmla="*/ 4 h 331"/>
                  <a:gd name="T68" fmla="*/ 50 w 368"/>
                  <a:gd name="T69" fmla="*/ 4 h 331"/>
                  <a:gd name="T70" fmla="*/ 47 w 368"/>
                  <a:gd name="T71" fmla="*/ 5 h 331"/>
                  <a:gd name="T72" fmla="*/ 44 w 368"/>
                  <a:gd name="T73" fmla="*/ 6 h 331"/>
                  <a:gd name="T74" fmla="*/ 40 w 368"/>
                  <a:gd name="T75" fmla="*/ 6 h 331"/>
                  <a:gd name="T76" fmla="*/ 33 w 368"/>
                  <a:gd name="T77" fmla="*/ 6 h 331"/>
                  <a:gd name="T78" fmla="*/ 31 w 368"/>
                  <a:gd name="T79" fmla="*/ 6 h 331"/>
                  <a:gd name="T80" fmla="*/ 28 w 368"/>
                  <a:gd name="T81" fmla="*/ 6 h 331"/>
                  <a:gd name="T82" fmla="*/ 16 w 368"/>
                  <a:gd name="T83" fmla="*/ 6 h 331"/>
                  <a:gd name="T84" fmla="*/ 11 w 368"/>
                  <a:gd name="T85" fmla="*/ 7 h 331"/>
                  <a:gd name="T86" fmla="*/ 11 w 368"/>
                  <a:gd name="T87" fmla="*/ 7 h 331"/>
                  <a:gd name="T88" fmla="*/ 11 w 368"/>
                  <a:gd name="T89" fmla="*/ 8 h 331"/>
                  <a:gd name="T90" fmla="*/ 11 w 368"/>
                  <a:gd name="T91" fmla="*/ 8 h 331"/>
                  <a:gd name="T92" fmla="*/ 11 w 368"/>
                  <a:gd name="T93" fmla="*/ 8 h 331"/>
                  <a:gd name="T94" fmla="*/ 11 w 368"/>
                  <a:gd name="T95" fmla="*/ 8 h 331"/>
                  <a:gd name="T96" fmla="*/ 11 w 368"/>
                  <a:gd name="T97" fmla="*/ 8 h 331"/>
                  <a:gd name="T98" fmla="*/ 11 w 368"/>
                  <a:gd name="T99" fmla="*/ 8 h 331"/>
                  <a:gd name="T100" fmla="*/ 11 w 368"/>
                  <a:gd name="T101" fmla="*/ 9 h 331"/>
                  <a:gd name="T102" fmla="*/ 11 w 368"/>
                  <a:gd name="T103" fmla="*/ 9 h 331"/>
                  <a:gd name="T104" fmla="*/ 0 w 368"/>
                  <a:gd name="T105" fmla="*/ 10 h 3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8"/>
                  <a:gd name="T160" fmla="*/ 0 h 331"/>
                  <a:gd name="T161" fmla="*/ 368 w 368"/>
                  <a:gd name="T162" fmla="*/ 331 h 3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solidFill>
                <a:srgbClr val="AFD54A"/>
              </a:solidFill>
              <a:ln w="9525">
                <a:noFill/>
                <a:round/>
                <a:headEnd/>
                <a:tailEnd/>
              </a:ln>
            </p:spPr>
            <p:txBody>
              <a:bodyPr/>
              <a:lstStyle/>
              <a:p>
                <a:endParaRPr lang="en-US"/>
              </a:p>
            </p:txBody>
          </p:sp>
          <p:sp>
            <p:nvSpPr>
              <p:cNvPr id="26718" name="Freeform 74"/>
              <p:cNvSpPr>
                <a:spLocks/>
              </p:cNvSpPr>
              <p:nvPr/>
            </p:nvSpPr>
            <p:spPr bwMode="auto">
              <a:xfrm>
                <a:off x="3547" y="1316"/>
                <a:ext cx="352" cy="295"/>
              </a:xfrm>
              <a:custGeom>
                <a:avLst/>
                <a:gdLst>
                  <a:gd name="T0" fmla="*/ 0 w 368"/>
                  <a:gd name="T1" fmla="*/ 10 h 331"/>
                  <a:gd name="T2" fmla="*/ 11 w 368"/>
                  <a:gd name="T3" fmla="*/ 11 h 331"/>
                  <a:gd name="T4" fmla="*/ 70 w 368"/>
                  <a:gd name="T5" fmla="*/ 9 h 331"/>
                  <a:gd name="T6" fmla="*/ 74 w 368"/>
                  <a:gd name="T7" fmla="*/ 9 h 331"/>
                  <a:gd name="T8" fmla="*/ 77 w 368"/>
                  <a:gd name="T9" fmla="*/ 10 h 331"/>
                  <a:gd name="T10" fmla="*/ 83 w 368"/>
                  <a:gd name="T11" fmla="*/ 10 h 331"/>
                  <a:gd name="T12" fmla="*/ 98 w 368"/>
                  <a:gd name="T13" fmla="*/ 11 h 331"/>
                  <a:gd name="T14" fmla="*/ 98 w 368"/>
                  <a:gd name="T15" fmla="*/ 11 h 331"/>
                  <a:gd name="T16" fmla="*/ 99 w 368"/>
                  <a:gd name="T17" fmla="*/ 11 h 331"/>
                  <a:gd name="T18" fmla="*/ 100 w 368"/>
                  <a:gd name="T19" fmla="*/ 11 h 331"/>
                  <a:gd name="T20" fmla="*/ 101 w 368"/>
                  <a:gd name="T21" fmla="*/ 11 h 331"/>
                  <a:gd name="T22" fmla="*/ 101 w 368"/>
                  <a:gd name="T23" fmla="*/ 10 h 331"/>
                  <a:gd name="T24" fmla="*/ 99 w 368"/>
                  <a:gd name="T25" fmla="*/ 8 h 331"/>
                  <a:gd name="T26" fmla="*/ 99 w 368"/>
                  <a:gd name="T27" fmla="*/ 6 h 331"/>
                  <a:gd name="T28" fmla="*/ 96 w 368"/>
                  <a:gd name="T29" fmla="*/ 4 h 331"/>
                  <a:gd name="T30" fmla="*/ 92 w 368"/>
                  <a:gd name="T31" fmla="*/ 4 h 331"/>
                  <a:gd name="T32" fmla="*/ 91 w 368"/>
                  <a:gd name="T33" fmla="*/ 4 h 331"/>
                  <a:gd name="T34" fmla="*/ 87 w 368"/>
                  <a:gd name="T35" fmla="*/ 0 h 331"/>
                  <a:gd name="T36" fmla="*/ 67 w 368"/>
                  <a:gd name="T37" fmla="*/ 4 h 331"/>
                  <a:gd name="T38" fmla="*/ 65 w 368"/>
                  <a:gd name="T39" fmla="*/ 4 h 331"/>
                  <a:gd name="T40" fmla="*/ 58 w 368"/>
                  <a:gd name="T41" fmla="*/ 4 h 331"/>
                  <a:gd name="T42" fmla="*/ 53 w 368"/>
                  <a:gd name="T43" fmla="*/ 4 h 331"/>
                  <a:gd name="T44" fmla="*/ 52 w 368"/>
                  <a:gd name="T45" fmla="*/ 4 h 331"/>
                  <a:gd name="T46" fmla="*/ 50 w 368"/>
                  <a:gd name="T47" fmla="*/ 4 h 331"/>
                  <a:gd name="T48" fmla="*/ 46 w 368"/>
                  <a:gd name="T49" fmla="*/ 4 h 331"/>
                  <a:gd name="T50" fmla="*/ 48 w 368"/>
                  <a:gd name="T51" fmla="*/ 4 h 331"/>
                  <a:gd name="T52" fmla="*/ 48 w 368"/>
                  <a:gd name="T53" fmla="*/ 4 h 331"/>
                  <a:gd name="T54" fmla="*/ 49 w 368"/>
                  <a:gd name="T55" fmla="*/ 4 h 331"/>
                  <a:gd name="T56" fmla="*/ 48 w 368"/>
                  <a:gd name="T57" fmla="*/ 4 h 331"/>
                  <a:gd name="T58" fmla="*/ 50 w 368"/>
                  <a:gd name="T59" fmla="*/ 4 h 331"/>
                  <a:gd name="T60" fmla="*/ 49 w 368"/>
                  <a:gd name="T61" fmla="*/ 4 h 331"/>
                  <a:gd name="T62" fmla="*/ 48 w 368"/>
                  <a:gd name="T63" fmla="*/ 4 h 331"/>
                  <a:gd name="T64" fmla="*/ 48 w 368"/>
                  <a:gd name="T65" fmla="*/ 4 h 331"/>
                  <a:gd name="T66" fmla="*/ 50 w 368"/>
                  <a:gd name="T67" fmla="*/ 4 h 331"/>
                  <a:gd name="T68" fmla="*/ 50 w 368"/>
                  <a:gd name="T69" fmla="*/ 4 h 331"/>
                  <a:gd name="T70" fmla="*/ 47 w 368"/>
                  <a:gd name="T71" fmla="*/ 5 h 331"/>
                  <a:gd name="T72" fmla="*/ 44 w 368"/>
                  <a:gd name="T73" fmla="*/ 6 h 331"/>
                  <a:gd name="T74" fmla="*/ 40 w 368"/>
                  <a:gd name="T75" fmla="*/ 6 h 331"/>
                  <a:gd name="T76" fmla="*/ 33 w 368"/>
                  <a:gd name="T77" fmla="*/ 6 h 331"/>
                  <a:gd name="T78" fmla="*/ 31 w 368"/>
                  <a:gd name="T79" fmla="*/ 6 h 331"/>
                  <a:gd name="T80" fmla="*/ 28 w 368"/>
                  <a:gd name="T81" fmla="*/ 6 h 331"/>
                  <a:gd name="T82" fmla="*/ 16 w 368"/>
                  <a:gd name="T83" fmla="*/ 6 h 331"/>
                  <a:gd name="T84" fmla="*/ 11 w 368"/>
                  <a:gd name="T85" fmla="*/ 7 h 331"/>
                  <a:gd name="T86" fmla="*/ 11 w 368"/>
                  <a:gd name="T87" fmla="*/ 7 h 331"/>
                  <a:gd name="T88" fmla="*/ 11 w 368"/>
                  <a:gd name="T89" fmla="*/ 8 h 331"/>
                  <a:gd name="T90" fmla="*/ 11 w 368"/>
                  <a:gd name="T91" fmla="*/ 8 h 331"/>
                  <a:gd name="T92" fmla="*/ 11 w 368"/>
                  <a:gd name="T93" fmla="*/ 8 h 331"/>
                  <a:gd name="T94" fmla="*/ 11 w 368"/>
                  <a:gd name="T95" fmla="*/ 8 h 331"/>
                  <a:gd name="T96" fmla="*/ 11 w 368"/>
                  <a:gd name="T97" fmla="*/ 8 h 331"/>
                  <a:gd name="T98" fmla="*/ 11 w 368"/>
                  <a:gd name="T99" fmla="*/ 8 h 331"/>
                  <a:gd name="T100" fmla="*/ 11 w 368"/>
                  <a:gd name="T101" fmla="*/ 9 h 331"/>
                  <a:gd name="T102" fmla="*/ 11 w 368"/>
                  <a:gd name="T103" fmla="*/ 9 h 331"/>
                  <a:gd name="T104" fmla="*/ 0 w 368"/>
                  <a:gd name="T105" fmla="*/ 10 h 331"/>
                  <a:gd name="T106" fmla="*/ 0 w 368"/>
                  <a:gd name="T107" fmla="*/ 10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8"/>
                  <a:gd name="T163" fmla="*/ 0 h 331"/>
                  <a:gd name="T164" fmla="*/ 368 w 368"/>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noFill/>
              <a:ln w="4763">
                <a:solidFill>
                  <a:srgbClr val="1F1A17"/>
                </a:solidFill>
                <a:round/>
                <a:headEnd/>
                <a:tailEnd/>
              </a:ln>
            </p:spPr>
            <p:txBody>
              <a:bodyPr/>
              <a:lstStyle/>
              <a:p>
                <a:endParaRPr lang="en-US"/>
              </a:p>
            </p:txBody>
          </p:sp>
          <p:sp>
            <p:nvSpPr>
              <p:cNvPr id="26719" name="Freeform 75"/>
              <p:cNvSpPr>
                <a:spLocks/>
              </p:cNvSpPr>
              <p:nvPr/>
            </p:nvSpPr>
            <p:spPr bwMode="auto">
              <a:xfrm>
                <a:off x="3887" y="1568"/>
                <a:ext cx="109" cy="60"/>
              </a:xfrm>
              <a:custGeom>
                <a:avLst/>
                <a:gdLst>
                  <a:gd name="T0" fmla="*/ 0 w 115"/>
                  <a:gd name="T1" fmla="*/ 4 h 68"/>
                  <a:gd name="T2" fmla="*/ 3 w 115"/>
                  <a:gd name="T3" fmla="*/ 4 h 68"/>
                  <a:gd name="T4" fmla="*/ 4 w 115"/>
                  <a:gd name="T5" fmla="*/ 4 h 68"/>
                  <a:gd name="T6" fmla="*/ 9 w 115"/>
                  <a:gd name="T7" fmla="*/ 4 h 68"/>
                  <a:gd name="T8" fmla="*/ 9 w 115"/>
                  <a:gd name="T9" fmla="*/ 4 h 68"/>
                  <a:gd name="T10" fmla="*/ 9 w 115"/>
                  <a:gd name="T11" fmla="*/ 4 h 68"/>
                  <a:gd name="T12" fmla="*/ 7 w 115"/>
                  <a:gd name="T13" fmla="*/ 4 h 68"/>
                  <a:gd name="T14" fmla="*/ 9 w 115"/>
                  <a:gd name="T15" fmla="*/ 4 h 68"/>
                  <a:gd name="T16" fmla="*/ 9 w 115"/>
                  <a:gd name="T17" fmla="*/ 4 h 68"/>
                  <a:gd name="T18" fmla="*/ 9 w 115"/>
                  <a:gd name="T19" fmla="*/ 4 h 68"/>
                  <a:gd name="T20" fmla="*/ 9 w 115"/>
                  <a:gd name="T21" fmla="*/ 4 h 68"/>
                  <a:gd name="T22" fmla="*/ 13 w 115"/>
                  <a:gd name="T23" fmla="*/ 4 h 68"/>
                  <a:gd name="T24" fmla="*/ 17 w 115"/>
                  <a:gd name="T25" fmla="*/ 4 h 68"/>
                  <a:gd name="T26" fmla="*/ 17 w 115"/>
                  <a:gd name="T27" fmla="*/ 4 h 68"/>
                  <a:gd name="T28" fmla="*/ 9 w 115"/>
                  <a:gd name="T29" fmla="*/ 4 h 68"/>
                  <a:gd name="T30" fmla="*/ 9 w 115"/>
                  <a:gd name="T31" fmla="*/ 4 h 68"/>
                  <a:gd name="T32" fmla="*/ 9 w 115"/>
                  <a:gd name="T33" fmla="*/ 4 h 68"/>
                  <a:gd name="T34" fmla="*/ 11 w 115"/>
                  <a:gd name="T35" fmla="*/ 4 h 68"/>
                  <a:gd name="T36" fmla="*/ 20 w 115"/>
                  <a:gd name="T37" fmla="*/ 4 h 68"/>
                  <a:gd name="T38" fmla="*/ 21 w 115"/>
                  <a:gd name="T39" fmla="*/ 4 h 68"/>
                  <a:gd name="T40" fmla="*/ 25 w 115"/>
                  <a:gd name="T41" fmla="*/ 4 h 68"/>
                  <a:gd name="T42" fmla="*/ 25 w 115"/>
                  <a:gd name="T43" fmla="*/ 1 h 68"/>
                  <a:gd name="T44" fmla="*/ 24 w 115"/>
                  <a:gd name="T45" fmla="*/ 1 h 68"/>
                  <a:gd name="T46" fmla="*/ 23 w 115"/>
                  <a:gd name="T47" fmla="*/ 4 h 68"/>
                  <a:gd name="T48" fmla="*/ 22 w 115"/>
                  <a:gd name="T49" fmla="*/ 4 h 68"/>
                  <a:gd name="T50" fmla="*/ 20 w 115"/>
                  <a:gd name="T51" fmla="*/ 4 h 68"/>
                  <a:gd name="T52" fmla="*/ 20 w 115"/>
                  <a:gd name="T53" fmla="*/ 4 h 68"/>
                  <a:gd name="T54" fmla="*/ 19 w 115"/>
                  <a:gd name="T55" fmla="*/ 4 h 68"/>
                  <a:gd name="T56" fmla="*/ 18 w 115"/>
                  <a:gd name="T57" fmla="*/ 4 h 68"/>
                  <a:gd name="T58" fmla="*/ 17 w 115"/>
                  <a:gd name="T59" fmla="*/ 4 h 68"/>
                  <a:gd name="T60" fmla="*/ 19 w 115"/>
                  <a:gd name="T61" fmla="*/ 4 h 68"/>
                  <a:gd name="T62" fmla="*/ 19 w 115"/>
                  <a:gd name="T63" fmla="*/ 4 h 68"/>
                  <a:gd name="T64" fmla="*/ 20 w 115"/>
                  <a:gd name="T65" fmla="*/ 0 h 68"/>
                  <a:gd name="T66" fmla="*/ 20 w 115"/>
                  <a:gd name="T67" fmla="*/ 0 h 68"/>
                  <a:gd name="T68" fmla="*/ 16 w 115"/>
                  <a:gd name="T69" fmla="*/ 4 h 68"/>
                  <a:gd name="T70" fmla="*/ 11 w 115"/>
                  <a:gd name="T71" fmla="*/ 4 h 68"/>
                  <a:gd name="T72" fmla="*/ 9 w 115"/>
                  <a:gd name="T73" fmla="*/ 4 h 68"/>
                  <a:gd name="T74" fmla="*/ 9 w 115"/>
                  <a:gd name="T75" fmla="*/ 4 h 68"/>
                  <a:gd name="T76" fmla="*/ 9 w 115"/>
                  <a:gd name="T77" fmla="*/ 4 h 68"/>
                  <a:gd name="T78" fmla="*/ 9 w 115"/>
                  <a:gd name="T79" fmla="*/ 4 h 68"/>
                  <a:gd name="T80" fmla="*/ 9 w 115"/>
                  <a:gd name="T81" fmla="*/ 4 h 68"/>
                  <a:gd name="T82" fmla="*/ 9 w 115"/>
                  <a:gd name="T83" fmla="*/ 4 h 68"/>
                  <a:gd name="T84" fmla="*/ 9 w 115"/>
                  <a:gd name="T85" fmla="*/ 4 h 68"/>
                  <a:gd name="T86" fmla="*/ 9 w 115"/>
                  <a:gd name="T87" fmla="*/ 4 h 68"/>
                  <a:gd name="T88" fmla="*/ 9 w 115"/>
                  <a:gd name="T89" fmla="*/ 4 h 68"/>
                  <a:gd name="T90" fmla="*/ 9 w 115"/>
                  <a:gd name="T91" fmla="*/ 4 h 68"/>
                  <a:gd name="T92" fmla="*/ 4 w 115"/>
                  <a:gd name="T93" fmla="*/ 4 h 68"/>
                  <a:gd name="T94" fmla="*/ 3 w 115"/>
                  <a:gd name="T95" fmla="*/ 4 h 68"/>
                  <a:gd name="T96" fmla="*/ 0 w 115"/>
                  <a:gd name="T97" fmla="*/ 4 h 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68"/>
                  <a:gd name="T149" fmla="*/ 115 w 115"/>
                  <a:gd name="T150" fmla="*/ 68 h 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68">
                    <a:moveTo>
                      <a:pt x="0" y="63"/>
                    </a:moveTo>
                    <a:lnTo>
                      <a:pt x="3" y="67"/>
                    </a:lnTo>
                    <a:lnTo>
                      <a:pt x="4" y="68"/>
                    </a:lnTo>
                    <a:lnTo>
                      <a:pt x="9" y="63"/>
                    </a:lnTo>
                    <a:lnTo>
                      <a:pt x="13" y="61"/>
                    </a:lnTo>
                    <a:lnTo>
                      <a:pt x="15" y="63"/>
                    </a:lnTo>
                    <a:lnTo>
                      <a:pt x="7" y="68"/>
                    </a:lnTo>
                    <a:lnTo>
                      <a:pt x="18" y="64"/>
                    </a:lnTo>
                    <a:lnTo>
                      <a:pt x="19" y="61"/>
                    </a:lnTo>
                    <a:lnTo>
                      <a:pt x="36" y="55"/>
                    </a:lnTo>
                    <a:lnTo>
                      <a:pt x="49" y="46"/>
                    </a:lnTo>
                    <a:lnTo>
                      <a:pt x="63" y="40"/>
                    </a:lnTo>
                    <a:lnTo>
                      <a:pt x="76" y="33"/>
                    </a:lnTo>
                    <a:lnTo>
                      <a:pt x="75" y="33"/>
                    </a:lnTo>
                    <a:lnTo>
                      <a:pt x="51" y="52"/>
                    </a:lnTo>
                    <a:lnTo>
                      <a:pt x="46" y="52"/>
                    </a:lnTo>
                    <a:lnTo>
                      <a:pt x="51" y="54"/>
                    </a:lnTo>
                    <a:lnTo>
                      <a:pt x="57" y="51"/>
                    </a:lnTo>
                    <a:lnTo>
                      <a:pt x="91" y="24"/>
                    </a:lnTo>
                    <a:lnTo>
                      <a:pt x="97" y="18"/>
                    </a:lnTo>
                    <a:lnTo>
                      <a:pt x="115" y="4"/>
                    </a:lnTo>
                    <a:lnTo>
                      <a:pt x="115" y="1"/>
                    </a:lnTo>
                    <a:lnTo>
                      <a:pt x="112" y="1"/>
                    </a:lnTo>
                    <a:lnTo>
                      <a:pt x="104" y="9"/>
                    </a:lnTo>
                    <a:lnTo>
                      <a:pt x="100" y="7"/>
                    </a:lnTo>
                    <a:lnTo>
                      <a:pt x="91" y="12"/>
                    </a:lnTo>
                    <a:lnTo>
                      <a:pt x="90" y="10"/>
                    </a:lnTo>
                    <a:lnTo>
                      <a:pt x="84" y="27"/>
                    </a:lnTo>
                    <a:lnTo>
                      <a:pt x="81" y="24"/>
                    </a:lnTo>
                    <a:lnTo>
                      <a:pt x="75" y="24"/>
                    </a:lnTo>
                    <a:lnTo>
                      <a:pt x="87" y="12"/>
                    </a:lnTo>
                    <a:lnTo>
                      <a:pt x="85" y="9"/>
                    </a:lnTo>
                    <a:lnTo>
                      <a:pt x="91" y="0"/>
                    </a:lnTo>
                    <a:lnTo>
                      <a:pt x="88" y="0"/>
                    </a:lnTo>
                    <a:lnTo>
                      <a:pt x="73" y="18"/>
                    </a:lnTo>
                    <a:lnTo>
                      <a:pt x="55" y="25"/>
                    </a:lnTo>
                    <a:lnTo>
                      <a:pt x="45" y="27"/>
                    </a:lnTo>
                    <a:lnTo>
                      <a:pt x="43" y="31"/>
                    </a:lnTo>
                    <a:lnTo>
                      <a:pt x="31" y="36"/>
                    </a:lnTo>
                    <a:lnTo>
                      <a:pt x="27" y="33"/>
                    </a:lnTo>
                    <a:lnTo>
                      <a:pt x="27" y="37"/>
                    </a:lnTo>
                    <a:lnTo>
                      <a:pt x="21" y="37"/>
                    </a:lnTo>
                    <a:lnTo>
                      <a:pt x="18" y="40"/>
                    </a:lnTo>
                    <a:lnTo>
                      <a:pt x="18" y="46"/>
                    </a:lnTo>
                    <a:lnTo>
                      <a:pt x="15" y="43"/>
                    </a:lnTo>
                    <a:lnTo>
                      <a:pt x="12" y="49"/>
                    </a:lnTo>
                    <a:lnTo>
                      <a:pt x="4" y="52"/>
                    </a:lnTo>
                    <a:lnTo>
                      <a:pt x="3" y="57"/>
                    </a:lnTo>
                    <a:lnTo>
                      <a:pt x="0" y="63"/>
                    </a:lnTo>
                    <a:close/>
                  </a:path>
                </a:pathLst>
              </a:custGeom>
              <a:solidFill>
                <a:srgbClr val="AFD54A"/>
              </a:solidFill>
              <a:ln w="9525">
                <a:noFill/>
                <a:round/>
                <a:headEnd/>
                <a:tailEnd/>
              </a:ln>
            </p:spPr>
            <p:txBody>
              <a:bodyPr/>
              <a:lstStyle/>
              <a:p>
                <a:endParaRPr lang="en-US"/>
              </a:p>
            </p:txBody>
          </p:sp>
          <p:sp>
            <p:nvSpPr>
              <p:cNvPr id="26720" name="Freeform 76"/>
              <p:cNvSpPr>
                <a:spLocks/>
              </p:cNvSpPr>
              <p:nvPr/>
            </p:nvSpPr>
            <p:spPr bwMode="auto">
              <a:xfrm>
                <a:off x="3360" y="1933"/>
                <a:ext cx="511" cy="215"/>
              </a:xfrm>
              <a:custGeom>
                <a:avLst/>
                <a:gdLst>
                  <a:gd name="T0" fmla="*/ 0 w 535"/>
                  <a:gd name="T1" fmla="*/ 9 h 240"/>
                  <a:gd name="T2" fmla="*/ 32 w 535"/>
                  <a:gd name="T3" fmla="*/ 8 h 240"/>
                  <a:gd name="T4" fmla="*/ 64 w 535"/>
                  <a:gd name="T5" fmla="*/ 8 h 240"/>
                  <a:gd name="T6" fmla="*/ 101 w 535"/>
                  <a:gd name="T7" fmla="*/ 11 h 240"/>
                  <a:gd name="T8" fmla="*/ 110 w 535"/>
                  <a:gd name="T9" fmla="*/ 10 h 240"/>
                  <a:gd name="T10" fmla="*/ 112 w 535"/>
                  <a:gd name="T11" fmla="*/ 10 h 240"/>
                  <a:gd name="T12" fmla="*/ 116 w 535"/>
                  <a:gd name="T13" fmla="*/ 8 h 240"/>
                  <a:gd name="T14" fmla="*/ 117 w 535"/>
                  <a:gd name="T15" fmla="*/ 8 h 240"/>
                  <a:gd name="T16" fmla="*/ 116 w 535"/>
                  <a:gd name="T17" fmla="*/ 7 h 240"/>
                  <a:gd name="T18" fmla="*/ 117 w 535"/>
                  <a:gd name="T19" fmla="*/ 7 h 240"/>
                  <a:gd name="T20" fmla="*/ 120 w 535"/>
                  <a:gd name="T21" fmla="*/ 7 h 240"/>
                  <a:gd name="T22" fmla="*/ 120 w 535"/>
                  <a:gd name="T23" fmla="*/ 7 h 240"/>
                  <a:gd name="T24" fmla="*/ 122 w 535"/>
                  <a:gd name="T25" fmla="*/ 7 h 240"/>
                  <a:gd name="T26" fmla="*/ 132 w 535"/>
                  <a:gd name="T27" fmla="*/ 6 h 240"/>
                  <a:gd name="T28" fmla="*/ 133 w 535"/>
                  <a:gd name="T29" fmla="*/ 5 h 240"/>
                  <a:gd name="T30" fmla="*/ 132 w 535"/>
                  <a:gd name="T31" fmla="*/ 4 h 240"/>
                  <a:gd name="T32" fmla="*/ 132 w 535"/>
                  <a:gd name="T33" fmla="*/ 5 h 240"/>
                  <a:gd name="T34" fmla="*/ 129 w 535"/>
                  <a:gd name="T35" fmla="*/ 5 h 240"/>
                  <a:gd name="T36" fmla="*/ 120 w 535"/>
                  <a:gd name="T37" fmla="*/ 5 h 240"/>
                  <a:gd name="T38" fmla="*/ 126 w 535"/>
                  <a:gd name="T39" fmla="*/ 5 h 240"/>
                  <a:gd name="T40" fmla="*/ 127 w 535"/>
                  <a:gd name="T41" fmla="*/ 4 h 240"/>
                  <a:gd name="T42" fmla="*/ 127 w 535"/>
                  <a:gd name="T43" fmla="*/ 4 h 240"/>
                  <a:gd name="T44" fmla="*/ 123 w 535"/>
                  <a:gd name="T45" fmla="*/ 4 h 240"/>
                  <a:gd name="T46" fmla="*/ 127 w 535"/>
                  <a:gd name="T47" fmla="*/ 4 h 240"/>
                  <a:gd name="T48" fmla="*/ 127 w 535"/>
                  <a:gd name="T49" fmla="*/ 4 h 240"/>
                  <a:gd name="T50" fmla="*/ 127 w 535"/>
                  <a:gd name="T51" fmla="*/ 4 h 240"/>
                  <a:gd name="T52" fmla="*/ 132 w 535"/>
                  <a:gd name="T53" fmla="*/ 4 h 240"/>
                  <a:gd name="T54" fmla="*/ 133 w 535"/>
                  <a:gd name="T55" fmla="*/ 4 h 240"/>
                  <a:gd name="T56" fmla="*/ 138 w 535"/>
                  <a:gd name="T57" fmla="*/ 4 h 240"/>
                  <a:gd name="T58" fmla="*/ 141 w 535"/>
                  <a:gd name="T59" fmla="*/ 4 h 240"/>
                  <a:gd name="T60" fmla="*/ 139 w 535"/>
                  <a:gd name="T61" fmla="*/ 4 h 240"/>
                  <a:gd name="T62" fmla="*/ 135 w 535"/>
                  <a:gd name="T63" fmla="*/ 4 h 240"/>
                  <a:gd name="T64" fmla="*/ 133 w 535"/>
                  <a:gd name="T65" fmla="*/ 4 h 240"/>
                  <a:gd name="T66" fmla="*/ 123 w 535"/>
                  <a:gd name="T67" fmla="*/ 4 h 240"/>
                  <a:gd name="T68" fmla="*/ 127 w 535"/>
                  <a:gd name="T69" fmla="*/ 4 h 240"/>
                  <a:gd name="T70" fmla="*/ 132 w 535"/>
                  <a:gd name="T71" fmla="*/ 4 h 240"/>
                  <a:gd name="T72" fmla="*/ 133 w 535"/>
                  <a:gd name="T73" fmla="*/ 4 h 240"/>
                  <a:gd name="T74" fmla="*/ 135 w 535"/>
                  <a:gd name="T75" fmla="*/ 4 h 240"/>
                  <a:gd name="T76" fmla="*/ 81 w 535"/>
                  <a:gd name="T77" fmla="*/ 4 h 240"/>
                  <a:gd name="T78" fmla="*/ 40 w 535"/>
                  <a:gd name="T79" fmla="*/ 4 h 240"/>
                  <a:gd name="T80" fmla="*/ 34 w 535"/>
                  <a:gd name="T81" fmla="*/ 4 h 240"/>
                  <a:gd name="T82" fmla="*/ 30 w 535"/>
                  <a:gd name="T83" fmla="*/ 4 h 240"/>
                  <a:gd name="T84" fmla="*/ 27 w 535"/>
                  <a:gd name="T85" fmla="*/ 4 h 240"/>
                  <a:gd name="T86" fmla="*/ 22 w 535"/>
                  <a:gd name="T87" fmla="*/ 5 h 240"/>
                  <a:gd name="T88" fmla="*/ 11 w 535"/>
                  <a:gd name="T89" fmla="*/ 8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5"/>
                  <a:gd name="T136" fmla="*/ 0 h 240"/>
                  <a:gd name="T137" fmla="*/ 535 w 535"/>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solidFill>
                <a:srgbClr val="BA7CAC"/>
              </a:solidFill>
              <a:ln w="9525">
                <a:noFill/>
                <a:round/>
                <a:headEnd/>
                <a:tailEnd/>
              </a:ln>
            </p:spPr>
            <p:txBody>
              <a:bodyPr/>
              <a:lstStyle/>
              <a:p>
                <a:endParaRPr lang="en-US"/>
              </a:p>
            </p:txBody>
          </p:sp>
          <p:sp>
            <p:nvSpPr>
              <p:cNvPr id="26721" name="Freeform 77"/>
              <p:cNvSpPr>
                <a:spLocks/>
              </p:cNvSpPr>
              <p:nvPr/>
            </p:nvSpPr>
            <p:spPr bwMode="auto">
              <a:xfrm>
                <a:off x="3360" y="1933"/>
                <a:ext cx="511" cy="215"/>
              </a:xfrm>
              <a:custGeom>
                <a:avLst/>
                <a:gdLst>
                  <a:gd name="T0" fmla="*/ 0 w 535"/>
                  <a:gd name="T1" fmla="*/ 9 h 240"/>
                  <a:gd name="T2" fmla="*/ 32 w 535"/>
                  <a:gd name="T3" fmla="*/ 8 h 240"/>
                  <a:gd name="T4" fmla="*/ 64 w 535"/>
                  <a:gd name="T5" fmla="*/ 8 h 240"/>
                  <a:gd name="T6" fmla="*/ 101 w 535"/>
                  <a:gd name="T7" fmla="*/ 11 h 240"/>
                  <a:gd name="T8" fmla="*/ 110 w 535"/>
                  <a:gd name="T9" fmla="*/ 10 h 240"/>
                  <a:gd name="T10" fmla="*/ 112 w 535"/>
                  <a:gd name="T11" fmla="*/ 10 h 240"/>
                  <a:gd name="T12" fmla="*/ 116 w 535"/>
                  <a:gd name="T13" fmla="*/ 8 h 240"/>
                  <a:gd name="T14" fmla="*/ 117 w 535"/>
                  <a:gd name="T15" fmla="*/ 8 h 240"/>
                  <a:gd name="T16" fmla="*/ 116 w 535"/>
                  <a:gd name="T17" fmla="*/ 7 h 240"/>
                  <a:gd name="T18" fmla="*/ 117 w 535"/>
                  <a:gd name="T19" fmla="*/ 7 h 240"/>
                  <a:gd name="T20" fmla="*/ 120 w 535"/>
                  <a:gd name="T21" fmla="*/ 7 h 240"/>
                  <a:gd name="T22" fmla="*/ 120 w 535"/>
                  <a:gd name="T23" fmla="*/ 7 h 240"/>
                  <a:gd name="T24" fmla="*/ 122 w 535"/>
                  <a:gd name="T25" fmla="*/ 7 h 240"/>
                  <a:gd name="T26" fmla="*/ 132 w 535"/>
                  <a:gd name="T27" fmla="*/ 6 h 240"/>
                  <a:gd name="T28" fmla="*/ 133 w 535"/>
                  <a:gd name="T29" fmla="*/ 5 h 240"/>
                  <a:gd name="T30" fmla="*/ 132 w 535"/>
                  <a:gd name="T31" fmla="*/ 4 h 240"/>
                  <a:gd name="T32" fmla="*/ 132 w 535"/>
                  <a:gd name="T33" fmla="*/ 5 h 240"/>
                  <a:gd name="T34" fmla="*/ 129 w 535"/>
                  <a:gd name="T35" fmla="*/ 5 h 240"/>
                  <a:gd name="T36" fmla="*/ 120 w 535"/>
                  <a:gd name="T37" fmla="*/ 5 h 240"/>
                  <a:gd name="T38" fmla="*/ 126 w 535"/>
                  <a:gd name="T39" fmla="*/ 5 h 240"/>
                  <a:gd name="T40" fmla="*/ 127 w 535"/>
                  <a:gd name="T41" fmla="*/ 4 h 240"/>
                  <a:gd name="T42" fmla="*/ 127 w 535"/>
                  <a:gd name="T43" fmla="*/ 4 h 240"/>
                  <a:gd name="T44" fmla="*/ 123 w 535"/>
                  <a:gd name="T45" fmla="*/ 4 h 240"/>
                  <a:gd name="T46" fmla="*/ 127 w 535"/>
                  <a:gd name="T47" fmla="*/ 4 h 240"/>
                  <a:gd name="T48" fmla="*/ 127 w 535"/>
                  <a:gd name="T49" fmla="*/ 4 h 240"/>
                  <a:gd name="T50" fmla="*/ 127 w 535"/>
                  <a:gd name="T51" fmla="*/ 4 h 240"/>
                  <a:gd name="T52" fmla="*/ 132 w 535"/>
                  <a:gd name="T53" fmla="*/ 4 h 240"/>
                  <a:gd name="T54" fmla="*/ 133 w 535"/>
                  <a:gd name="T55" fmla="*/ 4 h 240"/>
                  <a:gd name="T56" fmla="*/ 138 w 535"/>
                  <a:gd name="T57" fmla="*/ 4 h 240"/>
                  <a:gd name="T58" fmla="*/ 141 w 535"/>
                  <a:gd name="T59" fmla="*/ 4 h 240"/>
                  <a:gd name="T60" fmla="*/ 139 w 535"/>
                  <a:gd name="T61" fmla="*/ 4 h 240"/>
                  <a:gd name="T62" fmla="*/ 135 w 535"/>
                  <a:gd name="T63" fmla="*/ 4 h 240"/>
                  <a:gd name="T64" fmla="*/ 133 w 535"/>
                  <a:gd name="T65" fmla="*/ 4 h 240"/>
                  <a:gd name="T66" fmla="*/ 123 w 535"/>
                  <a:gd name="T67" fmla="*/ 4 h 240"/>
                  <a:gd name="T68" fmla="*/ 127 w 535"/>
                  <a:gd name="T69" fmla="*/ 4 h 240"/>
                  <a:gd name="T70" fmla="*/ 132 w 535"/>
                  <a:gd name="T71" fmla="*/ 4 h 240"/>
                  <a:gd name="T72" fmla="*/ 133 w 535"/>
                  <a:gd name="T73" fmla="*/ 4 h 240"/>
                  <a:gd name="T74" fmla="*/ 135 w 535"/>
                  <a:gd name="T75" fmla="*/ 4 h 240"/>
                  <a:gd name="T76" fmla="*/ 81 w 535"/>
                  <a:gd name="T77" fmla="*/ 4 h 240"/>
                  <a:gd name="T78" fmla="*/ 40 w 535"/>
                  <a:gd name="T79" fmla="*/ 4 h 240"/>
                  <a:gd name="T80" fmla="*/ 34 w 535"/>
                  <a:gd name="T81" fmla="*/ 4 h 240"/>
                  <a:gd name="T82" fmla="*/ 30 w 535"/>
                  <a:gd name="T83" fmla="*/ 4 h 240"/>
                  <a:gd name="T84" fmla="*/ 27 w 535"/>
                  <a:gd name="T85" fmla="*/ 4 h 240"/>
                  <a:gd name="T86" fmla="*/ 22 w 535"/>
                  <a:gd name="T87" fmla="*/ 5 h 240"/>
                  <a:gd name="T88" fmla="*/ 11 w 535"/>
                  <a:gd name="T89" fmla="*/ 8 h 240"/>
                  <a:gd name="T90" fmla="*/ 0 w 535"/>
                  <a:gd name="T91" fmla="*/ 8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5"/>
                  <a:gd name="T139" fmla="*/ 0 h 240"/>
                  <a:gd name="T140" fmla="*/ 535 w 535"/>
                  <a:gd name="T141" fmla="*/ 240 h 2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noFill/>
              <a:ln w="4763">
                <a:solidFill>
                  <a:srgbClr val="1F1A17"/>
                </a:solidFill>
                <a:round/>
                <a:headEnd/>
                <a:tailEnd/>
              </a:ln>
            </p:spPr>
            <p:txBody>
              <a:bodyPr/>
              <a:lstStyle/>
              <a:p>
                <a:endParaRPr lang="en-US"/>
              </a:p>
            </p:txBody>
          </p:sp>
          <p:sp>
            <p:nvSpPr>
              <p:cNvPr id="26722" name="Freeform 78"/>
              <p:cNvSpPr>
                <a:spLocks/>
              </p:cNvSpPr>
              <p:nvPr/>
            </p:nvSpPr>
            <p:spPr bwMode="auto">
              <a:xfrm>
                <a:off x="2228" y="1146"/>
                <a:ext cx="392" cy="231"/>
              </a:xfrm>
              <a:custGeom>
                <a:avLst/>
                <a:gdLst>
                  <a:gd name="T0" fmla="*/ 0 w 410"/>
                  <a:gd name="T1" fmla="*/ 8 h 260"/>
                  <a:gd name="T2" fmla="*/ 11 w 410"/>
                  <a:gd name="T3" fmla="*/ 0 h 260"/>
                  <a:gd name="T4" fmla="*/ 61 w 410"/>
                  <a:gd name="T5" fmla="*/ 4 h 260"/>
                  <a:gd name="T6" fmla="*/ 102 w 410"/>
                  <a:gd name="T7" fmla="*/ 4 h 260"/>
                  <a:gd name="T8" fmla="*/ 104 w 410"/>
                  <a:gd name="T9" fmla="*/ 4 h 260"/>
                  <a:gd name="T10" fmla="*/ 109 w 410"/>
                  <a:gd name="T11" fmla="*/ 4 h 260"/>
                  <a:gd name="T12" fmla="*/ 109 w 410"/>
                  <a:gd name="T13" fmla="*/ 7 h 260"/>
                  <a:gd name="T14" fmla="*/ 112 w 410"/>
                  <a:gd name="T15" fmla="*/ 9 h 260"/>
                  <a:gd name="T16" fmla="*/ 53 w 410"/>
                  <a:gd name="T17" fmla="*/ 8 h 260"/>
                  <a:gd name="T18" fmla="*/ 0 w 410"/>
                  <a:gd name="T19" fmla="*/ 8 h 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0"/>
                  <a:gd name="T31" fmla="*/ 0 h 260"/>
                  <a:gd name="T32" fmla="*/ 410 w 410"/>
                  <a:gd name="T33" fmla="*/ 260 h 2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solidFill>
                <a:srgbClr val="AFD54A"/>
              </a:solidFill>
              <a:ln w="9525">
                <a:noFill/>
                <a:round/>
                <a:headEnd/>
                <a:tailEnd/>
              </a:ln>
            </p:spPr>
            <p:txBody>
              <a:bodyPr/>
              <a:lstStyle/>
              <a:p>
                <a:endParaRPr lang="en-US"/>
              </a:p>
            </p:txBody>
          </p:sp>
          <p:sp>
            <p:nvSpPr>
              <p:cNvPr id="26723" name="Freeform 79"/>
              <p:cNvSpPr>
                <a:spLocks/>
              </p:cNvSpPr>
              <p:nvPr/>
            </p:nvSpPr>
            <p:spPr bwMode="auto">
              <a:xfrm>
                <a:off x="2228" y="1146"/>
                <a:ext cx="392" cy="231"/>
              </a:xfrm>
              <a:custGeom>
                <a:avLst/>
                <a:gdLst>
                  <a:gd name="T0" fmla="*/ 0 w 410"/>
                  <a:gd name="T1" fmla="*/ 8 h 260"/>
                  <a:gd name="T2" fmla="*/ 11 w 410"/>
                  <a:gd name="T3" fmla="*/ 0 h 260"/>
                  <a:gd name="T4" fmla="*/ 61 w 410"/>
                  <a:gd name="T5" fmla="*/ 4 h 260"/>
                  <a:gd name="T6" fmla="*/ 102 w 410"/>
                  <a:gd name="T7" fmla="*/ 4 h 260"/>
                  <a:gd name="T8" fmla="*/ 104 w 410"/>
                  <a:gd name="T9" fmla="*/ 4 h 260"/>
                  <a:gd name="T10" fmla="*/ 109 w 410"/>
                  <a:gd name="T11" fmla="*/ 4 h 260"/>
                  <a:gd name="T12" fmla="*/ 109 w 410"/>
                  <a:gd name="T13" fmla="*/ 7 h 260"/>
                  <a:gd name="T14" fmla="*/ 112 w 410"/>
                  <a:gd name="T15" fmla="*/ 9 h 260"/>
                  <a:gd name="T16" fmla="*/ 53 w 410"/>
                  <a:gd name="T17" fmla="*/ 8 h 260"/>
                  <a:gd name="T18" fmla="*/ 0 w 410"/>
                  <a:gd name="T19" fmla="*/ 8 h 260"/>
                  <a:gd name="T20" fmla="*/ 0 w 410"/>
                  <a:gd name="T21" fmla="*/ 8 h 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0"/>
                  <a:gd name="T34" fmla="*/ 0 h 260"/>
                  <a:gd name="T35" fmla="*/ 410 w 410"/>
                  <a:gd name="T36" fmla="*/ 260 h 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noFill/>
              <a:ln w="4763">
                <a:solidFill>
                  <a:srgbClr val="1F1A17"/>
                </a:solidFill>
                <a:round/>
                <a:headEnd/>
                <a:tailEnd/>
              </a:ln>
            </p:spPr>
            <p:txBody>
              <a:bodyPr/>
              <a:lstStyle/>
              <a:p>
                <a:endParaRPr lang="en-US"/>
              </a:p>
            </p:txBody>
          </p:sp>
          <p:sp>
            <p:nvSpPr>
              <p:cNvPr id="26724" name="Freeform 80"/>
              <p:cNvSpPr>
                <a:spLocks/>
              </p:cNvSpPr>
              <p:nvPr/>
            </p:nvSpPr>
            <p:spPr bwMode="auto">
              <a:xfrm>
                <a:off x="3273" y="1596"/>
                <a:ext cx="251" cy="264"/>
              </a:xfrm>
              <a:custGeom>
                <a:avLst/>
                <a:gdLst>
                  <a:gd name="T0" fmla="*/ 0 w 263"/>
                  <a:gd name="T1" fmla="*/ 4 h 295"/>
                  <a:gd name="T2" fmla="*/ 10 w 263"/>
                  <a:gd name="T3" fmla="*/ 11 h 295"/>
                  <a:gd name="T4" fmla="*/ 10 w 263"/>
                  <a:gd name="T5" fmla="*/ 11 h 295"/>
                  <a:gd name="T6" fmla="*/ 14 w 263"/>
                  <a:gd name="T7" fmla="*/ 11 h 295"/>
                  <a:gd name="T8" fmla="*/ 16 w 263"/>
                  <a:gd name="T9" fmla="*/ 11 h 295"/>
                  <a:gd name="T10" fmla="*/ 22 w 263"/>
                  <a:gd name="T11" fmla="*/ 11 h 295"/>
                  <a:gd name="T12" fmla="*/ 25 w 263"/>
                  <a:gd name="T13" fmla="*/ 12 h 295"/>
                  <a:gd name="T14" fmla="*/ 31 w 263"/>
                  <a:gd name="T15" fmla="*/ 12 h 295"/>
                  <a:gd name="T16" fmla="*/ 35 w 263"/>
                  <a:gd name="T17" fmla="*/ 11 h 295"/>
                  <a:gd name="T18" fmla="*/ 43 w 263"/>
                  <a:gd name="T19" fmla="*/ 12 h 295"/>
                  <a:gd name="T20" fmla="*/ 48 w 263"/>
                  <a:gd name="T21" fmla="*/ 11 h 295"/>
                  <a:gd name="T22" fmla="*/ 49 w 263"/>
                  <a:gd name="T23" fmla="*/ 10 h 295"/>
                  <a:gd name="T24" fmla="*/ 52 w 263"/>
                  <a:gd name="T25" fmla="*/ 10 h 295"/>
                  <a:gd name="T26" fmla="*/ 53 w 263"/>
                  <a:gd name="T27" fmla="*/ 9 h 295"/>
                  <a:gd name="T28" fmla="*/ 62 w 263"/>
                  <a:gd name="T29" fmla="*/ 8 h 295"/>
                  <a:gd name="T30" fmla="*/ 65 w 263"/>
                  <a:gd name="T31" fmla="*/ 8 h 295"/>
                  <a:gd name="T32" fmla="*/ 68 w 263"/>
                  <a:gd name="T33" fmla="*/ 4 h 295"/>
                  <a:gd name="T34" fmla="*/ 65 w 263"/>
                  <a:gd name="T35" fmla="*/ 4 h 295"/>
                  <a:gd name="T36" fmla="*/ 68 w 263"/>
                  <a:gd name="T37" fmla="*/ 4 h 295"/>
                  <a:gd name="T38" fmla="*/ 64 w 263"/>
                  <a:gd name="T39" fmla="*/ 0 h 295"/>
                  <a:gd name="T40" fmla="*/ 56 w 263"/>
                  <a:gd name="T41" fmla="*/ 4 h 295"/>
                  <a:gd name="T42" fmla="*/ 52 w 263"/>
                  <a:gd name="T43" fmla="*/ 4 h 295"/>
                  <a:gd name="T44" fmla="*/ 50 w 263"/>
                  <a:gd name="T45" fmla="*/ 4 h 295"/>
                  <a:gd name="T46" fmla="*/ 47 w 263"/>
                  <a:gd name="T47" fmla="*/ 4 h 295"/>
                  <a:gd name="T48" fmla="*/ 43 w 263"/>
                  <a:gd name="T49" fmla="*/ 4 h 295"/>
                  <a:gd name="T50" fmla="*/ 38 w 263"/>
                  <a:gd name="T51" fmla="*/ 4 h 295"/>
                  <a:gd name="T52" fmla="*/ 35 w 263"/>
                  <a:gd name="T53" fmla="*/ 4 h 295"/>
                  <a:gd name="T54" fmla="*/ 32 w 263"/>
                  <a:gd name="T55" fmla="*/ 4 h 295"/>
                  <a:gd name="T56" fmla="*/ 29 w 263"/>
                  <a:gd name="T57" fmla="*/ 4 h 295"/>
                  <a:gd name="T58" fmla="*/ 28 w 263"/>
                  <a:gd name="T59" fmla="*/ 4 h 295"/>
                  <a:gd name="T60" fmla="*/ 31 w 263"/>
                  <a:gd name="T61" fmla="*/ 4 h 295"/>
                  <a:gd name="T62" fmla="*/ 31 w 263"/>
                  <a:gd name="T63" fmla="*/ 4 h 295"/>
                  <a:gd name="T64" fmla="*/ 30 w 263"/>
                  <a:gd name="T65" fmla="*/ 4 h 295"/>
                  <a:gd name="T66" fmla="*/ 29 w 263"/>
                  <a:gd name="T67" fmla="*/ 4 h 295"/>
                  <a:gd name="T68" fmla="*/ 24 w 263"/>
                  <a:gd name="T69" fmla="*/ 4 h 295"/>
                  <a:gd name="T70" fmla="*/ 21 w 263"/>
                  <a:gd name="T71" fmla="*/ 4 h 295"/>
                  <a:gd name="T72" fmla="*/ 22 w 263"/>
                  <a:gd name="T73" fmla="*/ 4 h 295"/>
                  <a:gd name="T74" fmla="*/ 0 w 263"/>
                  <a:gd name="T75" fmla="*/ 4 h 2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3"/>
                  <a:gd name="T115" fmla="*/ 0 h 295"/>
                  <a:gd name="T116" fmla="*/ 263 w 263"/>
                  <a:gd name="T117" fmla="*/ 295 h 2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solidFill>
                <a:srgbClr val="98BEE4"/>
              </a:solidFill>
              <a:ln w="9525">
                <a:noFill/>
                <a:round/>
                <a:headEnd/>
                <a:tailEnd/>
              </a:ln>
            </p:spPr>
            <p:txBody>
              <a:bodyPr/>
              <a:lstStyle/>
              <a:p>
                <a:endParaRPr lang="en-US"/>
              </a:p>
            </p:txBody>
          </p:sp>
          <p:sp>
            <p:nvSpPr>
              <p:cNvPr id="26725" name="Freeform 81"/>
              <p:cNvSpPr>
                <a:spLocks/>
              </p:cNvSpPr>
              <p:nvPr/>
            </p:nvSpPr>
            <p:spPr bwMode="auto">
              <a:xfrm>
                <a:off x="3273" y="1596"/>
                <a:ext cx="251" cy="264"/>
              </a:xfrm>
              <a:custGeom>
                <a:avLst/>
                <a:gdLst>
                  <a:gd name="T0" fmla="*/ 0 w 263"/>
                  <a:gd name="T1" fmla="*/ 4 h 295"/>
                  <a:gd name="T2" fmla="*/ 10 w 263"/>
                  <a:gd name="T3" fmla="*/ 11 h 295"/>
                  <a:gd name="T4" fmla="*/ 10 w 263"/>
                  <a:gd name="T5" fmla="*/ 11 h 295"/>
                  <a:gd name="T6" fmla="*/ 14 w 263"/>
                  <a:gd name="T7" fmla="*/ 11 h 295"/>
                  <a:gd name="T8" fmla="*/ 16 w 263"/>
                  <a:gd name="T9" fmla="*/ 11 h 295"/>
                  <a:gd name="T10" fmla="*/ 22 w 263"/>
                  <a:gd name="T11" fmla="*/ 11 h 295"/>
                  <a:gd name="T12" fmla="*/ 25 w 263"/>
                  <a:gd name="T13" fmla="*/ 12 h 295"/>
                  <a:gd name="T14" fmla="*/ 31 w 263"/>
                  <a:gd name="T15" fmla="*/ 12 h 295"/>
                  <a:gd name="T16" fmla="*/ 35 w 263"/>
                  <a:gd name="T17" fmla="*/ 11 h 295"/>
                  <a:gd name="T18" fmla="*/ 43 w 263"/>
                  <a:gd name="T19" fmla="*/ 12 h 295"/>
                  <a:gd name="T20" fmla="*/ 48 w 263"/>
                  <a:gd name="T21" fmla="*/ 11 h 295"/>
                  <a:gd name="T22" fmla="*/ 49 w 263"/>
                  <a:gd name="T23" fmla="*/ 10 h 295"/>
                  <a:gd name="T24" fmla="*/ 52 w 263"/>
                  <a:gd name="T25" fmla="*/ 10 h 295"/>
                  <a:gd name="T26" fmla="*/ 53 w 263"/>
                  <a:gd name="T27" fmla="*/ 9 h 295"/>
                  <a:gd name="T28" fmla="*/ 62 w 263"/>
                  <a:gd name="T29" fmla="*/ 8 h 295"/>
                  <a:gd name="T30" fmla="*/ 65 w 263"/>
                  <a:gd name="T31" fmla="*/ 8 h 295"/>
                  <a:gd name="T32" fmla="*/ 68 w 263"/>
                  <a:gd name="T33" fmla="*/ 4 h 295"/>
                  <a:gd name="T34" fmla="*/ 65 w 263"/>
                  <a:gd name="T35" fmla="*/ 4 h 295"/>
                  <a:gd name="T36" fmla="*/ 68 w 263"/>
                  <a:gd name="T37" fmla="*/ 4 h 295"/>
                  <a:gd name="T38" fmla="*/ 64 w 263"/>
                  <a:gd name="T39" fmla="*/ 0 h 295"/>
                  <a:gd name="T40" fmla="*/ 56 w 263"/>
                  <a:gd name="T41" fmla="*/ 4 h 295"/>
                  <a:gd name="T42" fmla="*/ 52 w 263"/>
                  <a:gd name="T43" fmla="*/ 4 h 295"/>
                  <a:gd name="T44" fmla="*/ 50 w 263"/>
                  <a:gd name="T45" fmla="*/ 4 h 295"/>
                  <a:gd name="T46" fmla="*/ 47 w 263"/>
                  <a:gd name="T47" fmla="*/ 4 h 295"/>
                  <a:gd name="T48" fmla="*/ 43 w 263"/>
                  <a:gd name="T49" fmla="*/ 4 h 295"/>
                  <a:gd name="T50" fmla="*/ 38 w 263"/>
                  <a:gd name="T51" fmla="*/ 4 h 295"/>
                  <a:gd name="T52" fmla="*/ 35 w 263"/>
                  <a:gd name="T53" fmla="*/ 4 h 295"/>
                  <a:gd name="T54" fmla="*/ 32 w 263"/>
                  <a:gd name="T55" fmla="*/ 4 h 295"/>
                  <a:gd name="T56" fmla="*/ 29 w 263"/>
                  <a:gd name="T57" fmla="*/ 4 h 295"/>
                  <a:gd name="T58" fmla="*/ 28 w 263"/>
                  <a:gd name="T59" fmla="*/ 4 h 295"/>
                  <a:gd name="T60" fmla="*/ 31 w 263"/>
                  <a:gd name="T61" fmla="*/ 4 h 295"/>
                  <a:gd name="T62" fmla="*/ 31 w 263"/>
                  <a:gd name="T63" fmla="*/ 4 h 295"/>
                  <a:gd name="T64" fmla="*/ 30 w 263"/>
                  <a:gd name="T65" fmla="*/ 4 h 295"/>
                  <a:gd name="T66" fmla="*/ 29 w 263"/>
                  <a:gd name="T67" fmla="*/ 4 h 295"/>
                  <a:gd name="T68" fmla="*/ 24 w 263"/>
                  <a:gd name="T69" fmla="*/ 4 h 295"/>
                  <a:gd name="T70" fmla="*/ 21 w 263"/>
                  <a:gd name="T71" fmla="*/ 4 h 295"/>
                  <a:gd name="T72" fmla="*/ 22 w 263"/>
                  <a:gd name="T73" fmla="*/ 4 h 295"/>
                  <a:gd name="T74" fmla="*/ 0 w 263"/>
                  <a:gd name="T75" fmla="*/ 4 h 295"/>
                  <a:gd name="T76" fmla="*/ 0 w 263"/>
                  <a:gd name="T77" fmla="*/ 4 h 2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
                  <a:gd name="T118" fmla="*/ 0 h 295"/>
                  <a:gd name="T119" fmla="*/ 263 w 263"/>
                  <a:gd name="T120" fmla="*/ 295 h 2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noFill/>
              <a:ln w="4763">
                <a:solidFill>
                  <a:srgbClr val="1F1A17"/>
                </a:solidFill>
                <a:round/>
                <a:headEnd/>
                <a:tailEnd/>
              </a:ln>
            </p:spPr>
            <p:txBody>
              <a:bodyPr/>
              <a:lstStyle/>
              <a:p>
                <a:endParaRPr lang="en-US"/>
              </a:p>
            </p:txBody>
          </p:sp>
          <p:sp>
            <p:nvSpPr>
              <p:cNvPr id="26726" name="Freeform 82"/>
              <p:cNvSpPr>
                <a:spLocks/>
              </p:cNvSpPr>
              <p:nvPr/>
            </p:nvSpPr>
            <p:spPr bwMode="auto">
              <a:xfrm>
                <a:off x="1101" y="1148"/>
                <a:ext cx="476" cy="380"/>
              </a:xfrm>
              <a:custGeom>
                <a:avLst/>
                <a:gdLst>
                  <a:gd name="T0" fmla="*/ 0 w 499"/>
                  <a:gd name="T1" fmla="*/ 12 h 426"/>
                  <a:gd name="T2" fmla="*/ 9 w 499"/>
                  <a:gd name="T3" fmla="*/ 9 h 426"/>
                  <a:gd name="T4" fmla="*/ 11 w 499"/>
                  <a:gd name="T5" fmla="*/ 7 h 426"/>
                  <a:gd name="T6" fmla="*/ 28 w 499"/>
                  <a:gd name="T7" fmla="*/ 0 h 426"/>
                  <a:gd name="T8" fmla="*/ 36 w 499"/>
                  <a:gd name="T9" fmla="*/ 4 h 426"/>
                  <a:gd name="T10" fmla="*/ 36 w 499"/>
                  <a:gd name="T11" fmla="*/ 4 h 426"/>
                  <a:gd name="T12" fmla="*/ 38 w 499"/>
                  <a:gd name="T13" fmla="*/ 4 h 426"/>
                  <a:gd name="T14" fmla="*/ 42 w 499"/>
                  <a:gd name="T15" fmla="*/ 4 h 426"/>
                  <a:gd name="T16" fmla="*/ 42 w 499"/>
                  <a:gd name="T17" fmla="*/ 4 h 426"/>
                  <a:gd name="T18" fmla="*/ 48 w 499"/>
                  <a:gd name="T19" fmla="*/ 4 h 426"/>
                  <a:gd name="T20" fmla="*/ 58 w 499"/>
                  <a:gd name="T21" fmla="*/ 4 h 426"/>
                  <a:gd name="T22" fmla="*/ 67 w 499"/>
                  <a:gd name="T23" fmla="*/ 4 h 426"/>
                  <a:gd name="T24" fmla="*/ 70 w 499"/>
                  <a:gd name="T25" fmla="*/ 4 h 426"/>
                  <a:gd name="T26" fmla="*/ 94 w 499"/>
                  <a:gd name="T27" fmla="*/ 4 h 426"/>
                  <a:gd name="T28" fmla="*/ 123 w 499"/>
                  <a:gd name="T29" fmla="*/ 4 h 426"/>
                  <a:gd name="T30" fmla="*/ 123 w 499"/>
                  <a:gd name="T31" fmla="*/ 4 h 426"/>
                  <a:gd name="T32" fmla="*/ 128 w 499"/>
                  <a:gd name="T33" fmla="*/ 5 h 426"/>
                  <a:gd name="T34" fmla="*/ 123 w 499"/>
                  <a:gd name="T35" fmla="*/ 7 h 426"/>
                  <a:gd name="T36" fmla="*/ 117 w 499"/>
                  <a:gd name="T37" fmla="*/ 8 h 426"/>
                  <a:gd name="T38" fmla="*/ 112 w 499"/>
                  <a:gd name="T39" fmla="*/ 9 h 426"/>
                  <a:gd name="T40" fmla="*/ 112 w 499"/>
                  <a:gd name="T41" fmla="*/ 9 h 426"/>
                  <a:gd name="T42" fmla="*/ 114 w 499"/>
                  <a:gd name="T43" fmla="*/ 10 h 426"/>
                  <a:gd name="T44" fmla="*/ 112 w 499"/>
                  <a:gd name="T45" fmla="*/ 11 h 426"/>
                  <a:gd name="T46" fmla="*/ 102 w 499"/>
                  <a:gd name="T47" fmla="*/ 16 h 426"/>
                  <a:gd name="T48" fmla="*/ 61 w 499"/>
                  <a:gd name="T49" fmla="*/ 14 h 426"/>
                  <a:gd name="T50" fmla="*/ 0 w 499"/>
                  <a:gd name="T51" fmla="*/ 12 h 4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9"/>
                  <a:gd name="T79" fmla="*/ 0 h 426"/>
                  <a:gd name="T80" fmla="*/ 499 w 499"/>
                  <a:gd name="T81" fmla="*/ 426 h 4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solidFill>
                <a:srgbClr val="98BEE4"/>
              </a:solidFill>
              <a:ln w="9525">
                <a:noFill/>
                <a:round/>
                <a:headEnd/>
                <a:tailEnd/>
              </a:ln>
            </p:spPr>
            <p:txBody>
              <a:bodyPr/>
              <a:lstStyle/>
              <a:p>
                <a:endParaRPr lang="en-US"/>
              </a:p>
            </p:txBody>
          </p:sp>
          <p:sp>
            <p:nvSpPr>
              <p:cNvPr id="26727" name="Freeform 83"/>
              <p:cNvSpPr>
                <a:spLocks/>
              </p:cNvSpPr>
              <p:nvPr/>
            </p:nvSpPr>
            <p:spPr bwMode="auto">
              <a:xfrm>
                <a:off x="1101" y="1148"/>
                <a:ext cx="476" cy="380"/>
              </a:xfrm>
              <a:custGeom>
                <a:avLst/>
                <a:gdLst>
                  <a:gd name="T0" fmla="*/ 0 w 499"/>
                  <a:gd name="T1" fmla="*/ 12 h 426"/>
                  <a:gd name="T2" fmla="*/ 9 w 499"/>
                  <a:gd name="T3" fmla="*/ 9 h 426"/>
                  <a:gd name="T4" fmla="*/ 11 w 499"/>
                  <a:gd name="T5" fmla="*/ 7 h 426"/>
                  <a:gd name="T6" fmla="*/ 28 w 499"/>
                  <a:gd name="T7" fmla="*/ 0 h 426"/>
                  <a:gd name="T8" fmla="*/ 36 w 499"/>
                  <a:gd name="T9" fmla="*/ 4 h 426"/>
                  <a:gd name="T10" fmla="*/ 36 w 499"/>
                  <a:gd name="T11" fmla="*/ 4 h 426"/>
                  <a:gd name="T12" fmla="*/ 38 w 499"/>
                  <a:gd name="T13" fmla="*/ 4 h 426"/>
                  <a:gd name="T14" fmla="*/ 42 w 499"/>
                  <a:gd name="T15" fmla="*/ 4 h 426"/>
                  <a:gd name="T16" fmla="*/ 42 w 499"/>
                  <a:gd name="T17" fmla="*/ 4 h 426"/>
                  <a:gd name="T18" fmla="*/ 48 w 499"/>
                  <a:gd name="T19" fmla="*/ 4 h 426"/>
                  <a:gd name="T20" fmla="*/ 58 w 499"/>
                  <a:gd name="T21" fmla="*/ 4 h 426"/>
                  <a:gd name="T22" fmla="*/ 67 w 499"/>
                  <a:gd name="T23" fmla="*/ 4 h 426"/>
                  <a:gd name="T24" fmla="*/ 70 w 499"/>
                  <a:gd name="T25" fmla="*/ 4 h 426"/>
                  <a:gd name="T26" fmla="*/ 94 w 499"/>
                  <a:gd name="T27" fmla="*/ 4 h 426"/>
                  <a:gd name="T28" fmla="*/ 123 w 499"/>
                  <a:gd name="T29" fmla="*/ 4 h 426"/>
                  <a:gd name="T30" fmla="*/ 123 w 499"/>
                  <a:gd name="T31" fmla="*/ 4 h 426"/>
                  <a:gd name="T32" fmla="*/ 128 w 499"/>
                  <a:gd name="T33" fmla="*/ 5 h 426"/>
                  <a:gd name="T34" fmla="*/ 123 w 499"/>
                  <a:gd name="T35" fmla="*/ 7 h 426"/>
                  <a:gd name="T36" fmla="*/ 117 w 499"/>
                  <a:gd name="T37" fmla="*/ 8 h 426"/>
                  <a:gd name="T38" fmla="*/ 112 w 499"/>
                  <a:gd name="T39" fmla="*/ 9 h 426"/>
                  <a:gd name="T40" fmla="*/ 112 w 499"/>
                  <a:gd name="T41" fmla="*/ 9 h 426"/>
                  <a:gd name="T42" fmla="*/ 114 w 499"/>
                  <a:gd name="T43" fmla="*/ 10 h 426"/>
                  <a:gd name="T44" fmla="*/ 112 w 499"/>
                  <a:gd name="T45" fmla="*/ 11 h 426"/>
                  <a:gd name="T46" fmla="*/ 102 w 499"/>
                  <a:gd name="T47" fmla="*/ 16 h 426"/>
                  <a:gd name="T48" fmla="*/ 61 w 499"/>
                  <a:gd name="T49" fmla="*/ 14 h 426"/>
                  <a:gd name="T50" fmla="*/ 0 w 499"/>
                  <a:gd name="T51" fmla="*/ 12 h 426"/>
                  <a:gd name="T52" fmla="*/ 0 w 499"/>
                  <a:gd name="T53" fmla="*/ 12 h 4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9"/>
                  <a:gd name="T82" fmla="*/ 0 h 426"/>
                  <a:gd name="T83" fmla="*/ 499 w 499"/>
                  <a:gd name="T84" fmla="*/ 426 h 4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noFill/>
              <a:ln w="4763">
                <a:solidFill>
                  <a:srgbClr val="1F1A17"/>
                </a:solidFill>
                <a:round/>
                <a:headEnd/>
                <a:tailEnd/>
              </a:ln>
            </p:spPr>
            <p:txBody>
              <a:bodyPr/>
              <a:lstStyle/>
              <a:p>
                <a:endParaRPr lang="en-US"/>
              </a:p>
            </p:txBody>
          </p:sp>
          <p:sp>
            <p:nvSpPr>
              <p:cNvPr id="26728" name="Freeform 84"/>
              <p:cNvSpPr>
                <a:spLocks/>
              </p:cNvSpPr>
              <p:nvPr/>
            </p:nvSpPr>
            <p:spPr bwMode="auto">
              <a:xfrm>
                <a:off x="3507" y="1546"/>
                <a:ext cx="348" cy="210"/>
              </a:xfrm>
              <a:custGeom>
                <a:avLst/>
                <a:gdLst>
                  <a:gd name="T0" fmla="*/ 0 w 364"/>
                  <a:gd name="T1" fmla="*/ 4 h 234"/>
                  <a:gd name="T2" fmla="*/ 11 w 364"/>
                  <a:gd name="T3" fmla="*/ 7 h 234"/>
                  <a:gd name="T4" fmla="*/ 11 w 364"/>
                  <a:gd name="T5" fmla="*/ 11 h 234"/>
                  <a:gd name="T6" fmla="*/ 26 w 364"/>
                  <a:gd name="T7" fmla="*/ 10 h 234"/>
                  <a:gd name="T8" fmla="*/ 84 w 364"/>
                  <a:gd name="T9" fmla="*/ 8 h 234"/>
                  <a:gd name="T10" fmla="*/ 86 w 364"/>
                  <a:gd name="T11" fmla="*/ 8 h 234"/>
                  <a:gd name="T12" fmla="*/ 90 w 364"/>
                  <a:gd name="T13" fmla="*/ 8 h 234"/>
                  <a:gd name="T14" fmla="*/ 94 w 364"/>
                  <a:gd name="T15" fmla="*/ 7 h 234"/>
                  <a:gd name="T16" fmla="*/ 96 w 364"/>
                  <a:gd name="T17" fmla="*/ 6 h 234"/>
                  <a:gd name="T18" fmla="*/ 98 w 364"/>
                  <a:gd name="T19" fmla="*/ 6 h 234"/>
                  <a:gd name="T20" fmla="*/ 89 w 364"/>
                  <a:gd name="T21" fmla="*/ 4 h 234"/>
                  <a:gd name="T22" fmla="*/ 89 w 364"/>
                  <a:gd name="T23" fmla="*/ 4 h 234"/>
                  <a:gd name="T24" fmla="*/ 93 w 364"/>
                  <a:gd name="T25" fmla="*/ 4 h 234"/>
                  <a:gd name="T26" fmla="*/ 88 w 364"/>
                  <a:gd name="T27" fmla="*/ 4 h 234"/>
                  <a:gd name="T28" fmla="*/ 84 w 364"/>
                  <a:gd name="T29" fmla="*/ 4 h 234"/>
                  <a:gd name="T30" fmla="*/ 80 w 364"/>
                  <a:gd name="T31" fmla="*/ 0 h 234"/>
                  <a:gd name="T32" fmla="*/ 15 w 364"/>
                  <a:gd name="T33" fmla="*/ 4 h 234"/>
                  <a:gd name="T34" fmla="*/ 11 w 364"/>
                  <a:gd name="T35" fmla="*/ 4 h 234"/>
                  <a:gd name="T36" fmla="*/ 0 w 364"/>
                  <a:gd name="T37" fmla="*/ 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4"/>
                  <a:gd name="T58" fmla="*/ 0 h 234"/>
                  <a:gd name="T59" fmla="*/ 364 w 364"/>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solidFill>
                <a:srgbClr val="98BEE4"/>
              </a:solidFill>
              <a:ln w="9525">
                <a:noFill/>
                <a:round/>
                <a:headEnd/>
                <a:tailEnd/>
              </a:ln>
            </p:spPr>
            <p:txBody>
              <a:bodyPr/>
              <a:lstStyle/>
              <a:p>
                <a:endParaRPr lang="en-US"/>
              </a:p>
            </p:txBody>
          </p:sp>
          <p:sp>
            <p:nvSpPr>
              <p:cNvPr id="26729" name="Freeform 85"/>
              <p:cNvSpPr>
                <a:spLocks/>
              </p:cNvSpPr>
              <p:nvPr/>
            </p:nvSpPr>
            <p:spPr bwMode="auto">
              <a:xfrm>
                <a:off x="3507" y="1546"/>
                <a:ext cx="348" cy="210"/>
              </a:xfrm>
              <a:custGeom>
                <a:avLst/>
                <a:gdLst>
                  <a:gd name="T0" fmla="*/ 0 w 364"/>
                  <a:gd name="T1" fmla="*/ 4 h 234"/>
                  <a:gd name="T2" fmla="*/ 11 w 364"/>
                  <a:gd name="T3" fmla="*/ 7 h 234"/>
                  <a:gd name="T4" fmla="*/ 11 w 364"/>
                  <a:gd name="T5" fmla="*/ 11 h 234"/>
                  <a:gd name="T6" fmla="*/ 26 w 364"/>
                  <a:gd name="T7" fmla="*/ 10 h 234"/>
                  <a:gd name="T8" fmla="*/ 84 w 364"/>
                  <a:gd name="T9" fmla="*/ 8 h 234"/>
                  <a:gd name="T10" fmla="*/ 86 w 364"/>
                  <a:gd name="T11" fmla="*/ 8 h 234"/>
                  <a:gd name="T12" fmla="*/ 90 w 364"/>
                  <a:gd name="T13" fmla="*/ 8 h 234"/>
                  <a:gd name="T14" fmla="*/ 94 w 364"/>
                  <a:gd name="T15" fmla="*/ 7 h 234"/>
                  <a:gd name="T16" fmla="*/ 96 w 364"/>
                  <a:gd name="T17" fmla="*/ 6 h 234"/>
                  <a:gd name="T18" fmla="*/ 98 w 364"/>
                  <a:gd name="T19" fmla="*/ 6 h 234"/>
                  <a:gd name="T20" fmla="*/ 89 w 364"/>
                  <a:gd name="T21" fmla="*/ 4 h 234"/>
                  <a:gd name="T22" fmla="*/ 89 w 364"/>
                  <a:gd name="T23" fmla="*/ 4 h 234"/>
                  <a:gd name="T24" fmla="*/ 93 w 364"/>
                  <a:gd name="T25" fmla="*/ 4 h 234"/>
                  <a:gd name="T26" fmla="*/ 88 w 364"/>
                  <a:gd name="T27" fmla="*/ 4 h 234"/>
                  <a:gd name="T28" fmla="*/ 84 w 364"/>
                  <a:gd name="T29" fmla="*/ 4 h 234"/>
                  <a:gd name="T30" fmla="*/ 80 w 364"/>
                  <a:gd name="T31" fmla="*/ 0 h 234"/>
                  <a:gd name="T32" fmla="*/ 15 w 364"/>
                  <a:gd name="T33" fmla="*/ 4 h 234"/>
                  <a:gd name="T34" fmla="*/ 11 w 364"/>
                  <a:gd name="T35" fmla="*/ 4 h 234"/>
                  <a:gd name="T36" fmla="*/ 0 w 364"/>
                  <a:gd name="T37" fmla="*/ 4 h 234"/>
                  <a:gd name="T38" fmla="*/ 0 w 364"/>
                  <a:gd name="T39" fmla="*/ 4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
                  <a:gd name="T61" fmla="*/ 0 h 234"/>
                  <a:gd name="T62" fmla="*/ 364 w 364"/>
                  <a:gd name="T63" fmla="*/ 234 h 2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noFill/>
              <a:ln w="4763">
                <a:solidFill>
                  <a:srgbClr val="1F1A17"/>
                </a:solidFill>
                <a:round/>
                <a:headEnd/>
                <a:tailEnd/>
              </a:ln>
            </p:spPr>
            <p:txBody>
              <a:bodyPr/>
              <a:lstStyle/>
              <a:p>
                <a:endParaRPr lang="en-US"/>
              </a:p>
            </p:txBody>
          </p:sp>
          <p:sp>
            <p:nvSpPr>
              <p:cNvPr id="26730" name="Freeform 86"/>
              <p:cNvSpPr>
                <a:spLocks/>
              </p:cNvSpPr>
              <p:nvPr/>
            </p:nvSpPr>
            <p:spPr bwMode="auto">
              <a:xfrm>
                <a:off x="3983" y="1498"/>
                <a:ext cx="47" cy="53"/>
              </a:xfrm>
              <a:custGeom>
                <a:avLst/>
                <a:gdLst>
                  <a:gd name="T0" fmla="*/ 0 w 50"/>
                  <a:gd name="T1" fmla="*/ 4 h 60"/>
                  <a:gd name="T2" fmla="*/ 8 w 50"/>
                  <a:gd name="T3" fmla="*/ 4 h 60"/>
                  <a:gd name="T4" fmla="*/ 8 w 50"/>
                  <a:gd name="T5" fmla="*/ 4 h 60"/>
                  <a:gd name="T6" fmla="*/ 8 w 50"/>
                  <a:gd name="T7" fmla="*/ 4 h 60"/>
                  <a:gd name="T8" fmla="*/ 8 w 50"/>
                  <a:gd name="T9" fmla="*/ 4 h 60"/>
                  <a:gd name="T10" fmla="*/ 8 w 50"/>
                  <a:gd name="T11" fmla="*/ 4 h 60"/>
                  <a:gd name="T12" fmla="*/ 8 w 50"/>
                  <a:gd name="T13" fmla="*/ 4 h 60"/>
                  <a:gd name="T14" fmla="*/ 8 w 50"/>
                  <a:gd name="T15" fmla="*/ 4 h 60"/>
                  <a:gd name="T16" fmla="*/ 8 w 50"/>
                  <a:gd name="T17" fmla="*/ 4 h 60"/>
                  <a:gd name="T18" fmla="*/ 8 w 50"/>
                  <a:gd name="T19" fmla="*/ 4 h 60"/>
                  <a:gd name="T20" fmla="*/ 8 w 50"/>
                  <a:gd name="T21" fmla="*/ 4 h 60"/>
                  <a:gd name="T22" fmla="*/ 8 w 50"/>
                  <a:gd name="T23" fmla="*/ 4 h 60"/>
                  <a:gd name="T24" fmla="*/ 8 w 50"/>
                  <a:gd name="T25" fmla="*/ 2 h 60"/>
                  <a:gd name="T26" fmla="*/ 8 w 50"/>
                  <a:gd name="T27" fmla="*/ 0 h 60"/>
                  <a:gd name="T28" fmla="*/ 0 w 50"/>
                  <a:gd name="T29" fmla="*/ 4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60"/>
                  <a:gd name="T47" fmla="*/ 50 w 5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60">
                    <a:moveTo>
                      <a:pt x="0" y="5"/>
                    </a:moveTo>
                    <a:lnTo>
                      <a:pt x="11" y="57"/>
                    </a:lnTo>
                    <a:lnTo>
                      <a:pt x="14" y="60"/>
                    </a:lnTo>
                    <a:lnTo>
                      <a:pt x="30" y="49"/>
                    </a:lnTo>
                    <a:lnTo>
                      <a:pt x="29" y="35"/>
                    </a:lnTo>
                    <a:lnTo>
                      <a:pt x="33" y="27"/>
                    </a:lnTo>
                    <a:lnTo>
                      <a:pt x="36" y="32"/>
                    </a:lnTo>
                    <a:lnTo>
                      <a:pt x="38" y="42"/>
                    </a:lnTo>
                    <a:lnTo>
                      <a:pt x="44" y="42"/>
                    </a:lnTo>
                    <a:lnTo>
                      <a:pt x="50" y="32"/>
                    </a:lnTo>
                    <a:lnTo>
                      <a:pt x="44" y="18"/>
                    </a:lnTo>
                    <a:lnTo>
                      <a:pt x="32" y="17"/>
                    </a:lnTo>
                    <a:lnTo>
                      <a:pt x="24" y="2"/>
                    </a:lnTo>
                    <a:lnTo>
                      <a:pt x="17" y="0"/>
                    </a:lnTo>
                    <a:lnTo>
                      <a:pt x="0" y="5"/>
                    </a:lnTo>
                    <a:close/>
                  </a:path>
                </a:pathLst>
              </a:custGeom>
              <a:solidFill>
                <a:srgbClr val="AFD54A"/>
              </a:solidFill>
              <a:ln w="9525">
                <a:noFill/>
                <a:round/>
                <a:headEnd/>
                <a:tailEnd/>
              </a:ln>
            </p:spPr>
            <p:txBody>
              <a:bodyPr/>
              <a:lstStyle/>
              <a:p>
                <a:endParaRPr lang="en-US"/>
              </a:p>
            </p:txBody>
          </p:sp>
          <p:sp>
            <p:nvSpPr>
              <p:cNvPr id="26731" name="Freeform 87"/>
              <p:cNvSpPr>
                <a:spLocks/>
              </p:cNvSpPr>
              <p:nvPr/>
            </p:nvSpPr>
            <p:spPr bwMode="auto">
              <a:xfrm>
                <a:off x="3422" y="2079"/>
                <a:ext cx="303" cy="218"/>
              </a:xfrm>
              <a:custGeom>
                <a:avLst/>
                <a:gdLst>
                  <a:gd name="T0" fmla="*/ 0 w 318"/>
                  <a:gd name="T1" fmla="*/ 4 h 243"/>
                  <a:gd name="T2" fmla="*/ 10 w 318"/>
                  <a:gd name="T3" fmla="*/ 4 h 243"/>
                  <a:gd name="T4" fmla="*/ 14 w 318"/>
                  <a:gd name="T5" fmla="*/ 4 h 243"/>
                  <a:gd name="T6" fmla="*/ 36 w 318"/>
                  <a:gd name="T7" fmla="*/ 0 h 243"/>
                  <a:gd name="T8" fmla="*/ 44 w 318"/>
                  <a:gd name="T9" fmla="*/ 4 h 243"/>
                  <a:gd name="T10" fmla="*/ 58 w 318"/>
                  <a:gd name="T11" fmla="*/ 4 h 243"/>
                  <a:gd name="T12" fmla="*/ 79 w 318"/>
                  <a:gd name="T13" fmla="*/ 4 h 243"/>
                  <a:gd name="T14" fmla="*/ 71 w 318"/>
                  <a:gd name="T15" fmla="*/ 4 h 243"/>
                  <a:gd name="T16" fmla="*/ 70 w 318"/>
                  <a:gd name="T17" fmla="*/ 5 h 243"/>
                  <a:gd name="T18" fmla="*/ 70 w 318"/>
                  <a:gd name="T19" fmla="*/ 6 h 243"/>
                  <a:gd name="T20" fmla="*/ 64 w 318"/>
                  <a:gd name="T21" fmla="*/ 7 h 243"/>
                  <a:gd name="T22" fmla="*/ 60 w 318"/>
                  <a:gd name="T23" fmla="*/ 9 h 243"/>
                  <a:gd name="T24" fmla="*/ 54 w 318"/>
                  <a:gd name="T25" fmla="*/ 9 h 243"/>
                  <a:gd name="T26" fmla="*/ 50 w 318"/>
                  <a:gd name="T27" fmla="*/ 9 h 243"/>
                  <a:gd name="T28" fmla="*/ 50 w 318"/>
                  <a:gd name="T29" fmla="*/ 10 h 243"/>
                  <a:gd name="T30" fmla="*/ 46 w 318"/>
                  <a:gd name="T31" fmla="*/ 10 h 243"/>
                  <a:gd name="T32" fmla="*/ 50 w 318"/>
                  <a:gd name="T33" fmla="*/ 10 h 243"/>
                  <a:gd name="T34" fmla="*/ 47 w 318"/>
                  <a:gd name="T35" fmla="*/ 11 h 243"/>
                  <a:gd name="T36" fmla="*/ 44 w 318"/>
                  <a:gd name="T37" fmla="*/ 11 h 243"/>
                  <a:gd name="T38" fmla="*/ 42 w 318"/>
                  <a:gd name="T39" fmla="*/ 11 h 243"/>
                  <a:gd name="T40" fmla="*/ 39 w 318"/>
                  <a:gd name="T41" fmla="*/ 10 h 243"/>
                  <a:gd name="T42" fmla="*/ 38 w 318"/>
                  <a:gd name="T43" fmla="*/ 9 h 243"/>
                  <a:gd name="T44" fmla="*/ 32 w 318"/>
                  <a:gd name="T45" fmla="*/ 8 h 243"/>
                  <a:gd name="T46" fmla="*/ 28 w 318"/>
                  <a:gd name="T47" fmla="*/ 7 h 243"/>
                  <a:gd name="T48" fmla="*/ 25 w 318"/>
                  <a:gd name="T49" fmla="*/ 6 h 243"/>
                  <a:gd name="T50" fmla="*/ 14 w 318"/>
                  <a:gd name="T51" fmla="*/ 4 h 243"/>
                  <a:gd name="T52" fmla="*/ 10 w 318"/>
                  <a:gd name="T53" fmla="*/ 4 h 243"/>
                  <a:gd name="T54" fmla="*/ 0 w 318"/>
                  <a:gd name="T55" fmla="*/ 4 h 2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243"/>
                  <a:gd name="T86" fmla="*/ 318 w 318"/>
                  <a:gd name="T87" fmla="*/ 243 h 2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solidFill>
                <a:srgbClr val="BA7CAC"/>
              </a:solidFill>
              <a:ln w="9525">
                <a:noFill/>
                <a:round/>
                <a:headEnd/>
                <a:tailEnd/>
              </a:ln>
            </p:spPr>
            <p:txBody>
              <a:bodyPr/>
              <a:lstStyle/>
              <a:p>
                <a:endParaRPr lang="en-US"/>
              </a:p>
            </p:txBody>
          </p:sp>
          <p:sp>
            <p:nvSpPr>
              <p:cNvPr id="26732" name="Freeform 88"/>
              <p:cNvSpPr>
                <a:spLocks/>
              </p:cNvSpPr>
              <p:nvPr/>
            </p:nvSpPr>
            <p:spPr bwMode="auto">
              <a:xfrm>
                <a:off x="3422" y="2079"/>
                <a:ext cx="303" cy="218"/>
              </a:xfrm>
              <a:custGeom>
                <a:avLst/>
                <a:gdLst>
                  <a:gd name="T0" fmla="*/ 0 w 318"/>
                  <a:gd name="T1" fmla="*/ 4 h 243"/>
                  <a:gd name="T2" fmla="*/ 10 w 318"/>
                  <a:gd name="T3" fmla="*/ 4 h 243"/>
                  <a:gd name="T4" fmla="*/ 14 w 318"/>
                  <a:gd name="T5" fmla="*/ 4 h 243"/>
                  <a:gd name="T6" fmla="*/ 36 w 318"/>
                  <a:gd name="T7" fmla="*/ 0 h 243"/>
                  <a:gd name="T8" fmla="*/ 44 w 318"/>
                  <a:gd name="T9" fmla="*/ 4 h 243"/>
                  <a:gd name="T10" fmla="*/ 58 w 318"/>
                  <a:gd name="T11" fmla="*/ 4 h 243"/>
                  <a:gd name="T12" fmla="*/ 79 w 318"/>
                  <a:gd name="T13" fmla="*/ 4 h 243"/>
                  <a:gd name="T14" fmla="*/ 71 w 318"/>
                  <a:gd name="T15" fmla="*/ 4 h 243"/>
                  <a:gd name="T16" fmla="*/ 70 w 318"/>
                  <a:gd name="T17" fmla="*/ 5 h 243"/>
                  <a:gd name="T18" fmla="*/ 70 w 318"/>
                  <a:gd name="T19" fmla="*/ 6 h 243"/>
                  <a:gd name="T20" fmla="*/ 64 w 318"/>
                  <a:gd name="T21" fmla="*/ 7 h 243"/>
                  <a:gd name="T22" fmla="*/ 60 w 318"/>
                  <a:gd name="T23" fmla="*/ 9 h 243"/>
                  <a:gd name="T24" fmla="*/ 54 w 318"/>
                  <a:gd name="T25" fmla="*/ 9 h 243"/>
                  <a:gd name="T26" fmla="*/ 50 w 318"/>
                  <a:gd name="T27" fmla="*/ 9 h 243"/>
                  <a:gd name="T28" fmla="*/ 50 w 318"/>
                  <a:gd name="T29" fmla="*/ 10 h 243"/>
                  <a:gd name="T30" fmla="*/ 46 w 318"/>
                  <a:gd name="T31" fmla="*/ 10 h 243"/>
                  <a:gd name="T32" fmla="*/ 50 w 318"/>
                  <a:gd name="T33" fmla="*/ 10 h 243"/>
                  <a:gd name="T34" fmla="*/ 47 w 318"/>
                  <a:gd name="T35" fmla="*/ 11 h 243"/>
                  <a:gd name="T36" fmla="*/ 44 w 318"/>
                  <a:gd name="T37" fmla="*/ 11 h 243"/>
                  <a:gd name="T38" fmla="*/ 42 w 318"/>
                  <a:gd name="T39" fmla="*/ 11 h 243"/>
                  <a:gd name="T40" fmla="*/ 39 w 318"/>
                  <a:gd name="T41" fmla="*/ 10 h 243"/>
                  <a:gd name="T42" fmla="*/ 38 w 318"/>
                  <a:gd name="T43" fmla="*/ 9 h 243"/>
                  <a:gd name="T44" fmla="*/ 32 w 318"/>
                  <a:gd name="T45" fmla="*/ 8 h 243"/>
                  <a:gd name="T46" fmla="*/ 28 w 318"/>
                  <a:gd name="T47" fmla="*/ 7 h 243"/>
                  <a:gd name="T48" fmla="*/ 25 w 318"/>
                  <a:gd name="T49" fmla="*/ 6 h 243"/>
                  <a:gd name="T50" fmla="*/ 14 w 318"/>
                  <a:gd name="T51" fmla="*/ 4 h 243"/>
                  <a:gd name="T52" fmla="*/ 10 w 318"/>
                  <a:gd name="T53" fmla="*/ 4 h 243"/>
                  <a:gd name="T54" fmla="*/ 0 w 318"/>
                  <a:gd name="T55" fmla="*/ 4 h 243"/>
                  <a:gd name="T56" fmla="*/ 0 w 318"/>
                  <a:gd name="T57" fmla="*/ 4 h 2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243"/>
                  <a:gd name="T89" fmla="*/ 318 w 318"/>
                  <a:gd name="T90" fmla="*/ 243 h 2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noFill/>
              <a:ln w="4763">
                <a:solidFill>
                  <a:srgbClr val="1F1A17"/>
                </a:solidFill>
                <a:round/>
                <a:headEnd/>
                <a:tailEnd/>
              </a:ln>
            </p:spPr>
            <p:txBody>
              <a:bodyPr/>
              <a:lstStyle/>
              <a:p>
                <a:endParaRPr lang="en-US"/>
              </a:p>
            </p:txBody>
          </p:sp>
          <p:sp>
            <p:nvSpPr>
              <p:cNvPr id="26733" name="Freeform 89"/>
              <p:cNvSpPr>
                <a:spLocks/>
              </p:cNvSpPr>
              <p:nvPr/>
            </p:nvSpPr>
            <p:spPr bwMode="auto">
              <a:xfrm>
                <a:off x="2206" y="1358"/>
                <a:ext cx="422" cy="263"/>
              </a:xfrm>
              <a:custGeom>
                <a:avLst/>
                <a:gdLst>
                  <a:gd name="T0" fmla="*/ 0 w 441"/>
                  <a:gd name="T1" fmla="*/ 10 h 294"/>
                  <a:gd name="T2" fmla="*/ 11 w 441"/>
                  <a:gd name="T3" fmla="*/ 4 h 294"/>
                  <a:gd name="T4" fmla="*/ 11 w 441"/>
                  <a:gd name="T5" fmla="*/ 0 h 294"/>
                  <a:gd name="T6" fmla="*/ 60 w 441"/>
                  <a:gd name="T7" fmla="*/ 4 h 294"/>
                  <a:gd name="T8" fmla="*/ 121 w 441"/>
                  <a:gd name="T9" fmla="*/ 4 h 294"/>
                  <a:gd name="T10" fmla="*/ 117 w 441"/>
                  <a:gd name="T11" fmla="*/ 4 h 294"/>
                  <a:gd name="T12" fmla="*/ 122 w 441"/>
                  <a:gd name="T13" fmla="*/ 4 h 294"/>
                  <a:gd name="T14" fmla="*/ 122 w 441"/>
                  <a:gd name="T15" fmla="*/ 9 h 294"/>
                  <a:gd name="T16" fmla="*/ 121 w 441"/>
                  <a:gd name="T17" fmla="*/ 9 h 294"/>
                  <a:gd name="T18" fmla="*/ 121 w 441"/>
                  <a:gd name="T19" fmla="*/ 10 h 294"/>
                  <a:gd name="T20" fmla="*/ 122 w 441"/>
                  <a:gd name="T21" fmla="*/ 10 h 294"/>
                  <a:gd name="T22" fmla="*/ 121 w 441"/>
                  <a:gd name="T23" fmla="*/ 11 h 294"/>
                  <a:gd name="T24" fmla="*/ 122 w 441"/>
                  <a:gd name="T25" fmla="*/ 12 h 294"/>
                  <a:gd name="T26" fmla="*/ 119 w 441"/>
                  <a:gd name="T27" fmla="*/ 12 h 294"/>
                  <a:gd name="T28" fmla="*/ 117 w 441"/>
                  <a:gd name="T29" fmla="*/ 11 h 294"/>
                  <a:gd name="T30" fmla="*/ 111 w 441"/>
                  <a:gd name="T31" fmla="*/ 11 h 294"/>
                  <a:gd name="T32" fmla="*/ 106 w 441"/>
                  <a:gd name="T33" fmla="*/ 11 h 294"/>
                  <a:gd name="T34" fmla="*/ 96 w 441"/>
                  <a:gd name="T35" fmla="*/ 11 h 294"/>
                  <a:gd name="T36" fmla="*/ 89 w 441"/>
                  <a:gd name="T37" fmla="*/ 10 h 294"/>
                  <a:gd name="T38" fmla="*/ 0 w 441"/>
                  <a:gd name="T39" fmla="*/ 10 h 2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1"/>
                  <a:gd name="T61" fmla="*/ 0 h 294"/>
                  <a:gd name="T62" fmla="*/ 441 w 441"/>
                  <a:gd name="T63" fmla="*/ 294 h 2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solidFill>
                <a:srgbClr val="AFD54A"/>
              </a:solidFill>
              <a:ln w="9525">
                <a:noFill/>
                <a:round/>
                <a:headEnd/>
                <a:tailEnd/>
              </a:ln>
            </p:spPr>
            <p:txBody>
              <a:bodyPr/>
              <a:lstStyle/>
              <a:p>
                <a:endParaRPr lang="en-US"/>
              </a:p>
            </p:txBody>
          </p:sp>
          <p:sp>
            <p:nvSpPr>
              <p:cNvPr id="26734" name="Freeform 90"/>
              <p:cNvSpPr>
                <a:spLocks/>
              </p:cNvSpPr>
              <p:nvPr/>
            </p:nvSpPr>
            <p:spPr bwMode="auto">
              <a:xfrm>
                <a:off x="2206" y="1358"/>
                <a:ext cx="422" cy="263"/>
              </a:xfrm>
              <a:custGeom>
                <a:avLst/>
                <a:gdLst>
                  <a:gd name="T0" fmla="*/ 0 w 441"/>
                  <a:gd name="T1" fmla="*/ 10 h 294"/>
                  <a:gd name="T2" fmla="*/ 11 w 441"/>
                  <a:gd name="T3" fmla="*/ 4 h 294"/>
                  <a:gd name="T4" fmla="*/ 11 w 441"/>
                  <a:gd name="T5" fmla="*/ 0 h 294"/>
                  <a:gd name="T6" fmla="*/ 60 w 441"/>
                  <a:gd name="T7" fmla="*/ 4 h 294"/>
                  <a:gd name="T8" fmla="*/ 121 w 441"/>
                  <a:gd name="T9" fmla="*/ 4 h 294"/>
                  <a:gd name="T10" fmla="*/ 117 w 441"/>
                  <a:gd name="T11" fmla="*/ 4 h 294"/>
                  <a:gd name="T12" fmla="*/ 122 w 441"/>
                  <a:gd name="T13" fmla="*/ 4 h 294"/>
                  <a:gd name="T14" fmla="*/ 122 w 441"/>
                  <a:gd name="T15" fmla="*/ 9 h 294"/>
                  <a:gd name="T16" fmla="*/ 121 w 441"/>
                  <a:gd name="T17" fmla="*/ 9 h 294"/>
                  <a:gd name="T18" fmla="*/ 121 w 441"/>
                  <a:gd name="T19" fmla="*/ 10 h 294"/>
                  <a:gd name="T20" fmla="*/ 122 w 441"/>
                  <a:gd name="T21" fmla="*/ 10 h 294"/>
                  <a:gd name="T22" fmla="*/ 121 w 441"/>
                  <a:gd name="T23" fmla="*/ 11 h 294"/>
                  <a:gd name="T24" fmla="*/ 122 w 441"/>
                  <a:gd name="T25" fmla="*/ 12 h 294"/>
                  <a:gd name="T26" fmla="*/ 119 w 441"/>
                  <a:gd name="T27" fmla="*/ 12 h 294"/>
                  <a:gd name="T28" fmla="*/ 117 w 441"/>
                  <a:gd name="T29" fmla="*/ 11 h 294"/>
                  <a:gd name="T30" fmla="*/ 111 w 441"/>
                  <a:gd name="T31" fmla="*/ 11 h 294"/>
                  <a:gd name="T32" fmla="*/ 106 w 441"/>
                  <a:gd name="T33" fmla="*/ 11 h 294"/>
                  <a:gd name="T34" fmla="*/ 96 w 441"/>
                  <a:gd name="T35" fmla="*/ 11 h 294"/>
                  <a:gd name="T36" fmla="*/ 89 w 441"/>
                  <a:gd name="T37" fmla="*/ 10 h 294"/>
                  <a:gd name="T38" fmla="*/ 0 w 441"/>
                  <a:gd name="T39" fmla="*/ 10 h 294"/>
                  <a:gd name="T40" fmla="*/ 0 w 441"/>
                  <a:gd name="T41" fmla="*/ 10 h 2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1"/>
                  <a:gd name="T64" fmla="*/ 0 h 294"/>
                  <a:gd name="T65" fmla="*/ 441 w 441"/>
                  <a:gd name="T66" fmla="*/ 294 h 2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noFill/>
              <a:ln w="4763">
                <a:solidFill>
                  <a:srgbClr val="1F1A17"/>
                </a:solidFill>
                <a:round/>
                <a:headEnd/>
                <a:tailEnd/>
              </a:ln>
            </p:spPr>
            <p:txBody>
              <a:bodyPr/>
              <a:lstStyle/>
              <a:p>
                <a:endParaRPr lang="en-US"/>
              </a:p>
            </p:txBody>
          </p:sp>
          <p:sp>
            <p:nvSpPr>
              <p:cNvPr id="26735" name="Freeform 91"/>
              <p:cNvSpPr>
                <a:spLocks/>
              </p:cNvSpPr>
              <p:nvPr/>
            </p:nvSpPr>
            <p:spPr bwMode="auto">
              <a:xfrm>
                <a:off x="2998" y="1985"/>
                <a:ext cx="508" cy="162"/>
              </a:xfrm>
              <a:custGeom>
                <a:avLst/>
                <a:gdLst>
                  <a:gd name="T0" fmla="*/ 0 w 531"/>
                  <a:gd name="T1" fmla="*/ 7 h 181"/>
                  <a:gd name="T2" fmla="*/ 9 w 531"/>
                  <a:gd name="T3" fmla="*/ 6 h 181"/>
                  <a:gd name="T4" fmla="*/ 3 w 531"/>
                  <a:gd name="T5" fmla="*/ 5 h 181"/>
                  <a:gd name="T6" fmla="*/ 11 w 531"/>
                  <a:gd name="T7" fmla="*/ 5 h 181"/>
                  <a:gd name="T8" fmla="*/ 11 w 531"/>
                  <a:gd name="T9" fmla="*/ 4 h 181"/>
                  <a:gd name="T10" fmla="*/ 11 w 531"/>
                  <a:gd name="T11" fmla="*/ 4 h 181"/>
                  <a:gd name="T12" fmla="*/ 11 w 531"/>
                  <a:gd name="T13" fmla="*/ 4 h 181"/>
                  <a:gd name="T14" fmla="*/ 11 w 531"/>
                  <a:gd name="T15" fmla="*/ 4 h 181"/>
                  <a:gd name="T16" fmla="*/ 11 w 531"/>
                  <a:gd name="T17" fmla="*/ 4 h 181"/>
                  <a:gd name="T18" fmla="*/ 36 w 531"/>
                  <a:gd name="T19" fmla="*/ 4 h 181"/>
                  <a:gd name="T20" fmla="*/ 35 w 531"/>
                  <a:gd name="T21" fmla="*/ 4 h 181"/>
                  <a:gd name="T22" fmla="*/ 43 w 531"/>
                  <a:gd name="T23" fmla="*/ 4 h 181"/>
                  <a:gd name="T24" fmla="*/ 113 w 531"/>
                  <a:gd name="T25" fmla="*/ 4 h 181"/>
                  <a:gd name="T26" fmla="*/ 147 w 531"/>
                  <a:gd name="T27" fmla="*/ 0 h 181"/>
                  <a:gd name="T28" fmla="*/ 146 w 531"/>
                  <a:gd name="T29" fmla="*/ 4 h 181"/>
                  <a:gd name="T30" fmla="*/ 144 w 531"/>
                  <a:gd name="T31" fmla="*/ 4 h 181"/>
                  <a:gd name="T32" fmla="*/ 141 w 531"/>
                  <a:gd name="T33" fmla="*/ 4 h 181"/>
                  <a:gd name="T34" fmla="*/ 138 w 531"/>
                  <a:gd name="T35" fmla="*/ 4 h 181"/>
                  <a:gd name="T36" fmla="*/ 137 w 531"/>
                  <a:gd name="T37" fmla="*/ 4 h 181"/>
                  <a:gd name="T38" fmla="*/ 135 w 531"/>
                  <a:gd name="T39" fmla="*/ 4 h 181"/>
                  <a:gd name="T40" fmla="*/ 132 w 531"/>
                  <a:gd name="T41" fmla="*/ 4 h 181"/>
                  <a:gd name="T42" fmla="*/ 127 w 531"/>
                  <a:gd name="T43" fmla="*/ 4 h 181"/>
                  <a:gd name="T44" fmla="*/ 126 w 531"/>
                  <a:gd name="T45" fmla="*/ 4 h 181"/>
                  <a:gd name="T46" fmla="*/ 111 w 531"/>
                  <a:gd name="T47" fmla="*/ 4 h 181"/>
                  <a:gd name="T48" fmla="*/ 110 w 531"/>
                  <a:gd name="T49" fmla="*/ 4 h 181"/>
                  <a:gd name="T50" fmla="*/ 105 w 531"/>
                  <a:gd name="T51" fmla="*/ 4 h 181"/>
                  <a:gd name="T52" fmla="*/ 105 w 531"/>
                  <a:gd name="T53" fmla="*/ 5 h 181"/>
                  <a:gd name="T54" fmla="*/ 82 w 531"/>
                  <a:gd name="T55" fmla="*/ 6 h 181"/>
                  <a:gd name="T56" fmla="*/ 36 w 531"/>
                  <a:gd name="T57" fmla="*/ 7 h 181"/>
                  <a:gd name="T58" fmla="*/ 0 w 531"/>
                  <a:gd name="T59" fmla="*/ 7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1"/>
                  <a:gd name="T91" fmla="*/ 0 h 181"/>
                  <a:gd name="T92" fmla="*/ 531 w 531"/>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solidFill>
                <a:srgbClr val="98BEE4"/>
              </a:solidFill>
              <a:ln w="9525">
                <a:noFill/>
                <a:round/>
                <a:headEnd/>
                <a:tailEnd/>
              </a:ln>
            </p:spPr>
            <p:txBody>
              <a:bodyPr/>
              <a:lstStyle/>
              <a:p>
                <a:endParaRPr lang="en-US"/>
              </a:p>
            </p:txBody>
          </p:sp>
          <p:sp>
            <p:nvSpPr>
              <p:cNvPr id="26736" name="Freeform 92"/>
              <p:cNvSpPr>
                <a:spLocks/>
              </p:cNvSpPr>
              <p:nvPr/>
            </p:nvSpPr>
            <p:spPr bwMode="auto">
              <a:xfrm>
                <a:off x="2998" y="1985"/>
                <a:ext cx="508" cy="162"/>
              </a:xfrm>
              <a:custGeom>
                <a:avLst/>
                <a:gdLst>
                  <a:gd name="T0" fmla="*/ 0 w 531"/>
                  <a:gd name="T1" fmla="*/ 7 h 181"/>
                  <a:gd name="T2" fmla="*/ 9 w 531"/>
                  <a:gd name="T3" fmla="*/ 6 h 181"/>
                  <a:gd name="T4" fmla="*/ 3 w 531"/>
                  <a:gd name="T5" fmla="*/ 5 h 181"/>
                  <a:gd name="T6" fmla="*/ 11 w 531"/>
                  <a:gd name="T7" fmla="*/ 5 h 181"/>
                  <a:gd name="T8" fmla="*/ 11 w 531"/>
                  <a:gd name="T9" fmla="*/ 4 h 181"/>
                  <a:gd name="T10" fmla="*/ 11 w 531"/>
                  <a:gd name="T11" fmla="*/ 4 h 181"/>
                  <a:gd name="T12" fmla="*/ 11 w 531"/>
                  <a:gd name="T13" fmla="*/ 4 h 181"/>
                  <a:gd name="T14" fmla="*/ 11 w 531"/>
                  <a:gd name="T15" fmla="*/ 4 h 181"/>
                  <a:gd name="T16" fmla="*/ 11 w 531"/>
                  <a:gd name="T17" fmla="*/ 4 h 181"/>
                  <a:gd name="T18" fmla="*/ 36 w 531"/>
                  <a:gd name="T19" fmla="*/ 4 h 181"/>
                  <a:gd name="T20" fmla="*/ 35 w 531"/>
                  <a:gd name="T21" fmla="*/ 4 h 181"/>
                  <a:gd name="T22" fmla="*/ 43 w 531"/>
                  <a:gd name="T23" fmla="*/ 4 h 181"/>
                  <a:gd name="T24" fmla="*/ 113 w 531"/>
                  <a:gd name="T25" fmla="*/ 4 h 181"/>
                  <a:gd name="T26" fmla="*/ 147 w 531"/>
                  <a:gd name="T27" fmla="*/ 0 h 181"/>
                  <a:gd name="T28" fmla="*/ 146 w 531"/>
                  <a:gd name="T29" fmla="*/ 4 h 181"/>
                  <a:gd name="T30" fmla="*/ 144 w 531"/>
                  <a:gd name="T31" fmla="*/ 4 h 181"/>
                  <a:gd name="T32" fmla="*/ 141 w 531"/>
                  <a:gd name="T33" fmla="*/ 4 h 181"/>
                  <a:gd name="T34" fmla="*/ 138 w 531"/>
                  <a:gd name="T35" fmla="*/ 4 h 181"/>
                  <a:gd name="T36" fmla="*/ 137 w 531"/>
                  <a:gd name="T37" fmla="*/ 4 h 181"/>
                  <a:gd name="T38" fmla="*/ 135 w 531"/>
                  <a:gd name="T39" fmla="*/ 4 h 181"/>
                  <a:gd name="T40" fmla="*/ 132 w 531"/>
                  <a:gd name="T41" fmla="*/ 4 h 181"/>
                  <a:gd name="T42" fmla="*/ 127 w 531"/>
                  <a:gd name="T43" fmla="*/ 4 h 181"/>
                  <a:gd name="T44" fmla="*/ 126 w 531"/>
                  <a:gd name="T45" fmla="*/ 4 h 181"/>
                  <a:gd name="T46" fmla="*/ 111 w 531"/>
                  <a:gd name="T47" fmla="*/ 4 h 181"/>
                  <a:gd name="T48" fmla="*/ 110 w 531"/>
                  <a:gd name="T49" fmla="*/ 4 h 181"/>
                  <a:gd name="T50" fmla="*/ 105 w 531"/>
                  <a:gd name="T51" fmla="*/ 4 h 181"/>
                  <a:gd name="T52" fmla="*/ 105 w 531"/>
                  <a:gd name="T53" fmla="*/ 5 h 181"/>
                  <a:gd name="T54" fmla="*/ 82 w 531"/>
                  <a:gd name="T55" fmla="*/ 6 h 181"/>
                  <a:gd name="T56" fmla="*/ 36 w 531"/>
                  <a:gd name="T57" fmla="*/ 7 h 181"/>
                  <a:gd name="T58" fmla="*/ 0 w 531"/>
                  <a:gd name="T59" fmla="*/ 7 h 181"/>
                  <a:gd name="T60" fmla="*/ 0 w 531"/>
                  <a:gd name="T61" fmla="*/ 7 h 1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1"/>
                  <a:gd name="T94" fmla="*/ 0 h 181"/>
                  <a:gd name="T95" fmla="*/ 531 w 531"/>
                  <a:gd name="T96" fmla="*/ 181 h 1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noFill/>
              <a:ln w="4763">
                <a:solidFill>
                  <a:srgbClr val="1F1A17"/>
                </a:solidFill>
                <a:round/>
                <a:headEnd/>
                <a:tailEnd/>
              </a:ln>
            </p:spPr>
            <p:txBody>
              <a:bodyPr/>
              <a:lstStyle/>
              <a:p>
                <a:endParaRPr lang="en-US"/>
              </a:p>
            </p:txBody>
          </p:sp>
          <p:sp>
            <p:nvSpPr>
              <p:cNvPr id="26737" name="Freeform 93"/>
              <p:cNvSpPr>
                <a:spLocks/>
              </p:cNvSpPr>
              <p:nvPr/>
            </p:nvSpPr>
            <p:spPr bwMode="auto">
              <a:xfrm>
                <a:off x="1968" y="2033"/>
                <a:ext cx="836" cy="758"/>
              </a:xfrm>
              <a:custGeom>
                <a:avLst/>
                <a:gdLst>
                  <a:gd name="T0" fmla="*/ 0 w 875"/>
                  <a:gd name="T1" fmla="*/ 12 h 849"/>
                  <a:gd name="T2" fmla="*/ 63 w 875"/>
                  <a:gd name="T3" fmla="*/ 13 h 849"/>
                  <a:gd name="T4" fmla="*/ 121 w 875"/>
                  <a:gd name="T5" fmla="*/ 4 h 849"/>
                  <a:gd name="T6" fmla="*/ 125 w 875"/>
                  <a:gd name="T7" fmla="*/ 7 h 849"/>
                  <a:gd name="T8" fmla="*/ 133 w 875"/>
                  <a:gd name="T9" fmla="*/ 7 h 849"/>
                  <a:gd name="T10" fmla="*/ 143 w 875"/>
                  <a:gd name="T11" fmla="*/ 8 h 849"/>
                  <a:gd name="T12" fmla="*/ 153 w 875"/>
                  <a:gd name="T13" fmla="*/ 8 h 849"/>
                  <a:gd name="T14" fmla="*/ 160 w 875"/>
                  <a:gd name="T15" fmla="*/ 8 h 849"/>
                  <a:gd name="T16" fmla="*/ 169 w 875"/>
                  <a:gd name="T17" fmla="*/ 9 h 849"/>
                  <a:gd name="T18" fmla="*/ 178 w 875"/>
                  <a:gd name="T19" fmla="*/ 9 h 849"/>
                  <a:gd name="T20" fmla="*/ 201 w 875"/>
                  <a:gd name="T21" fmla="*/ 9 h 849"/>
                  <a:gd name="T22" fmla="*/ 215 w 875"/>
                  <a:gd name="T23" fmla="*/ 9 h 849"/>
                  <a:gd name="T24" fmla="*/ 222 w 875"/>
                  <a:gd name="T25" fmla="*/ 11 h 849"/>
                  <a:gd name="T26" fmla="*/ 228 w 875"/>
                  <a:gd name="T27" fmla="*/ 15 h 849"/>
                  <a:gd name="T28" fmla="*/ 232 w 875"/>
                  <a:gd name="T29" fmla="*/ 17 h 849"/>
                  <a:gd name="T30" fmla="*/ 230 w 875"/>
                  <a:gd name="T31" fmla="*/ 19 h 849"/>
                  <a:gd name="T32" fmla="*/ 229 w 875"/>
                  <a:gd name="T33" fmla="*/ 21 h 849"/>
                  <a:gd name="T34" fmla="*/ 211 w 875"/>
                  <a:gd name="T35" fmla="*/ 21 h 849"/>
                  <a:gd name="T36" fmla="*/ 211 w 875"/>
                  <a:gd name="T37" fmla="*/ 21 h 849"/>
                  <a:gd name="T38" fmla="*/ 209 w 875"/>
                  <a:gd name="T39" fmla="*/ 21 h 849"/>
                  <a:gd name="T40" fmla="*/ 203 w 875"/>
                  <a:gd name="T41" fmla="*/ 22 h 849"/>
                  <a:gd name="T42" fmla="*/ 182 w 875"/>
                  <a:gd name="T43" fmla="*/ 25 h 849"/>
                  <a:gd name="T44" fmla="*/ 184 w 875"/>
                  <a:gd name="T45" fmla="*/ 23 h 849"/>
                  <a:gd name="T46" fmla="*/ 179 w 875"/>
                  <a:gd name="T47" fmla="*/ 23 h 849"/>
                  <a:gd name="T48" fmla="*/ 179 w 875"/>
                  <a:gd name="T49" fmla="*/ 24 h 849"/>
                  <a:gd name="T50" fmla="*/ 171 w 875"/>
                  <a:gd name="T51" fmla="*/ 26 h 849"/>
                  <a:gd name="T52" fmla="*/ 167 w 875"/>
                  <a:gd name="T53" fmla="*/ 26 h 849"/>
                  <a:gd name="T54" fmla="*/ 162 w 875"/>
                  <a:gd name="T55" fmla="*/ 26 h 849"/>
                  <a:gd name="T56" fmla="*/ 160 w 875"/>
                  <a:gd name="T57" fmla="*/ 28 h 849"/>
                  <a:gd name="T58" fmla="*/ 154 w 875"/>
                  <a:gd name="T59" fmla="*/ 27 h 849"/>
                  <a:gd name="T60" fmla="*/ 161 w 875"/>
                  <a:gd name="T61" fmla="*/ 28 h 849"/>
                  <a:gd name="T62" fmla="*/ 161 w 875"/>
                  <a:gd name="T63" fmla="*/ 30 h 849"/>
                  <a:gd name="T64" fmla="*/ 160 w 875"/>
                  <a:gd name="T65" fmla="*/ 31 h 849"/>
                  <a:gd name="T66" fmla="*/ 147 w 875"/>
                  <a:gd name="T67" fmla="*/ 31 h 849"/>
                  <a:gd name="T68" fmla="*/ 129 w 875"/>
                  <a:gd name="T69" fmla="*/ 30 h 849"/>
                  <a:gd name="T70" fmla="*/ 127 w 875"/>
                  <a:gd name="T71" fmla="*/ 29 h 849"/>
                  <a:gd name="T72" fmla="*/ 123 w 875"/>
                  <a:gd name="T73" fmla="*/ 28 h 849"/>
                  <a:gd name="T74" fmla="*/ 121 w 875"/>
                  <a:gd name="T75" fmla="*/ 26 h 849"/>
                  <a:gd name="T76" fmla="*/ 111 w 875"/>
                  <a:gd name="T77" fmla="*/ 25 h 849"/>
                  <a:gd name="T78" fmla="*/ 92 w 875"/>
                  <a:gd name="T79" fmla="*/ 21 h 849"/>
                  <a:gd name="T80" fmla="*/ 84 w 875"/>
                  <a:gd name="T81" fmla="*/ 20 h 849"/>
                  <a:gd name="T82" fmla="*/ 73 w 875"/>
                  <a:gd name="T83" fmla="*/ 20 h 849"/>
                  <a:gd name="T84" fmla="*/ 67 w 875"/>
                  <a:gd name="T85" fmla="*/ 20 h 849"/>
                  <a:gd name="T86" fmla="*/ 57 w 875"/>
                  <a:gd name="T87" fmla="*/ 22 h 849"/>
                  <a:gd name="T88" fmla="*/ 46 w 875"/>
                  <a:gd name="T89" fmla="*/ 21 h 849"/>
                  <a:gd name="T90" fmla="*/ 32 w 875"/>
                  <a:gd name="T91" fmla="*/ 20 h 849"/>
                  <a:gd name="T92" fmla="*/ 31 w 875"/>
                  <a:gd name="T93" fmla="*/ 19 h 849"/>
                  <a:gd name="T94" fmla="*/ 21 w 875"/>
                  <a:gd name="T95" fmla="*/ 16 h 849"/>
                  <a:gd name="T96" fmla="*/ 11 w 875"/>
                  <a:gd name="T97" fmla="*/ 14 h 849"/>
                  <a:gd name="T98" fmla="*/ 4 w 875"/>
                  <a:gd name="T99" fmla="*/ 13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solidFill>
                <a:srgbClr val="BA7CAC"/>
              </a:solidFill>
              <a:ln w="9525">
                <a:noFill/>
                <a:round/>
                <a:headEnd/>
                <a:tailEnd/>
              </a:ln>
            </p:spPr>
            <p:txBody>
              <a:bodyPr/>
              <a:lstStyle/>
              <a:p>
                <a:endParaRPr lang="en-US"/>
              </a:p>
            </p:txBody>
          </p:sp>
          <p:sp>
            <p:nvSpPr>
              <p:cNvPr id="26738" name="Freeform 94"/>
              <p:cNvSpPr>
                <a:spLocks/>
              </p:cNvSpPr>
              <p:nvPr/>
            </p:nvSpPr>
            <p:spPr bwMode="auto">
              <a:xfrm>
                <a:off x="1968" y="2033"/>
                <a:ext cx="836" cy="758"/>
              </a:xfrm>
              <a:custGeom>
                <a:avLst/>
                <a:gdLst>
                  <a:gd name="T0" fmla="*/ 0 w 875"/>
                  <a:gd name="T1" fmla="*/ 12 h 849"/>
                  <a:gd name="T2" fmla="*/ 63 w 875"/>
                  <a:gd name="T3" fmla="*/ 13 h 849"/>
                  <a:gd name="T4" fmla="*/ 121 w 875"/>
                  <a:gd name="T5" fmla="*/ 4 h 849"/>
                  <a:gd name="T6" fmla="*/ 125 w 875"/>
                  <a:gd name="T7" fmla="*/ 7 h 849"/>
                  <a:gd name="T8" fmla="*/ 133 w 875"/>
                  <a:gd name="T9" fmla="*/ 7 h 849"/>
                  <a:gd name="T10" fmla="*/ 143 w 875"/>
                  <a:gd name="T11" fmla="*/ 8 h 849"/>
                  <a:gd name="T12" fmla="*/ 153 w 875"/>
                  <a:gd name="T13" fmla="*/ 8 h 849"/>
                  <a:gd name="T14" fmla="*/ 160 w 875"/>
                  <a:gd name="T15" fmla="*/ 8 h 849"/>
                  <a:gd name="T16" fmla="*/ 169 w 875"/>
                  <a:gd name="T17" fmla="*/ 9 h 849"/>
                  <a:gd name="T18" fmla="*/ 178 w 875"/>
                  <a:gd name="T19" fmla="*/ 9 h 849"/>
                  <a:gd name="T20" fmla="*/ 201 w 875"/>
                  <a:gd name="T21" fmla="*/ 9 h 849"/>
                  <a:gd name="T22" fmla="*/ 215 w 875"/>
                  <a:gd name="T23" fmla="*/ 9 h 849"/>
                  <a:gd name="T24" fmla="*/ 222 w 875"/>
                  <a:gd name="T25" fmla="*/ 11 h 849"/>
                  <a:gd name="T26" fmla="*/ 228 w 875"/>
                  <a:gd name="T27" fmla="*/ 15 h 849"/>
                  <a:gd name="T28" fmla="*/ 232 w 875"/>
                  <a:gd name="T29" fmla="*/ 17 h 849"/>
                  <a:gd name="T30" fmla="*/ 230 w 875"/>
                  <a:gd name="T31" fmla="*/ 19 h 849"/>
                  <a:gd name="T32" fmla="*/ 229 w 875"/>
                  <a:gd name="T33" fmla="*/ 21 h 849"/>
                  <a:gd name="T34" fmla="*/ 211 w 875"/>
                  <a:gd name="T35" fmla="*/ 21 h 849"/>
                  <a:gd name="T36" fmla="*/ 211 w 875"/>
                  <a:gd name="T37" fmla="*/ 21 h 849"/>
                  <a:gd name="T38" fmla="*/ 209 w 875"/>
                  <a:gd name="T39" fmla="*/ 21 h 849"/>
                  <a:gd name="T40" fmla="*/ 203 w 875"/>
                  <a:gd name="T41" fmla="*/ 22 h 849"/>
                  <a:gd name="T42" fmla="*/ 182 w 875"/>
                  <a:gd name="T43" fmla="*/ 25 h 849"/>
                  <a:gd name="T44" fmla="*/ 184 w 875"/>
                  <a:gd name="T45" fmla="*/ 23 h 849"/>
                  <a:gd name="T46" fmla="*/ 179 w 875"/>
                  <a:gd name="T47" fmla="*/ 23 h 849"/>
                  <a:gd name="T48" fmla="*/ 179 w 875"/>
                  <a:gd name="T49" fmla="*/ 24 h 849"/>
                  <a:gd name="T50" fmla="*/ 171 w 875"/>
                  <a:gd name="T51" fmla="*/ 26 h 849"/>
                  <a:gd name="T52" fmla="*/ 167 w 875"/>
                  <a:gd name="T53" fmla="*/ 26 h 849"/>
                  <a:gd name="T54" fmla="*/ 162 w 875"/>
                  <a:gd name="T55" fmla="*/ 26 h 849"/>
                  <a:gd name="T56" fmla="*/ 160 w 875"/>
                  <a:gd name="T57" fmla="*/ 28 h 849"/>
                  <a:gd name="T58" fmla="*/ 154 w 875"/>
                  <a:gd name="T59" fmla="*/ 27 h 849"/>
                  <a:gd name="T60" fmla="*/ 161 w 875"/>
                  <a:gd name="T61" fmla="*/ 28 h 849"/>
                  <a:gd name="T62" fmla="*/ 161 w 875"/>
                  <a:gd name="T63" fmla="*/ 30 h 849"/>
                  <a:gd name="T64" fmla="*/ 160 w 875"/>
                  <a:gd name="T65" fmla="*/ 31 h 849"/>
                  <a:gd name="T66" fmla="*/ 147 w 875"/>
                  <a:gd name="T67" fmla="*/ 31 h 849"/>
                  <a:gd name="T68" fmla="*/ 129 w 875"/>
                  <a:gd name="T69" fmla="*/ 30 h 849"/>
                  <a:gd name="T70" fmla="*/ 127 w 875"/>
                  <a:gd name="T71" fmla="*/ 29 h 849"/>
                  <a:gd name="T72" fmla="*/ 123 w 875"/>
                  <a:gd name="T73" fmla="*/ 28 h 849"/>
                  <a:gd name="T74" fmla="*/ 121 w 875"/>
                  <a:gd name="T75" fmla="*/ 26 h 849"/>
                  <a:gd name="T76" fmla="*/ 111 w 875"/>
                  <a:gd name="T77" fmla="*/ 25 h 849"/>
                  <a:gd name="T78" fmla="*/ 92 w 875"/>
                  <a:gd name="T79" fmla="*/ 21 h 849"/>
                  <a:gd name="T80" fmla="*/ 84 w 875"/>
                  <a:gd name="T81" fmla="*/ 20 h 849"/>
                  <a:gd name="T82" fmla="*/ 73 w 875"/>
                  <a:gd name="T83" fmla="*/ 20 h 849"/>
                  <a:gd name="T84" fmla="*/ 67 w 875"/>
                  <a:gd name="T85" fmla="*/ 20 h 849"/>
                  <a:gd name="T86" fmla="*/ 57 w 875"/>
                  <a:gd name="T87" fmla="*/ 22 h 849"/>
                  <a:gd name="T88" fmla="*/ 46 w 875"/>
                  <a:gd name="T89" fmla="*/ 21 h 849"/>
                  <a:gd name="T90" fmla="*/ 32 w 875"/>
                  <a:gd name="T91" fmla="*/ 20 h 849"/>
                  <a:gd name="T92" fmla="*/ 31 w 875"/>
                  <a:gd name="T93" fmla="*/ 19 h 849"/>
                  <a:gd name="T94" fmla="*/ 21 w 875"/>
                  <a:gd name="T95" fmla="*/ 16 h 849"/>
                  <a:gd name="T96" fmla="*/ 11 w 875"/>
                  <a:gd name="T97" fmla="*/ 14 h 849"/>
                  <a:gd name="T98" fmla="*/ 4 w 875"/>
                  <a:gd name="T99" fmla="*/ 13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noFill/>
              <a:ln w="4763">
                <a:solidFill>
                  <a:srgbClr val="1F1A17"/>
                </a:solidFill>
                <a:round/>
                <a:headEnd/>
                <a:tailEnd/>
              </a:ln>
            </p:spPr>
            <p:txBody>
              <a:bodyPr/>
              <a:lstStyle/>
              <a:p>
                <a:endParaRPr lang="en-US"/>
              </a:p>
            </p:txBody>
          </p:sp>
          <p:sp>
            <p:nvSpPr>
              <p:cNvPr id="26739" name="Freeform 95"/>
              <p:cNvSpPr>
                <a:spLocks/>
              </p:cNvSpPr>
              <p:nvPr/>
            </p:nvSpPr>
            <p:spPr bwMode="auto">
              <a:xfrm>
                <a:off x="1576" y="1562"/>
                <a:ext cx="339" cy="396"/>
              </a:xfrm>
              <a:custGeom>
                <a:avLst/>
                <a:gdLst>
                  <a:gd name="T0" fmla="*/ 0 w 354"/>
                  <a:gd name="T1" fmla="*/ 15 h 443"/>
                  <a:gd name="T2" fmla="*/ 24 w 354"/>
                  <a:gd name="T3" fmla="*/ 0 h 443"/>
                  <a:gd name="T4" fmla="*/ 71 w 354"/>
                  <a:gd name="T5" fmla="*/ 4 h 443"/>
                  <a:gd name="T6" fmla="*/ 68 w 354"/>
                  <a:gd name="T7" fmla="*/ 4 h 443"/>
                  <a:gd name="T8" fmla="*/ 100 w 354"/>
                  <a:gd name="T9" fmla="*/ 4 h 443"/>
                  <a:gd name="T10" fmla="*/ 88 w 354"/>
                  <a:gd name="T11" fmla="*/ 17 h 443"/>
                  <a:gd name="T12" fmla="*/ 0 w 354"/>
                  <a:gd name="T13" fmla="*/ 15 h 443"/>
                  <a:gd name="T14" fmla="*/ 0 60000 65536"/>
                  <a:gd name="T15" fmla="*/ 0 60000 65536"/>
                  <a:gd name="T16" fmla="*/ 0 60000 65536"/>
                  <a:gd name="T17" fmla="*/ 0 60000 65536"/>
                  <a:gd name="T18" fmla="*/ 0 60000 65536"/>
                  <a:gd name="T19" fmla="*/ 0 60000 65536"/>
                  <a:gd name="T20" fmla="*/ 0 60000 65536"/>
                  <a:gd name="T21" fmla="*/ 0 w 354"/>
                  <a:gd name="T22" fmla="*/ 0 h 443"/>
                  <a:gd name="T23" fmla="*/ 354 w 354"/>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443">
                    <a:moveTo>
                      <a:pt x="0" y="391"/>
                    </a:moveTo>
                    <a:lnTo>
                      <a:pt x="78" y="0"/>
                    </a:lnTo>
                    <a:lnTo>
                      <a:pt x="250" y="31"/>
                    </a:lnTo>
                    <a:lnTo>
                      <a:pt x="236" y="110"/>
                    </a:lnTo>
                    <a:lnTo>
                      <a:pt x="354" y="128"/>
                    </a:lnTo>
                    <a:lnTo>
                      <a:pt x="308" y="443"/>
                    </a:lnTo>
                    <a:lnTo>
                      <a:pt x="0" y="391"/>
                    </a:lnTo>
                    <a:close/>
                  </a:path>
                </a:pathLst>
              </a:custGeom>
              <a:solidFill>
                <a:srgbClr val="AFD54A"/>
              </a:solidFill>
              <a:ln w="9525">
                <a:noFill/>
                <a:round/>
                <a:headEnd/>
                <a:tailEnd/>
              </a:ln>
            </p:spPr>
            <p:txBody>
              <a:bodyPr/>
              <a:lstStyle/>
              <a:p>
                <a:endParaRPr lang="en-US"/>
              </a:p>
            </p:txBody>
          </p:sp>
          <p:sp>
            <p:nvSpPr>
              <p:cNvPr id="26740" name="Freeform 96"/>
              <p:cNvSpPr>
                <a:spLocks/>
              </p:cNvSpPr>
              <p:nvPr/>
            </p:nvSpPr>
            <p:spPr bwMode="auto">
              <a:xfrm>
                <a:off x="1576" y="1562"/>
                <a:ext cx="339" cy="396"/>
              </a:xfrm>
              <a:custGeom>
                <a:avLst/>
                <a:gdLst>
                  <a:gd name="T0" fmla="*/ 0 w 354"/>
                  <a:gd name="T1" fmla="*/ 15 h 443"/>
                  <a:gd name="T2" fmla="*/ 24 w 354"/>
                  <a:gd name="T3" fmla="*/ 0 h 443"/>
                  <a:gd name="T4" fmla="*/ 71 w 354"/>
                  <a:gd name="T5" fmla="*/ 4 h 443"/>
                  <a:gd name="T6" fmla="*/ 68 w 354"/>
                  <a:gd name="T7" fmla="*/ 4 h 443"/>
                  <a:gd name="T8" fmla="*/ 100 w 354"/>
                  <a:gd name="T9" fmla="*/ 4 h 443"/>
                  <a:gd name="T10" fmla="*/ 88 w 354"/>
                  <a:gd name="T11" fmla="*/ 17 h 443"/>
                  <a:gd name="T12" fmla="*/ 0 w 354"/>
                  <a:gd name="T13" fmla="*/ 15 h 443"/>
                  <a:gd name="T14" fmla="*/ 0 w 354"/>
                  <a:gd name="T15" fmla="*/ 15 h 443"/>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443"/>
                  <a:gd name="T26" fmla="*/ 354 w 354"/>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443">
                    <a:moveTo>
                      <a:pt x="0" y="391"/>
                    </a:moveTo>
                    <a:lnTo>
                      <a:pt x="78" y="0"/>
                    </a:lnTo>
                    <a:lnTo>
                      <a:pt x="250" y="31"/>
                    </a:lnTo>
                    <a:lnTo>
                      <a:pt x="236" y="110"/>
                    </a:lnTo>
                    <a:lnTo>
                      <a:pt x="354" y="128"/>
                    </a:lnTo>
                    <a:lnTo>
                      <a:pt x="308" y="443"/>
                    </a:lnTo>
                    <a:lnTo>
                      <a:pt x="0" y="391"/>
                    </a:lnTo>
                    <a:close/>
                  </a:path>
                </a:pathLst>
              </a:custGeom>
              <a:noFill/>
              <a:ln w="4763">
                <a:solidFill>
                  <a:srgbClr val="1F1A17"/>
                </a:solidFill>
                <a:round/>
                <a:headEnd/>
                <a:tailEnd/>
              </a:ln>
            </p:spPr>
            <p:txBody>
              <a:bodyPr/>
              <a:lstStyle/>
              <a:p>
                <a:endParaRPr lang="en-US"/>
              </a:p>
            </p:txBody>
          </p:sp>
          <p:sp>
            <p:nvSpPr>
              <p:cNvPr id="26741" name="Freeform 97"/>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7 h 200"/>
                  <a:gd name="T10" fmla="*/ 23 w 102"/>
                  <a:gd name="T11" fmla="*/ 6 h 200"/>
                  <a:gd name="T12" fmla="*/ 20 w 102"/>
                  <a:gd name="T13" fmla="*/ 4 h 200"/>
                  <a:gd name="T14" fmla="*/ 22 w 102"/>
                  <a:gd name="T15" fmla="*/ 4 h 200"/>
                  <a:gd name="T16" fmla="*/ 25 w 102"/>
                  <a:gd name="T17" fmla="*/ 4 h 200"/>
                  <a:gd name="T18" fmla="*/ 25 w 102"/>
                  <a:gd name="T19" fmla="*/ 0 h 200"/>
                  <a:gd name="T20" fmla="*/ 0 w 102"/>
                  <a:gd name="T21" fmla="*/ 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200"/>
                  <a:gd name="T35" fmla="*/ 102 w 102"/>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solidFill>
                <a:srgbClr val="AFD54A"/>
              </a:solidFill>
              <a:ln w="9525">
                <a:noFill/>
                <a:round/>
                <a:headEnd/>
                <a:tailEnd/>
              </a:ln>
            </p:spPr>
            <p:txBody>
              <a:bodyPr/>
              <a:lstStyle/>
              <a:p>
                <a:endParaRPr lang="en-US"/>
              </a:p>
            </p:txBody>
          </p:sp>
          <p:sp>
            <p:nvSpPr>
              <p:cNvPr id="26742" name="Freeform 98"/>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7 h 200"/>
                  <a:gd name="T10" fmla="*/ 23 w 102"/>
                  <a:gd name="T11" fmla="*/ 6 h 200"/>
                  <a:gd name="T12" fmla="*/ 20 w 102"/>
                  <a:gd name="T13" fmla="*/ 4 h 200"/>
                  <a:gd name="T14" fmla="*/ 22 w 102"/>
                  <a:gd name="T15" fmla="*/ 4 h 200"/>
                  <a:gd name="T16" fmla="*/ 25 w 102"/>
                  <a:gd name="T17" fmla="*/ 4 h 200"/>
                  <a:gd name="T18" fmla="*/ 25 w 102"/>
                  <a:gd name="T19" fmla="*/ 0 h 200"/>
                  <a:gd name="T20" fmla="*/ 0 w 102"/>
                  <a:gd name="T21" fmla="*/ 4 h 200"/>
                  <a:gd name="T22" fmla="*/ 0 w 102"/>
                  <a:gd name="T23" fmla="*/ 4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200"/>
                  <a:gd name="T38" fmla="*/ 102 w 102"/>
                  <a:gd name="T39" fmla="*/ 200 h 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noFill/>
              <a:ln w="4763">
                <a:solidFill>
                  <a:srgbClr val="1F1A17"/>
                </a:solidFill>
                <a:round/>
                <a:headEnd/>
                <a:tailEnd/>
              </a:ln>
            </p:spPr>
            <p:txBody>
              <a:bodyPr/>
              <a:lstStyle/>
              <a:p>
                <a:endParaRPr lang="en-US"/>
              </a:p>
            </p:txBody>
          </p:sp>
          <p:sp>
            <p:nvSpPr>
              <p:cNvPr id="26743" name="Freeform 99"/>
              <p:cNvSpPr>
                <a:spLocks/>
              </p:cNvSpPr>
              <p:nvPr/>
            </p:nvSpPr>
            <p:spPr bwMode="auto">
              <a:xfrm>
                <a:off x="3387" y="1754"/>
                <a:ext cx="461" cy="245"/>
              </a:xfrm>
              <a:custGeom>
                <a:avLst/>
                <a:gdLst>
                  <a:gd name="T0" fmla="*/ 10 w 484"/>
                  <a:gd name="T1" fmla="*/ 10 h 274"/>
                  <a:gd name="T2" fmla="*/ 15 w 484"/>
                  <a:gd name="T3" fmla="*/ 9 h 274"/>
                  <a:gd name="T4" fmla="*/ 24 w 484"/>
                  <a:gd name="T5" fmla="*/ 8 h 274"/>
                  <a:gd name="T6" fmla="*/ 32 w 484"/>
                  <a:gd name="T7" fmla="*/ 8 h 274"/>
                  <a:gd name="T8" fmla="*/ 39 w 484"/>
                  <a:gd name="T9" fmla="*/ 8 h 274"/>
                  <a:gd name="T10" fmla="*/ 46 w 484"/>
                  <a:gd name="T11" fmla="*/ 7 h 274"/>
                  <a:gd name="T12" fmla="*/ 48 w 484"/>
                  <a:gd name="T13" fmla="*/ 6 h 274"/>
                  <a:gd name="T14" fmla="*/ 54 w 484"/>
                  <a:gd name="T15" fmla="*/ 4 h 274"/>
                  <a:gd name="T16" fmla="*/ 63 w 484"/>
                  <a:gd name="T17" fmla="*/ 4 h 274"/>
                  <a:gd name="T18" fmla="*/ 69 w 484"/>
                  <a:gd name="T19" fmla="*/ 4 h 274"/>
                  <a:gd name="T20" fmla="*/ 78 w 484"/>
                  <a:gd name="T21" fmla="*/ 4 h 274"/>
                  <a:gd name="T22" fmla="*/ 84 w 484"/>
                  <a:gd name="T23" fmla="*/ 4 h 274"/>
                  <a:gd name="T24" fmla="*/ 90 w 484"/>
                  <a:gd name="T25" fmla="*/ 4 h 274"/>
                  <a:gd name="T26" fmla="*/ 91 w 484"/>
                  <a:gd name="T27" fmla="*/ 4 h 274"/>
                  <a:gd name="T28" fmla="*/ 90 w 484"/>
                  <a:gd name="T29" fmla="*/ 4 h 274"/>
                  <a:gd name="T30" fmla="*/ 95 w 484"/>
                  <a:gd name="T31" fmla="*/ 4 h 274"/>
                  <a:gd name="T32" fmla="*/ 100 w 484"/>
                  <a:gd name="T33" fmla="*/ 4 h 274"/>
                  <a:gd name="T34" fmla="*/ 107 w 484"/>
                  <a:gd name="T35" fmla="*/ 4 h 274"/>
                  <a:gd name="T36" fmla="*/ 106 w 484"/>
                  <a:gd name="T37" fmla="*/ 4 h 274"/>
                  <a:gd name="T38" fmla="*/ 105 w 484"/>
                  <a:gd name="T39" fmla="*/ 4 h 274"/>
                  <a:gd name="T40" fmla="*/ 96 w 484"/>
                  <a:gd name="T41" fmla="*/ 4 h 274"/>
                  <a:gd name="T42" fmla="*/ 107 w 484"/>
                  <a:gd name="T43" fmla="*/ 4 h 274"/>
                  <a:gd name="T44" fmla="*/ 110 w 484"/>
                  <a:gd name="T45" fmla="*/ 5 h 274"/>
                  <a:gd name="T46" fmla="*/ 107 w 484"/>
                  <a:gd name="T47" fmla="*/ 5 h 274"/>
                  <a:gd name="T48" fmla="*/ 106 w 484"/>
                  <a:gd name="T49" fmla="*/ 5 h 274"/>
                  <a:gd name="T50" fmla="*/ 106 w 484"/>
                  <a:gd name="T51" fmla="*/ 6 h 274"/>
                  <a:gd name="T52" fmla="*/ 100 w 484"/>
                  <a:gd name="T53" fmla="*/ 5 h 274"/>
                  <a:gd name="T54" fmla="*/ 105 w 484"/>
                  <a:gd name="T55" fmla="*/ 6 h 274"/>
                  <a:gd name="T56" fmla="*/ 110 w 484"/>
                  <a:gd name="T57" fmla="*/ 6 h 274"/>
                  <a:gd name="T58" fmla="*/ 110 w 484"/>
                  <a:gd name="T59" fmla="*/ 6 h 274"/>
                  <a:gd name="T60" fmla="*/ 107 w 484"/>
                  <a:gd name="T61" fmla="*/ 7 h 274"/>
                  <a:gd name="T62" fmla="*/ 105 w 484"/>
                  <a:gd name="T63" fmla="*/ 6 h 274"/>
                  <a:gd name="T64" fmla="*/ 100 w 484"/>
                  <a:gd name="T65" fmla="*/ 6 h 274"/>
                  <a:gd name="T66" fmla="*/ 104 w 484"/>
                  <a:gd name="T67" fmla="*/ 6 h 274"/>
                  <a:gd name="T68" fmla="*/ 109 w 484"/>
                  <a:gd name="T69" fmla="*/ 7 h 274"/>
                  <a:gd name="T70" fmla="*/ 110 w 484"/>
                  <a:gd name="T71" fmla="*/ 7 h 274"/>
                  <a:gd name="T72" fmla="*/ 115 w 484"/>
                  <a:gd name="T73" fmla="*/ 7 h 274"/>
                  <a:gd name="T74" fmla="*/ 115 w 484"/>
                  <a:gd name="T75" fmla="*/ 8 h 274"/>
                  <a:gd name="T76" fmla="*/ 68 w 484"/>
                  <a:gd name="T77" fmla="*/ 10 h 274"/>
                  <a:gd name="T78" fmla="*/ 0 w 484"/>
                  <a:gd name="T79" fmla="*/ 11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solidFill>
                <a:srgbClr val="AFD54A"/>
              </a:solidFill>
              <a:ln w="9525">
                <a:noFill/>
                <a:round/>
                <a:headEnd/>
                <a:tailEnd/>
              </a:ln>
            </p:spPr>
            <p:txBody>
              <a:bodyPr/>
              <a:lstStyle/>
              <a:p>
                <a:endParaRPr lang="en-US"/>
              </a:p>
            </p:txBody>
          </p:sp>
          <p:sp>
            <p:nvSpPr>
              <p:cNvPr id="26744" name="Freeform 100"/>
              <p:cNvSpPr>
                <a:spLocks/>
              </p:cNvSpPr>
              <p:nvPr/>
            </p:nvSpPr>
            <p:spPr bwMode="auto">
              <a:xfrm>
                <a:off x="3387" y="1754"/>
                <a:ext cx="461" cy="245"/>
              </a:xfrm>
              <a:custGeom>
                <a:avLst/>
                <a:gdLst>
                  <a:gd name="T0" fmla="*/ 10 w 484"/>
                  <a:gd name="T1" fmla="*/ 10 h 274"/>
                  <a:gd name="T2" fmla="*/ 15 w 484"/>
                  <a:gd name="T3" fmla="*/ 9 h 274"/>
                  <a:gd name="T4" fmla="*/ 24 w 484"/>
                  <a:gd name="T5" fmla="*/ 8 h 274"/>
                  <a:gd name="T6" fmla="*/ 32 w 484"/>
                  <a:gd name="T7" fmla="*/ 8 h 274"/>
                  <a:gd name="T8" fmla="*/ 39 w 484"/>
                  <a:gd name="T9" fmla="*/ 8 h 274"/>
                  <a:gd name="T10" fmla="*/ 46 w 484"/>
                  <a:gd name="T11" fmla="*/ 7 h 274"/>
                  <a:gd name="T12" fmla="*/ 48 w 484"/>
                  <a:gd name="T13" fmla="*/ 6 h 274"/>
                  <a:gd name="T14" fmla="*/ 54 w 484"/>
                  <a:gd name="T15" fmla="*/ 4 h 274"/>
                  <a:gd name="T16" fmla="*/ 63 w 484"/>
                  <a:gd name="T17" fmla="*/ 4 h 274"/>
                  <a:gd name="T18" fmla="*/ 69 w 484"/>
                  <a:gd name="T19" fmla="*/ 4 h 274"/>
                  <a:gd name="T20" fmla="*/ 78 w 484"/>
                  <a:gd name="T21" fmla="*/ 4 h 274"/>
                  <a:gd name="T22" fmla="*/ 84 w 484"/>
                  <a:gd name="T23" fmla="*/ 4 h 274"/>
                  <a:gd name="T24" fmla="*/ 90 w 484"/>
                  <a:gd name="T25" fmla="*/ 4 h 274"/>
                  <a:gd name="T26" fmla="*/ 91 w 484"/>
                  <a:gd name="T27" fmla="*/ 4 h 274"/>
                  <a:gd name="T28" fmla="*/ 90 w 484"/>
                  <a:gd name="T29" fmla="*/ 4 h 274"/>
                  <a:gd name="T30" fmla="*/ 95 w 484"/>
                  <a:gd name="T31" fmla="*/ 4 h 274"/>
                  <a:gd name="T32" fmla="*/ 100 w 484"/>
                  <a:gd name="T33" fmla="*/ 4 h 274"/>
                  <a:gd name="T34" fmla="*/ 107 w 484"/>
                  <a:gd name="T35" fmla="*/ 4 h 274"/>
                  <a:gd name="T36" fmla="*/ 106 w 484"/>
                  <a:gd name="T37" fmla="*/ 4 h 274"/>
                  <a:gd name="T38" fmla="*/ 105 w 484"/>
                  <a:gd name="T39" fmla="*/ 4 h 274"/>
                  <a:gd name="T40" fmla="*/ 96 w 484"/>
                  <a:gd name="T41" fmla="*/ 4 h 274"/>
                  <a:gd name="T42" fmla="*/ 107 w 484"/>
                  <a:gd name="T43" fmla="*/ 4 h 274"/>
                  <a:gd name="T44" fmla="*/ 110 w 484"/>
                  <a:gd name="T45" fmla="*/ 5 h 274"/>
                  <a:gd name="T46" fmla="*/ 107 w 484"/>
                  <a:gd name="T47" fmla="*/ 5 h 274"/>
                  <a:gd name="T48" fmla="*/ 106 w 484"/>
                  <a:gd name="T49" fmla="*/ 5 h 274"/>
                  <a:gd name="T50" fmla="*/ 106 w 484"/>
                  <a:gd name="T51" fmla="*/ 6 h 274"/>
                  <a:gd name="T52" fmla="*/ 100 w 484"/>
                  <a:gd name="T53" fmla="*/ 5 h 274"/>
                  <a:gd name="T54" fmla="*/ 105 w 484"/>
                  <a:gd name="T55" fmla="*/ 6 h 274"/>
                  <a:gd name="T56" fmla="*/ 110 w 484"/>
                  <a:gd name="T57" fmla="*/ 6 h 274"/>
                  <a:gd name="T58" fmla="*/ 110 w 484"/>
                  <a:gd name="T59" fmla="*/ 6 h 274"/>
                  <a:gd name="T60" fmla="*/ 107 w 484"/>
                  <a:gd name="T61" fmla="*/ 7 h 274"/>
                  <a:gd name="T62" fmla="*/ 105 w 484"/>
                  <a:gd name="T63" fmla="*/ 6 h 274"/>
                  <a:gd name="T64" fmla="*/ 100 w 484"/>
                  <a:gd name="T65" fmla="*/ 6 h 274"/>
                  <a:gd name="T66" fmla="*/ 104 w 484"/>
                  <a:gd name="T67" fmla="*/ 6 h 274"/>
                  <a:gd name="T68" fmla="*/ 109 w 484"/>
                  <a:gd name="T69" fmla="*/ 7 h 274"/>
                  <a:gd name="T70" fmla="*/ 110 w 484"/>
                  <a:gd name="T71" fmla="*/ 7 h 274"/>
                  <a:gd name="T72" fmla="*/ 115 w 484"/>
                  <a:gd name="T73" fmla="*/ 7 h 274"/>
                  <a:gd name="T74" fmla="*/ 115 w 484"/>
                  <a:gd name="T75" fmla="*/ 8 h 274"/>
                  <a:gd name="T76" fmla="*/ 68 w 484"/>
                  <a:gd name="T77" fmla="*/ 10 h 274"/>
                  <a:gd name="T78" fmla="*/ 0 w 484"/>
                  <a:gd name="T79" fmla="*/ 11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noFill/>
              <a:ln w="4763">
                <a:solidFill>
                  <a:srgbClr val="1F1A17"/>
                </a:solidFill>
                <a:round/>
                <a:headEnd/>
                <a:tailEnd/>
              </a:ln>
            </p:spPr>
            <p:txBody>
              <a:bodyPr/>
              <a:lstStyle/>
              <a:p>
                <a:endParaRPr lang="en-US"/>
              </a:p>
            </p:txBody>
          </p:sp>
          <p:sp>
            <p:nvSpPr>
              <p:cNvPr id="26745" name="Freeform 101"/>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7"/>
                  <a:gd name="T26" fmla="*/ 27 w 2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7">
                    <a:moveTo>
                      <a:pt x="0" y="43"/>
                    </a:moveTo>
                    <a:lnTo>
                      <a:pt x="0" y="67"/>
                    </a:lnTo>
                    <a:lnTo>
                      <a:pt x="6" y="77"/>
                    </a:lnTo>
                    <a:lnTo>
                      <a:pt x="10" y="49"/>
                    </a:lnTo>
                    <a:lnTo>
                      <a:pt x="19" y="37"/>
                    </a:lnTo>
                    <a:lnTo>
                      <a:pt x="27" y="0"/>
                    </a:lnTo>
                    <a:lnTo>
                      <a:pt x="12" y="7"/>
                    </a:lnTo>
                    <a:lnTo>
                      <a:pt x="0" y="43"/>
                    </a:lnTo>
                    <a:close/>
                  </a:path>
                </a:pathLst>
              </a:custGeom>
              <a:solidFill>
                <a:srgbClr val="AFD54A"/>
              </a:solidFill>
              <a:ln w="9525">
                <a:noFill/>
                <a:round/>
                <a:headEnd/>
                <a:tailEnd/>
              </a:ln>
            </p:spPr>
            <p:txBody>
              <a:bodyPr/>
              <a:lstStyle/>
              <a:p>
                <a:endParaRPr lang="en-US"/>
              </a:p>
            </p:txBody>
          </p:sp>
          <p:sp>
            <p:nvSpPr>
              <p:cNvPr id="26746" name="Freeform 102"/>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w 27"/>
                  <a:gd name="T17" fmla="*/ 4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77"/>
                  <a:gd name="T29" fmla="*/ 27 w 27"/>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77">
                    <a:moveTo>
                      <a:pt x="0" y="43"/>
                    </a:moveTo>
                    <a:lnTo>
                      <a:pt x="0" y="67"/>
                    </a:lnTo>
                    <a:lnTo>
                      <a:pt x="6" y="77"/>
                    </a:lnTo>
                    <a:lnTo>
                      <a:pt x="10" y="49"/>
                    </a:lnTo>
                    <a:lnTo>
                      <a:pt x="19" y="37"/>
                    </a:lnTo>
                    <a:lnTo>
                      <a:pt x="27" y="0"/>
                    </a:lnTo>
                    <a:lnTo>
                      <a:pt x="12" y="7"/>
                    </a:lnTo>
                    <a:lnTo>
                      <a:pt x="0" y="43"/>
                    </a:lnTo>
                    <a:close/>
                  </a:path>
                </a:pathLst>
              </a:custGeom>
              <a:noFill/>
              <a:ln w="4763">
                <a:solidFill>
                  <a:srgbClr val="1F1A17"/>
                </a:solidFill>
                <a:round/>
                <a:headEnd/>
                <a:tailEnd/>
              </a:ln>
            </p:spPr>
            <p:txBody>
              <a:bodyPr/>
              <a:lstStyle/>
              <a:p>
                <a:endParaRPr lang="en-US"/>
              </a:p>
            </p:txBody>
          </p:sp>
          <p:sp>
            <p:nvSpPr>
              <p:cNvPr id="26747" name="Freeform 103"/>
              <p:cNvSpPr>
                <a:spLocks/>
              </p:cNvSpPr>
              <p:nvPr/>
            </p:nvSpPr>
            <p:spPr bwMode="auto">
              <a:xfrm>
                <a:off x="1207" y="983"/>
                <a:ext cx="400" cy="273"/>
              </a:xfrm>
              <a:custGeom>
                <a:avLst/>
                <a:gdLst>
                  <a:gd name="T0" fmla="*/ 11 w 418"/>
                  <a:gd name="T1" fmla="*/ 4 h 305"/>
                  <a:gd name="T2" fmla="*/ 11 w 418"/>
                  <a:gd name="T3" fmla="*/ 4 h 305"/>
                  <a:gd name="T4" fmla="*/ 11 w 418"/>
                  <a:gd name="T5" fmla="*/ 5 h 305"/>
                  <a:gd name="T6" fmla="*/ 9 w 418"/>
                  <a:gd name="T7" fmla="*/ 6 h 305"/>
                  <a:gd name="T8" fmla="*/ 0 w 418"/>
                  <a:gd name="T9" fmla="*/ 7 h 305"/>
                  <a:gd name="T10" fmla="*/ 14 w 418"/>
                  <a:gd name="T11" fmla="*/ 10 h 305"/>
                  <a:gd name="T12" fmla="*/ 33 w 418"/>
                  <a:gd name="T13" fmla="*/ 11 h 305"/>
                  <a:gd name="T14" fmla="*/ 47 w 418"/>
                  <a:gd name="T15" fmla="*/ 11 h 305"/>
                  <a:gd name="T16" fmla="*/ 102 w 418"/>
                  <a:gd name="T17" fmla="*/ 12 h 305"/>
                  <a:gd name="T18" fmla="*/ 117 w 418"/>
                  <a:gd name="T19" fmla="*/ 4 h 305"/>
                  <a:gd name="T20" fmla="*/ 34 w 418"/>
                  <a:gd name="T21" fmla="*/ 4 h 305"/>
                  <a:gd name="T22" fmla="*/ 36 w 418"/>
                  <a:gd name="T23" fmla="*/ 4 h 305"/>
                  <a:gd name="T24" fmla="*/ 33 w 418"/>
                  <a:gd name="T25" fmla="*/ 4 h 305"/>
                  <a:gd name="T26" fmla="*/ 33 w 418"/>
                  <a:gd name="T27" fmla="*/ 4 h 305"/>
                  <a:gd name="T28" fmla="*/ 32 w 418"/>
                  <a:gd name="T29" fmla="*/ 4 h 305"/>
                  <a:gd name="T30" fmla="*/ 30 w 418"/>
                  <a:gd name="T31" fmla="*/ 5 h 305"/>
                  <a:gd name="T32" fmla="*/ 29 w 418"/>
                  <a:gd name="T33" fmla="*/ 4 h 305"/>
                  <a:gd name="T34" fmla="*/ 25 w 418"/>
                  <a:gd name="T35" fmla="*/ 5 h 305"/>
                  <a:gd name="T36" fmla="*/ 24 w 418"/>
                  <a:gd name="T37" fmla="*/ 5 h 305"/>
                  <a:gd name="T38" fmla="*/ 23 w 418"/>
                  <a:gd name="T39" fmla="*/ 5 h 305"/>
                  <a:gd name="T40" fmla="*/ 23 w 418"/>
                  <a:gd name="T41" fmla="*/ 5 h 305"/>
                  <a:gd name="T42" fmla="*/ 23 w 418"/>
                  <a:gd name="T43" fmla="*/ 5 h 305"/>
                  <a:gd name="T44" fmla="*/ 23 w 418"/>
                  <a:gd name="T45" fmla="*/ 4 h 305"/>
                  <a:gd name="T46" fmla="*/ 22 w 418"/>
                  <a:gd name="T47" fmla="*/ 4 h 305"/>
                  <a:gd name="T48" fmla="*/ 24 w 418"/>
                  <a:gd name="T49" fmla="*/ 4 h 305"/>
                  <a:gd name="T50" fmla="*/ 25 w 418"/>
                  <a:gd name="T51" fmla="*/ 4 h 305"/>
                  <a:gd name="T52" fmla="*/ 27 w 418"/>
                  <a:gd name="T53" fmla="*/ 4 h 305"/>
                  <a:gd name="T54" fmla="*/ 28 w 418"/>
                  <a:gd name="T55" fmla="*/ 4 h 305"/>
                  <a:gd name="T56" fmla="*/ 28 w 418"/>
                  <a:gd name="T57" fmla="*/ 4 h 305"/>
                  <a:gd name="T58" fmla="*/ 30 w 418"/>
                  <a:gd name="T59" fmla="*/ 4 h 305"/>
                  <a:gd name="T60" fmla="*/ 28 w 418"/>
                  <a:gd name="T61" fmla="*/ 4 h 305"/>
                  <a:gd name="T62" fmla="*/ 30 w 418"/>
                  <a:gd name="T63" fmla="*/ 4 h 305"/>
                  <a:gd name="T64" fmla="*/ 32 w 418"/>
                  <a:gd name="T65" fmla="*/ 4 h 305"/>
                  <a:gd name="T66" fmla="*/ 31 w 418"/>
                  <a:gd name="T67" fmla="*/ 4 h 305"/>
                  <a:gd name="T68" fmla="*/ 31 w 418"/>
                  <a:gd name="T69" fmla="*/ 4 h 305"/>
                  <a:gd name="T70" fmla="*/ 28 w 418"/>
                  <a:gd name="T71" fmla="*/ 4 h 305"/>
                  <a:gd name="T72" fmla="*/ 24 w 418"/>
                  <a:gd name="T73" fmla="*/ 4 h 305"/>
                  <a:gd name="T74" fmla="*/ 26 w 418"/>
                  <a:gd name="T75" fmla="*/ 4 h 305"/>
                  <a:gd name="T76" fmla="*/ 21 w 418"/>
                  <a:gd name="T77" fmla="*/ 4 h 305"/>
                  <a:gd name="T78" fmla="*/ 27 w 418"/>
                  <a:gd name="T79" fmla="*/ 4 h 305"/>
                  <a:gd name="T80" fmla="*/ 29 w 418"/>
                  <a:gd name="T81" fmla="*/ 4 h 305"/>
                  <a:gd name="T82" fmla="*/ 31 w 418"/>
                  <a:gd name="T83" fmla="*/ 4 h 305"/>
                  <a:gd name="T84" fmla="*/ 31 w 418"/>
                  <a:gd name="T85" fmla="*/ 4 h 305"/>
                  <a:gd name="T86" fmla="*/ 30 w 418"/>
                  <a:gd name="T87" fmla="*/ 4 h 305"/>
                  <a:gd name="T88" fmla="*/ 30 w 418"/>
                  <a:gd name="T89" fmla="*/ 4 h 305"/>
                  <a:gd name="T90" fmla="*/ 29 w 418"/>
                  <a:gd name="T91" fmla="*/ 4 h 305"/>
                  <a:gd name="T92" fmla="*/ 27 w 418"/>
                  <a:gd name="T93" fmla="*/ 4 h 305"/>
                  <a:gd name="T94" fmla="*/ 24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solidFill>
                <a:srgbClr val="BA7CAC"/>
              </a:solidFill>
              <a:ln w="9525">
                <a:noFill/>
                <a:round/>
                <a:headEnd/>
                <a:tailEnd/>
              </a:ln>
            </p:spPr>
            <p:txBody>
              <a:bodyPr/>
              <a:lstStyle/>
              <a:p>
                <a:endParaRPr lang="en-US"/>
              </a:p>
            </p:txBody>
          </p:sp>
          <p:sp>
            <p:nvSpPr>
              <p:cNvPr id="26748" name="Freeform 104"/>
              <p:cNvSpPr>
                <a:spLocks/>
              </p:cNvSpPr>
              <p:nvPr/>
            </p:nvSpPr>
            <p:spPr bwMode="auto">
              <a:xfrm>
                <a:off x="1207" y="983"/>
                <a:ext cx="400" cy="273"/>
              </a:xfrm>
              <a:custGeom>
                <a:avLst/>
                <a:gdLst>
                  <a:gd name="T0" fmla="*/ 11 w 418"/>
                  <a:gd name="T1" fmla="*/ 4 h 305"/>
                  <a:gd name="T2" fmla="*/ 11 w 418"/>
                  <a:gd name="T3" fmla="*/ 4 h 305"/>
                  <a:gd name="T4" fmla="*/ 11 w 418"/>
                  <a:gd name="T5" fmla="*/ 5 h 305"/>
                  <a:gd name="T6" fmla="*/ 9 w 418"/>
                  <a:gd name="T7" fmla="*/ 6 h 305"/>
                  <a:gd name="T8" fmla="*/ 0 w 418"/>
                  <a:gd name="T9" fmla="*/ 7 h 305"/>
                  <a:gd name="T10" fmla="*/ 14 w 418"/>
                  <a:gd name="T11" fmla="*/ 10 h 305"/>
                  <a:gd name="T12" fmla="*/ 33 w 418"/>
                  <a:gd name="T13" fmla="*/ 11 h 305"/>
                  <a:gd name="T14" fmla="*/ 47 w 418"/>
                  <a:gd name="T15" fmla="*/ 11 h 305"/>
                  <a:gd name="T16" fmla="*/ 102 w 418"/>
                  <a:gd name="T17" fmla="*/ 12 h 305"/>
                  <a:gd name="T18" fmla="*/ 117 w 418"/>
                  <a:gd name="T19" fmla="*/ 4 h 305"/>
                  <a:gd name="T20" fmla="*/ 34 w 418"/>
                  <a:gd name="T21" fmla="*/ 4 h 305"/>
                  <a:gd name="T22" fmla="*/ 36 w 418"/>
                  <a:gd name="T23" fmla="*/ 4 h 305"/>
                  <a:gd name="T24" fmla="*/ 33 w 418"/>
                  <a:gd name="T25" fmla="*/ 4 h 305"/>
                  <a:gd name="T26" fmla="*/ 33 w 418"/>
                  <a:gd name="T27" fmla="*/ 4 h 305"/>
                  <a:gd name="T28" fmla="*/ 32 w 418"/>
                  <a:gd name="T29" fmla="*/ 4 h 305"/>
                  <a:gd name="T30" fmla="*/ 30 w 418"/>
                  <a:gd name="T31" fmla="*/ 5 h 305"/>
                  <a:gd name="T32" fmla="*/ 29 w 418"/>
                  <a:gd name="T33" fmla="*/ 4 h 305"/>
                  <a:gd name="T34" fmla="*/ 25 w 418"/>
                  <a:gd name="T35" fmla="*/ 5 h 305"/>
                  <a:gd name="T36" fmla="*/ 24 w 418"/>
                  <a:gd name="T37" fmla="*/ 5 h 305"/>
                  <a:gd name="T38" fmla="*/ 23 w 418"/>
                  <a:gd name="T39" fmla="*/ 5 h 305"/>
                  <a:gd name="T40" fmla="*/ 23 w 418"/>
                  <a:gd name="T41" fmla="*/ 5 h 305"/>
                  <a:gd name="T42" fmla="*/ 23 w 418"/>
                  <a:gd name="T43" fmla="*/ 5 h 305"/>
                  <a:gd name="T44" fmla="*/ 23 w 418"/>
                  <a:gd name="T45" fmla="*/ 4 h 305"/>
                  <a:gd name="T46" fmla="*/ 22 w 418"/>
                  <a:gd name="T47" fmla="*/ 4 h 305"/>
                  <a:gd name="T48" fmla="*/ 24 w 418"/>
                  <a:gd name="T49" fmla="*/ 4 h 305"/>
                  <a:gd name="T50" fmla="*/ 25 w 418"/>
                  <a:gd name="T51" fmla="*/ 4 h 305"/>
                  <a:gd name="T52" fmla="*/ 27 w 418"/>
                  <a:gd name="T53" fmla="*/ 4 h 305"/>
                  <a:gd name="T54" fmla="*/ 28 w 418"/>
                  <a:gd name="T55" fmla="*/ 4 h 305"/>
                  <a:gd name="T56" fmla="*/ 28 w 418"/>
                  <a:gd name="T57" fmla="*/ 4 h 305"/>
                  <a:gd name="T58" fmla="*/ 30 w 418"/>
                  <a:gd name="T59" fmla="*/ 4 h 305"/>
                  <a:gd name="T60" fmla="*/ 28 w 418"/>
                  <a:gd name="T61" fmla="*/ 4 h 305"/>
                  <a:gd name="T62" fmla="*/ 30 w 418"/>
                  <a:gd name="T63" fmla="*/ 4 h 305"/>
                  <a:gd name="T64" fmla="*/ 32 w 418"/>
                  <a:gd name="T65" fmla="*/ 4 h 305"/>
                  <a:gd name="T66" fmla="*/ 31 w 418"/>
                  <a:gd name="T67" fmla="*/ 4 h 305"/>
                  <a:gd name="T68" fmla="*/ 31 w 418"/>
                  <a:gd name="T69" fmla="*/ 4 h 305"/>
                  <a:gd name="T70" fmla="*/ 28 w 418"/>
                  <a:gd name="T71" fmla="*/ 4 h 305"/>
                  <a:gd name="T72" fmla="*/ 24 w 418"/>
                  <a:gd name="T73" fmla="*/ 4 h 305"/>
                  <a:gd name="T74" fmla="*/ 26 w 418"/>
                  <a:gd name="T75" fmla="*/ 4 h 305"/>
                  <a:gd name="T76" fmla="*/ 21 w 418"/>
                  <a:gd name="T77" fmla="*/ 4 h 305"/>
                  <a:gd name="T78" fmla="*/ 27 w 418"/>
                  <a:gd name="T79" fmla="*/ 4 h 305"/>
                  <a:gd name="T80" fmla="*/ 29 w 418"/>
                  <a:gd name="T81" fmla="*/ 4 h 305"/>
                  <a:gd name="T82" fmla="*/ 31 w 418"/>
                  <a:gd name="T83" fmla="*/ 4 h 305"/>
                  <a:gd name="T84" fmla="*/ 31 w 418"/>
                  <a:gd name="T85" fmla="*/ 4 h 305"/>
                  <a:gd name="T86" fmla="*/ 30 w 418"/>
                  <a:gd name="T87" fmla="*/ 4 h 305"/>
                  <a:gd name="T88" fmla="*/ 30 w 418"/>
                  <a:gd name="T89" fmla="*/ 4 h 305"/>
                  <a:gd name="T90" fmla="*/ 29 w 418"/>
                  <a:gd name="T91" fmla="*/ 4 h 305"/>
                  <a:gd name="T92" fmla="*/ 27 w 418"/>
                  <a:gd name="T93" fmla="*/ 4 h 305"/>
                  <a:gd name="T94" fmla="*/ 24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noFill/>
              <a:ln w="4763">
                <a:solidFill>
                  <a:srgbClr val="1F1A17"/>
                </a:solidFill>
                <a:round/>
                <a:headEnd/>
                <a:tailEnd/>
              </a:ln>
            </p:spPr>
            <p:txBody>
              <a:bodyPr/>
              <a:lstStyle/>
              <a:p>
                <a:endParaRPr lang="en-US"/>
              </a:p>
            </p:txBody>
          </p:sp>
          <p:sp>
            <p:nvSpPr>
              <p:cNvPr id="26749" name="Freeform 105"/>
              <p:cNvSpPr>
                <a:spLocks/>
              </p:cNvSpPr>
              <p:nvPr/>
            </p:nvSpPr>
            <p:spPr bwMode="auto">
              <a:xfrm>
                <a:off x="3432" y="1689"/>
                <a:ext cx="267" cy="250"/>
              </a:xfrm>
              <a:custGeom>
                <a:avLst/>
                <a:gdLst>
                  <a:gd name="T0" fmla="*/ 0 w 280"/>
                  <a:gd name="T1" fmla="*/ 9 h 278"/>
                  <a:gd name="T2" fmla="*/ 10 w 280"/>
                  <a:gd name="T3" fmla="*/ 11 h 278"/>
                  <a:gd name="T4" fmla="*/ 10 w 280"/>
                  <a:gd name="T5" fmla="*/ 11 h 278"/>
                  <a:gd name="T6" fmla="*/ 10 w 280"/>
                  <a:gd name="T7" fmla="*/ 12 h 278"/>
                  <a:gd name="T8" fmla="*/ 17 w 280"/>
                  <a:gd name="T9" fmla="*/ 12 h 278"/>
                  <a:gd name="T10" fmla="*/ 23 w 280"/>
                  <a:gd name="T11" fmla="*/ 12 h 278"/>
                  <a:gd name="T12" fmla="*/ 25 w 280"/>
                  <a:gd name="T13" fmla="*/ 12 h 278"/>
                  <a:gd name="T14" fmla="*/ 28 w 280"/>
                  <a:gd name="T15" fmla="*/ 12 h 278"/>
                  <a:gd name="T16" fmla="*/ 29 w 280"/>
                  <a:gd name="T17" fmla="*/ 12 h 278"/>
                  <a:gd name="T18" fmla="*/ 35 w 280"/>
                  <a:gd name="T19" fmla="*/ 12 h 278"/>
                  <a:gd name="T20" fmla="*/ 39 w 280"/>
                  <a:gd name="T21" fmla="*/ 11 h 278"/>
                  <a:gd name="T22" fmla="*/ 37 w 280"/>
                  <a:gd name="T23" fmla="*/ 11 h 278"/>
                  <a:gd name="T24" fmla="*/ 43 w 280"/>
                  <a:gd name="T25" fmla="*/ 8 h 278"/>
                  <a:gd name="T26" fmla="*/ 45 w 280"/>
                  <a:gd name="T27" fmla="*/ 7 h 278"/>
                  <a:gd name="T28" fmla="*/ 49 w 280"/>
                  <a:gd name="T29" fmla="*/ 7 h 278"/>
                  <a:gd name="T30" fmla="*/ 52 w 280"/>
                  <a:gd name="T31" fmla="*/ 6 h 278"/>
                  <a:gd name="T32" fmla="*/ 55 w 280"/>
                  <a:gd name="T33" fmla="*/ 5 h 278"/>
                  <a:gd name="T34" fmla="*/ 60 w 280"/>
                  <a:gd name="T35" fmla="*/ 4 h 278"/>
                  <a:gd name="T36" fmla="*/ 60 w 280"/>
                  <a:gd name="T37" fmla="*/ 4 h 278"/>
                  <a:gd name="T38" fmla="*/ 69 w 280"/>
                  <a:gd name="T39" fmla="*/ 4 h 278"/>
                  <a:gd name="T40" fmla="*/ 71 w 280"/>
                  <a:gd name="T41" fmla="*/ 4 h 278"/>
                  <a:gd name="T42" fmla="*/ 69 w 280"/>
                  <a:gd name="T43" fmla="*/ 4 h 278"/>
                  <a:gd name="T44" fmla="*/ 65 w 280"/>
                  <a:gd name="T45" fmla="*/ 4 h 278"/>
                  <a:gd name="T46" fmla="*/ 60 w 280"/>
                  <a:gd name="T47" fmla="*/ 4 h 278"/>
                  <a:gd name="T48" fmla="*/ 58 w 280"/>
                  <a:gd name="T49" fmla="*/ 4 h 278"/>
                  <a:gd name="T50" fmla="*/ 49 w 280"/>
                  <a:gd name="T51" fmla="*/ 4 h 278"/>
                  <a:gd name="T52" fmla="*/ 45 w 280"/>
                  <a:gd name="T53" fmla="*/ 4 h 278"/>
                  <a:gd name="T54" fmla="*/ 43 w 280"/>
                  <a:gd name="T55" fmla="*/ 4 h 278"/>
                  <a:gd name="T56" fmla="*/ 28 w 280"/>
                  <a:gd name="T57" fmla="*/ 4 h 278"/>
                  <a:gd name="T58" fmla="*/ 25 w 280"/>
                  <a:gd name="T59" fmla="*/ 0 h 278"/>
                  <a:gd name="T60" fmla="*/ 23 w 280"/>
                  <a:gd name="T61" fmla="*/ 4 h 278"/>
                  <a:gd name="T62" fmla="*/ 25 w 280"/>
                  <a:gd name="T63" fmla="*/ 4 h 278"/>
                  <a:gd name="T64" fmla="*/ 23 w 280"/>
                  <a:gd name="T65" fmla="*/ 4 h 278"/>
                  <a:gd name="T66" fmla="*/ 20 w 280"/>
                  <a:gd name="T67" fmla="*/ 4 h 278"/>
                  <a:gd name="T68" fmla="*/ 10 w 280"/>
                  <a:gd name="T69" fmla="*/ 5 h 278"/>
                  <a:gd name="T70" fmla="*/ 10 w 280"/>
                  <a:gd name="T71" fmla="*/ 7 h 278"/>
                  <a:gd name="T72" fmla="*/ 10 w 280"/>
                  <a:gd name="T73" fmla="*/ 6 h 278"/>
                  <a:gd name="T74" fmla="*/ 10 w 280"/>
                  <a:gd name="T75" fmla="*/ 8 h 278"/>
                  <a:gd name="T76" fmla="*/ 0 w 280"/>
                  <a:gd name="T77" fmla="*/ 9 h 2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0"/>
                  <a:gd name="T118" fmla="*/ 0 h 278"/>
                  <a:gd name="T119" fmla="*/ 280 w 280"/>
                  <a:gd name="T120" fmla="*/ 278 h 2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solidFill>
                <a:srgbClr val="AFD54A"/>
              </a:solidFill>
              <a:ln w="9525">
                <a:noFill/>
                <a:round/>
                <a:headEnd/>
                <a:tailEnd/>
              </a:ln>
            </p:spPr>
            <p:txBody>
              <a:bodyPr/>
              <a:lstStyle/>
              <a:p>
                <a:endParaRPr lang="en-US"/>
              </a:p>
            </p:txBody>
          </p:sp>
          <p:sp>
            <p:nvSpPr>
              <p:cNvPr id="26750" name="Freeform 106"/>
              <p:cNvSpPr>
                <a:spLocks/>
              </p:cNvSpPr>
              <p:nvPr/>
            </p:nvSpPr>
            <p:spPr bwMode="auto">
              <a:xfrm>
                <a:off x="3432" y="1689"/>
                <a:ext cx="267" cy="250"/>
              </a:xfrm>
              <a:custGeom>
                <a:avLst/>
                <a:gdLst>
                  <a:gd name="T0" fmla="*/ 0 w 280"/>
                  <a:gd name="T1" fmla="*/ 9 h 278"/>
                  <a:gd name="T2" fmla="*/ 10 w 280"/>
                  <a:gd name="T3" fmla="*/ 11 h 278"/>
                  <a:gd name="T4" fmla="*/ 10 w 280"/>
                  <a:gd name="T5" fmla="*/ 11 h 278"/>
                  <a:gd name="T6" fmla="*/ 10 w 280"/>
                  <a:gd name="T7" fmla="*/ 12 h 278"/>
                  <a:gd name="T8" fmla="*/ 17 w 280"/>
                  <a:gd name="T9" fmla="*/ 12 h 278"/>
                  <a:gd name="T10" fmla="*/ 23 w 280"/>
                  <a:gd name="T11" fmla="*/ 12 h 278"/>
                  <a:gd name="T12" fmla="*/ 25 w 280"/>
                  <a:gd name="T13" fmla="*/ 12 h 278"/>
                  <a:gd name="T14" fmla="*/ 28 w 280"/>
                  <a:gd name="T15" fmla="*/ 12 h 278"/>
                  <a:gd name="T16" fmla="*/ 29 w 280"/>
                  <a:gd name="T17" fmla="*/ 12 h 278"/>
                  <a:gd name="T18" fmla="*/ 35 w 280"/>
                  <a:gd name="T19" fmla="*/ 12 h 278"/>
                  <a:gd name="T20" fmla="*/ 39 w 280"/>
                  <a:gd name="T21" fmla="*/ 11 h 278"/>
                  <a:gd name="T22" fmla="*/ 37 w 280"/>
                  <a:gd name="T23" fmla="*/ 11 h 278"/>
                  <a:gd name="T24" fmla="*/ 43 w 280"/>
                  <a:gd name="T25" fmla="*/ 8 h 278"/>
                  <a:gd name="T26" fmla="*/ 45 w 280"/>
                  <a:gd name="T27" fmla="*/ 7 h 278"/>
                  <a:gd name="T28" fmla="*/ 49 w 280"/>
                  <a:gd name="T29" fmla="*/ 7 h 278"/>
                  <a:gd name="T30" fmla="*/ 52 w 280"/>
                  <a:gd name="T31" fmla="*/ 6 h 278"/>
                  <a:gd name="T32" fmla="*/ 55 w 280"/>
                  <a:gd name="T33" fmla="*/ 5 h 278"/>
                  <a:gd name="T34" fmla="*/ 60 w 280"/>
                  <a:gd name="T35" fmla="*/ 4 h 278"/>
                  <a:gd name="T36" fmla="*/ 60 w 280"/>
                  <a:gd name="T37" fmla="*/ 4 h 278"/>
                  <a:gd name="T38" fmla="*/ 69 w 280"/>
                  <a:gd name="T39" fmla="*/ 4 h 278"/>
                  <a:gd name="T40" fmla="*/ 71 w 280"/>
                  <a:gd name="T41" fmla="*/ 4 h 278"/>
                  <a:gd name="T42" fmla="*/ 69 w 280"/>
                  <a:gd name="T43" fmla="*/ 4 h 278"/>
                  <a:gd name="T44" fmla="*/ 65 w 280"/>
                  <a:gd name="T45" fmla="*/ 4 h 278"/>
                  <a:gd name="T46" fmla="*/ 60 w 280"/>
                  <a:gd name="T47" fmla="*/ 4 h 278"/>
                  <a:gd name="T48" fmla="*/ 58 w 280"/>
                  <a:gd name="T49" fmla="*/ 4 h 278"/>
                  <a:gd name="T50" fmla="*/ 49 w 280"/>
                  <a:gd name="T51" fmla="*/ 4 h 278"/>
                  <a:gd name="T52" fmla="*/ 45 w 280"/>
                  <a:gd name="T53" fmla="*/ 4 h 278"/>
                  <a:gd name="T54" fmla="*/ 43 w 280"/>
                  <a:gd name="T55" fmla="*/ 4 h 278"/>
                  <a:gd name="T56" fmla="*/ 28 w 280"/>
                  <a:gd name="T57" fmla="*/ 4 h 278"/>
                  <a:gd name="T58" fmla="*/ 25 w 280"/>
                  <a:gd name="T59" fmla="*/ 0 h 278"/>
                  <a:gd name="T60" fmla="*/ 23 w 280"/>
                  <a:gd name="T61" fmla="*/ 4 h 278"/>
                  <a:gd name="T62" fmla="*/ 25 w 280"/>
                  <a:gd name="T63" fmla="*/ 4 h 278"/>
                  <a:gd name="T64" fmla="*/ 23 w 280"/>
                  <a:gd name="T65" fmla="*/ 4 h 278"/>
                  <a:gd name="T66" fmla="*/ 20 w 280"/>
                  <a:gd name="T67" fmla="*/ 4 h 278"/>
                  <a:gd name="T68" fmla="*/ 10 w 280"/>
                  <a:gd name="T69" fmla="*/ 5 h 278"/>
                  <a:gd name="T70" fmla="*/ 10 w 280"/>
                  <a:gd name="T71" fmla="*/ 7 h 278"/>
                  <a:gd name="T72" fmla="*/ 10 w 280"/>
                  <a:gd name="T73" fmla="*/ 6 h 278"/>
                  <a:gd name="T74" fmla="*/ 10 w 280"/>
                  <a:gd name="T75" fmla="*/ 8 h 278"/>
                  <a:gd name="T76" fmla="*/ 0 w 280"/>
                  <a:gd name="T77" fmla="*/ 9 h 278"/>
                  <a:gd name="T78" fmla="*/ 0 w 280"/>
                  <a:gd name="T79" fmla="*/ 9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0"/>
                  <a:gd name="T121" fmla="*/ 0 h 278"/>
                  <a:gd name="T122" fmla="*/ 280 w 280"/>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noFill/>
              <a:ln w="4763">
                <a:solidFill>
                  <a:srgbClr val="1F1A17"/>
                </a:solidFill>
                <a:round/>
                <a:headEnd/>
                <a:tailEnd/>
              </a:ln>
            </p:spPr>
            <p:txBody>
              <a:bodyPr/>
              <a:lstStyle/>
              <a:p>
                <a:endParaRPr lang="en-US"/>
              </a:p>
            </p:txBody>
          </p:sp>
          <p:sp>
            <p:nvSpPr>
              <p:cNvPr id="26751" name="Freeform 107"/>
              <p:cNvSpPr>
                <a:spLocks/>
              </p:cNvSpPr>
              <p:nvPr/>
            </p:nvSpPr>
            <p:spPr bwMode="auto">
              <a:xfrm>
                <a:off x="2814" y="1303"/>
                <a:ext cx="315" cy="311"/>
              </a:xfrm>
              <a:custGeom>
                <a:avLst/>
                <a:gdLst>
                  <a:gd name="T0" fmla="*/ 0 w 330"/>
                  <a:gd name="T1" fmla="*/ 4 h 349"/>
                  <a:gd name="T2" fmla="*/ 9 w 330"/>
                  <a:gd name="T3" fmla="*/ 4 h 349"/>
                  <a:gd name="T4" fmla="*/ 8 w 330"/>
                  <a:gd name="T5" fmla="*/ 6 h 349"/>
                  <a:gd name="T6" fmla="*/ 11 w 330"/>
                  <a:gd name="T7" fmla="*/ 7 h 349"/>
                  <a:gd name="T8" fmla="*/ 17 w 330"/>
                  <a:gd name="T9" fmla="*/ 8 h 349"/>
                  <a:gd name="T10" fmla="*/ 24 w 330"/>
                  <a:gd name="T11" fmla="*/ 8 h 349"/>
                  <a:gd name="T12" fmla="*/ 26 w 330"/>
                  <a:gd name="T13" fmla="*/ 9 h 349"/>
                  <a:gd name="T14" fmla="*/ 28 w 330"/>
                  <a:gd name="T15" fmla="*/ 10 h 349"/>
                  <a:gd name="T16" fmla="*/ 28 w 330"/>
                  <a:gd name="T17" fmla="*/ 11 h 349"/>
                  <a:gd name="T18" fmla="*/ 35 w 330"/>
                  <a:gd name="T19" fmla="*/ 12 h 349"/>
                  <a:gd name="T20" fmla="*/ 78 w 330"/>
                  <a:gd name="T21" fmla="*/ 12 h 349"/>
                  <a:gd name="T22" fmla="*/ 75 w 330"/>
                  <a:gd name="T23" fmla="*/ 10 h 349"/>
                  <a:gd name="T24" fmla="*/ 78 w 330"/>
                  <a:gd name="T25" fmla="*/ 8 h 349"/>
                  <a:gd name="T26" fmla="*/ 78 w 330"/>
                  <a:gd name="T27" fmla="*/ 7 h 349"/>
                  <a:gd name="T28" fmla="*/ 78 w 330"/>
                  <a:gd name="T29" fmla="*/ 6 h 349"/>
                  <a:gd name="T30" fmla="*/ 85 w 330"/>
                  <a:gd name="T31" fmla="*/ 4 h 349"/>
                  <a:gd name="T32" fmla="*/ 86 w 330"/>
                  <a:gd name="T33" fmla="*/ 4 h 349"/>
                  <a:gd name="T34" fmla="*/ 84 w 330"/>
                  <a:gd name="T35" fmla="*/ 4 h 349"/>
                  <a:gd name="T36" fmla="*/ 82 w 330"/>
                  <a:gd name="T37" fmla="*/ 4 h 349"/>
                  <a:gd name="T38" fmla="*/ 80 w 330"/>
                  <a:gd name="T39" fmla="*/ 5 h 349"/>
                  <a:gd name="T40" fmla="*/ 77 w 330"/>
                  <a:gd name="T41" fmla="*/ 5 h 349"/>
                  <a:gd name="T42" fmla="*/ 74 w 330"/>
                  <a:gd name="T43" fmla="*/ 5 h 349"/>
                  <a:gd name="T44" fmla="*/ 71 w 330"/>
                  <a:gd name="T45" fmla="*/ 6 h 349"/>
                  <a:gd name="T46" fmla="*/ 71 w 330"/>
                  <a:gd name="T47" fmla="*/ 5 h 349"/>
                  <a:gd name="T48" fmla="*/ 74 w 330"/>
                  <a:gd name="T49" fmla="*/ 4 h 349"/>
                  <a:gd name="T50" fmla="*/ 77 w 330"/>
                  <a:gd name="T51" fmla="*/ 4 h 349"/>
                  <a:gd name="T52" fmla="*/ 77 w 330"/>
                  <a:gd name="T53" fmla="*/ 4 h 349"/>
                  <a:gd name="T54" fmla="*/ 71 w 330"/>
                  <a:gd name="T55" fmla="*/ 4 h 349"/>
                  <a:gd name="T56" fmla="*/ 68 w 330"/>
                  <a:gd name="T57" fmla="*/ 4 h 349"/>
                  <a:gd name="T58" fmla="*/ 68 w 330"/>
                  <a:gd name="T59" fmla="*/ 4 h 349"/>
                  <a:gd name="T60" fmla="*/ 59 w 330"/>
                  <a:gd name="T61" fmla="*/ 4 h 349"/>
                  <a:gd name="T62" fmla="*/ 42 w 330"/>
                  <a:gd name="T63" fmla="*/ 4 h 349"/>
                  <a:gd name="T64" fmla="*/ 34 w 330"/>
                  <a:gd name="T65" fmla="*/ 4 h 349"/>
                  <a:gd name="T66" fmla="*/ 31 w 330"/>
                  <a:gd name="T67" fmla="*/ 4 h 349"/>
                  <a:gd name="T68" fmla="*/ 29 w 330"/>
                  <a:gd name="T69" fmla="*/ 4 h 349"/>
                  <a:gd name="T70" fmla="*/ 28 w 330"/>
                  <a:gd name="T71" fmla="*/ 4 h 349"/>
                  <a:gd name="T72" fmla="*/ 29 w 330"/>
                  <a:gd name="T73" fmla="*/ 4 h 349"/>
                  <a:gd name="T74" fmla="*/ 29 w 330"/>
                  <a:gd name="T75" fmla="*/ 4 h 349"/>
                  <a:gd name="T76" fmla="*/ 30 w 330"/>
                  <a:gd name="T77" fmla="*/ 4 h 349"/>
                  <a:gd name="T78" fmla="*/ 30 w 330"/>
                  <a:gd name="T79" fmla="*/ 3 h 349"/>
                  <a:gd name="T80" fmla="*/ 29 w 330"/>
                  <a:gd name="T81" fmla="*/ 0 h 349"/>
                  <a:gd name="T82" fmla="*/ 19 w 330"/>
                  <a:gd name="T83" fmla="*/ 4 h 349"/>
                  <a:gd name="T84" fmla="*/ 15 w 330"/>
                  <a:gd name="T85" fmla="*/ 4 h 349"/>
                  <a:gd name="T86" fmla="*/ 13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0"/>
                  <a:gd name="T151" fmla="*/ 0 h 349"/>
                  <a:gd name="T152" fmla="*/ 330 w 330"/>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solidFill>
                <a:srgbClr val="BA7CAC"/>
              </a:solidFill>
              <a:ln w="9525">
                <a:noFill/>
                <a:round/>
                <a:headEnd/>
                <a:tailEnd/>
              </a:ln>
            </p:spPr>
            <p:txBody>
              <a:bodyPr/>
              <a:lstStyle/>
              <a:p>
                <a:endParaRPr lang="en-US"/>
              </a:p>
            </p:txBody>
          </p:sp>
          <p:sp>
            <p:nvSpPr>
              <p:cNvPr id="26752" name="Freeform 108"/>
              <p:cNvSpPr>
                <a:spLocks/>
              </p:cNvSpPr>
              <p:nvPr/>
            </p:nvSpPr>
            <p:spPr bwMode="auto">
              <a:xfrm>
                <a:off x="2814" y="1303"/>
                <a:ext cx="315" cy="311"/>
              </a:xfrm>
              <a:custGeom>
                <a:avLst/>
                <a:gdLst>
                  <a:gd name="T0" fmla="*/ 0 w 330"/>
                  <a:gd name="T1" fmla="*/ 4 h 349"/>
                  <a:gd name="T2" fmla="*/ 9 w 330"/>
                  <a:gd name="T3" fmla="*/ 4 h 349"/>
                  <a:gd name="T4" fmla="*/ 8 w 330"/>
                  <a:gd name="T5" fmla="*/ 6 h 349"/>
                  <a:gd name="T6" fmla="*/ 11 w 330"/>
                  <a:gd name="T7" fmla="*/ 7 h 349"/>
                  <a:gd name="T8" fmla="*/ 17 w 330"/>
                  <a:gd name="T9" fmla="*/ 8 h 349"/>
                  <a:gd name="T10" fmla="*/ 24 w 330"/>
                  <a:gd name="T11" fmla="*/ 8 h 349"/>
                  <a:gd name="T12" fmla="*/ 26 w 330"/>
                  <a:gd name="T13" fmla="*/ 9 h 349"/>
                  <a:gd name="T14" fmla="*/ 28 w 330"/>
                  <a:gd name="T15" fmla="*/ 10 h 349"/>
                  <a:gd name="T16" fmla="*/ 28 w 330"/>
                  <a:gd name="T17" fmla="*/ 11 h 349"/>
                  <a:gd name="T18" fmla="*/ 35 w 330"/>
                  <a:gd name="T19" fmla="*/ 12 h 349"/>
                  <a:gd name="T20" fmla="*/ 78 w 330"/>
                  <a:gd name="T21" fmla="*/ 12 h 349"/>
                  <a:gd name="T22" fmla="*/ 75 w 330"/>
                  <a:gd name="T23" fmla="*/ 10 h 349"/>
                  <a:gd name="T24" fmla="*/ 78 w 330"/>
                  <a:gd name="T25" fmla="*/ 8 h 349"/>
                  <a:gd name="T26" fmla="*/ 78 w 330"/>
                  <a:gd name="T27" fmla="*/ 7 h 349"/>
                  <a:gd name="T28" fmla="*/ 78 w 330"/>
                  <a:gd name="T29" fmla="*/ 6 h 349"/>
                  <a:gd name="T30" fmla="*/ 85 w 330"/>
                  <a:gd name="T31" fmla="*/ 4 h 349"/>
                  <a:gd name="T32" fmla="*/ 86 w 330"/>
                  <a:gd name="T33" fmla="*/ 4 h 349"/>
                  <a:gd name="T34" fmla="*/ 84 w 330"/>
                  <a:gd name="T35" fmla="*/ 4 h 349"/>
                  <a:gd name="T36" fmla="*/ 82 w 330"/>
                  <a:gd name="T37" fmla="*/ 4 h 349"/>
                  <a:gd name="T38" fmla="*/ 80 w 330"/>
                  <a:gd name="T39" fmla="*/ 5 h 349"/>
                  <a:gd name="T40" fmla="*/ 77 w 330"/>
                  <a:gd name="T41" fmla="*/ 5 h 349"/>
                  <a:gd name="T42" fmla="*/ 74 w 330"/>
                  <a:gd name="T43" fmla="*/ 5 h 349"/>
                  <a:gd name="T44" fmla="*/ 71 w 330"/>
                  <a:gd name="T45" fmla="*/ 6 h 349"/>
                  <a:gd name="T46" fmla="*/ 71 w 330"/>
                  <a:gd name="T47" fmla="*/ 5 h 349"/>
                  <a:gd name="T48" fmla="*/ 74 w 330"/>
                  <a:gd name="T49" fmla="*/ 4 h 349"/>
                  <a:gd name="T50" fmla="*/ 77 w 330"/>
                  <a:gd name="T51" fmla="*/ 4 h 349"/>
                  <a:gd name="T52" fmla="*/ 77 w 330"/>
                  <a:gd name="T53" fmla="*/ 4 h 349"/>
                  <a:gd name="T54" fmla="*/ 71 w 330"/>
                  <a:gd name="T55" fmla="*/ 4 h 349"/>
                  <a:gd name="T56" fmla="*/ 68 w 330"/>
                  <a:gd name="T57" fmla="*/ 4 h 349"/>
                  <a:gd name="T58" fmla="*/ 68 w 330"/>
                  <a:gd name="T59" fmla="*/ 4 h 349"/>
                  <a:gd name="T60" fmla="*/ 59 w 330"/>
                  <a:gd name="T61" fmla="*/ 4 h 349"/>
                  <a:gd name="T62" fmla="*/ 42 w 330"/>
                  <a:gd name="T63" fmla="*/ 4 h 349"/>
                  <a:gd name="T64" fmla="*/ 34 w 330"/>
                  <a:gd name="T65" fmla="*/ 4 h 349"/>
                  <a:gd name="T66" fmla="*/ 31 w 330"/>
                  <a:gd name="T67" fmla="*/ 4 h 349"/>
                  <a:gd name="T68" fmla="*/ 29 w 330"/>
                  <a:gd name="T69" fmla="*/ 4 h 349"/>
                  <a:gd name="T70" fmla="*/ 28 w 330"/>
                  <a:gd name="T71" fmla="*/ 4 h 349"/>
                  <a:gd name="T72" fmla="*/ 29 w 330"/>
                  <a:gd name="T73" fmla="*/ 4 h 349"/>
                  <a:gd name="T74" fmla="*/ 29 w 330"/>
                  <a:gd name="T75" fmla="*/ 4 h 349"/>
                  <a:gd name="T76" fmla="*/ 30 w 330"/>
                  <a:gd name="T77" fmla="*/ 4 h 349"/>
                  <a:gd name="T78" fmla="*/ 30 w 330"/>
                  <a:gd name="T79" fmla="*/ 3 h 349"/>
                  <a:gd name="T80" fmla="*/ 29 w 330"/>
                  <a:gd name="T81" fmla="*/ 0 h 349"/>
                  <a:gd name="T82" fmla="*/ 19 w 330"/>
                  <a:gd name="T83" fmla="*/ 4 h 349"/>
                  <a:gd name="T84" fmla="*/ 15 w 330"/>
                  <a:gd name="T85" fmla="*/ 4 h 349"/>
                  <a:gd name="T86" fmla="*/ 13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w 330"/>
                  <a:gd name="T101" fmla="*/ 4 h 3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349"/>
                  <a:gd name="T155" fmla="*/ 330 w 330"/>
                  <a:gd name="T156" fmla="*/ 349 h 3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noFill/>
              <a:ln w="4763">
                <a:solidFill>
                  <a:srgbClr val="1F1A17"/>
                </a:solidFill>
                <a:round/>
                <a:headEnd/>
                <a:tailEnd/>
              </a:ln>
            </p:spPr>
            <p:txBody>
              <a:bodyPr/>
              <a:lstStyle/>
              <a:p>
                <a:endParaRPr lang="en-US"/>
              </a:p>
            </p:txBody>
          </p:sp>
          <p:sp>
            <p:nvSpPr>
              <p:cNvPr id="26753" name="Freeform 109"/>
              <p:cNvSpPr>
                <a:spLocks/>
              </p:cNvSpPr>
              <p:nvPr/>
            </p:nvSpPr>
            <p:spPr bwMode="auto">
              <a:xfrm>
                <a:off x="1870" y="1678"/>
                <a:ext cx="436" cy="321"/>
              </a:xfrm>
              <a:custGeom>
                <a:avLst/>
                <a:gdLst>
                  <a:gd name="T0" fmla="*/ 112 w 457"/>
                  <a:gd name="T1" fmla="*/ 14 h 359"/>
                  <a:gd name="T2" fmla="*/ 87 w 457"/>
                  <a:gd name="T3" fmla="*/ 13 h 359"/>
                  <a:gd name="T4" fmla="*/ 69 w 457"/>
                  <a:gd name="T5" fmla="*/ 13 h 359"/>
                  <a:gd name="T6" fmla="*/ 58 w 457"/>
                  <a:gd name="T7" fmla="*/ 13 h 359"/>
                  <a:gd name="T8" fmla="*/ 46 w 457"/>
                  <a:gd name="T9" fmla="*/ 13 h 359"/>
                  <a:gd name="T10" fmla="*/ 42 w 457"/>
                  <a:gd name="T11" fmla="*/ 13 h 359"/>
                  <a:gd name="T12" fmla="*/ 26 w 457"/>
                  <a:gd name="T13" fmla="*/ 13 h 359"/>
                  <a:gd name="T14" fmla="*/ 21 w 457"/>
                  <a:gd name="T15" fmla="*/ 13 h 359"/>
                  <a:gd name="T16" fmla="*/ 14 w 457"/>
                  <a:gd name="T17" fmla="*/ 12 h 359"/>
                  <a:gd name="T18" fmla="*/ 10 w 457"/>
                  <a:gd name="T19" fmla="*/ 12 h 359"/>
                  <a:gd name="T20" fmla="*/ 0 w 457"/>
                  <a:gd name="T21" fmla="*/ 12 h 359"/>
                  <a:gd name="T22" fmla="*/ 10 w 457"/>
                  <a:gd name="T23" fmla="*/ 0 h 359"/>
                  <a:gd name="T24" fmla="*/ 117 w 457"/>
                  <a:gd name="T25" fmla="*/ 4 h 359"/>
                  <a:gd name="T26" fmla="*/ 112 w 457"/>
                  <a:gd name="T27" fmla="*/ 14 h 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359"/>
                  <a:gd name="T44" fmla="*/ 457 w 457"/>
                  <a:gd name="T45" fmla="*/ 359 h 3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solidFill>
                <a:srgbClr val="BD4445"/>
              </a:solidFill>
              <a:ln w="9525">
                <a:noFill/>
                <a:round/>
                <a:headEnd/>
                <a:tailEnd/>
              </a:ln>
            </p:spPr>
            <p:txBody>
              <a:bodyPr/>
              <a:lstStyle/>
              <a:p>
                <a:endParaRPr lang="en-US"/>
              </a:p>
            </p:txBody>
          </p:sp>
          <p:sp>
            <p:nvSpPr>
              <p:cNvPr id="26754" name="Freeform 110"/>
              <p:cNvSpPr>
                <a:spLocks/>
              </p:cNvSpPr>
              <p:nvPr/>
            </p:nvSpPr>
            <p:spPr bwMode="auto">
              <a:xfrm>
                <a:off x="1870" y="1678"/>
                <a:ext cx="436" cy="321"/>
              </a:xfrm>
              <a:custGeom>
                <a:avLst/>
                <a:gdLst>
                  <a:gd name="T0" fmla="*/ 112 w 457"/>
                  <a:gd name="T1" fmla="*/ 14 h 359"/>
                  <a:gd name="T2" fmla="*/ 87 w 457"/>
                  <a:gd name="T3" fmla="*/ 13 h 359"/>
                  <a:gd name="T4" fmla="*/ 69 w 457"/>
                  <a:gd name="T5" fmla="*/ 13 h 359"/>
                  <a:gd name="T6" fmla="*/ 58 w 457"/>
                  <a:gd name="T7" fmla="*/ 13 h 359"/>
                  <a:gd name="T8" fmla="*/ 46 w 457"/>
                  <a:gd name="T9" fmla="*/ 13 h 359"/>
                  <a:gd name="T10" fmla="*/ 42 w 457"/>
                  <a:gd name="T11" fmla="*/ 13 h 359"/>
                  <a:gd name="T12" fmla="*/ 26 w 457"/>
                  <a:gd name="T13" fmla="*/ 13 h 359"/>
                  <a:gd name="T14" fmla="*/ 21 w 457"/>
                  <a:gd name="T15" fmla="*/ 13 h 359"/>
                  <a:gd name="T16" fmla="*/ 14 w 457"/>
                  <a:gd name="T17" fmla="*/ 12 h 359"/>
                  <a:gd name="T18" fmla="*/ 10 w 457"/>
                  <a:gd name="T19" fmla="*/ 12 h 359"/>
                  <a:gd name="T20" fmla="*/ 0 w 457"/>
                  <a:gd name="T21" fmla="*/ 12 h 359"/>
                  <a:gd name="T22" fmla="*/ 10 w 457"/>
                  <a:gd name="T23" fmla="*/ 0 h 359"/>
                  <a:gd name="T24" fmla="*/ 117 w 457"/>
                  <a:gd name="T25" fmla="*/ 4 h 359"/>
                  <a:gd name="T26" fmla="*/ 112 w 457"/>
                  <a:gd name="T27" fmla="*/ 14 h 359"/>
                  <a:gd name="T28" fmla="*/ 112 w 457"/>
                  <a:gd name="T29" fmla="*/ 14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359"/>
                  <a:gd name="T47" fmla="*/ 457 w 45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noFill/>
              <a:ln w="4763">
                <a:solidFill>
                  <a:srgbClr val="1F1A17"/>
                </a:solidFill>
                <a:round/>
                <a:headEnd/>
                <a:tailEnd/>
              </a:ln>
            </p:spPr>
            <p:txBody>
              <a:bodyPr/>
              <a:lstStyle/>
              <a:p>
                <a:endParaRPr lang="en-US"/>
              </a:p>
            </p:txBody>
          </p:sp>
          <p:sp>
            <p:nvSpPr>
              <p:cNvPr id="26755" name="Freeform 111"/>
              <p:cNvSpPr>
                <a:spLocks/>
              </p:cNvSpPr>
              <p:nvPr/>
            </p:nvSpPr>
            <p:spPr bwMode="auto">
              <a:xfrm>
                <a:off x="1058" y="1432"/>
                <a:ext cx="472" cy="761"/>
              </a:xfrm>
              <a:custGeom>
                <a:avLst/>
                <a:gdLst>
                  <a:gd name="T0" fmla="*/ 10 w 495"/>
                  <a:gd name="T1" fmla="*/ 6 h 851"/>
                  <a:gd name="T2" fmla="*/ 10 w 495"/>
                  <a:gd name="T3" fmla="*/ 7 h 851"/>
                  <a:gd name="T4" fmla="*/ 3 w 495"/>
                  <a:gd name="T5" fmla="*/ 10 h 851"/>
                  <a:gd name="T6" fmla="*/ 10 w 495"/>
                  <a:gd name="T7" fmla="*/ 11 h 851"/>
                  <a:gd name="T8" fmla="*/ 12 w 495"/>
                  <a:gd name="T9" fmla="*/ 13 h 851"/>
                  <a:gd name="T10" fmla="*/ 14 w 495"/>
                  <a:gd name="T11" fmla="*/ 13 h 851"/>
                  <a:gd name="T12" fmla="*/ 14 w 495"/>
                  <a:gd name="T13" fmla="*/ 13 h 851"/>
                  <a:gd name="T14" fmla="*/ 17 w 495"/>
                  <a:gd name="T15" fmla="*/ 13 h 851"/>
                  <a:gd name="T16" fmla="*/ 19 w 495"/>
                  <a:gd name="T17" fmla="*/ 13 h 851"/>
                  <a:gd name="T18" fmla="*/ 15 w 495"/>
                  <a:gd name="T19" fmla="*/ 13 h 851"/>
                  <a:gd name="T20" fmla="*/ 17 w 495"/>
                  <a:gd name="T21" fmla="*/ 13 h 851"/>
                  <a:gd name="T22" fmla="*/ 20 w 495"/>
                  <a:gd name="T23" fmla="*/ 15 h 851"/>
                  <a:gd name="T24" fmla="*/ 18 w 495"/>
                  <a:gd name="T25" fmla="*/ 15 h 851"/>
                  <a:gd name="T26" fmla="*/ 13 w 495"/>
                  <a:gd name="T27" fmla="*/ 14 h 851"/>
                  <a:gd name="T28" fmla="*/ 14 w 495"/>
                  <a:gd name="T29" fmla="*/ 13 h 851"/>
                  <a:gd name="T30" fmla="*/ 12 w 495"/>
                  <a:gd name="T31" fmla="*/ 13 h 851"/>
                  <a:gd name="T32" fmla="*/ 10 w 495"/>
                  <a:gd name="T33" fmla="*/ 14 h 851"/>
                  <a:gd name="T34" fmla="*/ 10 w 495"/>
                  <a:gd name="T35" fmla="*/ 16 h 851"/>
                  <a:gd name="T36" fmla="*/ 13 w 495"/>
                  <a:gd name="T37" fmla="*/ 17 h 851"/>
                  <a:gd name="T38" fmla="*/ 19 w 495"/>
                  <a:gd name="T39" fmla="*/ 17 h 851"/>
                  <a:gd name="T40" fmla="*/ 17 w 495"/>
                  <a:gd name="T41" fmla="*/ 18 h 851"/>
                  <a:gd name="T42" fmla="*/ 14 w 495"/>
                  <a:gd name="T43" fmla="*/ 18 h 851"/>
                  <a:gd name="T44" fmla="*/ 13 w 495"/>
                  <a:gd name="T45" fmla="*/ 19 h 851"/>
                  <a:gd name="T46" fmla="*/ 21 w 495"/>
                  <a:gd name="T47" fmla="*/ 21 h 851"/>
                  <a:gd name="T48" fmla="*/ 25 w 495"/>
                  <a:gd name="T49" fmla="*/ 21 h 851"/>
                  <a:gd name="T50" fmla="*/ 25 w 495"/>
                  <a:gd name="T51" fmla="*/ 22 h 851"/>
                  <a:gd name="T52" fmla="*/ 27 w 495"/>
                  <a:gd name="T53" fmla="*/ 23 h 851"/>
                  <a:gd name="T54" fmla="*/ 26 w 495"/>
                  <a:gd name="T55" fmla="*/ 24 h 851"/>
                  <a:gd name="T56" fmla="*/ 25 w 495"/>
                  <a:gd name="T57" fmla="*/ 25 h 851"/>
                  <a:gd name="T58" fmla="*/ 27 w 495"/>
                  <a:gd name="T59" fmla="*/ 25 h 851"/>
                  <a:gd name="T60" fmla="*/ 41 w 495"/>
                  <a:gd name="T61" fmla="*/ 27 h 851"/>
                  <a:gd name="T62" fmla="*/ 47 w 495"/>
                  <a:gd name="T63" fmla="*/ 27 h 851"/>
                  <a:gd name="T64" fmla="*/ 54 w 495"/>
                  <a:gd name="T65" fmla="*/ 28 h 851"/>
                  <a:gd name="T66" fmla="*/ 54 w 495"/>
                  <a:gd name="T67" fmla="*/ 29 h 851"/>
                  <a:gd name="T68" fmla="*/ 60 w 495"/>
                  <a:gd name="T69" fmla="*/ 29 h 851"/>
                  <a:gd name="T70" fmla="*/ 66 w 495"/>
                  <a:gd name="T71" fmla="*/ 30 h 851"/>
                  <a:gd name="T72" fmla="*/ 69 w 495"/>
                  <a:gd name="T73" fmla="*/ 31 h 851"/>
                  <a:gd name="T74" fmla="*/ 69 w 495"/>
                  <a:gd name="T75" fmla="*/ 33 h 851"/>
                  <a:gd name="T76" fmla="*/ 114 w 495"/>
                  <a:gd name="T77" fmla="*/ 33 h 851"/>
                  <a:gd name="T78" fmla="*/ 110 w 495"/>
                  <a:gd name="T79" fmla="*/ 33 h 851"/>
                  <a:gd name="T80" fmla="*/ 113 w 495"/>
                  <a:gd name="T81" fmla="*/ 31 h 851"/>
                  <a:gd name="T82" fmla="*/ 121 w 495"/>
                  <a:gd name="T83" fmla="*/ 30 h 851"/>
                  <a:gd name="T84" fmla="*/ 125 w 495"/>
                  <a:gd name="T85" fmla="*/ 30 h 851"/>
                  <a:gd name="T86" fmla="*/ 121 w 495"/>
                  <a:gd name="T87" fmla="*/ 29 h 851"/>
                  <a:gd name="T88" fmla="*/ 121 w 495"/>
                  <a:gd name="T89" fmla="*/ 27 h 851"/>
                  <a:gd name="T90" fmla="*/ 60 w 495"/>
                  <a:gd name="T91" fmla="*/ 13 h 851"/>
                  <a:gd name="T92" fmla="*/ 56 w 495"/>
                  <a:gd name="T93" fmla="*/ 12 h 851"/>
                  <a:gd name="T94" fmla="*/ 72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6 h 8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5"/>
                  <a:gd name="T160" fmla="*/ 0 h 851"/>
                  <a:gd name="T161" fmla="*/ 495 w 495"/>
                  <a:gd name="T162" fmla="*/ 851 h 8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solidFill>
                <a:srgbClr val="BA7CAC"/>
              </a:solidFill>
              <a:ln w="9525">
                <a:noFill/>
                <a:round/>
                <a:headEnd/>
                <a:tailEnd/>
              </a:ln>
            </p:spPr>
            <p:txBody>
              <a:bodyPr/>
              <a:lstStyle/>
              <a:p>
                <a:endParaRPr lang="en-US"/>
              </a:p>
            </p:txBody>
          </p:sp>
          <p:sp>
            <p:nvSpPr>
              <p:cNvPr id="26756" name="Freeform 112"/>
              <p:cNvSpPr>
                <a:spLocks/>
              </p:cNvSpPr>
              <p:nvPr/>
            </p:nvSpPr>
            <p:spPr bwMode="auto">
              <a:xfrm>
                <a:off x="1058" y="1432"/>
                <a:ext cx="472" cy="761"/>
              </a:xfrm>
              <a:custGeom>
                <a:avLst/>
                <a:gdLst>
                  <a:gd name="T0" fmla="*/ 10 w 495"/>
                  <a:gd name="T1" fmla="*/ 6 h 851"/>
                  <a:gd name="T2" fmla="*/ 10 w 495"/>
                  <a:gd name="T3" fmla="*/ 7 h 851"/>
                  <a:gd name="T4" fmla="*/ 3 w 495"/>
                  <a:gd name="T5" fmla="*/ 10 h 851"/>
                  <a:gd name="T6" fmla="*/ 10 w 495"/>
                  <a:gd name="T7" fmla="*/ 11 h 851"/>
                  <a:gd name="T8" fmla="*/ 12 w 495"/>
                  <a:gd name="T9" fmla="*/ 13 h 851"/>
                  <a:gd name="T10" fmla="*/ 14 w 495"/>
                  <a:gd name="T11" fmla="*/ 13 h 851"/>
                  <a:gd name="T12" fmla="*/ 14 w 495"/>
                  <a:gd name="T13" fmla="*/ 13 h 851"/>
                  <a:gd name="T14" fmla="*/ 17 w 495"/>
                  <a:gd name="T15" fmla="*/ 13 h 851"/>
                  <a:gd name="T16" fmla="*/ 19 w 495"/>
                  <a:gd name="T17" fmla="*/ 13 h 851"/>
                  <a:gd name="T18" fmla="*/ 15 w 495"/>
                  <a:gd name="T19" fmla="*/ 13 h 851"/>
                  <a:gd name="T20" fmla="*/ 17 w 495"/>
                  <a:gd name="T21" fmla="*/ 13 h 851"/>
                  <a:gd name="T22" fmla="*/ 20 w 495"/>
                  <a:gd name="T23" fmla="*/ 15 h 851"/>
                  <a:gd name="T24" fmla="*/ 18 w 495"/>
                  <a:gd name="T25" fmla="*/ 15 h 851"/>
                  <a:gd name="T26" fmla="*/ 13 w 495"/>
                  <a:gd name="T27" fmla="*/ 14 h 851"/>
                  <a:gd name="T28" fmla="*/ 14 w 495"/>
                  <a:gd name="T29" fmla="*/ 13 h 851"/>
                  <a:gd name="T30" fmla="*/ 12 w 495"/>
                  <a:gd name="T31" fmla="*/ 13 h 851"/>
                  <a:gd name="T32" fmla="*/ 10 w 495"/>
                  <a:gd name="T33" fmla="*/ 14 h 851"/>
                  <a:gd name="T34" fmla="*/ 10 w 495"/>
                  <a:gd name="T35" fmla="*/ 16 h 851"/>
                  <a:gd name="T36" fmla="*/ 13 w 495"/>
                  <a:gd name="T37" fmla="*/ 17 h 851"/>
                  <a:gd name="T38" fmla="*/ 19 w 495"/>
                  <a:gd name="T39" fmla="*/ 17 h 851"/>
                  <a:gd name="T40" fmla="*/ 17 w 495"/>
                  <a:gd name="T41" fmla="*/ 18 h 851"/>
                  <a:gd name="T42" fmla="*/ 14 w 495"/>
                  <a:gd name="T43" fmla="*/ 18 h 851"/>
                  <a:gd name="T44" fmla="*/ 13 w 495"/>
                  <a:gd name="T45" fmla="*/ 19 h 851"/>
                  <a:gd name="T46" fmla="*/ 21 w 495"/>
                  <a:gd name="T47" fmla="*/ 21 h 851"/>
                  <a:gd name="T48" fmla="*/ 25 w 495"/>
                  <a:gd name="T49" fmla="*/ 21 h 851"/>
                  <a:gd name="T50" fmla="*/ 25 w 495"/>
                  <a:gd name="T51" fmla="*/ 22 h 851"/>
                  <a:gd name="T52" fmla="*/ 27 w 495"/>
                  <a:gd name="T53" fmla="*/ 23 h 851"/>
                  <a:gd name="T54" fmla="*/ 26 w 495"/>
                  <a:gd name="T55" fmla="*/ 24 h 851"/>
                  <a:gd name="T56" fmla="*/ 25 w 495"/>
                  <a:gd name="T57" fmla="*/ 25 h 851"/>
                  <a:gd name="T58" fmla="*/ 27 w 495"/>
                  <a:gd name="T59" fmla="*/ 25 h 851"/>
                  <a:gd name="T60" fmla="*/ 41 w 495"/>
                  <a:gd name="T61" fmla="*/ 27 h 851"/>
                  <a:gd name="T62" fmla="*/ 47 w 495"/>
                  <a:gd name="T63" fmla="*/ 27 h 851"/>
                  <a:gd name="T64" fmla="*/ 54 w 495"/>
                  <a:gd name="T65" fmla="*/ 28 h 851"/>
                  <a:gd name="T66" fmla="*/ 54 w 495"/>
                  <a:gd name="T67" fmla="*/ 29 h 851"/>
                  <a:gd name="T68" fmla="*/ 60 w 495"/>
                  <a:gd name="T69" fmla="*/ 29 h 851"/>
                  <a:gd name="T70" fmla="*/ 66 w 495"/>
                  <a:gd name="T71" fmla="*/ 30 h 851"/>
                  <a:gd name="T72" fmla="*/ 69 w 495"/>
                  <a:gd name="T73" fmla="*/ 31 h 851"/>
                  <a:gd name="T74" fmla="*/ 69 w 495"/>
                  <a:gd name="T75" fmla="*/ 33 h 851"/>
                  <a:gd name="T76" fmla="*/ 114 w 495"/>
                  <a:gd name="T77" fmla="*/ 33 h 851"/>
                  <a:gd name="T78" fmla="*/ 110 w 495"/>
                  <a:gd name="T79" fmla="*/ 33 h 851"/>
                  <a:gd name="T80" fmla="*/ 113 w 495"/>
                  <a:gd name="T81" fmla="*/ 31 h 851"/>
                  <a:gd name="T82" fmla="*/ 121 w 495"/>
                  <a:gd name="T83" fmla="*/ 30 h 851"/>
                  <a:gd name="T84" fmla="*/ 125 w 495"/>
                  <a:gd name="T85" fmla="*/ 30 h 851"/>
                  <a:gd name="T86" fmla="*/ 121 w 495"/>
                  <a:gd name="T87" fmla="*/ 29 h 851"/>
                  <a:gd name="T88" fmla="*/ 121 w 495"/>
                  <a:gd name="T89" fmla="*/ 27 h 851"/>
                  <a:gd name="T90" fmla="*/ 60 w 495"/>
                  <a:gd name="T91" fmla="*/ 13 h 851"/>
                  <a:gd name="T92" fmla="*/ 56 w 495"/>
                  <a:gd name="T93" fmla="*/ 12 h 851"/>
                  <a:gd name="T94" fmla="*/ 72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6 h 851"/>
                  <a:gd name="T106" fmla="*/ 10 w 495"/>
                  <a:gd name="T107" fmla="*/ 6 h 8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851"/>
                  <a:gd name="T164" fmla="*/ 495 w 495"/>
                  <a:gd name="T165" fmla="*/ 851 h 8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noFill/>
              <a:ln w="4763">
                <a:solidFill>
                  <a:srgbClr val="1F1A17"/>
                </a:solidFill>
                <a:round/>
                <a:headEnd/>
                <a:tailEnd/>
              </a:ln>
            </p:spPr>
            <p:txBody>
              <a:bodyPr/>
              <a:lstStyle/>
              <a:p>
                <a:endParaRPr lang="en-US"/>
              </a:p>
            </p:txBody>
          </p:sp>
          <p:sp>
            <p:nvSpPr>
              <p:cNvPr id="26757" name="Freeform 113"/>
              <p:cNvSpPr>
                <a:spLocks/>
              </p:cNvSpPr>
              <p:nvPr/>
            </p:nvSpPr>
            <p:spPr bwMode="auto">
              <a:xfrm>
                <a:off x="1462" y="1911"/>
                <a:ext cx="408" cy="443"/>
              </a:xfrm>
              <a:custGeom>
                <a:avLst/>
                <a:gdLst>
                  <a:gd name="T0" fmla="*/ 0 w 427"/>
                  <a:gd name="T1" fmla="*/ 13 h 495"/>
                  <a:gd name="T2" fmla="*/ 11 w 427"/>
                  <a:gd name="T3" fmla="*/ 12 h 495"/>
                  <a:gd name="T4" fmla="*/ 11 w 427"/>
                  <a:gd name="T5" fmla="*/ 12 h 495"/>
                  <a:gd name="T6" fmla="*/ 11 w 427"/>
                  <a:gd name="T7" fmla="*/ 11 h 495"/>
                  <a:gd name="T8" fmla="*/ 13 w 427"/>
                  <a:gd name="T9" fmla="*/ 9 h 495"/>
                  <a:gd name="T10" fmla="*/ 20 w 427"/>
                  <a:gd name="T11" fmla="*/ 9 h 495"/>
                  <a:gd name="T12" fmla="*/ 16 w 427"/>
                  <a:gd name="T13" fmla="*/ 8 h 495"/>
                  <a:gd name="T14" fmla="*/ 13 w 427"/>
                  <a:gd name="T15" fmla="*/ 6 h 495"/>
                  <a:gd name="T16" fmla="*/ 17 w 427"/>
                  <a:gd name="T17" fmla="*/ 4 h 495"/>
                  <a:gd name="T18" fmla="*/ 21 w 427"/>
                  <a:gd name="T19" fmla="*/ 4 h 495"/>
                  <a:gd name="T20" fmla="*/ 27 w 427"/>
                  <a:gd name="T21" fmla="*/ 4 h 495"/>
                  <a:gd name="T22" fmla="*/ 31 w 427"/>
                  <a:gd name="T23" fmla="*/ 0 h 495"/>
                  <a:gd name="T24" fmla="*/ 113 w 427"/>
                  <a:gd name="T25" fmla="*/ 4 h 495"/>
                  <a:gd name="T26" fmla="*/ 97 w 427"/>
                  <a:gd name="T27" fmla="*/ 19 h 495"/>
                  <a:gd name="T28" fmla="*/ 72 w 427"/>
                  <a:gd name="T29" fmla="*/ 19 h 495"/>
                  <a:gd name="T30" fmla="*/ 56 w 427"/>
                  <a:gd name="T31" fmla="*/ 19 h 495"/>
                  <a:gd name="T32" fmla="*/ 25 w 427"/>
                  <a:gd name="T33" fmla="*/ 15 h 495"/>
                  <a:gd name="T34" fmla="*/ 0 w 427"/>
                  <a:gd name="T35" fmla="*/ 13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7"/>
                  <a:gd name="T55" fmla="*/ 0 h 495"/>
                  <a:gd name="T56" fmla="*/ 427 w 427"/>
                  <a:gd name="T57" fmla="*/ 495 h 4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solidFill>
                <a:srgbClr val="BA7CAC"/>
              </a:solidFill>
              <a:ln w="9525">
                <a:noFill/>
                <a:round/>
                <a:headEnd/>
                <a:tailEnd/>
              </a:ln>
            </p:spPr>
            <p:txBody>
              <a:bodyPr/>
              <a:lstStyle/>
              <a:p>
                <a:endParaRPr lang="en-US"/>
              </a:p>
            </p:txBody>
          </p:sp>
          <p:sp>
            <p:nvSpPr>
              <p:cNvPr id="26758" name="Freeform 114"/>
              <p:cNvSpPr>
                <a:spLocks/>
              </p:cNvSpPr>
              <p:nvPr/>
            </p:nvSpPr>
            <p:spPr bwMode="auto">
              <a:xfrm>
                <a:off x="1462" y="1911"/>
                <a:ext cx="408" cy="443"/>
              </a:xfrm>
              <a:custGeom>
                <a:avLst/>
                <a:gdLst>
                  <a:gd name="T0" fmla="*/ 0 w 427"/>
                  <a:gd name="T1" fmla="*/ 13 h 495"/>
                  <a:gd name="T2" fmla="*/ 11 w 427"/>
                  <a:gd name="T3" fmla="*/ 12 h 495"/>
                  <a:gd name="T4" fmla="*/ 11 w 427"/>
                  <a:gd name="T5" fmla="*/ 12 h 495"/>
                  <a:gd name="T6" fmla="*/ 11 w 427"/>
                  <a:gd name="T7" fmla="*/ 11 h 495"/>
                  <a:gd name="T8" fmla="*/ 13 w 427"/>
                  <a:gd name="T9" fmla="*/ 9 h 495"/>
                  <a:gd name="T10" fmla="*/ 20 w 427"/>
                  <a:gd name="T11" fmla="*/ 9 h 495"/>
                  <a:gd name="T12" fmla="*/ 16 w 427"/>
                  <a:gd name="T13" fmla="*/ 8 h 495"/>
                  <a:gd name="T14" fmla="*/ 13 w 427"/>
                  <a:gd name="T15" fmla="*/ 6 h 495"/>
                  <a:gd name="T16" fmla="*/ 17 w 427"/>
                  <a:gd name="T17" fmla="*/ 4 h 495"/>
                  <a:gd name="T18" fmla="*/ 21 w 427"/>
                  <a:gd name="T19" fmla="*/ 4 h 495"/>
                  <a:gd name="T20" fmla="*/ 27 w 427"/>
                  <a:gd name="T21" fmla="*/ 4 h 495"/>
                  <a:gd name="T22" fmla="*/ 31 w 427"/>
                  <a:gd name="T23" fmla="*/ 0 h 495"/>
                  <a:gd name="T24" fmla="*/ 113 w 427"/>
                  <a:gd name="T25" fmla="*/ 4 h 495"/>
                  <a:gd name="T26" fmla="*/ 97 w 427"/>
                  <a:gd name="T27" fmla="*/ 19 h 495"/>
                  <a:gd name="T28" fmla="*/ 72 w 427"/>
                  <a:gd name="T29" fmla="*/ 19 h 495"/>
                  <a:gd name="T30" fmla="*/ 56 w 427"/>
                  <a:gd name="T31" fmla="*/ 19 h 495"/>
                  <a:gd name="T32" fmla="*/ 25 w 427"/>
                  <a:gd name="T33" fmla="*/ 15 h 495"/>
                  <a:gd name="T34" fmla="*/ 0 w 427"/>
                  <a:gd name="T35" fmla="*/ 13 h 495"/>
                  <a:gd name="T36" fmla="*/ 0 w 427"/>
                  <a:gd name="T37" fmla="*/ 13 h 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7"/>
                  <a:gd name="T58" fmla="*/ 0 h 495"/>
                  <a:gd name="T59" fmla="*/ 427 w 427"/>
                  <a:gd name="T60" fmla="*/ 495 h 4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noFill/>
              <a:ln w="4763">
                <a:solidFill>
                  <a:srgbClr val="1F1A17"/>
                </a:solidFill>
                <a:round/>
                <a:headEnd/>
                <a:tailEnd/>
              </a:ln>
            </p:spPr>
            <p:txBody>
              <a:bodyPr/>
              <a:lstStyle/>
              <a:p>
                <a:endParaRPr lang="en-US"/>
              </a:p>
            </p:txBody>
          </p:sp>
          <p:sp>
            <p:nvSpPr>
              <p:cNvPr id="26759" name="Freeform 115"/>
              <p:cNvSpPr>
                <a:spLocks/>
              </p:cNvSpPr>
              <p:nvPr/>
            </p:nvSpPr>
            <p:spPr bwMode="auto">
              <a:xfrm>
                <a:off x="1870" y="1676"/>
                <a:ext cx="436" cy="323"/>
              </a:xfrm>
              <a:custGeom>
                <a:avLst/>
                <a:gdLst>
                  <a:gd name="T0" fmla="*/ 0 w 457"/>
                  <a:gd name="T1" fmla="*/ 12 h 361"/>
                  <a:gd name="T2" fmla="*/ 10 w 457"/>
                  <a:gd name="T3" fmla="*/ 0 h 361"/>
                  <a:gd name="T4" fmla="*/ 86 w 457"/>
                  <a:gd name="T5" fmla="*/ 4 h 361"/>
                  <a:gd name="T6" fmla="*/ 117 w 457"/>
                  <a:gd name="T7" fmla="*/ 4 h 361"/>
                  <a:gd name="T8" fmla="*/ 115 w 457"/>
                  <a:gd name="T9" fmla="*/ 4 h 361"/>
                  <a:gd name="T10" fmla="*/ 112 w 457"/>
                  <a:gd name="T11" fmla="*/ 14 h 361"/>
                  <a:gd name="T12" fmla="*/ 97 w 457"/>
                  <a:gd name="T13" fmla="*/ 14 h 361"/>
                  <a:gd name="T14" fmla="*/ 48 w 457"/>
                  <a:gd name="T15" fmla="*/ 13 h 361"/>
                  <a:gd name="T16" fmla="*/ 0 w 457"/>
                  <a:gd name="T17" fmla="*/ 12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7"/>
                  <a:gd name="T28" fmla="*/ 0 h 361"/>
                  <a:gd name="T29" fmla="*/ 457 w 457"/>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solidFill>
                <a:srgbClr val="BA7CAC"/>
              </a:solidFill>
              <a:ln w="9525">
                <a:noFill/>
                <a:round/>
                <a:headEnd/>
                <a:tailEnd/>
              </a:ln>
            </p:spPr>
            <p:txBody>
              <a:bodyPr/>
              <a:lstStyle/>
              <a:p>
                <a:endParaRPr lang="en-US"/>
              </a:p>
            </p:txBody>
          </p:sp>
          <p:sp>
            <p:nvSpPr>
              <p:cNvPr id="26760" name="Freeform 116"/>
              <p:cNvSpPr>
                <a:spLocks/>
              </p:cNvSpPr>
              <p:nvPr/>
            </p:nvSpPr>
            <p:spPr bwMode="auto">
              <a:xfrm>
                <a:off x="1870" y="1676"/>
                <a:ext cx="436" cy="323"/>
              </a:xfrm>
              <a:custGeom>
                <a:avLst/>
                <a:gdLst>
                  <a:gd name="T0" fmla="*/ 0 w 457"/>
                  <a:gd name="T1" fmla="*/ 12 h 361"/>
                  <a:gd name="T2" fmla="*/ 10 w 457"/>
                  <a:gd name="T3" fmla="*/ 0 h 361"/>
                  <a:gd name="T4" fmla="*/ 86 w 457"/>
                  <a:gd name="T5" fmla="*/ 4 h 361"/>
                  <a:gd name="T6" fmla="*/ 117 w 457"/>
                  <a:gd name="T7" fmla="*/ 4 h 361"/>
                  <a:gd name="T8" fmla="*/ 115 w 457"/>
                  <a:gd name="T9" fmla="*/ 4 h 361"/>
                  <a:gd name="T10" fmla="*/ 112 w 457"/>
                  <a:gd name="T11" fmla="*/ 14 h 361"/>
                  <a:gd name="T12" fmla="*/ 97 w 457"/>
                  <a:gd name="T13" fmla="*/ 14 h 361"/>
                  <a:gd name="T14" fmla="*/ 48 w 457"/>
                  <a:gd name="T15" fmla="*/ 13 h 361"/>
                  <a:gd name="T16" fmla="*/ 0 w 457"/>
                  <a:gd name="T17" fmla="*/ 12 h 361"/>
                  <a:gd name="T18" fmla="*/ 0 w 457"/>
                  <a:gd name="T19" fmla="*/ 12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
                  <a:gd name="T31" fmla="*/ 0 h 361"/>
                  <a:gd name="T32" fmla="*/ 457 w 457"/>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noFill/>
              <a:ln w="4763">
                <a:solidFill>
                  <a:srgbClr val="1F1A17"/>
                </a:solidFill>
                <a:round/>
                <a:headEnd/>
                <a:tailEnd/>
              </a:ln>
            </p:spPr>
            <p:txBody>
              <a:bodyPr/>
              <a:lstStyle/>
              <a:p>
                <a:endParaRPr lang="en-US"/>
              </a:p>
            </p:txBody>
          </p:sp>
          <p:sp>
            <p:nvSpPr>
              <p:cNvPr id="26761" name="Freeform 117"/>
              <p:cNvSpPr>
                <a:spLocks/>
              </p:cNvSpPr>
              <p:nvPr/>
            </p:nvSpPr>
            <p:spPr bwMode="auto">
              <a:xfrm>
                <a:off x="2767" y="2291"/>
                <a:ext cx="336" cy="276"/>
              </a:xfrm>
              <a:custGeom>
                <a:avLst/>
                <a:gdLst>
                  <a:gd name="T0" fmla="*/ 4 w 351"/>
                  <a:gd name="T1" fmla="*/ 4 h 310"/>
                  <a:gd name="T2" fmla="*/ 11 w 351"/>
                  <a:gd name="T3" fmla="*/ 4 h 310"/>
                  <a:gd name="T4" fmla="*/ 11 w 351"/>
                  <a:gd name="T5" fmla="*/ 6 h 310"/>
                  <a:gd name="T6" fmla="*/ 11 w 351"/>
                  <a:gd name="T7" fmla="*/ 7 h 310"/>
                  <a:gd name="T8" fmla="*/ 11 w 351"/>
                  <a:gd name="T9" fmla="*/ 8 h 310"/>
                  <a:gd name="T10" fmla="*/ 11 w 351"/>
                  <a:gd name="T11" fmla="*/ 9 h 310"/>
                  <a:gd name="T12" fmla="*/ 20 w 351"/>
                  <a:gd name="T13" fmla="*/ 9 h 310"/>
                  <a:gd name="T14" fmla="*/ 40 w 351"/>
                  <a:gd name="T15" fmla="*/ 9 h 310"/>
                  <a:gd name="T16" fmla="*/ 42 w 351"/>
                  <a:gd name="T17" fmla="*/ 9 h 310"/>
                  <a:gd name="T18" fmla="*/ 50 w 351"/>
                  <a:gd name="T19" fmla="*/ 10 h 310"/>
                  <a:gd name="T20" fmla="*/ 55 w 351"/>
                  <a:gd name="T21" fmla="*/ 10 h 310"/>
                  <a:gd name="T22" fmla="*/ 58 w 351"/>
                  <a:gd name="T23" fmla="*/ 10 h 310"/>
                  <a:gd name="T24" fmla="*/ 65 w 351"/>
                  <a:gd name="T25" fmla="*/ 10 h 310"/>
                  <a:gd name="T26" fmla="*/ 70 w 351"/>
                  <a:gd name="T27" fmla="*/ 10 h 310"/>
                  <a:gd name="T28" fmla="*/ 72 w 351"/>
                  <a:gd name="T29" fmla="*/ 10 h 310"/>
                  <a:gd name="T30" fmla="*/ 76 w 351"/>
                  <a:gd name="T31" fmla="*/ 10 h 310"/>
                  <a:gd name="T32" fmla="*/ 79 w 351"/>
                  <a:gd name="T33" fmla="*/ 10 h 310"/>
                  <a:gd name="T34" fmla="*/ 79 w 351"/>
                  <a:gd name="T35" fmla="*/ 10 h 310"/>
                  <a:gd name="T36" fmla="*/ 83 w 351"/>
                  <a:gd name="T37" fmla="*/ 10 h 310"/>
                  <a:gd name="T38" fmla="*/ 87 w 351"/>
                  <a:gd name="T39" fmla="*/ 10 h 310"/>
                  <a:gd name="T40" fmla="*/ 91 w 351"/>
                  <a:gd name="T41" fmla="*/ 10 h 310"/>
                  <a:gd name="T42" fmla="*/ 93 w 351"/>
                  <a:gd name="T43" fmla="*/ 10 h 310"/>
                  <a:gd name="T44" fmla="*/ 95 w 351"/>
                  <a:gd name="T45" fmla="*/ 10 h 310"/>
                  <a:gd name="T46" fmla="*/ 97 w 351"/>
                  <a:gd name="T47" fmla="*/ 10 h 310"/>
                  <a:gd name="T48" fmla="*/ 99 w 351"/>
                  <a:gd name="T49" fmla="*/ 10 h 310"/>
                  <a:gd name="T50" fmla="*/ 95 w 351"/>
                  <a:gd name="T51" fmla="*/ 10 h 310"/>
                  <a:gd name="T52" fmla="*/ 93 w 351"/>
                  <a:gd name="T53" fmla="*/ 10 h 310"/>
                  <a:gd name="T54" fmla="*/ 87 w 351"/>
                  <a:gd name="T55" fmla="*/ 9 h 310"/>
                  <a:gd name="T56" fmla="*/ 91 w 351"/>
                  <a:gd name="T57" fmla="*/ 9 h 310"/>
                  <a:gd name="T58" fmla="*/ 93 w 351"/>
                  <a:gd name="T59" fmla="*/ 9 h 310"/>
                  <a:gd name="T60" fmla="*/ 95 w 351"/>
                  <a:gd name="T61" fmla="*/ 8 h 310"/>
                  <a:gd name="T62" fmla="*/ 91 w 351"/>
                  <a:gd name="T63" fmla="*/ 8 h 310"/>
                  <a:gd name="T64" fmla="*/ 87 w 351"/>
                  <a:gd name="T65" fmla="*/ 8 h 310"/>
                  <a:gd name="T66" fmla="*/ 83 w 351"/>
                  <a:gd name="T67" fmla="*/ 8 h 310"/>
                  <a:gd name="T68" fmla="*/ 85 w 351"/>
                  <a:gd name="T69" fmla="*/ 8 h 310"/>
                  <a:gd name="T70" fmla="*/ 84 w 351"/>
                  <a:gd name="T71" fmla="*/ 8 h 310"/>
                  <a:gd name="T72" fmla="*/ 83 w 351"/>
                  <a:gd name="T73" fmla="*/ 8 h 310"/>
                  <a:gd name="T74" fmla="*/ 79 w 351"/>
                  <a:gd name="T75" fmla="*/ 8 h 310"/>
                  <a:gd name="T76" fmla="*/ 72 w 351"/>
                  <a:gd name="T77" fmla="*/ 8 h 310"/>
                  <a:gd name="T78" fmla="*/ 75 w 351"/>
                  <a:gd name="T79" fmla="*/ 7 h 310"/>
                  <a:gd name="T80" fmla="*/ 79 w 351"/>
                  <a:gd name="T81" fmla="*/ 7 h 310"/>
                  <a:gd name="T82" fmla="*/ 82 w 351"/>
                  <a:gd name="T83" fmla="*/ 6 h 310"/>
                  <a:gd name="T84" fmla="*/ 48 w 351"/>
                  <a:gd name="T85" fmla="*/ 5 h 310"/>
                  <a:gd name="T86" fmla="*/ 52 w 351"/>
                  <a:gd name="T87" fmla="*/ 4 h 310"/>
                  <a:gd name="T88" fmla="*/ 56 w 351"/>
                  <a:gd name="T89" fmla="*/ 4 h 310"/>
                  <a:gd name="T90" fmla="*/ 53 w 351"/>
                  <a:gd name="T91" fmla="*/ 0 h 3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1"/>
                  <a:gd name="T139" fmla="*/ 0 h 310"/>
                  <a:gd name="T140" fmla="*/ 351 w 351"/>
                  <a:gd name="T141" fmla="*/ 310 h 3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solidFill>
                <a:srgbClr val="BA7CAC"/>
              </a:solidFill>
              <a:ln w="9525">
                <a:noFill/>
                <a:round/>
                <a:headEnd/>
                <a:tailEnd/>
              </a:ln>
            </p:spPr>
            <p:txBody>
              <a:bodyPr/>
              <a:lstStyle/>
              <a:p>
                <a:endParaRPr lang="en-US"/>
              </a:p>
            </p:txBody>
          </p:sp>
          <p:sp>
            <p:nvSpPr>
              <p:cNvPr id="26762" name="Freeform 118"/>
              <p:cNvSpPr>
                <a:spLocks/>
              </p:cNvSpPr>
              <p:nvPr/>
            </p:nvSpPr>
            <p:spPr bwMode="auto">
              <a:xfrm>
                <a:off x="2767" y="2291"/>
                <a:ext cx="336" cy="276"/>
              </a:xfrm>
              <a:custGeom>
                <a:avLst/>
                <a:gdLst>
                  <a:gd name="T0" fmla="*/ 4 w 351"/>
                  <a:gd name="T1" fmla="*/ 4 h 310"/>
                  <a:gd name="T2" fmla="*/ 11 w 351"/>
                  <a:gd name="T3" fmla="*/ 4 h 310"/>
                  <a:gd name="T4" fmla="*/ 11 w 351"/>
                  <a:gd name="T5" fmla="*/ 6 h 310"/>
                  <a:gd name="T6" fmla="*/ 11 w 351"/>
                  <a:gd name="T7" fmla="*/ 7 h 310"/>
                  <a:gd name="T8" fmla="*/ 11 w 351"/>
                  <a:gd name="T9" fmla="*/ 8 h 310"/>
                  <a:gd name="T10" fmla="*/ 11 w 351"/>
                  <a:gd name="T11" fmla="*/ 9 h 310"/>
                  <a:gd name="T12" fmla="*/ 20 w 351"/>
                  <a:gd name="T13" fmla="*/ 9 h 310"/>
                  <a:gd name="T14" fmla="*/ 40 w 351"/>
                  <a:gd name="T15" fmla="*/ 9 h 310"/>
                  <a:gd name="T16" fmla="*/ 42 w 351"/>
                  <a:gd name="T17" fmla="*/ 9 h 310"/>
                  <a:gd name="T18" fmla="*/ 50 w 351"/>
                  <a:gd name="T19" fmla="*/ 10 h 310"/>
                  <a:gd name="T20" fmla="*/ 55 w 351"/>
                  <a:gd name="T21" fmla="*/ 10 h 310"/>
                  <a:gd name="T22" fmla="*/ 58 w 351"/>
                  <a:gd name="T23" fmla="*/ 10 h 310"/>
                  <a:gd name="T24" fmla="*/ 65 w 351"/>
                  <a:gd name="T25" fmla="*/ 10 h 310"/>
                  <a:gd name="T26" fmla="*/ 70 w 351"/>
                  <a:gd name="T27" fmla="*/ 10 h 310"/>
                  <a:gd name="T28" fmla="*/ 72 w 351"/>
                  <a:gd name="T29" fmla="*/ 10 h 310"/>
                  <a:gd name="T30" fmla="*/ 76 w 351"/>
                  <a:gd name="T31" fmla="*/ 10 h 310"/>
                  <a:gd name="T32" fmla="*/ 79 w 351"/>
                  <a:gd name="T33" fmla="*/ 10 h 310"/>
                  <a:gd name="T34" fmla="*/ 79 w 351"/>
                  <a:gd name="T35" fmla="*/ 10 h 310"/>
                  <a:gd name="T36" fmla="*/ 83 w 351"/>
                  <a:gd name="T37" fmla="*/ 10 h 310"/>
                  <a:gd name="T38" fmla="*/ 87 w 351"/>
                  <a:gd name="T39" fmla="*/ 10 h 310"/>
                  <a:gd name="T40" fmla="*/ 91 w 351"/>
                  <a:gd name="T41" fmla="*/ 10 h 310"/>
                  <a:gd name="T42" fmla="*/ 93 w 351"/>
                  <a:gd name="T43" fmla="*/ 10 h 310"/>
                  <a:gd name="T44" fmla="*/ 95 w 351"/>
                  <a:gd name="T45" fmla="*/ 10 h 310"/>
                  <a:gd name="T46" fmla="*/ 97 w 351"/>
                  <a:gd name="T47" fmla="*/ 10 h 310"/>
                  <a:gd name="T48" fmla="*/ 99 w 351"/>
                  <a:gd name="T49" fmla="*/ 10 h 310"/>
                  <a:gd name="T50" fmla="*/ 95 w 351"/>
                  <a:gd name="T51" fmla="*/ 10 h 310"/>
                  <a:gd name="T52" fmla="*/ 93 w 351"/>
                  <a:gd name="T53" fmla="*/ 10 h 310"/>
                  <a:gd name="T54" fmla="*/ 87 w 351"/>
                  <a:gd name="T55" fmla="*/ 9 h 310"/>
                  <a:gd name="T56" fmla="*/ 91 w 351"/>
                  <a:gd name="T57" fmla="*/ 9 h 310"/>
                  <a:gd name="T58" fmla="*/ 93 w 351"/>
                  <a:gd name="T59" fmla="*/ 9 h 310"/>
                  <a:gd name="T60" fmla="*/ 95 w 351"/>
                  <a:gd name="T61" fmla="*/ 8 h 310"/>
                  <a:gd name="T62" fmla="*/ 91 w 351"/>
                  <a:gd name="T63" fmla="*/ 8 h 310"/>
                  <a:gd name="T64" fmla="*/ 87 w 351"/>
                  <a:gd name="T65" fmla="*/ 8 h 310"/>
                  <a:gd name="T66" fmla="*/ 83 w 351"/>
                  <a:gd name="T67" fmla="*/ 8 h 310"/>
                  <a:gd name="T68" fmla="*/ 85 w 351"/>
                  <a:gd name="T69" fmla="*/ 8 h 310"/>
                  <a:gd name="T70" fmla="*/ 84 w 351"/>
                  <a:gd name="T71" fmla="*/ 8 h 310"/>
                  <a:gd name="T72" fmla="*/ 83 w 351"/>
                  <a:gd name="T73" fmla="*/ 8 h 310"/>
                  <a:gd name="T74" fmla="*/ 79 w 351"/>
                  <a:gd name="T75" fmla="*/ 8 h 310"/>
                  <a:gd name="T76" fmla="*/ 72 w 351"/>
                  <a:gd name="T77" fmla="*/ 8 h 310"/>
                  <a:gd name="T78" fmla="*/ 75 w 351"/>
                  <a:gd name="T79" fmla="*/ 7 h 310"/>
                  <a:gd name="T80" fmla="*/ 79 w 351"/>
                  <a:gd name="T81" fmla="*/ 7 h 310"/>
                  <a:gd name="T82" fmla="*/ 82 w 351"/>
                  <a:gd name="T83" fmla="*/ 6 h 310"/>
                  <a:gd name="T84" fmla="*/ 48 w 351"/>
                  <a:gd name="T85" fmla="*/ 5 h 310"/>
                  <a:gd name="T86" fmla="*/ 52 w 351"/>
                  <a:gd name="T87" fmla="*/ 4 h 310"/>
                  <a:gd name="T88" fmla="*/ 56 w 351"/>
                  <a:gd name="T89" fmla="*/ 4 h 310"/>
                  <a:gd name="T90" fmla="*/ 53 w 351"/>
                  <a:gd name="T91" fmla="*/ 0 h 310"/>
                  <a:gd name="T92" fmla="*/ 0 w 351"/>
                  <a:gd name="T93" fmla="*/ 3 h 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1"/>
                  <a:gd name="T142" fmla="*/ 0 h 310"/>
                  <a:gd name="T143" fmla="*/ 351 w 351"/>
                  <a:gd name="T144" fmla="*/ 310 h 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noFill/>
              <a:ln w="4763">
                <a:solidFill>
                  <a:srgbClr val="1F1A17"/>
                </a:solidFill>
                <a:round/>
                <a:headEnd/>
                <a:tailEnd/>
              </a:ln>
            </p:spPr>
            <p:txBody>
              <a:bodyPr/>
              <a:lstStyle/>
              <a:p>
                <a:endParaRPr lang="en-US"/>
              </a:p>
            </p:txBody>
          </p:sp>
          <p:sp>
            <p:nvSpPr>
              <p:cNvPr id="26763" name="Freeform 119"/>
              <p:cNvSpPr>
                <a:spLocks/>
              </p:cNvSpPr>
              <p:nvPr/>
            </p:nvSpPr>
            <p:spPr bwMode="auto">
              <a:xfrm>
                <a:off x="2926" y="2138"/>
                <a:ext cx="212" cy="345"/>
              </a:xfrm>
              <a:custGeom>
                <a:avLst/>
                <a:gdLst>
                  <a:gd name="T0" fmla="*/ 0 w 221"/>
                  <a:gd name="T1" fmla="*/ 13 h 386"/>
                  <a:gd name="T2" fmla="*/ 0 w 221"/>
                  <a:gd name="T3" fmla="*/ 12 h 386"/>
                  <a:gd name="T4" fmla="*/ 12 w 221"/>
                  <a:gd name="T5" fmla="*/ 11 h 386"/>
                  <a:gd name="T6" fmla="*/ 12 w 221"/>
                  <a:gd name="T7" fmla="*/ 10 h 386"/>
                  <a:gd name="T8" fmla="*/ 12 w 221"/>
                  <a:gd name="T9" fmla="*/ 9 h 386"/>
                  <a:gd name="T10" fmla="*/ 12 w 221"/>
                  <a:gd name="T11" fmla="*/ 8 h 386"/>
                  <a:gd name="T12" fmla="*/ 12 w 221"/>
                  <a:gd name="T13" fmla="*/ 7 h 386"/>
                  <a:gd name="T14" fmla="*/ 12 w 221"/>
                  <a:gd name="T15" fmla="*/ 4 h 386"/>
                  <a:gd name="T16" fmla="*/ 12 w 221"/>
                  <a:gd name="T17" fmla="*/ 4 h 386"/>
                  <a:gd name="T18" fmla="*/ 17 w 221"/>
                  <a:gd name="T19" fmla="*/ 4 h 386"/>
                  <a:gd name="T20" fmla="*/ 16 w 221"/>
                  <a:gd name="T21" fmla="*/ 4 h 386"/>
                  <a:gd name="T22" fmla="*/ 24 w 221"/>
                  <a:gd name="T23" fmla="*/ 4 h 386"/>
                  <a:gd name="T24" fmla="*/ 61 w 221"/>
                  <a:gd name="T25" fmla="*/ 0 h 386"/>
                  <a:gd name="T26" fmla="*/ 64 w 221"/>
                  <a:gd name="T27" fmla="*/ 4 h 386"/>
                  <a:gd name="T28" fmla="*/ 61 w 221"/>
                  <a:gd name="T29" fmla="*/ 10 h 386"/>
                  <a:gd name="T30" fmla="*/ 67 w 221"/>
                  <a:gd name="T31" fmla="*/ 13 h 386"/>
                  <a:gd name="T32" fmla="*/ 64 w 221"/>
                  <a:gd name="T33" fmla="*/ 14 h 386"/>
                  <a:gd name="T34" fmla="*/ 62 w 221"/>
                  <a:gd name="T35" fmla="*/ 13 h 386"/>
                  <a:gd name="T36" fmla="*/ 59 w 221"/>
                  <a:gd name="T37" fmla="*/ 14 h 386"/>
                  <a:gd name="T38" fmla="*/ 57 w 221"/>
                  <a:gd name="T39" fmla="*/ 13 h 386"/>
                  <a:gd name="T40" fmla="*/ 57 w 221"/>
                  <a:gd name="T41" fmla="*/ 13 h 386"/>
                  <a:gd name="T42" fmla="*/ 53 w 221"/>
                  <a:gd name="T43" fmla="*/ 14 h 386"/>
                  <a:gd name="T44" fmla="*/ 49 w 221"/>
                  <a:gd name="T45" fmla="*/ 15 h 386"/>
                  <a:gd name="T46" fmla="*/ 48 w 221"/>
                  <a:gd name="T47" fmla="*/ 15 h 386"/>
                  <a:gd name="T48" fmla="*/ 46 w 221"/>
                  <a:gd name="T49" fmla="*/ 15 h 386"/>
                  <a:gd name="T50" fmla="*/ 43 w 221"/>
                  <a:gd name="T51" fmla="*/ 15 h 386"/>
                  <a:gd name="T52" fmla="*/ 36 w 221"/>
                  <a:gd name="T53" fmla="*/ 13 h 386"/>
                  <a:gd name="T54" fmla="*/ 37 w 221"/>
                  <a:gd name="T55" fmla="*/ 12 h 386"/>
                  <a:gd name="T56" fmla="*/ 0 w 221"/>
                  <a:gd name="T57" fmla="*/ 13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1"/>
                  <a:gd name="T88" fmla="*/ 0 h 386"/>
                  <a:gd name="T89" fmla="*/ 221 w 221"/>
                  <a:gd name="T90" fmla="*/ 386 h 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solidFill>
                <a:srgbClr val="BA7CAC"/>
              </a:solidFill>
              <a:ln w="9525">
                <a:noFill/>
                <a:round/>
                <a:headEnd/>
                <a:tailEnd/>
              </a:ln>
            </p:spPr>
            <p:txBody>
              <a:bodyPr/>
              <a:lstStyle/>
              <a:p>
                <a:endParaRPr lang="en-US"/>
              </a:p>
            </p:txBody>
          </p:sp>
          <p:sp>
            <p:nvSpPr>
              <p:cNvPr id="26764" name="Freeform 120"/>
              <p:cNvSpPr>
                <a:spLocks/>
              </p:cNvSpPr>
              <p:nvPr/>
            </p:nvSpPr>
            <p:spPr bwMode="auto">
              <a:xfrm>
                <a:off x="2926" y="2138"/>
                <a:ext cx="212" cy="345"/>
              </a:xfrm>
              <a:custGeom>
                <a:avLst/>
                <a:gdLst>
                  <a:gd name="T0" fmla="*/ 0 w 221"/>
                  <a:gd name="T1" fmla="*/ 13 h 386"/>
                  <a:gd name="T2" fmla="*/ 0 w 221"/>
                  <a:gd name="T3" fmla="*/ 12 h 386"/>
                  <a:gd name="T4" fmla="*/ 12 w 221"/>
                  <a:gd name="T5" fmla="*/ 11 h 386"/>
                  <a:gd name="T6" fmla="*/ 12 w 221"/>
                  <a:gd name="T7" fmla="*/ 10 h 386"/>
                  <a:gd name="T8" fmla="*/ 12 w 221"/>
                  <a:gd name="T9" fmla="*/ 9 h 386"/>
                  <a:gd name="T10" fmla="*/ 12 w 221"/>
                  <a:gd name="T11" fmla="*/ 8 h 386"/>
                  <a:gd name="T12" fmla="*/ 12 w 221"/>
                  <a:gd name="T13" fmla="*/ 7 h 386"/>
                  <a:gd name="T14" fmla="*/ 12 w 221"/>
                  <a:gd name="T15" fmla="*/ 4 h 386"/>
                  <a:gd name="T16" fmla="*/ 12 w 221"/>
                  <a:gd name="T17" fmla="*/ 4 h 386"/>
                  <a:gd name="T18" fmla="*/ 17 w 221"/>
                  <a:gd name="T19" fmla="*/ 4 h 386"/>
                  <a:gd name="T20" fmla="*/ 16 w 221"/>
                  <a:gd name="T21" fmla="*/ 4 h 386"/>
                  <a:gd name="T22" fmla="*/ 24 w 221"/>
                  <a:gd name="T23" fmla="*/ 4 h 386"/>
                  <a:gd name="T24" fmla="*/ 61 w 221"/>
                  <a:gd name="T25" fmla="*/ 0 h 386"/>
                  <a:gd name="T26" fmla="*/ 64 w 221"/>
                  <a:gd name="T27" fmla="*/ 4 h 386"/>
                  <a:gd name="T28" fmla="*/ 61 w 221"/>
                  <a:gd name="T29" fmla="*/ 10 h 386"/>
                  <a:gd name="T30" fmla="*/ 67 w 221"/>
                  <a:gd name="T31" fmla="*/ 13 h 386"/>
                  <a:gd name="T32" fmla="*/ 64 w 221"/>
                  <a:gd name="T33" fmla="*/ 14 h 386"/>
                  <a:gd name="T34" fmla="*/ 62 w 221"/>
                  <a:gd name="T35" fmla="*/ 13 h 386"/>
                  <a:gd name="T36" fmla="*/ 59 w 221"/>
                  <a:gd name="T37" fmla="*/ 14 h 386"/>
                  <a:gd name="T38" fmla="*/ 57 w 221"/>
                  <a:gd name="T39" fmla="*/ 13 h 386"/>
                  <a:gd name="T40" fmla="*/ 57 w 221"/>
                  <a:gd name="T41" fmla="*/ 13 h 386"/>
                  <a:gd name="T42" fmla="*/ 53 w 221"/>
                  <a:gd name="T43" fmla="*/ 14 h 386"/>
                  <a:gd name="T44" fmla="*/ 49 w 221"/>
                  <a:gd name="T45" fmla="*/ 15 h 386"/>
                  <a:gd name="T46" fmla="*/ 48 w 221"/>
                  <a:gd name="T47" fmla="*/ 15 h 386"/>
                  <a:gd name="T48" fmla="*/ 46 w 221"/>
                  <a:gd name="T49" fmla="*/ 15 h 386"/>
                  <a:gd name="T50" fmla="*/ 43 w 221"/>
                  <a:gd name="T51" fmla="*/ 15 h 386"/>
                  <a:gd name="T52" fmla="*/ 36 w 221"/>
                  <a:gd name="T53" fmla="*/ 13 h 386"/>
                  <a:gd name="T54" fmla="*/ 37 w 221"/>
                  <a:gd name="T55" fmla="*/ 12 h 386"/>
                  <a:gd name="T56" fmla="*/ 0 w 221"/>
                  <a:gd name="T57" fmla="*/ 13 h 386"/>
                  <a:gd name="T58" fmla="*/ 0 w 221"/>
                  <a:gd name="T59" fmla="*/ 13 h 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1"/>
                  <a:gd name="T91" fmla="*/ 0 h 386"/>
                  <a:gd name="T92" fmla="*/ 221 w 221"/>
                  <a:gd name="T93" fmla="*/ 386 h 3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noFill/>
              <a:ln w="4763">
                <a:solidFill>
                  <a:srgbClr val="1F1A17"/>
                </a:solidFill>
                <a:round/>
                <a:headEnd/>
                <a:tailEnd/>
              </a:ln>
            </p:spPr>
            <p:txBody>
              <a:bodyPr/>
              <a:lstStyle/>
              <a:p>
                <a:endParaRPr lang="en-US"/>
              </a:p>
            </p:txBody>
          </p:sp>
          <p:sp>
            <p:nvSpPr>
              <p:cNvPr id="26765" name="Freeform 121"/>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7 h 407"/>
                  <a:gd name="T12" fmla="*/ 14 w 639"/>
                  <a:gd name="T13" fmla="*/ 7 h 407"/>
                  <a:gd name="T14" fmla="*/ 14 w 639"/>
                  <a:gd name="T15" fmla="*/ 7 h 407"/>
                  <a:gd name="T16" fmla="*/ 18 w 639"/>
                  <a:gd name="T17" fmla="*/ 7 h 407"/>
                  <a:gd name="T18" fmla="*/ 20 w 639"/>
                  <a:gd name="T19" fmla="*/ 7 h 407"/>
                  <a:gd name="T20" fmla="*/ 14 w 639"/>
                  <a:gd name="T21" fmla="*/ 9 h 407"/>
                  <a:gd name="T22" fmla="*/ 15 w 639"/>
                  <a:gd name="T23" fmla="*/ 10 h 407"/>
                  <a:gd name="T24" fmla="*/ 11 w 639"/>
                  <a:gd name="T25" fmla="*/ 10 h 407"/>
                  <a:gd name="T26" fmla="*/ 13 w 639"/>
                  <a:gd name="T27" fmla="*/ 11 h 407"/>
                  <a:gd name="T28" fmla="*/ 23 w 639"/>
                  <a:gd name="T29" fmla="*/ 10 h 407"/>
                  <a:gd name="T30" fmla="*/ 27 w 639"/>
                  <a:gd name="T31" fmla="*/ 12 h 407"/>
                  <a:gd name="T32" fmla="*/ 29 w 639"/>
                  <a:gd name="T33" fmla="*/ 13 h 407"/>
                  <a:gd name="T34" fmla="*/ 30 w 639"/>
                  <a:gd name="T35" fmla="*/ 13 h 407"/>
                  <a:gd name="T36" fmla="*/ 32 w 639"/>
                  <a:gd name="T37" fmla="*/ 14 h 407"/>
                  <a:gd name="T38" fmla="*/ 33 w 639"/>
                  <a:gd name="T39" fmla="*/ 14 h 407"/>
                  <a:gd name="T40" fmla="*/ 39 w 639"/>
                  <a:gd name="T41" fmla="*/ 14 h 407"/>
                  <a:gd name="T42" fmla="*/ 43 w 639"/>
                  <a:gd name="T43" fmla="*/ 14 h 407"/>
                  <a:gd name="T44" fmla="*/ 51 w 639"/>
                  <a:gd name="T45" fmla="*/ 14 h 407"/>
                  <a:gd name="T46" fmla="*/ 53 w 639"/>
                  <a:gd name="T47" fmla="*/ 14 h 407"/>
                  <a:gd name="T48" fmla="*/ 55 w 639"/>
                  <a:gd name="T49" fmla="*/ 13 h 407"/>
                  <a:gd name="T50" fmla="*/ 58 w 639"/>
                  <a:gd name="T51" fmla="*/ 15 h 407"/>
                  <a:gd name="T52" fmla="*/ 61 w 639"/>
                  <a:gd name="T53" fmla="*/ 13 h 407"/>
                  <a:gd name="T54" fmla="*/ 109 w 639"/>
                  <a:gd name="T55" fmla="*/ 14 h 407"/>
                  <a:gd name="T56" fmla="*/ 167 w 639"/>
                  <a:gd name="T57" fmla="*/ 15 h 407"/>
                  <a:gd name="T58" fmla="*/ 167 w 639"/>
                  <a:gd name="T59" fmla="*/ 12 h 407"/>
                  <a:gd name="T60" fmla="*/ 175 w 639"/>
                  <a:gd name="T61" fmla="*/ 4 h 407"/>
                  <a:gd name="T62" fmla="*/ 97 w 639"/>
                  <a:gd name="T63" fmla="*/ 4 h 407"/>
                  <a:gd name="T64" fmla="*/ 58 w 639"/>
                  <a:gd name="T65" fmla="*/ 4 h 407"/>
                  <a:gd name="T66" fmla="*/ 11 w 639"/>
                  <a:gd name="T67" fmla="*/ 0 h 407"/>
                  <a:gd name="T68" fmla="*/ 0 w 639"/>
                  <a:gd name="T69" fmla="*/ 4 h 4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9"/>
                  <a:gd name="T106" fmla="*/ 0 h 407"/>
                  <a:gd name="T107" fmla="*/ 639 w 639"/>
                  <a:gd name="T108" fmla="*/ 407 h 4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solidFill>
                <a:srgbClr val="BA7CAC"/>
              </a:solidFill>
              <a:ln w="9525">
                <a:noFill/>
                <a:round/>
                <a:headEnd/>
                <a:tailEnd/>
              </a:ln>
            </p:spPr>
            <p:txBody>
              <a:bodyPr/>
              <a:lstStyle/>
              <a:p>
                <a:endParaRPr lang="en-US"/>
              </a:p>
            </p:txBody>
          </p:sp>
          <p:sp>
            <p:nvSpPr>
              <p:cNvPr id="26766" name="Freeform 122"/>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7 h 407"/>
                  <a:gd name="T12" fmla="*/ 14 w 639"/>
                  <a:gd name="T13" fmla="*/ 7 h 407"/>
                  <a:gd name="T14" fmla="*/ 14 w 639"/>
                  <a:gd name="T15" fmla="*/ 7 h 407"/>
                  <a:gd name="T16" fmla="*/ 18 w 639"/>
                  <a:gd name="T17" fmla="*/ 7 h 407"/>
                  <a:gd name="T18" fmla="*/ 20 w 639"/>
                  <a:gd name="T19" fmla="*/ 7 h 407"/>
                  <a:gd name="T20" fmla="*/ 14 w 639"/>
                  <a:gd name="T21" fmla="*/ 9 h 407"/>
                  <a:gd name="T22" fmla="*/ 15 w 639"/>
                  <a:gd name="T23" fmla="*/ 10 h 407"/>
                  <a:gd name="T24" fmla="*/ 11 w 639"/>
                  <a:gd name="T25" fmla="*/ 10 h 407"/>
                  <a:gd name="T26" fmla="*/ 13 w 639"/>
                  <a:gd name="T27" fmla="*/ 11 h 407"/>
                  <a:gd name="T28" fmla="*/ 23 w 639"/>
                  <a:gd name="T29" fmla="*/ 10 h 407"/>
                  <a:gd name="T30" fmla="*/ 27 w 639"/>
                  <a:gd name="T31" fmla="*/ 12 h 407"/>
                  <a:gd name="T32" fmla="*/ 29 w 639"/>
                  <a:gd name="T33" fmla="*/ 13 h 407"/>
                  <a:gd name="T34" fmla="*/ 30 w 639"/>
                  <a:gd name="T35" fmla="*/ 13 h 407"/>
                  <a:gd name="T36" fmla="*/ 32 w 639"/>
                  <a:gd name="T37" fmla="*/ 14 h 407"/>
                  <a:gd name="T38" fmla="*/ 33 w 639"/>
                  <a:gd name="T39" fmla="*/ 14 h 407"/>
                  <a:gd name="T40" fmla="*/ 39 w 639"/>
                  <a:gd name="T41" fmla="*/ 14 h 407"/>
                  <a:gd name="T42" fmla="*/ 43 w 639"/>
                  <a:gd name="T43" fmla="*/ 14 h 407"/>
                  <a:gd name="T44" fmla="*/ 51 w 639"/>
                  <a:gd name="T45" fmla="*/ 14 h 407"/>
                  <a:gd name="T46" fmla="*/ 53 w 639"/>
                  <a:gd name="T47" fmla="*/ 14 h 407"/>
                  <a:gd name="T48" fmla="*/ 55 w 639"/>
                  <a:gd name="T49" fmla="*/ 13 h 407"/>
                  <a:gd name="T50" fmla="*/ 58 w 639"/>
                  <a:gd name="T51" fmla="*/ 15 h 407"/>
                  <a:gd name="T52" fmla="*/ 61 w 639"/>
                  <a:gd name="T53" fmla="*/ 13 h 407"/>
                  <a:gd name="T54" fmla="*/ 109 w 639"/>
                  <a:gd name="T55" fmla="*/ 14 h 407"/>
                  <a:gd name="T56" fmla="*/ 167 w 639"/>
                  <a:gd name="T57" fmla="*/ 15 h 407"/>
                  <a:gd name="T58" fmla="*/ 167 w 639"/>
                  <a:gd name="T59" fmla="*/ 12 h 407"/>
                  <a:gd name="T60" fmla="*/ 175 w 639"/>
                  <a:gd name="T61" fmla="*/ 4 h 407"/>
                  <a:gd name="T62" fmla="*/ 97 w 639"/>
                  <a:gd name="T63" fmla="*/ 4 h 407"/>
                  <a:gd name="T64" fmla="*/ 58 w 639"/>
                  <a:gd name="T65" fmla="*/ 4 h 407"/>
                  <a:gd name="T66" fmla="*/ 11 w 639"/>
                  <a:gd name="T67" fmla="*/ 0 h 407"/>
                  <a:gd name="T68" fmla="*/ 0 w 639"/>
                  <a:gd name="T69" fmla="*/ 4 h 407"/>
                  <a:gd name="T70" fmla="*/ 0 w 639"/>
                  <a:gd name="T71" fmla="*/ 4 h 4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07"/>
                  <a:gd name="T110" fmla="*/ 639 w 639"/>
                  <a:gd name="T111" fmla="*/ 407 h 4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noFill/>
              <a:ln w="4763">
                <a:solidFill>
                  <a:srgbClr val="1F1A17"/>
                </a:solidFill>
                <a:round/>
                <a:headEnd/>
                <a:tailEnd/>
              </a:ln>
            </p:spPr>
            <p:txBody>
              <a:bodyPr/>
              <a:lstStyle/>
              <a:p>
                <a:endParaRPr lang="en-US"/>
              </a:p>
            </p:txBody>
          </p:sp>
          <p:sp>
            <p:nvSpPr>
              <p:cNvPr id="26767" name="Freeform 123"/>
              <p:cNvSpPr>
                <a:spLocks/>
              </p:cNvSpPr>
              <p:nvPr/>
            </p:nvSpPr>
            <p:spPr bwMode="auto">
              <a:xfrm>
                <a:off x="1809" y="1958"/>
                <a:ext cx="420" cy="403"/>
              </a:xfrm>
              <a:custGeom>
                <a:avLst/>
                <a:gdLst>
                  <a:gd name="T0" fmla="*/ 0 w 440"/>
                  <a:gd name="T1" fmla="*/ 17 h 451"/>
                  <a:gd name="T2" fmla="*/ 15 w 440"/>
                  <a:gd name="T3" fmla="*/ 17 h 451"/>
                  <a:gd name="T4" fmla="*/ 17 w 440"/>
                  <a:gd name="T5" fmla="*/ 17 h 451"/>
                  <a:gd name="T6" fmla="*/ 45 w 440"/>
                  <a:gd name="T7" fmla="*/ 17 h 451"/>
                  <a:gd name="T8" fmla="*/ 44 w 440"/>
                  <a:gd name="T9" fmla="*/ 17 h 451"/>
                  <a:gd name="T10" fmla="*/ 48 w 440"/>
                  <a:gd name="T11" fmla="*/ 17 h 451"/>
                  <a:gd name="T12" fmla="*/ 104 w 440"/>
                  <a:gd name="T13" fmla="*/ 17 h 451"/>
                  <a:gd name="T14" fmla="*/ 114 w 440"/>
                  <a:gd name="T15" fmla="*/ 4 h 451"/>
                  <a:gd name="T16" fmla="*/ 114 w 440"/>
                  <a:gd name="T17" fmla="*/ 4 h 451"/>
                  <a:gd name="T18" fmla="*/ 66 w 440"/>
                  <a:gd name="T19" fmla="*/ 4 h 451"/>
                  <a:gd name="T20" fmla="*/ 18 w 440"/>
                  <a:gd name="T21" fmla="*/ 0 h 451"/>
                  <a:gd name="T22" fmla="*/ 0 w 440"/>
                  <a:gd name="T23" fmla="*/ 17 h 4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0"/>
                  <a:gd name="T37" fmla="*/ 0 h 451"/>
                  <a:gd name="T38" fmla="*/ 440 w 440"/>
                  <a:gd name="T39" fmla="*/ 451 h 4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solidFill>
                <a:srgbClr val="BA7CAC"/>
              </a:solidFill>
              <a:ln w="9525">
                <a:noFill/>
                <a:round/>
                <a:headEnd/>
                <a:tailEnd/>
              </a:ln>
            </p:spPr>
            <p:txBody>
              <a:bodyPr/>
              <a:lstStyle/>
              <a:p>
                <a:endParaRPr lang="en-US"/>
              </a:p>
            </p:txBody>
          </p:sp>
          <p:sp>
            <p:nvSpPr>
              <p:cNvPr id="26768" name="Freeform 124"/>
              <p:cNvSpPr>
                <a:spLocks/>
              </p:cNvSpPr>
              <p:nvPr/>
            </p:nvSpPr>
            <p:spPr bwMode="auto">
              <a:xfrm>
                <a:off x="1809" y="1958"/>
                <a:ext cx="420" cy="403"/>
              </a:xfrm>
              <a:custGeom>
                <a:avLst/>
                <a:gdLst>
                  <a:gd name="T0" fmla="*/ 0 w 440"/>
                  <a:gd name="T1" fmla="*/ 17 h 451"/>
                  <a:gd name="T2" fmla="*/ 15 w 440"/>
                  <a:gd name="T3" fmla="*/ 17 h 451"/>
                  <a:gd name="T4" fmla="*/ 17 w 440"/>
                  <a:gd name="T5" fmla="*/ 17 h 451"/>
                  <a:gd name="T6" fmla="*/ 45 w 440"/>
                  <a:gd name="T7" fmla="*/ 17 h 451"/>
                  <a:gd name="T8" fmla="*/ 44 w 440"/>
                  <a:gd name="T9" fmla="*/ 17 h 451"/>
                  <a:gd name="T10" fmla="*/ 48 w 440"/>
                  <a:gd name="T11" fmla="*/ 17 h 451"/>
                  <a:gd name="T12" fmla="*/ 104 w 440"/>
                  <a:gd name="T13" fmla="*/ 17 h 451"/>
                  <a:gd name="T14" fmla="*/ 114 w 440"/>
                  <a:gd name="T15" fmla="*/ 4 h 451"/>
                  <a:gd name="T16" fmla="*/ 114 w 440"/>
                  <a:gd name="T17" fmla="*/ 4 h 451"/>
                  <a:gd name="T18" fmla="*/ 66 w 440"/>
                  <a:gd name="T19" fmla="*/ 4 h 451"/>
                  <a:gd name="T20" fmla="*/ 18 w 440"/>
                  <a:gd name="T21" fmla="*/ 0 h 451"/>
                  <a:gd name="T22" fmla="*/ 0 w 440"/>
                  <a:gd name="T23" fmla="*/ 17 h 451"/>
                  <a:gd name="T24" fmla="*/ 0 w 440"/>
                  <a:gd name="T25" fmla="*/ 17 h 4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0"/>
                  <a:gd name="T40" fmla="*/ 0 h 451"/>
                  <a:gd name="T41" fmla="*/ 440 w 440"/>
                  <a:gd name="T42" fmla="*/ 451 h 4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noFill/>
              <a:ln w="4763">
                <a:solidFill>
                  <a:srgbClr val="1F1A17"/>
                </a:solidFill>
                <a:round/>
                <a:headEnd/>
                <a:tailEnd/>
              </a:ln>
            </p:spPr>
            <p:txBody>
              <a:bodyPr/>
              <a:lstStyle/>
              <a:p>
                <a:endParaRPr lang="en-US"/>
              </a:p>
            </p:txBody>
          </p:sp>
          <p:sp>
            <p:nvSpPr>
              <p:cNvPr id="26769" name="Freeform 125"/>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solidFill>
                <a:srgbClr val="DA2724"/>
              </a:solidFill>
              <a:ln w="9525">
                <a:noFill/>
                <a:round/>
                <a:headEnd/>
                <a:tailEnd/>
              </a:ln>
            </p:spPr>
            <p:txBody>
              <a:bodyPr/>
              <a:lstStyle/>
              <a:p>
                <a:endParaRPr lang="en-US"/>
              </a:p>
            </p:txBody>
          </p:sp>
          <p:sp>
            <p:nvSpPr>
              <p:cNvPr id="26770" name="Freeform 126"/>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noFill/>
              <a:ln w="1588">
                <a:solidFill>
                  <a:srgbClr val="1F1A17"/>
                </a:solidFill>
                <a:round/>
                <a:headEnd/>
                <a:tailEnd/>
              </a:ln>
            </p:spPr>
            <p:txBody>
              <a:bodyPr/>
              <a:lstStyle/>
              <a:p>
                <a:endParaRPr lang="en-US"/>
              </a:p>
            </p:txBody>
          </p:sp>
          <p:sp>
            <p:nvSpPr>
              <p:cNvPr id="26771" name="Freeform 127"/>
              <p:cNvSpPr>
                <a:spLocks/>
              </p:cNvSpPr>
              <p:nvPr/>
            </p:nvSpPr>
            <p:spPr bwMode="auto">
              <a:xfrm>
                <a:off x="1636" y="2138"/>
                <a:ext cx="54" cy="49"/>
              </a:xfrm>
              <a:custGeom>
                <a:avLst/>
                <a:gdLst>
                  <a:gd name="T0" fmla="*/ 9 w 57"/>
                  <a:gd name="T1" fmla="*/ 0 h 55"/>
                  <a:gd name="T2" fmla="*/ 9 w 57"/>
                  <a:gd name="T3" fmla="*/ 4 h 55"/>
                  <a:gd name="T4" fmla="*/ 11 w 57"/>
                  <a:gd name="T5" fmla="*/ 4 h 55"/>
                  <a:gd name="T6" fmla="*/ 10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solidFill>
                <a:srgbClr val="DA2724"/>
              </a:solidFill>
              <a:ln w="9525">
                <a:noFill/>
                <a:round/>
                <a:headEnd/>
                <a:tailEnd/>
              </a:ln>
            </p:spPr>
            <p:txBody>
              <a:bodyPr/>
              <a:lstStyle/>
              <a:p>
                <a:endParaRPr lang="en-US"/>
              </a:p>
            </p:txBody>
          </p:sp>
          <p:sp>
            <p:nvSpPr>
              <p:cNvPr id="26772" name="Freeform 128"/>
              <p:cNvSpPr>
                <a:spLocks/>
              </p:cNvSpPr>
              <p:nvPr/>
            </p:nvSpPr>
            <p:spPr bwMode="auto">
              <a:xfrm>
                <a:off x="1636" y="2138"/>
                <a:ext cx="54" cy="49"/>
              </a:xfrm>
              <a:custGeom>
                <a:avLst/>
                <a:gdLst>
                  <a:gd name="T0" fmla="*/ 9 w 57"/>
                  <a:gd name="T1" fmla="*/ 0 h 55"/>
                  <a:gd name="T2" fmla="*/ 9 w 57"/>
                  <a:gd name="T3" fmla="*/ 4 h 55"/>
                  <a:gd name="T4" fmla="*/ 11 w 57"/>
                  <a:gd name="T5" fmla="*/ 4 h 55"/>
                  <a:gd name="T6" fmla="*/ 10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noFill/>
              <a:ln w="1588">
                <a:solidFill>
                  <a:srgbClr val="1F1A17"/>
                </a:solidFill>
                <a:round/>
                <a:headEnd/>
                <a:tailEnd/>
              </a:ln>
            </p:spPr>
            <p:txBody>
              <a:bodyPr/>
              <a:lstStyle/>
              <a:p>
                <a:endParaRPr lang="en-US"/>
              </a:p>
            </p:txBody>
          </p:sp>
          <p:sp>
            <p:nvSpPr>
              <p:cNvPr id="26773" name="Freeform 129"/>
              <p:cNvSpPr>
                <a:spLocks/>
              </p:cNvSpPr>
              <p:nvPr/>
            </p:nvSpPr>
            <p:spPr bwMode="auto">
              <a:xfrm>
                <a:off x="1335" y="1048"/>
                <a:ext cx="54" cy="50"/>
              </a:xfrm>
              <a:custGeom>
                <a:avLst/>
                <a:gdLst>
                  <a:gd name="T0" fmla="*/ 9 w 57"/>
                  <a:gd name="T1" fmla="*/ 0 h 56"/>
                  <a:gd name="T2" fmla="*/ 9 w 57"/>
                  <a:gd name="T3" fmla="*/ 4 h 56"/>
                  <a:gd name="T4" fmla="*/ 11 w 57"/>
                  <a:gd name="T5" fmla="*/ 4 h 56"/>
                  <a:gd name="T6" fmla="*/ 10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solidFill>
                <a:srgbClr val="DA2724"/>
              </a:solidFill>
              <a:ln w="9525">
                <a:noFill/>
                <a:round/>
                <a:headEnd/>
                <a:tailEnd/>
              </a:ln>
            </p:spPr>
            <p:txBody>
              <a:bodyPr/>
              <a:lstStyle/>
              <a:p>
                <a:endParaRPr lang="en-US"/>
              </a:p>
            </p:txBody>
          </p:sp>
          <p:sp>
            <p:nvSpPr>
              <p:cNvPr id="26774" name="Freeform 130"/>
              <p:cNvSpPr>
                <a:spLocks/>
              </p:cNvSpPr>
              <p:nvPr/>
            </p:nvSpPr>
            <p:spPr bwMode="auto">
              <a:xfrm>
                <a:off x="1335" y="1048"/>
                <a:ext cx="54" cy="50"/>
              </a:xfrm>
              <a:custGeom>
                <a:avLst/>
                <a:gdLst>
                  <a:gd name="T0" fmla="*/ 9 w 57"/>
                  <a:gd name="T1" fmla="*/ 0 h 56"/>
                  <a:gd name="T2" fmla="*/ 9 w 57"/>
                  <a:gd name="T3" fmla="*/ 4 h 56"/>
                  <a:gd name="T4" fmla="*/ 11 w 57"/>
                  <a:gd name="T5" fmla="*/ 4 h 56"/>
                  <a:gd name="T6" fmla="*/ 10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noFill/>
              <a:ln w="1588">
                <a:solidFill>
                  <a:srgbClr val="1F1A17"/>
                </a:solidFill>
                <a:round/>
                <a:headEnd/>
                <a:tailEnd/>
              </a:ln>
            </p:spPr>
            <p:txBody>
              <a:bodyPr/>
              <a:lstStyle/>
              <a:p>
                <a:endParaRPr lang="en-US"/>
              </a:p>
            </p:txBody>
          </p:sp>
          <p:sp>
            <p:nvSpPr>
              <p:cNvPr id="26775" name="Freeform 131"/>
              <p:cNvSpPr>
                <a:spLocks/>
              </p:cNvSpPr>
              <p:nvPr/>
            </p:nvSpPr>
            <p:spPr bwMode="auto">
              <a:xfrm>
                <a:off x="2504" y="2599"/>
                <a:ext cx="56" cy="50"/>
              </a:xfrm>
              <a:custGeom>
                <a:avLst/>
                <a:gdLst>
                  <a:gd name="T0" fmla="*/ 14 w 58"/>
                  <a:gd name="T1" fmla="*/ 0 h 56"/>
                  <a:gd name="T2" fmla="*/ 14 w 58"/>
                  <a:gd name="T3" fmla="*/ 4 h 56"/>
                  <a:gd name="T4" fmla="*/ 21 w 58"/>
                  <a:gd name="T5" fmla="*/ 4 h 56"/>
                  <a:gd name="T6" fmla="*/ 18 w 58"/>
                  <a:gd name="T7" fmla="*/ 4 h 56"/>
                  <a:gd name="T8" fmla="*/ 16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solidFill>
                <a:srgbClr val="DA2724"/>
              </a:solidFill>
              <a:ln w="9525">
                <a:noFill/>
                <a:round/>
                <a:headEnd/>
                <a:tailEnd/>
              </a:ln>
            </p:spPr>
            <p:txBody>
              <a:bodyPr/>
              <a:lstStyle/>
              <a:p>
                <a:endParaRPr lang="en-US"/>
              </a:p>
            </p:txBody>
          </p:sp>
          <p:sp>
            <p:nvSpPr>
              <p:cNvPr id="26776" name="Freeform 132"/>
              <p:cNvSpPr>
                <a:spLocks/>
              </p:cNvSpPr>
              <p:nvPr/>
            </p:nvSpPr>
            <p:spPr bwMode="auto">
              <a:xfrm>
                <a:off x="2504" y="2599"/>
                <a:ext cx="56" cy="50"/>
              </a:xfrm>
              <a:custGeom>
                <a:avLst/>
                <a:gdLst>
                  <a:gd name="T0" fmla="*/ 14 w 58"/>
                  <a:gd name="T1" fmla="*/ 0 h 56"/>
                  <a:gd name="T2" fmla="*/ 14 w 58"/>
                  <a:gd name="T3" fmla="*/ 4 h 56"/>
                  <a:gd name="T4" fmla="*/ 21 w 58"/>
                  <a:gd name="T5" fmla="*/ 4 h 56"/>
                  <a:gd name="T6" fmla="*/ 18 w 58"/>
                  <a:gd name="T7" fmla="*/ 4 h 56"/>
                  <a:gd name="T8" fmla="*/ 16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noFill/>
              <a:ln w="1588">
                <a:solidFill>
                  <a:srgbClr val="1F1A17"/>
                </a:solidFill>
                <a:round/>
                <a:headEnd/>
                <a:tailEnd/>
              </a:ln>
            </p:spPr>
            <p:txBody>
              <a:bodyPr/>
              <a:lstStyle/>
              <a:p>
                <a:endParaRPr lang="en-US"/>
              </a:p>
            </p:txBody>
          </p:sp>
          <p:sp>
            <p:nvSpPr>
              <p:cNvPr id="26777" name="Freeform 133"/>
              <p:cNvSpPr>
                <a:spLocks/>
              </p:cNvSpPr>
              <p:nvPr/>
            </p:nvSpPr>
            <p:spPr bwMode="auto">
              <a:xfrm>
                <a:off x="2873" y="2382"/>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DA2724"/>
              </a:solidFill>
              <a:ln w="9525">
                <a:noFill/>
                <a:round/>
                <a:headEnd/>
                <a:tailEnd/>
              </a:ln>
            </p:spPr>
            <p:txBody>
              <a:bodyPr/>
              <a:lstStyle/>
              <a:p>
                <a:endParaRPr lang="en-US"/>
              </a:p>
            </p:txBody>
          </p:sp>
          <p:sp>
            <p:nvSpPr>
              <p:cNvPr id="26778" name="Freeform 134"/>
              <p:cNvSpPr>
                <a:spLocks/>
              </p:cNvSpPr>
              <p:nvPr/>
            </p:nvSpPr>
            <p:spPr bwMode="auto">
              <a:xfrm>
                <a:off x="2873" y="2382"/>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noFill/>
              <a:ln w="1588">
                <a:solidFill>
                  <a:srgbClr val="1F1A17"/>
                </a:solidFill>
                <a:round/>
                <a:headEnd/>
                <a:tailEnd/>
              </a:ln>
            </p:spPr>
            <p:txBody>
              <a:bodyPr/>
              <a:lstStyle/>
              <a:p>
                <a:endParaRPr lang="en-US"/>
              </a:p>
            </p:txBody>
          </p:sp>
          <p:sp>
            <p:nvSpPr>
              <p:cNvPr id="26779" name="Freeform 139"/>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solidFill>
                <a:srgbClr val="131516"/>
              </a:solidFill>
              <a:ln w="9525">
                <a:noFill/>
                <a:round/>
                <a:headEnd/>
                <a:tailEnd/>
              </a:ln>
            </p:spPr>
            <p:txBody>
              <a:bodyPr/>
              <a:lstStyle/>
              <a:p>
                <a:endParaRPr lang="en-US"/>
              </a:p>
            </p:txBody>
          </p:sp>
          <p:sp>
            <p:nvSpPr>
              <p:cNvPr id="26780" name="Freeform 140"/>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noFill/>
              <a:ln w="1588">
                <a:solidFill>
                  <a:srgbClr val="1F1A17"/>
                </a:solidFill>
                <a:round/>
                <a:headEnd/>
                <a:tailEnd/>
              </a:ln>
            </p:spPr>
            <p:txBody>
              <a:bodyPr/>
              <a:lstStyle/>
              <a:p>
                <a:endParaRPr lang="en-US"/>
              </a:p>
            </p:txBody>
          </p:sp>
          <p:sp>
            <p:nvSpPr>
              <p:cNvPr id="26781" name="Freeform 143"/>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solidFill>
                <a:srgbClr val="131516"/>
              </a:solidFill>
              <a:ln w="9525">
                <a:noFill/>
                <a:round/>
                <a:headEnd/>
                <a:tailEnd/>
              </a:ln>
            </p:spPr>
            <p:txBody>
              <a:bodyPr/>
              <a:lstStyle/>
              <a:p>
                <a:endParaRPr lang="en-US"/>
              </a:p>
            </p:txBody>
          </p:sp>
          <p:sp>
            <p:nvSpPr>
              <p:cNvPr id="26782" name="Freeform 144"/>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noFill/>
              <a:ln w="1588">
                <a:solidFill>
                  <a:srgbClr val="1F1A17"/>
                </a:solidFill>
                <a:round/>
                <a:headEnd/>
                <a:tailEnd/>
              </a:ln>
            </p:spPr>
            <p:txBody>
              <a:bodyPr/>
              <a:lstStyle/>
              <a:p>
                <a:endParaRPr lang="en-US"/>
              </a:p>
            </p:txBody>
          </p:sp>
          <p:sp>
            <p:nvSpPr>
              <p:cNvPr id="26783" name="Freeform 145"/>
              <p:cNvSpPr>
                <a:spLocks/>
              </p:cNvSpPr>
              <p:nvPr/>
            </p:nvSpPr>
            <p:spPr bwMode="auto">
              <a:xfrm>
                <a:off x="2094" y="1330"/>
                <a:ext cx="30" cy="13"/>
              </a:xfrm>
              <a:custGeom>
                <a:avLst/>
                <a:gdLst>
                  <a:gd name="T0" fmla="*/ 0 w 30"/>
                  <a:gd name="T1" fmla="*/ 3 h 15"/>
                  <a:gd name="T2" fmla="*/ 7 w 30"/>
                  <a:gd name="T3" fmla="*/ 3 h 15"/>
                  <a:gd name="T4" fmla="*/ 28 w 30"/>
                  <a:gd name="T5" fmla="*/ 0 h 15"/>
                  <a:gd name="T6" fmla="*/ 30 w 30"/>
                  <a:gd name="T7" fmla="*/ 3 h 15"/>
                  <a:gd name="T8" fmla="*/ 0 w 30"/>
                  <a:gd name="T9" fmla="*/ 3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0" y="15"/>
                    </a:moveTo>
                    <a:lnTo>
                      <a:pt x="7" y="6"/>
                    </a:lnTo>
                    <a:lnTo>
                      <a:pt x="28" y="0"/>
                    </a:lnTo>
                    <a:lnTo>
                      <a:pt x="30" y="3"/>
                    </a:lnTo>
                    <a:lnTo>
                      <a:pt x="0" y="15"/>
                    </a:lnTo>
                    <a:close/>
                  </a:path>
                </a:pathLst>
              </a:custGeom>
              <a:solidFill>
                <a:srgbClr val="C7C7C6"/>
              </a:solidFill>
              <a:ln w="9525">
                <a:noFill/>
                <a:round/>
                <a:headEnd/>
                <a:tailEnd/>
              </a:ln>
            </p:spPr>
            <p:txBody>
              <a:bodyPr/>
              <a:lstStyle/>
              <a:p>
                <a:endParaRPr lang="en-US"/>
              </a:p>
            </p:txBody>
          </p:sp>
          <p:sp>
            <p:nvSpPr>
              <p:cNvPr id="26784" name="Freeform 146"/>
              <p:cNvSpPr>
                <a:spLocks/>
              </p:cNvSpPr>
              <p:nvPr/>
            </p:nvSpPr>
            <p:spPr bwMode="auto">
              <a:xfrm>
                <a:off x="2137" y="1324"/>
                <a:ext cx="17" cy="11"/>
              </a:xfrm>
              <a:custGeom>
                <a:avLst/>
                <a:gdLst>
                  <a:gd name="T0" fmla="*/ 0 w 18"/>
                  <a:gd name="T1" fmla="*/ 3 h 13"/>
                  <a:gd name="T2" fmla="*/ 3 w 18"/>
                  <a:gd name="T3" fmla="*/ 0 h 13"/>
                  <a:gd name="T4" fmla="*/ 9 w 18"/>
                  <a:gd name="T5" fmla="*/ 3 h 13"/>
                  <a:gd name="T6" fmla="*/ 9 w 18"/>
                  <a:gd name="T7" fmla="*/ 3 h 13"/>
                  <a:gd name="T8" fmla="*/ 0 w 18"/>
                  <a:gd name="T9" fmla="*/ 3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13"/>
                    </a:moveTo>
                    <a:lnTo>
                      <a:pt x="3" y="0"/>
                    </a:lnTo>
                    <a:lnTo>
                      <a:pt x="18" y="3"/>
                    </a:lnTo>
                    <a:lnTo>
                      <a:pt x="15" y="10"/>
                    </a:lnTo>
                    <a:lnTo>
                      <a:pt x="0" y="13"/>
                    </a:lnTo>
                    <a:close/>
                  </a:path>
                </a:pathLst>
              </a:custGeom>
              <a:solidFill>
                <a:srgbClr val="C7C7C6"/>
              </a:solidFill>
              <a:ln w="9525">
                <a:noFill/>
                <a:round/>
                <a:headEnd/>
                <a:tailEnd/>
              </a:ln>
            </p:spPr>
            <p:txBody>
              <a:bodyPr/>
              <a:lstStyle/>
              <a:p>
                <a:endParaRPr lang="en-US"/>
              </a:p>
            </p:txBody>
          </p:sp>
          <p:sp>
            <p:nvSpPr>
              <p:cNvPr id="26785" name="Freeform 147"/>
              <p:cNvSpPr>
                <a:spLocks/>
              </p:cNvSpPr>
              <p:nvPr/>
            </p:nvSpPr>
            <p:spPr bwMode="auto">
              <a:xfrm>
                <a:off x="2176" y="1311"/>
                <a:ext cx="31" cy="13"/>
              </a:xfrm>
              <a:custGeom>
                <a:avLst/>
                <a:gdLst>
                  <a:gd name="T0" fmla="*/ 0 w 33"/>
                  <a:gd name="T1" fmla="*/ 7 h 14"/>
                  <a:gd name="T2" fmla="*/ 7 w 33"/>
                  <a:gd name="T3" fmla="*/ 0 h 14"/>
                  <a:gd name="T4" fmla="*/ 8 w 33"/>
                  <a:gd name="T5" fmla="*/ 0 h 14"/>
                  <a:gd name="T6" fmla="*/ 8 w 33"/>
                  <a:gd name="T7" fmla="*/ 7 h 14"/>
                  <a:gd name="T8" fmla="*/ 8 w 33"/>
                  <a:gd name="T9" fmla="*/ 7 h 14"/>
                  <a:gd name="T10" fmla="*/ 0 w 33"/>
                  <a:gd name="T11" fmla="*/ 7 h 14"/>
                  <a:gd name="T12" fmla="*/ 0 60000 65536"/>
                  <a:gd name="T13" fmla="*/ 0 60000 65536"/>
                  <a:gd name="T14" fmla="*/ 0 60000 65536"/>
                  <a:gd name="T15" fmla="*/ 0 60000 65536"/>
                  <a:gd name="T16" fmla="*/ 0 60000 65536"/>
                  <a:gd name="T17" fmla="*/ 0 60000 65536"/>
                  <a:gd name="T18" fmla="*/ 0 w 33"/>
                  <a:gd name="T19" fmla="*/ 0 h 14"/>
                  <a:gd name="T20" fmla="*/ 33 w 3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3" h="14">
                    <a:moveTo>
                      <a:pt x="0" y="14"/>
                    </a:moveTo>
                    <a:lnTo>
                      <a:pt x="7" y="0"/>
                    </a:lnTo>
                    <a:lnTo>
                      <a:pt x="28" y="0"/>
                    </a:lnTo>
                    <a:lnTo>
                      <a:pt x="33" y="12"/>
                    </a:lnTo>
                    <a:lnTo>
                      <a:pt x="10" y="8"/>
                    </a:lnTo>
                    <a:lnTo>
                      <a:pt x="0" y="14"/>
                    </a:lnTo>
                    <a:close/>
                  </a:path>
                </a:pathLst>
              </a:custGeom>
              <a:solidFill>
                <a:srgbClr val="C7C7C6"/>
              </a:solidFill>
              <a:ln w="9525">
                <a:noFill/>
                <a:round/>
                <a:headEnd/>
                <a:tailEnd/>
              </a:ln>
            </p:spPr>
            <p:txBody>
              <a:bodyPr/>
              <a:lstStyle/>
              <a:p>
                <a:endParaRPr lang="en-US"/>
              </a:p>
            </p:txBody>
          </p:sp>
          <p:sp>
            <p:nvSpPr>
              <p:cNvPr id="26786" name="Freeform 148"/>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0"/>
                  <a:gd name="T26" fmla="*/ 37 w 3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0">
                    <a:moveTo>
                      <a:pt x="0" y="17"/>
                    </a:moveTo>
                    <a:lnTo>
                      <a:pt x="13" y="30"/>
                    </a:lnTo>
                    <a:lnTo>
                      <a:pt x="21" y="28"/>
                    </a:lnTo>
                    <a:lnTo>
                      <a:pt x="33" y="21"/>
                    </a:lnTo>
                    <a:lnTo>
                      <a:pt x="37" y="6"/>
                    </a:lnTo>
                    <a:lnTo>
                      <a:pt x="30" y="0"/>
                    </a:lnTo>
                    <a:lnTo>
                      <a:pt x="18" y="2"/>
                    </a:lnTo>
                    <a:lnTo>
                      <a:pt x="0" y="17"/>
                    </a:lnTo>
                    <a:close/>
                  </a:path>
                </a:pathLst>
              </a:custGeom>
              <a:solidFill>
                <a:srgbClr val="98BEE4"/>
              </a:solidFill>
              <a:ln w="9525">
                <a:noFill/>
                <a:round/>
                <a:headEnd/>
                <a:tailEnd/>
              </a:ln>
            </p:spPr>
            <p:txBody>
              <a:bodyPr/>
              <a:lstStyle/>
              <a:p>
                <a:endParaRPr lang="en-US"/>
              </a:p>
            </p:txBody>
          </p:sp>
          <p:sp>
            <p:nvSpPr>
              <p:cNvPr id="26787" name="Freeform 149"/>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w 37"/>
                  <a:gd name="T17" fmla="*/ 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0"/>
                  <a:gd name="T29" fmla="*/ 37 w 3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0">
                    <a:moveTo>
                      <a:pt x="0" y="17"/>
                    </a:moveTo>
                    <a:lnTo>
                      <a:pt x="13" y="30"/>
                    </a:lnTo>
                    <a:lnTo>
                      <a:pt x="21" y="28"/>
                    </a:lnTo>
                    <a:lnTo>
                      <a:pt x="33" y="21"/>
                    </a:lnTo>
                    <a:lnTo>
                      <a:pt x="37" y="6"/>
                    </a:lnTo>
                    <a:lnTo>
                      <a:pt x="30" y="0"/>
                    </a:lnTo>
                    <a:lnTo>
                      <a:pt x="18" y="2"/>
                    </a:lnTo>
                    <a:lnTo>
                      <a:pt x="0" y="17"/>
                    </a:lnTo>
                    <a:close/>
                  </a:path>
                </a:pathLst>
              </a:custGeom>
              <a:noFill/>
              <a:ln w="4763">
                <a:solidFill>
                  <a:srgbClr val="1F1A17"/>
                </a:solidFill>
                <a:round/>
                <a:headEnd/>
                <a:tailEnd/>
              </a:ln>
            </p:spPr>
            <p:txBody>
              <a:bodyPr/>
              <a:lstStyle/>
              <a:p>
                <a:endParaRPr lang="en-US"/>
              </a:p>
            </p:txBody>
          </p:sp>
          <p:sp>
            <p:nvSpPr>
              <p:cNvPr id="26788" name="Freeform 150"/>
              <p:cNvSpPr>
                <a:spLocks/>
              </p:cNvSpPr>
              <p:nvPr/>
            </p:nvSpPr>
            <p:spPr bwMode="auto">
              <a:xfrm>
                <a:off x="2335" y="2578"/>
                <a:ext cx="40" cy="11"/>
              </a:xfrm>
              <a:custGeom>
                <a:avLst/>
                <a:gdLst>
                  <a:gd name="T0" fmla="*/ 0 w 43"/>
                  <a:gd name="T1" fmla="*/ 6 h 12"/>
                  <a:gd name="T2" fmla="*/ 4 w 43"/>
                  <a:gd name="T3" fmla="*/ 0 h 12"/>
                  <a:gd name="T4" fmla="*/ 7 w 43"/>
                  <a:gd name="T5" fmla="*/ 4 h 12"/>
                  <a:gd name="T6" fmla="*/ 7 w 43"/>
                  <a:gd name="T7" fmla="*/ 6 h 12"/>
                  <a:gd name="T8" fmla="*/ 0 w 43"/>
                  <a:gd name="T9" fmla="*/ 6 h 12"/>
                  <a:gd name="T10" fmla="*/ 0 60000 65536"/>
                  <a:gd name="T11" fmla="*/ 0 60000 65536"/>
                  <a:gd name="T12" fmla="*/ 0 60000 65536"/>
                  <a:gd name="T13" fmla="*/ 0 60000 65536"/>
                  <a:gd name="T14" fmla="*/ 0 60000 65536"/>
                  <a:gd name="T15" fmla="*/ 0 w 43"/>
                  <a:gd name="T16" fmla="*/ 0 h 12"/>
                  <a:gd name="T17" fmla="*/ 43 w 43"/>
                  <a:gd name="T18" fmla="*/ 12 h 12"/>
                </a:gdLst>
                <a:ahLst/>
                <a:cxnLst>
                  <a:cxn ang="T10">
                    <a:pos x="T0" y="T1"/>
                  </a:cxn>
                  <a:cxn ang="T11">
                    <a:pos x="T2" y="T3"/>
                  </a:cxn>
                  <a:cxn ang="T12">
                    <a:pos x="T4" y="T5"/>
                  </a:cxn>
                  <a:cxn ang="T13">
                    <a:pos x="T6" y="T7"/>
                  </a:cxn>
                  <a:cxn ang="T14">
                    <a:pos x="T8" y="T9"/>
                  </a:cxn>
                </a:cxnLst>
                <a:rect l="T15" t="T16" r="T17" b="T18"/>
                <a:pathLst>
                  <a:path w="43" h="12">
                    <a:moveTo>
                      <a:pt x="0" y="9"/>
                    </a:moveTo>
                    <a:lnTo>
                      <a:pt x="4" y="0"/>
                    </a:lnTo>
                    <a:lnTo>
                      <a:pt x="43" y="4"/>
                    </a:lnTo>
                    <a:lnTo>
                      <a:pt x="35" y="12"/>
                    </a:lnTo>
                    <a:lnTo>
                      <a:pt x="0" y="9"/>
                    </a:lnTo>
                    <a:close/>
                  </a:path>
                </a:pathLst>
              </a:custGeom>
              <a:solidFill>
                <a:srgbClr val="98BEE4"/>
              </a:solidFill>
              <a:ln w="9525">
                <a:noFill/>
                <a:round/>
                <a:headEnd/>
                <a:tailEnd/>
              </a:ln>
            </p:spPr>
            <p:txBody>
              <a:bodyPr/>
              <a:lstStyle/>
              <a:p>
                <a:endParaRPr lang="en-US"/>
              </a:p>
            </p:txBody>
          </p:sp>
          <p:sp>
            <p:nvSpPr>
              <p:cNvPr id="26789" name="Freeform 151"/>
              <p:cNvSpPr>
                <a:spLocks/>
              </p:cNvSpPr>
              <p:nvPr/>
            </p:nvSpPr>
            <p:spPr bwMode="auto">
              <a:xfrm>
                <a:off x="2353" y="2600"/>
                <a:ext cx="17" cy="10"/>
              </a:xfrm>
              <a:custGeom>
                <a:avLst/>
                <a:gdLst>
                  <a:gd name="T0" fmla="*/ 0 w 18"/>
                  <a:gd name="T1" fmla="*/ 0 h 12"/>
                  <a:gd name="T2" fmla="*/ 7 w 18"/>
                  <a:gd name="T3" fmla="*/ 3 h 12"/>
                  <a:gd name="T4" fmla="*/ 9 w 18"/>
                  <a:gd name="T5" fmla="*/ 3 h 12"/>
                  <a:gd name="T6" fmla="*/ 9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7" y="12"/>
                    </a:lnTo>
                    <a:lnTo>
                      <a:pt x="18" y="6"/>
                    </a:lnTo>
                    <a:lnTo>
                      <a:pt x="12" y="0"/>
                    </a:lnTo>
                    <a:lnTo>
                      <a:pt x="0" y="0"/>
                    </a:lnTo>
                    <a:close/>
                  </a:path>
                </a:pathLst>
              </a:custGeom>
              <a:solidFill>
                <a:srgbClr val="98BEE4"/>
              </a:solidFill>
              <a:ln w="9525">
                <a:noFill/>
                <a:round/>
                <a:headEnd/>
                <a:tailEnd/>
              </a:ln>
            </p:spPr>
            <p:txBody>
              <a:bodyPr/>
              <a:lstStyle/>
              <a:p>
                <a:endParaRPr lang="en-US"/>
              </a:p>
            </p:txBody>
          </p:sp>
          <p:sp>
            <p:nvSpPr>
              <p:cNvPr id="26790" name="Freeform 152"/>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close/>
                  </a:path>
                </a:pathLst>
              </a:custGeom>
              <a:solidFill>
                <a:srgbClr val="FFFFFF"/>
              </a:solidFill>
              <a:ln w="9525">
                <a:noFill/>
                <a:round/>
                <a:headEnd/>
                <a:tailEnd/>
              </a:ln>
            </p:spPr>
            <p:txBody>
              <a:bodyPr/>
              <a:lstStyle/>
              <a:p>
                <a:endParaRPr lang="en-US"/>
              </a:p>
            </p:txBody>
          </p:sp>
          <p:sp>
            <p:nvSpPr>
              <p:cNvPr id="26791" name="Freeform 153"/>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path>
                </a:pathLst>
              </a:custGeom>
              <a:noFill/>
              <a:ln w="4763">
                <a:solidFill>
                  <a:srgbClr val="1F1A17"/>
                </a:solidFill>
                <a:round/>
                <a:headEnd/>
                <a:tailEnd/>
              </a:ln>
            </p:spPr>
            <p:txBody>
              <a:bodyPr/>
              <a:lstStyle/>
              <a:p>
                <a:endParaRPr lang="en-US"/>
              </a:p>
            </p:txBody>
          </p:sp>
          <p:sp>
            <p:nvSpPr>
              <p:cNvPr id="26792" name="Freeform 154"/>
              <p:cNvSpPr>
                <a:spLocks/>
              </p:cNvSpPr>
              <p:nvPr/>
            </p:nvSpPr>
            <p:spPr bwMode="auto">
              <a:xfrm>
                <a:off x="3064" y="2398"/>
                <a:ext cx="56" cy="50"/>
              </a:xfrm>
              <a:custGeom>
                <a:avLst/>
                <a:gdLst>
                  <a:gd name="T0" fmla="*/ 9 w 59"/>
                  <a:gd name="T1" fmla="*/ 0 h 55"/>
                  <a:gd name="T2" fmla="*/ 9 w 59"/>
                  <a:gd name="T3" fmla="*/ 5 h 55"/>
                  <a:gd name="T4" fmla="*/ 13 w 59"/>
                  <a:gd name="T5" fmla="*/ 5 h 55"/>
                  <a:gd name="T6" fmla="*/ 11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FF0000"/>
              </a:solidFill>
              <a:ln w="1651">
                <a:solidFill>
                  <a:srgbClr val="1F1A17"/>
                </a:solidFill>
                <a:round/>
                <a:headEnd/>
                <a:tailEnd/>
              </a:ln>
            </p:spPr>
            <p:txBody>
              <a:bodyPr/>
              <a:lstStyle/>
              <a:p>
                <a:endParaRPr lang="en-US"/>
              </a:p>
            </p:txBody>
          </p:sp>
        </p:grpSp>
        <p:sp>
          <p:nvSpPr>
            <p:cNvPr id="26632" name="Freeform 155"/>
            <p:cNvSpPr>
              <a:spLocks/>
            </p:cNvSpPr>
            <p:nvPr/>
          </p:nvSpPr>
          <p:spPr bwMode="auto">
            <a:xfrm>
              <a:off x="936625" y="911225"/>
              <a:ext cx="1577975" cy="1327150"/>
            </a:xfrm>
            <a:custGeom>
              <a:avLst/>
              <a:gdLst>
                <a:gd name="T0" fmla="*/ 2147483647 w 157"/>
                <a:gd name="T1" fmla="*/ 2147483647 h 132"/>
                <a:gd name="T2" fmla="*/ 2147483647 w 157"/>
                <a:gd name="T3" fmla="*/ 2147483647 h 132"/>
                <a:gd name="T4" fmla="*/ 2147483647 w 157"/>
                <a:gd name="T5" fmla="*/ 2147483647 h 132"/>
                <a:gd name="T6" fmla="*/ 2147483647 w 157"/>
                <a:gd name="T7" fmla="*/ 2147483647 h 132"/>
                <a:gd name="T8" fmla="*/ 2147483647 w 157"/>
                <a:gd name="T9" fmla="*/ 2147483647 h 132"/>
                <a:gd name="T10" fmla="*/ 2147483647 w 157"/>
                <a:gd name="T11" fmla="*/ 2147483647 h 132"/>
                <a:gd name="T12" fmla="*/ 2147483647 w 157"/>
                <a:gd name="T13" fmla="*/ 2147483647 h 132"/>
                <a:gd name="T14" fmla="*/ 2147483647 w 157"/>
                <a:gd name="T15" fmla="*/ 2147483647 h 132"/>
                <a:gd name="T16" fmla="*/ 2147483647 w 157"/>
                <a:gd name="T17" fmla="*/ 2147483647 h 132"/>
                <a:gd name="T18" fmla="*/ 2147483647 w 157"/>
                <a:gd name="T19" fmla="*/ 2147483647 h 132"/>
                <a:gd name="T20" fmla="*/ 2147483647 w 157"/>
                <a:gd name="T21" fmla="*/ 2147483647 h 132"/>
                <a:gd name="T22" fmla="*/ 2147483647 w 157"/>
                <a:gd name="T23" fmla="*/ 2147483647 h 132"/>
                <a:gd name="T24" fmla="*/ 2147483647 w 157"/>
                <a:gd name="T25" fmla="*/ 2147483647 h 132"/>
                <a:gd name="T26" fmla="*/ 2147483647 w 157"/>
                <a:gd name="T27" fmla="*/ 2147483647 h 132"/>
                <a:gd name="T28" fmla="*/ 2147483647 w 157"/>
                <a:gd name="T29" fmla="*/ 2147483647 h 132"/>
                <a:gd name="T30" fmla="*/ 2147483647 w 157"/>
                <a:gd name="T31" fmla="*/ 2147483647 h 132"/>
                <a:gd name="T32" fmla="*/ 2147483647 w 157"/>
                <a:gd name="T33" fmla="*/ 2147483647 h 132"/>
                <a:gd name="T34" fmla="*/ 2147483647 w 157"/>
                <a:gd name="T35" fmla="*/ 2147483647 h 132"/>
                <a:gd name="T36" fmla="*/ 2147483647 w 157"/>
                <a:gd name="T37" fmla="*/ 2147483647 h 132"/>
                <a:gd name="T38" fmla="*/ 2147483647 w 157"/>
                <a:gd name="T39" fmla="*/ 2147483647 h 132"/>
                <a:gd name="T40" fmla="*/ 2147483647 w 157"/>
                <a:gd name="T41" fmla="*/ 2147483647 h 132"/>
                <a:gd name="T42" fmla="*/ 2147483647 w 157"/>
                <a:gd name="T43" fmla="*/ 2147483647 h 132"/>
                <a:gd name="T44" fmla="*/ 2147483647 w 157"/>
                <a:gd name="T45" fmla="*/ 2147483647 h 132"/>
                <a:gd name="T46" fmla="*/ 2147483647 w 157"/>
                <a:gd name="T47" fmla="*/ 2147483647 h 132"/>
                <a:gd name="T48" fmla="*/ 2147483647 w 157"/>
                <a:gd name="T49" fmla="*/ 2147483647 h 132"/>
                <a:gd name="T50" fmla="*/ 2147483647 w 157"/>
                <a:gd name="T51" fmla="*/ 2147483647 h 132"/>
                <a:gd name="T52" fmla="*/ 2147483647 w 157"/>
                <a:gd name="T53" fmla="*/ 2147483647 h 132"/>
                <a:gd name="T54" fmla="*/ 2147483647 w 157"/>
                <a:gd name="T55" fmla="*/ 2147483647 h 132"/>
                <a:gd name="T56" fmla="*/ 2147483647 w 157"/>
                <a:gd name="T57" fmla="*/ 2147483647 h 132"/>
                <a:gd name="T58" fmla="*/ 2147483647 w 157"/>
                <a:gd name="T59" fmla="*/ 2147483647 h 132"/>
                <a:gd name="T60" fmla="*/ 2147483647 w 157"/>
                <a:gd name="T61" fmla="*/ 2147483647 h 132"/>
                <a:gd name="T62" fmla="*/ 2147483647 w 157"/>
                <a:gd name="T63" fmla="*/ 2147483647 h 132"/>
                <a:gd name="T64" fmla="*/ 2147483647 w 157"/>
                <a:gd name="T65" fmla="*/ 2147483647 h 132"/>
                <a:gd name="T66" fmla="*/ 2147483647 w 157"/>
                <a:gd name="T67" fmla="*/ 2147483647 h 132"/>
                <a:gd name="T68" fmla="*/ 2147483647 w 157"/>
                <a:gd name="T69" fmla="*/ 2147483647 h 132"/>
                <a:gd name="T70" fmla="*/ 2147483647 w 157"/>
                <a:gd name="T71" fmla="*/ 2147483647 h 132"/>
                <a:gd name="T72" fmla="*/ 2147483647 w 157"/>
                <a:gd name="T73" fmla="*/ 2147483647 h 132"/>
                <a:gd name="T74" fmla="*/ 2147483647 w 157"/>
                <a:gd name="T75" fmla="*/ 2147483647 h 132"/>
                <a:gd name="T76" fmla="*/ 2147483647 w 157"/>
                <a:gd name="T77" fmla="*/ 2147483647 h 132"/>
                <a:gd name="T78" fmla="*/ 2147483647 w 157"/>
                <a:gd name="T79" fmla="*/ 2147483647 h 132"/>
                <a:gd name="T80" fmla="*/ 2147483647 w 157"/>
                <a:gd name="T81" fmla="*/ 2147483647 h 132"/>
                <a:gd name="T82" fmla="*/ 2147483647 w 157"/>
                <a:gd name="T83" fmla="*/ 2147483647 h 132"/>
                <a:gd name="T84" fmla="*/ 2147483647 w 157"/>
                <a:gd name="T85" fmla="*/ 2147483647 h 132"/>
                <a:gd name="T86" fmla="*/ 2147483647 w 157"/>
                <a:gd name="T87" fmla="*/ 2147483647 h 132"/>
                <a:gd name="T88" fmla="*/ 2147483647 w 157"/>
                <a:gd name="T89" fmla="*/ 2147483647 h 132"/>
                <a:gd name="T90" fmla="*/ 2147483647 w 157"/>
                <a:gd name="T91" fmla="*/ 2147483647 h 132"/>
                <a:gd name="T92" fmla="*/ 2147483647 w 157"/>
                <a:gd name="T93" fmla="*/ 2147483647 h 132"/>
                <a:gd name="T94" fmla="*/ 2147483647 w 157"/>
                <a:gd name="T95" fmla="*/ 2147483647 h 132"/>
                <a:gd name="T96" fmla="*/ 2147483647 w 157"/>
                <a:gd name="T97" fmla="*/ 2147483647 h 132"/>
                <a:gd name="T98" fmla="*/ 2147483647 w 157"/>
                <a:gd name="T99" fmla="*/ 2147483647 h 132"/>
                <a:gd name="T100" fmla="*/ 2147483647 w 157"/>
                <a:gd name="T101" fmla="*/ 2147483647 h 132"/>
                <a:gd name="T102" fmla="*/ 2147483647 w 157"/>
                <a:gd name="T103" fmla="*/ 2147483647 h 132"/>
                <a:gd name="T104" fmla="*/ 2147483647 w 157"/>
                <a:gd name="T105" fmla="*/ 2147483647 h 132"/>
                <a:gd name="T106" fmla="*/ 2147483647 w 157"/>
                <a:gd name="T107" fmla="*/ 2147483647 h 132"/>
                <a:gd name="T108" fmla="*/ 2147483647 w 157"/>
                <a:gd name="T109" fmla="*/ 2147483647 h 132"/>
                <a:gd name="T110" fmla="*/ 2147483647 w 157"/>
                <a:gd name="T111" fmla="*/ 2147483647 h 132"/>
                <a:gd name="T112" fmla="*/ 2147483647 w 157"/>
                <a:gd name="T113" fmla="*/ 2147483647 h 132"/>
                <a:gd name="T114" fmla="*/ 2147483647 w 157"/>
                <a:gd name="T115" fmla="*/ 2147483647 h 132"/>
                <a:gd name="T116" fmla="*/ 2147483647 w 157"/>
                <a:gd name="T117" fmla="*/ 2147483647 h 132"/>
                <a:gd name="T118" fmla="*/ 2147483647 w 157"/>
                <a:gd name="T119" fmla="*/ 2147483647 h 132"/>
                <a:gd name="T120" fmla="*/ 2147483647 w 157"/>
                <a:gd name="T121" fmla="*/ 2147483647 h 132"/>
                <a:gd name="T122" fmla="*/ 0 w 157"/>
                <a:gd name="T123" fmla="*/ 2147483647 h 1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7"/>
                <a:gd name="T187" fmla="*/ 0 h 132"/>
                <a:gd name="T188" fmla="*/ 157 w 157"/>
                <a:gd name="T189" fmla="*/ 132 h 1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7" h="132">
                  <a:moveTo>
                    <a:pt x="0" y="126"/>
                  </a:moveTo>
                  <a:lnTo>
                    <a:pt x="9" y="120"/>
                  </a:lnTo>
                  <a:lnTo>
                    <a:pt x="13" y="120"/>
                  </a:lnTo>
                  <a:lnTo>
                    <a:pt x="19" y="118"/>
                  </a:lnTo>
                  <a:lnTo>
                    <a:pt x="25" y="115"/>
                  </a:lnTo>
                  <a:lnTo>
                    <a:pt x="30" y="111"/>
                  </a:lnTo>
                  <a:lnTo>
                    <a:pt x="32" y="106"/>
                  </a:lnTo>
                  <a:lnTo>
                    <a:pt x="36" y="101"/>
                  </a:lnTo>
                  <a:lnTo>
                    <a:pt x="30" y="101"/>
                  </a:lnTo>
                  <a:lnTo>
                    <a:pt x="25" y="99"/>
                  </a:lnTo>
                  <a:lnTo>
                    <a:pt x="17" y="99"/>
                  </a:lnTo>
                  <a:lnTo>
                    <a:pt x="13" y="98"/>
                  </a:lnTo>
                  <a:lnTo>
                    <a:pt x="17" y="95"/>
                  </a:lnTo>
                  <a:lnTo>
                    <a:pt x="16" y="86"/>
                  </a:lnTo>
                  <a:lnTo>
                    <a:pt x="12" y="89"/>
                  </a:lnTo>
                  <a:lnTo>
                    <a:pt x="8" y="87"/>
                  </a:lnTo>
                  <a:lnTo>
                    <a:pt x="7" y="82"/>
                  </a:lnTo>
                  <a:lnTo>
                    <a:pt x="7" y="77"/>
                  </a:lnTo>
                  <a:lnTo>
                    <a:pt x="4" y="71"/>
                  </a:lnTo>
                  <a:lnTo>
                    <a:pt x="12" y="64"/>
                  </a:lnTo>
                  <a:lnTo>
                    <a:pt x="16" y="60"/>
                  </a:lnTo>
                  <a:lnTo>
                    <a:pt x="22" y="61"/>
                  </a:lnTo>
                  <a:lnTo>
                    <a:pt x="28" y="60"/>
                  </a:lnTo>
                  <a:lnTo>
                    <a:pt x="29" y="55"/>
                  </a:lnTo>
                  <a:lnTo>
                    <a:pt x="31" y="51"/>
                  </a:lnTo>
                  <a:lnTo>
                    <a:pt x="24" y="53"/>
                  </a:lnTo>
                  <a:lnTo>
                    <a:pt x="15" y="50"/>
                  </a:lnTo>
                  <a:lnTo>
                    <a:pt x="11" y="41"/>
                  </a:lnTo>
                  <a:lnTo>
                    <a:pt x="8" y="37"/>
                  </a:lnTo>
                  <a:lnTo>
                    <a:pt x="23" y="34"/>
                  </a:lnTo>
                  <a:lnTo>
                    <a:pt x="30" y="40"/>
                  </a:lnTo>
                  <a:lnTo>
                    <a:pt x="29" y="32"/>
                  </a:lnTo>
                  <a:lnTo>
                    <a:pt x="32" y="37"/>
                  </a:lnTo>
                  <a:lnTo>
                    <a:pt x="38" y="38"/>
                  </a:lnTo>
                  <a:lnTo>
                    <a:pt x="32" y="35"/>
                  </a:lnTo>
                  <a:lnTo>
                    <a:pt x="27" y="30"/>
                  </a:lnTo>
                  <a:lnTo>
                    <a:pt x="27" y="26"/>
                  </a:lnTo>
                  <a:lnTo>
                    <a:pt x="20" y="18"/>
                  </a:lnTo>
                  <a:lnTo>
                    <a:pt x="24" y="13"/>
                  </a:lnTo>
                  <a:lnTo>
                    <a:pt x="29" y="15"/>
                  </a:lnTo>
                  <a:lnTo>
                    <a:pt x="33" y="13"/>
                  </a:lnTo>
                  <a:lnTo>
                    <a:pt x="40" y="6"/>
                  </a:lnTo>
                  <a:lnTo>
                    <a:pt x="45" y="5"/>
                  </a:lnTo>
                  <a:lnTo>
                    <a:pt x="52" y="4"/>
                  </a:lnTo>
                  <a:lnTo>
                    <a:pt x="56" y="0"/>
                  </a:lnTo>
                  <a:lnTo>
                    <a:pt x="57" y="6"/>
                  </a:lnTo>
                  <a:lnTo>
                    <a:pt x="63" y="7"/>
                  </a:lnTo>
                  <a:lnTo>
                    <a:pt x="67" y="7"/>
                  </a:lnTo>
                  <a:lnTo>
                    <a:pt x="76" y="11"/>
                  </a:lnTo>
                  <a:lnTo>
                    <a:pt x="80" y="14"/>
                  </a:lnTo>
                  <a:lnTo>
                    <a:pt x="84" y="13"/>
                  </a:lnTo>
                  <a:lnTo>
                    <a:pt x="88" y="15"/>
                  </a:lnTo>
                  <a:lnTo>
                    <a:pt x="92" y="13"/>
                  </a:lnTo>
                  <a:lnTo>
                    <a:pt x="100" y="17"/>
                  </a:lnTo>
                  <a:lnTo>
                    <a:pt x="105" y="93"/>
                  </a:lnTo>
                  <a:lnTo>
                    <a:pt x="112" y="93"/>
                  </a:lnTo>
                  <a:lnTo>
                    <a:pt x="115" y="97"/>
                  </a:lnTo>
                  <a:lnTo>
                    <a:pt x="120" y="101"/>
                  </a:lnTo>
                  <a:lnTo>
                    <a:pt x="124" y="100"/>
                  </a:lnTo>
                  <a:lnTo>
                    <a:pt x="127" y="96"/>
                  </a:lnTo>
                  <a:lnTo>
                    <a:pt x="132" y="99"/>
                  </a:lnTo>
                  <a:lnTo>
                    <a:pt x="136" y="103"/>
                  </a:lnTo>
                  <a:lnTo>
                    <a:pt x="147" y="119"/>
                  </a:lnTo>
                  <a:lnTo>
                    <a:pt x="157" y="122"/>
                  </a:lnTo>
                  <a:lnTo>
                    <a:pt x="156" y="126"/>
                  </a:lnTo>
                  <a:lnTo>
                    <a:pt x="155" y="132"/>
                  </a:lnTo>
                  <a:lnTo>
                    <a:pt x="153" y="127"/>
                  </a:lnTo>
                  <a:lnTo>
                    <a:pt x="151" y="123"/>
                  </a:lnTo>
                  <a:lnTo>
                    <a:pt x="146" y="126"/>
                  </a:lnTo>
                  <a:lnTo>
                    <a:pt x="147" y="122"/>
                  </a:lnTo>
                  <a:lnTo>
                    <a:pt x="142" y="122"/>
                  </a:lnTo>
                  <a:lnTo>
                    <a:pt x="146" y="119"/>
                  </a:lnTo>
                  <a:lnTo>
                    <a:pt x="139" y="115"/>
                  </a:lnTo>
                  <a:lnTo>
                    <a:pt x="139" y="110"/>
                  </a:lnTo>
                  <a:lnTo>
                    <a:pt x="135" y="108"/>
                  </a:lnTo>
                  <a:lnTo>
                    <a:pt x="132" y="104"/>
                  </a:lnTo>
                  <a:lnTo>
                    <a:pt x="130" y="100"/>
                  </a:lnTo>
                  <a:lnTo>
                    <a:pt x="131" y="106"/>
                  </a:lnTo>
                  <a:lnTo>
                    <a:pt x="137" y="110"/>
                  </a:lnTo>
                  <a:lnTo>
                    <a:pt x="137" y="115"/>
                  </a:lnTo>
                  <a:lnTo>
                    <a:pt x="141" y="117"/>
                  </a:lnTo>
                  <a:lnTo>
                    <a:pt x="138" y="120"/>
                  </a:lnTo>
                  <a:lnTo>
                    <a:pt x="136" y="126"/>
                  </a:lnTo>
                  <a:lnTo>
                    <a:pt x="135" y="117"/>
                  </a:lnTo>
                  <a:lnTo>
                    <a:pt x="131" y="107"/>
                  </a:lnTo>
                  <a:lnTo>
                    <a:pt x="127" y="106"/>
                  </a:lnTo>
                  <a:lnTo>
                    <a:pt x="126" y="102"/>
                  </a:lnTo>
                  <a:lnTo>
                    <a:pt x="122" y="103"/>
                  </a:lnTo>
                  <a:lnTo>
                    <a:pt x="126" y="105"/>
                  </a:lnTo>
                  <a:lnTo>
                    <a:pt x="122" y="107"/>
                  </a:lnTo>
                  <a:lnTo>
                    <a:pt x="118" y="103"/>
                  </a:lnTo>
                  <a:lnTo>
                    <a:pt x="112" y="100"/>
                  </a:lnTo>
                  <a:lnTo>
                    <a:pt x="108" y="100"/>
                  </a:lnTo>
                  <a:lnTo>
                    <a:pt x="111" y="97"/>
                  </a:lnTo>
                  <a:lnTo>
                    <a:pt x="105" y="98"/>
                  </a:lnTo>
                  <a:lnTo>
                    <a:pt x="91" y="97"/>
                  </a:lnTo>
                  <a:lnTo>
                    <a:pt x="88" y="93"/>
                  </a:lnTo>
                  <a:lnTo>
                    <a:pt x="82" y="94"/>
                  </a:lnTo>
                  <a:lnTo>
                    <a:pt x="83" y="90"/>
                  </a:lnTo>
                  <a:lnTo>
                    <a:pt x="79" y="90"/>
                  </a:lnTo>
                  <a:lnTo>
                    <a:pt x="74" y="88"/>
                  </a:lnTo>
                  <a:lnTo>
                    <a:pt x="74" y="92"/>
                  </a:lnTo>
                  <a:lnTo>
                    <a:pt x="78" y="94"/>
                  </a:lnTo>
                  <a:lnTo>
                    <a:pt x="80" y="97"/>
                  </a:lnTo>
                  <a:lnTo>
                    <a:pt x="76" y="98"/>
                  </a:lnTo>
                  <a:lnTo>
                    <a:pt x="71" y="97"/>
                  </a:lnTo>
                  <a:lnTo>
                    <a:pt x="67" y="95"/>
                  </a:lnTo>
                  <a:lnTo>
                    <a:pt x="65" y="99"/>
                  </a:lnTo>
                  <a:lnTo>
                    <a:pt x="61" y="101"/>
                  </a:lnTo>
                  <a:lnTo>
                    <a:pt x="61" y="89"/>
                  </a:lnTo>
                  <a:lnTo>
                    <a:pt x="68" y="88"/>
                  </a:lnTo>
                  <a:lnTo>
                    <a:pt x="71" y="83"/>
                  </a:lnTo>
                  <a:lnTo>
                    <a:pt x="66" y="85"/>
                  </a:lnTo>
                  <a:lnTo>
                    <a:pt x="67" y="81"/>
                  </a:lnTo>
                  <a:lnTo>
                    <a:pt x="64" y="86"/>
                  </a:lnTo>
                  <a:lnTo>
                    <a:pt x="57" y="92"/>
                  </a:lnTo>
                  <a:lnTo>
                    <a:pt x="48" y="101"/>
                  </a:lnTo>
                  <a:lnTo>
                    <a:pt x="35" y="116"/>
                  </a:lnTo>
                  <a:lnTo>
                    <a:pt x="23" y="120"/>
                  </a:lnTo>
                  <a:lnTo>
                    <a:pt x="20" y="125"/>
                  </a:lnTo>
                  <a:lnTo>
                    <a:pt x="14" y="125"/>
                  </a:lnTo>
                  <a:lnTo>
                    <a:pt x="10" y="125"/>
                  </a:lnTo>
                  <a:lnTo>
                    <a:pt x="6" y="127"/>
                  </a:lnTo>
                  <a:lnTo>
                    <a:pt x="0" y="126"/>
                  </a:lnTo>
                  <a:close/>
                </a:path>
              </a:pathLst>
            </a:custGeom>
            <a:solidFill>
              <a:srgbClr val="8FB9E5"/>
            </a:solidFill>
            <a:ln w="0">
              <a:solidFill>
                <a:srgbClr val="24211D"/>
              </a:solidFill>
              <a:round/>
              <a:headEnd/>
              <a:tailEnd/>
            </a:ln>
          </p:spPr>
          <p:txBody>
            <a:bodyPr/>
            <a:lstStyle/>
            <a:p>
              <a:endParaRPr lang="en-US"/>
            </a:p>
          </p:txBody>
        </p:sp>
        <p:grpSp>
          <p:nvGrpSpPr>
            <p:cNvPr id="26633" name="Group 156"/>
            <p:cNvGrpSpPr>
              <a:grpSpLocks/>
            </p:cNvGrpSpPr>
            <p:nvPr/>
          </p:nvGrpSpPr>
          <p:grpSpPr bwMode="auto">
            <a:xfrm>
              <a:off x="739778" y="4211668"/>
              <a:ext cx="584201" cy="412753"/>
              <a:chOff x="1042" y="2733"/>
              <a:chExt cx="368" cy="260"/>
            </a:xfrm>
          </p:grpSpPr>
          <p:sp>
            <p:nvSpPr>
              <p:cNvPr id="26650" name="Freeform 157"/>
              <p:cNvSpPr>
                <a:spLocks/>
              </p:cNvSpPr>
              <p:nvPr/>
            </p:nvSpPr>
            <p:spPr bwMode="auto">
              <a:xfrm>
                <a:off x="1042" y="2733"/>
                <a:ext cx="38" cy="32"/>
              </a:xfrm>
              <a:custGeom>
                <a:avLst/>
                <a:gdLst>
                  <a:gd name="T0" fmla="*/ 0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2147483647 w 6"/>
                  <a:gd name="T13" fmla="*/ 2147483647 h 5"/>
                  <a:gd name="T14" fmla="*/ 0 w 6"/>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0" y="3"/>
                    </a:moveTo>
                    <a:lnTo>
                      <a:pt x="2" y="5"/>
                    </a:lnTo>
                    <a:lnTo>
                      <a:pt x="3" y="5"/>
                    </a:lnTo>
                    <a:lnTo>
                      <a:pt x="5" y="4"/>
                    </a:lnTo>
                    <a:lnTo>
                      <a:pt x="6" y="1"/>
                    </a:lnTo>
                    <a:lnTo>
                      <a:pt x="4" y="0"/>
                    </a:lnTo>
                    <a:lnTo>
                      <a:pt x="3" y="1"/>
                    </a:lnTo>
                    <a:lnTo>
                      <a:pt x="0" y="3"/>
                    </a:lnTo>
                    <a:close/>
                  </a:path>
                </a:pathLst>
              </a:custGeom>
              <a:solidFill>
                <a:srgbClr val="8FB9E5"/>
              </a:solidFill>
              <a:ln w="0">
                <a:solidFill>
                  <a:srgbClr val="24211D"/>
                </a:solidFill>
                <a:round/>
                <a:headEnd/>
                <a:tailEnd/>
              </a:ln>
            </p:spPr>
            <p:txBody>
              <a:bodyPr/>
              <a:lstStyle/>
              <a:p>
                <a:endParaRPr lang="en-US"/>
              </a:p>
            </p:txBody>
          </p:sp>
          <p:sp>
            <p:nvSpPr>
              <p:cNvPr id="26651" name="Freeform 158"/>
              <p:cNvSpPr>
                <a:spLocks/>
              </p:cNvSpPr>
              <p:nvPr/>
            </p:nvSpPr>
            <p:spPr bwMode="auto">
              <a:xfrm>
                <a:off x="1156" y="2777"/>
                <a:ext cx="38" cy="38"/>
              </a:xfrm>
              <a:custGeom>
                <a:avLst/>
                <a:gdLst>
                  <a:gd name="T0" fmla="*/ 0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2147483647 w 6"/>
                  <a:gd name="T13" fmla="*/ 2147483647 h 6"/>
                  <a:gd name="T14" fmla="*/ 2147483647 w 6"/>
                  <a:gd name="T15" fmla="*/ 2147483647 h 6"/>
                  <a:gd name="T16" fmla="*/ 2147483647 w 6"/>
                  <a:gd name="T17" fmla="*/ 0 h 6"/>
                  <a:gd name="T18" fmla="*/ 0 w 6"/>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2"/>
                    </a:moveTo>
                    <a:lnTo>
                      <a:pt x="1" y="5"/>
                    </a:lnTo>
                    <a:lnTo>
                      <a:pt x="3" y="5"/>
                    </a:lnTo>
                    <a:lnTo>
                      <a:pt x="3" y="4"/>
                    </a:lnTo>
                    <a:lnTo>
                      <a:pt x="5" y="6"/>
                    </a:lnTo>
                    <a:lnTo>
                      <a:pt x="6" y="6"/>
                    </a:lnTo>
                    <a:lnTo>
                      <a:pt x="6" y="4"/>
                    </a:lnTo>
                    <a:lnTo>
                      <a:pt x="5" y="3"/>
                    </a:lnTo>
                    <a:lnTo>
                      <a:pt x="3" y="0"/>
                    </a:lnTo>
                    <a:lnTo>
                      <a:pt x="0" y="2"/>
                    </a:lnTo>
                    <a:close/>
                  </a:path>
                </a:pathLst>
              </a:custGeom>
              <a:solidFill>
                <a:srgbClr val="8FB9E5"/>
              </a:solidFill>
              <a:ln w="0">
                <a:solidFill>
                  <a:srgbClr val="24211D"/>
                </a:solidFill>
                <a:round/>
                <a:headEnd/>
                <a:tailEnd/>
              </a:ln>
            </p:spPr>
            <p:txBody>
              <a:bodyPr/>
              <a:lstStyle/>
              <a:p>
                <a:endParaRPr lang="en-US"/>
              </a:p>
            </p:txBody>
          </p:sp>
          <p:sp>
            <p:nvSpPr>
              <p:cNvPr id="26652" name="Freeform 159"/>
              <p:cNvSpPr>
                <a:spLocks/>
              </p:cNvSpPr>
              <p:nvPr/>
            </p:nvSpPr>
            <p:spPr bwMode="auto">
              <a:xfrm>
                <a:off x="1226" y="2815"/>
                <a:ext cx="44" cy="13"/>
              </a:xfrm>
              <a:custGeom>
                <a:avLst/>
                <a:gdLst>
                  <a:gd name="T0" fmla="*/ 0 w 7"/>
                  <a:gd name="T1" fmla="*/ 2147483647 h 2"/>
                  <a:gd name="T2" fmla="*/ 0 w 7"/>
                  <a:gd name="T3" fmla="*/ 0 h 2"/>
                  <a:gd name="T4" fmla="*/ 2147483647 w 7"/>
                  <a:gd name="T5" fmla="*/ 2147483647 h 2"/>
                  <a:gd name="T6" fmla="*/ 2147483647 w 7"/>
                  <a:gd name="T7" fmla="*/ 2147483647 h 2"/>
                  <a:gd name="T8" fmla="*/ 0 w 7"/>
                  <a:gd name="T9" fmla="*/ 2147483647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0"/>
                    </a:lnTo>
                    <a:lnTo>
                      <a:pt x="7" y="1"/>
                    </a:lnTo>
                    <a:lnTo>
                      <a:pt x="5" y="2"/>
                    </a:lnTo>
                    <a:lnTo>
                      <a:pt x="0" y="2"/>
                    </a:lnTo>
                    <a:close/>
                  </a:path>
                </a:pathLst>
              </a:custGeom>
              <a:solidFill>
                <a:srgbClr val="8FB9E5"/>
              </a:solidFill>
              <a:ln w="0">
                <a:solidFill>
                  <a:srgbClr val="24211D"/>
                </a:solidFill>
                <a:round/>
                <a:headEnd/>
                <a:tailEnd/>
              </a:ln>
            </p:spPr>
            <p:txBody>
              <a:bodyPr/>
              <a:lstStyle/>
              <a:p>
                <a:endParaRPr lang="en-US"/>
              </a:p>
            </p:txBody>
          </p:sp>
          <p:sp>
            <p:nvSpPr>
              <p:cNvPr id="26653" name="Freeform 160"/>
              <p:cNvSpPr>
                <a:spLocks/>
              </p:cNvSpPr>
              <p:nvPr/>
            </p:nvSpPr>
            <p:spPr bwMode="auto">
              <a:xfrm>
                <a:off x="1245" y="2841"/>
                <a:ext cx="13" cy="12"/>
              </a:xfrm>
              <a:custGeom>
                <a:avLst/>
                <a:gdLst>
                  <a:gd name="T0" fmla="*/ 0 w 2"/>
                  <a:gd name="T1" fmla="*/ 0 h 2"/>
                  <a:gd name="T2" fmla="*/ 2147483647 w 2"/>
                  <a:gd name="T3" fmla="*/ 2147483647 h 2"/>
                  <a:gd name="T4" fmla="*/ 2147483647 w 2"/>
                  <a:gd name="T5" fmla="*/ 2147483647 h 2"/>
                  <a:gd name="T6" fmla="*/ 2147483647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1" y="2"/>
                    </a:lnTo>
                    <a:lnTo>
                      <a:pt x="2" y="1"/>
                    </a:lnTo>
                    <a:lnTo>
                      <a:pt x="2" y="0"/>
                    </a:lnTo>
                    <a:lnTo>
                      <a:pt x="0" y="0"/>
                    </a:lnTo>
                    <a:close/>
                  </a:path>
                </a:pathLst>
              </a:custGeom>
              <a:solidFill>
                <a:srgbClr val="8FB9E5"/>
              </a:solidFill>
              <a:ln w="0">
                <a:solidFill>
                  <a:srgbClr val="24211D"/>
                </a:solidFill>
                <a:round/>
                <a:headEnd/>
                <a:tailEnd/>
              </a:ln>
            </p:spPr>
            <p:txBody>
              <a:bodyPr/>
              <a:lstStyle/>
              <a:p>
                <a:endParaRPr lang="en-US"/>
              </a:p>
            </p:txBody>
          </p:sp>
          <p:sp>
            <p:nvSpPr>
              <p:cNvPr id="26654" name="Freeform 161"/>
              <p:cNvSpPr>
                <a:spLocks/>
              </p:cNvSpPr>
              <p:nvPr/>
            </p:nvSpPr>
            <p:spPr bwMode="auto">
              <a:xfrm>
                <a:off x="1270" y="2828"/>
                <a:ext cx="51" cy="38"/>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2147483647 h 6"/>
                  <a:gd name="T18" fmla="*/ 0 w 8"/>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2"/>
                    </a:moveTo>
                    <a:lnTo>
                      <a:pt x="1" y="0"/>
                    </a:lnTo>
                    <a:lnTo>
                      <a:pt x="2" y="2"/>
                    </a:lnTo>
                    <a:lnTo>
                      <a:pt x="5" y="1"/>
                    </a:lnTo>
                    <a:lnTo>
                      <a:pt x="8" y="4"/>
                    </a:lnTo>
                    <a:lnTo>
                      <a:pt x="7" y="5"/>
                    </a:lnTo>
                    <a:lnTo>
                      <a:pt x="3" y="6"/>
                    </a:lnTo>
                    <a:lnTo>
                      <a:pt x="3" y="3"/>
                    </a:lnTo>
                    <a:lnTo>
                      <a:pt x="1" y="3"/>
                    </a:lnTo>
                    <a:lnTo>
                      <a:pt x="0" y="2"/>
                    </a:lnTo>
                    <a:close/>
                  </a:path>
                </a:pathLst>
              </a:custGeom>
              <a:solidFill>
                <a:srgbClr val="8FB9E5"/>
              </a:solidFill>
              <a:ln w="0">
                <a:solidFill>
                  <a:srgbClr val="24211D"/>
                </a:solidFill>
                <a:round/>
                <a:headEnd/>
                <a:tailEnd/>
              </a:ln>
            </p:spPr>
            <p:txBody>
              <a:bodyPr/>
              <a:lstStyle/>
              <a:p>
                <a:endParaRPr lang="en-US"/>
              </a:p>
            </p:txBody>
          </p:sp>
          <p:sp>
            <p:nvSpPr>
              <p:cNvPr id="26655" name="Freeform 162"/>
              <p:cNvSpPr>
                <a:spLocks/>
              </p:cNvSpPr>
              <p:nvPr/>
            </p:nvSpPr>
            <p:spPr bwMode="auto">
              <a:xfrm>
                <a:off x="1315" y="2891"/>
                <a:ext cx="95" cy="102"/>
              </a:xfrm>
              <a:custGeom>
                <a:avLst/>
                <a:gdLst>
                  <a:gd name="T0" fmla="*/ 0 w 15"/>
                  <a:gd name="T1" fmla="*/ 2147483647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2147483647 w 15"/>
                  <a:gd name="T17" fmla="*/ 0 h 16"/>
                  <a:gd name="T18" fmla="*/ 2147483647 w 15"/>
                  <a:gd name="T19" fmla="*/ 2147483647 h 16"/>
                  <a:gd name="T20" fmla="*/ 2147483647 w 15"/>
                  <a:gd name="T21" fmla="*/ 2147483647 h 16"/>
                  <a:gd name="T22" fmla="*/ 0 w 15"/>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6"/>
                  <a:gd name="T38" fmla="*/ 15 w 1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6">
                    <a:moveTo>
                      <a:pt x="0" y="6"/>
                    </a:moveTo>
                    <a:lnTo>
                      <a:pt x="2" y="11"/>
                    </a:lnTo>
                    <a:lnTo>
                      <a:pt x="2" y="14"/>
                    </a:lnTo>
                    <a:lnTo>
                      <a:pt x="5" y="16"/>
                    </a:lnTo>
                    <a:lnTo>
                      <a:pt x="7" y="13"/>
                    </a:lnTo>
                    <a:lnTo>
                      <a:pt x="13" y="11"/>
                    </a:lnTo>
                    <a:lnTo>
                      <a:pt x="15" y="9"/>
                    </a:lnTo>
                    <a:lnTo>
                      <a:pt x="10" y="3"/>
                    </a:lnTo>
                    <a:lnTo>
                      <a:pt x="3" y="0"/>
                    </a:lnTo>
                    <a:lnTo>
                      <a:pt x="2" y="1"/>
                    </a:lnTo>
                    <a:lnTo>
                      <a:pt x="3" y="3"/>
                    </a:lnTo>
                    <a:lnTo>
                      <a:pt x="0" y="6"/>
                    </a:lnTo>
                    <a:close/>
                  </a:path>
                </a:pathLst>
              </a:custGeom>
              <a:solidFill>
                <a:srgbClr val="8FB9E5"/>
              </a:solidFill>
              <a:ln w="0">
                <a:solidFill>
                  <a:srgbClr val="24211D"/>
                </a:solidFill>
                <a:round/>
                <a:headEnd/>
                <a:tailEnd/>
              </a:ln>
            </p:spPr>
            <p:txBody>
              <a:bodyPr/>
              <a:lstStyle/>
              <a:p>
                <a:endParaRPr lang="en-US"/>
              </a:p>
            </p:txBody>
          </p:sp>
        </p:grpSp>
        <p:grpSp>
          <p:nvGrpSpPr>
            <p:cNvPr id="26634" name="Group 163"/>
            <p:cNvGrpSpPr>
              <a:grpSpLocks/>
            </p:cNvGrpSpPr>
            <p:nvPr/>
          </p:nvGrpSpPr>
          <p:grpSpPr bwMode="auto">
            <a:xfrm>
              <a:off x="6759585" y="5132426"/>
              <a:ext cx="704851" cy="139701"/>
              <a:chOff x="4386" y="3345"/>
              <a:chExt cx="444" cy="88"/>
            </a:xfrm>
          </p:grpSpPr>
          <p:sp>
            <p:nvSpPr>
              <p:cNvPr id="26645" name="Freeform 164"/>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solidFill>
                <a:srgbClr val="8FB9E5"/>
              </a:solidFill>
              <a:ln w="9525">
                <a:noFill/>
                <a:round/>
                <a:headEnd/>
                <a:tailEnd/>
              </a:ln>
            </p:spPr>
            <p:txBody>
              <a:bodyPr/>
              <a:lstStyle/>
              <a:p>
                <a:endParaRPr lang="en-US"/>
              </a:p>
            </p:txBody>
          </p:sp>
          <p:sp>
            <p:nvSpPr>
              <p:cNvPr id="26646" name="Freeform 165"/>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noFill/>
              <a:ln w="0">
                <a:solidFill>
                  <a:srgbClr val="24211D"/>
                </a:solidFill>
                <a:round/>
                <a:headEnd/>
                <a:tailEnd/>
              </a:ln>
            </p:spPr>
            <p:txBody>
              <a:bodyPr/>
              <a:lstStyle/>
              <a:p>
                <a:endParaRPr lang="en-US"/>
              </a:p>
            </p:txBody>
          </p:sp>
          <p:sp>
            <p:nvSpPr>
              <p:cNvPr id="26647" name="Freeform 166"/>
              <p:cNvSpPr>
                <a:spLocks/>
              </p:cNvSpPr>
              <p:nvPr/>
            </p:nvSpPr>
            <p:spPr bwMode="auto">
              <a:xfrm>
                <a:off x="4747" y="3357"/>
                <a:ext cx="45" cy="19"/>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0 h 3"/>
                  <a:gd name="T18" fmla="*/ 0 w 7"/>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0" y="2"/>
                    </a:moveTo>
                    <a:lnTo>
                      <a:pt x="2" y="3"/>
                    </a:lnTo>
                    <a:lnTo>
                      <a:pt x="3" y="3"/>
                    </a:lnTo>
                    <a:lnTo>
                      <a:pt x="3" y="2"/>
                    </a:lnTo>
                    <a:lnTo>
                      <a:pt x="6" y="3"/>
                    </a:lnTo>
                    <a:lnTo>
                      <a:pt x="7" y="2"/>
                    </a:lnTo>
                    <a:lnTo>
                      <a:pt x="6" y="1"/>
                    </a:lnTo>
                    <a:lnTo>
                      <a:pt x="5" y="1"/>
                    </a:lnTo>
                    <a:lnTo>
                      <a:pt x="2" y="0"/>
                    </a:lnTo>
                    <a:lnTo>
                      <a:pt x="0" y="2"/>
                    </a:lnTo>
                    <a:close/>
                  </a:path>
                </a:pathLst>
              </a:custGeom>
              <a:solidFill>
                <a:srgbClr val="8FB9E5"/>
              </a:solidFill>
              <a:ln w="0">
                <a:solidFill>
                  <a:srgbClr val="24211D"/>
                </a:solidFill>
                <a:round/>
                <a:headEnd/>
                <a:tailEnd/>
              </a:ln>
            </p:spPr>
            <p:txBody>
              <a:bodyPr/>
              <a:lstStyle/>
              <a:p>
                <a:endParaRPr lang="en-US"/>
              </a:p>
            </p:txBody>
          </p:sp>
          <p:sp>
            <p:nvSpPr>
              <p:cNvPr id="26648" name="Freeform 167"/>
              <p:cNvSpPr>
                <a:spLocks/>
              </p:cNvSpPr>
              <p:nvPr/>
            </p:nvSpPr>
            <p:spPr bwMode="auto">
              <a:xfrm>
                <a:off x="4811" y="3364"/>
                <a:ext cx="19" cy="12"/>
              </a:xfrm>
              <a:custGeom>
                <a:avLst/>
                <a:gdLst>
                  <a:gd name="T0" fmla="*/ 0 w 3"/>
                  <a:gd name="T1" fmla="*/ 0 h 2"/>
                  <a:gd name="T2" fmla="*/ 2147483647 w 3"/>
                  <a:gd name="T3" fmla="*/ 2147483647 h 2"/>
                  <a:gd name="T4" fmla="*/ 2147483647 w 3"/>
                  <a:gd name="T5" fmla="*/ 2147483647 h 2"/>
                  <a:gd name="T6" fmla="*/ 2147483647 w 3"/>
                  <a:gd name="T7" fmla="*/ 0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1" y="2"/>
                    </a:lnTo>
                    <a:lnTo>
                      <a:pt x="3" y="1"/>
                    </a:lnTo>
                    <a:lnTo>
                      <a:pt x="2" y="0"/>
                    </a:lnTo>
                    <a:lnTo>
                      <a:pt x="0" y="0"/>
                    </a:lnTo>
                    <a:close/>
                  </a:path>
                </a:pathLst>
              </a:custGeom>
              <a:solidFill>
                <a:srgbClr val="8FB9E5"/>
              </a:solidFill>
              <a:ln w="0">
                <a:solidFill>
                  <a:srgbClr val="24211D"/>
                </a:solidFill>
                <a:round/>
                <a:headEnd/>
                <a:tailEnd/>
              </a:ln>
            </p:spPr>
            <p:txBody>
              <a:bodyPr/>
              <a:lstStyle/>
              <a:p>
                <a:endParaRPr lang="en-US"/>
              </a:p>
            </p:txBody>
          </p:sp>
          <p:sp>
            <p:nvSpPr>
              <p:cNvPr id="26649" name="Freeform 168"/>
              <p:cNvSpPr>
                <a:spLocks/>
              </p:cNvSpPr>
              <p:nvPr/>
            </p:nvSpPr>
            <p:spPr bwMode="auto">
              <a:xfrm>
                <a:off x="4754" y="3402"/>
                <a:ext cx="57" cy="31"/>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2147483647 w 9"/>
                  <a:gd name="T9" fmla="*/ 2147483647 h 5"/>
                  <a:gd name="T10" fmla="*/ 2147483647 w 9"/>
                  <a:gd name="T11" fmla="*/ 2147483647 h 5"/>
                  <a:gd name="T12" fmla="*/ 2147483647 w 9"/>
                  <a:gd name="T13" fmla="*/ 2147483647 h 5"/>
                  <a:gd name="T14" fmla="*/ 2147483647 w 9"/>
                  <a:gd name="T15" fmla="*/ 0 h 5"/>
                  <a:gd name="T16" fmla="*/ 2147483647 w 9"/>
                  <a:gd name="T17" fmla="*/ 2147483647 h 5"/>
                  <a:gd name="T18" fmla="*/ 2147483647 w 9"/>
                  <a:gd name="T19" fmla="*/ 2147483647 h 5"/>
                  <a:gd name="T20" fmla="*/ 2147483647 w 9"/>
                  <a:gd name="T21" fmla="*/ 2147483647 h 5"/>
                  <a:gd name="T22" fmla="*/ 0 w 9"/>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0" y="3"/>
                    </a:moveTo>
                    <a:lnTo>
                      <a:pt x="1" y="4"/>
                    </a:lnTo>
                    <a:lnTo>
                      <a:pt x="2" y="5"/>
                    </a:lnTo>
                    <a:lnTo>
                      <a:pt x="3" y="5"/>
                    </a:lnTo>
                    <a:lnTo>
                      <a:pt x="4" y="4"/>
                    </a:lnTo>
                    <a:lnTo>
                      <a:pt x="8" y="2"/>
                    </a:lnTo>
                    <a:lnTo>
                      <a:pt x="9" y="1"/>
                    </a:lnTo>
                    <a:lnTo>
                      <a:pt x="6" y="0"/>
                    </a:lnTo>
                    <a:lnTo>
                      <a:pt x="1" y="1"/>
                    </a:lnTo>
                    <a:lnTo>
                      <a:pt x="1" y="2"/>
                    </a:lnTo>
                    <a:lnTo>
                      <a:pt x="0" y="3"/>
                    </a:lnTo>
                    <a:close/>
                  </a:path>
                </a:pathLst>
              </a:custGeom>
              <a:solidFill>
                <a:srgbClr val="8FB9E5"/>
              </a:solidFill>
              <a:ln w="0">
                <a:solidFill>
                  <a:srgbClr val="24211D"/>
                </a:solidFill>
                <a:round/>
                <a:headEnd/>
                <a:tailEnd/>
              </a:ln>
            </p:spPr>
            <p:txBody>
              <a:bodyPr/>
              <a:lstStyle/>
              <a:p>
                <a:endParaRPr lang="en-US"/>
              </a:p>
            </p:txBody>
          </p:sp>
        </p:grpSp>
        <p:sp>
          <p:nvSpPr>
            <p:cNvPr id="26635" name="Isosceles Triangle 176"/>
            <p:cNvSpPr>
              <a:spLocks noChangeArrowheads="1"/>
            </p:cNvSpPr>
            <p:nvPr/>
          </p:nvSpPr>
          <p:spPr bwMode="auto">
            <a:xfrm>
              <a:off x="6705600" y="3810000"/>
              <a:ext cx="88900" cy="101600"/>
            </a:xfrm>
            <a:prstGeom prst="triangle">
              <a:avLst>
                <a:gd name="adj" fmla="val 50000"/>
              </a:avLst>
            </a:prstGeom>
            <a:solidFill>
              <a:srgbClr val="FFFF00"/>
            </a:solidFill>
            <a:ln w="15875" algn="ctr">
              <a:solidFill>
                <a:schemeClr val="tx1"/>
              </a:solidFill>
              <a:round/>
              <a:headEnd/>
              <a:tailEnd/>
            </a:ln>
          </p:spPr>
          <p:txBody>
            <a:bodyPr/>
            <a:lstStyle/>
            <a:p>
              <a:pPr marL="228600" indent="-228600">
                <a:spcBef>
                  <a:spcPct val="50000"/>
                </a:spcBef>
                <a:buFontTx/>
                <a:buChar char="•"/>
              </a:pPr>
              <a:endParaRPr lang="en-US"/>
            </a:p>
          </p:txBody>
        </p:sp>
        <p:sp>
          <p:nvSpPr>
            <p:cNvPr id="26636" name="Isosceles Triangle 177"/>
            <p:cNvSpPr>
              <a:spLocks noChangeArrowheads="1"/>
            </p:cNvSpPr>
            <p:nvPr/>
          </p:nvSpPr>
          <p:spPr bwMode="auto">
            <a:xfrm>
              <a:off x="5562600" y="2984500"/>
              <a:ext cx="88900" cy="101600"/>
            </a:xfrm>
            <a:prstGeom prst="triangle">
              <a:avLst>
                <a:gd name="adj" fmla="val 50000"/>
              </a:avLst>
            </a:prstGeom>
            <a:solidFill>
              <a:srgbClr val="FFFF00"/>
            </a:solidFill>
            <a:ln w="15875" algn="ctr">
              <a:solidFill>
                <a:schemeClr val="tx1"/>
              </a:solidFill>
              <a:round/>
              <a:headEnd/>
              <a:tailEnd/>
            </a:ln>
          </p:spPr>
          <p:txBody>
            <a:bodyPr/>
            <a:lstStyle/>
            <a:p>
              <a:pPr marL="228600" indent="-228600">
                <a:spcBef>
                  <a:spcPct val="50000"/>
                </a:spcBef>
                <a:buFontTx/>
                <a:buChar char="•"/>
              </a:pPr>
              <a:endParaRPr lang="en-US"/>
            </a:p>
          </p:txBody>
        </p:sp>
        <p:sp>
          <p:nvSpPr>
            <p:cNvPr id="26637" name="Freeform 142"/>
            <p:cNvSpPr>
              <a:spLocks/>
            </p:cNvSpPr>
            <p:nvPr/>
          </p:nvSpPr>
          <p:spPr bwMode="auto">
            <a:xfrm>
              <a:off x="3871913" y="41243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38" name="Freeform 142"/>
            <p:cNvSpPr>
              <a:spLocks/>
            </p:cNvSpPr>
            <p:nvPr/>
          </p:nvSpPr>
          <p:spPr bwMode="auto">
            <a:xfrm>
              <a:off x="6284913" y="3717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noFill/>
            <a:ln w="1588">
              <a:solidFill>
                <a:srgbClr val="1F1A17"/>
              </a:solidFill>
              <a:round/>
              <a:headEnd/>
              <a:tailEnd/>
            </a:ln>
          </p:spPr>
          <p:txBody>
            <a:bodyPr/>
            <a:lstStyle/>
            <a:p>
              <a:endParaRPr lang="en-US"/>
            </a:p>
          </p:txBody>
        </p:sp>
        <p:sp>
          <p:nvSpPr>
            <p:cNvPr id="26639" name="Freeform 142"/>
            <p:cNvSpPr>
              <a:spLocks/>
            </p:cNvSpPr>
            <p:nvPr/>
          </p:nvSpPr>
          <p:spPr bwMode="auto">
            <a:xfrm>
              <a:off x="6107113" y="3590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40" name="Freeform 142"/>
            <p:cNvSpPr>
              <a:spLocks/>
            </p:cNvSpPr>
            <p:nvPr/>
          </p:nvSpPr>
          <p:spPr bwMode="auto">
            <a:xfrm>
              <a:off x="4164013" y="3473998"/>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41" name="Freeform 142"/>
            <p:cNvSpPr>
              <a:spLocks/>
            </p:cNvSpPr>
            <p:nvPr/>
          </p:nvSpPr>
          <p:spPr bwMode="auto">
            <a:xfrm>
              <a:off x="3656013" y="26765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42" name="Freeform 142"/>
            <p:cNvSpPr>
              <a:spLocks/>
            </p:cNvSpPr>
            <p:nvPr/>
          </p:nvSpPr>
          <p:spPr bwMode="auto">
            <a:xfrm>
              <a:off x="5120454" y="2806591"/>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43" name="Freeform 142"/>
            <p:cNvSpPr>
              <a:spLocks/>
            </p:cNvSpPr>
            <p:nvPr/>
          </p:nvSpPr>
          <p:spPr bwMode="auto">
            <a:xfrm>
              <a:off x="5609186" y="3468742"/>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sp>
          <p:nvSpPr>
            <p:cNvPr id="26644" name="Freeform 142"/>
            <p:cNvSpPr>
              <a:spLocks/>
            </p:cNvSpPr>
            <p:nvPr/>
          </p:nvSpPr>
          <p:spPr bwMode="auto">
            <a:xfrm>
              <a:off x="5956027" y="3058840"/>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155700" y="1485900"/>
            <a:ext cx="7239000" cy="4464050"/>
          </a:xfrm>
        </p:spPr>
        <p:txBody>
          <a:bodyPr/>
          <a:lstStyle/>
          <a:p>
            <a:pPr eaLnBrk="1" hangingPunct="1">
              <a:spcBef>
                <a:spcPct val="50000"/>
              </a:spcBef>
            </a:pPr>
            <a:r>
              <a:rPr lang="en-US" sz="2400" smtClean="0"/>
              <a:t>Support NGS Mission for NSRS</a:t>
            </a:r>
          </a:p>
          <a:p>
            <a:pPr eaLnBrk="1" hangingPunct="1">
              <a:spcBef>
                <a:spcPct val="50000"/>
              </a:spcBef>
            </a:pPr>
            <a:r>
              <a:rPr lang="en-US" sz="2400" smtClean="0"/>
              <a:t>Needs don’t stop at state boundaries</a:t>
            </a:r>
          </a:p>
          <a:p>
            <a:pPr eaLnBrk="1" hangingPunct="1">
              <a:spcBef>
                <a:spcPct val="50000"/>
              </a:spcBef>
            </a:pPr>
            <a:r>
              <a:rPr lang="en-US" sz="2400" smtClean="0"/>
              <a:t>More efficient use of funds, people</a:t>
            </a:r>
          </a:p>
          <a:p>
            <a:pPr eaLnBrk="1" hangingPunct="1">
              <a:spcBef>
                <a:spcPct val="50000"/>
              </a:spcBef>
            </a:pPr>
            <a:r>
              <a:rPr lang="en-US" sz="2400" smtClean="0"/>
              <a:t>Encourages partnerships</a:t>
            </a:r>
          </a:p>
          <a:p>
            <a:pPr eaLnBrk="1" hangingPunct="1">
              <a:spcBef>
                <a:spcPct val="50000"/>
              </a:spcBef>
            </a:pPr>
            <a:r>
              <a:rPr lang="en-US" sz="2400" smtClean="0"/>
              <a:t>Commitment by users and larger voice might result in increased Congressional support</a:t>
            </a:r>
          </a:p>
          <a:p>
            <a:pPr eaLnBrk="1" hangingPunct="1">
              <a:spcBef>
                <a:spcPct val="50000"/>
              </a:spcBef>
            </a:pPr>
            <a:r>
              <a:rPr lang="en-US" sz="2400" smtClean="0"/>
              <a:t>Difficult for state and local agencies to work outside of their mandates</a:t>
            </a:r>
          </a:p>
        </p:txBody>
      </p:sp>
      <p:sp>
        <p:nvSpPr>
          <p:cNvPr id="27651" name="Rectangle 3"/>
          <p:cNvSpPr>
            <a:spLocks noChangeArrowheads="1"/>
          </p:cNvSpPr>
          <p:nvPr/>
        </p:nvSpPr>
        <p:spPr bwMode="auto">
          <a:xfrm>
            <a:off x="188913" y="465138"/>
            <a:ext cx="8715375" cy="771525"/>
          </a:xfrm>
          <a:prstGeom prst="rect">
            <a:avLst/>
          </a:prstGeom>
          <a:noFill/>
          <a:ln w="9525">
            <a:noFill/>
            <a:miter lim="800000"/>
            <a:headEnd/>
            <a:tailEnd/>
          </a:ln>
        </p:spPr>
        <p:txBody>
          <a:bodyPr anchor="ctr"/>
          <a:lstStyle/>
          <a:p>
            <a:pPr algn="ctr"/>
            <a:r>
              <a:rPr lang="en-US" sz="2800" b="1"/>
              <a:t>A National Program</a:t>
            </a:r>
          </a:p>
          <a:p>
            <a:pPr algn="ctr"/>
            <a:r>
              <a:rPr lang="en-US" sz="2800" b="1"/>
              <a:t> Through Regional Expansion</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NOAA Regions - HM Zones final"/>
          <p:cNvPicPr>
            <a:picLocks noChangeAspect="1" noChangeArrowheads="1"/>
          </p:cNvPicPr>
          <p:nvPr/>
        </p:nvPicPr>
        <p:blipFill>
          <a:blip r:embed="rId3" cstate="print"/>
          <a:srcRect/>
          <a:stretch>
            <a:fillRect/>
          </a:stretch>
        </p:blipFill>
        <p:spPr bwMode="auto">
          <a:xfrm>
            <a:off x="0" y="0"/>
            <a:ext cx="9505950" cy="7073900"/>
          </a:xfrm>
          <a:prstGeom prst="rect">
            <a:avLst/>
          </a:prstGeom>
          <a:noFill/>
          <a:ln w="9525">
            <a:noFill/>
            <a:miter lim="800000"/>
            <a:headEnd/>
            <a:tailEnd/>
          </a:ln>
        </p:spPr>
      </p:pic>
      <p:sp>
        <p:nvSpPr>
          <p:cNvPr id="28675" name="Text Box 4"/>
          <p:cNvSpPr txBox="1">
            <a:spLocks noChangeArrowheads="1"/>
          </p:cNvSpPr>
          <p:nvPr/>
        </p:nvSpPr>
        <p:spPr bwMode="auto">
          <a:xfrm>
            <a:off x="3135313" y="174625"/>
            <a:ext cx="6008687" cy="457200"/>
          </a:xfrm>
          <a:prstGeom prst="rect">
            <a:avLst/>
          </a:prstGeom>
          <a:noFill/>
          <a:ln w="25400" algn="ctr">
            <a:noFill/>
            <a:miter lim="800000"/>
            <a:headEnd/>
            <a:tailEnd/>
          </a:ln>
        </p:spPr>
        <p:txBody>
          <a:bodyPr>
            <a:spAutoFit/>
          </a:bodyPr>
          <a:lstStyle/>
          <a:p>
            <a:pPr marL="228600" indent="-228600">
              <a:spcBef>
                <a:spcPct val="50000"/>
              </a:spcBef>
            </a:pPr>
            <a:r>
              <a:rPr lang="en-US"/>
              <a:t>Height Modernization Regions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evelNet_Map"/>
          <p:cNvPicPr>
            <a:picLocks noChangeAspect="1" noChangeArrowheads="1"/>
          </p:cNvPicPr>
          <p:nvPr/>
        </p:nvPicPr>
        <p:blipFill>
          <a:blip r:embed="rId3" cstate="print"/>
          <a:srcRect/>
          <a:stretch>
            <a:fillRect/>
          </a:stretch>
        </p:blipFill>
        <p:spPr bwMode="auto">
          <a:xfrm>
            <a:off x="334963" y="1041400"/>
            <a:ext cx="8410575" cy="6259513"/>
          </a:xfrm>
          <a:prstGeom prst="rect">
            <a:avLst/>
          </a:prstGeom>
          <a:noFill/>
          <a:ln w="9525">
            <a:noFill/>
            <a:miter lim="800000"/>
            <a:headEnd/>
            <a:tailEnd/>
          </a:ln>
        </p:spPr>
      </p:pic>
      <p:sp>
        <p:nvSpPr>
          <p:cNvPr id="29699" name="Text Box 3"/>
          <p:cNvSpPr txBox="1">
            <a:spLocks noChangeArrowheads="1"/>
          </p:cNvSpPr>
          <p:nvPr/>
        </p:nvSpPr>
        <p:spPr bwMode="auto">
          <a:xfrm>
            <a:off x="1785938" y="414338"/>
            <a:ext cx="5894387" cy="954087"/>
          </a:xfrm>
          <a:prstGeom prst="rect">
            <a:avLst/>
          </a:prstGeom>
          <a:noFill/>
          <a:ln w="9525">
            <a:noFill/>
            <a:miter lim="800000"/>
            <a:headEnd/>
            <a:tailEnd/>
          </a:ln>
        </p:spPr>
        <p:txBody>
          <a:bodyPr>
            <a:spAutoFit/>
          </a:bodyPr>
          <a:lstStyle/>
          <a:p>
            <a:pPr algn="ctr">
              <a:spcBef>
                <a:spcPct val="50000"/>
              </a:spcBef>
            </a:pPr>
            <a:r>
              <a:rPr lang="en-US" sz="2800" b="1">
                <a:latin typeface="Arial" pitchFamily="34" charset="0"/>
              </a:rPr>
              <a:t>Differential Leveling – NAVD88: Accurate?  Maintainable?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G_0194o"/>
          <p:cNvPicPr>
            <a:picLocks noChangeAspect="1" noChangeArrowheads="1"/>
          </p:cNvPicPr>
          <p:nvPr/>
        </p:nvPicPr>
        <p:blipFill>
          <a:blip r:embed="rId3" cstate="print"/>
          <a:srcRect/>
          <a:stretch>
            <a:fillRect/>
          </a:stretch>
        </p:blipFill>
        <p:spPr bwMode="auto">
          <a:xfrm>
            <a:off x="4324350" y="1333500"/>
            <a:ext cx="4495800" cy="4343400"/>
          </a:xfrm>
          <a:prstGeom prst="rect">
            <a:avLst/>
          </a:prstGeom>
          <a:noFill/>
          <a:ln w="9525">
            <a:noFill/>
            <a:miter lim="800000"/>
            <a:headEnd/>
            <a:tailEnd/>
          </a:ln>
        </p:spPr>
      </p:pic>
      <p:sp>
        <p:nvSpPr>
          <p:cNvPr id="30723" name="Rectangle 3"/>
          <p:cNvSpPr>
            <a:spLocks noChangeArrowheads="1"/>
          </p:cNvSpPr>
          <p:nvPr/>
        </p:nvSpPr>
        <p:spPr bwMode="auto">
          <a:xfrm>
            <a:off x="906463" y="420688"/>
            <a:ext cx="5329237" cy="762000"/>
          </a:xfrm>
          <a:prstGeom prst="rect">
            <a:avLst/>
          </a:prstGeom>
          <a:noFill/>
          <a:ln w="9525">
            <a:noFill/>
            <a:miter lim="800000"/>
            <a:headEnd/>
            <a:tailEnd/>
          </a:ln>
        </p:spPr>
        <p:txBody>
          <a:bodyPr anchor="ctr">
            <a:spAutoFit/>
          </a:bodyPr>
          <a:lstStyle/>
          <a:p>
            <a:pPr algn="ctr">
              <a:spcBef>
                <a:spcPct val="50000"/>
              </a:spcBef>
            </a:pPr>
            <a:r>
              <a:rPr lang="en-US" sz="4400" i="1"/>
              <a:t>enter GNSS…</a:t>
            </a:r>
          </a:p>
        </p:txBody>
      </p:sp>
      <p:pic>
        <p:nvPicPr>
          <p:cNvPr id="30724" name="Picture 4"/>
          <p:cNvPicPr preferRelativeResize="0">
            <a:picLocks noChangeAspect="1" noChangeArrowheads="1"/>
          </p:cNvPicPr>
          <p:nvPr/>
        </p:nvPicPr>
        <p:blipFill>
          <a:blip r:embed="rId4" cstate="print"/>
          <a:srcRect/>
          <a:stretch>
            <a:fillRect/>
          </a:stretch>
        </p:blipFill>
        <p:spPr bwMode="auto">
          <a:xfrm>
            <a:off x="381000" y="1333500"/>
            <a:ext cx="4365625" cy="4344988"/>
          </a:xfrm>
          <a:prstGeom prst="rect">
            <a:avLst/>
          </a:prstGeom>
          <a:noFill/>
          <a:ln w="9525">
            <a:noFill/>
            <a:miter lim="800000"/>
            <a:headEnd/>
            <a:tailEnd/>
          </a:ln>
        </p:spPr>
      </p:pic>
      <p:sp>
        <p:nvSpPr>
          <p:cNvPr id="1792006" name="Text Box 6"/>
          <p:cNvSpPr txBox="1">
            <a:spLocks noChangeArrowheads="1"/>
          </p:cNvSpPr>
          <p:nvPr/>
        </p:nvSpPr>
        <p:spPr bwMode="auto">
          <a:xfrm>
            <a:off x="1449388" y="5734050"/>
            <a:ext cx="7331075" cy="457200"/>
          </a:xfrm>
          <a:prstGeom prst="rect">
            <a:avLst/>
          </a:prstGeom>
          <a:noFill/>
          <a:ln w="25400" algn="ctr">
            <a:noFill/>
            <a:miter lim="800000"/>
            <a:headEnd/>
            <a:tailEnd/>
          </a:ln>
        </p:spPr>
        <p:txBody>
          <a:bodyPr>
            <a:spAutoFit/>
          </a:bodyPr>
          <a:lstStyle/>
          <a:p>
            <a:pPr marL="228600" indent="-228600">
              <a:spcBef>
                <a:spcPct val="50000"/>
              </a:spcBef>
            </a:pPr>
            <a:r>
              <a:rPr lang="en-US"/>
              <a:t>Can we get accurate heights with GNSS?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500"/>
                                  </p:stCondLst>
                                  <p:childTnLst>
                                    <p:set>
                                      <p:cBhvr>
                                        <p:cTn id="6" dur="1" fill="hold">
                                          <p:stCondLst>
                                            <p:cond delay="0"/>
                                          </p:stCondLst>
                                        </p:cTn>
                                        <p:tgtEl>
                                          <p:spTgt spid="1792006"/>
                                        </p:tgtEl>
                                        <p:attrNameLst>
                                          <p:attrName>style.visibility</p:attrName>
                                        </p:attrNameLst>
                                      </p:cBhvr>
                                      <p:to>
                                        <p:strVal val="visible"/>
                                      </p:to>
                                    </p:set>
                                    <p:anim calcmode="lin" valueType="num">
                                      <p:cBhvr additive="base">
                                        <p:cTn id="7" dur="500" fill="hold"/>
                                        <p:tgtEl>
                                          <p:spTgt spid="1792006"/>
                                        </p:tgtEl>
                                        <p:attrNameLst>
                                          <p:attrName>ppt_x</p:attrName>
                                        </p:attrNameLst>
                                      </p:cBhvr>
                                      <p:tavLst>
                                        <p:tav tm="0">
                                          <p:val>
                                            <p:strVal val="1+#ppt_w/2"/>
                                          </p:val>
                                        </p:tav>
                                        <p:tav tm="100000">
                                          <p:val>
                                            <p:strVal val="#ppt_x"/>
                                          </p:val>
                                        </p:tav>
                                      </p:tavLst>
                                    </p:anim>
                                    <p:anim calcmode="lin" valueType="num">
                                      <p:cBhvr additive="base">
                                        <p:cTn id="8" dur="500" fill="hold"/>
                                        <p:tgtEl>
                                          <p:spTgt spid="1792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0" y="990600"/>
            <a:ext cx="9144000" cy="4495800"/>
          </a:xfrm>
        </p:spPr>
        <p:txBody>
          <a:bodyPr/>
          <a:lstStyle/>
          <a:p>
            <a:pPr algn="ctr" eaLnBrk="1" hangingPunct="1"/>
            <a:endParaRPr lang="en-US" sz="1200" smtClean="0">
              <a:solidFill>
                <a:srgbClr val="009900"/>
              </a:solidFill>
            </a:endParaRPr>
          </a:p>
          <a:p>
            <a:pPr algn="ctr" eaLnBrk="1" hangingPunct="1">
              <a:buFontTx/>
              <a:buChar char=" "/>
            </a:pPr>
            <a:endParaRPr lang="en-US" sz="1500" smtClean="0">
              <a:solidFill>
                <a:srgbClr val="009900"/>
              </a:solidFill>
            </a:endParaRPr>
          </a:p>
        </p:txBody>
      </p:sp>
      <p:sp>
        <p:nvSpPr>
          <p:cNvPr id="31747" name="Freeform 3"/>
          <p:cNvSpPr>
            <a:spLocks/>
          </p:cNvSpPr>
          <p:nvPr/>
        </p:nvSpPr>
        <p:spPr bwMode="auto">
          <a:xfrm>
            <a:off x="228600" y="41910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31748" name="Freeform 4"/>
          <p:cNvSpPr>
            <a:spLocks/>
          </p:cNvSpPr>
          <p:nvPr/>
        </p:nvSpPr>
        <p:spPr bwMode="auto">
          <a:xfrm>
            <a:off x="2438400" y="2895600"/>
            <a:ext cx="61722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p:spPr>
        <p:txBody>
          <a:bodyPr wrap="none" anchor="ctr"/>
          <a:lstStyle/>
          <a:p>
            <a:endParaRPr lang="en-US"/>
          </a:p>
        </p:txBody>
      </p:sp>
      <p:sp>
        <p:nvSpPr>
          <p:cNvPr id="31749" name="Text Box 5"/>
          <p:cNvSpPr txBox="1">
            <a:spLocks noChangeArrowheads="1"/>
          </p:cNvSpPr>
          <p:nvPr/>
        </p:nvSpPr>
        <p:spPr bwMode="auto">
          <a:xfrm>
            <a:off x="3048000" y="3352800"/>
            <a:ext cx="1600200" cy="400050"/>
          </a:xfrm>
          <a:prstGeom prst="rect">
            <a:avLst/>
          </a:prstGeom>
          <a:noFill/>
          <a:ln w="9525">
            <a:noFill/>
            <a:miter lim="800000"/>
            <a:headEnd/>
            <a:tailEnd/>
          </a:ln>
        </p:spPr>
        <p:txBody>
          <a:bodyPr>
            <a:spAutoFit/>
          </a:bodyPr>
          <a:lstStyle/>
          <a:p>
            <a:pPr>
              <a:spcBef>
                <a:spcPct val="50000"/>
              </a:spcBef>
            </a:pPr>
            <a:r>
              <a:rPr lang="en-US" sz="2000">
                <a:solidFill>
                  <a:srgbClr val="003300"/>
                </a:solidFill>
                <a:latin typeface="Times New Roman" pitchFamily="18" charset="0"/>
              </a:rPr>
              <a:t>(NAVD88) H</a:t>
            </a:r>
            <a:endParaRPr lang="en-US" sz="2000">
              <a:latin typeface="Times New Roman" pitchFamily="18" charset="0"/>
            </a:endParaRPr>
          </a:p>
        </p:txBody>
      </p:sp>
      <p:sp>
        <p:nvSpPr>
          <p:cNvPr id="31750" name="Text Box 6"/>
          <p:cNvSpPr txBox="1">
            <a:spLocks noChangeArrowheads="1"/>
          </p:cNvSpPr>
          <p:nvPr/>
        </p:nvSpPr>
        <p:spPr bwMode="auto">
          <a:xfrm>
            <a:off x="4327525" y="4994275"/>
            <a:ext cx="184150" cy="457200"/>
          </a:xfrm>
          <a:prstGeom prst="rect">
            <a:avLst/>
          </a:prstGeom>
          <a:noFill/>
          <a:ln w="9525">
            <a:noFill/>
            <a:miter lim="800000"/>
            <a:headEnd/>
            <a:tailEnd/>
          </a:ln>
        </p:spPr>
        <p:txBody>
          <a:bodyPr wrap="none">
            <a:spAutoFit/>
          </a:bodyPr>
          <a:lstStyle/>
          <a:p>
            <a:pPr>
              <a:spcBef>
                <a:spcPct val="50000"/>
              </a:spcBef>
            </a:pPr>
            <a:endParaRPr lang="en-US">
              <a:solidFill>
                <a:srgbClr val="003300"/>
              </a:solidFill>
              <a:latin typeface="Times New Roman" pitchFamily="18" charset="0"/>
            </a:endParaRPr>
          </a:p>
        </p:txBody>
      </p:sp>
      <p:sp>
        <p:nvSpPr>
          <p:cNvPr id="31751" name="Text Box 7"/>
          <p:cNvSpPr txBox="1">
            <a:spLocks noChangeArrowheads="1"/>
          </p:cNvSpPr>
          <p:nvPr/>
        </p:nvSpPr>
        <p:spPr bwMode="auto">
          <a:xfrm>
            <a:off x="609600" y="1447800"/>
            <a:ext cx="4289425" cy="400050"/>
          </a:xfrm>
          <a:prstGeom prst="rect">
            <a:avLst/>
          </a:prstGeom>
          <a:noFill/>
          <a:ln w="9525">
            <a:noFill/>
            <a:miter lim="800000"/>
            <a:headEnd/>
            <a:tailEnd/>
          </a:ln>
        </p:spPr>
        <p:txBody>
          <a:bodyPr wrap="none">
            <a:spAutoFit/>
          </a:bodyPr>
          <a:lstStyle/>
          <a:p>
            <a:pPr>
              <a:spcBef>
                <a:spcPct val="50000"/>
              </a:spcBef>
            </a:pPr>
            <a:r>
              <a:rPr lang="en-US" sz="2000">
                <a:solidFill>
                  <a:srgbClr val="003300"/>
                </a:solidFill>
                <a:latin typeface="Times New Roman" pitchFamily="18" charset="0"/>
              </a:rPr>
              <a:t>H = Orthometric Height  (leveling)        </a:t>
            </a:r>
          </a:p>
        </p:txBody>
      </p:sp>
      <p:sp>
        <p:nvSpPr>
          <p:cNvPr id="31752" name="Freeform 8"/>
          <p:cNvSpPr>
            <a:spLocks/>
          </p:cNvSpPr>
          <p:nvPr/>
        </p:nvSpPr>
        <p:spPr bwMode="auto">
          <a:xfrm>
            <a:off x="4800600" y="3886200"/>
            <a:ext cx="4763" cy="381000"/>
          </a:xfrm>
          <a:custGeom>
            <a:avLst/>
            <a:gdLst>
              <a:gd name="T0" fmla="*/ 0 w 3"/>
              <a:gd name="T1" fmla="*/ 0 h 240"/>
              <a:gd name="T2" fmla="*/ 2147483647 w 3"/>
              <a:gd name="T3" fmla="*/ 2147483647 h 240"/>
              <a:gd name="T4" fmla="*/ 2147483647 w 3"/>
              <a:gd name="T5" fmla="*/ 2147483647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p:spPr>
        <p:txBody>
          <a:bodyPr wrap="none" anchor="ctr"/>
          <a:lstStyle/>
          <a:p>
            <a:endParaRPr lang="en-US"/>
          </a:p>
        </p:txBody>
      </p:sp>
      <p:sp>
        <p:nvSpPr>
          <p:cNvPr id="31753" name="Text Box 9"/>
          <p:cNvSpPr txBox="1">
            <a:spLocks noChangeArrowheads="1"/>
          </p:cNvSpPr>
          <p:nvPr/>
        </p:nvSpPr>
        <p:spPr bwMode="auto">
          <a:xfrm flipH="1" flipV="1">
            <a:off x="5562600" y="2987675"/>
            <a:ext cx="1905000" cy="519113"/>
          </a:xfrm>
          <a:prstGeom prst="rect">
            <a:avLst/>
          </a:prstGeom>
          <a:noFill/>
          <a:ln w="9525">
            <a:noFill/>
            <a:miter lim="800000"/>
            <a:headEnd/>
            <a:tailEnd/>
          </a:ln>
        </p:spPr>
        <p:txBody>
          <a:bodyPr>
            <a:spAutoFit/>
          </a:bodyPr>
          <a:lstStyle/>
          <a:p>
            <a:pPr>
              <a:spcBef>
                <a:spcPct val="50000"/>
              </a:spcBef>
            </a:pPr>
            <a:r>
              <a:rPr lang="en-US" sz="2800">
                <a:solidFill>
                  <a:srgbClr val="003300"/>
                </a:solidFill>
                <a:latin typeface="Times New Roman" pitchFamily="18" charset="0"/>
              </a:rPr>
              <a:t> </a:t>
            </a:r>
            <a:endParaRPr lang="en-US">
              <a:solidFill>
                <a:srgbClr val="003300"/>
              </a:solidFill>
              <a:latin typeface="Times New Roman" pitchFamily="18" charset="0"/>
            </a:endParaRPr>
          </a:p>
        </p:txBody>
      </p:sp>
      <p:sp>
        <p:nvSpPr>
          <p:cNvPr id="31754" name="Text Box 10"/>
          <p:cNvSpPr txBox="1">
            <a:spLocks noChangeArrowheads="1"/>
          </p:cNvSpPr>
          <p:nvPr/>
        </p:nvSpPr>
        <p:spPr bwMode="auto">
          <a:xfrm>
            <a:off x="6172200" y="1752600"/>
            <a:ext cx="2514600" cy="588963"/>
          </a:xfrm>
          <a:prstGeom prst="rect">
            <a:avLst/>
          </a:prstGeom>
          <a:noFill/>
          <a:ln w="9525">
            <a:solidFill>
              <a:schemeClr val="accent2"/>
            </a:solidFill>
            <a:miter lim="800000"/>
            <a:headEnd/>
            <a:tailEnd/>
          </a:ln>
        </p:spPr>
        <p:txBody>
          <a:bodyPr>
            <a:spAutoFit/>
          </a:bodyPr>
          <a:lstStyle/>
          <a:p>
            <a:pPr>
              <a:spcBef>
                <a:spcPct val="50000"/>
              </a:spcBef>
            </a:pPr>
            <a:r>
              <a:rPr lang="en-US" sz="3200">
                <a:latin typeface="Times New Roman" pitchFamily="18" charset="0"/>
              </a:rPr>
              <a:t>H </a:t>
            </a:r>
            <a:r>
              <a:rPr lang="en-US" sz="3200">
                <a:solidFill>
                  <a:srgbClr val="003300"/>
                </a:solidFill>
                <a:latin typeface="Times New Roman" pitchFamily="18" charset="0"/>
              </a:rPr>
              <a:t> = </a:t>
            </a:r>
            <a:r>
              <a:rPr lang="en-US" sz="3200">
                <a:solidFill>
                  <a:srgbClr val="0066FF"/>
                </a:solidFill>
                <a:latin typeface="Times New Roman" pitchFamily="18" charset="0"/>
              </a:rPr>
              <a:t>h</a:t>
            </a:r>
            <a:r>
              <a:rPr lang="en-US" sz="3200">
                <a:solidFill>
                  <a:srgbClr val="003300"/>
                </a:solidFill>
                <a:latin typeface="Times New Roman" pitchFamily="18" charset="0"/>
              </a:rPr>
              <a:t> - </a:t>
            </a:r>
            <a:r>
              <a:rPr lang="en-US" sz="3200">
                <a:solidFill>
                  <a:srgbClr val="009900"/>
                </a:solidFill>
                <a:latin typeface="Times New Roman" pitchFamily="18" charset="0"/>
              </a:rPr>
              <a:t>N</a:t>
            </a:r>
          </a:p>
        </p:txBody>
      </p:sp>
      <p:sp>
        <p:nvSpPr>
          <p:cNvPr id="31755" name="Text Box 11"/>
          <p:cNvSpPr txBox="1">
            <a:spLocks noChangeArrowheads="1"/>
          </p:cNvSpPr>
          <p:nvPr/>
        </p:nvSpPr>
        <p:spPr bwMode="auto">
          <a:xfrm>
            <a:off x="6637338" y="3143250"/>
            <a:ext cx="2278062" cy="307975"/>
          </a:xfrm>
          <a:prstGeom prst="rect">
            <a:avLst/>
          </a:prstGeom>
          <a:noFill/>
          <a:ln w="9525">
            <a:noFill/>
            <a:miter lim="800000"/>
            <a:headEnd/>
            <a:tailEnd/>
          </a:ln>
        </p:spPr>
        <p:txBody>
          <a:bodyPr wrap="none">
            <a:spAutoFit/>
          </a:bodyPr>
          <a:lstStyle/>
          <a:p>
            <a:pPr>
              <a:spcBef>
                <a:spcPct val="50000"/>
              </a:spcBef>
            </a:pPr>
            <a:r>
              <a:rPr lang="en-US" sz="1400">
                <a:solidFill>
                  <a:srgbClr val="003300"/>
                </a:solidFill>
                <a:latin typeface="Times New Roman" pitchFamily="18" charset="0"/>
              </a:rPr>
              <a:t>TOPOGRAPHIC SURFACE</a:t>
            </a:r>
          </a:p>
        </p:txBody>
      </p:sp>
      <p:sp>
        <p:nvSpPr>
          <p:cNvPr id="31756" name="Line 12"/>
          <p:cNvSpPr>
            <a:spLocks noChangeShapeType="1"/>
          </p:cNvSpPr>
          <p:nvPr/>
        </p:nvSpPr>
        <p:spPr bwMode="auto">
          <a:xfrm flipH="1">
            <a:off x="6400800" y="3375025"/>
            <a:ext cx="498475" cy="282575"/>
          </a:xfrm>
          <a:prstGeom prst="line">
            <a:avLst/>
          </a:prstGeom>
          <a:noFill/>
          <a:ln w="9525">
            <a:solidFill>
              <a:srgbClr val="FF0000"/>
            </a:solidFill>
            <a:round/>
            <a:headEnd/>
            <a:tailEnd type="triangle" w="med" len="med"/>
          </a:ln>
        </p:spPr>
        <p:txBody>
          <a:bodyPr wrap="none" anchor="ctr"/>
          <a:lstStyle/>
          <a:p>
            <a:endParaRPr lang="en-US"/>
          </a:p>
        </p:txBody>
      </p:sp>
      <p:sp>
        <p:nvSpPr>
          <p:cNvPr id="31757" name="Line 13"/>
          <p:cNvSpPr>
            <a:spLocks noChangeShapeType="1"/>
          </p:cNvSpPr>
          <p:nvPr/>
        </p:nvSpPr>
        <p:spPr bwMode="auto">
          <a:xfrm>
            <a:off x="4495800" y="3352800"/>
            <a:ext cx="0" cy="0"/>
          </a:xfrm>
          <a:prstGeom prst="line">
            <a:avLst/>
          </a:prstGeom>
          <a:noFill/>
          <a:ln w="9525">
            <a:solidFill>
              <a:schemeClr val="tx1"/>
            </a:solidFill>
            <a:round/>
            <a:headEnd/>
            <a:tailEnd/>
          </a:ln>
        </p:spPr>
        <p:txBody>
          <a:bodyPr wrap="none" anchor="ctr"/>
          <a:lstStyle/>
          <a:p>
            <a:endParaRPr lang="en-US"/>
          </a:p>
        </p:txBody>
      </p:sp>
      <p:sp>
        <p:nvSpPr>
          <p:cNvPr id="31758" name="Text Box 14"/>
          <p:cNvSpPr txBox="1">
            <a:spLocks noChangeArrowheads="1"/>
          </p:cNvSpPr>
          <p:nvPr/>
        </p:nvSpPr>
        <p:spPr bwMode="auto">
          <a:xfrm>
            <a:off x="609600" y="1905000"/>
            <a:ext cx="5334000" cy="400050"/>
          </a:xfrm>
          <a:prstGeom prst="rect">
            <a:avLst/>
          </a:prstGeom>
          <a:noFill/>
          <a:ln w="9525">
            <a:noFill/>
            <a:miter lim="800000"/>
            <a:headEnd/>
            <a:tailEnd/>
          </a:ln>
        </p:spPr>
        <p:txBody>
          <a:bodyPr>
            <a:spAutoFit/>
          </a:bodyPr>
          <a:lstStyle/>
          <a:p>
            <a:pPr>
              <a:spcBef>
                <a:spcPct val="50000"/>
              </a:spcBef>
            </a:pPr>
            <a:r>
              <a:rPr lang="en-US" sz="2000">
                <a:solidFill>
                  <a:srgbClr val="3366FF"/>
                </a:solidFill>
                <a:latin typeface="Times New Roman" pitchFamily="18" charset="0"/>
              </a:rPr>
              <a:t>h = Ellipsoidal Height (GPS)</a:t>
            </a:r>
            <a:endParaRPr lang="en-US" sz="2000">
              <a:solidFill>
                <a:srgbClr val="003300"/>
              </a:solidFill>
              <a:latin typeface="Times New Roman" pitchFamily="18" charset="0"/>
            </a:endParaRPr>
          </a:p>
        </p:txBody>
      </p:sp>
      <p:sp>
        <p:nvSpPr>
          <p:cNvPr id="31759" name="Text Box 15"/>
          <p:cNvSpPr txBox="1">
            <a:spLocks noChangeArrowheads="1"/>
          </p:cNvSpPr>
          <p:nvPr/>
        </p:nvSpPr>
        <p:spPr bwMode="auto">
          <a:xfrm>
            <a:off x="609600" y="2362200"/>
            <a:ext cx="5029200" cy="400050"/>
          </a:xfrm>
          <a:prstGeom prst="rect">
            <a:avLst/>
          </a:prstGeom>
          <a:noFill/>
          <a:ln w="9525">
            <a:noFill/>
            <a:miter lim="800000"/>
            <a:headEnd/>
            <a:tailEnd/>
          </a:ln>
        </p:spPr>
        <p:txBody>
          <a:bodyPr>
            <a:spAutoFit/>
          </a:bodyPr>
          <a:lstStyle/>
          <a:p>
            <a:pPr>
              <a:spcBef>
                <a:spcPct val="50000"/>
              </a:spcBef>
            </a:pPr>
            <a:r>
              <a:rPr lang="en-US" sz="2000">
                <a:solidFill>
                  <a:srgbClr val="009900"/>
                </a:solidFill>
                <a:latin typeface="Times New Roman" pitchFamily="18" charset="0"/>
              </a:rPr>
              <a:t>N = Geoid Height (model)</a:t>
            </a:r>
          </a:p>
        </p:txBody>
      </p:sp>
      <p:sp>
        <p:nvSpPr>
          <p:cNvPr id="31760" name="Arc 16"/>
          <p:cNvSpPr>
            <a:spLocks/>
          </p:cNvSpPr>
          <p:nvPr/>
        </p:nvSpPr>
        <p:spPr bwMode="auto">
          <a:xfrm rot="-2646215">
            <a:off x="1371600" y="2971800"/>
            <a:ext cx="5818188" cy="5180013"/>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9525">
            <a:solidFill>
              <a:srgbClr val="003300"/>
            </a:solidFill>
            <a:round/>
            <a:headEnd/>
            <a:tailEnd/>
          </a:ln>
        </p:spPr>
        <p:txBody>
          <a:bodyPr wrap="none" anchor="ctr"/>
          <a:lstStyle/>
          <a:p>
            <a:endParaRPr lang="en-US"/>
          </a:p>
        </p:txBody>
      </p:sp>
      <p:sp>
        <p:nvSpPr>
          <p:cNvPr id="31761" name="Line 17"/>
          <p:cNvSpPr>
            <a:spLocks noChangeShapeType="1"/>
          </p:cNvSpPr>
          <p:nvPr/>
        </p:nvSpPr>
        <p:spPr bwMode="auto">
          <a:xfrm flipH="1">
            <a:off x="4572000" y="2895600"/>
            <a:ext cx="0" cy="1371600"/>
          </a:xfrm>
          <a:prstGeom prst="line">
            <a:avLst/>
          </a:prstGeom>
          <a:noFill/>
          <a:ln w="9525">
            <a:solidFill>
              <a:srgbClr val="003300"/>
            </a:solidFill>
            <a:round/>
            <a:headEnd type="triangle" w="med" len="med"/>
            <a:tailEnd type="oval" w="med" len="med"/>
          </a:ln>
        </p:spPr>
        <p:txBody>
          <a:bodyPr wrap="none" anchor="ctr"/>
          <a:lstStyle/>
          <a:p>
            <a:endParaRPr lang="en-US"/>
          </a:p>
        </p:txBody>
      </p:sp>
      <p:sp>
        <p:nvSpPr>
          <p:cNvPr id="31762"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p:spPr>
        <p:txBody>
          <a:bodyPr wrap="none" anchor="ctr"/>
          <a:lstStyle/>
          <a:p>
            <a:endParaRPr lang="en-US"/>
          </a:p>
        </p:txBody>
      </p:sp>
      <p:sp>
        <p:nvSpPr>
          <p:cNvPr id="31763" name="Text Box 19"/>
          <p:cNvSpPr txBox="1">
            <a:spLocks noChangeArrowheads="1"/>
          </p:cNvSpPr>
          <p:nvPr/>
        </p:nvSpPr>
        <p:spPr bwMode="auto">
          <a:xfrm>
            <a:off x="4632325" y="3165475"/>
            <a:ext cx="1844675" cy="400050"/>
          </a:xfrm>
          <a:prstGeom prst="rect">
            <a:avLst/>
          </a:prstGeom>
          <a:noFill/>
          <a:ln w="9525">
            <a:noFill/>
            <a:miter lim="800000"/>
            <a:headEnd/>
            <a:tailEnd/>
          </a:ln>
        </p:spPr>
        <p:txBody>
          <a:bodyPr>
            <a:spAutoFit/>
          </a:bodyPr>
          <a:lstStyle/>
          <a:p>
            <a:pPr>
              <a:spcBef>
                <a:spcPct val="50000"/>
              </a:spcBef>
            </a:pPr>
            <a:r>
              <a:rPr lang="en-US" sz="2000">
                <a:solidFill>
                  <a:srgbClr val="3366FF"/>
                </a:solidFill>
                <a:latin typeface="Times New Roman" pitchFamily="18" charset="0"/>
              </a:rPr>
              <a:t>h (NAD83)</a:t>
            </a:r>
          </a:p>
        </p:txBody>
      </p:sp>
      <p:sp>
        <p:nvSpPr>
          <p:cNvPr id="31764" name="Text Box 20"/>
          <p:cNvSpPr txBox="1">
            <a:spLocks noChangeArrowheads="1"/>
          </p:cNvSpPr>
          <p:nvPr/>
        </p:nvSpPr>
        <p:spPr bwMode="auto">
          <a:xfrm>
            <a:off x="0" y="4495800"/>
            <a:ext cx="1524000" cy="400050"/>
          </a:xfrm>
          <a:prstGeom prst="rect">
            <a:avLst/>
          </a:prstGeom>
          <a:noFill/>
          <a:ln w="9525">
            <a:noFill/>
            <a:miter lim="800000"/>
            <a:headEnd/>
            <a:tailEnd/>
          </a:ln>
        </p:spPr>
        <p:txBody>
          <a:bodyPr>
            <a:spAutoFit/>
          </a:bodyPr>
          <a:lstStyle/>
          <a:p>
            <a:pPr>
              <a:spcBef>
                <a:spcPct val="50000"/>
              </a:spcBef>
            </a:pPr>
            <a:r>
              <a:rPr lang="en-US" sz="2000">
                <a:solidFill>
                  <a:srgbClr val="003300"/>
                </a:solidFill>
                <a:latin typeface="Times New Roman" pitchFamily="18" charset="0"/>
              </a:rPr>
              <a:t>Ellipsoid</a:t>
            </a:r>
          </a:p>
        </p:txBody>
      </p:sp>
      <p:sp>
        <p:nvSpPr>
          <p:cNvPr id="31765" name="Freeform 21"/>
          <p:cNvSpPr>
            <a:spLocks/>
          </p:cNvSpPr>
          <p:nvPr/>
        </p:nvSpPr>
        <p:spPr bwMode="auto">
          <a:xfrm>
            <a:off x="2209800" y="3983038"/>
            <a:ext cx="6562725" cy="1798637"/>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p:spPr>
        <p:txBody>
          <a:bodyPr wrap="none" anchor="ctr"/>
          <a:lstStyle/>
          <a:p>
            <a:endParaRPr lang="en-US"/>
          </a:p>
        </p:txBody>
      </p:sp>
      <p:sp>
        <p:nvSpPr>
          <p:cNvPr id="31766" name="Text Box 22"/>
          <p:cNvSpPr txBox="1">
            <a:spLocks noChangeArrowheads="1"/>
          </p:cNvSpPr>
          <p:nvPr/>
        </p:nvSpPr>
        <p:spPr bwMode="auto">
          <a:xfrm>
            <a:off x="4800600" y="3886200"/>
            <a:ext cx="404813" cy="427038"/>
          </a:xfrm>
          <a:prstGeom prst="rect">
            <a:avLst/>
          </a:prstGeom>
          <a:noFill/>
          <a:ln w="9525">
            <a:noFill/>
            <a:miter lim="800000"/>
            <a:headEnd/>
            <a:tailEnd/>
          </a:ln>
        </p:spPr>
        <p:txBody>
          <a:bodyPr>
            <a:spAutoFit/>
          </a:bodyPr>
          <a:lstStyle/>
          <a:p>
            <a:pPr>
              <a:spcBef>
                <a:spcPct val="50000"/>
              </a:spcBef>
            </a:pPr>
            <a:r>
              <a:rPr lang="en-US" sz="2200">
                <a:solidFill>
                  <a:srgbClr val="009900"/>
                </a:solidFill>
                <a:latin typeface="Times New Roman" pitchFamily="18" charset="0"/>
              </a:rPr>
              <a:t>N</a:t>
            </a:r>
          </a:p>
        </p:txBody>
      </p:sp>
      <p:sp>
        <p:nvSpPr>
          <p:cNvPr id="31767" name="Rectangle 23"/>
          <p:cNvSpPr>
            <a:spLocks noChangeArrowheads="1"/>
          </p:cNvSpPr>
          <p:nvPr/>
        </p:nvSpPr>
        <p:spPr bwMode="auto">
          <a:xfrm>
            <a:off x="1685925" y="4495800"/>
            <a:ext cx="1285875" cy="400050"/>
          </a:xfrm>
          <a:prstGeom prst="rect">
            <a:avLst/>
          </a:prstGeom>
          <a:noFill/>
          <a:ln w="9525">
            <a:noFill/>
            <a:miter lim="800000"/>
            <a:headEnd/>
            <a:tailEnd/>
          </a:ln>
        </p:spPr>
        <p:txBody>
          <a:bodyPr>
            <a:spAutoFit/>
          </a:bodyPr>
          <a:lstStyle/>
          <a:p>
            <a:pPr>
              <a:spcBef>
                <a:spcPct val="50000"/>
              </a:spcBef>
            </a:pPr>
            <a:r>
              <a:rPr lang="en-US" sz="2000">
                <a:solidFill>
                  <a:srgbClr val="003300"/>
                </a:solidFill>
                <a:latin typeface="Times New Roman" pitchFamily="18" charset="0"/>
              </a:rPr>
              <a:t>  Geoid</a:t>
            </a:r>
          </a:p>
        </p:txBody>
      </p:sp>
      <p:sp>
        <p:nvSpPr>
          <p:cNvPr id="31768" name="Line 24"/>
          <p:cNvSpPr>
            <a:spLocks noChangeShapeType="1"/>
          </p:cNvSpPr>
          <p:nvPr/>
        </p:nvSpPr>
        <p:spPr bwMode="auto">
          <a:xfrm flipV="1">
            <a:off x="2438400" y="4313238"/>
            <a:ext cx="152400" cy="258762"/>
          </a:xfrm>
          <a:prstGeom prst="line">
            <a:avLst/>
          </a:prstGeom>
          <a:noFill/>
          <a:ln w="9525">
            <a:solidFill>
              <a:srgbClr val="000000"/>
            </a:solidFill>
            <a:round/>
            <a:headEnd/>
            <a:tailEnd type="triangle" w="med" len="med"/>
          </a:ln>
        </p:spPr>
        <p:txBody>
          <a:bodyPr wrap="none" anchor="ctr"/>
          <a:lstStyle/>
          <a:p>
            <a:endParaRPr lang="en-US"/>
          </a:p>
        </p:txBody>
      </p:sp>
      <p:sp>
        <p:nvSpPr>
          <p:cNvPr id="31769" name="Text Box 25"/>
          <p:cNvSpPr txBox="1">
            <a:spLocks noChangeArrowheads="1"/>
          </p:cNvSpPr>
          <p:nvPr/>
        </p:nvSpPr>
        <p:spPr bwMode="auto">
          <a:xfrm>
            <a:off x="5334000" y="4267200"/>
            <a:ext cx="1866900" cy="862013"/>
          </a:xfrm>
          <a:prstGeom prst="rect">
            <a:avLst/>
          </a:prstGeom>
          <a:noFill/>
          <a:ln w="9525">
            <a:noFill/>
            <a:miter lim="800000"/>
            <a:headEnd/>
            <a:tailEnd/>
          </a:ln>
        </p:spPr>
        <p:txBody>
          <a:bodyPr wrap="none">
            <a:spAutoFit/>
          </a:bodyPr>
          <a:lstStyle/>
          <a:p>
            <a:pPr>
              <a:spcBef>
                <a:spcPct val="50000"/>
              </a:spcBef>
            </a:pPr>
            <a:r>
              <a:rPr lang="en-US" sz="2000">
                <a:latin typeface="Times New Roman" pitchFamily="18" charset="0"/>
              </a:rPr>
              <a:t>Geoid </a:t>
            </a:r>
            <a:r>
              <a:rPr lang="en-US" sz="2000" i="1">
                <a:latin typeface="Times New Roman" pitchFamily="18" charset="0"/>
              </a:rPr>
              <a:t>Height</a:t>
            </a:r>
            <a:r>
              <a:rPr lang="en-US" sz="2000">
                <a:solidFill>
                  <a:srgbClr val="009900"/>
                </a:solidFill>
                <a:latin typeface="Times New Roman" pitchFamily="18" charset="0"/>
              </a:rPr>
              <a:t> </a:t>
            </a:r>
          </a:p>
          <a:p>
            <a:pPr>
              <a:spcBef>
                <a:spcPct val="50000"/>
              </a:spcBef>
            </a:pPr>
            <a:r>
              <a:rPr lang="en-US" sz="2000">
                <a:solidFill>
                  <a:srgbClr val="009900"/>
                </a:solidFill>
                <a:latin typeface="Times New Roman" pitchFamily="18" charset="0"/>
              </a:rPr>
              <a:t>  (GEOID03/09)</a:t>
            </a:r>
          </a:p>
        </p:txBody>
      </p:sp>
      <p:cxnSp>
        <p:nvCxnSpPr>
          <p:cNvPr id="31770"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p:spPr>
      </p:cxnSp>
      <p:sp>
        <p:nvSpPr>
          <p:cNvPr id="31771" name="Rectangle 27"/>
          <p:cNvSpPr>
            <a:spLocks noGrp="1" noChangeArrowheads="1"/>
          </p:cNvSpPr>
          <p:nvPr>
            <p:ph type="title"/>
          </p:nvPr>
        </p:nvSpPr>
        <p:spPr>
          <a:xfrm>
            <a:off x="790575" y="333375"/>
            <a:ext cx="7620000" cy="838200"/>
          </a:xfrm>
        </p:spPr>
        <p:txBody>
          <a:bodyPr/>
          <a:lstStyle/>
          <a:p>
            <a:pPr eaLnBrk="1" hangingPunct="1"/>
            <a:r>
              <a:rPr lang="en-US" smtClean="0"/>
              <a:t>Ellipsoid, Geoid, and Orthometric Heights</a:t>
            </a:r>
          </a:p>
        </p:txBody>
      </p:sp>
      <p:sp>
        <p:nvSpPr>
          <p:cNvPr id="31772" name="Freeform 28"/>
          <p:cNvSpPr>
            <a:spLocks/>
          </p:cNvSpPr>
          <p:nvPr/>
        </p:nvSpPr>
        <p:spPr bwMode="auto">
          <a:xfrm flipH="1">
            <a:off x="7162800" y="43434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31773" name="Group 29"/>
          <p:cNvGrpSpPr>
            <a:grpSpLocks/>
          </p:cNvGrpSpPr>
          <p:nvPr/>
        </p:nvGrpSpPr>
        <p:grpSpPr bwMode="auto">
          <a:xfrm>
            <a:off x="4495800" y="2514600"/>
            <a:ext cx="304800" cy="381000"/>
            <a:chOff x="672" y="1824"/>
            <a:chExt cx="672" cy="720"/>
          </a:xfrm>
        </p:grpSpPr>
        <p:sp>
          <p:nvSpPr>
            <p:cNvPr id="31775" name="Line 30"/>
            <p:cNvSpPr>
              <a:spLocks noChangeShapeType="1"/>
            </p:cNvSpPr>
            <p:nvPr/>
          </p:nvSpPr>
          <p:spPr bwMode="auto">
            <a:xfrm flipH="1">
              <a:off x="720" y="2016"/>
              <a:ext cx="240" cy="528"/>
            </a:xfrm>
            <a:prstGeom prst="line">
              <a:avLst/>
            </a:prstGeom>
            <a:noFill/>
            <a:ln w="15875">
              <a:solidFill>
                <a:schemeClr val="tx1"/>
              </a:solidFill>
              <a:round/>
              <a:headEnd/>
              <a:tailEnd/>
            </a:ln>
          </p:spPr>
          <p:txBody>
            <a:bodyPr tIns="0" bIns="0" anchor="ctr"/>
            <a:lstStyle/>
            <a:p>
              <a:endParaRPr lang="en-US"/>
            </a:p>
          </p:txBody>
        </p:sp>
        <p:sp>
          <p:nvSpPr>
            <p:cNvPr id="31776" name="Line 31"/>
            <p:cNvSpPr>
              <a:spLocks noChangeShapeType="1"/>
            </p:cNvSpPr>
            <p:nvPr/>
          </p:nvSpPr>
          <p:spPr bwMode="auto">
            <a:xfrm>
              <a:off x="1056" y="2016"/>
              <a:ext cx="240" cy="528"/>
            </a:xfrm>
            <a:prstGeom prst="line">
              <a:avLst/>
            </a:prstGeom>
            <a:noFill/>
            <a:ln w="15875">
              <a:solidFill>
                <a:schemeClr val="tx1"/>
              </a:solidFill>
              <a:round/>
              <a:headEnd/>
              <a:tailEnd/>
            </a:ln>
          </p:spPr>
          <p:txBody>
            <a:bodyPr tIns="0" bIns="0" anchor="ctr"/>
            <a:lstStyle/>
            <a:p>
              <a:endParaRPr lang="en-US"/>
            </a:p>
          </p:txBody>
        </p:sp>
        <p:sp>
          <p:nvSpPr>
            <p:cNvPr id="31777" name="Line 32"/>
            <p:cNvSpPr>
              <a:spLocks noChangeShapeType="1"/>
            </p:cNvSpPr>
            <p:nvPr/>
          </p:nvSpPr>
          <p:spPr bwMode="auto">
            <a:xfrm>
              <a:off x="1056" y="2016"/>
              <a:ext cx="0" cy="0"/>
            </a:xfrm>
            <a:prstGeom prst="line">
              <a:avLst/>
            </a:prstGeom>
            <a:noFill/>
            <a:ln w="9525">
              <a:solidFill>
                <a:schemeClr val="tx1"/>
              </a:solidFill>
              <a:round/>
              <a:headEnd/>
              <a:tailEnd/>
            </a:ln>
          </p:spPr>
          <p:txBody>
            <a:bodyPr tIns="0" bIns="0" anchor="ctr"/>
            <a:lstStyle/>
            <a:p>
              <a:endParaRPr lang="en-US"/>
            </a:p>
          </p:txBody>
        </p:sp>
        <p:sp>
          <p:nvSpPr>
            <p:cNvPr id="31778" name="Line 33"/>
            <p:cNvSpPr>
              <a:spLocks noChangeShapeType="1"/>
            </p:cNvSpPr>
            <p:nvPr/>
          </p:nvSpPr>
          <p:spPr bwMode="auto">
            <a:xfrm>
              <a:off x="1008" y="2016"/>
              <a:ext cx="0" cy="528"/>
            </a:xfrm>
            <a:prstGeom prst="line">
              <a:avLst/>
            </a:prstGeom>
            <a:noFill/>
            <a:ln w="9525">
              <a:solidFill>
                <a:schemeClr val="tx1"/>
              </a:solidFill>
              <a:round/>
              <a:headEnd/>
              <a:tailEnd/>
            </a:ln>
          </p:spPr>
          <p:txBody>
            <a:bodyPr tIns="0" bIns="0" anchor="ctr"/>
            <a:lstStyle/>
            <a:p>
              <a:endParaRPr lang="en-US"/>
            </a:p>
          </p:txBody>
        </p:sp>
        <p:sp>
          <p:nvSpPr>
            <p:cNvPr id="31779" name="Line 34"/>
            <p:cNvSpPr>
              <a:spLocks noChangeShapeType="1"/>
            </p:cNvSpPr>
            <p:nvPr/>
          </p:nvSpPr>
          <p:spPr bwMode="auto">
            <a:xfrm>
              <a:off x="672" y="1920"/>
              <a:ext cx="672" cy="0"/>
            </a:xfrm>
            <a:prstGeom prst="line">
              <a:avLst/>
            </a:prstGeom>
            <a:noFill/>
            <a:ln w="9525">
              <a:solidFill>
                <a:schemeClr val="tx1"/>
              </a:solidFill>
              <a:round/>
              <a:headEnd/>
              <a:tailEnd/>
            </a:ln>
          </p:spPr>
          <p:txBody>
            <a:bodyPr tIns="0" bIns="0" anchor="ctr"/>
            <a:lstStyle/>
            <a:p>
              <a:endParaRPr lang="en-US"/>
            </a:p>
          </p:txBody>
        </p:sp>
        <p:sp>
          <p:nvSpPr>
            <p:cNvPr id="31780"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p>
              <a:pPr>
                <a:spcBef>
                  <a:spcPct val="50000"/>
                </a:spcBef>
              </a:pPr>
              <a:endParaRPr lang="en-US"/>
            </a:p>
          </p:txBody>
        </p:sp>
      </p:grpSp>
      <p:sp>
        <p:nvSpPr>
          <p:cNvPr id="36" name="TextBox 35"/>
          <p:cNvSpPr txBox="1">
            <a:spLocks noChangeArrowheads="1"/>
          </p:cNvSpPr>
          <p:nvPr/>
        </p:nvSpPr>
        <p:spPr bwMode="auto">
          <a:xfrm>
            <a:off x="1190625" y="5602288"/>
            <a:ext cx="7662863" cy="461962"/>
          </a:xfrm>
          <a:prstGeom prst="rect">
            <a:avLst/>
          </a:prstGeom>
          <a:noFill/>
          <a:ln w="9525">
            <a:noFill/>
            <a:miter lim="800000"/>
            <a:headEnd/>
            <a:tailEnd/>
          </a:ln>
        </p:spPr>
        <p:txBody>
          <a:bodyPr>
            <a:spAutoFit/>
          </a:bodyPr>
          <a:lstStyle/>
          <a:p>
            <a:pPr>
              <a:spcBef>
                <a:spcPct val="50000"/>
              </a:spcBef>
            </a:pPr>
            <a:r>
              <a:rPr lang="en-US"/>
              <a:t>With 2 known heights we can calculate the 3rd</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754063" y="485775"/>
            <a:ext cx="7721600" cy="979488"/>
          </a:xfrm>
          <a:prstGeom prst="rect">
            <a:avLst/>
          </a:prstGeom>
          <a:noFill/>
          <a:ln w="9525" algn="ctr">
            <a:noFill/>
            <a:miter lim="800000"/>
            <a:headEnd/>
            <a:tailEnd/>
          </a:ln>
        </p:spPr>
        <p:txBody>
          <a:bodyPr>
            <a:spAutoFit/>
          </a:bodyPr>
          <a:lstStyle/>
          <a:p>
            <a:pPr marL="342900" indent="-342900" algn="ctr">
              <a:lnSpc>
                <a:spcPct val="90000"/>
              </a:lnSpc>
              <a:spcBef>
                <a:spcPct val="50000"/>
              </a:spcBef>
            </a:pPr>
            <a:r>
              <a:rPr lang="en-US" sz="3200"/>
              <a:t>Guidelines to obtain accurate  heights through GNSS</a:t>
            </a:r>
          </a:p>
        </p:txBody>
      </p:sp>
      <p:grpSp>
        <p:nvGrpSpPr>
          <p:cNvPr id="1029" name="Group 3"/>
          <p:cNvGrpSpPr>
            <a:grpSpLocks/>
          </p:cNvGrpSpPr>
          <p:nvPr/>
        </p:nvGrpSpPr>
        <p:grpSpPr bwMode="auto">
          <a:xfrm>
            <a:off x="190500" y="1727200"/>
            <a:ext cx="1995488" cy="2651125"/>
            <a:chOff x="508" y="116"/>
            <a:chExt cx="2988" cy="4100"/>
          </a:xfrm>
        </p:grpSpPr>
        <p:sp>
          <p:nvSpPr>
            <p:cNvPr id="1032" name="Rectangle 4"/>
            <p:cNvSpPr>
              <a:spLocks noChangeArrowheads="1"/>
            </p:cNvSpPr>
            <p:nvPr/>
          </p:nvSpPr>
          <p:spPr bwMode="auto">
            <a:xfrm>
              <a:off x="508" y="116"/>
              <a:ext cx="2988" cy="4100"/>
            </a:xfrm>
            <a:prstGeom prst="rect">
              <a:avLst/>
            </a:prstGeom>
            <a:solidFill>
              <a:srgbClr val="FFFF99"/>
            </a:solidFill>
            <a:ln w="12700">
              <a:solidFill>
                <a:schemeClr val="tx1"/>
              </a:solidFill>
              <a:miter lim="800000"/>
              <a:headEnd/>
              <a:tailEnd/>
            </a:ln>
          </p:spPr>
          <p:txBody>
            <a:bodyPr wrap="none" anchor="ctr"/>
            <a:lstStyle/>
            <a:p>
              <a:pPr>
                <a:spcBef>
                  <a:spcPct val="50000"/>
                </a:spcBef>
                <a:buFontTx/>
                <a:buChar char="•"/>
              </a:pPr>
              <a:endParaRPr lang="en-US"/>
            </a:p>
          </p:txBody>
        </p:sp>
        <p:graphicFrame>
          <p:nvGraphicFramePr>
            <p:cNvPr id="1026" name="Object 2"/>
            <p:cNvGraphicFramePr>
              <a:graphicFrameLocks noChangeAspect="1"/>
            </p:cNvGraphicFramePr>
            <p:nvPr/>
          </p:nvGraphicFramePr>
          <p:xfrm>
            <a:off x="755" y="262"/>
            <a:ext cx="2596" cy="3584"/>
          </p:xfrm>
          <a:graphic>
            <a:graphicData uri="http://schemas.openxmlformats.org/presentationml/2006/ole">
              <p:oleObj spid="_x0000_s1026" name="Document" r:id="rId4" imgW="6058440" imgH="8420040" progId="Word.Document.8">
                <p:embed/>
              </p:oleObj>
            </a:graphicData>
          </a:graphic>
        </p:graphicFrame>
        <p:graphicFrame>
          <p:nvGraphicFramePr>
            <p:cNvPr id="1027" name="Object 3"/>
            <p:cNvGraphicFramePr>
              <a:graphicFrameLocks noChangeAspect="1"/>
            </p:cNvGraphicFramePr>
            <p:nvPr/>
          </p:nvGraphicFramePr>
          <p:xfrm>
            <a:off x="2774" y="250"/>
            <a:ext cx="542" cy="516"/>
          </p:xfrm>
          <a:graphic>
            <a:graphicData uri="http://schemas.openxmlformats.org/presentationml/2006/ole">
              <p:oleObj spid="_x0000_s1027" name="Drawing" r:id="rId5" imgW="1762105" imgH="1666930" progId="">
                <p:embed/>
              </p:oleObj>
            </a:graphicData>
          </a:graphic>
        </p:graphicFrame>
        <p:sp>
          <p:nvSpPr>
            <p:cNvPr id="1033" name="Line 7"/>
            <p:cNvSpPr>
              <a:spLocks noChangeShapeType="1"/>
            </p:cNvSpPr>
            <p:nvPr/>
          </p:nvSpPr>
          <p:spPr bwMode="auto">
            <a:xfrm flipH="1">
              <a:off x="1263" y="3712"/>
              <a:ext cx="113" cy="168"/>
            </a:xfrm>
            <a:prstGeom prst="line">
              <a:avLst/>
            </a:prstGeom>
            <a:noFill/>
            <a:ln w="28575">
              <a:solidFill>
                <a:schemeClr val="tx1"/>
              </a:solidFill>
              <a:round/>
              <a:headEnd/>
              <a:tailEnd/>
            </a:ln>
          </p:spPr>
          <p:txBody>
            <a:bodyPr wrap="none" anchor="ctr"/>
            <a:lstStyle/>
            <a:p>
              <a:endParaRPr lang="en-US"/>
            </a:p>
          </p:txBody>
        </p:sp>
        <p:sp>
          <p:nvSpPr>
            <p:cNvPr id="1034" name="Line 8"/>
            <p:cNvSpPr>
              <a:spLocks noChangeShapeType="1"/>
            </p:cNvSpPr>
            <p:nvPr/>
          </p:nvSpPr>
          <p:spPr bwMode="auto">
            <a:xfrm flipH="1">
              <a:off x="2047" y="3723"/>
              <a:ext cx="113" cy="168"/>
            </a:xfrm>
            <a:prstGeom prst="line">
              <a:avLst/>
            </a:prstGeom>
            <a:noFill/>
            <a:ln w="28575">
              <a:solidFill>
                <a:schemeClr val="tx1"/>
              </a:solidFill>
              <a:round/>
              <a:headEnd/>
              <a:tailEnd/>
            </a:ln>
          </p:spPr>
          <p:txBody>
            <a:bodyPr wrap="none" anchor="ctr"/>
            <a:lstStyle/>
            <a:p>
              <a:endParaRPr lang="en-US"/>
            </a:p>
          </p:txBody>
        </p:sp>
        <p:sp>
          <p:nvSpPr>
            <p:cNvPr id="1035" name="Line 9"/>
            <p:cNvSpPr>
              <a:spLocks noChangeShapeType="1"/>
            </p:cNvSpPr>
            <p:nvPr/>
          </p:nvSpPr>
          <p:spPr bwMode="auto">
            <a:xfrm flipH="1">
              <a:off x="2560" y="3712"/>
              <a:ext cx="113" cy="168"/>
            </a:xfrm>
            <a:prstGeom prst="line">
              <a:avLst/>
            </a:prstGeom>
            <a:noFill/>
            <a:ln w="28575">
              <a:solidFill>
                <a:schemeClr val="tx1"/>
              </a:solidFill>
              <a:round/>
              <a:headEnd/>
              <a:tailEnd/>
            </a:ln>
          </p:spPr>
          <p:txBody>
            <a:bodyPr wrap="none" anchor="ctr"/>
            <a:lstStyle/>
            <a:p>
              <a:endParaRPr lang="en-US"/>
            </a:p>
          </p:txBody>
        </p:sp>
      </p:grpSp>
      <p:sp>
        <p:nvSpPr>
          <p:cNvPr id="1030" name="Rectangle 10"/>
          <p:cNvSpPr>
            <a:spLocks noChangeArrowheads="1"/>
          </p:cNvSpPr>
          <p:nvPr/>
        </p:nvSpPr>
        <p:spPr bwMode="auto">
          <a:xfrm>
            <a:off x="3517900" y="1549400"/>
            <a:ext cx="5626100" cy="4584700"/>
          </a:xfrm>
          <a:prstGeom prst="rect">
            <a:avLst/>
          </a:prstGeom>
          <a:noFill/>
          <a:ln w="9525">
            <a:noFill/>
            <a:miter lim="800000"/>
            <a:headEnd/>
            <a:tailEnd/>
          </a:ln>
        </p:spPr>
        <p:txBody>
          <a:bodyPr/>
          <a:lstStyle/>
          <a:p>
            <a:pPr marL="342900" indent="-342900">
              <a:lnSpc>
                <a:spcPct val="150000"/>
              </a:lnSpc>
              <a:spcBef>
                <a:spcPct val="20000"/>
              </a:spcBef>
              <a:buFontTx/>
              <a:buChar char="•"/>
            </a:pPr>
            <a:r>
              <a:rPr lang="en-US" sz="2800"/>
              <a:t>Equipment requirements</a:t>
            </a:r>
          </a:p>
          <a:p>
            <a:pPr marL="342900" indent="-342900">
              <a:lnSpc>
                <a:spcPct val="150000"/>
              </a:lnSpc>
              <a:spcBef>
                <a:spcPct val="20000"/>
              </a:spcBef>
              <a:buFontTx/>
              <a:buChar char="•"/>
            </a:pPr>
            <a:r>
              <a:rPr lang="en-US" sz="2800"/>
              <a:t>Field Procedures/Data Collection Parameters</a:t>
            </a:r>
          </a:p>
          <a:p>
            <a:pPr marL="342900" indent="-342900">
              <a:lnSpc>
                <a:spcPct val="150000"/>
              </a:lnSpc>
              <a:spcBef>
                <a:spcPct val="20000"/>
              </a:spcBef>
              <a:buFontTx/>
              <a:buChar char="•"/>
            </a:pPr>
            <a:r>
              <a:rPr lang="en-US" sz="2800"/>
              <a:t>Basic Control Requirements</a:t>
            </a:r>
          </a:p>
          <a:p>
            <a:pPr marL="342900" indent="-342900">
              <a:lnSpc>
                <a:spcPct val="150000"/>
              </a:lnSpc>
              <a:spcBef>
                <a:spcPct val="20000"/>
              </a:spcBef>
              <a:buFontTx/>
              <a:buChar char="•"/>
            </a:pPr>
            <a:r>
              <a:rPr lang="en-US" sz="2800"/>
              <a:t>Processing/Analysis Procedures</a:t>
            </a:r>
          </a:p>
        </p:txBody>
      </p:sp>
      <p:pic>
        <p:nvPicPr>
          <p:cNvPr id="1031" name="Picture 11" descr="NGS59"/>
          <p:cNvPicPr>
            <a:picLocks noChangeAspect="1" noChangeArrowheads="1"/>
          </p:cNvPicPr>
          <p:nvPr/>
        </p:nvPicPr>
        <p:blipFill>
          <a:blip r:embed="rId6" cstate="print"/>
          <a:srcRect/>
          <a:stretch>
            <a:fillRect/>
          </a:stretch>
        </p:blipFill>
        <p:spPr bwMode="auto">
          <a:xfrm>
            <a:off x="1138238" y="2951163"/>
            <a:ext cx="2039937" cy="26955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9450" y="585788"/>
            <a:ext cx="7988300" cy="534987"/>
          </a:xfrm>
        </p:spPr>
        <p:txBody>
          <a:bodyPr/>
          <a:lstStyle/>
          <a:p>
            <a:pPr eaLnBrk="1" hangingPunct="1"/>
            <a:r>
              <a:rPr lang="en-US" sz="2800" b="0" smtClean="0"/>
              <a:t>How accurate is a </a:t>
            </a:r>
            <a:br>
              <a:rPr lang="en-US" sz="2800" b="0" smtClean="0"/>
            </a:br>
            <a:r>
              <a:rPr lang="en-US" sz="2800" b="0" smtClean="0"/>
              <a:t>GPS-derived Orthometric Height?</a:t>
            </a:r>
            <a:endParaRPr lang="en-US" sz="2800" smtClean="0"/>
          </a:p>
        </p:txBody>
      </p:sp>
      <p:sp>
        <p:nvSpPr>
          <p:cNvPr id="32771" name="Rectangle 3"/>
          <p:cNvSpPr>
            <a:spLocks noGrp="1" noChangeArrowheads="1"/>
          </p:cNvSpPr>
          <p:nvPr>
            <p:ph type="body" idx="1"/>
          </p:nvPr>
        </p:nvSpPr>
        <p:spPr>
          <a:xfrm>
            <a:off x="660400" y="1625600"/>
            <a:ext cx="7772400" cy="4648200"/>
          </a:xfrm>
        </p:spPr>
        <p:txBody>
          <a:bodyPr/>
          <a:lstStyle/>
          <a:p>
            <a:pPr eaLnBrk="1" hangingPunct="1">
              <a:lnSpc>
                <a:spcPct val="95000"/>
              </a:lnSpc>
              <a:spcBef>
                <a:spcPct val="40000"/>
              </a:spcBef>
            </a:pPr>
            <a:r>
              <a:rPr lang="en-US" sz="2400" smtClean="0"/>
              <a:t>Relative (local) accuracy in ellipsoid heights between adjacent points will be better than 2 cm, at 95% confidence level</a:t>
            </a:r>
          </a:p>
          <a:p>
            <a:pPr eaLnBrk="1" hangingPunct="1">
              <a:lnSpc>
                <a:spcPct val="95000"/>
              </a:lnSpc>
              <a:spcBef>
                <a:spcPct val="40000"/>
              </a:spcBef>
            </a:pPr>
            <a:r>
              <a:rPr lang="en-US" sz="2400" smtClean="0"/>
              <a:t>Network accuracy (relative to NSRS) in ellipsoid and orthometric heights will be better than 5 cm, at 95% confidence level</a:t>
            </a:r>
          </a:p>
          <a:p>
            <a:pPr eaLnBrk="1" hangingPunct="1">
              <a:lnSpc>
                <a:spcPct val="95000"/>
              </a:lnSpc>
              <a:spcBef>
                <a:spcPct val="40000"/>
              </a:spcBef>
            </a:pPr>
            <a:r>
              <a:rPr lang="en-US" sz="2400" u="sng" smtClean="0"/>
              <a:t>Accuracy of orthometric height is dependent on accuracy of the geoid model</a:t>
            </a:r>
            <a:r>
              <a:rPr lang="en-US" sz="2400" smtClean="0"/>
              <a:t> – Currently NGS is improving the geoid model with more data, i.e. Gravity and GPS observations on leveled bench marks from Height Mod projects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35063" y="457200"/>
            <a:ext cx="6937375" cy="1143000"/>
          </a:xfrm>
        </p:spPr>
        <p:txBody>
          <a:bodyPr/>
          <a:lstStyle/>
          <a:p>
            <a:pPr eaLnBrk="1" hangingPunct="1"/>
            <a:r>
              <a:rPr lang="en-US" i="1" smtClean="0"/>
              <a:t>The National Geodetic Survey 10 year plan -- Mission, Vision and Strategy 2008-2018</a:t>
            </a:r>
          </a:p>
        </p:txBody>
      </p:sp>
      <p:sp>
        <p:nvSpPr>
          <p:cNvPr id="7171" name="Rectangle 3"/>
          <p:cNvSpPr>
            <a:spLocks noGrp="1" noChangeArrowheads="1"/>
          </p:cNvSpPr>
          <p:nvPr>
            <p:ph type="body" sz="half" idx="1"/>
          </p:nvPr>
        </p:nvSpPr>
        <p:spPr>
          <a:xfrm>
            <a:off x="87313" y="1800225"/>
            <a:ext cx="5602287" cy="4106863"/>
          </a:xfrm>
        </p:spPr>
        <p:txBody>
          <a:bodyPr/>
          <a:lstStyle/>
          <a:p>
            <a:pPr eaLnBrk="1" hangingPunct="1">
              <a:lnSpc>
                <a:spcPct val="90000"/>
              </a:lnSpc>
            </a:pPr>
            <a:r>
              <a:rPr lang="en-US" sz="2400" smtClean="0"/>
              <a:t>To define, maintain and provide access to the </a:t>
            </a:r>
            <a:r>
              <a:rPr lang="en-US" sz="2400" b="1" smtClean="0"/>
              <a:t>National Spatial Reference System</a:t>
            </a:r>
            <a:r>
              <a:rPr lang="en-US" sz="2400" smtClean="0"/>
              <a:t> to meet our nation’s economic, social, and environmental needs</a:t>
            </a:r>
          </a:p>
          <a:p>
            <a:pPr eaLnBrk="1" hangingPunct="1">
              <a:lnSpc>
                <a:spcPct val="90000"/>
              </a:lnSpc>
            </a:pPr>
            <a:endParaRPr lang="en-US" sz="2400" b="1" i="1" smtClean="0"/>
          </a:p>
          <a:p>
            <a:pPr eaLnBrk="1" hangingPunct="1">
              <a:lnSpc>
                <a:spcPct val="90000"/>
              </a:lnSpc>
            </a:pPr>
            <a:r>
              <a:rPr lang="en-US" sz="2400" smtClean="0"/>
              <a:t>2018 Targets:</a:t>
            </a:r>
          </a:p>
          <a:p>
            <a:pPr lvl="1" eaLnBrk="1" hangingPunct="1">
              <a:lnSpc>
                <a:spcPct val="90000"/>
              </a:lnSpc>
            </a:pPr>
            <a:r>
              <a:rPr lang="en-US" sz="2400" u="sng" smtClean="0"/>
              <a:t>NAD 83 and NAVD 88 replaced</a:t>
            </a:r>
          </a:p>
          <a:p>
            <a:pPr lvl="1" eaLnBrk="1" hangingPunct="1">
              <a:lnSpc>
                <a:spcPct val="90000"/>
              </a:lnSpc>
            </a:pPr>
            <a:r>
              <a:rPr lang="en-US" sz="2400" smtClean="0"/>
              <a:t>Modernize the Geopotential (Vertical) Datum</a:t>
            </a:r>
          </a:p>
        </p:txBody>
      </p:sp>
      <p:pic>
        <p:nvPicPr>
          <p:cNvPr id="7172" name="Picture 4" descr="10 year plan cover"/>
          <p:cNvPicPr>
            <a:picLocks noGrp="1" noChangeAspect="1" noChangeArrowheads="1"/>
          </p:cNvPicPr>
          <p:nvPr>
            <p:ph sz="half" idx="2"/>
          </p:nvPr>
        </p:nvPicPr>
        <p:blipFill>
          <a:blip r:embed="rId3" cstate="print"/>
          <a:srcRect/>
          <a:stretch>
            <a:fillRect/>
          </a:stretch>
        </p:blipFill>
        <p:spPr>
          <a:xfrm>
            <a:off x="5689600" y="1624013"/>
            <a:ext cx="3411538" cy="4437062"/>
          </a:xfrm>
        </p:spPr>
      </p:pic>
      <p:sp>
        <p:nvSpPr>
          <p:cNvPr id="6" name="Oval 5"/>
          <p:cNvSpPr>
            <a:spLocks noChangeArrowheads="1"/>
          </p:cNvSpPr>
          <p:nvPr/>
        </p:nvSpPr>
        <p:spPr bwMode="auto">
          <a:xfrm>
            <a:off x="2622550" y="4159250"/>
            <a:ext cx="1682750" cy="695325"/>
          </a:xfrm>
          <a:prstGeom prst="ellipse">
            <a:avLst/>
          </a:prstGeom>
          <a:noFill/>
          <a:ln w="25400" algn="ctr">
            <a:solidFill>
              <a:srgbClr val="C00000"/>
            </a:solidFill>
            <a:round/>
            <a:headEnd/>
            <a:tailEnd/>
          </a:ln>
        </p:spPr>
        <p:txBody>
          <a:bodyPr/>
          <a:lstStyle/>
          <a:p>
            <a:pPr marL="228600" indent="-228600">
              <a:spcBef>
                <a:spcPct val="50000"/>
              </a:spcBef>
              <a:buFontTx/>
              <a:buChar char="•"/>
            </a:pPr>
            <a:endParaRPr lang="en-US"/>
          </a:p>
        </p:txBody>
      </p:sp>
      <p:sp>
        <p:nvSpPr>
          <p:cNvPr id="7174" name="Text Box 4"/>
          <p:cNvSpPr txBox="1">
            <a:spLocks noChangeArrowheads="1"/>
          </p:cNvSpPr>
          <p:nvPr/>
        </p:nvSpPr>
        <p:spPr bwMode="auto">
          <a:xfrm>
            <a:off x="4005263" y="6267450"/>
            <a:ext cx="5138737" cy="249238"/>
          </a:xfrm>
          <a:prstGeom prst="rect">
            <a:avLst/>
          </a:prstGeom>
          <a:noFill/>
          <a:ln w="9525" algn="ctr">
            <a:noFill/>
            <a:miter lim="800000"/>
            <a:headEnd/>
            <a:tailEnd/>
          </a:ln>
        </p:spPr>
        <p:txBody>
          <a:bodyPr tIns="0" bIns="0">
            <a:spAutoFit/>
          </a:bodyPr>
          <a:lstStyle/>
          <a:p>
            <a:pPr marL="609600" indent="-609600" eaLnBrk="0" hangingPunct="0">
              <a:spcBef>
                <a:spcPct val="50000"/>
              </a:spcBef>
              <a:buClr>
                <a:srgbClr val="CC0000"/>
              </a:buClr>
              <a:buSzPct val="80000"/>
            </a:pPr>
            <a:r>
              <a:rPr lang="en-US" sz="1600" b="1">
                <a:latin typeface="Times New Roman" pitchFamily="18" charset="0"/>
              </a:rPr>
              <a:t>http://www.ngs.noaa.gov/INFO/NGS10yearplan.pdf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xit" presetSubtype="0" fill="hold" grpId="1"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800225" y="487363"/>
            <a:ext cx="5441950" cy="1076325"/>
          </a:xfrm>
          <a:prstGeom prst="rect">
            <a:avLst/>
          </a:prstGeom>
          <a:noFill/>
          <a:ln w="19050">
            <a:noFill/>
            <a:miter lim="800000"/>
            <a:headEnd/>
            <a:tailEnd/>
          </a:ln>
        </p:spPr>
        <p:txBody>
          <a:bodyPr anchor="ctr">
            <a:spAutoFit/>
          </a:bodyPr>
          <a:lstStyle/>
          <a:p>
            <a:pPr algn="ctr">
              <a:spcBef>
                <a:spcPct val="50000"/>
              </a:spcBef>
            </a:pPr>
            <a:r>
              <a:rPr lang="en-US" sz="3200"/>
              <a:t>To use GNSS you need a good geoid model</a:t>
            </a:r>
          </a:p>
        </p:txBody>
      </p:sp>
      <p:sp>
        <p:nvSpPr>
          <p:cNvPr id="33795" name="Text Box 2"/>
          <p:cNvSpPr txBox="1">
            <a:spLocks noChangeArrowheads="1"/>
          </p:cNvSpPr>
          <p:nvPr/>
        </p:nvSpPr>
        <p:spPr bwMode="auto">
          <a:xfrm>
            <a:off x="220663" y="1697038"/>
            <a:ext cx="6562725" cy="4678362"/>
          </a:xfrm>
          <a:prstGeom prst="rect">
            <a:avLst/>
          </a:prstGeom>
          <a:noFill/>
          <a:ln w="19050">
            <a:noFill/>
            <a:miter lim="800000"/>
            <a:headEnd/>
            <a:tailEnd/>
          </a:ln>
        </p:spPr>
        <p:txBody>
          <a:bodyPr anchor="ctr">
            <a:spAutoFit/>
          </a:bodyPr>
          <a:lstStyle/>
          <a:p>
            <a:pPr>
              <a:spcBef>
                <a:spcPct val="50000"/>
              </a:spcBef>
            </a:pPr>
            <a:r>
              <a:rPr lang="en-US" sz="2800"/>
              <a:t> NGS makes 2 geoid models</a:t>
            </a:r>
          </a:p>
          <a:p>
            <a:pPr>
              <a:spcBef>
                <a:spcPct val="50000"/>
              </a:spcBef>
              <a:buFontTx/>
              <a:buChar char="•"/>
            </a:pPr>
            <a:r>
              <a:rPr lang="en-US" sz="2800"/>
              <a:t> </a:t>
            </a:r>
            <a:r>
              <a:rPr lang="en-US"/>
              <a:t>Gravitational model:</a:t>
            </a:r>
          </a:p>
          <a:p>
            <a:pPr lvl="1">
              <a:spcBef>
                <a:spcPct val="50000"/>
              </a:spcBef>
              <a:buFontTx/>
              <a:buChar char="•"/>
            </a:pPr>
            <a:r>
              <a:rPr lang="en-US"/>
              <a:t> is good for scientific applications</a:t>
            </a:r>
          </a:p>
          <a:p>
            <a:pPr lvl="1">
              <a:spcBef>
                <a:spcPct val="50000"/>
              </a:spcBef>
              <a:buFontTx/>
              <a:buChar char="•"/>
            </a:pPr>
            <a:r>
              <a:rPr lang="en-US"/>
              <a:t> uses gravity data collected from a variety of sources</a:t>
            </a:r>
          </a:p>
          <a:p>
            <a:pPr>
              <a:spcBef>
                <a:spcPct val="50000"/>
              </a:spcBef>
              <a:buFontTx/>
              <a:buChar char="•"/>
            </a:pPr>
            <a:r>
              <a:rPr lang="en-US"/>
              <a:t> “Hybrid” model: </a:t>
            </a:r>
          </a:p>
          <a:p>
            <a:pPr lvl="1">
              <a:spcBef>
                <a:spcPct val="50000"/>
              </a:spcBef>
              <a:buFontTx/>
              <a:buChar char="•"/>
            </a:pPr>
            <a:r>
              <a:rPr lang="en-US"/>
              <a:t> starts with gravitational model</a:t>
            </a:r>
          </a:p>
          <a:p>
            <a:pPr lvl="1">
              <a:spcBef>
                <a:spcPct val="50000"/>
              </a:spcBef>
              <a:buFontTx/>
              <a:buChar char="•"/>
            </a:pPr>
            <a:r>
              <a:rPr lang="en-US"/>
              <a:t> uses GPS on bench marks to enable a fit to NAVD88</a:t>
            </a:r>
          </a:p>
        </p:txBody>
      </p:sp>
      <p:sp>
        <p:nvSpPr>
          <p:cNvPr id="33796" name="Text Box 8"/>
          <p:cNvSpPr txBox="1">
            <a:spLocks noChangeArrowheads="1"/>
          </p:cNvSpPr>
          <p:nvPr/>
        </p:nvSpPr>
        <p:spPr bwMode="auto">
          <a:xfrm>
            <a:off x="6527800" y="4264025"/>
            <a:ext cx="2322513" cy="307975"/>
          </a:xfrm>
          <a:prstGeom prst="rect">
            <a:avLst/>
          </a:prstGeom>
          <a:noFill/>
          <a:ln w="9525">
            <a:noFill/>
            <a:miter lim="800000"/>
            <a:headEnd/>
            <a:tailEnd/>
          </a:ln>
        </p:spPr>
        <p:txBody>
          <a:bodyPr wrap="none">
            <a:spAutoFit/>
          </a:bodyPr>
          <a:lstStyle/>
          <a:p>
            <a:pPr>
              <a:spcBef>
                <a:spcPct val="50000"/>
              </a:spcBef>
            </a:pPr>
            <a:r>
              <a:rPr lang="en-US" sz="1400"/>
              <a:t>GRACE Satellite Gravity</a:t>
            </a:r>
          </a:p>
        </p:txBody>
      </p:sp>
      <p:pic>
        <p:nvPicPr>
          <p:cNvPr id="33797" name="Picture 2"/>
          <p:cNvPicPr>
            <a:picLocks noChangeAspect="1" noChangeArrowheads="1"/>
          </p:cNvPicPr>
          <p:nvPr/>
        </p:nvPicPr>
        <p:blipFill>
          <a:blip r:embed="rId3" cstate="print"/>
          <a:srcRect l="14763" t="26244" r="42294" b="9790"/>
          <a:stretch>
            <a:fillRect/>
          </a:stretch>
        </p:blipFill>
        <p:spPr bwMode="auto">
          <a:xfrm>
            <a:off x="6419850" y="1965325"/>
            <a:ext cx="2174875" cy="2157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1329155" name="Text Box 3"/>
          <p:cNvSpPr txBox="1">
            <a:spLocks noChangeArrowheads="1"/>
          </p:cNvSpPr>
          <p:nvPr/>
        </p:nvSpPr>
        <p:spPr bwMode="auto">
          <a:xfrm>
            <a:off x="987425" y="6096000"/>
            <a:ext cx="8156575" cy="461963"/>
          </a:xfrm>
          <a:prstGeom prst="rect">
            <a:avLst/>
          </a:prstGeom>
          <a:solidFill>
            <a:schemeClr val="bg1"/>
          </a:solidFill>
          <a:ln w="9525">
            <a:noFill/>
            <a:miter lim="800000"/>
            <a:headEnd/>
            <a:tailEnd/>
          </a:ln>
        </p:spPr>
        <p:txBody>
          <a:bodyPr>
            <a:spAutoFit/>
          </a:bodyPr>
          <a:lstStyle/>
          <a:p>
            <a:pPr>
              <a:spcBef>
                <a:spcPct val="50000"/>
              </a:spcBef>
              <a:buFontTx/>
              <a:buChar char="•"/>
            </a:pPr>
            <a:r>
              <a:rPr lang="en-US">
                <a:solidFill>
                  <a:srgbClr val="CC3300"/>
                </a:solidFill>
                <a:latin typeface="Times" pitchFamily="18" charset="0"/>
              </a:rPr>
              <a:t>  GGPSBM2003: 14,185 total  579 Canada  STDEV 4.8 cm (2</a:t>
            </a:r>
            <a:r>
              <a:rPr lang="el-GR">
                <a:solidFill>
                  <a:srgbClr val="CC3300"/>
                </a:solidFill>
                <a:latin typeface="Arial" pitchFamily="34" charset="0"/>
                <a:sym typeface="Math1"/>
              </a:rPr>
              <a:t>σ</a:t>
            </a:r>
            <a:r>
              <a:rPr lang="en-US">
                <a:solidFill>
                  <a:srgbClr val="CC3300"/>
                </a:solidFill>
                <a:latin typeface="Times" pitchFamily="18" charset="0"/>
                <a:sym typeface="Math1"/>
              </a:rPr>
              <a:t>)  </a:t>
            </a:r>
            <a:r>
              <a:rPr lang="en-US">
                <a:solidFill>
                  <a:srgbClr val="CC3300"/>
                </a:solidFill>
                <a:latin typeface="Times" pitchFamily="18" charset="0"/>
              </a:rPr>
              <a:t> </a:t>
            </a:r>
          </a:p>
        </p:txBody>
      </p:sp>
      <p:sp>
        <p:nvSpPr>
          <p:cNvPr id="34820" name="Text Box 4"/>
          <p:cNvSpPr txBox="1">
            <a:spLocks noChangeArrowheads="1"/>
          </p:cNvSpPr>
          <p:nvPr/>
        </p:nvSpPr>
        <p:spPr bwMode="auto">
          <a:xfrm>
            <a:off x="987425" y="5715000"/>
            <a:ext cx="8156575" cy="461963"/>
          </a:xfrm>
          <a:prstGeom prst="rect">
            <a:avLst/>
          </a:prstGeom>
          <a:solidFill>
            <a:schemeClr val="bg1"/>
          </a:solidFill>
          <a:ln w="9525">
            <a:noFill/>
            <a:miter lim="800000"/>
            <a:headEnd/>
            <a:tailEnd/>
          </a:ln>
        </p:spPr>
        <p:txBody>
          <a:bodyPr>
            <a:spAutoFit/>
          </a:bodyPr>
          <a:lstStyle/>
          <a:p>
            <a:pPr>
              <a:spcBef>
                <a:spcPct val="50000"/>
              </a:spcBef>
              <a:buFontTx/>
              <a:buChar char="•"/>
            </a:pPr>
            <a:r>
              <a:rPr lang="en-US">
                <a:latin typeface="Times" pitchFamily="18" charset="0"/>
              </a:rPr>
              <a:t>  GGPSBM1999:   6,169 total      0 Canada  STDEV 9.2 cm (2</a:t>
            </a:r>
            <a:r>
              <a:rPr lang="el-GR">
                <a:latin typeface="Times New Roman" pitchFamily="18" charset="0"/>
                <a:sym typeface="Math1"/>
              </a:rPr>
              <a:t>σ</a:t>
            </a:r>
            <a:r>
              <a:rPr lang="en-US">
                <a:latin typeface="Times" pitchFamily="18" charset="0"/>
                <a:sym typeface="Math1"/>
              </a:rPr>
              <a:t>)</a:t>
            </a:r>
            <a:r>
              <a:rPr lang="en-US">
                <a:latin typeface="Times" pitchFamily="18" charset="0"/>
              </a:rPr>
              <a:t>    </a:t>
            </a:r>
          </a:p>
        </p:txBody>
      </p:sp>
      <p:pic>
        <p:nvPicPr>
          <p:cNvPr id="34821" name="Picture 5" descr="gpsbm99"/>
          <p:cNvPicPr>
            <a:picLocks noGrp="1" noChangeAspect="1" noChangeArrowheads="1"/>
          </p:cNvPicPr>
          <p:nvPr>
            <p:ph sz="half" idx="1"/>
          </p:nvPr>
        </p:nvPicPr>
        <p:blipFill>
          <a:blip r:embed="rId4" cstate="print"/>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cstate="print"/>
          <a:srcRect/>
          <a:stretch>
            <a:fillRect/>
          </a:stretch>
        </p:blipFill>
        <p:spPr>
          <a:xfrm>
            <a:off x="3175" y="0"/>
            <a:ext cx="9140825" cy="5624513"/>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458200" cy="685800"/>
          </a:xfrm>
        </p:spPr>
        <p:txBody>
          <a:bodyPr/>
          <a:lstStyle/>
          <a:p>
            <a:pPr eaLnBrk="1" hangingPunct="1"/>
            <a:r>
              <a:rPr lang="en-US" sz="2800" smtClean="0"/>
              <a:t>That was then….</a:t>
            </a:r>
          </a:p>
        </p:txBody>
      </p:sp>
      <p:sp>
        <p:nvSpPr>
          <p:cNvPr id="35843" name="Rectangle 3"/>
          <p:cNvSpPr>
            <a:spLocks noChangeArrowheads="1"/>
          </p:cNvSpPr>
          <p:nvPr/>
        </p:nvSpPr>
        <p:spPr bwMode="auto">
          <a:xfrm>
            <a:off x="533400" y="1257300"/>
            <a:ext cx="8255000" cy="4813300"/>
          </a:xfrm>
          <a:prstGeom prst="rect">
            <a:avLst/>
          </a:prstGeom>
          <a:noFill/>
          <a:ln w="9525">
            <a:noFill/>
            <a:miter lim="800000"/>
            <a:headEnd/>
            <a:tailEnd/>
          </a:ln>
        </p:spPr>
        <p:txBody>
          <a:bodyPr/>
          <a:lstStyle/>
          <a:p>
            <a:pPr marL="342900" indent="-342900">
              <a:spcBef>
                <a:spcPct val="20000"/>
              </a:spcBef>
              <a:buFontTx/>
              <a:buChar char="•"/>
            </a:pPr>
            <a:r>
              <a:rPr lang="en-US"/>
              <a:t>In the early years of Height Mod NGS felt the Gravimetric geoid was adequate as the base for the Hybrid geoid </a:t>
            </a:r>
          </a:p>
          <a:p>
            <a:pPr marL="342900" indent="-342900">
              <a:spcBef>
                <a:spcPct val="20000"/>
              </a:spcBef>
            </a:pPr>
            <a:r>
              <a:rPr lang="en-US"/>
              <a:t>          What’s changed?</a:t>
            </a:r>
          </a:p>
          <a:p>
            <a:pPr marL="342900" indent="-342900">
              <a:spcBef>
                <a:spcPct val="20000"/>
              </a:spcBef>
              <a:buFontTx/>
              <a:buChar char="•"/>
            </a:pPr>
            <a:r>
              <a:rPr lang="en-US"/>
              <a:t>Better accuracy from GNSS-derived heights – can use GNSS to monitor changes in heights</a:t>
            </a:r>
          </a:p>
          <a:p>
            <a:pPr marL="342900" indent="-342900">
              <a:spcBef>
                <a:spcPct val="20000"/>
              </a:spcBef>
              <a:buFontTx/>
              <a:buChar char="•"/>
            </a:pPr>
            <a:r>
              <a:rPr lang="en-US"/>
              <a:t>Better understanding of poor condition of vertical network</a:t>
            </a:r>
          </a:p>
          <a:p>
            <a:pPr marL="342900" indent="-342900">
              <a:spcBef>
                <a:spcPct val="20000"/>
              </a:spcBef>
              <a:buFontTx/>
              <a:buChar char="•"/>
            </a:pPr>
            <a:r>
              <a:rPr lang="en-US"/>
              <a:t>Gravity holdings at NGS evaluated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57200"/>
            <a:ext cx="8458200" cy="952500"/>
          </a:xfrm>
        </p:spPr>
        <p:txBody>
          <a:bodyPr/>
          <a:lstStyle/>
          <a:p>
            <a:pPr eaLnBrk="1" hangingPunct="1"/>
            <a:r>
              <a:rPr lang="en-US" sz="2800" smtClean="0"/>
              <a:t>NGS Gravity Holdings</a:t>
            </a:r>
          </a:p>
        </p:txBody>
      </p:sp>
      <p:sp>
        <p:nvSpPr>
          <p:cNvPr id="36867" name="Rectangle 3"/>
          <p:cNvSpPr>
            <a:spLocks noChangeArrowheads="1"/>
          </p:cNvSpPr>
          <p:nvPr/>
        </p:nvSpPr>
        <p:spPr bwMode="auto">
          <a:xfrm>
            <a:off x="685800" y="1790700"/>
            <a:ext cx="8013700" cy="3416300"/>
          </a:xfrm>
          <a:prstGeom prst="rect">
            <a:avLst/>
          </a:prstGeom>
          <a:noFill/>
          <a:ln w="9525">
            <a:noFill/>
            <a:miter lim="800000"/>
            <a:headEnd/>
            <a:tailEnd/>
          </a:ln>
        </p:spPr>
        <p:txBody>
          <a:bodyPr/>
          <a:lstStyle/>
          <a:p>
            <a:pPr marL="342900" indent="-342900">
              <a:spcBef>
                <a:spcPct val="20000"/>
              </a:spcBef>
              <a:buFontTx/>
              <a:buChar char="•"/>
            </a:pPr>
            <a:r>
              <a:rPr lang="en-US"/>
              <a:t>Most of the historical NGS data is terrestrial</a:t>
            </a:r>
          </a:p>
          <a:p>
            <a:pPr marL="342900" indent="-342900">
              <a:spcBef>
                <a:spcPct val="20000"/>
              </a:spcBef>
              <a:buFontTx/>
              <a:buChar char="•"/>
            </a:pPr>
            <a:r>
              <a:rPr lang="en-US"/>
              <a:t>Multiple observers, multiple processors over the past 60 years </a:t>
            </a:r>
          </a:p>
          <a:p>
            <a:pPr marL="342900" indent="-342900">
              <a:spcBef>
                <a:spcPct val="20000"/>
              </a:spcBef>
              <a:buFontTx/>
              <a:buChar char="•"/>
            </a:pPr>
            <a:r>
              <a:rPr lang="en-US"/>
              <a:t>Numerous corrections and datums over time</a:t>
            </a:r>
          </a:p>
          <a:p>
            <a:pPr marL="342900" indent="-342900">
              <a:spcBef>
                <a:spcPct val="20000"/>
              </a:spcBef>
              <a:buFontTx/>
              <a:buChar char="•"/>
            </a:pPr>
            <a:r>
              <a:rPr lang="en-US"/>
              <a:t>Metadata maintained in paper records</a:t>
            </a:r>
          </a:p>
          <a:p>
            <a:pPr marL="342900" indent="-342900">
              <a:spcBef>
                <a:spcPct val="20000"/>
              </a:spcBef>
              <a:buFontTx/>
              <a:buChar char="•"/>
            </a:pPr>
            <a:r>
              <a:rPr lang="en-US"/>
              <a:t>Very limited aerogravity</a:t>
            </a:r>
          </a:p>
          <a:p>
            <a:pPr marL="342900" indent="-342900">
              <a:spcBef>
                <a:spcPct val="20000"/>
              </a:spcBef>
              <a:buFontTx/>
              <a:buChar char="•"/>
            </a:pPr>
            <a:r>
              <a:rPr lang="en-US"/>
              <a:t>Deficit in near-shore gravity data</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320675" y="2420938"/>
            <a:ext cx="4656138" cy="3781425"/>
          </a:xfrm>
        </p:spPr>
        <p:txBody>
          <a:bodyPr/>
          <a:lstStyle/>
          <a:p>
            <a:pPr eaLnBrk="1" hangingPunct="1">
              <a:lnSpc>
                <a:spcPct val="75000"/>
              </a:lnSpc>
            </a:pPr>
            <a:r>
              <a:rPr lang="en-US" sz="2400" dirty="0" smtClean="0"/>
              <a:t>Official NGS policy as of Nov 14, 2007</a:t>
            </a:r>
          </a:p>
          <a:p>
            <a:pPr lvl="1" eaLnBrk="1" hangingPunct="1">
              <a:lnSpc>
                <a:spcPct val="75000"/>
              </a:lnSpc>
            </a:pPr>
            <a:r>
              <a:rPr lang="en-US" sz="2400" dirty="0" smtClean="0"/>
              <a:t>$38.5M over 10 years</a:t>
            </a:r>
          </a:p>
          <a:p>
            <a:pPr eaLnBrk="1" hangingPunct="1">
              <a:lnSpc>
                <a:spcPct val="75000"/>
              </a:lnSpc>
              <a:buFontTx/>
              <a:buNone/>
            </a:pPr>
            <a:endParaRPr lang="en-US" sz="2400" dirty="0" smtClean="0"/>
          </a:p>
          <a:p>
            <a:pPr eaLnBrk="1" hangingPunct="1">
              <a:lnSpc>
                <a:spcPct val="75000"/>
              </a:lnSpc>
            </a:pPr>
            <a:r>
              <a:rPr lang="en-US" sz="2400" dirty="0" smtClean="0"/>
              <a:t>Airborne Gravity Snapshot</a:t>
            </a:r>
          </a:p>
          <a:p>
            <a:pPr eaLnBrk="1" hangingPunct="1">
              <a:lnSpc>
                <a:spcPct val="75000"/>
              </a:lnSpc>
            </a:pPr>
            <a:endParaRPr lang="en-US" sz="2400" dirty="0" smtClean="0"/>
          </a:p>
          <a:p>
            <a:pPr eaLnBrk="1" hangingPunct="1">
              <a:lnSpc>
                <a:spcPct val="75000"/>
              </a:lnSpc>
            </a:pPr>
            <a:r>
              <a:rPr lang="en-US" sz="2400" dirty="0" smtClean="0"/>
              <a:t>Absolute Gravity Tracking</a:t>
            </a:r>
          </a:p>
          <a:p>
            <a:pPr eaLnBrk="1" hangingPunct="1">
              <a:lnSpc>
                <a:spcPct val="75000"/>
              </a:lnSpc>
            </a:pPr>
            <a:endParaRPr lang="en-US" sz="2400" dirty="0" smtClean="0"/>
          </a:p>
          <a:p>
            <a:pPr eaLnBrk="1" hangingPunct="1">
              <a:lnSpc>
                <a:spcPct val="75000"/>
              </a:lnSpc>
            </a:pPr>
            <a:r>
              <a:rPr lang="en-US" sz="2400" dirty="0" smtClean="0"/>
              <a:t>Re-define the Vertical Datum of the USA by 2018 </a:t>
            </a:r>
          </a:p>
        </p:txBody>
      </p:sp>
      <p:pic>
        <p:nvPicPr>
          <p:cNvPr id="37891" name="Picture 3"/>
          <p:cNvPicPr>
            <a:picLocks noChangeAspect="1" noChangeArrowheads="1"/>
          </p:cNvPicPr>
          <p:nvPr/>
        </p:nvPicPr>
        <p:blipFill>
          <a:blip r:embed="rId3" cstate="print"/>
          <a:srcRect/>
          <a:stretch>
            <a:fillRect/>
          </a:stretch>
        </p:blipFill>
        <p:spPr bwMode="auto">
          <a:xfrm>
            <a:off x="5167313" y="1130300"/>
            <a:ext cx="3684587" cy="4824413"/>
          </a:xfrm>
          <a:prstGeom prst="rect">
            <a:avLst/>
          </a:prstGeom>
          <a:noFill/>
          <a:ln w="9525">
            <a:noFill/>
            <a:miter lim="800000"/>
            <a:headEnd/>
            <a:tailEnd/>
          </a:ln>
        </p:spPr>
      </p:pic>
      <p:sp>
        <p:nvSpPr>
          <p:cNvPr id="37892" name="Rectangle 4"/>
          <p:cNvSpPr>
            <a:spLocks noChangeArrowheads="1"/>
          </p:cNvSpPr>
          <p:nvPr/>
        </p:nvSpPr>
        <p:spPr bwMode="auto">
          <a:xfrm>
            <a:off x="293688" y="409575"/>
            <a:ext cx="8458200" cy="711200"/>
          </a:xfrm>
          <a:prstGeom prst="rect">
            <a:avLst/>
          </a:prstGeom>
          <a:noFill/>
          <a:ln w="9525">
            <a:noFill/>
            <a:miter lim="800000"/>
            <a:headEnd/>
            <a:tailEnd/>
          </a:ln>
        </p:spPr>
        <p:txBody>
          <a:bodyPr anchor="ctr"/>
          <a:lstStyle/>
          <a:p>
            <a:pPr algn="ctr">
              <a:spcBef>
                <a:spcPct val="50000"/>
              </a:spcBef>
            </a:pPr>
            <a:r>
              <a:rPr lang="en-US" sz="2800"/>
              <a:t>Transition to the Future – GRAV-D</a:t>
            </a:r>
          </a:p>
        </p:txBody>
      </p:sp>
      <p:sp>
        <p:nvSpPr>
          <p:cNvPr id="37893" name="Rectangle 5"/>
          <p:cNvSpPr>
            <a:spLocks noChangeArrowheads="1"/>
          </p:cNvSpPr>
          <p:nvPr/>
        </p:nvSpPr>
        <p:spPr bwMode="auto">
          <a:xfrm>
            <a:off x="152400" y="1155700"/>
            <a:ext cx="4914900" cy="1663700"/>
          </a:xfrm>
          <a:prstGeom prst="rect">
            <a:avLst/>
          </a:prstGeom>
          <a:noFill/>
          <a:ln w="9525">
            <a:noFill/>
            <a:miter lim="800000"/>
            <a:headEnd/>
            <a:tailEnd/>
          </a:ln>
        </p:spPr>
        <p:txBody>
          <a:bodyPr/>
          <a:lstStyle/>
          <a:p>
            <a:pPr marL="342900" indent="-342900">
              <a:spcBef>
                <a:spcPct val="50000"/>
              </a:spcBef>
            </a:pPr>
            <a:r>
              <a:rPr lang="en-US"/>
              <a:t>Gravity for the Redefinition of the American Vertical Datum</a:t>
            </a:r>
          </a:p>
        </p:txBody>
      </p:sp>
      <p:sp>
        <p:nvSpPr>
          <p:cNvPr id="37894" name="Rectangle 5"/>
          <p:cNvSpPr>
            <a:spLocks noChangeArrowheads="1"/>
          </p:cNvSpPr>
          <p:nvPr/>
        </p:nvSpPr>
        <p:spPr bwMode="auto">
          <a:xfrm>
            <a:off x="4946650" y="5935663"/>
            <a:ext cx="4197350" cy="369887"/>
          </a:xfrm>
          <a:prstGeom prst="rect">
            <a:avLst/>
          </a:prstGeom>
          <a:noFill/>
          <a:ln w="9525">
            <a:noFill/>
            <a:miter lim="800000"/>
            <a:headEnd/>
            <a:tailEnd/>
          </a:ln>
        </p:spPr>
        <p:txBody>
          <a:bodyPr wrap="none">
            <a:spAutoFit/>
          </a:bodyPr>
          <a:lstStyle/>
          <a:p>
            <a:pPr>
              <a:spcBef>
                <a:spcPct val="50000"/>
              </a:spcBef>
            </a:pPr>
            <a:r>
              <a:rPr lang="en-US" sz="1800"/>
              <a:t>http:/www.ngs.noaa.gov/GRAV-D/</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457200"/>
            <a:ext cx="8458200" cy="835025"/>
          </a:xfrm>
        </p:spPr>
        <p:txBody>
          <a:bodyPr/>
          <a:lstStyle/>
          <a:p>
            <a:pPr eaLnBrk="1" hangingPunct="1"/>
            <a:r>
              <a:rPr lang="en-US" sz="3200" smtClean="0"/>
              <a:t>GRAV-D Survey Plan</a:t>
            </a:r>
          </a:p>
        </p:txBody>
      </p:sp>
      <p:sp>
        <p:nvSpPr>
          <p:cNvPr id="38915" name="Rectangle 3"/>
          <p:cNvSpPr>
            <a:spLocks noChangeArrowheads="1"/>
          </p:cNvSpPr>
          <p:nvPr/>
        </p:nvSpPr>
        <p:spPr bwMode="auto">
          <a:xfrm>
            <a:off x="0" y="1171575"/>
            <a:ext cx="7286625" cy="4895850"/>
          </a:xfrm>
          <a:prstGeom prst="rect">
            <a:avLst/>
          </a:prstGeom>
          <a:noFill/>
          <a:ln w="9525">
            <a:noFill/>
            <a:miter lim="800000"/>
            <a:headEnd/>
            <a:tailEnd/>
          </a:ln>
        </p:spPr>
        <p:txBody>
          <a:bodyPr/>
          <a:lstStyle/>
          <a:p>
            <a:pPr marL="342900" indent="-342900">
              <a:spcBef>
                <a:spcPct val="20000"/>
              </a:spcBef>
              <a:buFontTx/>
              <a:buChar char="•"/>
            </a:pPr>
            <a:r>
              <a:rPr lang="en-US"/>
              <a:t>Aerogravity – 1 time</a:t>
            </a:r>
          </a:p>
          <a:p>
            <a:pPr marL="800100" lvl="1" indent="-342900">
              <a:spcBef>
                <a:spcPct val="20000"/>
              </a:spcBef>
              <a:buFontTx/>
              <a:buChar char="•"/>
            </a:pPr>
            <a:r>
              <a:rPr lang="en-US"/>
              <a:t>Gulf Coast - Test varieties of flight heights/speeds/spacings </a:t>
            </a:r>
          </a:p>
          <a:p>
            <a:pPr marL="800100" lvl="1" indent="-342900">
              <a:spcBef>
                <a:spcPct val="20000"/>
              </a:spcBef>
              <a:buFontTx/>
              <a:buChar char="•"/>
            </a:pPr>
            <a:r>
              <a:rPr lang="en-US"/>
              <a:t>Fly surveys of AK coast,            southern AK, CONUS coast and         Great Lakes, Pacific islands,         CONUS, northern AK</a:t>
            </a:r>
          </a:p>
          <a:p>
            <a:pPr marL="800100" lvl="1" indent="-342900">
              <a:spcBef>
                <a:spcPct val="20000"/>
              </a:spcBef>
              <a:buFontTx/>
              <a:buChar char="•"/>
            </a:pPr>
            <a:r>
              <a:rPr lang="en-US"/>
              <a:t>Surveys of Opportunity</a:t>
            </a:r>
          </a:p>
          <a:p>
            <a:pPr marL="342900" indent="-342900">
              <a:spcBef>
                <a:spcPct val="20000"/>
              </a:spcBef>
              <a:buFontTx/>
              <a:buChar char="•"/>
            </a:pPr>
            <a:r>
              <a:rPr lang="en-US"/>
              <a:t>Absolute/relative gravity</a:t>
            </a:r>
          </a:p>
          <a:p>
            <a:pPr marL="342900" indent="-342900">
              <a:spcBef>
                <a:spcPct val="20000"/>
              </a:spcBef>
              <a:buFontTx/>
              <a:buChar char="•"/>
            </a:pPr>
            <a:r>
              <a:rPr lang="en-US"/>
              <a:t>Monitor with Satellite gravity projects (GOCE, GRACE) and episodic repeat absolute/relative gravity</a:t>
            </a:r>
          </a:p>
          <a:p>
            <a:pPr marL="342900" indent="-342900">
              <a:spcBef>
                <a:spcPct val="20000"/>
              </a:spcBef>
            </a:pPr>
            <a:r>
              <a:rPr lang="en-US" sz="2000"/>
              <a:t>  </a:t>
            </a:r>
          </a:p>
          <a:p>
            <a:pPr marL="342900" indent="-342900">
              <a:spcBef>
                <a:spcPct val="20000"/>
              </a:spcBef>
              <a:buFontTx/>
              <a:buChar char="•"/>
            </a:pPr>
            <a:endParaRPr lang="en-US" sz="2000"/>
          </a:p>
        </p:txBody>
      </p:sp>
      <p:pic>
        <p:nvPicPr>
          <p:cNvPr id="38916" name="Picture 4" descr="FlightLines"/>
          <p:cNvPicPr>
            <a:picLocks noGrp="1" noChangeAspect="1" noChangeArrowheads="1"/>
          </p:cNvPicPr>
          <p:nvPr>
            <p:ph sz="half" idx="2"/>
          </p:nvPr>
        </p:nvPicPr>
        <p:blipFill>
          <a:blip r:embed="rId3" cstate="print"/>
          <a:srcRect/>
          <a:stretch>
            <a:fillRect/>
          </a:stretch>
        </p:blipFill>
        <p:spPr>
          <a:xfrm>
            <a:off x="5876925" y="1944688"/>
            <a:ext cx="3267075" cy="2709862"/>
          </a:xfr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GRAV-D Survey Plan</a:t>
            </a:r>
          </a:p>
        </p:txBody>
      </p:sp>
      <p:sp>
        <p:nvSpPr>
          <p:cNvPr id="39939" name="Rectangle 3"/>
          <p:cNvSpPr>
            <a:spLocks noChangeArrowheads="1"/>
          </p:cNvSpPr>
          <p:nvPr/>
        </p:nvSpPr>
        <p:spPr bwMode="auto">
          <a:xfrm>
            <a:off x="0" y="1476375"/>
            <a:ext cx="5080000" cy="4511675"/>
          </a:xfrm>
          <a:prstGeom prst="rect">
            <a:avLst/>
          </a:prstGeom>
          <a:noFill/>
          <a:ln w="9525">
            <a:noFill/>
            <a:miter lim="800000"/>
            <a:headEnd/>
            <a:tailEnd/>
          </a:ln>
        </p:spPr>
        <p:txBody>
          <a:bodyPr/>
          <a:lstStyle/>
          <a:p>
            <a:pPr marL="342900" indent="-342900">
              <a:spcBef>
                <a:spcPct val="20000"/>
              </a:spcBef>
              <a:buFontTx/>
              <a:buChar char="•"/>
            </a:pPr>
            <a:r>
              <a:rPr lang="en-US" dirty="0"/>
              <a:t>AL/MS test flights complete</a:t>
            </a:r>
          </a:p>
          <a:p>
            <a:pPr marL="342900" indent="-342900">
              <a:spcBef>
                <a:spcPct val="20000"/>
              </a:spcBef>
              <a:buFontTx/>
              <a:buChar char="•"/>
            </a:pPr>
            <a:r>
              <a:rPr lang="en-US" dirty="0"/>
              <a:t>AK – July 2008</a:t>
            </a:r>
          </a:p>
          <a:p>
            <a:pPr marL="342900" indent="-342900">
              <a:spcBef>
                <a:spcPct val="20000"/>
              </a:spcBef>
              <a:buFontTx/>
              <a:buChar char="•"/>
            </a:pPr>
            <a:r>
              <a:rPr lang="en-US" dirty="0"/>
              <a:t>LA/MS border coast - Nov 2008</a:t>
            </a:r>
          </a:p>
          <a:p>
            <a:pPr marL="342900" indent="-342900">
              <a:spcBef>
                <a:spcPct val="20000"/>
              </a:spcBef>
              <a:buFontTx/>
              <a:buChar char="•"/>
            </a:pPr>
            <a:r>
              <a:rPr lang="en-US" dirty="0"/>
              <a:t>PR/VI - Jan 2009</a:t>
            </a:r>
          </a:p>
          <a:p>
            <a:pPr marL="342900" indent="-342900">
              <a:spcBef>
                <a:spcPct val="20000"/>
              </a:spcBef>
              <a:buFontTx/>
              <a:buChar char="•"/>
            </a:pPr>
            <a:r>
              <a:rPr lang="en-US" dirty="0"/>
              <a:t>Texas –summer </a:t>
            </a:r>
            <a:r>
              <a:rPr lang="en-US" dirty="0" smtClean="0"/>
              <a:t>2009; completes coverage from the AL/GA state line to the Mexican border</a:t>
            </a:r>
            <a:endParaRPr lang="en-US" dirty="0"/>
          </a:p>
          <a:p>
            <a:pPr marL="342900" indent="-342900">
              <a:spcBef>
                <a:spcPct val="20000"/>
              </a:spcBef>
              <a:buFontTx/>
              <a:buChar char="•"/>
            </a:pPr>
            <a:r>
              <a:rPr lang="en-US" dirty="0"/>
              <a:t>AK – August, 2009 </a:t>
            </a:r>
          </a:p>
          <a:p>
            <a:pPr marL="342900" indent="-342900">
              <a:spcBef>
                <a:spcPct val="20000"/>
              </a:spcBef>
              <a:buFontTx/>
              <a:buChar char="•"/>
            </a:pPr>
            <a:endParaRPr lang="en-US" dirty="0"/>
          </a:p>
          <a:p>
            <a:pPr marL="342900" indent="-342900">
              <a:spcBef>
                <a:spcPct val="20000"/>
              </a:spcBef>
              <a:buFontTx/>
              <a:buChar char="•"/>
            </a:pPr>
            <a:endParaRPr lang="en-US" dirty="0"/>
          </a:p>
          <a:p>
            <a:pPr marL="342900" indent="-342900">
              <a:spcBef>
                <a:spcPct val="20000"/>
              </a:spcBef>
            </a:pPr>
            <a:r>
              <a:rPr lang="en-US" sz="2000" dirty="0"/>
              <a:t>  </a:t>
            </a:r>
          </a:p>
          <a:p>
            <a:pPr marL="342900" indent="-342900">
              <a:spcBef>
                <a:spcPct val="20000"/>
              </a:spcBef>
              <a:buFontTx/>
              <a:buChar char="•"/>
            </a:pPr>
            <a:endParaRPr lang="en-US" sz="2000" dirty="0"/>
          </a:p>
        </p:txBody>
      </p:sp>
      <p:pic>
        <p:nvPicPr>
          <p:cNvPr id="39940" name="Picture 2"/>
          <p:cNvPicPr>
            <a:picLocks noGrp="1" noChangeAspect="1" noChangeArrowheads="1"/>
          </p:cNvPicPr>
          <p:nvPr>
            <p:ph sz="half" idx="2"/>
          </p:nvPr>
        </p:nvPicPr>
        <p:blipFill>
          <a:blip r:embed="rId3" cstate="print"/>
          <a:srcRect l="12602" r="1984"/>
          <a:stretch>
            <a:fillRect/>
          </a:stretch>
        </p:blipFill>
        <p:spPr>
          <a:xfrm>
            <a:off x="4978400" y="2051050"/>
            <a:ext cx="4165600" cy="3551238"/>
          </a:xfr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i="1" smtClean="0"/>
              <a:t>National</a:t>
            </a:r>
            <a:r>
              <a:rPr lang="en-US" smtClean="0"/>
              <a:t> Height Modernization Program</a:t>
            </a:r>
          </a:p>
        </p:txBody>
      </p:sp>
      <p:graphicFrame>
        <p:nvGraphicFramePr>
          <p:cNvPr id="481383" name="Group 103"/>
          <p:cNvGraphicFramePr>
            <a:graphicFrameLocks noGrp="1"/>
          </p:cNvGraphicFramePr>
          <p:nvPr>
            <p:ph idx="1"/>
          </p:nvPr>
        </p:nvGraphicFramePr>
        <p:xfrm>
          <a:off x="371475" y="1362075"/>
          <a:ext cx="8010525" cy="4555745"/>
        </p:xfrm>
        <a:graphic>
          <a:graphicData uri="http://schemas.openxmlformats.org/drawingml/2006/table">
            <a:tbl>
              <a:tblPr/>
              <a:tblGrid>
                <a:gridCol w="2486025"/>
                <a:gridCol w="2286000"/>
                <a:gridCol w="3238500"/>
              </a:tblGrid>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erdana" pitchFamily="34" charset="0"/>
                        </a:rPr>
                        <a:t>Height Mod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chemeClr val="tx1"/>
                          </a:solidFill>
                          <a:effectLst/>
                          <a:latin typeface="Verdana" pitchFamily="34" charset="0"/>
                        </a:rPr>
                        <a:t>National</a:t>
                      </a:r>
                      <a:r>
                        <a:rPr kumimoji="0" lang="en-US" sz="1800" b="1" i="0" u="none" strike="noStrike" cap="none" normalizeH="0" baseline="0" smtClean="0">
                          <a:ln>
                            <a:noFill/>
                          </a:ln>
                          <a:solidFill>
                            <a:schemeClr val="tx1"/>
                          </a:solidFill>
                          <a:effectLst/>
                          <a:latin typeface="Verdana" pitchFamily="34" charset="0"/>
                        </a:rPr>
                        <a:t> Height Mod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Funding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State earmarks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Line item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Funding Recipients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Grant Recipients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NGS + Grant Recipients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Primary Driver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1998 Report to Congress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NGS 10 year plan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GRAV-D project plan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Geography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17 states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All states and territories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&gt; $60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$5(?)M / year, 10 years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(split internal/external)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Dominant Activities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Leveling, GPS, SRC’s, Outreach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Similar, plus airborne and terrestrial gravity, LIDAR, IFSAR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95388" y="2019300"/>
            <a:ext cx="6573837" cy="1709738"/>
          </a:xfrm>
          <a:prstGeom prst="rect">
            <a:avLst/>
          </a:prstGeom>
          <a:noFill/>
          <a:ln w="9525">
            <a:noFill/>
            <a:miter lim="800000"/>
            <a:headEnd/>
            <a:tailEnd/>
          </a:ln>
        </p:spPr>
        <p:txBody>
          <a:bodyPr lIns="0" tIns="0" rIns="0" bIns="0">
            <a:spAutoFit/>
          </a:bodyPr>
          <a:lstStyle/>
          <a:p>
            <a:pPr lvl="1" eaLnBrk="0" hangingPunct="0">
              <a:spcBef>
                <a:spcPct val="40000"/>
              </a:spcBef>
              <a:spcAft>
                <a:spcPct val="10000"/>
              </a:spcAft>
              <a:buClr>
                <a:schemeClr val="tx1"/>
              </a:buClr>
              <a:buFontTx/>
              <a:buChar char="•"/>
            </a:pPr>
            <a:r>
              <a:rPr lang="en-US"/>
              <a:t> </a:t>
            </a:r>
            <a:r>
              <a:rPr lang="en-US" sz="2800"/>
              <a:t>Infrastructure</a:t>
            </a:r>
          </a:p>
          <a:p>
            <a:pPr lvl="1" eaLnBrk="0" hangingPunct="0">
              <a:spcBef>
                <a:spcPct val="40000"/>
              </a:spcBef>
              <a:spcAft>
                <a:spcPct val="10000"/>
              </a:spcAft>
              <a:buClr>
                <a:schemeClr val="tx1"/>
              </a:buClr>
              <a:buFontTx/>
              <a:buChar char="•"/>
            </a:pPr>
            <a:r>
              <a:rPr lang="en-US" sz="2800"/>
              <a:t> Models and Tools</a:t>
            </a:r>
          </a:p>
          <a:p>
            <a:pPr lvl="1" eaLnBrk="0" hangingPunct="0">
              <a:spcBef>
                <a:spcPct val="40000"/>
              </a:spcBef>
              <a:spcAft>
                <a:spcPct val="10000"/>
              </a:spcAft>
              <a:buClr>
                <a:schemeClr val="tx1"/>
              </a:buClr>
              <a:buFontTx/>
              <a:buChar char="•"/>
            </a:pPr>
            <a:r>
              <a:rPr lang="en-US" sz="2800"/>
              <a:t> Outside Capacity Building</a:t>
            </a:r>
          </a:p>
        </p:txBody>
      </p:sp>
      <p:sp>
        <p:nvSpPr>
          <p:cNvPr id="41987" name="Text Box 3"/>
          <p:cNvSpPr txBox="1">
            <a:spLocks noChangeArrowheads="1"/>
          </p:cNvSpPr>
          <p:nvPr/>
        </p:nvSpPr>
        <p:spPr bwMode="auto">
          <a:xfrm>
            <a:off x="304800" y="595313"/>
            <a:ext cx="8593138" cy="906462"/>
          </a:xfrm>
          <a:prstGeom prst="rect">
            <a:avLst/>
          </a:prstGeom>
          <a:noFill/>
          <a:ln w="9525">
            <a:noFill/>
            <a:miter lim="800000"/>
            <a:headEnd/>
            <a:tailEnd/>
          </a:ln>
        </p:spPr>
        <p:txBody>
          <a:bodyPr lIns="0" tIns="0" rIns="0" bIns="0"/>
          <a:lstStyle/>
          <a:p>
            <a:pPr eaLnBrk="0" hangingPunct="0">
              <a:lnSpc>
                <a:spcPct val="120000"/>
              </a:lnSpc>
              <a:spcBef>
                <a:spcPct val="50000"/>
              </a:spcBef>
              <a:buClr>
                <a:srgbClr val="CC0066"/>
              </a:buClr>
            </a:pPr>
            <a:r>
              <a:rPr lang="en-US" sz="3200" b="1"/>
              <a:t>NGS Business Plan: 3 Areas of Focus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49338" y="1449388"/>
            <a:ext cx="7472362" cy="4800600"/>
          </a:xfrm>
          <a:prstGeom prst="rect">
            <a:avLst/>
          </a:prstGeom>
          <a:noFill/>
          <a:ln w="9525">
            <a:noFill/>
            <a:miter lim="800000"/>
            <a:headEnd/>
            <a:tailEnd/>
          </a:ln>
        </p:spPr>
        <p:txBody>
          <a:bodyPr lIns="0" tIns="0" rIns="0" bIns="0">
            <a:spAutoFit/>
          </a:bodyPr>
          <a:lstStyle/>
          <a:p>
            <a:pPr marL="292100" indent="-292100" eaLnBrk="0" hangingPunct="0">
              <a:spcBef>
                <a:spcPct val="50000"/>
              </a:spcBef>
              <a:buClr>
                <a:schemeClr val="tx1"/>
              </a:buClr>
              <a:buFontTx/>
              <a:buChar char="•"/>
            </a:pPr>
            <a:r>
              <a:rPr lang="en-US"/>
              <a:t>“Define, maintain, provide access to NSRS”</a:t>
            </a:r>
          </a:p>
          <a:p>
            <a:pPr lvl="1" eaLnBrk="0" hangingPunct="0">
              <a:spcBef>
                <a:spcPct val="50000"/>
              </a:spcBef>
              <a:buClr>
                <a:schemeClr val="tx1"/>
              </a:buClr>
              <a:buFontTx/>
              <a:buChar char="•"/>
            </a:pPr>
            <a:r>
              <a:rPr lang="en-US"/>
              <a:t> Active control network – CORS</a:t>
            </a:r>
          </a:p>
          <a:p>
            <a:pPr lvl="1" eaLnBrk="0" hangingPunct="0">
              <a:spcBef>
                <a:spcPct val="50000"/>
              </a:spcBef>
              <a:buClr>
                <a:schemeClr val="tx1"/>
              </a:buClr>
              <a:buFontTx/>
              <a:buChar char="•"/>
            </a:pPr>
            <a:r>
              <a:rPr lang="en-US"/>
              <a:t> Passive control network as needed</a:t>
            </a:r>
          </a:p>
          <a:p>
            <a:pPr lvl="1" eaLnBrk="0" hangingPunct="0">
              <a:spcBef>
                <a:spcPct val="50000"/>
              </a:spcBef>
              <a:buClr>
                <a:schemeClr val="tx1"/>
              </a:buClr>
              <a:buFontTx/>
              <a:buChar char="•"/>
            </a:pPr>
            <a:r>
              <a:rPr lang="en-US"/>
              <a:t> Guidelines and standards for geodetic field and processing practices</a:t>
            </a:r>
          </a:p>
          <a:p>
            <a:pPr lvl="1" eaLnBrk="0" hangingPunct="0">
              <a:spcBef>
                <a:spcPct val="50000"/>
              </a:spcBef>
              <a:buClr>
                <a:schemeClr val="tx1"/>
              </a:buClr>
              <a:buFontTx/>
              <a:buChar char="•"/>
            </a:pPr>
            <a:r>
              <a:rPr lang="en-US"/>
              <a:t> Quality check data that is incorporated in the NGS database – update coordinates in dynamic areas</a:t>
            </a:r>
          </a:p>
          <a:p>
            <a:pPr lvl="1" eaLnBrk="0" hangingPunct="0">
              <a:spcBef>
                <a:spcPct val="50000"/>
              </a:spcBef>
              <a:buClr>
                <a:schemeClr val="tx1"/>
              </a:buClr>
              <a:buFontTx/>
              <a:buChar char="•"/>
            </a:pPr>
            <a:r>
              <a:rPr lang="en-US"/>
              <a:t> Enable positioning consistent with NSRS</a:t>
            </a:r>
            <a:endParaRPr lang="en-US" b="1"/>
          </a:p>
          <a:p>
            <a:pPr lvl="1" eaLnBrk="0" hangingPunct="0">
              <a:spcBef>
                <a:spcPct val="50000"/>
              </a:spcBef>
              <a:buClr>
                <a:schemeClr val="tx1"/>
              </a:buClr>
              <a:buFontTx/>
              <a:buChar char="•"/>
            </a:pPr>
            <a:endParaRPr lang="en-US"/>
          </a:p>
        </p:txBody>
      </p:sp>
      <p:sp>
        <p:nvSpPr>
          <p:cNvPr id="43011" name="Text Box 3"/>
          <p:cNvSpPr txBox="1">
            <a:spLocks noChangeArrowheads="1"/>
          </p:cNvSpPr>
          <p:nvPr/>
        </p:nvSpPr>
        <p:spPr bwMode="auto">
          <a:xfrm>
            <a:off x="798513" y="623888"/>
            <a:ext cx="7620000" cy="762000"/>
          </a:xfrm>
          <a:prstGeom prst="rect">
            <a:avLst/>
          </a:prstGeom>
          <a:noFill/>
          <a:ln w="9525">
            <a:noFill/>
            <a:miter lim="800000"/>
            <a:headEnd/>
            <a:tailEnd/>
          </a:ln>
        </p:spPr>
        <p:txBody>
          <a:bodyPr lIns="0" tIns="0" rIns="0" bIns="0"/>
          <a:lstStyle/>
          <a:p>
            <a:pPr eaLnBrk="0" hangingPunct="0">
              <a:lnSpc>
                <a:spcPct val="120000"/>
              </a:lnSpc>
              <a:spcBef>
                <a:spcPct val="50000"/>
              </a:spcBef>
              <a:buClr>
                <a:srgbClr val="CC0066"/>
              </a:buClr>
            </a:pPr>
            <a:r>
              <a:rPr lang="en-US" sz="2800" b="1"/>
              <a:t>Infrastructure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838200" y="1066800"/>
            <a:ext cx="8102600" cy="5168900"/>
          </a:xfrm>
        </p:spPr>
        <p:txBody>
          <a:bodyPr/>
          <a:lstStyle/>
          <a:p>
            <a:pPr eaLnBrk="1" hangingPunct="1"/>
            <a:r>
              <a:rPr lang="en-US" sz="2400" b="1" smtClean="0"/>
              <a:t>Define the NSRS</a:t>
            </a:r>
          </a:p>
          <a:p>
            <a:pPr lvl="1" eaLnBrk="1" hangingPunct="1"/>
            <a:r>
              <a:rPr lang="en-US" sz="1800" smtClean="0"/>
              <a:t>“The NSRS must be </a:t>
            </a:r>
            <a:r>
              <a:rPr lang="en-US" sz="1800" i="1" u="sng" smtClean="0"/>
              <a:t>more accurate</a:t>
            </a:r>
            <a:r>
              <a:rPr lang="en-US" sz="1800" smtClean="0"/>
              <a:t> than all activities which build upon it, while still being practicably achievable.”</a:t>
            </a:r>
          </a:p>
          <a:p>
            <a:pPr eaLnBrk="1" hangingPunct="1"/>
            <a:endParaRPr lang="en-US" sz="1800" b="1" i="1" smtClean="0"/>
          </a:p>
          <a:p>
            <a:pPr eaLnBrk="1" hangingPunct="1"/>
            <a:r>
              <a:rPr lang="en-US" sz="2400" b="1" smtClean="0"/>
              <a:t>Maintain the NSRS</a:t>
            </a:r>
          </a:p>
          <a:p>
            <a:pPr lvl="1" eaLnBrk="1" hangingPunct="1"/>
            <a:r>
              <a:rPr lang="en-US" sz="1800" smtClean="0"/>
              <a:t>“NGS must </a:t>
            </a:r>
            <a:r>
              <a:rPr lang="en-US" sz="1800" i="1" u="sng" smtClean="0"/>
              <a:t>track all of the temporal changes</a:t>
            </a:r>
            <a:r>
              <a:rPr lang="en-US" sz="1800" smtClean="0"/>
              <a:t> to the defining points of the NSRS in such a way as to always maintain the accuracy in the NSRS definition.”</a:t>
            </a:r>
          </a:p>
          <a:p>
            <a:pPr eaLnBrk="1" hangingPunct="1"/>
            <a:endParaRPr lang="en-US" sz="1800" b="1" i="1" smtClean="0"/>
          </a:p>
          <a:p>
            <a:pPr eaLnBrk="1" hangingPunct="1"/>
            <a:r>
              <a:rPr lang="en-US" sz="2400" b="1" smtClean="0"/>
              <a:t>Provide Access to the NSRS</a:t>
            </a:r>
          </a:p>
          <a:p>
            <a:pPr lvl="1" eaLnBrk="1" hangingPunct="1"/>
            <a:r>
              <a:rPr lang="en-US" sz="1800" smtClean="0"/>
              <a:t>“NGS must develop and maintain guidelines for users to access the NSRS at </a:t>
            </a:r>
            <a:r>
              <a:rPr lang="en-US" sz="1800" i="1" u="sng" smtClean="0"/>
              <a:t>a variety of accuracies</a:t>
            </a:r>
            <a:r>
              <a:rPr lang="en-US" sz="1800" smtClean="0"/>
              <a:t>.”</a:t>
            </a:r>
          </a:p>
          <a:p>
            <a:pPr lvl="1" eaLnBrk="1" hangingPunct="1"/>
            <a:r>
              <a:rPr lang="en-US" altLang="ja-JP" sz="1800" smtClean="0">
                <a:ea typeface="ＭＳ Ｐゴシック"/>
                <a:cs typeface="ＭＳ Ｐゴシック"/>
              </a:rPr>
              <a:t>“NGS will publish </a:t>
            </a:r>
            <a:r>
              <a:rPr lang="en-US" altLang="ja-JP" sz="1800" i="1" u="sng" smtClean="0">
                <a:ea typeface="ＭＳ Ｐゴシック"/>
                <a:cs typeface="ＭＳ Ｐゴシック"/>
              </a:rPr>
              <a:t>all coordinates</a:t>
            </a:r>
            <a:r>
              <a:rPr lang="en-US" altLang="ja-JP" sz="1800" smtClean="0">
                <a:ea typeface="ＭＳ Ｐゴシック"/>
                <a:cs typeface="ＭＳ Ｐゴシック"/>
              </a:rPr>
              <a:t> of defining points of the NSRS </a:t>
            </a:r>
            <a:r>
              <a:rPr lang="en-US" altLang="ja-JP" sz="1800" i="1" u="sng" smtClean="0">
                <a:ea typeface="ＭＳ Ｐゴシック"/>
                <a:cs typeface="ＭＳ Ｐゴシック"/>
              </a:rPr>
              <a:t>with an epoch tag and</a:t>
            </a:r>
            <a:r>
              <a:rPr lang="en-US" altLang="ja-JP" sz="1800" smtClean="0">
                <a:ea typeface="ＭＳ Ｐゴシック"/>
                <a:cs typeface="ＭＳ Ｐゴシック"/>
              </a:rPr>
              <a:t> will furthermore publish </a:t>
            </a:r>
            <a:r>
              <a:rPr lang="en-US" altLang="ja-JP" sz="1800" i="1" u="sng" smtClean="0">
                <a:ea typeface="ＭＳ Ｐゴシック"/>
                <a:cs typeface="ＭＳ Ｐゴシック"/>
              </a:rPr>
              <a:t>velocities</a:t>
            </a:r>
            <a:r>
              <a:rPr lang="en-US" altLang="ja-JP" sz="1800" smtClean="0">
                <a:ea typeface="ＭＳ Ｐゴシック"/>
                <a:cs typeface="ＭＳ Ｐゴシック"/>
              </a:rPr>
              <a:t> relative to that epoch-tagged set of coordinates”</a:t>
            </a:r>
            <a:endParaRPr lang="en-US" sz="1800" b="1" i="1" smtClean="0"/>
          </a:p>
        </p:txBody>
      </p:sp>
      <p:sp>
        <p:nvSpPr>
          <p:cNvPr id="8195" name="Text Box 4"/>
          <p:cNvSpPr txBox="1">
            <a:spLocks noChangeArrowheads="1"/>
          </p:cNvSpPr>
          <p:nvPr/>
        </p:nvSpPr>
        <p:spPr bwMode="auto">
          <a:xfrm>
            <a:off x="4038600" y="6477000"/>
            <a:ext cx="5105400" cy="244475"/>
          </a:xfrm>
          <a:prstGeom prst="rect">
            <a:avLst/>
          </a:prstGeom>
          <a:noFill/>
          <a:ln w="9525" algn="ctr">
            <a:noFill/>
            <a:miter lim="800000"/>
            <a:headEnd/>
            <a:tailEnd/>
          </a:ln>
        </p:spPr>
        <p:txBody>
          <a:bodyPr tIns="0" bIns="0">
            <a:spAutoFit/>
          </a:bodyPr>
          <a:lstStyle/>
          <a:p>
            <a:pPr marL="609600" indent="-609600" eaLnBrk="0" hangingPunct="0">
              <a:spcBef>
                <a:spcPct val="50000"/>
              </a:spcBef>
              <a:buClr>
                <a:srgbClr val="CC0000"/>
              </a:buClr>
              <a:buSzPct val="80000"/>
            </a:pPr>
            <a:r>
              <a:rPr lang="en-US" sz="1600" b="1">
                <a:latin typeface="Times New Roman" pitchFamily="18" charset="0"/>
              </a:rPr>
              <a:t>http://geodesy.noaa.gov/INFO/ngs_tenyearplan.pdf</a:t>
            </a:r>
          </a:p>
        </p:txBody>
      </p:sp>
      <p:sp>
        <p:nvSpPr>
          <p:cNvPr id="8196" name="Text Box 5"/>
          <p:cNvSpPr txBox="1">
            <a:spLocks noChangeArrowheads="1"/>
          </p:cNvSpPr>
          <p:nvPr/>
        </p:nvSpPr>
        <p:spPr bwMode="auto">
          <a:xfrm>
            <a:off x="606425" y="471488"/>
            <a:ext cx="7467600" cy="487362"/>
          </a:xfrm>
          <a:prstGeom prst="rect">
            <a:avLst/>
          </a:prstGeom>
          <a:noFill/>
          <a:ln w="9525" algn="ctr">
            <a:noFill/>
            <a:miter lim="800000"/>
            <a:headEnd/>
            <a:tailEnd/>
          </a:ln>
        </p:spPr>
        <p:txBody>
          <a:bodyPr tIns="0" bIns="0">
            <a:spAutoFit/>
          </a:bodyPr>
          <a:lstStyle/>
          <a:p>
            <a:pPr marL="609600" indent="-609600" eaLnBrk="0" hangingPunct="0">
              <a:spcBef>
                <a:spcPct val="50000"/>
              </a:spcBef>
              <a:buClr>
                <a:srgbClr val="CC0000"/>
              </a:buClr>
              <a:buSzPct val="80000"/>
            </a:pPr>
            <a:r>
              <a:rPr lang="en-US" sz="3200" b="1"/>
              <a:t>From the NGS 10-Year Plan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19175" y="1317625"/>
            <a:ext cx="7923213" cy="4376738"/>
          </a:xfrm>
          <a:prstGeom prst="rect">
            <a:avLst/>
          </a:prstGeom>
          <a:noFill/>
          <a:ln w="9525">
            <a:noFill/>
            <a:miter lim="800000"/>
            <a:headEnd/>
            <a:tailEnd/>
          </a:ln>
        </p:spPr>
        <p:txBody>
          <a:bodyPr lIns="0" tIns="0" rIns="0" bIns="0">
            <a:spAutoFit/>
          </a:bodyPr>
          <a:lstStyle/>
          <a:p>
            <a:pPr marL="292100" indent="-292100" eaLnBrk="0" hangingPunct="0">
              <a:lnSpc>
                <a:spcPct val="95000"/>
              </a:lnSpc>
              <a:spcBef>
                <a:spcPct val="55000"/>
              </a:spcBef>
              <a:buClr>
                <a:schemeClr val="tx1"/>
              </a:buClr>
              <a:buFontTx/>
              <a:buChar char="•"/>
            </a:pPr>
            <a:r>
              <a:rPr lang="en-US"/>
              <a:t>Modeling – atmospheric, 1-cm geoid</a:t>
            </a:r>
          </a:p>
          <a:p>
            <a:pPr marL="292100" indent="-292100" eaLnBrk="0" hangingPunct="0">
              <a:lnSpc>
                <a:spcPct val="95000"/>
              </a:lnSpc>
              <a:spcBef>
                <a:spcPct val="55000"/>
              </a:spcBef>
              <a:buClr>
                <a:schemeClr val="tx1"/>
              </a:buClr>
              <a:buFontTx/>
              <a:buChar char="•"/>
            </a:pPr>
            <a:r>
              <a:rPr lang="en-US"/>
              <a:t>Development of software, tools </a:t>
            </a:r>
          </a:p>
          <a:p>
            <a:pPr lvl="2" eaLnBrk="0" hangingPunct="0">
              <a:lnSpc>
                <a:spcPct val="95000"/>
              </a:lnSpc>
              <a:spcBef>
                <a:spcPct val="55000"/>
              </a:spcBef>
              <a:buClr>
                <a:schemeClr val="tx1"/>
              </a:buClr>
              <a:buFontTx/>
              <a:buChar char="•"/>
            </a:pPr>
            <a:r>
              <a:rPr lang="en-US"/>
              <a:t> Software, Online Tool Kit –e.g.  datum transformations</a:t>
            </a:r>
          </a:p>
          <a:p>
            <a:pPr lvl="2" eaLnBrk="0" hangingPunct="0">
              <a:lnSpc>
                <a:spcPct val="95000"/>
              </a:lnSpc>
              <a:spcBef>
                <a:spcPct val="55000"/>
              </a:spcBef>
              <a:buClr>
                <a:schemeClr val="tx1"/>
              </a:buClr>
              <a:buFontTx/>
              <a:buChar char="•"/>
            </a:pPr>
            <a:r>
              <a:rPr lang="en-US"/>
              <a:t> OPUS “Variety Pack”</a:t>
            </a:r>
          </a:p>
          <a:p>
            <a:pPr lvl="2" eaLnBrk="0" hangingPunct="0">
              <a:lnSpc>
                <a:spcPct val="95000"/>
              </a:lnSpc>
              <a:spcBef>
                <a:spcPct val="55000"/>
              </a:spcBef>
              <a:buClr>
                <a:schemeClr val="tx1"/>
              </a:buClr>
              <a:buFontTx/>
              <a:buChar char="•"/>
            </a:pPr>
            <a:r>
              <a:rPr lang="en-US"/>
              <a:t> Field tools – PGM, Digital Level Tool</a:t>
            </a:r>
          </a:p>
          <a:p>
            <a:pPr lvl="2" eaLnBrk="0" hangingPunct="0">
              <a:lnSpc>
                <a:spcPct val="95000"/>
              </a:lnSpc>
              <a:spcBef>
                <a:spcPct val="55000"/>
              </a:spcBef>
              <a:buClr>
                <a:schemeClr val="tx1"/>
              </a:buClr>
              <a:buFontTx/>
              <a:buChar char="•"/>
            </a:pPr>
            <a:r>
              <a:rPr lang="en-US"/>
              <a:t> VDatum</a:t>
            </a:r>
          </a:p>
          <a:p>
            <a:pPr marL="292100" indent="-292100" eaLnBrk="0" hangingPunct="0">
              <a:lnSpc>
                <a:spcPct val="95000"/>
              </a:lnSpc>
              <a:spcBef>
                <a:spcPct val="55000"/>
              </a:spcBef>
              <a:buClr>
                <a:schemeClr val="tx1"/>
              </a:buClr>
              <a:buFontTx/>
              <a:buChar char="•"/>
            </a:pPr>
            <a:r>
              <a:rPr lang="en-US"/>
              <a:t>Guidelines for use of new technologies and processes like remote sensing, real time </a:t>
            </a:r>
          </a:p>
        </p:txBody>
      </p:sp>
      <p:sp>
        <p:nvSpPr>
          <p:cNvPr id="44035" name="Text Box 3"/>
          <p:cNvSpPr txBox="1">
            <a:spLocks noChangeArrowheads="1"/>
          </p:cNvSpPr>
          <p:nvPr/>
        </p:nvSpPr>
        <p:spPr bwMode="auto">
          <a:xfrm>
            <a:off x="784225" y="581025"/>
            <a:ext cx="7620000" cy="762000"/>
          </a:xfrm>
          <a:prstGeom prst="rect">
            <a:avLst/>
          </a:prstGeom>
          <a:noFill/>
          <a:ln w="9525">
            <a:noFill/>
            <a:miter lim="800000"/>
            <a:headEnd/>
            <a:tailEnd/>
          </a:ln>
        </p:spPr>
        <p:txBody>
          <a:bodyPr lIns="0" tIns="0" rIns="0" bIns="0"/>
          <a:lstStyle/>
          <a:p>
            <a:pPr eaLnBrk="0" hangingPunct="0">
              <a:lnSpc>
                <a:spcPct val="120000"/>
              </a:lnSpc>
              <a:spcBef>
                <a:spcPct val="50000"/>
              </a:spcBef>
              <a:buClr>
                <a:srgbClr val="CC0066"/>
              </a:buClr>
            </a:pPr>
            <a:r>
              <a:rPr lang="en-US" sz="2800" b="1"/>
              <a:t>Models and Tools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CorbinWebPage"/>
          <p:cNvPicPr>
            <a:picLocks noChangeAspect="1" noChangeArrowheads="1"/>
          </p:cNvPicPr>
          <p:nvPr/>
        </p:nvPicPr>
        <p:blipFill>
          <a:blip r:embed="rId3" cstate="print"/>
          <a:srcRect/>
          <a:stretch>
            <a:fillRect/>
          </a:stretch>
        </p:blipFill>
        <p:spPr bwMode="auto">
          <a:xfrm>
            <a:off x="4926013" y="1970088"/>
            <a:ext cx="3971925" cy="3332162"/>
          </a:xfrm>
          <a:prstGeom prst="rect">
            <a:avLst/>
          </a:prstGeom>
          <a:noFill/>
          <a:ln w="9525">
            <a:noFill/>
            <a:miter lim="800000"/>
            <a:headEnd/>
            <a:tailEnd/>
          </a:ln>
        </p:spPr>
      </p:pic>
      <p:sp>
        <p:nvSpPr>
          <p:cNvPr id="45059" name="Text Box 4"/>
          <p:cNvSpPr txBox="1">
            <a:spLocks noChangeArrowheads="1"/>
          </p:cNvSpPr>
          <p:nvPr/>
        </p:nvSpPr>
        <p:spPr bwMode="auto">
          <a:xfrm>
            <a:off x="3446463" y="6243638"/>
            <a:ext cx="5445125" cy="374650"/>
          </a:xfrm>
          <a:prstGeom prst="rect">
            <a:avLst/>
          </a:prstGeom>
          <a:noFill/>
          <a:ln w="25400" algn="ctr">
            <a:noFill/>
            <a:miter lim="800000"/>
            <a:headEnd/>
            <a:tailEnd/>
          </a:ln>
        </p:spPr>
        <p:txBody>
          <a:bodyPr>
            <a:spAutoFit/>
          </a:bodyPr>
          <a:lstStyle/>
          <a:p>
            <a:pPr marL="228600" indent="-228600">
              <a:spcBef>
                <a:spcPct val="50000"/>
              </a:spcBef>
            </a:pPr>
            <a:r>
              <a:rPr lang="en-US" sz="1800" b="1"/>
              <a:t>www.ngs.noaa.gov/corbin/index.shtml</a:t>
            </a:r>
          </a:p>
        </p:txBody>
      </p:sp>
      <p:pic>
        <p:nvPicPr>
          <p:cNvPr id="45060" name="Picture 9" descr="SpokaneLevelingClass_Spring05"/>
          <p:cNvPicPr>
            <a:picLocks noChangeAspect="1" noChangeArrowheads="1"/>
          </p:cNvPicPr>
          <p:nvPr/>
        </p:nvPicPr>
        <p:blipFill>
          <a:blip r:embed="rId4" cstate="print"/>
          <a:srcRect/>
          <a:stretch>
            <a:fillRect/>
          </a:stretch>
        </p:blipFill>
        <p:spPr bwMode="auto">
          <a:xfrm>
            <a:off x="209550" y="736600"/>
            <a:ext cx="3422650" cy="2563813"/>
          </a:xfrm>
          <a:prstGeom prst="rect">
            <a:avLst/>
          </a:prstGeom>
          <a:noFill/>
          <a:ln w="9525">
            <a:noFill/>
            <a:miter lim="800000"/>
            <a:headEnd/>
            <a:tailEnd/>
          </a:ln>
        </p:spPr>
      </p:pic>
      <p:sp>
        <p:nvSpPr>
          <p:cNvPr id="45061" name="Text Box 10"/>
          <p:cNvSpPr txBox="1">
            <a:spLocks noChangeArrowheads="1"/>
          </p:cNvSpPr>
          <p:nvPr/>
        </p:nvSpPr>
        <p:spPr bwMode="auto">
          <a:xfrm>
            <a:off x="354013" y="3270250"/>
            <a:ext cx="3367087" cy="338138"/>
          </a:xfrm>
          <a:prstGeom prst="rect">
            <a:avLst/>
          </a:prstGeom>
          <a:solidFill>
            <a:schemeClr val="accent1"/>
          </a:solidFill>
          <a:ln w="25400" algn="ctr">
            <a:noFill/>
            <a:miter lim="800000"/>
            <a:headEnd/>
            <a:tailEnd/>
          </a:ln>
        </p:spPr>
        <p:txBody>
          <a:bodyPr>
            <a:spAutoFit/>
          </a:bodyPr>
          <a:lstStyle/>
          <a:p>
            <a:pPr marL="228600" indent="-228600">
              <a:spcBef>
                <a:spcPct val="50000"/>
              </a:spcBef>
            </a:pPr>
            <a:r>
              <a:rPr lang="en-US" sz="1600" b="1"/>
              <a:t>Leveling – Spokane, 2006</a:t>
            </a:r>
          </a:p>
        </p:txBody>
      </p:sp>
      <p:sp>
        <p:nvSpPr>
          <p:cNvPr id="45062" name="Text Box 11"/>
          <p:cNvSpPr txBox="1">
            <a:spLocks noChangeArrowheads="1"/>
          </p:cNvSpPr>
          <p:nvPr/>
        </p:nvSpPr>
        <p:spPr bwMode="auto">
          <a:xfrm>
            <a:off x="4152900" y="635000"/>
            <a:ext cx="4229100" cy="954088"/>
          </a:xfrm>
          <a:prstGeom prst="rect">
            <a:avLst/>
          </a:prstGeom>
          <a:noFill/>
          <a:ln w="25400" algn="ctr">
            <a:noFill/>
            <a:miter lim="800000"/>
            <a:headEnd/>
            <a:tailEnd/>
          </a:ln>
        </p:spPr>
        <p:txBody>
          <a:bodyPr>
            <a:spAutoFit/>
          </a:bodyPr>
          <a:lstStyle/>
          <a:p>
            <a:pPr marL="228600" indent="-228600">
              <a:spcBef>
                <a:spcPct val="50000"/>
              </a:spcBef>
            </a:pPr>
            <a:r>
              <a:rPr lang="en-US" sz="2800" b="1"/>
              <a:t>Outside Capacity Building</a:t>
            </a:r>
          </a:p>
        </p:txBody>
      </p:sp>
      <p:sp>
        <p:nvSpPr>
          <p:cNvPr id="45063" name="Text Box 2"/>
          <p:cNvSpPr txBox="1">
            <a:spLocks noChangeArrowheads="1"/>
          </p:cNvSpPr>
          <p:nvPr/>
        </p:nvSpPr>
        <p:spPr bwMode="auto">
          <a:xfrm>
            <a:off x="420688" y="3689350"/>
            <a:ext cx="5081587" cy="2308225"/>
          </a:xfrm>
          <a:prstGeom prst="rect">
            <a:avLst/>
          </a:prstGeom>
          <a:noFill/>
          <a:ln w="9525">
            <a:noFill/>
            <a:miter lim="800000"/>
            <a:headEnd/>
            <a:tailEnd/>
          </a:ln>
        </p:spPr>
        <p:txBody>
          <a:bodyPr lIns="0" tIns="0" rIns="0" bIns="0">
            <a:spAutoFit/>
          </a:bodyPr>
          <a:lstStyle/>
          <a:p>
            <a:pPr marL="292100" indent="-292100" eaLnBrk="0" hangingPunct="0">
              <a:spcBef>
                <a:spcPts val="1200"/>
              </a:spcBef>
              <a:buClr>
                <a:schemeClr val="tx1"/>
              </a:buClr>
              <a:buFontTx/>
              <a:buChar char="•"/>
            </a:pPr>
            <a:r>
              <a:rPr lang="en-US"/>
              <a:t>State Geodetic Advisor Program</a:t>
            </a:r>
          </a:p>
          <a:p>
            <a:pPr marL="292100" indent="-292100" eaLnBrk="0" hangingPunct="0">
              <a:spcBef>
                <a:spcPts val="1200"/>
              </a:spcBef>
              <a:buClr>
                <a:schemeClr val="tx1"/>
              </a:buClr>
              <a:buFontTx/>
              <a:buChar char="•"/>
            </a:pPr>
            <a:r>
              <a:rPr lang="en-US"/>
              <a:t>Forums, workshops</a:t>
            </a:r>
          </a:p>
          <a:p>
            <a:pPr marL="292100" indent="-292100" eaLnBrk="0" hangingPunct="0">
              <a:spcBef>
                <a:spcPts val="1200"/>
              </a:spcBef>
              <a:buClr>
                <a:schemeClr val="tx1"/>
              </a:buClr>
              <a:buFontTx/>
              <a:buChar char="•"/>
            </a:pPr>
            <a:r>
              <a:rPr lang="en-US"/>
              <a:t>Conferences</a:t>
            </a:r>
          </a:p>
          <a:p>
            <a:pPr marL="292100" indent="-292100" eaLnBrk="0" hangingPunct="0">
              <a:spcBef>
                <a:spcPts val="1200"/>
              </a:spcBef>
              <a:buClr>
                <a:schemeClr val="tx1"/>
              </a:buClr>
              <a:buFontTx/>
              <a:buChar char="•"/>
            </a:pPr>
            <a:r>
              <a:rPr lang="en-US"/>
              <a:t>Training, capacity building</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022350" y="449263"/>
            <a:ext cx="7083425" cy="523875"/>
          </a:xfrm>
          <a:prstGeom prst="rect">
            <a:avLst/>
          </a:prstGeom>
          <a:noFill/>
          <a:ln w="9525" algn="ctr">
            <a:noFill/>
            <a:miter lim="800000"/>
            <a:headEnd/>
            <a:tailEnd/>
          </a:ln>
        </p:spPr>
        <p:txBody>
          <a:bodyPr>
            <a:spAutoFit/>
          </a:bodyPr>
          <a:lstStyle/>
          <a:p>
            <a:pPr>
              <a:spcBef>
                <a:spcPct val="50000"/>
              </a:spcBef>
            </a:pPr>
            <a:r>
              <a:rPr lang="en-US" sz="2800" b="1"/>
              <a:t>Height Modernization Partners</a:t>
            </a:r>
          </a:p>
        </p:txBody>
      </p:sp>
      <p:sp>
        <p:nvSpPr>
          <p:cNvPr id="46083" name="Rectangle 3"/>
          <p:cNvSpPr>
            <a:spLocks noChangeArrowheads="1"/>
          </p:cNvSpPr>
          <p:nvPr/>
        </p:nvSpPr>
        <p:spPr bwMode="auto">
          <a:xfrm>
            <a:off x="465138" y="1219200"/>
            <a:ext cx="8526462" cy="5375275"/>
          </a:xfrm>
          <a:prstGeom prst="rect">
            <a:avLst/>
          </a:prstGeom>
          <a:noFill/>
          <a:ln w="9525">
            <a:noFill/>
            <a:miter lim="800000"/>
            <a:headEnd/>
            <a:tailEnd/>
          </a:ln>
        </p:spPr>
        <p:txBody>
          <a:bodyPr/>
          <a:lstStyle/>
          <a:p>
            <a:pPr marL="342900" indent="-342900">
              <a:lnSpc>
                <a:spcPct val="110000"/>
              </a:lnSpc>
              <a:spcBef>
                <a:spcPct val="10000"/>
              </a:spcBef>
              <a:buFontTx/>
              <a:buChar char="•"/>
            </a:pPr>
            <a:r>
              <a:rPr lang="en-US" sz="2000"/>
              <a:t>Funded Partners</a:t>
            </a:r>
          </a:p>
          <a:p>
            <a:pPr marL="742950" lvl="1" indent="-285750">
              <a:lnSpc>
                <a:spcPct val="110000"/>
              </a:lnSpc>
              <a:spcBef>
                <a:spcPct val="10000"/>
              </a:spcBef>
              <a:buFontTx/>
              <a:buChar char="–"/>
            </a:pPr>
            <a:r>
              <a:rPr lang="en-US" sz="2000"/>
              <a:t>Academic Institutions</a:t>
            </a:r>
          </a:p>
          <a:p>
            <a:pPr marL="742950" lvl="1" indent="-285750">
              <a:lnSpc>
                <a:spcPct val="110000"/>
              </a:lnSpc>
              <a:spcBef>
                <a:spcPct val="10000"/>
              </a:spcBef>
              <a:buFontTx/>
              <a:buChar char="–"/>
            </a:pPr>
            <a:r>
              <a:rPr lang="en-US" sz="2000"/>
              <a:t>State and Local Governments</a:t>
            </a:r>
          </a:p>
          <a:p>
            <a:pPr marL="742950" lvl="1" indent="-285750">
              <a:lnSpc>
                <a:spcPct val="110000"/>
              </a:lnSpc>
              <a:spcBef>
                <a:spcPct val="10000"/>
              </a:spcBef>
              <a:buFontTx/>
              <a:buChar char="–"/>
            </a:pPr>
            <a:r>
              <a:rPr lang="en-US" sz="2000"/>
              <a:t>Spatial Reference Centers</a:t>
            </a:r>
          </a:p>
          <a:p>
            <a:pPr marL="342900" indent="-342900">
              <a:lnSpc>
                <a:spcPct val="110000"/>
              </a:lnSpc>
              <a:spcBef>
                <a:spcPct val="10000"/>
              </a:spcBef>
              <a:buFontTx/>
              <a:buChar char="•"/>
            </a:pPr>
            <a:r>
              <a:rPr lang="en-US" sz="2000"/>
              <a:t>Offices within NOAA</a:t>
            </a:r>
          </a:p>
          <a:p>
            <a:pPr marL="742950" lvl="1" indent="-285750">
              <a:lnSpc>
                <a:spcPct val="110000"/>
              </a:lnSpc>
              <a:spcBef>
                <a:spcPct val="10000"/>
              </a:spcBef>
              <a:buFontTx/>
              <a:buChar char="–"/>
            </a:pPr>
            <a:r>
              <a:rPr lang="en-US" sz="2000"/>
              <a:t>National Weather Service</a:t>
            </a:r>
          </a:p>
          <a:p>
            <a:pPr marL="742950" lvl="1" indent="-285750">
              <a:lnSpc>
                <a:spcPct val="110000"/>
              </a:lnSpc>
              <a:spcBef>
                <a:spcPct val="10000"/>
              </a:spcBef>
              <a:buFontTx/>
              <a:buChar char="–"/>
            </a:pPr>
            <a:r>
              <a:rPr lang="en-US" sz="2000"/>
              <a:t>National Hurricane Center</a:t>
            </a:r>
          </a:p>
          <a:p>
            <a:pPr marL="742950" lvl="1" indent="-285750">
              <a:lnSpc>
                <a:spcPct val="110000"/>
              </a:lnSpc>
              <a:spcBef>
                <a:spcPct val="10000"/>
              </a:spcBef>
              <a:buFontTx/>
              <a:buChar char="–"/>
            </a:pPr>
            <a:r>
              <a:rPr lang="en-US" sz="2000"/>
              <a:t>Ocean and Atmosphere Research</a:t>
            </a:r>
          </a:p>
          <a:p>
            <a:pPr marL="742950" lvl="1" indent="-285750">
              <a:lnSpc>
                <a:spcPct val="110000"/>
              </a:lnSpc>
              <a:spcBef>
                <a:spcPct val="10000"/>
              </a:spcBef>
              <a:buFontTx/>
              <a:buChar char="–"/>
            </a:pPr>
            <a:r>
              <a:rPr lang="en-US" sz="2000"/>
              <a:t>National Ocean Service</a:t>
            </a:r>
          </a:p>
          <a:p>
            <a:pPr marL="342900" indent="-342900">
              <a:lnSpc>
                <a:spcPct val="110000"/>
              </a:lnSpc>
              <a:spcBef>
                <a:spcPct val="10000"/>
              </a:spcBef>
              <a:buFontTx/>
              <a:buChar char="•"/>
            </a:pPr>
            <a:r>
              <a:rPr lang="en-US" sz="2000"/>
              <a:t>Other federal agencies</a:t>
            </a:r>
          </a:p>
          <a:p>
            <a:pPr marL="742950" lvl="1" indent="-285750">
              <a:lnSpc>
                <a:spcPct val="110000"/>
              </a:lnSpc>
              <a:spcBef>
                <a:spcPct val="10000"/>
              </a:spcBef>
              <a:buFontTx/>
              <a:buChar char="–"/>
            </a:pPr>
            <a:r>
              <a:rPr lang="en-US" sz="2000"/>
              <a:t>Department of Homeland Security/FEMA</a:t>
            </a:r>
          </a:p>
          <a:p>
            <a:pPr marL="742950" lvl="1" indent="-285750">
              <a:lnSpc>
                <a:spcPct val="110000"/>
              </a:lnSpc>
              <a:spcBef>
                <a:spcPct val="10000"/>
              </a:spcBef>
              <a:buFontTx/>
              <a:buChar char="–"/>
            </a:pPr>
            <a:r>
              <a:rPr lang="en-US" sz="2000"/>
              <a:t>US Army Corps of Engineers – e.g. levees, dams</a:t>
            </a:r>
          </a:p>
          <a:p>
            <a:pPr marL="742950" lvl="1" indent="-285750">
              <a:lnSpc>
                <a:spcPct val="110000"/>
              </a:lnSpc>
              <a:spcBef>
                <a:spcPct val="10000"/>
              </a:spcBef>
              <a:buFontTx/>
              <a:buChar char="–"/>
            </a:pPr>
            <a:r>
              <a:rPr lang="en-US" sz="2000"/>
              <a:t>US Geological Survey – e.g. stream gages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73075" y="465138"/>
            <a:ext cx="8402638" cy="523875"/>
          </a:xfrm>
          <a:prstGeom prst="rect">
            <a:avLst/>
          </a:prstGeom>
          <a:noFill/>
          <a:ln w="9525" algn="ctr">
            <a:noFill/>
            <a:miter lim="800000"/>
            <a:headEnd/>
            <a:tailEnd/>
          </a:ln>
        </p:spPr>
        <p:txBody>
          <a:bodyPr>
            <a:spAutoFit/>
          </a:bodyPr>
          <a:lstStyle/>
          <a:p>
            <a:pPr>
              <a:spcBef>
                <a:spcPct val="50000"/>
              </a:spcBef>
            </a:pPr>
            <a:r>
              <a:rPr lang="en-US" sz="2800" b="1"/>
              <a:t>HM in Practice – What are states doing?</a:t>
            </a:r>
          </a:p>
        </p:txBody>
      </p:sp>
      <p:sp>
        <p:nvSpPr>
          <p:cNvPr id="47107" name="Rectangle 3"/>
          <p:cNvSpPr>
            <a:spLocks noChangeArrowheads="1"/>
          </p:cNvSpPr>
          <p:nvPr/>
        </p:nvSpPr>
        <p:spPr bwMode="auto">
          <a:xfrm>
            <a:off x="373063" y="1000125"/>
            <a:ext cx="8526462" cy="5375275"/>
          </a:xfrm>
          <a:prstGeom prst="rect">
            <a:avLst/>
          </a:prstGeom>
          <a:noFill/>
          <a:ln w="9525">
            <a:noFill/>
            <a:miter lim="800000"/>
            <a:headEnd/>
            <a:tailEnd/>
          </a:ln>
        </p:spPr>
        <p:txBody>
          <a:bodyPr/>
          <a:lstStyle/>
          <a:p>
            <a:pPr marL="342900" indent="-342900">
              <a:lnSpc>
                <a:spcPct val="110000"/>
              </a:lnSpc>
              <a:spcBef>
                <a:spcPct val="10000"/>
              </a:spcBef>
              <a:buFontTx/>
              <a:buChar char="•"/>
            </a:pPr>
            <a:r>
              <a:rPr lang="en-US" sz="2000" b="1"/>
              <a:t>Infrastructure – establish, densify, maintain</a:t>
            </a:r>
          </a:p>
          <a:p>
            <a:pPr marL="742950" lvl="1" indent="-285750">
              <a:lnSpc>
                <a:spcPct val="110000"/>
              </a:lnSpc>
              <a:spcBef>
                <a:spcPct val="10000"/>
              </a:spcBef>
              <a:buFontTx/>
              <a:buChar char="–"/>
            </a:pPr>
            <a:r>
              <a:rPr lang="en-US" sz="1600" b="1"/>
              <a:t>CORS </a:t>
            </a:r>
          </a:p>
          <a:p>
            <a:pPr marL="742950" lvl="1" indent="-285750">
              <a:lnSpc>
                <a:spcPct val="110000"/>
              </a:lnSpc>
              <a:spcBef>
                <a:spcPct val="10000"/>
              </a:spcBef>
              <a:buFontTx/>
              <a:buChar char="–"/>
            </a:pPr>
            <a:r>
              <a:rPr lang="en-US" sz="1600" b="1"/>
              <a:t>Passive control - leveling</a:t>
            </a:r>
          </a:p>
          <a:p>
            <a:pPr marL="742950" lvl="1" indent="-285750">
              <a:lnSpc>
                <a:spcPct val="110000"/>
              </a:lnSpc>
              <a:spcBef>
                <a:spcPct val="10000"/>
              </a:spcBef>
              <a:buFontTx/>
              <a:buChar char="–"/>
            </a:pPr>
            <a:r>
              <a:rPr lang="en-US" sz="1600" b="1"/>
              <a:t>Co-locate CORS and tide stations; level to tide stations</a:t>
            </a:r>
          </a:p>
          <a:p>
            <a:pPr marL="742950" lvl="1" indent="-285750">
              <a:lnSpc>
                <a:spcPct val="110000"/>
              </a:lnSpc>
              <a:spcBef>
                <a:spcPct val="10000"/>
              </a:spcBef>
              <a:buFontTx/>
              <a:buChar char="–"/>
            </a:pPr>
            <a:r>
              <a:rPr lang="en-US" sz="1600" b="1"/>
              <a:t>Remote sensing</a:t>
            </a:r>
          </a:p>
          <a:p>
            <a:pPr marL="742950" lvl="1" indent="-285750">
              <a:lnSpc>
                <a:spcPct val="110000"/>
              </a:lnSpc>
              <a:spcBef>
                <a:spcPct val="10000"/>
              </a:spcBef>
              <a:buFontTx/>
              <a:buChar char="–"/>
            </a:pPr>
            <a:endParaRPr lang="en-US" sz="1600" b="1"/>
          </a:p>
          <a:p>
            <a:pPr marL="342900" indent="-342900">
              <a:lnSpc>
                <a:spcPct val="110000"/>
              </a:lnSpc>
              <a:spcBef>
                <a:spcPct val="10000"/>
              </a:spcBef>
              <a:buFontTx/>
              <a:buChar char="•"/>
            </a:pPr>
            <a:r>
              <a:rPr lang="en-US" sz="2000" b="1"/>
              <a:t>Models, tools</a:t>
            </a:r>
          </a:p>
          <a:p>
            <a:pPr marL="742950" lvl="1" indent="-285750">
              <a:lnSpc>
                <a:spcPct val="110000"/>
              </a:lnSpc>
              <a:spcBef>
                <a:spcPct val="10000"/>
              </a:spcBef>
              <a:buFontTx/>
              <a:buChar char="–"/>
            </a:pPr>
            <a:r>
              <a:rPr lang="en-US" sz="1600" b="1"/>
              <a:t>Pilot projects, test guidelines</a:t>
            </a:r>
          </a:p>
          <a:p>
            <a:pPr marL="742950" lvl="1" indent="-285750">
              <a:lnSpc>
                <a:spcPct val="110000"/>
              </a:lnSpc>
              <a:spcBef>
                <a:spcPct val="10000"/>
              </a:spcBef>
              <a:buFontTx/>
              <a:buChar char="–"/>
            </a:pPr>
            <a:r>
              <a:rPr lang="en-US" sz="1600" b="1"/>
              <a:t>Data collection, distribution - Gravity? – contribute to models</a:t>
            </a:r>
          </a:p>
          <a:p>
            <a:pPr marL="742950" lvl="1" indent="-285750">
              <a:lnSpc>
                <a:spcPct val="110000"/>
              </a:lnSpc>
              <a:spcBef>
                <a:spcPct val="10000"/>
              </a:spcBef>
              <a:buFontTx/>
              <a:buChar char="–"/>
            </a:pPr>
            <a:r>
              <a:rPr lang="en-US" sz="1600" b="1"/>
              <a:t>Build state GIS</a:t>
            </a:r>
          </a:p>
          <a:p>
            <a:pPr marL="742950" lvl="1" indent="-285750">
              <a:lnSpc>
                <a:spcPct val="110000"/>
              </a:lnSpc>
              <a:spcBef>
                <a:spcPct val="10000"/>
              </a:spcBef>
              <a:buFontTx/>
              <a:buChar char="–"/>
            </a:pPr>
            <a:r>
              <a:rPr lang="en-US" sz="1600" b="1"/>
              <a:t>Develop software – PGM, “THM level tool”</a:t>
            </a:r>
          </a:p>
          <a:p>
            <a:pPr marL="742950" lvl="1" indent="-285750">
              <a:lnSpc>
                <a:spcPct val="110000"/>
              </a:lnSpc>
              <a:spcBef>
                <a:spcPct val="10000"/>
              </a:spcBef>
              <a:buFontTx/>
              <a:buChar char="–"/>
            </a:pPr>
            <a:endParaRPr lang="en-US" sz="2000" b="1"/>
          </a:p>
          <a:p>
            <a:pPr marL="342900" indent="-342900">
              <a:lnSpc>
                <a:spcPct val="110000"/>
              </a:lnSpc>
              <a:spcBef>
                <a:spcPct val="10000"/>
              </a:spcBef>
              <a:buFontTx/>
              <a:buChar char="•"/>
            </a:pPr>
            <a:r>
              <a:rPr lang="en-US" sz="2000" b="1"/>
              <a:t>Outreach, education</a:t>
            </a:r>
          </a:p>
          <a:p>
            <a:pPr marL="742950" lvl="1" indent="-285750">
              <a:lnSpc>
                <a:spcPct val="110000"/>
              </a:lnSpc>
              <a:spcBef>
                <a:spcPct val="10000"/>
              </a:spcBef>
              <a:buFontTx/>
              <a:buChar char="–"/>
            </a:pPr>
            <a:r>
              <a:rPr lang="en-US" sz="1600" b="1"/>
              <a:t>Create Spatial Reference Centers</a:t>
            </a:r>
          </a:p>
          <a:p>
            <a:pPr marL="742950" lvl="1" indent="-285750">
              <a:lnSpc>
                <a:spcPct val="110000"/>
              </a:lnSpc>
              <a:spcBef>
                <a:spcPct val="10000"/>
              </a:spcBef>
              <a:buFontTx/>
              <a:buChar char="–"/>
            </a:pPr>
            <a:r>
              <a:rPr lang="en-US" sz="1600" b="1"/>
              <a:t>Workshops, forums, technology transfer</a:t>
            </a:r>
          </a:p>
          <a:p>
            <a:pPr marL="742950" lvl="1" indent="-285750">
              <a:lnSpc>
                <a:spcPct val="110000"/>
              </a:lnSpc>
              <a:spcBef>
                <a:spcPct val="10000"/>
              </a:spcBef>
              <a:buFontTx/>
              <a:buChar char="–"/>
            </a:pPr>
            <a:r>
              <a:rPr lang="en-US" sz="1600" b="1"/>
              <a:t>Websites, data access</a:t>
            </a:r>
          </a:p>
          <a:p>
            <a:pPr marL="742950" lvl="1" indent="-285750">
              <a:lnSpc>
                <a:spcPct val="110000"/>
              </a:lnSpc>
              <a:spcBef>
                <a:spcPct val="10000"/>
              </a:spcBef>
              <a:buFontTx/>
              <a:buChar char="–"/>
            </a:pPr>
            <a:r>
              <a:rPr lang="en-US" sz="1600" b="1"/>
              <a:t>NGS/State Geodetic Advisor Program</a:t>
            </a:r>
          </a:p>
        </p:txBody>
      </p:sp>
      <p:pic>
        <p:nvPicPr>
          <p:cNvPr id="47108" name="Picture 9" descr="2002_11_12bock_csrc_dedication"/>
          <p:cNvPicPr>
            <a:picLocks noChangeAspect="1" noChangeArrowheads="1"/>
          </p:cNvPicPr>
          <p:nvPr/>
        </p:nvPicPr>
        <p:blipFill>
          <a:blip r:embed="rId3" cstate="print"/>
          <a:srcRect/>
          <a:stretch>
            <a:fillRect/>
          </a:stretch>
        </p:blipFill>
        <p:spPr bwMode="auto">
          <a:xfrm>
            <a:off x="6650038" y="3814763"/>
            <a:ext cx="2339975" cy="1254125"/>
          </a:xfrm>
          <a:prstGeom prst="rect">
            <a:avLst/>
          </a:prstGeom>
          <a:noFill/>
          <a:ln w="9525">
            <a:noFill/>
            <a:miter lim="800000"/>
            <a:headEnd/>
            <a:tailEnd/>
          </a:ln>
        </p:spPr>
      </p:pic>
      <p:pic>
        <p:nvPicPr>
          <p:cNvPr id="47109" name="Picture 8" descr="AdvisorsMap20060419"/>
          <p:cNvPicPr>
            <a:picLocks noChangeAspect="1" noChangeArrowheads="1"/>
          </p:cNvPicPr>
          <p:nvPr/>
        </p:nvPicPr>
        <p:blipFill>
          <a:blip r:embed="rId4" cstate="print">
            <a:lum bright="-12000" contrast="12000"/>
          </a:blip>
          <a:srcRect/>
          <a:stretch>
            <a:fillRect/>
          </a:stretch>
        </p:blipFill>
        <p:spPr bwMode="auto">
          <a:xfrm>
            <a:off x="6040438" y="5124450"/>
            <a:ext cx="2190750" cy="1520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00063" y="731838"/>
            <a:ext cx="8270875" cy="4929187"/>
          </a:xfrm>
          <a:prstGeom prst="rect">
            <a:avLst/>
          </a:prstGeom>
          <a:noFill/>
          <a:ln w="9525">
            <a:noFill/>
            <a:miter lim="800000"/>
            <a:headEnd/>
            <a:tailEnd/>
          </a:ln>
        </p:spPr>
        <p:txBody>
          <a:bodyPr lIns="0" tIns="0" rIns="0" bIns="0">
            <a:spAutoFit/>
          </a:bodyPr>
          <a:lstStyle/>
          <a:p>
            <a:pPr lvl="1" eaLnBrk="0" hangingPunct="0">
              <a:spcBef>
                <a:spcPct val="40000"/>
              </a:spcBef>
              <a:spcAft>
                <a:spcPct val="10000"/>
              </a:spcAft>
              <a:buClr>
                <a:schemeClr val="tx1"/>
              </a:buClr>
              <a:buFontTx/>
              <a:buChar char="•"/>
            </a:pPr>
            <a:r>
              <a:rPr lang="en-US" b="1"/>
              <a:t> Role of NGS: Program Management  </a:t>
            </a:r>
          </a:p>
          <a:p>
            <a:pPr lvl="2" eaLnBrk="0" hangingPunct="0">
              <a:spcBef>
                <a:spcPct val="40000"/>
              </a:spcBef>
              <a:spcAft>
                <a:spcPct val="10000"/>
              </a:spcAft>
              <a:buClr>
                <a:schemeClr val="tx1"/>
              </a:buClr>
              <a:buFontTx/>
              <a:buChar char="•"/>
            </a:pPr>
            <a:r>
              <a:rPr lang="en-US"/>
              <a:t> Congressional briefings</a:t>
            </a:r>
          </a:p>
          <a:p>
            <a:pPr lvl="2" eaLnBrk="0" hangingPunct="0">
              <a:spcBef>
                <a:spcPct val="40000"/>
              </a:spcBef>
              <a:spcAft>
                <a:spcPct val="10000"/>
              </a:spcAft>
              <a:buClr>
                <a:schemeClr val="tx1"/>
              </a:buClr>
              <a:buFontTx/>
              <a:buChar char="•"/>
            </a:pPr>
            <a:r>
              <a:rPr lang="en-US"/>
              <a:t> Budget, grants management </a:t>
            </a:r>
          </a:p>
          <a:p>
            <a:pPr lvl="2" eaLnBrk="0" hangingPunct="0">
              <a:spcBef>
                <a:spcPct val="40000"/>
              </a:spcBef>
              <a:spcAft>
                <a:spcPct val="10000"/>
              </a:spcAft>
              <a:buClr>
                <a:schemeClr val="tx1"/>
              </a:buClr>
              <a:buFontTx/>
              <a:buChar char="•"/>
            </a:pPr>
            <a:r>
              <a:rPr lang="en-US"/>
              <a:t> Coordination – Partners, SRCs </a:t>
            </a:r>
            <a:endParaRPr lang="en-US" b="1"/>
          </a:p>
          <a:p>
            <a:pPr lvl="1" eaLnBrk="0" hangingPunct="0">
              <a:spcBef>
                <a:spcPct val="40000"/>
              </a:spcBef>
              <a:spcAft>
                <a:spcPct val="10000"/>
              </a:spcAft>
              <a:buClr>
                <a:schemeClr val="tx1"/>
              </a:buClr>
              <a:buFontTx/>
              <a:buChar char="•"/>
            </a:pPr>
            <a:r>
              <a:rPr lang="en-US" b="1"/>
              <a:t> Role of NGS: Project Leadership</a:t>
            </a:r>
            <a:endParaRPr lang="en-US"/>
          </a:p>
          <a:p>
            <a:pPr lvl="2" eaLnBrk="0" hangingPunct="0">
              <a:spcBef>
                <a:spcPct val="40000"/>
              </a:spcBef>
              <a:spcAft>
                <a:spcPct val="10000"/>
              </a:spcAft>
              <a:buClr>
                <a:schemeClr val="tx1"/>
              </a:buClr>
              <a:buFontTx/>
              <a:buChar char="•"/>
            </a:pPr>
            <a:r>
              <a:rPr lang="en-US"/>
              <a:t> Support program growth - develop long range plan</a:t>
            </a:r>
            <a:endParaRPr lang="en-US" b="1"/>
          </a:p>
          <a:p>
            <a:pPr lvl="2" eaLnBrk="0" hangingPunct="0">
              <a:spcBef>
                <a:spcPct val="40000"/>
              </a:spcBef>
              <a:spcAft>
                <a:spcPct val="10000"/>
              </a:spcAft>
              <a:buClr>
                <a:schemeClr val="tx1"/>
              </a:buClr>
              <a:buFontTx/>
              <a:buChar char="•"/>
            </a:pPr>
            <a:r>
              <a:rPr lang="en-US"/>
              <a:t> Support advance of science</a:t>
            </a:r>
          </a:p>
          <a:p>
            <a:pPr lvl="2" eaLnBrk="0" hangingPunct="0">
              <a:spcBef>
                <a:spcPct val="40000"/>
              </a:spcBef>
              <a:spcAft>
                <a:spcPct val="10000"/>
              </a:spcAft>
              <a:buClr>
                <a:schemeClr val="tx1"/>
              </a:buClr>
              <a:buFontTx/>
              <a:buChar char="•"/>
            </a:pPr>
            <a:r>
              <a:rPr lang="en-US"/>
              <a:t> Support NOAA’s Mission – shoreline, weather, climate change</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98525" y="568325"/>
            <a:ext cx="7162800" cy="685800"/>
          </a:xfrm>
        </p:spPr>
        <p:txBody>
          <a:bodyPr/>
          <a:lstStyle/>
          <a:p>
            <a:pPr eaLnBrk="1" hangingPunct="1"/>
            <a:r>
              <a:rPr lang="en-US" sz="3600" smtClean="0"/>
              <a:t>From NGS’ 10-Year Plan</a:t>
            </a:r>
          </a:p>
        </p:txBody>
      </p:sp>
      <p:sp>
        <p:nvSpPr>
          <p:cNvPr id="49155" name="Rectangle 3"/>
          <p:cNvSpPr>
            <a:spLocks noGrp="1" noChangeArrowheads="1"/>
          </p:cNvSpPr>
          <p:nvPr>
            <p:ph type="body" idx="1"/>
          </p:nvPr>
        </p:nvSpPr>
        <p:spPr>
          <a:xfrm>
            <a:off x="407988" y="1760538"/>
            <a:ext cx="5743575" cy="3941762"/>
          </a:xfrm>
        </p:spPr>
        <p:txBody>
          <a:bodyPr/>
          <a:lstStyle/>
          <a:p>
            <a:pPr lvl="1" eaLnBrk="1" hangingPunct="1">
              <a:buFontTx/>
              <a:buNone/>
            </a:pPr>
            <a:r>
              <a:rPr lang="en-US" sz="2400" smtClean="0"/>
              <a:t>NGS Mission: “Modernize the Geopotential (“Vertical”) Datum”</a:t>
            </a:r>
          </a:p>
          <a:p>
            <a:pPr lvl="1" eaLnBrk="1" hangingPunct="1">
              <a:buFontTx/>
              <a:buNone/>
            </a:pPr>
            <a:endParaRPr lang="en-US" sz="2400" smtClean="0"/>
          </a:p>
          <a:p>
            <a:pPr lvl="1" eaLnBrk="1" hangingPunct="1">
              <a:buFontTx/>
              <a:buNone/>
            </a:pPr>
            <a:r>
              <a:rPr lang="en-US" sz="2400" smtClean="0"/>
              <a:t>“The gravimetric geoid, long used as the foundation for hybrid geoid models, becomes </a:t>
            </a:r>
            <a:r>
              <a:rPr lang="en-US" sz="2400" i="1" smtClean="0"/>
              <a:t>the most critical model produced by NGS</a:t>
            </a:r>
            <a:r>
              <a:rPr lang="en-US" sz="2400" smtClean="0"/>
              <a:t>.”</a:t>
            </a:r>
          </a:p>
        </p:txBody>
      </p:sp>
      <p:pic>
        <p:nvPicPr>
          <p:cNvPr id="49156" name="Picture 6" descr="10 year plan cover"/>
          <p:cNvPicPr>
            <a:picLocks noChangeAspect="1" noChangeArrowheads="1"/>
          </p:cNvPicPr>
          <p:nvPr/>
        </p:nvPicPr>
        <p:blipFill>
          <a:blip r:embed="rId3" cstate="print"/>
          <a:srcRect/>
          <a:stretch>
            <a:fillRect/>
          </a:stretch>
        </p:blipFill>
        <p:spPr bwMode="auto">
          <a:xfrm>
            <a:off x="6223000" y="1795463"/>
            <a:ext cx="2820988" cy="3670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ke1"/>
          <p:cNvPicPr>
            <a:picLocks noChangeAspect="1" noChangeArrowheads="1"/>
          </p:cNvPicPr>
          <p:nvPr/>
        </p:nvPicPr>
        <p:blipFill>
          <a:blip r:embed="rId3" cstate="print"/>
          <a:srcRect/>
          <a:stretch>
            <a:fillRect/>
          </a:stretch>
        </p:blipFill>
        <p:spPr bwMode="auto">
          <a:xfrm>
            <a:off x="198438" y="765175"/>
            <a:ext cx="8736012" cy="4959350"/>
          </a:xfrm>
          <a:prstGeom prst="rect">
            <a:avLst/>
          </a:prstGeom>
          <a:noFill/>
          <a:ln w="9525">
            <a:noFill/>
            <a:miter lim="800000"/>
            <a:headEnd/>
            <a:tailEnd/>
          </a:ln>
        </p:spPr>
      </p:pic>
      <p:sp>
        <p:nvSpPr>
          <p:cNvPr id="51203" name="Text Box 3"/>
          <p:cNvSpPr txBox="1">
            <a:spLocks noChangeArrowheads="1"/>
          </p:cNvSpPr>
          <p:nvPr/>
        </p:nvSpPr>
        <p:spPr bwMode="auto">
          <a:xfrm>
            <a:off x="215900" y="5270500"/>
            <a:ext cx="8674100" cy="304800"/>
          </a:xfrm>
          <a:prstGeom prst="rect">
            <a:avLst/>
          </a:prstGeom>
          <a:noFill/>
          <a:ln w="25400" algn="ctr">
            <a:noFill/>
            <a:miter lim="800000"/>
            <a:headEnd/>
            <a:tailEnd/>
          </a:ln>
        </p:spPr>
        <p:txBody>
          <a:bodyPr>
            <a:spAutoFit/>
          </a:bodyPr>
          <a:lstStyle/>
          <a:p>
            <a:pPr marL="228600" indent="-228600" algn="ctr">
              <a:spcBef>
                <a:spcPct val="50000"/>
              </a:spcBef>
            </a:pPr>
            <a:r>
              <a:rPr lang="en-US" sz="1400" b="1">
                <a:solidFill>
                  <a:schemeClr val="bg1"/>
                </a:solidFill>
              </a:rPr>
              <a:t>Winnie, Texas - September 14, 2008, Hurricane Ike (AP Photo/Pool, Smile N. Pool)</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06463" y="1225550"/>
            <a:ext cx="6858000" cy="1143000"/>
          </a:xfrm>
        </p:spPr>
        <p:txBody>
          <a:bodyPr/>
          <a:lstStyle/>
          <a:p>
            <a:pPr eaLnBrk="1" hangingPunct="1"/>
            <a:r>
              <a:rPr lang="en-US" sz="3600" smtClean="0"/>
              <a:t>Questions</a:t>
            </a:r>
          </a:p>
        </p:txBody>
      </p:sp>
      <p:sp>
        <p:nvSpPr>
          <p:cNvPr id="52227" name="Rectangle 3"/>
          <p:cNvSpPr>
            <a:spLocks noChangeArrowheads="1"/>
          </p:cNvSpPr>
          <p:nvPr/>
        </p:nvSpPr>
        <p:spPr bwMode="auto">
          <a:xfrm>
            <a:off x="3956050" y="3463925"/>
            <a:ext cx="4630738" cy="2644775"/>
          </a:xfrm>
          <a:prstGeom prst="rect">
            <a:avLst/>
          </a:prstGeom>
          <a:noFill/>
          <a:ln w="9525">
            <a:noFill/>
            <a:miter lim="800000"/>
            <a:headEnd/>
            <a:tailEnd/>
          </a:ln>
        </p:spPr>
        <p:txBody>
          <a:bodyPr/>
          <a:lstStyle/>
          <a:p>
            <a:r>
              <a:rPr lang="en-US" b="1"/>
              <a:t>Renee Shields</a:t>
            </a:r>
          </a:p>
          <a:p>
            <a:r>
              <a:rPr lang="en-US" sz="2000" b="1"/>
              <a:t>Height Modernization Manager</a:t>
            </a:r>
          </a:p>
          <a:p>
            <a:r>
              <a:rPr lang="en-US" sz="2000"/>
              <a:t>N/NGS1, SSMC3, Room 9357</a:t>
            </a:r>
          </a:p>
          <a:p>
            <a:r>
              <a:rPr lang="en-US" sz="2000"/>
              <a:t>1315 East-West Highway</a:t>
            </a:r>
          </a:p>
          <a:p>
            <a:r>
              <a:rPr lang="en-US" sz="2000"/>
              <a:t>Silver Spring, MD  20910</a:t>
            </a:r>
          </a:p>
          <a:p>
            <a:r>
              <a:rPr lang="en-US" sz="2000"/>
              <a:t>301-713-3231, x116</a:t>
            </a:r>
          </a:p>
          <a:p>
            <a:r>
              <a:rPr lang="en-US" sz="2000"/>
              <a:t>Renee.Shields@noaa.gov</a:t>
            </a:r>
          </a:p>
        </p:txBody>
      </p:sp>
      <p:sp>
        <p:nvSpPr>
          <p:cNvPr id="52228" name="Text Box 4"/>
          <p:cNvSpPr txBox="1">
            <a:spLocks noChangeArrowheads="1"/>
          </p:cNvSpPr>
          <p:nvPr/>
        </p:nvSpPr>
        <p:spPr bwMode="auto">
          <a:xfrm>
            <a:off x="2139950" y="2397125"/>
            <a:ext cx="4341813" cy="519113"/>
          </a:xfrm>
          <a:prstGeom prst="rect">
            <a:avLst/>
          </a:prstGeom>
          <a:noFill/>
          <a:ln w="25400" algn="ctr">
            <a:noFill/>
            <a:miter lim="800000"/>
            <a:headEnd/>
            <a:tailEnd/>
          </a:ln>
        </p:spPr>
        <p:txBody>
          <a:bodyPr>
            <a:spAutoFit/>
          </a:bodyPr>
          <a:lstStyle/>
          <a:p>
            <a:pPr marL="228600" indent="-228600">
              <a:spcBef>
                <a:spcPct val="50000"/>
              </a:spcBef>
            </a:pPr>
            <a:r>
              <a:rPr lang="en-US" sz="2800" b="1">
                <a:solidFill>
                  <a:schemeClr val="bg1"/>
                </a:solidFill>
              </a:rPr>
              <a:t>Contact information</a:t>
            </a:r>
          </a:p>
        </p:txBody>
      </p:sp>
      <p:pic>
        <p:nvPicPr>
          <p:cNvPr id="52229" name="Picture 6" descr="question"/>
          <p:cNvPicPr>
            <a:picLocks noChangeAspect="1" noChangeArrowheads="1"/>
          </p:cNvPicPr>
          <p:nvPr/>
        </p:nvPicPr>
        <p:blipFill>
          <a:blip r:embed="rId3" cstate="print"/>
          <a:srcRect/>
          <a:stretch>
            <a:fillRect/>
          </a:stretch>
        </p:blipFill>
        <p:spPr bwMode="auto">
          <a:xfrm>
            <a:off x="1235075" y="1181100"/>
            <a:ext cx="1419225" cy="1419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394" name="Rectangle 2"/>
          <p:cNvSpPr>
            <a:spLocks noGrp="1" noChangeArrowheads="1"/>
          </p:cNvSpPr>
          <p:nvPr>
            <p:ph type="title"/>
          </p:nvPr>
        </p:nvSpPr>
        <p:spPr>
          <a:xfrm>
            <a:off x="765175" y="1450975"/>
            <a:ext cx="8089900" cy="708025"/>
          </a:xfrm>
        </p:spPr>
        <p:txBody>
          <a:bodyPr/>
          <a:lstStyle/>
          <a:p>
            <a:pPr eaLnBrk="1" hangingPunct="1"/>
            <a:r>
              <a:rPr lang="en-US" sz="3200" smtClean="0"/>
              <a:t>Height Modernization Objective</a:t>
            </a:r>
          </a:p>
        </p:txBody>
      </p:sp>
      <p:sp>
        <p:nvSpPr>
          <p:cNvPr id="9219" name="Text Box 3"/>
          <p:cNvSpPr txBox="1">
            <a:spLocks noChangeAspect="1" noChangeArrowheads="1"/>
          </p:cNvSpPr>
          <p:nvPr/>
        </p:nvSpPr>
        <p:spPr bwMode="auto">
          <a:xfrm>
            <a:off x="8281988" y="3905250"/>
            <a:ext cx="184150" cy="184150"/>
          </a:xfrm>
          <a:prstGeom prst="rect">
            <a:avLst/>
          </a:prstGeom>
          <a:noFill/>
          <a:ln w="9525">
            <a:noFill/>
            <a:miter lim="800000"/>
            <a:headEnd/>
            <a:tailEnd/>
          </a:ln>
        </p:spPr>
        <p:txBody>
          <a:bodyPr wrap="none" anchor="ctr">
            <a:spAutoFit/>
          </a:bodyPr>
          <a:lstStyle/>
          <a:p>
            <a:pPr eaLnBrk="0" hangingPunct="0"/>
            <a:endParaRPr lang="en-US" sz="600" b="1">
              <a:latin typeface="Arial Narrow" pitchFamily="34" charset="0"/>
            </a:endParaRPr>
          </a:p>
        </p:txBody>
      </p:sp>
      <p:sp>
        <p:nvSpPr>
          <p:cNvPr id="9220" name="Text Box 4"/>
          <p:cNvSpPr txBox="1">
            <a:spLocks noChangeAspect="1" noChangeArrowheads="1"/>
          </p:cNvSpPr>
          <p:nvPr/>
        </p:nvSpPr>
        <p:spPr bwMode="auto">
          <a:xfrm>
            <a:off x="8335963" y="3608388"/>
            <a:ext cx="219075" cy="184150"/>
          </a:xfrm>
          <a:prstGeom prst="rect">
            <a:avLst/>
          </a:prstGeom>
          <a:noFill/>
          <a:ln w="9525">
            <a:noFill/>
            <a:miter lim="800000"/>
            <a:headEnd/>
            <a:tailEnd/>
          </a:ln>
        </p:spPr>
        <p:txBody>
          <a:bodyPr wrap="none" anchor="ctr">
            <a:spAutoFit/>
          </a:bodyPr>
          <a:lstStyle/>
          <a:p>
            <a:pPr eaLnBrk="0" hangingPunct="0"/>
            <a:r>
              <a:rPr lang="en-US" sz="600" b="1">
                <a:solidFill>
                  <a:schemeClr val="accent2"/>
                </a:solidFill>
                <a:latin typeface="Arial Narrow" pitchFamily="34" charset="0"/>
              </a:rPr>
              <a:t> </a:t>
            </a:r>
            <a:r>
              <a:rPr lang="en-US" sz="600" b="1">
                <a:latin typeface="Arial Narrow" pitchFamily="34" charset="0"/>
              </a:rPr>
              <a:t> </a:t>
            </a:r>
          </a:p>
        </p:txBody>
      </p:sp>
      <p:sp>
        <p:nvSpPr>
          <p:cNvPr id="9221" name="Text Box 5"/>
          <p:cNvSpPr txBox="1">
            <a:spLocks noChangeAspect="1" noChangeArrowheads="1"/>
          </p:cNvSpPr>
          <p:nvPr/>
        </p:nvSpPr>
        <p:spPr bwMode="auto">
          <a:xfrm>
            <a:off x="8320088" y="2989263"/>
            <a:ext cx="184150" cy="184150"/>
          </a:xfrm>
          <a:prstGeom prst="rect">
            <a:avLst/>
          </a:prstGeom>
          <a:noFill/>
          <a:ln w="9525">
            <a:noFill/>
            <a:miter lim="800000"/>
            <a:headEnd/>
            <a:tailEnd/>
          </a:ln>
        </p:spPr>
        <p:txBody>
          <a:bodyPr wrap="none" anchor="ctr">
            <a:spAutoFit/>
          </a:bodyPr>
          <a:lstStyle/>
          <a:p>
            <a:pPr eaLnBrk="0" hangingPunct="0"/>
            <a:endParaRPr lang="en-US" sz="600" b="1">
              <a:latin typeface="Arial Narrow" pitchFamily="34" charset="0"/>
            </a:endParaRPr>
          </a:p>
        </p:txBody>
      </p:sp>
      <p:sp>
        <p:nvSpPr>
          <p:cNvPr id="9222" name="Text Box 6"/>
          <p:cNvSpPr txBox="1">
            <a:spLocks noChangeAspect="1" noChangeArrowheads="1"/>
          </p:cNvSpPr>
          <p:nvPr/>
        </p:nvSpPr>
        <p:spPr bwMode="auto">
          <a:xfrm>
            <a:off x="8259763" y="2700338"/>
            <a:ext cx="184150" cy="184150"/>
          </a:xfrm>
          <a:prstGeom prst="rect">
            <a:avLst/>
          </a:prstGeom>
          <a:noFill/>
          <a:ln w="9525">
            <a:noFill/>
            <a:miter lim="800000"/>
            <a:headEnd/>
            <a:tailEnd/>
          </a:ln>
        </p:spPr>
        <p:txBody>
          <a:bodyPr wrap="none" anchor="ctr">
            <a:spAutoFit/>
          </a:bodyPr>
          <a:lstStyle/>
          <a:p>
            <a:pPr eaLnBrk="0" hangingPunct="0"/>
            <a:endParaRPr lang="en-US" sz="600" b="1">
              <a:latin typeface="Arial Narrow" pitchFamily="34" charset="0"/>
            </a:endParaRPr>
          </a:p>
        </p:txBody>
      </p:sp>
      <p:sp>
        <p:nvSpPr>
          <p:cNvPr id="9223" name="Text Box 9"/>
          <p:cNvSpPr txBox="1">
            <a:spLocks noChangeAspect="1" noChangeArrowheads="1"/>
          </p:cNvSpPr>
          <p:nvPr/>
        </p:nvSpPr>
        <p:spPr bwMode="auto">
          <a:xfrm>
            <a:off x="3771900" y="2579688"/>
            <a:ext cx="1471613" cy="366712"/>
          </a:xfrm>
          <a:prstGeom prst="rect">
            <a:avLst/>
          </a:prstGeom>
          <a:noFill/>
          <a:ln w="9525">
            <a:noFill/>
            <a:miter lim="800000"/>
            <a:headEnd/>
            <a:tailEnd/>
          </a:ln>
        </p:spPr>
        <p:txBody>
          <a:bodyPr anchor="ctr">
            <a:spAutoFit/>
          </a:bodyPr>
          <a:lstStyle/>
          <a:p>
            <a:pPr algn="ctr" eaLnBrk="0" hangingPunct="0"/>
            <a:r>
              <a:rPr lang="en-US" sz="1800" b="1">
                <a:solidFill>
                  <a:schemeClr val="bg1"/>
                </a:solidFill>
                <a:latin typeface="Arial" pitchFamily="34" charset="0"/>
              </a:rPr>
              <a:t>NSRS</a:t>
            </a:r>
          </a:p>
        </p:txBody>
      </p:sp>
      <p:sp>
        <p:nvSpPr>
          <p:cNvPr id="9224" name="AutoShape 10"/>
          <p:cNvSpPr>
            <a:spLocks noChangeAspect="1" noChangeArrowheads="1"/>
          </p:cNvSpPr>
          <p:nvPr/>
        </p:nvSpPr>
        <p:spPr bwMode="auto">
          <a:xfrm>
            <a:off x="3659188" y="3048000"/>
            <a:ext cx="1614487" cy="793750"/>
          </a:xfrm>
          <a:prstGeom prst="diamond">
            <a:avLst/>
          </a:prstGeom>
          <a:solidFill>
            <a:srgbClr val="FFFF00"/>
          </a:solidFill>
          <a:ln w="15875">
            <a:solidFill>
              <a:schemeClr val="bg2"/>
            </a:solidFill>
            <a:miter lim="800000"/>
            <a:headEnd/>
            <a:tailEnd/>
          </a:ln>
        </p:spPr>
        <p:txBody>
          <a:bodyPr wrap="none" anchor="ctr"/>
          <a:lstStyle/>
          <a:p>
            <a:pPr>
              <a:spcBef>
                <a:spcPct val="50000"/>
              </a:spcBef>
              <a:buFontTx/>
              <a:buChar char="•"/>
            </a:pPr>
            <a:endParaRPr lang="en-US"/>
          </a:p>
        </p:txBody>
      </p:sp>
      <p:sp>
        <p:nvSpPr>
          <p:cNvPr id="9225" name="Line 8"/>
          <p:cNvSpPr>
            <a:spLocks noChangeAspect="1" noChangeShapeType="1"/>
          </p:cNvSpPr>
          <p:nvPr/>
        </p:nvSpPr>
        <p:spPr bwMode="auto">
          <a:xfrm>
            <a:off x="3062288" y="3433763"/>
            <a:ext cx="595312" cy="0"/>
          </a:xfrm>
          <a:prstGeom prst="line">
            <a:avLst/>
          </a:prstGeom>
          <a:noFill/>
          <a:ln w="38100">
            <a:solidFill>
              <a:srgbClr val="CC0000"/>
            </a:solidFill>
            <a:round/>
            <a:headEnd/>
            <a:tailEnd type="stealth" w="med" len="med"/>
          </a:ln>
        </p:spPr>
        <p:txBody>
          <a:bodyPr wrap="none" anchor="ctr"/>
          <a:lstStyle/>
          <a:p>
            <a:endParaRPr lang="en-US"/>
          </a:p>
        </p:txBody>
      </p:sp>
      <p:grpSp>
        <p:nvGrpSpPr>
          <p:cNvPr id="9226" name="Group 12"/>
          <p:cNvGrpSpPr>
            <a:grpSpLocks/>
          </p:cNvGrpSpPr>
          <p:nvPr/>
        </p:nvGrpSpPr>
        <p:grpSpPr bwMode="auto">
          <a:xfrm>
            <a:off x="6170613" y="3494088"/>
            <a:ext cx="2012950" cy="693737"/>
            <a:chOff x="3792" y="2208"/>
            <a:chExt cx="1268" cy="437"/>
          </a:xfrm>
        </p:grpSpPr>
        <p:sp>
          <p:nvSpPr>
            <p:cNvPr id="9247" name="AutoShape 13"/>
            <p:cNvSpPr>
              <a:spLocks noChangeAspect="1" noChangeArrowheads="1"/>
            </p:cNvSpPr>
            <p:nvPr/>
          </p:nvSpPr>
          <p:spPr bwMode="auto">
            <a:xfrm>
              <a:off x="3792" y="2208"/>
              <a:ext cx="1268" cy="437"/>
            </a:xfrm>
            <a:prstGeom prst="diamond">
              <a:avLst/>
            </a:prstGeom>
            <a:solidFill>
              <a:srgbClr val="FFFF00"/>
            </a:solidFill>
            <a:ln w="15875">
              <a:solidFill>
                <a:schemeClr val="bg2"/>
              </a:solidFill>
              <a:miter lim="800000"/>
              <a:headEnd/>
              <a:tailEnd/>
            </a:ln>
          </p:spPr>
          <p:txBody>
            <a:bodyPr wrap="none" anchor="ctr"/>
            <a:lstStyle/>
            <a:p>
              <a:pPr>
                <a:spcBef>
                  <a:spcPct val="50000"/>
                </a:spcBef>
                <a:buFontTx/>
                <a:buChar char="•"/>
              </a:pPr>
              <a:endParaRPr lang="en-US"/>
            </a:p>
          </p:txBody>
        </p:sp>
        <p:sp>
          <p:nvSpPr>
            <p:cNvPr id="9248" name="AutoShape 14"/>
            <p:cNvSpPr>
              <a:spLocks noChangeAspect="1" noChangeArrowheads="1"/>
            </p:cNvSpPr>
            <p:nvPr/>
          </p:nvSpPr>
          <p:spPr bwMode="auto">
            <a:xfrm>
              <a:off x="4031" y="2384"/>
              <a:ext cx="104" cy="68"/>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49" name="AutoShape 15"/>
            <p:cNvSpPr>
              <a:spLocks noChangeAspect="1" noChangeArrowheads="1"/>
            </p:cNvSpPr>
            <p:nvPr/>
          </p:nvSpPr>
          <p:spPr bwMode="auto">
            <a:xfrm>
              <a:off x="4319" y="2485"/>
              <a:ext cx="103" cy="68"/>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50" name="AutoShape 16"/>
            <p:cNvSpPr>
              <a:spLocks noChangeAspect="1" noChangeArrowheads="1"/>
            </p:cNvSpPr>
            <p:nvPr/>
          </p:nvSpPr>
          <p:spPr bwMode="auto">
            <a:xfrm>
              <a:off x="4750" y="2384"/>
              <a:ext cx="103" cy="68"/>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51" name="AutoShape 17"/>
            <p:cNvSpPr>
              <a:spLocks noChangeAspect="1" noChangeArrowheads="1"/>
            </p:cNvSpPr>
            <p:nvPr/>
          </p:nvSpPr>
          <p:spPr bwMode="auto">
            <a:xfrm>
              <a:off x="4510" y="2460"/>
              <a:ext cx="103" cy="67"/>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grpSp>
      <p:sp>
        <p:nvSpPr>
          <p:cNvPr id="9227" name="AutoShape 18" descr="DOQQ"/>
          <p:cNvSpPr>
            <a:spLocks noChangeAspect="1" noChangeArrowheads="1"/>
          </p:cNvSpPr>
          <p:nvPr/>
        </p:nvSpPr>
        <p:spPr bwMode="auto">
          <a:xfrm>
            <a:off x="6170613" y="3265488"/>
            <a:ext cx="2063750" cy="635000"/>
          </a:xfrm>
          <a:prstGeom prst="diamond">
            <a:avLst/>
          </a:prstGeom>
          <a:blipFill dpi="0" rotWithShape="0">
            <a:blip r:embed="rId3" cstate="print"/>
            <a:srcRect/>
            <a:stretch>
              <a:fillRect/>
            </a:stretch>
          </a:blipFill>
          <a:ln w="15875">
            <a:solidFill>
              <a:schemeClr val="bg2"/>
            </a:solidFill>
            <a:miter lim="800000"/>
            <a:headEnd/>
            <a:tailEnd/>
          </a:ln>
        </p:spPr>
        <p:txBody>
          <a:bodyPr wrap="none" anchor="ctr"/>
          <a:lstStyle/>
          <a:p>
            <a:pPr>
              <a:spcBef>
                <a:spcPct val="50000"/>
              </a:spcBef>
              <a:buFontTx/>
              <a:buChar char="•"/>
            </a:pPr>
            <a:endParaRPr lang="en-US"/>
          </a:p>
        </p:txBody>
      </p:sp>
      <p:sp>
        <p:nvSpPr>
          <p:cNvPr id="9228" name="AutoShape 19" descr="HILSHD"/>
          <p:cNvSpPr>
            <a:spLocks noChangeAspect="1" noChangeArrowheads="1"/>
          </p:cNvSpPr>
          <p:nvPr/>
        </p:nvSpPr>
        <p:spPr bwMode="auto">
          <a:xfrm>
            <a:off x="6170613" y="3036888"/>
            <a:ext cx="2063750" cy="631825"/>
          </a:xfrm>
          <a:prstGeom prst="diamond">
            <a:avLst/>
          </a:prstGeom>
          <a:blipFill dpi="0" rotWithShape="0">
            <a:blip r:embed="rId4" cstate="print"/>
            <a:srcRect/>
            <a:stretch>
              <a:fillRect/>
            </a:stretch>
          </a:blipFill>
          <a:ln w="15875">
            <a:solidFill>
              <a:schemeClr val="bg2"/>
            </a:solidFill>
            <a:miter lim="800000"/>
            <a:headEnd/>
            <a:tailEnd/>
          </a:ln>
        </p:spPr>
        <p:txBody>
          <a:bodyPr wrap="none" anchor="ctr"/>
          <a:lstStyle/>
          <a:p>
            <a:pPr>
              <a:spcBef>
                <a:spcPct val="50000"/>
              </a:spcBef>
              <a:buFontTx/>
              <a:buChar char="•"/>
            </a:pPr>
            <a:endParaRPr lang="en-US"/>
          </a:p>
        </p:txBody>
      </p:sp>
      <p:sp>
        <p:nvSpPr>
          <p:cNvPr id="9229" name="AutoShape 20" descr="ADM"/>
          <p:cNvSpPr>
            <a:spLocks noChangeAspect="1" noChangeArrowheads="1"/>
          </p:cNvSpPr>
          <p:nvPr/>
        </p:nvSpPr>
        <p:spPr bwMode="auto">
          <a:xfrm>
            <a:off x="6154738" y="2740025"/>
            <a:ext cx="2065337" cy="631825"/>
          </a:xfrm>
          <a:prstGeom prst="diamond">
            <a:avLst/>
          </a:prstGeom>
          <a:blipFill dpi="0" rotWithShape="0">
            <a:blip r:embed="rId5" cstate="print"/>
            <a:srcRect/>
            <a:stretch>
              <a:fillRect/>
            </a:stretch>
          </a:blipFill>
          <a:ln w="15875">
            <a:solidFill>
              <a:schemeClr val="bg2"/>
            </a:solidFill>
            <a:miter lim="800000"/>
            <a:headEnd/>
            <a:tailEnd/>
          </a:ln>
        </p:spPr>
        <p:txBody>
          <a:bodyPr wrap="none" anchor="ctr"/>
          <a:lstStyle/>
          <a:p>
            <a:pPr>
              <a:spcBef>
                <a:spcPct val="50000"/>
              </a:spcBef>
              <a:buFontTx/>
              <a:buChar char="•"/>
            </a:pPr>
            <a:endParaRPr lang="en-US"/>
          </a:p>
        </p:txBody>
      </p:sp>
      <p:sp>
        <p:nvSpPr>
          <p:cNvPr id="9230" name="AutoShape 21" descr="STM"/>
          <p:cNvSpPr>
            <a:spLocks noChangeAspect="1" noChangeArrowheads="1"/>
          </p:cNvSpPr>
          <p:nvPr/>
        </p:nvSpPr>
        <p:spPr bwMode="auto">
          <a:xfrm>
            <a:off x="6154738" y="2519363"/>
            <a:ext cx="2065337" cy="633412"/>
          </a:xfrm>
          <a:prstGeom prst="diamond">
            <a:avLst/>
          </a:prstGeom>
          <a:blipFill dpi="0" rotWithShape="0">
            <a:blip r:embed="rId6" cstate="print"/>
            <a:srcRect/>
            <a:stretch>
              <a:fillRect/>
            </a:stretch>
          </a:blipFill>
          <a:ln w="15875">
            <a:solidFill>
              <a:schemeClr val="bg2"/>
            </a:solidFill>
            <a:miter lim="800000"/>
            <a:headEnd/>
            <a:tailEnd/>
          </a:ln>
        </p:spPr>
        <p:txBody>
          <a:bodyPr wrap="none" anchor="ctr"/>
          <a:lstStyle/>
          <a:p>
            <a:pPr>
              <a:spcBef>
                <a:spcPct val="50000"/>
              </a:spcBef>
              <a:buFontTx/>
              <a:buChar char="•"/>
            </a:pPr>
            <a:endParaRPr lang="en-US"/>
          </a:p>
        </p:txBody>
      </p:sp>
      <p:sp>
        <p:nvSpPr>
          <p:cNvPr id="9231" name="AutoShape 22" descr="STREETS"/>
          <p:cNvSpPr>
            <a:spLocks noChangeAspect="1" noChangeArrowheads="1"/>
          </p:cNvSpPr>
          <p:nvPr/>
        </p:nvSpPr>
        <p:spPr bwMode="auto">
          <a:xfrm>
            <a:off x="6154738" y="2203450"/>
            <a:ext cx="2065337" cy="631825"/>
          </a:xfrm>
          <a:prstGeom prst="diamond">
            <a:avLst/>
          </a:prstGeom>
          <a:blipFill dpi="0" rotWithShape="0">
            <a:blip r:embed="rId7" cstate="print"/>
            <a:srcRect/>
            <a:stretch>
              <a:fillRect/>
            </a:stretch>
          </a:blipFill>
          <a:ln w="15875">
            <a:solidFill>
              <a:schemeClr val="bg2"/>
            </a:solidFill>
            <a:miter lim="800000"/>
            <a:headEnd/>
            <a:tailEnd/>
          </a:ln>
        </p:spPr>
        <p:txBody>
          <a:bodyPr wrap="none" anchor="ctr"/>
          <a:lstStyle/>
          <a:p>
            <a:pPr>
              <a:spcBef>
                <a:spcPct val="50000"/>
              </a:spcBef>
              <a:buFontTx/>
              <a:buChar char="•"/>
            </a:pPr>
            <a:endParaRPr lang="en-US"/>
          </a:p>
        </p:txBody>
      </p:sp>
      <p:sp>
        <p:nvSpPr>
          <p:cNvPr id="9232" name="Line 24"/>
          <p:cNvSpPr>
            <a:spLocks noChangeAspect="1" noChangeShapeType="1"/>
          </p:cNvSpPr>
          <p:nvPr/>
        </p:nvSpPr>
        <p:spPr bwMode="auto">
          <a:xfrm flipV="1">
            <a:off x="5307013" y="3419475"/>
            <a:ext cx="877887" cy="0"/>
          </a:xfrm>
          <a:prstGeom prst="line">
            <a:avLst/>
          </a:prstGeom>
          <a:noFill/>
          <a:ln w="38100">
            <a:solidFill>
              <a:srgbClr val="CC0000"/>
            </a:solidFill>
            <a:round/>
            <a:headEnd/>
            <a:tailEnd type="stealth" w="med" len="med"/>
          </a:ln>
        </p:spPr>
        <p:txBody>
          <a:bodyPr wrap="none" anchor="ctr"/>
          <a:lstStyle/>
          <a:p>
            <a:endParaRPr lang="en-US"/>
          </a:p>
        </p:txBody>
      </p:sp>
      <p:sp>
        <p:nvSpPr>
          <p:cNvPr id="9233" name="AutoShape 25"/>
          <p:cNvSpPr>
            <a:spLocks noChangeAspect="1" noChangeArrowheads="1"/>
          </p:cNvSpPr>
          <p:nvPr/>
        </p:nvSpPr>
        <p:spPr bwMode="auto">
          <a:xfrm>
            <a:off x="3956050" y="3324225"/>
            <a:ext cx="131763" cy="123825"/>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34" name="AutoShape 26"/>
          <p:cNvSpPr>
            <a:spLocks noChangeAspect="1" noChangeArrowheads="1"/>
          </p:cNvSpPr>
          <p:nvPr/>
        </p:nvSpPr>
        <p:spPr bwMode="auto">
          <a:xfrm>
            <a:off x="4319588" y="3508375"/>
            <a:ext cx="134937" cy="122238"/>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35" name="AutoShape 27"/>
          <p:cNvSpPr>
            <a:spLocks noChangeAspect="1" noChangeArrowheads="1"/>
          </p:cNvSpPr>
          <p:nvPr/>
        </p:nvSpPr>
        <p:spPr bwMode="auto">
          <a:xfrm>
            <a:off x="4564063" y="3463925"/>
            <a:ext cx="130175" cy="120650"/>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sp>
        <p:nvSpPr>
          <p:cNvPr id="9236" name="AutoShape 28"/>
          <p:cNvSpPr>
            <a:spLocks noChangeAspect="1" noChangeArrowheads="1"/>
          </p:cNvSpPr>
          <p:nvPr/>
        </p:nvSpPr>
        <p:spPr bwMode="auto">
          <a:xfrm>
            <a:off x="4870450" y="3324225"/>
            <a:ext cx="130175" cy="123825"/>
          </a:xfrm>
          <a:prstGeom prst="triangle">
            <a:avLst>
              <a:gd name="adj" fmla="val 50000"/>
            </a:avLst>
          </a:prstGeom>
          <a:solidFill>
            <a:srgbClr val="CC0000"/>
          </a:solidFill>
          <a:ln w="15875">
            <a:solidFill>
              <a:schemeClr val="bg2"/>
            </a:solidFill>
            <a:miter lim="800000"/>
            <a:headEnd/>
            <a:tailEnd/>
          </a:ln>
        </p:spPr>
        <p:txBody>
          <a:bodyPr vert="eaVert" wrap="none" anchor="ctr"/>
          <a:lstStyle/>
          <a:p>
            <a:pPr>
              <a:spcBef>
                <a:spcPct val="50000"/>
              </a:spcBef>
              <a:buFontTx/>
              <a:buChar char="•"/>
            </a:pPr>
            <a:endParaRPr lang="en-US"/>
          </a:p>
        </p:txBody>
      </p:sp>
      <p:grpSp>
        <p:nvGrpSpPr>
          <p:cNvPr id="9237" name="Group 35"/>
          <p:cNvGrpSpPr>
            <a:grpSpLocks/>
          </p:cNvGrpSpPr>
          <p:nvPr/>
        </p:nvGrpSpPr>
        <p:grpSpPr bwMode="auto">
          <a:xfrm>
            <a:off x="1693863" y="4741863"/>
            <a:ext cx="6038850" cy="771525"/>
            <a:chOff x="1269" y="2987"/>
            <a:chExt cx="3804" cy="486"/>
          </a:xfrm>
        </p:grpSpPr>
        <p:sp>
          <p:nvSpPr>
            <p:cNvPr id="9242" name="Rectangle 29"/>
            <p:cNvSpPr>
              <a:spLocks noChangeArrowheads="1"/>
            </p:cNvSpPr>
            <p:nvPr/>
          </p:nvSpPr>
          <p:spPr bwMode="auto">
            <a:xfrm>
              <a:off x="1980" y="2987"/>
              <a:ext cx="1095" cy="240"/>
            </a:xfrm>
            <a:prstGeom prst="rect">
              <a:avLst/>
            </a:prstGeom>
            <a:solidFill>
              <a:srgbClr val="800000"/>
            </a:solidFill>
            <a:ln w="19050">
              <a:solidFill>
                <a:schemeClr val="tx1"/>
              </a:solidFill>
              <a:miter lim="800000"/>
              <a:headEnd/>
              <a:tailEnd/>
            </a:ln>
          </p:spPr>
          <p:txBody>
            <a:bodyPr wrap="none" anchor="ctr"/>
            <a:lstStyle/>
            <a:p>
              <a:pPr algn="ctr" eaLnBrk="0" hangingPunct="0">
                <a:buClr>
                  <a:srgbClr val="C20000"/>
                </a:buClr>
              </a:pPr>
              <a:r>
                <a:rPr lang="en-US" sz="1600" b="1">
                  <a:solidFill>
                    <a:schemeClr val="bg1"/>
                  </a:solidFill>
                </a:rPr>
                <a:t>Reliable</a:t>
              </a:r>
            </a:p>
          </p:txBody>
        </p:sp>
        <p:sp>
          <p:nvSpPr>
            <p:cNvPr id="9243" name="Rectangle 30"/>
            <p:cNvSpPr>
              <a:spLocks noChangeArrowheads="1"/>
            </p:cNvSpPr>
            <p:nvPr/>
          </p:nvSpPr>
          <p:spPr bwMode="auto">
            <a:xfrm>
              <a:off x="1269" y="3227"/>
              <a:ext cx="1248" cy="240"/>
            </a:xfrm>
            <a:prstGeom prst="rect">
              <a:avLst/>
            </a:prstGeom>
            <a:solidFill>
              <a:srgbClr val="800000"/>
            </a:solidFill>
            <a:ln w="19050">
              <a:solidFill>
                <a:schemeClr val="tx1"/>
              </a:solidFill>
              <a:miter lim="800000"/>
              <a:headEnd/>
              <a:tailEnd/>
            </a:ln>
          </p:spPr>
          <p:txBody>
            <a:bodyPr wrap="none" anchor="ctr"/>
            <a:lstStyle/>
            <a:p>
              <a:pPr algn="ctr" eaLnBrk="0" hangingPunct="0">
                <a:buClr>
                  <a:srgbClr val="C20000"/>
                </a:buClr>
              </a:pPr>
              <a:r>
                <a:rPr lang="en-US" sz="1600" b="1">
                  <a:solidFill>
                    <a:schemeClr val="bg1"/>
                  </a:solidFill>
                </a:rPr>
                <a:t>Cost-effective</a:t>
              </a:r>
            </a:p>
          </p:txBody>
        </p:sp>
        <p:sp>
          <p:nvSpPr>
            <p:cNvPr id="9244" name="Rectangle 31"/>
            <p:cNvSpPr>
              <a:spLocks noChangeArrowheads="1"/>
            </p:cNvSpPr>
            <p:nvPr/>
          </p:nvSpPr>
          <p:spPr bwMode="auto">
            <a:xfrm>
              <a:off x="3065" y="2987"/>
              <a:ext cx="1202" cy="240"/>
            </a:xfrm>
            <a:prstGeom prst="rect">
              <a:avLst/>
            </a:prstGeom>
            <a:solidFill>
              <a:srgbClr val="800000"/>
            </a:solidFill>
            <a:ln w="19050">
              <a:solidFill>
                <a:schemeClr val="tx1"/>
              </a:solidFill>
              <a:miter lim="800000"/>
              <a:headEnd/>
              <a:tailEnd/>
            </a:ln>
          </p:spPr>
          <p:txBody>
            <a:bodyPr wrap="none" anchor="ctr"/>
            <a:lstStyle/>
            <a:p>
              <a:pPr algn="ctr" eaLnBrk="0" hangingPunct="0">
                <a:buClr>
                  <a:srgbClr val="C20000"/>
                </a:buClr>
              </a:pPr>
              <a:r>
                <a:rPr lang="en-US" sz="1600" b="1">
                  <a:solidFill>
                    <a:schemeClr val="bg1"/>
                  </a:solidFill>
                </a:rPr>
                <a:t>Accurate</a:t>
              </a:r>
            </a:p>
          </p:txBody>
        </p:sp>
        <p:sp>
          <p:nvSpPr>
            <p:cNvPr id="9245" name="Rectangle 32"/>
            <p:cNvSpPr>
              <a:spLocks noChangeArrowheads="1"/>
            </p:cNvSpPr>
            <p:nvPr/>
          </p:nvSpPr>
          <p:spPr bwMode="auto">
            <a:xfrm>
              <a:off x="2473" y="3227"/>
              <a:ext cx="1134" cy="240"/>
            </a:xfrm>
            <a:prstGeom prst="rect">
              <a:avLst/>
            </a:prstGeom>
            <a:solidFill>
              <a:srgbClr val="800000"/>
            </a:solidFill>
            <a:ln w="19050">
              <a:solidFill>
                <a:schemeClr val="tx1"/>
              </a:solidFill>
              <a:miter lim="800000"/>
              <a:headEnd/>
              <a:tailEnd/>
            </a:ln>
          </p:spPr>
          <p:txBody>
            <a:bodyPr wrap="none" anchor="ctr"/>
            <a:lstStyle/>
            <a:p>
              <a:pPr algn="ctr" eaLnBrk="0" hangingPunct="0">
                <a:buClr>
                  <a:srgbClr val="C20000"/>
                </a:buClr>
              </a:pPr>
              <a:r>
                <a:rPr lang="en-US" sz="1600" b="1">
                  <a:solidFill>
                    <a:schemeClr val="bg1"/>
                  </a:solidFill>
                </a:rPr>
                <a:t>Standardized</a:t>
              </a:r>
            </a:p>
          </p:txBody>
        </p:sp>
        <p:sp>
          <p:nvSpPr>
            <p:cNvPr id="9246" name="Rectangle 33"/>
            <p:cNvSpPr>
              <a:spLocks noChangeArrowheads="1"/>
            </p:cNvSpPr>
            <p:nvPr/>
          </p:nvSpPr>
          <p:spPr bwMode="auto">
            <a:xfrm>
              <a:off x="3585" y="3233"/>
              <a:ext cx="1488" cy="240"/>
            </a:xfrm>
            <a:prstGeom prst="rect">
              <a:avLst/>
            </a:prstGeom>
            <a:solidFill>
              <a:srgbClr val="800000"/>
            </a:solidFill>
            <a:ln w="19050">
              <a:solidFill>
                <a:schemeClr val="tx1"/>
              </a:solidFill>
              <a:miter lim="800000"/>
              <a:headEnd/>
              <a:tailEnd/>
            </a:ln>
          </p:spPr>
          <p:txBody>
            <a:bodyPr wrap="none" anchor="ctr"/>
            <a:lstStyle/>
            <a:p>
              <a:pPr algn="ctr" eaLnBrk="0" hangingPunct="0">
                <a:buClr>
                  <a:srgbClr val="C20000"/>
                </a:buClr>
              </a:pPr>
              <a:r>
                <a:rPr lang="en-US" sz="1600" b="1">
                  <a:solidFill>
                    <a:schemeClr val="bg1"/>
                  </a:solidFill>
                </a:rPr>
                <a:t>Legally Established</a:t>
              </a:r>
            </a:p>
          </p:txBody>
        </p:sp>
      </p:grpSp>
      <p:pic>
        <p:nvPicPr>
          <p:cNvPr id="2107428" name="Picture 36" descr="LevelNet_Map"/>
          <p:cNvPicPr>
            <a:picLocks noChangeAspect="1" noChangeArrowheads="1"/>
          </p:cNvPicPr>
          <p:nvPr/>
        </p:nvPicPr>
        <p:blipFill>
          <a:blip r:embed="rId8" cstate="print">
            <a:lum bright="-20000" contrast="30000"/>
          </a:blip>
          <a:srcRect/>
          <a:stretch>
            <a:fillRect/>
          </a:stretch>
        </p:blipFill>
        <p:spPr bwMode="auto">
          <a:xfrm>
            <a:off x="174625" y="2397125"/>
            <a:ext cx="2830513" cy="2106613"/>
          </a:xfrm>
          <a:prstGeom prst="rect">
            <a:avLst/>
          </a:prstGeom>
          <a:noFill/>
          <a:ln w="9525" cap="rnd">
            <a:solidFill>
              <a:srgbClr val="C0C0C0"/>
            </a:solidFill>
            <a:prstDash val="sysDot"/>
            <a:miter lim="800000"/>
            <a:headEnd/>
            <a:tailEnd/>
          </a:ln>
        </p:spPr>
      </p:pic>
      <p:sp>
        <p:nvSpPr>
          <p:cNvPr id="9239" name="Rectangle 37"/>
          <p:cNvSpPr>
            <a:spLocks noChangeArrowheads="1"/>
          </p:cNvSpPr>
          <p:nvPr/>
        </p:nvSpPr>
        <p:spPr bwMode="auto">
          <a:xfrm>
            <a:off x="541338" y="658813"/>
            <a:ext cx="8089900" cy="708025"/>
          </a:xfrm>
          <a:prstGeom prst="rect">
            <a:avLst/>
          </a:prstGeom>
          <a:noFill/>
          <a:ln w="9525">
            <a:noFill/>
            <a:miter lim="800000"/>
            <a:headEnd/>
            <a:tailEnd/>
          </a:ln>
        </p:spPr>
        <p:txBody>
          <a:bodyPr anchor="ctr"/>
          <a:lstStyle/>
          <a:p>
            <a:pPr algn="ctr"/>
            <a:r>
              <a:rPr lang="en-US" sz="3600" b="1"/>
              <a:t>NSRS</a:t>
            </a:r>
          </a:p>
        </p:txBody>
      </p:sp>
      <p:sp>
        <p:nvSpPr>
          <p:cNvPr id="9240" name="Text Box 23"/>
          <p:cNvSpPr txBox="1">
            <a:spLocks noChangeAspect="1" noChangeArrowheads="1"/>
          </p:cNvSpPr>
          <p:nvPr/>
        </p:nvSpPr>
        <p:spPr bwMode="auto">
          <a:xfrm>
            <a:off x="6057900" y="4256088"/>
            <a:ext cx="2373313" cy="338137"/>
          </a:xfrm>
          <a:prstGeom prst="rect">
            <a:avLst/>
          </a:prstGeom>
          <a:noFill/>
          <a:ln w="9525">
            <a:noFill/>
            <a:miter lim="800000"/>
            <a:headEnd/>
            <a:tailEnd/>
          </a:ln>
        </p:spPr>
        <p:txBody>
          <a:bodyPr anchor="ctr">
            <a:spAutoFit/>
          </a:bodyPr>
          <a:lstStyle/>
          <a:p>
            <a:pPr eaLnBrk="0" hangingPunct="0"/>
            <a:r>
              <a:rPr lang="en-US" sz="1600" b="1">
                <a:latin typeface="Arial" pitchFamily="34" charset="0"/>
              </a:rPr>
              <a:t>GEODETIC CONTROL</a:t>
            </a:r>
          </a:p>
        </p:txBody>
      </p:sp>
      <p:sp>
        <p:nvSpPr>
          <p:cNvPr id="2107430" name="Text Box 38"/>
          <p:cNvSpPr txBox="1">
            <a:spLocks noChangeAspect="1" noChangeArrowheads="1"/>
          </p:cNvSpPr>
          <p:nvPr/>
        </p:nvSpPr>
        <p:spPr bwMode="auto">
          <a:xfrm>
            <a:off x="1116013" y="4160838"/>
            <a:ext cx="1096962" cy="338137"/>
          </a:xfrm>
          <a:prstGeom prst="rect">
            <a:avLst/>
          </a:prstGeom>
          <a:noFill/>
          <a:ln w="9525">
            <a:noFill/>
            <a:miter lim="800000"/>
            <a:headEnd/>
            <a:tailEnd/>
          </a:ln>
        </p:spPr>
        <p:txBody>
          <a:bodyPr anchor="ctr">
            <a:spAutoFit/>
          </a:bodyPr>
          <a:lstStyle/>
          <a:p>
            <a:pPr eaLnBrk="0" hangingPunct="0"/>
            <a:r>
              <a:rPr lang="en-US" sz="1600" b="1">
                <a:latin typeface="Arial" pitchFamily="34" charset="0"/>
              </a:rPr>
              <a:t>NAVD88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107394"/>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2107428"/>
                                        </p:tgtEl>
                                        <p:attrNameLst>
                                          <p:attrName>style.visibility</p:attrName>
                                        </p:attrNameLst>
                                      </p:cBhvr>
                                      <p:to>
                                        <p:strVal val="visible"/>
                                      </p:to>
                                    </p:set>
                                    <p:animEffect transition="in" filter="dissolve">
                                      <p:cBhvr>
                                        <p:cTn id="9" dur="500"/>
                                        <p:tgtEl>
                                          <p:spTgt spid="2107428"/>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2107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7394" grpId="0"/>
      <p:bldP spid="21074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5025" y="657225"/>
            <a:ext cx="6705600" cy="1143000"/>
          </a:xfrm>
        </p:spPr>
        <p:txBody>
          <a:bodyPr/>
          <a:lstStyle/>
          <a:p>
            <a:pPr eaLnBrk="1" hangingPunct="1"/>
            <a:r>
              <a:rPr lang="en-US" sz="3200" smtClean="0"/>
              <a:t>Height Modernization is …</a:t>
            </a:r>
          </a:p>
        </p:txBody>
      </p:sp>
      <p:sp>
        <p:nvSpPr>
          <p:cNvPr id="10243" name="Rectangle 3"/>
          <p:cNvSpPr>
            <a:spLocks noGrp="1" noChangeArrowheads="1"/>
          </p:cNvSpPr>
          <p:nvPr>
            <p:ph type="body" idx="1"/>
          </p:nvPr>
        </p:nvSpPr>
        <p:spPr>
          <a:xfrm>
            <a:off x="1365250" y="1916113"/>
            <a:ext cx="7191375" cy="2740025"/>
          </a:xfrm>
        </p:spPr>
        <p:txBody>
          <a:bodyPr/>
          <a:lstStyle/>
          <a:p>
            <a:pPr marL="0" indent="0" eaLnBrk="1" hangingPunct="1">
              <a:buFontTx/>
              <a:buNone/>
            </a:pPr>
            <a:r>
              <a:rPr lang="en-US" sz="2800" smtClean="0"/>
              <a:t>…the establishment of accurate, reliable heights using GNSS technology in conjunction with traditional leveling, gravity, and modern remote sensing information….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19113" y="406400"/>
            <a:ext cx="8391525" cy="760413"/>
          </a:xfrm>
        </p:spPr>
        <p:txBody>
          <a:bodyPr/>
          <a:lstStyle/>
          <a:p>
            <a:pPr eaLnBrk="1" hangingPunct="1"/>
            <a:r>
              <a:rPr lang="en-US" sz="2800" smtClean="0"/>
              <a:t>The Roots of Height Modernization</a:t>
            </a:r>
          </a:p>
        </p:txBody>
      </p:sp>
      <p:pic>
        <p:nvPicPr>
          <p:cNvPr id="11267" name="Picture 3" descr="calif"/>
          <p:cNvPicPr>
            <a:picLocks noChangeAspect="1" noChangeArrowheads="1"/>
          </p:cNvPicPr>
          <p:nvPr/>
        </p:nvPicPr>
        <p:blipFill>
          <a:blip r:embed="rId3" cstate="print"/>
          <a:srcRect/>
          <a:stretch>
            <a:fillRect/>
          </a:stretch>
        </p:blipFill>
        <p:spPr bwMode="auto">
          <a:xfrm>
            <a:off x="0" y="1423988"/>
            <a:ext cx="2887663" cy="3810000"/>
          </a:xfrm>
          <a:prstGeom prst="rect">
            <a:avLst/>
          </a:prstGeom>
          <a:noFill/>
          <a:ln w="9525">
            <a:noFill/>
            <a:miter lim="800000"/>
            <a:headEnd/>
            <a:tailEnd/>
          </a:ln>
        </p:spPr>
      </p:pic>
      <p:sp>
        <p:nvSpPr>
          <p:cNvPr id="11268" name="Rectangle 4"/>
          <p:cNvSpPr>
            <a:spLocks noGrp="1" noChangeArrowheads="1"/>
          </p:cNvSpPr>
          <p:nvPr>
            <p:ph type="body" idx="1"/>
          </p:nvPr>
        </p:nvSpPr>
        <p:spPr>
          <a:xfrm>
            <a:off x="2763838" y="1244600"/>
            <a:ext cx="6380162" cy="4486275"/>
          </a:xfrm>
        </p:spPr>
        <p:txBody>
          <a:bodyPr/>
          <a:lstStyle/>
          <a:p>
            <a:pPr eaLnBrk="1" hangingPunct="1">
              <a:lnSpc>
                <a:spcPct val="120000"/>
              </a:lnSpc>
              <a:spcBef>
                <a:spcPct val="15000"/>
              </a:spcBef>
            </a:pPr>
            <a:r>
              <a:rPr lang="en-US" sz="2400" b="1" smtClean="0"/>
              <a:t>In 1994</a:t>
            </a:r>
            <a:r>
              <a:rPr lang="en-US" smtClean="0"/>
              <a:t> - First meeting held in Sacramento, CA </a:t>
            </a:r>
          </a:p>
          <a:p>
            <a:pPr lvl="1" eaLnBrk="1" hangingPunct="1">
              <a:lnSpc>
                <a:spcPct val="120000"/>
              </a:lnSpc>
              <a:spcBef>
                <a:spcPct val="15000"/>
              </a:spcBef>
            </a:pPr>
            <a:r>
              <a:rPr lang="en-US" smtClean="0"/>
              <a:t>Some heights in CA in error by more than a meter</a:t>
            </a:r>
          </a:p>
          <a:p>
            <a:pPr lvl="1" eaLnBrk="1" hangingPunct="1">
              <a:lnSpc>
                <a:spcPct val="120000"/>
              </a:lnSpc>
              <a:spcBef>
                <a:spcPct val="15000"/>
              </a:spcBef>
            </a:pPr>
            <a:r>
              <a:rPr lang="en-US" smtClean="0"/>
              <a:t>GPS could be immediately used to meet some of California’s requirements</a:t>
            </a:r>
          </a:p>
          <a:p>
            <a:pPr lvl="1" eaLnBrk="1" hangingPunct="1">
              <a:lnSpc>
                <a:spcPct val="120000"/>
              </a:lnSpc>
              <a:spcBef>
                <a:spcPct val="15000"/>
              </a:spcBef>
            </a:pPr>
            <a:r>
              <a:rPr lang="en-US" smtClean="0"/>
              <a:t>Necessary for the implementation of NAVD 88</a:t>
            </a:r>
          </a:p>
          <a:p>
            <a:pPr>
              <a:lnSpc>
                <a:spcPct val="120000"/>
              </a:lnSpc>
              <a:spcBef>
                <a:spcPct val="15000"/>
              </a:spcBef>
            </a:pPr>
            <a:r>
              <a:rPr lang="en-US" sz="2400" b="1" smtClean="0"/>
              <a:t>In 1998</a:t>
            </a:r>
            <a:r>
              <a:rPr lang="en-US" smtClean="0"/>
              <a:t>, $1.0 M was added to NGS budget to perform Height Modernization Study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2136775" y="1747838"/>
            <a:ext cx="6842125" cy="3908425"/>
          </a:xfrm>
        </p:spPr>
        <p:txBody>
          <a:bodyPr/>
          <a:lstStyle/>
          <a:p>
            <a:pPr eaLnBrk="1" hangingPunct="1"/>
            <a:r>
              <a:rPr lang="en-US" sz="2400" b="1" smtClean="0"/>
              <a:t>In 2000</a:t>
            </a:r>
            <a:r>
              <a:rPr lang="en-US" sz="2400" smtClean="0"/>
              <a:t>, $500K added to NGS’ budget for Height Modernization planning</a:t>
            </a:r>
          </a:p>
          <a:p>
            <a:pPr eaLnBrk="1" hangingPunct="1"/>
            <a:r>
              <a:rPr lang="en-US" sz="2400" b="1" smtClean="0"/>
              <a:t>In 2001</a:t>
            </a:r>
            <a:r>
              <a:rPr lang="en-US" sz="2400" smtClean="0"/>
              <a:t>, $2.25M added to NGS budget </a:t>
            </a:r>
          </a:p>
          <a:p>
            <a:pPr lvl="1" eaLnBrk="1" hangingPunct="1"/>
            <a:r>
              <a:rPr lang="en-US" smtClean="0"/>
              <a:t>to implement Height Modernization in NC</a:t>
            </a:r>
          </a:p>
          <a:p>
            <a:pPr lvl="1" eaLnBrk="1" hangingPunct="1"/>
            <a:r>
              <a:rPr lang="en-US" smtClean="0"/>
              <a:t>to support the California Spatial Reference Center (CSRC)</a:t>
            </a:r>
          </a:p>
          <a:p>
            <a:pPr lvl="1" eaLnBrk="1" hangingPunct="1"/>
            <a:r>
              <a:rPr lang="en-US" smtClean="0"/>
              <a:t>to support NGS related Height Modernization activities</a:t>
            </a:r>
          </a:p>
          <a:p>
            <a:pPr eaLnBrk="1" hangingPunct="1"/>
            <a:r>
              <a:rPr lang="en-US" sz="2400" b="1" smtClean="0"/>
              <a:t>Also in 2001,</a:t>
            </a:r>
            <a:r>
              <a:rPr lang="en-US" sz="2400" smtClean="0"/>
              <a:t> NOAA is directed to work with LA and WI to assess their requirements for Height Modernization</a:t>
            </a:r>
          </a:p>
        </p:txBody>
      </p:sp>
      <p:pic>
        <p:nvPicPr>
          <p:cNvPr id="12291" name="Picture 3"/>
          <p:cNvPicPr>
            <a:picLocks noChangeAspect="1" noChangeArrowheads="1"/>
          </p:cNvPicPr>
          <p:nvPr/>
        </p:nvPicPr>
        <p:blipFill>
          <a:blip r:embed="rId3" cstate="print"/>
          <a:srcRect l="29066" t="20003" r="30003" b="8751"/>
          <a:stretch>
            <a:fillRect/>
          </a:stretch>
        </p:blipFill>
        <p:spPr bwMode="auto">
          <a:xfrm>
            <a:off x="247650" y="1666875"/>
            <a:ext cx="1782763" cy="2035175"/>
          </a:xfrm>
          <a:prstGeom prst="rect">
            <a:avLst/>
          </a:prstGeom>
          <a:solidFill>
            <a:srgbClr val="FFCC00"/>
          </a:solidFill>
          <a:ln w="12700">
            <a:solidFill>
              <a:schemeClr val="tx1"/>
            </a:solidFill>
            <a:miter lim="800000"/>
            <a:headEnd/>
            <a:tailEnd/>
          </a:ln>
        </p:spPr>
      </p:pic>
      <p:sp>
        <p:nvSpPr>
          <p:cNvPr id="12292" name="Rectangle 6"/>
          <p:cNvSpPr>
            <a:spLocks noGrp="1" noChangeArrowheads="1"/>
          </p:cNvSpPr>
          <p:nvPr>
            <p:ph type="title"/>
          </p:nvPr>
        </p:nvSpPr>
        <p:spPr>
          <a:xfrm>
            <a:off x="519113" y="406400"/>
            <a:ext cx="8391525" cy="760413"/>
          </a:xfrm>
        </p:spPr>
        <p:txBody>
          <a:bodyPr/>
          <a:lstStyle/>
          <a:p>
            <a:pPr eaLnBrk="1" hangingPunct="1"/>
            <a:r>
              <a:rPr lang="en-US" sz="2800" smtClean="0"/>
              <a:t>The Roots of Height Modernization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19113" y="406400"/>
            <a:ext cx="8391525" cy="760413"/>
          </a:xfrm>
        </p:spPr>
        <p:txBody>
          <a:bodyPr/>
          <a:lstStyle/>
          <a:p>
            <a:pPr eaLnBrk="1" hangingPunct="1"/>
            <a:r>
              <a:rPr lang="en-US" sz="2800" smtClean="0"/>
              <a:t>Height Modernization Program Timeline</a:t>
            </a:r>
          </a:p>
        </p:txBody>
      </p:sp>
      <p:sp>
        <p:nvSpPr>
          <p:cNvPr id="13315" name="Rectangle 3"/>
          <p:cNvSpPr>
            <a:spLocks noGrp="1" noChangeArrowheads="1"/>
          </p:cNvSpPr>
          <p:nvPr>
            <p:ph type="body" idx="1"/>
          </p:nvPr>
        </p:nvSpPr>
        <p:spPr>
          <a:xfrm>
            <a:off x="933450" y="1244600"/>
            <a:ext cx="7062788" cy="4486275"/>
          </a:xfrm>
        </p:spPr>
        <p:txBody>
          <a:bodyPr/>
          <a:lstStyle/>
          <a:p>
            <a:pPr eaLnBrk="1" hangingPunct="1"/>
            <a:r>
              <a:rPr lang="en-US" sz="2400" b="1" smtClean="0"/>
              <a:t>2002-2006</a:t>
            </a:r>
            <a:r>
              <a:rPr lang="en-US" sz="2400" smtClean="0"/>
              <a:t> – Program expanded to 11 states through Congressionally directed earmarks</a:t>
            </a:r>
          </a:p>
          <a:p>
            <a:pPr eaLnBrk="1" hangingPunct="1"/>
            <a:r>
              <a:rPr lang="en-US" sz="2400" b="1" smtClean="0"/>
              <a:t>2007</a:t>
            </a:r>
            <a:r>
              <a:rPr lang="en-US" sz="2400" smtClean="0"/>
              <a:t> – Program funded at previous year’s levels but without Congressional Direction</a:t>
            </a:r>
          </a:p>
          <a:p>
            <a:pPr eaLnBrk="1" hangingPunct="1"/>
            <a:r>
              <a:rPr lang="en-US" sz="2400" b="1" smtClean="0"/>
              <a:t>2008</a:t>
            </a:r>
            <a:r>
              <a:rPr lang="en-US" sz="2400" smtClean="0"/>
              <a:t> – Appropriations includes Height Modernization line plus earmarks, but total funding is decreased</a:t>
            </a:r>
          </a:p>
          <a:p>
            <a:pPr eaLnBrk="1" hangingPunct="1"/>
            <a:endParaRPr lang="en-US" sz="240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GSPowerPointTemplate07">
  <a:themeElements>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PowerPointTemplate0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PowerPointTemplate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PowerPointTemplate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PowerPointTemplate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PowerPointTemplate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PowerPointTemplate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PowerPointTemplate0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PowerPointTemplate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PowerPointTemplate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PowerPointTemplate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PowerPointTemplate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PowerPointTemplate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38082</TotalTime>
  <Words>5441</Words>
  <Application>Microsoft Office PowerPoint</Application>
  <PresentationFormat>On-screen Show (4:3)</PresentationFormat>
  <Paragraphs>597</Paragraphs>
  <Slides>48</Slides>
  <Notes>46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61" baseType="lpstr">
      <vt:lpstr>Arial</vt:lpstr>
      <vt:lpstr>Times New Roman</vt:lpstr>
      <vt:lpstr>Verdana</vt:lpstr>
      <vt:lpstr>ＭＳ Ｐゴシック</vt:lpstr>
      <vt:lpstr>Arial Narrow</vt:lpstr>
      <vt:lpstr>Times</vt:lpstr>
      <vt:lpstr>Math1</vt:lpstr>
      <vt:lpstr>TradeGothic</vt:lpstr>
      <vt:lpstr>Palatino Linotype</vt:lpstr>
      <vt:lpstr>Wingdings</vt:lpstr>
      <vt:lpstr>NGSPowerPointTemplate07</vt:lpstr>
      <vt:lpstr>Document</vt:lpstr>
      <vt:lpstr>Drawing</vt:lpstr>
      <vt:lpstr>Slide 1</vt:lpstr>
      <vt:lpstr>Overview</vt:lpstr>
      <vt:lpstr>The National Geodetic Survey 10 year plan -- Mission, Vision and Strategy 2008-2018</vt:lpstr>
      <vt:lpstr>Slide 4</vt:lpstr>
      <vt:lpstr>Height Modernization Objective</vt:lpstr>
      <vt:lpstr>Height Modernization is …</vt:lpstr>
      <vt:lpstr>The Roots of Height Modernization</vt:lpstr>
      <vt:lpstr>The Roots of Height Modernization</vt:lpstr>
      <vt:lpstr>Height Modernization Program Timeline</vt:lpstr>
      <vt:lpstr>Slide 10</vt:lpstr>
      <vt:lpstr>Slide 11</vt:lpstr>
      <vt:lpstr>Slide 12</vt:lpstr>
      <vt:lpstr>Slide 13</vt:lpstr>
      <vt:lpstr>Slide 14</vt:lpstr>
      <vt:lpstr>Slide 15</vt:lpstr>
      <vt:lpstr>Slide 16</vt:lpstr>
      <vt:lpstr>Slide 17</vt:lpstr>
      <vt:lpstr>Slide 18</vt:lpstr>
      <vt:lpstr>New and Non-traditional Applications:</vt:lpstr>
      <vt:lpstr>Benefits</vt:lpstr>
      <vt:lpstr>Goal of NHMP</vt:lpstr>
      <vt:lpstr>Consistency?</vt:lpstr>
      <vt:lpstr>Slide 23</vt:lpstr>
      <vt:lpstr>Slide 24</vt:lpstr>
      <vt:lpstr>Slide 25</vt:lpstr>
      <vt:lpstr>Slide 26</vt:lpstr>
      <vt:lpstr>Ellipsoid, Geoid, and Orthometric Heights</vt:lpstr>
      <vt:lpstr>Slide 28</vt:lpstr>
      <vt:lpstr>How accurate is a  GPS-derived Orthometric Height?</vt:lpstr>
      <vt:lpstr>Slide 30</vt:lpstr>
      <vt:lpstr>Slide 31</vt:lpstr>
      <vt:lpstr>That was then….</vt:lpstr>
      <vt:lpstr>NGS Gravity Holdings</vt:lpstr>
      <vt:lpstr>Slide 34</vt:lpstr>
      <vt:lpstr>GRAV-D Survey Plan</vt:lpstr>
      <vt:lpstr>GRAV-D Survey Plan</vt:lpstr>
      <vt:lpstr>National Height Modernization Program</vt:lpstr>
      <vt:lpstr>Slide 38</vt:lpstr>
      <vt:lpstr>Slide 39</vt:lpstr>
      <vt:lpstr>Slide 40</vt:lpstr>
      <vt:lpstr>Slide 41</vt:lpstr>
      <vt:lpstr>Slide 42</vt:lpstr>
      <vt:lpstr>Slide 43</vt:lpstr>
      <vt:lpstr>Slide 44</vt:lpstr>
      <vt:lpstr>From NGS’ 10-Year Plan</vt:lpstr>
      <vt:lpstr>Slide 46</vt:lpstr>
      <vt:lpstr>Slide 47</vt:lpstr>
      <vt:lpstr>Questions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Height Mod Overview</dc:title>
  <dc:subject>Height Mod Overview</dc:subject>
  <dc:creator>Renee Shields</dc:creator>
  <cp:keywords>Height Modernization, Vertical Datum, Geodesy, Geoid Model</cp:keywords>
  <cp:lastModifiedBy>VICKI.VEILLEUX</cp:lastModifiedBy>
  <cp:revision>689</cp:revision>
  <dcterms:created xsi:type="dcterms:W3CDTF">2003-12-11T16:36:08Z</dcterms:created>
  <dcterms:modified xsi:type="dcterms:W3CDTF">2010-03-23T13:20:55Z</dcterms:modified>
</cp:coreProperties>
</file>