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omments/comment1.xml" ContentType="application/vnd.openxmlformats-officedocument.presentationml.comment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5" r:id="rId1"/>
  </p:sldMasterIdLst>
  <p:notesMasterIdLst>
    <p:notesMasterId r:id="rId155"/>
  </p:notesMasterIdLst>
  <p:handoutMasterIdLst>
    <p:handoutMasterId r:id="rId156"/>
  </p:handoutMasterIdLst>
  <p:sldIdLst>
    <p:sldId id="256" r:id="rId2"/>
    <p:sldId id="385" r:id="rId3"/>
    <p:sldId id="388" r:id="rId4"/>
    <p:sldId id="338" r:id="rId5"/>
    <p:sldId id="293" r:id="rId6"/>
    <p:sldId id="295" r:id="rId7"/>
    <p:sldId id="431" r:id="rId8"/>
    <p:sldId id="392" r:id="rId9"/>
    <p:sldId id="393" r:id="rId10"/>
    <p:sldId id="394" r:id="rId11"/>
    <p:sldId id="395" r:id="rId12"/>
    <p:sldId id="396" r:id="rId13"/>
    <p:sldId id="397" r:id="rId14"/>
    <p:sldId id="398" r:id="rId15"/>
    <p:sldId id="399" r:id="rId16"/>
    <p:sldId id="404" r:id="rId17"/>
    <p:sldId id="400" r:id="rId18"/>
    <p:sldId id="401" r:id="rId19"/>
    <p:sldId id="403" r:id="rId20"/>
    <p:sldId id="405" r:id="rId21"/>
    <p:sldId id="432" r:id="rId22"/>
    <p:sldId id="406" r:id="rId23"/>
    <p:sldId id="407" r:id="rId24"/>
    <p:sldId id="409" r:id="rId25"/>
    <p:sldId id="544" r:id="rId26"/>
    <p:sldId id="408" r:id="rId27"/>
    <p:sldId id="413" r:id="rId28"/>
    <p:sldId id="414" r:id="rId29"/>
    <p:sldId id="524" r:id="rId30"/>
    <p:sldId id="389" r:id="rId31"/>
    <p:sldId id="390" r:id="rId32"/>
    <p:sldId id="391" r:id="rId33"/>
    <p:sldId id="415" r:id="rId34"/>
    <p:sldId id="416" r:id="rId35"/>
    <p:sldId id="418" r:id="rId36"/>
    <p:sldId id="433" r:id="rId37"/>
    <p:sldId id="490" r:id="rId38"/>
    <p:sldId id="491" r:id="rId39"/>
    <p:sldId id="492" r:id="rId40"/>
    <p:sldId id="417" r:id="rId41"/>
    <p:sldId id="435" r:id="rId42"/>
    <p:sldId id="551" r:id="rId43"/>
    <p:sldId id="564" r:id="rId44"/>
    <p:sldId id="552" r:id="rId45"/>
    <p:sldId id="554" r:id="rId46"/>
    <p:sldId id="556" r:id="rId47"/>
    <p:sldId id="555" r:id="rId48"/>
    <p:sldId id="559" r:id="rId49"/>
    <p:sldId id="557" r:id="rId50"/>
    <p:sldId id="561" r:id="rId51"/>
    <p:sldId id="558" r:id="rId52"/>
    <p:sldId id="553" r:id="rId53"/>
    <p:sldId id="562" r:id="rId54"/>
    <p:sldId id="563" r:id="rId55"/>
    <p:sldId id="419" r:id="rId56"/>
    <p:sldId id="420" r:id="rId57"/>
    <p:sldId id="421" r:id="rId58"/>
    <p:sldId id="422" r:id="rId59"/>
    <p:sldId id="423" r:id="rId60"/>
    <p:sldId id="424" r:id="rId61"/>
    <p:sldId id="425" r:id="rId62"/>
    <p:sldId id="426" r:id="rId63"/>
    <p:sldId id="428" r:id="rId64"/>
    <p:sldId id="436" r:id="rId65"/>
    <p:sldId id="439" r:id="rId66"/>
    <p:sldId id="519" r:id="rId67"/>
    <p:sldId id="520" r:id="rId68"/>
    <p:sldId id="440" r:id="rId69"/>
    <p:sldId id="441" r:id="rId70"/>
    <p:sldId id="442" r:id="rId71"/>
    <p:sldId id="444" r:id="rId72"/>
    <p:sldId id="445" r:id="rId73"/>
    <p:sldId id="443" r:id="rId74"/>
    <p:sldId id="429" r:id="rId75"/>
    <p:sldId id="446" r:id="rId76"/>
    <p:sldId id="447" r:id="rId77"/>
    <p:sldId id="448" r:id="rId78"/>
    <p:sldId id="451" r:id="rId79"/>
    <p:sldId id="453" r:id="rId80"/>
    <p:sldId id="454" r:id="rId81"/>
    <p:sldId id="455" r:id="rId82"/>
    <p:sldId id="457" r:id="rId83"/>
    <p:sldId id="458" r:id="rId84"/>
    <p:sldId id="456" r:id="rId85"/>
    <p:sldId id="459" r:id="rId86"/>
    <p:sldId id="460" r:id="rId87"/>
    <p:sldId id="462" r:id="rId88"/>
    <p:sldId id="464" r:id="rId89"/>
    <p:sldId id="540" r:id="rId90"/>
    <p:sldId id="527" r:id="rId91"/>
    <p:sldId id="543" r:id="rId92"/>
    <p:sldId id="536" r:id="rId93"/>
    <p:sldId id="537" r:id="rId94"/>
    <p:sldId id="521" r:id="rId95"/>
    <p:sldId id="522" r:id="rId96"/>
    <p:sldId id="525" r:id="rId97"/>
    <p:sldId id="546" r:id="rId98"/>
    <p:sldId id="565" r:id="rId99"/>
    <p:sldId id="547" r:id="rId100"/>
    <p:sldId id="566" r:id="rId101"/>
    <p:sldId id="548" r:id="rId102"/>
    <p:sldId id="545" r:id="rId103"/>
    <p:sldId id="538" r:id="rId104"/>
    <p:sldId id="549" r:id="rId105"/>
    <p:sldId id="550" r:id="rId106"/>
    <p:sldId id="539" r:id="rId107"/>
    <p:sldId id="469" r:id="rId108"/>
    <p:sldId id="479" r:id="rId109"/>
    <p:sldId id="480" r:id="rId110"/>
    <p:sldId id="483" r:id="rId111"/>
    <p:sldId id="481" r:id="rId112"/>
    <p:sldId id="482" r:id="rId113"/>
    <p:sldId id="484" r:id="rId114"/>
    <p:sldId id="485" r:id="rId115"/>
    <p:sldId id="486" r:id="rId116"/>
    <p:sldId id="487" r:id="rId117"/>
    <p:sldId id="541" r:id="rId118"/>
    <p:sldId id="471" r:id="rId119"/>
    <p:sldId id="472" r:id="rId120"/>
    <p:sldId id="475" r:id="rId121"/>
    <p:sldId id="476" r:id="rId122"/>
    <p:sldId id="477" r:id="rId123"/>
    <p:sldId id="542" r:id="rId124"/>
    <p:sldId id="526" r:id="rId125"/>
    <p:sldId id="496" r:id="rId126"/>
    <p:sldId id="498" r:id="rId127"/>
    <p:sldId id="501" r:id="rId128"/>
    <p:sldId id="502" r:id="rId129"/>
    <p:sldId id="503" r:id="rId130"/>
    <p:sldId id="504" r:id="rId131"/>
    <p:sldId id="513" r:id="rId132"/>
    <p:sldId id="514" r:id="rId133"/>
    <p:sldId id="515" r:id="rId134"/>
    <p:sldId id="516" r:id="rId135"/>
    <p:sldId id="517" r:id="rId136"/>
    <p:sldId id="505" r:id="rId137"/>
    <p:sldId id="506" r:id="rId138"/>
    <p:sldId id="528" r:id="rId139"/>
    <p:sldId id="530" r:id="rId140"/>
    <p:sldId id="529" r:id="rId141"/>
    <p:sldId id="531" r:id="rId142"/>
    <p:sldId id="507" r:id="rId143"/>
    <p:sldId id="508" r:id="rId144"/>
    <p:sldId id="512" r:id="rId145"/>
    <p:sldId id="509" r:id="rId146"/>
    <p:sldId id="510" r:id="rId147"/>
    <p:sldId id="511" r:id="rId148"/>
    <p:sldId id="518" r:id="rId149"/>
    <p:sldId id="532" r:id="rId150"/>
    <p:sldId id="533" r:id="rId151"/>
    <p:sldId id="534" r:id="rId152"/>
    <p:sldId id="535" r:id="rId153"/>
    <p:sldId id="523" r:id="rId1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lie.Prusky" initials="J" lastIdx="8"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E5E5"/>
    <a:srgbClr val="FFEBCD"/>
    <a:srgbClr val="0000FF"/>
    <a:srgbClr val="FFFFC1"/>
    <a:srgbClr val="FFFF00"/>
    <a:srgbClr val="FFFFCC"/>
    <a:srgbClr val="AFFFAF"/>
    <a:srgbClr val="006400"/>
    <a:srgbClr val="CC99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77" autoAdjust="0"/>
    <p:restoredTop sz="90363" autoAdjust="0"/>
  </p:normalViewPr>
  <p:slideViewPr>
    <p:cSldViewPr snapToGrid="0">
      <p:cViewPr varScale="1">
        <p:scale>
          <a:sx n="91" d="100"/>
          <a:sy n="91" d="100"/>
        </p:scale>
        <p:origin x="1458" y="90"/>
      </p:cViewPr>
      <p:guideLst>
        <p:guide orient="horz" pos="2160"/>
        <p:guide pos="2880"/>
      </p:guideLst>
    </p:cSldViewPr>
  </p:slideViewPr>
  <p:outlineViewPr>
    <p:cViewPr>
      <p:scale>
        <a:sx n="33" d="100"/>
        <a:sy n="33" d="100"/>
      </p:scale>
      <p:origin x="0" y="8166"/>
    </p:cViewPr>
  </p:outlineViewPr>
  <p:notesTextViewPr>
    <p:cViewPr>
      <p:scale>
        <a:sx n="100" d="100"/>
        <a:sy n="100" d="100"/>
      </p:scale>
      <p:origin x="0" y="0"/>
    </p:cViewPr>
  </p:notesTextViewPr>
  <p:sorterViewPr>
    <p:cViewPr varScale="1">
      <p:scale>
        <a:sx n="100" d="100"/>
        <a:sy n="100" d="100"/>
      </p:scale>
      <p:origin x="0" y="-18918"/>
    </p:cViewPr>
  </p:sorterViewPr>
  <p:notesViewPr>
    <p:cSldViewPr snapToGrid="0">
      <p:cViewPr varScale="1">
        <p:scale>
          <a:sx n="65" d="100"/>
          <a:sy n="65" d="100"/>
        </p:scale>
        <p:origin x="-1680"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1-06-24T14:46:17.405" idx="5">
    <p:pos x="5472" y="3110"/>
    <p:text>there is a word missing here.
how “tight” the coordinate constraints. 
Should it be 
how “tight” the coordinate constraints ARE APPLIED.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OPUS Projects Manager Training</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a:t>2013-08-07</a:t>
            </a: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a:t>Session Processing</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C4282F8-D756-4B0E-96CD-FC556D2A9874}" type="slidenum">
              <a:rPr lang="en-US" smtClean="0"/>
              <a:pPr/>
              <a:t>‹#›</a:t>
            </a:fld>
            <a:endParaRPr lang="en-US"/>
          </a:p>
        </p:txBody>
      </p:sp>
    </p:spTree>
    <p:extLst>
      <p:ext uri="{BB962C8B-B14F-4D97-AF65-F5344CB8AC3E}">
        <p14:creationId xmlns:p14="http://schemas.microsoft.com/office/powerpoint/2010/main" val="182770015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r>
              <a:rPr lang="en-US" dirty="0"/>
              <a:t>OPUS Projects Manager Training</a:t>
            </a:r>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r>
              <a:rPr lang="en-US" dirty="0"/>
              <a:t>2013-08-07</a:t>
            </a:r>
          </a:p>
        </p:txBody>
      </p:sp>
      <p:sp>
        <p:nvSpPr>
          <p:cNvPr id="645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r>
              <a:rPr lang="en-US"/>
              <a:t>Session Processing</a:t>
            </a: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6B750040-0BBC-4DF2-9753-C906C0F1896C}" type="slidenum">
              <a:rPr lang="en-US"/>
              <a:pPr>
                <a:defRPr/>
              </a:pPr>
              <a:t>‹#›</a:t>
            </a:fld>
            <a:endParaRPr lang="en-US"/>
          </a:p>
        </p:txBody>
      </p:sp>
    </p:spTree>
    <p:extLst>
      <p:ext uri="{BB962C8B-B14F-4D97-AF65-F5344CB8AC3E}">
        <p14:creationId xmlns:p14="http://schemas.microsoft.com/office/powerpoint/2010/main" val="1024997918"/>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is the default.</a:t>
            </a:r>
          </a:p>
        </p:txBody>
      </p:sp>
      <p:sp>
        <p:nvSpPr>
          <p:cNvPr id="4" name="Slide Number Placeholder 3"/>
          <p:cNvSpPr>
            <a:spLocks noGrp="1"/>
          </p:cNvSpPr>
          <p:nvPr>
            <p:ph type="sldNum" sz="quarter" idx="10"/>
          </p:nvPr>
        </p:nvSpPr>
        <p:spPr/>
        <p:txBody>
          <a:bodyPr/>
          <a:lstStyle/>
          <a:p>
            <a:fld id="{695EF20C-F718-439D-B139-848D8DDC7935}" type="slidenum">
              <a:rPr lang="en-US" smtClean="0"/>
              <a:pPr/>
              <a:t>12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Using your project manager keyword rather than the</a:t>
            </a:r>
            <a:r>
              <a:rPr lang="en-US" baseline="0" dirty="0"/>
              <a:t> session keyword is also permitted and you’ll be recognized as the project manager.</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t>CORS with longer existences are recommended but not required. Why? </a:t>
            </a:r>
            <a:r>
              <a:rPr lang="en-US" dirty="0"/>
              <a:t>The</a:t>
            </a:r>
            <a:r>
              <a:rPr lang="en-US" baseline="0" dirty="0"/>
              <a:t> longer a CORS has existed, the better defined are its coordinates and velocity.</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Only the OPUS solutions are available at</a:t>
            </a:r>
            <a:r>
              <a:rPr lang="en-US" sz="1200" baseline="0" dirty="0"/>
              <a:t> this point in session processing.</a:t>
            </a:r>
            <a:endParaRPr lang="en-US" sz="1200" dirty="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40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41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solidFill>
                  <a:schemeClr val="bg1"/>
                </a:solidFill>
              </a:rPr>
              <a:t>The time limits and cell size will change from session to session as the table adjusts itself to fit into this area.</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solidFill>
                  <a:schemeClr val="bg1"/>
                </a:solidFill>
              </a:rPr>
              <a:t>The mark summary web pages will be described in detail in the next presentation.</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59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69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standard way to depict a disabled</a:t>
            </a:r>
            <a:r>
              <a:rPr lang="en-US" baseline="0" dirty="0"/>
              <a:t> form element is to lighten its color. Some call this “graying it out.”</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CORS</a:t>
            </a:r>
            <a:r>
              <a:rPr lang="en-US" baseline="0" dirty="0"/>
              <a:t> coordinates come from a database of information about the sites. This is maintained by the CORS team daily and reflects changes to and more data from the CORS. Therefore, the information may differ from that published for these sites.</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79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t>For now, GPS is the only valid selection.</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most advantageous compromise is preferred. A lower cutoff means more but often noisier observations. A higher cutoff means fewer but less noisy observations.</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88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t>Double-clicking will also cause the</a:t>
            </a:r>
            <a:r>
              <a:rPr lang="en-US" sz="1200" baseline="0" dirty="0"/>
              <a:t> map to zoom into that point.</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107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108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109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a:t>
            </a:r>
            <a:r>
              <a:rPr lang="en-US" baseline="0" dirty="0"/>
              <a:t> (MSS) offer this rule of thumb 0.1 – 1.1 is probably OK but the extremes of this range are troubling.</a:t>
            </a:r>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is the default.</a:t>
            </a:r>
          </a:p>
        </p:txBody>
      </p:sp>
      <p:sp>
        <p:nvSpPr>
          <p:cNvPr id="4" name="Slide Number Placeholder 3"/>
          <p:cNvSpPr>
            <a:spLocks noGrp="1"/>
          </p:cNvSpPr>
          <p:nvPr>
            <p:ph type="sldNum" sz="quarter" idx="10"/>
          </p:nvPr>
        </p:nvSpPr>
        <p:spPr/>
        <p:txBody>
          <a:bodyPr/>
          <a:lstStyle/>
          <a:p>
            <a:fld id="{695EF20C-F718-439D-B139-848D8DDC7935}" type="slidenum">
              <a:rPr lang="en-US" smtClean="0"/>
              <a:pPr/>
              <a:t>10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120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121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122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153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extLst>
      <p:ext uri="{BB962C8B-B14F-4D97-AF65-F5344CB8AC3E}">
        <p14:creationId xmlns:p14="http://schemas.microsoft.com/office/powerpoint/2010/main" val="1818131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11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Session Processing</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6" name="Slide Number Placeholder 5"/>
          <p:cNvSpPr>
            <a:spLocks noGrp="1"/>
          </p:cNvSpPr>
          <p:nvPr>
            <p:ph type="sldNum" sz="quarter" idx="12"/>
          </p:nvPr>
        </p:nvSpPr>
        <p:spPr/>
        <p:txBody>
          <a:bodyPr/>
          <a:lstStyle>
            <a:lvl1pPr>
              <a:defRPr/>
            </a:lvl1pPr>
          </a:lstStyle>
          <a:p>
            <a:pPr>
              <a:defRPr/>
            </a:pPr>
            <a:fld id="{4F7DA517-2C82-445E-B311-3D5BB660DD9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6" name="Slide Number Placeholder 5"/>
          <p:cNvSpPr>
            <a:spLocks noGrp="1"/>
          </p:cNvSpPr>
          <p:nvPr>
            <p:ph type="sldNum" sz="quarter" idx="12"/>
          </p:nvPr>
        </p:nvSpPr>
        <p:spPr/>
        <p:txBody>
          <a:bodyPr/>
          <a:lstStyle>
            <a:lvl1pPr>
              <a:defRPr/>
            </a:lvl1pPr>
          </a:lstStyle>
          <a:p>
            <a:pPr>
              <a:defRPr/>
            </a:pPr>
            <a:fld id="{EB8A11A0-B52E-4CBD-850D-2F2880A5707E}"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6" name="Slide Number Placeholder 5"/>
          <p:cNvSpPr>
            <a:spLocks noGrp="1"/>
          </p:cNvSpPr>
          <p:nvPr>
            <p:ph type="sldNum" sz="quarter" idx="12"/>
          </p:nvPr>
        </p:nvSpPr>
        <p:spPr/>
        <p:txBody>
          <a:bodyPr/>
          <a:lstStyle>
            <a:lvl1pPr>
              <a:defRPr/>
            </a:lvl1pPr>
          </a:lstStyle>
          <a:p>
            <a:pPr>
              <a:defRPr/>
            </a:pPr>
            <a:fld id="{D2CD9F25-7EF7-40F6-8A32-4C4E5BF7EE09}"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6" name="Slide Number Placeholder 5"/>
          <p:cNvSpPr>
            <a:spLocks noGrp="1"/>
          </p:cNvSpPr>
          <p:nvPr>
            <p:ph type="sldNum" sz="quarter" idx="12"/>
          </p:nvPr>
        </p:nvSpPr>
        <p:spPr/>
        <p:txBody>
          <a:bodyPr/>
          <a:lstStyle>
            <a:lvl1pPr>
              <a:defRPr/>
            </a:lvl1pPr>
          </a:lstStyle>
          <a:p>
            <a:pPr>
              <a:defRPr/>
            </a:pPr>
            <a:fld id="{73529DF9-F8E1-4220-8C8F-E52644C5560B}"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6" name="Slide Number Placeholder 5"/>
          <p:cNvSpPr>
            <a:spLocks noGrp="1"/>
          </p:cNvSpPr>
          <p:nvPr>
            <p:ph type="sldNum" sz="quarter" idx="12"/>
          </p:nvPr>
        </p:nvSpPr>
        <p:spPr/>
        <p:txBody>
          <a:bodyPr/>
          <a:lstStyle>
            <a:lvl1pPr>
              <a:defRPr/>
            </a:lvl1pPr>
          </a:lstStyle>
          <a:p>
            <a:pPr>
              <a:defRPr/>
            </a:pPr>
            <a:fld id="{5ADE0FD7-9D69-40FF-A39A-14A1B2877D3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7" name="Slide Number Placeholder 5"/>
          <p:cNvSpPr>
            <a:spLocks noGrp="1"/>
          </p:cNvSpPr>
          <p:nvPr>
            <p:ph type="sldNum" sz="quarter" idx="12"/>
          </p:nvPr>
        </p:nvSpPr>
        <p:spPr/>
        <p:txBody>
          <a:bodyPr/>
          <a:lstStyle>
            <a:lvl1pPr>
              <a:defRPr/>
            </a:lvl1pPr>
          </a:lstStyle>
          <a:p>
            <a:pPr>
              <a:defRPr/>
            </a:pPr>
            <a:fld id="{C707A65C-DB02-40FD-B398-2EDF7BACDC75}"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8"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9" name="Slide Number Placeholder 5"/>
          <p:cNvSpPr>
            <a:spLocks noGrp="1"/>
          </p:cNvSpPr>
          <p:nvPr>
            <p:ph type="sldNum" sz="quarter" idx="12"/>
          </p:nvPr>
        </p:nvSpPr>
        <p:spPr/>
        <p:txBody>
          <a:bodyPr/>
          <a:lstStyle>
            <a:lvl1pPr>
              <a:defRPr/>
            </a:lvl1pPr>
          </a:lstStyle>
          <a:p>
            <a:pPr>
              <a:defRPr/>
            </a:pPr>
            <a:fld id="{809AE211-844B-4151-8B2D-057E7F6F7AF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4"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5" name="Slide Number Placeholder 5"/>
          <p:cNvSpPr>
            <a:spLocks noGrp="1"/>
          </p:cNvSpPr>
          <p:nvPr>
            <p:ph type="sldNum" sz="quarter" idx="12"/>
          </p:nvPr>
        </p:nvSpPr>
        <p:spPr/>
        <p:txBody>
          <a:bodyPr/>
          <a:lstStyle>
            <a:lvl1pPr>
              <a:defRPr/>
            </a:lvl1pPr>
          </a:lstStyle>
          <a:p>
            <a:pPr>
              <a:defRPr/>
            </a:pPr>
            <a:fld id="{5434C86E-AAC7-4EB9-9B17-B55C6A23384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3"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4" name="Slide Number Placeholder 5"/>
          <p:cNvSpPr>
            <a:spLocks noGrp="1"/>
          </p:cNvSpPr>
          <p:nvPr>
            <p:ph type="sldNum" sz="quarter" idx="12"/>
          </p:nvPr>
        </p:nvSpPr>
        <p:spPr/>
        <p:txBody>
          <a:bodyPr/>
          <a:lstStyle>
            <a:lvl1pPr>
              <a:defRPr/>
            </a:lvl1pPr>
          </a:lstStyle>
          <a:p>
            <a:pPr>
              <a:defRPr/>
            </a:pPr>
            <a:fld id="{5A0A20C1-84A2-43C6-AE3D-B33835BB02C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7" name="Slide Number Placeholder 5"/>
          <p:cNvSpPr>
            <a:spLocks noGrp="1"/>
          </p:cNvSpPr>
          <p:nvPr>
            <p:ph type="sldNum" sz="quarter" idx="12"/>
          </p:nvPr>
        </p:nvSpPr>
        <p:spPr/>
        <p:txBody>
          <a:bodyPr/>
          <a:lstStyle>
            <a:lvl1pPr>
              <a:defRPr/>
            </a:lvl1pPr>
          </a:lstStyle>
          <a:p>
            <a:pPr>
              <a:defRPr/>
            </a:pPr>
            <a:fld id="{282E2499-3BD0-4479-A007-81116472F93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3 : Session Processing</a:t>
            </a:r>
          </a:p>
        </p:txBody>
      </p:sp>
      <p:sp>
        <p:nvSpPr>
          <p:cNvPr id="7" name="Slide Number Placeholder 5"/>
          <p:cNvSpPr>
            <a:spLocks noGrp="1"/>
          </p:cNvSpPr>
          <p:nvPr>
            <p:ph type="sldNum" sz="quarter" idx="12"/>
          </p:nvPr>
        </p:nvSpPr>
        <p:spPr/>
        <p:txBody>
          <a:bodyPr/>
          <a:lstStyle>
            <a:lvl1pPr>
              <a:defRPr/>
            </a:lvl1pPr>
          </a:lstStyle>
          <a:p>
            <a:pPr>
              <a:defRPr/>
            </a:pPr>
            <a:fld id="{F1DE69C7-1B18-4440-B37C-980B15AE2CE7}"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6" name="Picture 6" descr="Continuation Slide.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6147" name="Title Placeholder 1"/>
          <p:cNvSpPr>
            <a:spLocks noGrp="1"/>
          </p:cNvSpPr>
          <p:nvPr>
            <p:ph type="title"/>
          </p:nvPr>
        </p:nvSpPr>
        <p:spPr bwMode="auto">
          <a:xfrm>
            <a:off x="457200" y="457200"/>
            <a:ext cx="8229600" cy="64008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6148" name="Text Placeholder 2"/>
          <p:cNvSpPr>
            <a:spLocks noGrp="1"/>
          </p:cNvSpPr>
          <p:nvPr>
            <p:ph type="body" idx="1"/>
          </p:nvPr>
        </p:nvSpPr>
        <p:spPr bwMode="auto">
          <a:xfrm>
            <a:off x="457200" y="1280160"/>
            <a:ext cx="8229600" cy="49377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r>
              <a:rPr lang="en-US"/>
              <a:t>2023-10-16</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r>
              <a:rPr lang="en-US" dirty="0"/>
              <a:t>Step 3 : Session Processing</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FDB39F3B-4E68-46BF-96FD-9721229251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78.png"/></Relationships>
</file>

<file path=ppt/slides/_rels/slide1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8.png"/></Relationships>
</file>

<file path=ppt/slides/_rels/slide15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7.png"/><Relationship Id="rId4" Type="http://schemas.openxmlformats.org/officeDocument/2006/relationships/image" Target="../media/image46.png"/></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6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7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8.png"/></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53.png"/></Relationships>
</file>

<file path=ppt/slides/_rels/slide7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7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3.png"/></Relationships>
</file>

<file path=ppt/slides/_rels/slide7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7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7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7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7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8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8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685800" y="2286000"/>
            <a:ext cx="7772400" cy="7622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mj-lt"/>
                <a:ea typeface="+mj-ea"/>
                <a:cs typeface="+mj-cs"/>
              </a:rPr>
              <a:t>OPUS Projects Manager Training</a:t>
            </a:r>
          </a:p>
        </p:txBody>
      </p:sp>
      <p:sp>
        <p:nvSpPr>
          <p:cNvPr id="8" name="Title 1"/>
          <p:cNvSpPr txBox="1">
            <a:spLocks/>
          </p:cNvSpPr>
          <p:nvPr/>
        </p:nvSpPr>
        <p:spPr bwMode="auto">
          <a:xfrm>
            <a:off x="685800" y="3017520"/>
            <a:ext cx="7772400" cy="7622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defRPr/>
            </a:pPr>
            <a:r>
              <a:rPr lang="en-US" sz="3600" dirty="0"/>
              <a:t>Step 3 : Session Processing</a:t>
            </a:r>
            <a:endParaRPr kumimoji="0" lang="en-US"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Subtitle 2"/>
          <p:cNvSpPr>
            <a:spLocks noGrp="1"/>
          </p:cNvSpPr>
          <p:nvPr>
            <p:ph type="subTitle" idx="1"/>
          </p:nvPr>
        </p:nvSpPr>
        <p:spPr/>
        <p:txBody>
          <a:bodyPr/>
          <a:lstStyle/>
          <a:p>
            <a:br>
              <a:rPr lang="en-US"/>
            </a:br>
            <a:r>
              <a:rPr lang="en-US"/>
              <a:t> ngs.opus.projects@noaa.gov</a:t>
            </a:r>
            <a:endParaRPr lang="en-US" dirty="0"/>
          </a:p>
        </p:txBody>
      </p:sp>
      <p:sp>
        <p:nvSpPr>
          <p:cNvPr id="10" name="Date Placeholder 9"/>
          <p:cNvSpPr>
            <a:spLocks noGrp="1"/>
          </p:cNvSpPr>
          <p:nvPr>
            <p:ph type="dt" sz="half" idx="10"/>
          </p:nvPr>
        </p:nvSpPr>
        <p:spPr/>
        <p:txBody>
          <a:bodyPr/>
          <a:lstStyle/>
          <a:p>
            <a:pPr>
              <a:defRPr/>
            </a:pPr>
            <a:r>
              <a:rPr lang="en-US"/>
              <a:t>2023-10-16</a:t>
            </a:r>
            <a:endParaRPr lang="en-US" dirty="0"/>
          </a:p>
        </p:txBody>
      </p:sp>
      <p:sp>
        <p:nvSpPr>
          <p:cNvPr id="11" name="Slide Number Placeholder 10"/>
          <p:cNvSpPr>
            <a:spLocks noGrp="1"/>
          </p:cNvSpPr>
          <p:nvPr>
            <p:ph type="sldNum" sz="quarter" idx="12"/>
          </p:nvPr>
        </p:nvSpPr>
        <p:spPr/>
        <p:txBody>
          <a:bodyPr/>
          <a:lstStyle/>
          <a:p>
            <a:pPr>
              <a:defRPr/>
            </a:pPr>
            <a:fld id="{4F7DA517-2C82-445E-B311-3D5BB660DD96}" type="slidenum">
              <a:rPr lang="en-US" smtClean="0"/>
              <a:pPr>
                <a:defRPr/>
              </a:pPr>
              <a:t>1</a:t>
            </a:fld>
            <a:endParaRPr lang="en-US"/>
          </a:p>
        </p:txBody>
      </p:sp>
      <p:sp>
        <p:nvSpPr>
          <p:cNvPr id="12" name="Footer Placeholder 11"/>
          <p:cNvSpPr>
            <a:spLocks noGrp="1"/>
          </p:cNvSpPr>
          <p:nvPr>
            <p:ph type="ftr" sz="quarter" idx="11"/>
          </p:nvPr>
        </p:nvSpPr>
        <p:spPr/>
        <p:txBody>
          <a:bodyPr/>
          <a:lstStyle/>
          <a:p>
            <a:pPr>
              <a:defRPr/>
            </a:pPr>
            <a:r>
              <a:rPr lang="en-US" dirty="0"/>
              <a:t>Step 3 : Session Processing</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9B05FDF-710F-4CF8-A2C6-231B78A5D24C}"/>
              </a:ext>
            </a:extLst>
          </p:cNvPr>
          <p:cNvPicPr>
            <a:picLocks noChangeAspect="1"/>
          </p:cNvPicPr>
          <p:nvPr/>
        </p:nvPicPr>
        <p:blipFill>
          <a:blip r:embed="rId3"/>
          <a:stretch>
            <a:fillRect/>
          </a:stretch>
        </p:blipFill>
        <p:spPr>
          <a:xfrm>
            <a:off x="0" y="0"/>
            <a:ext cx="9144000" cy="508561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10</a:t>
            </a:fld>
            <a:endParaRPr lang="en-US"/>
          </a:p>
        </p:txBody>
      </p:sp>
      <p:sp>
        <p:nvSpPr>
          <p:cNvPr id="9" name="TextBox 8"/>
          <p:cNvSpPr txBox="1"/>
          <p:nvPr/>
        </p:nvSpPr>
        <p:spPr>
          <a:xfrm>
            <a:off x="457200" y="530352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 center and zoom to show the project’s marks in this session …</a:t>
            </a:r>
            <a:endParaRPr lang="en-US" sz="2400" dirty="0">
              <a:solidFill>
                <a:schemeClr val="bg1"/>
              </a:solidFill>
            </a:endParaRPr>
          </a:p>
        </p:txBody>
      </p:sp>
      <p:pic>
        <p:nvPicPr>
          <p:cNvPr id="13" name="Picture 12" descr="whitearrow.gif"/>
          <p:cNvPicPr>
            <a:picLocks noChangeAspect="1"/>
          </p:cNvPicPr>
          <p:nvPr/>
        </p:nvPicPr>
        <p:blipFill>
          <a:blip r:embed="rId4" cstate="print"/>
          <a:srcRect/>
          <a:stretch>
            <a:fillRect/>
          </a:stretch>
        </p:blipFill>
        <p:spPr bwMode="auto">
          <a:xfrm>
            <a:off x="2743199" y="1549731"/>
            <a:ext cx="439387" cy="439387"/>
          </a:xfrm>
          <a:prstGeom prst="rect">
            <a:avLst/>
          </a:prstGeom>
          <a:noFill/>
          <a:ln w="9525">
            <a:noFill/>
            <a:miter lim="800000"/>
            <a:headEnd/>
            <a:tailEnd/>
          </a:ln>
        </p:spPr>
      </p:pic>
      <p:sp>
        <p:nvSpPr>
          <p:cNvPr id="15" name="Oval 14">
            <a:extLst>
              <a:ext uri="{FF2B5EF4-FFF2-40B4-BE49-F238E27FC236}">
                <a16:creationId xmlns:a16="http://schemas.microsoft.com/office/drawing/2014/main" id="{CD268985-C6EC-4B4F-99BA-CA9D5960A67B}"/>
              </a:ext>
            </a:extLst>
          </p:cNvPr>
          <p:cNvSpPr/>
          <p:nvPr/>
        </p:nvSpPr>
        <p:spPr>
          <a:xfrm>
            <a:off x="2535363" y="658815"/>
            <a:ext cx="2012822" cy="286817"/>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B2D4C6AB-0597-4F3C-AFE2-A738F491CFD2}"/>
              </a:ext>
            </a:extLst>
          </p:cNvPr>
          <p:cNvCxnSpPr>
            <a:cxnSpLocks/>
          </p:cNvCxnSpPr>
          <p:nvPr/>
        </p:nvCxnSpPr>
        <p:spPr>
          <a:xfrm flipV="1">
            <a:off x="3182586" y="945632"/>
            <a:ext cx="0" cy="54830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A0B2863-8DC9-FAA7-209A-2E95128C9287}"/>
              </a:ext>
            </a:extLst>
          </p:cNvPr>
          <p:cNvPicPr>
            <a:picLocks noChangeAspect="1"/>
          </p:cNvPicPr>
          <p:nvPr/>
        </p:nvPicPr>
        <p:blipFill>
          <a:blip r:embed="rId2"/>
          <a:stretch>
            <a:fillRect/>
          </a:stretch>
        </p:blipFill>
        <p:spPr>
          <a:xfrm>
            <a:off x="2442598" y="1789688"/>
            <a:ext cx="5180325" cy="4621622"/>
          </a:xfrm>
          <a:prstGeom prst="rect">
            <a:avLst/>
          </a:prstGeom>
          <a:ln w="25400">
            <a:solidFill>
              <a:schemeClr val="accent1"/>
            </a:solidFill>
          </a:ln>
        </p:spPr>
      </p:pic>
      <p:sp>
        <p:nvSpPr>
          <p:cNvPr id="2" name="Title 1">
            <a:extLst>
              <a:ext uri="{FF2B5EF4-FFF2-40B4-BE49-F238E27FC236}">
                <a16:creationId xmlns:a16="http://schemas.microsoft.com/office/drawing/2014/main" id="{2CDFE958-3309-DD89-8CC2-F51CFE1254F0}"/>
              </a:ext>
            </a:extLst>
          </p:cNvPr>
          <p:cNvSpPr>
            <a:spLocks noGrp="1"/>
          </p:cNvSpPr>
          <p:nvPr>
            <p:ph type="title"/>
          </p:nvPr>
        </p:nvSpPr>
        <p:spPr/>
        <p:txBody>
          <a:bodyPr/>
          <a:lstStyle/>
          <a:p>
            <a:r>
              <a:rPr lang="en-US" dirty="0"/>
              <a:t>Chesapeake Tutorial Project</a:t>
            </a:r>
          </a:p>
        </p:txBody>
      </p:sp>
      <p:sp>
        <p:nvSpPr>
          <p:cNvPr id="4" name="Date Placeholder 3">
            <a:extLst>
              <a:ext uri="{FF2B5EF4-FFF2-40B4-BE49-F238E27FC236}">
                <a16:creationId xmlns:a16="http://schemas.microsoft.com/office/drawing/2014/main" id="{2FE4BB46-89D0-75D8-2577-864146C4E48B}"/>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F9668A6D-3136-18A8-89C2-F3F02A4FFAEE}"/>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0D351DB0-8045-DF8D-09E9-DDFCED9D4784}"/>
              </a:ext>
            </a:extLst>
          </p:cNvPr>
          <p:cNvSpPr>
            <a:spLocks noGrp="1"/>
          </p:cNvSpPr>
          <p:nvPr>
            <p:ph type="sldNum" sz="quarter" idx="12"/>
          </p:nvPr>
        </p:nvSpPr>
        <p:spPr/>
        <p:txBody>
          <a:bodyPr/>
          <a:lstStyle/>
          <a:p>
            <a:pPr>
              <a:defRPr/>
            </a:pPr>
            <a:fld id="{73529DF9-F8E1-4220-8C8F-E52644C5560B}" type="slidenum">
              <a:rPr lang="en-US" smtClean="0"/>
              <a:pPr>
                <a:defRPr/>
              </a:pPr>
              <a:t>100</a:t>
            </a:fld>
            <a:endParaRPr lang="en-US"/>
          </a:p>
        </p:txBody>
      </p:sp>
      <p:sp>
        <p:nvSpPr>
          <p:cNvPr id="9" name="Content Placeholder 2">
            <a:extLst>
              <a:ext uri="{FF2B5EF4-FFF2-40B4-BE49-F238E27FC236}">
                <a16:creationId xmlns:a16="http://schemas.microsoft.com/office/drawing/2014/main" id="{5E5CBC66-9DE2-DEC3-20AD-E34BB5C381FC}"/>
              </a:ext>
            </a:extLst>
          </p:cNvPr>
          <p:cNvSpPr>
            <a:spLocks noGrp="1"/>
          </p:cNvSpPr>
          <p:nvPr>
            <p:ph idx="1"/>
          </p:nvPr>
        </p:nvSpPr>
        <p:spPr>
          <a:xfrm>
            <a:off x="457200" y="1280160"/>
            <a:ext cx="8229600" cy="4937760"/>
          </a:xfrm>
        </p:spPr>
        <p:txBody>
          <a:bodyPr/>
          <a:lstStyle/>
          <a:p>
            <a:r>
              <a:rPr lang="en-US" sz="2400" dirty="0"/>
              <a:t>Exclude LOYX - spotty data availability</a:t>
            </a:r>
          </a:p>
        </p:txBody>
      </p:sp>
      <p:sp>
        <p:nvSpPr>
          <p:cNvPr id="10" name="Oval 9">
            <a:extLst>
              <a:ext uri="{FF2B5EF4-FFF2-40B4-BE49-F238E27FC236}">
                <a16:creationId xmlns:a16="http://schemas.microsoft.com/office/drawing/2014/main" id="{3AC51B80-895D-4C5B-0D10-FB001D6A6CC6}"/>
              </a:ext>
            </a:extLst>
          </p:cNvPr>
          <p:cNvSpPr/>
          <p:nvPr/>
        </p:nvSpPr>
        <p:spPr>
          <a:xfrm>
            <a:off x="3736866" y="2525110"/>
            <a:ext cx="215024" cy="4572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A422A1D-0F56-2292-1185-213722CCD0BB}"/>
              </a:ext>
            </a:extLst>
          </p:cNvPr>
          <p:cNvSpPr/>
          <p:nvPr/>
        </p:nvSpPr>
        <p:spPr>
          <a:xfrm>
            <a:off x="5642160" y="2525110"/>
            <a:ext cx="215024" cy="4572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22C7B26-7CAE-D7F5-AE1E-259D9E35AE2F}"/>
              </a:ext>
            </a:extLst>
          </p:cNvPr>
          <p:cNvSpPr/>
          <p:nvPr/>
        </p:nvSpPr>
        <p:spPr>
          <a:xfrm>
            <a:off x="3731610" y="3917732"/>
            <a:ext cx="215024" cy="4572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DED6A50-4A1C-239E-270D-968923523DAE}"/>
              </a:ext>
            </a:extLst>
          </p:cNvPr>
          <p:cNvSpPr/>
          <p:nvPr/>
        </p:nvSpPr>
        <p:spPr>
          <a:xfrm>
            <a:off x="5636904" y="3917732"/>
            <a:ext cx="215024" cy="4572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6DE2AB72-86E7-6093-7DC7-83345390A348}"/>
              </a:ext>
            </a:extLst>
          </p:cNvPr>
          <p:cNvSpPr/>
          <p:nvPr/>
        </p:nvSpPr>
        <p:spPr>
          <a:xfrm>
            <a:off x="3731616" y="5294569"/>
            <a:ext cx="215024" cy="4572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4E12B39F-2A7B-AA1C-32FA-F917F2F39599}"/>
              </a:ext>
            </a:extLst>
          </p:cNvPr>
          <p:cNvSpPr/>
          <p:nvPr/>
        </p:nvSpPr>
        <p:spPr>
          <a:xfrm>
            <a:off x="5636910" y="5294569"/>
            <a:ext cx="215024" cy="4572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B5B7802-0358-D8B3-C36A-54AD201C1B7F}"/>
              </a:ext>
            </a:extLst>
          </p:cNvPr>
          <p:cNvSpPr txBox="1"/>
          <p:nvPr/>
        </p:nvSpPr>
        <p:spPr>
          <a:xfrm>
            <a:off x="223050" y="3475452"/>
            <a:ext cx="2133600" cy="338554"/>
          </a:xfrm>
          <a:prstGeom prst="rect">
            <a:avLst/>
          </a:prstGeom>
          <a:noFill/>
        </p:spPr>
        <p:txBody>
          <a:bodyPr wrap="square" rtlCol="0">
            <a:spAutoFit/>
          </a:bodyPr>
          <a:lstStyle/>
          <a:p>
            <a:r>
              <a:rPr lang="en-US" sz="1600" dirty="0">
                <a:solidFill>
                  <a:srgbClr val="FF0000"/>
                </a:solidFill>
                <a:latin typeface="+mn-lt"/>
              </a:rPr>
              <a:t>Missing daily solutions</a:t>
            </a:r>
          </a:p>
        </p:txBody>
      </p:sp>
    </p:spTree>
    <p:extLst>
      <p:ext uri="{BB962C8B-B14F-4D97-AF65-F5344CB8AC3E}">
        <p14:creationId xmlns:p14="http://schemas.microsoft.com/office/powerpoint/2010/main" val="13752845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58FF0-7647-5C11-D934-A1791AD19184}"/>
              </a:ext>
            </a:extLst>
          </p:cNvPr>
          <p:cNvSpPr>
            <a:spLocks noGrp="1"/>
          </p:cNvSpPr>
          <p:nvPr>
            <p:ph type="title"/>
          </p:nvPr>
        </p:nvSpPr>
        <p:spPr/>
        <p:txBody>
          <a:bodyPr/>
          <a:lstStyle/>
          <a:p>
            <a:r>
              <a:rPr lang="en-US" dirty="0"/>
              <a:t>Chesapeake Tutorial Project</a:t>
            </a:r>
          </a:p>
        </p:txBody>
      </p:sp>
      <p:sp>
        <p:nvSpPr>
          <p:cNvPr id="3" name="Content Placeholder 2">
            <a:extLst>
              <a:ext uri="{FF2B5EF4-FFF2-40B4-BE49-F238E27FC236}">
                <a16:creationId xmlns:a16="http://schemas.microsoft.com/office/drawing/2014/main" id="{6355AA56-6D1C-3F86-CD92-37685ECA81A7}"/>
              </a:ext>
            </a:extLst>
          </p:cNvPr>
          <p:cNvSpPr>
            <a:spLocks noGrp="1"/>
          </p:cNvSpPr>
          <p:nvPr>
            <p:ph idx="1"/>
          </p:nvPr>
        </p:nvSpPr>
        <p:spPr/>
        <p:txBody>
          <a:bodyPr/>
          <a:lstStyle/>
          <a:p>
            <a:r>
              <a:rPr lang="en-US" sz="2400" dirty="0"/>
              <a:t>Exclude LOYX - spotty data availability</a:t>
            </a:r>
          </a:p>
        </p:txBody>
      </p:sp>
      <p:sp>
        <p:nvSpPr>
          <p:cNvPr id="4" name="Date Placeholder 3">
            <a:extLst>
              <a:ext uri="{FF2B5EF4-FFF2-40B4-BE49-F238E27FC236}">
                <a16:creationId xmlns:a16="http://schemas.microsoft.com/office/drawing/2014/main" id="{CEDFEF9E-7802-A977-B5E9-A8F1000F0C7B}"/>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EED65B80-F8D3-A15A-7F21-5E6626015731}"/>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58DFAC93-1F61-374E-0AB7-B5C4701EE06B}"/>
              </a:ext>
            </a:extLst>
          </p:cNvPr>
          <p:cNvSpPr>
            <a:spLocks noGrp="1"/>
          </p:cNvSpPr>
          <p:nvPr>
            <p:ph type="sldNum" sz="quarter" idx="12"/>
          </p:nvPr>
        </p:nvSpPr>
        <p:spPr/>
        <p:txBody>
          <a:bodyPr/>
          <a:lstStyle/>
          <a:p>
            <a:pPr>
              <a:defRPr/>
            </a:pPr>
            <a:fld id="{73529DF9-F8E1-4220-8C8F-E52644C5560B}" type="slidenum">
              <a:rPr lang="en-US" smtClean="0"/>
              <a:pPr>
                <a:defRPr/>
              </a:pPr>
              <a:t>101</a:t>
            </a:fld>
            <a:endParaRPr lang="en-US"/>
          </a:p>
        </p:txBody>
      </p:sp>
      <p:pic>
        <p:nvPicPr>
          <p:cNvPr id="8" name="Picture 7">
            <a:extLst>
              <a:ext uri="{FF2B5EF4-FFF2-40B4-BE49-F238E27FC236}">
                <a16:creationId xmlns:a16="http://schemas.microsoft.com/office/drawing/2014/main" id="{A55B0660-F1A5-0098-8295-7E1BCF1E9EA4}"/>
              </a:ext>
            </a:extLst>
          </p:cNvPr>
          <p:cNvPicPr>
            <a:picLocks noChangeAspect="1"/>
          </p:cNvPicPr>
          <p:nvPr/>
        </p:nvPicPr>
        <p:blipFill>
          <a:blip r:embed="rId2"/>
          <a:stretch>
            <a:fillRect/>
          </a:stretch>
        </p:blipFill>
        <p:spPr>
          <a:xfrm>
            <a:off x="2420256" y="1779178"/>
            <a:ext cx="4303488" cy="4621622"/>
          </a:xfrm>
          <a:prstGeom prst="rect">
            <a:avLst/>
          </a:prstGeom>
        </p:spPr>
      </p:pic>
      <p:sp>
        <p:nvSpPr>
          <p:cNvPr id="10" name="Rectangle 9">
            <a:extLst>
              <a:ext uri="{FF2B5EF4-FFF2-40B4-BE49-F238E27FC236}">
                <a16:creationId xmlns:a16="http://schemas.microsoft.com/office/drawing/2014/main" id="{7D8A47D0-A6EE-49E9-ADA6-3C3D6AA25A14}"/>
              </a:ext>
            </a:extLst>
          </p:cNvPr>
          <p:cNvSpPr/>
          <p:nvPr/>
        </p:nvSpPr>
        <p:spPr>
          <a:xfrm>
            <a:off x="2674620" y="4030980"/>
            <a:ext cx="3794760" cy="2247900"/>
          </a:xfrm>
          <a:prstGeom prst="rect">
            <a:avLst/>
          </a:prstGeom>
          <a:solidFill>
            <a:srgbClr val="FF0000">
              <a:alpha val="6000"/>
            </a:srgb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D15B69B-582A-D378-53C9-61C83C1414CF}"/>
              </a:ext>
            </a:extLst>
          </p:cNvPr>
          <p:cNvSpPr txBox="1"/>
          <p:nvPr/>
        </p:nvSpPr>
        <p:spPr>
          <a:xfrm>
            <a:off x="584382" y="4839176"/>
            <a:ext cx="1879236" cy="738664"/>
          </a:xfrm>
          <a:prstGeom prst="rect">
            <a:avLst/>
          </a:prstGeom>
          <a:noFill/>
        </p:spPr>
        <p:txBody>
          <a:bodyPr wrap="square" rtlCol="0">
            <a:spAutoFit/>
          </a:bodyPr>
          <a:lstStyle/>
          <a:p>
            <a:r>
              <a:rPr lang="en-US" sz="1400" dirty="0">
                <a:solidFill>
                  <a:srgbClr val="0070C0"/>
                </a:solidFill>
              </a:rPr>
              <a:t>Chesapeake Project was active on days 041 thru 063</a:t>
            </a:r>
          </a:p>
        </p:txBody>
      </p:sp>
    </p:spTree>
    <p:extLst>
      <p:ext uri="{BB962C8B-B14F-4D97-AF65-F5344CB8AC3E}">
        <p14:creationId xmlns:p14="http://schemas.microsoft.com/office/powerpoint/2010/main" val="2691214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7240B-F812-70A6-575C-EE37DBE8DAF1}"/>
              </a:ext>
            </a:extLst>
          </p:cNvPr>
          <p:cNvSpPr>
            <a:spLocks noGrp="1"/>
          </p:cNvSpPr>
          <p:nvPr>
            <p:ph type="title"/>
          </p:nvPr>
        </p:nvSpPr>
        <p:spPr/>
        <p:txBody>
          <a:bodyPr/>
          <a:lstStyle/>
          <a:p>
            <a:r>
              <a:rPr lang="en-US" dirty="0"/>
              <a:t>Chesapeake Tutorial Project</a:t>
            </a:r>
          </a:p>
        </p:txBody>
      </p:sp>
      <p:sp>
        <p:nvSpPr>
          <p:cNvPr id="3" name="Content Placeholder 2">
            <a:extLst>
              <a:ext uri="{FF2B5EF4-FFF2-40B4-BE49-F238E27FC236}">
                <a16:creationId xmlns:a16="http://schemas.microsoft.com/office/drawing/2014/main" id="{B70E748C-A5D2-D6EF-FA6C-9632B56BD642}"/>
              </a:ext>
            </a:extLst>
          </p:cNvPr>
          <p:cNvSpPr>
            <a:spLocks noGrp="1"/>
          </p:cNvSpPr>
          <p:nvPr>
            <p:ph idx="1"/>
          </p:nvPr>
        </p:nvSpPr>
        <p:spPr/>
        <p:txBody>
          <a:bodyPr/>
          <a:lstStyle/>
          <a:p>
            <a:r>
              <a:rPr lang="en-US" sz="2400" dirty="0"/>
              <a:t>Add ASU-BOONE CORS ARP to act as the distant CORS.</a:t>
            </a:r>
          </a:p>
        </p:txBody>
      </p:sp>
      <p:sp>
        <p:nvSpPr>
          <p:cNvPr id="4" name="Date Placeholder 3">
            <a:extLst>
              <a:ext uri="{FF2B5EF4-FFF2-40B4-BE49-F238E27FC236}">
                <a16:creationId xmlns:a16="http://schemas.microsoft.com/office/drawing/2014/main" id="{6628F3EE-9152-254A-739F-88428C37B12C}"/>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7E3AF03A-0611-583D-E03D-278FC7F4D2B8}"/>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E23DB071-1C77-6DED-6F2C-BD1F5A3779EE}"/>
              </a:ext>
            </a:extLst>
          </p:cNvPr>
          <p:cNvSpPr>
            <a:spLocks noGrp="1"/>
          </p:cNvSpPr>
          <p:nvPr>
            <p:ph type="sldNum" sz="quarter" idx="12"/>
          </p:nvPr>
        </p:nvSpPr>
        <p:spPr/>
        <p:txBody>
          <a:bodyPr/>
          <a:lstStyle/>
          <a:p>
            <a:pPr>
              <a:defRPr/>
            </a:pPr>
            <a:fld id="{73529DF9-F8E1-4220-8C8F-E52644C5560B}" type="slidenum">
              <a:rPr lang="en-US" smtClean="0"/>
              <a:pPr>
                <a:defRPr/>
              </a:pPr>
              <a:t>102</a:t>
            </a:fld>
            <a:endParaRPr lang="en-US"/>
          </a:p>
        </p:txBody>
      </p:sp>
      <p:sp>
        <p:nvSpPr>
          <p:cNvPr id="10" name="TextBox 9">
            <a:extLst>
              <a:ext uri="{FF2B5EF4-FFF2-40B4-BE49-F238E27FC236}">
                <a16:creationId xmlns:a16="http://schemas.microsoft.com/office/drawing/2014/main" id="{3E8D331F-0CC4-6485-91B5-6F21FAA8FA24}"/>
              </a:ext>
            </a:extLst>
          </p:cNvPr>
          <p:cNvSpPr txBox="1"/>
          <p:nvPr/>
        </p:nvSpPr>
        <p:spPr>
          <a:xfrm>
            <a:off x="1558413" y="1836550"/>
            <a:ext cx="6027174" cy="4247317"/>
          </a:xfrm>
          <a:prstGeom prst="rect">
            <a:avLst/>
          </a:prstGeom>
          <a:noFill/>
          <a:ln w="15875">
            <a:solidFill>
              <a:schemeClr val="accent1"/>
            </a:solidFill>
          </a:ln>
        </p:spPr>
        <p:txBody>
          <a:bodyPr wrap="square" rtlCol="0">
            <a:spAutoFit/>
          </a:bodyPr>
          <a:lstStyle/>
          <a:p>
            <a:r>
              <a:rPr lang="en-US" sz="900" b="1" dirty="0">
                <a:latin typeface="Courier New" panose="02070309020205020404" pitchFamily="49" charset="0"/>
                <a:cs typeface="Courier New" panose="02070309020205020404" pitchFamily="49" charset="0"/>
              </a:rPr>
              <a:t> DF4365 ***********************************************************************</a:t>
            </a:r>
          </a:p>
          <a:p>
            <a:r>
              <a:rPr lang="en-US" sz="900" b="1" dirty="0">
                <a:latin typeface="Courier New" panose="02070309020205020404" pitchFamily="49" charset="0"/>
                <a:cs typeface="Courier New" panose="02070309020205020404" pitchFamily="49" charset="0"/>
              </a:rPr>
              <a:t> DF4365  HT_MOD      -  This is a Height Modernization Survey Station.</a:t>
            </a:r>
          </a:p>
          <a:p>
            <a:r>
              <a:rPr lang="en-US" sz="900" b="1" dirty="0">
                <a:latin typeface="Courier New" panose="02070309020205020404" pitchFamily="49" charset="0"/>
                <a:cs typeface="Courier New" panose="02070309020205020404" pitchFamily="49" charset="0"/>
              </a:rPr>
              <a:t> DF4365  CORS        -  This is a GPS Continuously Operating Reference Station.</a:t>
            </a:r>
          </a:p>
          <a:p>
            <a:r>
              <a:rPr lang="en-US" sz="900" b="1" dirty="0">
                <a:latin typeface="Courier New" panose="02070309020205020404" pitchFamily="49" charset="0"/>
                <a:cs typeface="Courier New" panose="02070309020205020404" pitchFamily="49" charset="0"/>
              </a:rPr>
              <a:t> DF4365  DESIGNATION -  ASU-BOONE CORS ARP</a:t>
            </a:r>
          </a:p>
          <a:p>
            <a:r>
              <a:rPr lang="en-US" sz="900" b="1" dirty="0">
                <a:latin typeface="Courier New" panose="02070309020205020404" pitchFamily="49" charset="0"/>
                <a:cs typeface="Courier New" panose="02070309020205020404" pitchFamily="49" charset="0"/>
              </a:rPr>
              <a:t> DF4365  CORS_ID     -  ASUB</a:t>
            </a:r>
          </a:p>
          <a:p>
            <a:r>
              <a:rPr lang="en-US" sz="900" b="1" dirty="0">
                <a:latin typeface="Courier New" panose="02070309020205020404" pitchFamily="49" charset="0"/>
                <a:cs typeface="Courier New" panose="02070309020205020404" pitchFamily="49" charset="0"/>
              </a:rPr>
              <a:t> DF4365  PID         -  DF4365</a:t>
            </a:r>
          </a:p>
          <a:p>
            <a:r>
              <a:rPr lang="en-US" sz="900" b="1" dirty="0">
                <a:latin typeface="Courier New" panose="02070309020205020404" pitchFamily="49" charset="0"/>
                <a:cs typeface="Courier New" panose="02070309020205020404" pitchFamily="49" charset="0"/>
              </a:rPr>
              <a:t> DF4365  STATE/COUNTY-  NC/WATAUGA</a:t>
            </a:r>
          </a:p>
          <a:p>
            <a:r>
              <a:rPr lang="en-US" sz="900" b="1" dirty="0">
                <a:latin typeface="Courier New" panose="02070309020205020404" pitchFamily="49" charset="0"/>
                <a:cs typeface="Courier New" panose="02070309020205020404" pitchFamily="49" charset="0"/>
              </a:rPr>
              <a:t> DF4365  COUNTRY     -  US</a:t>
            </a:r>
          </a:p>
          <a:p>
            <a:r>
              <a:rPr lang="en-US" sz="900" b="1" dirty="0">
                <a:latin typeface="Courier New" panose="02070309020205020404" pitchFamily="49" charset="0"/>
                <a:cs typeface="Courier New" panose="02070309020205020404" pitchFamily="49" charset="0"/>
              </a:rPr>
              <a:t> DF4365  USGS QUAD   -  BOONE (2019)</a:t>
            </a:r>
          </a:p>
          <a:p>
            <a:r>
              <a:rPr lang="en-US" sz="900" b="1" dirty="0">
                <a:latin typeface="Courier New" panose="02070309020205020404" pitchFamily="49" charset="0"/>
                <a:cs typeface="Courier New" panose="02070309020205020404" pitchFamily="49" charset="0"/>
              </a:rPr>
              <a:t> DF4365</a:t>
            </a:r>
          </a:p>
          <a:p>
            <a:r>
              <a:rPr lang="en-US" sz="900" b="1" dirty="0">
                <a:latin typeface="Courier New" panose="02070309020205020404" pitchFamily="49" charset="0"/>
                <a:cs typeface="Courier New" panose="02070309020205020404" pitchFamily="49" charset="0"/>
              </a:rPr>
              <a:t> DF4365                         *CURRENT SURVEY CONTROL</a:t>
            </a:r>
          </a:p>
          <a:p>
            <a:r>
              <a:rPr lang="en-US" sz="900" b="1" dirty="0">
                <a:latin typeface="Courier New" panose="02070309020205020404" pitchFamily="49" charset="0"/>
                <a:cs typeface="Courier New" panose="02070309020205020404" pitchFamily="49" charset="0"/>
              </a:rPr>
              <a:t> DF4365  ______________________________________________________________________</a:t>
            </a:r>
          </a:p>
          <a:p>
            <a:r>
              <a:rPr lang="en-US" sz="900" b="1" dirty="0">
                <a:latin typeface="Courier New" panose="02070309020205020404" pitchFamily="49" charset="0"/>
                <a:cs typeface="Courier New" panose="02070309020205020404" pitchFamily="49" charset="0"/>
              </a:rPr>
              <a:t> DF4365* NAD 83(2011) POSITION- 36 12 50.84476(N) 081 40 54.64796(W)   ADJUSTED</a:t>
            </a:r>
          </a:p>
          <a:p>
            <a:r>
              <a:rPr lang="en-US" sz="900" b="1" dirty="0">
                <a:latin typeface="Courier New" panose="02070309020205020404" pitchFamily="49" charset="0"/>
                <a:cs typeface="Courier New" panose="02070309020205020404" pitchFamily="49" charset="0"/>
              </a:rPr>
              <a:t> DF4365* NAD 83(2011) ELLIP HT-   957.909 (meters)        (06/??/19)   ADJUSTED</a:t>
            </a:r>
          </a:p>
          <a:p>
            <a:r>
              <a:rPr lang="en-US" sz="900" b="1" dirty="0">
                <a:latin typeface="Courier New" panose="02070309020205020404" pitchFamily="49" charset="0"/>
                <a:cs typeface="Courier New" panose="02070309020205020404" pitchFamily="49" charset="0"/>
              </a:rPr>
              <a:t> DF4365* NAD 83(2011) EPOCH   -  2010.00</a:t>
            </a:r>
          </a:p>
          <a:p>
            <a:r>
              <a:rPr lang="en-US" sz="900" b="1" dirty="0">
                <a:latin typeface="Courier New" panose="02070309020205020404" pitchFamily="49" charset="0"/>
                <a:cs typeface="Courier New" panose="02070309020205020404" pitchFamily="49" charset="0"/>
              </a:rPr>
              <a:t> DF4365* NAVD 88 ORTHO HEIGHT -   989.12  (meters)     3245.1   (feet) GPS OBS</a:t>
            </a:r>
          </a:p>
          <a:p>
            <a:r>
              <a:rPr lang="en-US" sz="900" b="1" dirty="0">
                <a:latin typeface="Courier New" panose="02070309020205020404" pitchFamily="49" charset="0"/>
                <a:cs typeface="Courier New" panose="02070309020205020404" pitchFamily="49" charset="0"/>
              </a:rPr>
              <a:t> DF4365  ______________________________________________________________________</a:t>
            </a:r>
          </a:p>
          <a:p>
            <a:r>
              <a:rPr lang="en-US" sz="900" b="1" dirty="0">
                <a:latin typeface="Courier New" panose="02070309020205020404" pitchFamily="49" charset="0"/>
                <a:cs typeface="Courier New" panose="02070309020205020404" pitchFamily="49" charset="0"/>
              </a:rPr>
              <a:t> DF4365  NAVD 88 orthometric height was determined with an earlier geoid model</a:t>
            </a:r>
          </a:p>
          <a:p>
            <a:r>
              <a:rPr lang="en-US" sz="900" b="1" dirty="0">
                <a:latin typeface="Courier New" panose="02070309020205020404" pitchFamily="49" charset="0"/>
                <a:cs typeface="Courier New" panose="02070309020205020404" pitchFamily="49" charset="0"/>
              </a:rPr>
              <a:t> DF4365  GEOID HEIGHT    -        -31.223 (meters)                     GEOID18</a:t>
            </a:r>
          </a:p>
          <a:p>
            <a:r>
              <a:rPr lang="en-US" sz="900" b="1" dirty="0">
                <a:latin typeface="Courier New" panose="02070309020205020404" pitchFamily="49" charset="0"/>
                <a:cs typeface="Courier New" panose="02070309020205020404" pitchFamily="49" charset="0"/>
              </a:rPr>
              <a:t> DF4365  NAD 83(2011) X  -    745,449.796 (meters)                     COMP</a:t>
            </a:r>
          </a:p>
          <a:p>
            <a:r>
              <a:rPr lang="en-US" sz="900" b="1" dirty="0">
                <a:latin typeface="Courier New" panose="02070309020205020404" pitchFamily="49" charset="0"/>
                <a:cs typeface="Courier New" panose="02070309020205020404" pitchFamily="49" charset="0"/>
              </a:rPr>
              <a:t> DF4365  NAD 83(2011) Y  - -5,098,563.214 (meters)                     COMP</a:t>
            </a:r>
          </a:p>
          <a:p>
            <a:r>
              <a:rPr lang="en-US" sz="900" b="1" dirty="0">
                <a:latin typeface="Courier New" panose="02070309020205020404" pitchFamily="49" charset="0"/>
                <a:cs typeface="Courier New" panose="02070309020205020404" pitchFamily="49" charset="0"/>
              </a:rPr>
              <a:t> DF4365  NAD 83(2011) Z  -  3,747,953.199 (meters)                     COMP</a:t>
            </a:r>
          </a:p>
          <a:p>
            <a:r>
              <a:rPr lang="en-US" sz="900" b="1" dirty="0">
                <a:latin typeface="Courier New" panose="02070309020205020404" pitchFamily="49" charset="0"/>
                <a:cs typeface="Courier New" panose="02070309020205020404" pitchFamily="49" charset="0"/>
              </a:rPr>
              <a:t> DF4365</a:t>
            </a:r>
          </a:p>
          <a:p>
            <a:r>
              <a:rPr lang="en-US" sz="900" b="1" dirty="0">
                <a:latin typeface="Courier New" panose="02070309020205020404" pitchFamily="49" charset="0"/>
                <a:cs typeface="Courier New" panose="02070309020205020404" pitchFamily="49" charset="0"/>
              </a:rPr>
              <a:t> DF4365  Network accuracy estimates per FGDC Geospatial Positioning Accuracy</a:t>
            </a:r>
          </a:p>
          <a:p>
            <a:r>
              <a:rPr lang="en-US" sz="900" b="1" dirty="0">
                <a:latin typeface="Courier New" panose="02070309020205020404" pitchFamily="49" charset="0"/>
                <a:cs typeface="Courier New" panose="02070309020205020404" pitchFamily="49" charset="0"/>
              </a:rPr>
              <a:t> DF4365  Standards:</a:t>
            </a:r>
          </a:p>
          <a:p>
            <a:r>
              <a:rPr lang="en-US" sz="900" b="1" dirty="0">
                <a:latin typeface="Courier New" panose="02070309020205020404" pitchFamily="49" charset="0"/>
                <a:cs typeface="Courier New" panose="02070309020205020404" pitchFamily="49" charset="0"/>
              </a:rPr>
              <a:t> DF4365         FGDC (95% conf, cm)     Standard deviation (cm)     </a:t>
            </a:r>
            <a:r>
              <a:rPr lang="en-US" sz="900" b="1" dirty="0" err="1">
                <a:latin typeface="Courier New" panose="02070309020205020404" pitchFamily="49" charset="0"/>
                <a:cs typeface="Courier New" panose="02070309020205020404" pitchFamily="49" charset="0"/>
              </a:rPr>
              <a:t>CorrNE</a:t>
            </a:r>
            <a:endParaRPr lang="en-US" sz="900" b="1" dirty="0">
              <a:latin typeface="Courier New" panose="02070309020205020404" pitchFamily="49" charset="0"/>
              <a:cs typeface="Courier New" panose="02070309020205020404" pitchFamily="49" charset="0"/>
            </a:endParaRPr>
          </a:p>
          <a:p>
            <a:r>
              <a:rPr lang="en-US" sz="900" b="1" dirty="0">
                <a:latin typeface="Courier New" panose="02070309020205020404" pitchFamily="49" charset="0"/>
                <a:cs typeface="Courier New" panose="02070309020205020404" pitchFamily="49" charset="0"/>
              </a:rPr>
              <a:t> DF4365            </a:t>
            </a:r>
            <a:r>
              <a:rPr lang="en-US" sz="900" b="1" dirty="0" err="1">
                <a:latin typeface="Courier New" panose="02070309020205020404" pitchFamily="49" charset="0"/>
                <a:cs typeface="Courier New" panose="02070309020205020404" pitchFamily="49" charset="0"/>
              </a:rPr>
              <a:t>Horiz</a:t>
            </a:r>
            <a:r>
              <a:rPr lang="en-US" sz="900" b="1" dirty="0">
                <a:latin typeface="Courier New" panose="02070309020205020404" pitchFamily="49" charset="0"/>
                <a:cs typeface="Courier New" panose="02070309020205020404" pitchFamily="49" charset="0"/>
              </a:rPr>
              <a:t>  </a:t>
            </a:r>
            <a:r>
              <a:rPr lang="en-US" sz="900" b="1" dirty="0" err="1">
                <a:latin typeface="Courier New" panose="02070309020205020404" pitchFamily="49" charset="0"/>
                <a:cs typeface="Courier New" panose="02070309020205020404" pitchFamily="49" charset="0"/>
              </a:rPr>
              <a:t>Ellip</a:t>
            </a:r>
            <a:r>
              <a:rPr lang="en-US" sz="900" b="1" dirty="0">
                <a:latin typeface="Courier New" panose="02070309020205020404" pitchFamily="49" charset="0"/>
                <a:cs typeface="Courier New" panose="02070309020205020404" pitchFamily="49" charset="0"/>
              </a:rPr>
              <a:t>           SD_N   SD_E   </a:t>
            </a:r>
            <a:r>
              <a:rPr lang="en-US" sz="900" b="1" dirty="0" err="1">
                <a:latin typeface="Courier New" panose="02070309020205020404" pitchFamily="49" charset="0"/>
                <a:cs typeface="Courier New" panose="02070309020205020404" pitchFamily="49" charset="0"/>
              </a:rPr>
              <a:t>SD_h</a:t>
            </a:r>
            <a:r>
              <a:rPr lang="en-US" sz="900" b="1" dirty="0">
                <a:latin typeface="Courier New" panose="02070309020205020404" pitchFamily="49" charset="0"/>
                <a:cs typeface="Courier New" panose="02070309020205020404" pitchFamily="49" charset="0"/>
              </a:rPr>
              <a:t>      (unitless)</a:t>
            </a:r>
          </a:p>
          <a:p>
            <a:r>
              <a:rPr lang="en-US" sz="900" b="1" dirty="0">
                <a:latin typeface="Courier New" panose="02070309020205020404" pitchFamily="49" charset="0"/>
                <a:cs typeface="Courier New" panose="02070309020205020404" pitchFamily="49" charset="0"/>
              </a:rPr>
              <a:t> DF4365  -------------------------------------------------------------------</a:t>
            </a:r>
          </a:p>
          <a:p>
            <a:r>
              <a:rPr lang="en-US" sz="900" b="1" dirty="0">
                <a:latin typeface="Courier New" panose="02070309020205020404" pitchFamily="49" charset="0"/>
                <a:cs typeface="Courier New" panose="02070309020205020404" pitchFamily="49" charset="0"/>
              </a:rPr>
              <a:t> DF4365  NETWORK    0.15   0.45           0.06   0.06   0.23     -0.03664600</a:t>
            </a:r>
          </a:p>
          <a:p>
            <a:r>
              <a:rPr lang="en-US" sz="900" b="1" dirty="0">
                <a:latin typeface="Courier New" panose="02070309020205020404" pitchFamily="49" charset="0"/>
                <a:cs typeface="Courier New" panose="02070309020205020404" pitchFamily="49" charset="0"/>
              </a:rPr>
              <a:t> DF4365  -------------------------------------------------------------------</a:t>
            </a:r>
          </a:p>
        </p:txBody>
      </p:sp>
    </p:spTree>
    <p:extLst>
      <p:ext uri="{BB962C8B-B14F-4D97-AF65-F5344CB8AC3E}">
        <p14:creationId xmlns:p14="http://schemas.microsoft.com/office/powerpoint/2010/main" val="26649113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5EB8B-1CBE-426D-B1C5-21F48E8E4A48}"/>
              </a:ext>
            </a:extLst>
          </p:cNvPr>
          <p:cNvSpPr>
            <a:spLocks noGrp="1"/>
          </p:cNvSpPr>
          <p:nvPr>
            <p:ph type="title"/>
          </p:nvPr>
        </p:nvSpPr>
        <p:spPr/>
        <p:txBody>
          <a:bodyPr/>
          <a:lstStyle/>
          <a:p>
            <a:r>
              <a:rPr lang="en-US" dirty="0"/>
              <a:t>Chesapeake Tutorial Project</a:t>
            </a:r>
          </a:p>
        </p:txBody>
      </p:sp>
      <p:sp>
        <p:nvSpPr>
          <p:cNvPr id="3" name="Content Placeholder 2">
            <a:extLst>
              <a:ext uri="{FF2B5EF4-FFF2-40B4-BE49-F238E27FC236}">
                <a16:creationId xmlns:a16="http://schemas.microsoft.com/office/drawing/2014/main" id="{B08AC5C1-9EBE-4129-AF3D-2F69CC84B85C}"/>
              </a:ext>
            </a:extLst>
          </p:cNvPr>
          <p:cNvSpPr>
            <a:spLocks noGrp="1"/>
          </p:cNvSpPr>
          <p:nvPr>
            <p:ph idx="1"/>
          </p:nvPr>
        </p:nvSpPr>
        <p:spPr/>
        <p:txBody>
          <a:bodyPr/>
          <a:lstStyle/>
          <a:p>
            <a:r>
              <a:rPr lang="en-US" dirty="0"/>
              <a:t>Add ASUB, Exclude LOYX.</a:t>
            </a:r>
          </a:p>
          <a:p>
            <a:r>
              <a:rPr lang="en-US" dirty="0"/>
              <a:t>6 CORS and 6 or 7 Marks in 5 sessions.</a:t>
            </a:r>
          </a:p>
          <a:p>
            <a:r>
              <a:rPr lang="en-US" dirty="0"/>
              <a:t>ASUB is distant CORS, no constraint</a:t>
            </a:r>
          </a:p>
          <a:p>
            <a:r>
              <a:rPr lang="en-US" dirty="0"/>
              <a:t>Use LOY2 as local hub, 3D, Normal constraint.</a:t>
            </a:r>
          </a:p>
          <a:p>
            <a:r>
              <a:rPr lang="en-US" dirty="0"/>
              <a:t>No other constraints</a:t>
            </a:r>
          </a:p>
          <a:p>
            <a:r>
              <a:rPr lang="en-US" dirty="0"/>
              <a:t>Piecewise linear</a:t>
            </a:r>
          </a:p>
          <a:p>
            <a:r>
              <a:rPr lang="en-US" dirty="0"/>
              <a:t>7200 sec</a:t>
            </a:r>
          </a:p>
          <a:p>
            <a:r>
              <a:rPr lang="en-US" dirty="0"/>
              <a:t>15 degrees</a:t>
            </a:r>
          </a:p>
        </p:txBody>
      </p:sp>
      <p:sp>
        <p:nvSpPr>
          <p:cNvPr id="4" name="Date Placeholder 3">
            <a:extLst>
              <a:ext uri="{FF2B5EF4-FFF2-40B4-BE49-F238E27FC236}">
                <a16:creationId xmlns:a16="http://schemas.microsoft.com/office/drawing/2014/main" id="{AA85461F-09A2-42BC-8363-8287A24DBF31}"/>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A53B67EA-8736-4AE2-A4F8-0B9237CD9AC9}"/>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EE49127C-A0A2-4682-8CD2-8844929DD611}"/>
              </a:ext>
            </a:extLst>
          </p:cNvPr>
          <p:cNvSpPr>
            <a:spLocks noGrp="1"/>
          </p:cNvSpPr>
          <p:nvPr>
            <p:ph type="sldNum" sz="quarter" idx="12"/>
          </p:nvPr>
        </p:nvSpPr>
        <p:spPr/>
        <p:txBody>
          <a:bodyPr/>
          <a:lstStyle/>
          <a:p>
            <a:pPr>
              <a:defRPr/>
            </a:pPr>
            <a:fld id="{73529DF9-F8E1-4220-8C8F-E52644C5560B}" type="slidenum">
              <a:rPr lang="en-US" smtClean="0"/>
              <a:pPr>
                <a:defRPr/>
              </a:pPr>
              <a:t>103</a:t>
            </a:fld>
            <a:endParaRPr lang="en-US"/>
          </a:p>
        </p:txBody>
      </p:sp>
    </p:spTree>
    <p:extLst>
      <p:ext uri="{BB962C8B-B14F-4D97-AF65-F5344CB8AC3E}">
        <p14:creationId xmlns:p14="http://schemas.microsoft.com/office/powerpoint/2010/main" val="21393684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917E6-5FC9-C480-F067-2E75E21E83BF}"/>
              </a:ext>
            </a:extLst>
          </p:cNvPr>
          <p:cNvSpPr>
            <a:spLocks noGrp="1"/>
          </p:cNvSpPr>
          <p:nvPr>
            <p:ph type="title"/>
          </p:nvPr>
        </p:nvSpPr>
        <p:spPr/>
        <p:txBody>
          <a:bodyPr/>
          <a:lstStyle/>
          <a:p>
            <a:r>
              <a:rPr lang="en-US" dirty="0"/>
              <a:t>Chesapeake Tutorial Project</a:t>
            </a:r>
          </a:p>
        </p:txBody>
      </p:sp>
      <p:sp>
        <p:nvSpPr>
          <p:cNvPr id="4" name="Date Placeholder 3">
            <a:extLst>
              <a:ext uri="{FF2B5EF4-FFF2-40B4-BE49-F238E27FC236}">
                <a16:creationId xmlns:a16="http://schemas.microsoft.com/office/drawing/2014/main" id="{E9085821-0BD4-F5B9-A358-6E492D59A5B5}"/>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DF7229FE-7565-0090-A3B3-445DEDE5E844}"/>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06E09A14-A5CE-964F-1866-7C78AEA5AB70}"/>
              </a:ext>
            </a:extLst>
          </p:cNvPr>
          <p:cNvSpPr>
            <a:spLocks noGrp="1"/>
          </p:cNvSpPr>
          <p:nvPr>
            <p:ph type="sldNum" sz="quarter" idx="12"/>
          </p:nvPr>
        </p:nvSpPr>
        <p:spPr/>
        <p:txBody>
          <a:bodyPr/>
          <a:lstStyle/>
          <a:p>
            <a:pPr>
              <a:defRPr/>
            </a:pPr>
            <a:fld id="{73529DF9-F8E1-4220-8C8F-E52644C5560B}" type="slidenum">
              <a:rPr lang="en-US" smtClean="0"/>
              <a:pPr>
                <a:defRPr/>
              </a:pPr>
              <a:t>104</a:t>
            </a:fld>
            <a:endParaRPr lang="en-US"/>
          </a:p>
        </p:txBody>
      </p:sp>
      <p:pic>
        <p:nvPicPr>
          <p:cNvPr id="8" name="Picture 7">
            <a:extLst>
              <a:ext uri="{FF2B5EF4-FFF2-40B4-BE49-F238E27FC236}">
                <a16:creationId xmlns:a16="http://schemas.microsoft.com/office/drawing/2014/main" id="{C7D95593-7865-DCF8-475D-CC4BFCFC53E6}"/>
              </a:ext>
            </a:extLst>
          </p:cNvPr>
          <p:cNvPicPr>
            <a:picLocks noChangeAspect="1"/>
          </p:cNvPicPr>
          <p:nvPr/>
        </p:nvPicPr>
        <p:blipFill>
          <a:blip r:embed="rId2"/>
          <a:stretch>
            <a:fillRect/>
          </a:stretch>
        </p:blipFill>
        <p:spPr>
          <a:xfrm>
            <a:off x="2835863" y="1081342"/>
            <a:ext cx="6117637" cy="5334000"/>
          </a:xfrm>
          <a:prstGeom prst="rect">
            <a:avLst/>
          </a:prstGeom>
        </p:spPr>
      </p:pic>
      <p:sp>
        <p:nvSpPr>
          <p:cNvPr id="10" name="TextBox 9">
            <a:extLst>
              <a:ext uri="{FF2B5EF4-FFF2-40B4-BE49-F238E27FC236}">
                <a16:creationId xmlns:a16="http://schemas.microsoft.com/office/drawing/2014/main" id="{4CDFA34B-3757-2BFB-F483-05AAC44735DB}"/>
              </a:ext>
            </a:extLst>
          </p:cNvPr>
          <p:cNvSpPr txBox="1"/>
          <p:nvPr/>
        </p:nvSpPr>
        <p:spPr>
          <a:xfrm>
            <a:off x="190500" y="4201569"/>
            <a:ext cx="1772076" cy="369332"/>
          </a:xfrm>
          <a:prstGeom prst="rect">
            <a:avLst/>
          </a:prstGeom>
          <a:noFill/>
          <a:ln w="15875">
            <a:solidFill>
              <a:srgbClr val="0070C0"/>
            </a:solidFill>
          </a:ln>
        </p:spPr>
        <p:txBody>
          <a:bodyPr wrap="square">
            <a:spAutoFit/>
          </a:bodyPr>
          <a:lstStyle/>
          <a:p>
            <a:r>
              <a:rPr lang="en-US" dirty="0">
                <a:solidFill>
                  <a:srgbClr val="0070C0"/>
                </a:solidFill>
              </a:rPr>
              <a:t>LOYX excluded</a:t>
            </a:r>
          </a:p>
        </p:txBody>
      </p:sp>
      <p:cxnSp>
        <p:nvCxnSpPr>
          <p:cNvPr id="12" name="Straight Arrow Connector 11">
            <a:extLst>
              <a:ext uri="{FF2B5EF4-FFF2-40B4-BE49-F238E27FC236}">
                <a16:creationId xmlns:a16="http://schemas.microsoft.com/office/drawing/2014/main" id="{9779F543-1EC2-77BB-9BA2-18D0CB61255C}"/>
              </a:ext>
            </a:extLst>
          </p:cNvPr>
          <p:cNvCxnSpPr>
            <a:cxnSpLocks/>
            <a:stCxn id="10" idx="3"/>
          </p:cNvCxnSpPr>
          <p:nvPr/>
        </p:nvCxnSpPr>
        <p:spPr>
          <a:xfrm flipV="1">
            <a:off x="1962576" y="4025900"/>
            <a:ext cx="1021924" cy="360335"/>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D09B02D-BEBC-91F3-9B24-52E40F6237AE}"/>
              </a:ext>
            </a:extLst>
          </p:cNvPr>
          <p:cNvSpPr txBox="1"/>
          <p:nvPr/>
        </p:nvSpPr>
        <p:spPr>
          <a:xfrm>
            <a:off x="190500" y="3290009"/>
            <a:ext cx="1772076" cy="646331"/>
          </a:xfrm>
          <a:prstGeom prst="rect">
            <a:avLst/>
          </a:prstGeom>
          <a:noFill/>
          <a:ln w="15875">
            <a:solidFill>
              <a:srgbClr val="0070C0"/>
            </a:solidFill>
          </a:ln>
        </p:spPr>
        <p:txBody>
          <a:bodyPr wrap="square">
            <a:spAutoFit/>
          </a:bodyPr>
          <a:lstStyle/>
          <a:p>
            <a:r>
              <a:rPr lang="en-US" dirty="0">
                <a:solidFill>
                  <a:srgbClr val="0070C0"/>
                </a:solidFill>
              </a:rPr>
              <a:t>LOY2 set as </a:t>
            </a:r>
          </a:p>
          <a:p>
            <a:r>
              <a:rPr lang="en-US" dirty="0">
                <a:solidFill>
                  <a:srgbClr val="0070C0"/>
                </a:solidFill>
              </a:rPr>
              <a:t>HUB and 3D</a:t>
            </a:r>
          </a:p>
        </p:txBody>
      </p:sp>
      <p:cxnSp>
        <p:nvCxnSpPr>
          <p:cNvPr id="15" name="Straight Arrow Connector 14">
            <a:extLst>
              <a:ext uri="{FF2B5EF4-FFF2-40B4-BE49-F238E27FC236}">
                <a16:creationId xmlns:a16="http://schemas.microsoft.com/office/drawing/2014/main" id="{F1E38010-4BA8-ED7E-3B68-46AF6DAEC8B3}"/>
              </a:ext>
            </a:extLst>
          </p:cNvPr>
          <p:cNvCxnSpPr>
            <a:cxnSpLocks/>
            <a:stCxn id="13" idx="3"/>
          </p:cNvCxnSpPr>
          <p:nvPr/>
        </p:nvCxnSpPr>
        <p:spPr>
          <a:xfrm>
            <a:off x="1962576" y="3613175"/>
            <a:ext cx="1021924" cy="229152"/>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2866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F9BD9F2-9739-E98A-19F3-4DCEFD12F8E3}"/>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04CA2665-9740-F064-26E6-5AE2D8BA3EFC}"/>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E4059A59-E4B1-77E6-E1D4-9CF22190708A}"/>
              </a:ext>
            </a:extLst>
          </p:cNvPr>
          <p:cNvSpPr>
            <a:spLocks noGrp="1"/>
          </p:cNvSpPr>
          <p:nvPr>
            <p:ph type="sldNum" sz="quarter" idx="12"/>
          </p:nvPr>
        </p:nvSpPr>
        <p:spPr/>
        <p:txBody>
          <a:bodyPr/>
          <a:lstStyle/>
          <a:p>
            <a:pPr>
              <a:defRPr/>
            </a:pPr>
            <a:fld id="{73529DF9-F8E1-4220-8C8F-E52644C5560B}" type="slidenum">
              <a:rPr lang="en-US" smtClean="0"/>
              <a:pPr>
                <a:defRPr/>
              </a:pPr>
              <a:t>105</a:t>
            </a:fld>
            <a:endParaRPr lang="en-US"/>
          </a:p>
        </p:txBody>
      </p:sp>
      <p:pic>
        <p:nvPicPr>
          <p:cNvPr id="8" name="Picture 7">
            <a:extLst>
              <a:ext uri="{FF2B5EF4-FFF2-40B4-BE49-F238E27FC236}">
                <a16:creationId xmlns:a16="http://schemas.microsoft.com/office/drawing/2014/main" id="{BF7E381D-BE70-6DA6-9D90-597EA9372C3F}"/>
              </a:ext>
            </a:extLst>
          </p:cNvPr>
          <p:cNvPicPr>
            <a:picLocks noChangeAspect="1"/>
          </p:cNvPicPr>
          <p:nvPr/>
        </p:nvPicPr>
        <p:blipFill>
          <a:blip r:embed="rId2"/>
          <a:stretch>
            <a:fillRect/>
          </a:stretch>
        </p:blipFill>
        <p:spPr>
          <a:xfrm>
            <a:off x="639233" y="0"/>
            <a:ext cx="7865533" cy="6858000"/>
          </a:xfrm>
          <a:prstGeom prst="rect">
            <a:avLst/>
          </a:prstGeom>
        </p:spPr>
      </p:pic>
      <p:sp>
        <p:nvSpPr>
          <p:cNvPr id="9" name="TextBox 8">
            <a:extLst>
              <a:ext uri="{FF2B5EF4-FFF2-40B4-BE49-F238E27FC236}">
                <a16:creationId xmlns:a16="http://schemas.microsoft.com/office/drawing/2014/main" id="{6AC42D2A-8D1D-56AB-3CF1-8FC196DA4177}"/>
              </a:ext>
            </a:extLst>
          </p:cNvPr>
          <p:cNvSpPr txBox="1"/>
          <p:nvPr/>
        </p:nvSpPr>
        <p:spPr>
          <a:xfrm>
            <a:off x="457200" y="539496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selections are checked, inserted in the processing queue and a printable summary is created. Check it for intended results.</a:t>
            </a:r>
            <a:endParaRPr lang="en-US" sz="2400" dirty="0">
              <a:solidFill>
                <a:schemeClr val="bg1"/>
              </a:solidFill>
            </a:endParaRPr>
          </a:p>
        </p:txBody>
      </p:sp>
      <p:sp>
        <p:nvSpPr>
          <p:cNvPr id="10" name="Rectangle 9">
            <a:extLst>
              <a:ext uri="{FF2B5EF4-FFF2-40B4-BE49-F238E27FC236}">
                <a16:creationId xmlns:a16="http://schemas.microsoft.com/office/drawing/2014/main" id="{FE45D8DF-EF0B-EE71-7FCD-78E26A4FF00D}"/>
              </a:ext>
            </a:extLst>
          </p:cNvPr>
          <p:cNvSpPr/>
          <p:nvPr/>
        </p:nvSpPr>
        <p:spPr>
          <a:xfrm>
            <a:off x="800110" y="1258430"/>
            <a:ext cx="3056287" cy="15388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6B31584-7842-4764-6507-2E7D2EC710C8}"/>
              </a:ext>
            </a:extLst>
          </p:cNvPr>
          <p:cNvSpPr/>
          <p:nvPr/>
        </p:nvSpPr>
        <p:spPr>
          <a:xfrm>
            <a:off x="800110" y="1734630"/>
            <a:ext cx="4627912" cy="15388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08623B8-EE41-3178-5D3F-446E2E104CA7}"/>
              </a:ext>
            </a:extLst>
          </p:cNvPr>
          <p:cNvSpPr/>
          <p:nvPr/>
        </p:nvSpPr>
        <p:spPr>
          <a:xfrm>
            <a:off x="800109" y="1975930"/>
            <a:ext cx="5437537" cy="231141"/>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1675BCD-603B-CAF2-9A2D-CD781403B2A7}"/>
              </a:ext>
            </a:extLst>
          </p:cNvPr>
          <p:cNvSpPr/>
          <p:nvPr/>
        </p:nvSpPr>
        <p:spPr>
          <a:xfrm>
            <a:off x="800109" y="2203337"/>
            <a:ext cx="3565414" cy="24879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C2D2A8E-380A-6693-D300-880F73D6094F}"/>
              </a:ext>
            </a:extLst>
          </p:cNvPr>
          <p:cNvSpPr/>
          <p:nvPr/>
        </p:nvSpPr>
        <p:spPr>
          <a:xfrm>
            <a:off x="800108" y="2574632"/>
            <a:ext cx="5219691" cy="11507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4DECDDD-BAC1-2EB7-6B8C-1FBF8E5B1FEE}"/>
              </a:ext>
            </a:extLst>
          </p:cNvPr>
          <p:cNvSpPr/>
          <p:nvPr/>
        </p:nvSpPr>
        <p:spPr>
          <a:xfrm>
            <a:off x="800109" y="3050653"/>
            <a:ext cx="1422751" cy="11507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DE0338F-BF45-5590-1E96-1282A39B05E3}"/>
              </a:ext>
            </a:extLst>
          </p:cNvPr>
          <p:cNvSpPr/>
          <p:nvPr/>
        </p:nvSpPr>
        <p:spPr>
          <a:xfrm>
            <a:off x="800108" y="3279458"/>
            <a:ext cx="3189639" cy="3620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1C72DF8-4B57-BAFA-4364-BF589D6CBF8C}"/>
              </a:ext>
            </a:extLst>
          </p:cNvPr>
          <p:cNvSpPr/>
          <p:nvPr/>
        </p:nvSpPr>
        <p:spPr>
          <a:xfrm>
            <a:off x="800108" y="3872929"/>
            <a:ext cx="2491414" cy="84100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BEAB9351-7659-E082-07DE-14CD1D08863B}"/>
              </a:ext>
            </a:extLst>
          </p:cNvPr>
          <p:cNvSpPr txBox="1"/>
          <p:nvPr/>
        </p:nvSpPr>
        <p:spPr>
          <a:xfrm rot="20910618">
            <a:off x="4746244" y="2817794"/>
            <a:ext cx="3372461" cy="923330"/>
          </a:xfrm>
          <a:prstGeom prst="rect">
            <a:avLst/>
          </a:prstGeom>
          <a:noFill/>
        </p:spPr>
        <p:txBody>
          <a:bodyPr wrap="square" rtlCol="0">
            <a:spAutoFit/>
          </a:bodyPr>
          <a:lstStyle/>
          <a:p>
            <a:r>
              <a:rPr lang="en-US" b="1" i="1" dirty="0"/>
              <a:t>Chesapeake Tutorial Project</a:t>
            </a:r>
          </a:p>
          <a:p>
            <a:r>
              <a:rPr lang="en-US" dirty="0"/>
              <a:t>Confirmation Pop-up Screen</a:t>
            </a:r>
          </a:p>
          <a:p>
            <a:r>
              <a:rPr lang="en-US" dirty="0"/>
              <a:t>Session 2021-041-A</a:t>
            </a:r>
          </a:p>
        </p:txBody>
      </p:sp>
    </p:spTree>
    <p:extLst>
      <p:ext uri="{BB962C8B-B14F-4D97-AF65-F5344CB8AC3E}">
        <p14:creationId xmlns:p14="http://schemas.microsoft.com/office/powerpoint/2010/main" val="36764525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3750"/>
                            </p:stCondLst>
                            <p:childTnLst>
                              <p:par>
                                <p:cTn id="25" presetID="22" presetClass="entr" presetSubtype="8" fill="hold" grpId="0" nodeType="afterEffect">
                                  <p:stCondLst>
                                    <p:cond delay="25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5250"/>
                            </p:stCondLst>
                            <p:childTnLst>
                              <p:par>
                                <p:cTn id="33" presetID="22" presetClass="entr" presetSubtype="8" fill="hold" grpId="0" nodeType="afterEffect">
                                  <p:stCondLst>
                                    <p:cond delay="25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BBE40-8AD8-4997-ADA6-D10D2922B0E9}"/>
              </a:ext>
            </a:extLst>
          </p:cNvPr>
          <p:cNvSpPr>
            <a:spLocks noGrp="1"/>
          </p:cNvSpPr>
          <p:nvPr>
            <p:ph type="title"/>
          </p:nvPr>
        </p:nvSpPr>
        <p:spPr/>
        <p:txBody>
          <a:bodyPr/>
          <a:lstStyle/>
          <a:p>
            <a:r>
              <a:rPr lang="en-US" dirty="0"/>
              <a:t>Break</a:t>
            </a:r>
          </a:p>
        </p:txBody>
      </p:sp>
      <p:sp>
        <p:nvSpPr>
          <p:cNvPr id="3" name="Content Placeholder 2">
            <a:extLst>
              <a:ext uri="{FF2B5EF4-FFF2-40B4-BE49-F238E27FC236}">
                <a16:creationId xmlns:a16="http://schemas.microsoft.com/office/drawing/2014/main" id="{B263D20B-97D7-4AA5-B5D9-AED1F97AA229}"/>
              </a:ext>
            </a:extLst>
          </p:cNvPr>
          <p:cNvSpPr>
            <a:spLocks noGrp="1"/>
          </p:cNvSpPr>
          <p:nvPr>
            <p:ph idx="1"/>
          </p:nvPr>
        </p:nvSpPr>
        <p:spPr/>
        <p:txBody>
          <a:bodyPr/>
          <a:lstStyle/>
          <a:p>
            <a:r>
              <a:rPr lang="en-US" dirty="0"/>
              <a:t>Take a break now and SUBMIT all 5 sessions.</a:t>
            </a:r>
          </a:p>
          <a:p>
            <a:r>
              <a:rPr lang="en-US" dirty="0"/>
              <a:t>We’ll cover the resulting solutions when we get back.</a:t>
            </a:r>
          </a:p>
        </p:txBody>
      </p:sp>
      <p:sp>
        <p:nvSpPr>
          <p:cNvPr id="4" name="Date Placeholder 3">
            <a:extLst>
              <a:ext uri="{FF2B5EF4-FFF2-40B4-BE49-F238E27FC236}">
                <a16:creationId xmlns:a16="http://schemas.microsoft.com/office/drawing/2014/main" id="{AD38EE3D-4C9C-4B29-B012-70CECA64F4D4}"/>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BD10F375-6011-47D1-A5E8-3A84521575FE}"/>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0CE08434-C73C-4B5E-8A87-AD0F797D3893}"/>
              </a:ext>
            </a:extLst>
          </p:cNvPr>
          <p:cNvSpPr>
            <a:spLocks noGrp="1"/>
          </p:cNvSpPr>
          <p:nvPr>
            <p:ph type="sldNum" sz="quarter" idx="12"/>
          </p:nvPr>
        </p:nvSpPr>
        <p:spPr/>
        <p:txBody>
          <a:bodyPr/>
          <a:lstStyle/>
          <a:p>
            <a:pPr>
              <a:defRPr/>
            </a:pPr>
            <a:fld id="{73529DF9-F8E1-4220-8C8F-E52644C5560B}" type="slidenum">
              <a:rPr lang="en-US" smtClean="0"/>
              <a:pPr>
                <a:defRPr/>
              </a:pPr>
              <a:t>106</a:t>
            </a:fld>
            <a:endParaRPr lang="en-US"/>
          </a:p>
        </p:txBody>
      </p:sp>
    </p:spTree>
    <p:extLst>
      <p:ext uri="{BB962C8B-B14F-4D97-AF65-F5344CB8AC3E}">
        <p14:creationId xmlns:p14="http://schemas.microsoft.com/office/powerpoint/2010/main" val="15996107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0460AEE-969F-11FF-3171-7847DEBD143D}"/>
              </a:ext>
            </a:extLst>
          </p:cNvPr>
          <p:cNvPicPr>
            <a:picLocks noChangeAspect="1"/>
          </p:cNvPicPr>
          <p:nvPr/>
        </p:nvPicPr>
        <p:blipFill>
          <a:blip r:embed="rId3"/>
          <a:stretch>
            <a:fillRect/>
          </a:stretch>
        </p:blipFill>
        <p:spPr>
          <a:xfrm>
            <a:off x="-15567" y="0"/>
            <a:ext cx="3419368" cy="68580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107</a:t>
            </a:fld>
            <a:endParaRPr lang="en-US"/>
          </a:p>
        </p:txBody>
      </p:sp>
      <p:sp>
        <p:nvSpPr>
          <p:cNvPr id="23" name="Rectangle 22">
            <a:extLst>
              <a:ext uri="{FF2B5EF4-FFF2-40B4-BE49-F238E27FC236}">
                <a16:creationId xmlns:a16="http://schemas.microsoft.com/office/drawing/2014/main" id="{2F065F1E-87A5-422D-A769-54059204128F}"/>
              </a:ext>
            </a:extLst>
          </p:cNvPr>
          <p:cNvSpPr/>
          <p:nvPr/>
        </p:nvSpPr>
        <p:spPr>
          <a:xfrm>
            <a:off x="292760" y="458920"/>
            <a:ext cx="2780641" cy="396306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11D488B-D989-598C-B086-533D14D24DF4}"/>
              </a:ext>
            </a:extLst>
          </p:cNvPr>
          <p:cNvSpPr/>
          <p:nvPr/>
        </p:nvSpPr>
        <p:spPr>
          <a:xfrm>
            <a:off x="292758" y="4464685"/>
            <a:ext cx="2780643" cy="228139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85A87BE-71FB-0338-D82C-31F3163E09ED}"/>
              </a:ext>
            </a:extLst>
          </p:cNvPr>
          <p:cNvSpPr txBox="1"/>
          <p:nvPr/>
        </p:nvSpPr>
        <p:spPr>
          <a:xfrm>
            <a:off x="3454600" y="25400"/>
            <a:ext cx="5638599" cy="5386090"/>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800" b="1" dirty="0">
                <a:latin typeface="Courier New" panose="02070309020205020404" pitchFamily="49" charset="0"/>
                <a:cs typeface="Courier New" panose="02070309020205020404" pitchFamily="49" charset="0"/>
              </a:rPr>
              <a:t> NGS OPUS-Projects 5.1.2 SESSION SOLUTION REPORT</a:t>
            </a:r>
          </a:p>
          <a:p>
            <a:r>
              <a:rPr lang="en-US" sz="800" b="1" dirty="0">
                <a:latin typeface="Courier New" panose="02070309020205020404" pitchFamily="49" charset="0"/>
                <a:cs typeface="Courier New" panose="02070309020205020404" pitchFamily="49" charset="0"/>
              </a:rPr>
              <a:t> FOR 2021-041-A</a:t>
            </a:r>
          </a:p>
          <a:p>
            <a:r>
              <a:rPr lang="en-US" sz="800" b="1" dirty="0">
                <a:latin typeface="Courier New" panose="02070309020205020404" pitchFamily="49" charset="0"/>
                <a:cs typeface="Courier New" panose="02070309020205020404" pitchFamily="49" charset="0"/>
              </a:rPr>
              <a:t> FROM PROJECT Chesapeake Tutorial Project.</a:t>
            </a:r>
          </a:p>
          <a:p>
            <a:r>
              <a:rPr lang="en-US" sz="800" b="1" dirty="0">
                <a:latin typeface="Courier New" panose="02070309020205020404" pitchFamily="49" charset="0"/>
                <a:cs typeface="Courier New" panose="02070309020205020404" pitchFamily="49" charset="0"/>
              </a:rPr>
              <a:t> SELECTED REPORTS ARE ATTACHED TO THIS EMAIL. ALL REPORTS ARE</a:t>
            </a:r>
          </a:p>
          <a:p>
            <a:r>
              <a:rPr lang="en-US" sz="800" b="1" dirty="0">
                <a:latin typeface="Courier New" panose="02070309020205020404" pitchFamily="49" charset="0"/>
                <a:cs typeface="Courier New" panose="02070309020205020404" pitchFamily="49" charset="0"/>
              </a:rPr>
              <a:t> AVAILABLE THROUGH THE PROJECT'S WEB PAGE FOR THIS SOLUTION.</a:t>
            </a:r>
          </a:p>
          <a:p>
            <a:endParaRPr lang="en-US" sz="800" b="1" dirty="0">
              <a:latin typeface="Courier New" panose="02070309020205020404" pitchFamily="49" charset="0"/>
              <a:cs typeface="Courier New" panose="02070309020205020404" pitchFamily="49" charset="0"/>
            </a:endParaRPr>
          </a:p>
          <a:p>
            <a:endParaRPr lang="en-US" sz="800" b="1" dirty="0">
              <a:latin typeface="Courier New" panose="02070309020205020404" pitchFamily="49" charset="0"/>
              <a:cs typeface="Courier New" panose="02070309020205020404" pitchFamily="49" charset="0"/>
            </a:endParaRPr>
          </a:p>
          <a:p>
            <a:r>
              <a:rPr lang="en-US" sz="800" b="1" dirty="0">
                <a:latin typeface="Courier New" panose="02070309020205020404" pitchFamily="49" charset="0"/>
                <a:cs typeface="Courier New" panose="02070309020205020404" pitchFamily="49" charset="0"/>
              </a:rPr>
              <a:t>                   ABBREVIATED SUMMARY</a:t>
            </a:r>
          </a:p>
          <a:p>
            <a:r>
              <a:rPr lang="en-US" sz="800" b="1" dirty="0">
                <a:latin typeface="Courier New" panose="02070309020205020404" pitchFamily="49" charset="0"/>
                <a:cs typeface="Courier New" panose="02070309020205020404" pitchFamily="49" charset="0"/>
              </a:rPr>
              <a:t> SUBMITTED BY:                  </a:t>
            </a:r>
            <a:r>
              <a:rPr lang="en-US" sz="800" b="1" dirty="0" err="1">
                <a:latin typeface="Courier New" panose="02070309020205020404" pitchFamily="49" charset="0"/>
                <a:cs typeface="Courier New" panose="02070309020205020404" pitchFamily="49" charset="0"/>
              </a:rPr>
              <a:t>dave.zenk</a:t>
            </a:r>
            <a:endParaRPr lang="en-US" sz="800" b="1" dirty="0">
              <a:latin typeface="Courier New" panose="02070309020205020404" pitchFamily="49" charset="0"/>
              <a:cs typeface="Courier New" panose="02070309020205020404" pitchFamily="49" charset="0"/>
            </a:endParaRPr>
          </a:p>
          <a:p>
            <a:r>
              <a:rPr lang="en-US" sz="800" b="1" dirty="0">
                <a:latin typeface="Courier New" panose="02070309020205020404" pitchFamily="49" charset="0"/>
                <a:cs typeface="Courier New" panose="02070309020205020404" pitchFamily="49" charset="0"/>
              </a:rPr>
              <a:t> SOLUTION FILE NAME:            2021-041-A.sum</a:t>
            </a:r>
          </a:p>
          <a:p>
            <a:r>
              <a:rPr lang="en-US" sz="800" b="1" dirty="0">
                <a:latin typeface="Courier New" panose="02070309020205020404" pitchFamily="49" charset="0"/>
                <a:cs typeface="Courier New" panose="02070309020205020404" pitchFamily="49" charset="0"/>
              </a:rPr>
              <a:t> SOLUTION SOFTWARE:             page5(2008.25)</a:t>
            </a:r>
          </a:p>
          <a:p>
            <a:r>
              <a:rPr lang="en-US" sz="800" b="1" dirty="0">
                <a:latin typeface="Courier New" panose="02070309020205020404" pitchFamily="49" charset="0"/>
                <a:cs typeface="Courier New" panose="02070309020205020404" pitchFamily="49" charset="0"/>
              </a:rPr>
              <a:t> SOLUTION DATE:                 2023-06-16T09:56:17 UTC</a:t>
            </a:r>
          </a:p>
          <a:p>
            <a:r>
              <a:rPr lang="en-US" sz="800" b="1" dirty="0">
                <a:latin typeface="Courier New" panose="02070309020205020404" pitchFamily="49" charset="0"/>
                <a:cs typeface="Courier New" panose="02070309020205020404" pitchFamily="49" charset="0"/>
              </a:rPr>
              <a:t> STANDARD ERROR OF UNIT WEIGHT: 0.795</a:t>
            </a:r>
          </a:p>
          <a:p>
            <a:r>
              <a:rPr lang="en-US" sz="800" b="1" dirty="0">
                <a:latin typeface="Courier New" panose="02070309020205020404" pitchFamily="49" charset="0"/>
                <a:cs typeface="Courier New" panose="02070309020205020404" pitchFamily="49" charset="0"/>
              </a:rPr>
              <a:t> TOTAL NUMBER OF OBSERVATIONS:  120361</a:t>
            </a:r>
          </a:p>
          <a:p>
            <a:r>
              <a:rPr lang="en-US" sz="800" b="1" dirty="0">
                <a:latin typeface="Courier New" panose="02070309020205020404" pitchFamily="49" charset="0"/>
                <a:cs typeface="Courier New" panose="02070309020205020404" pitchFamily="49" charset="0"/>
              </a:rPr>
              <a:t> TOTAL NUMBER OF MARKS:         12</a:t>
            </a:r>
          </a:p>
          <a:p>
            <a:r>
              <a:rPr lang="en-US" sz="800" b="1" dirty="0">
                <a:latin typeface="Courier New" panose="02070309020205020404" pitchFamily="49" charset="0"/>
                <a:cs typeface="Courier New" panose="02070309020205020404" pitchFamily="49" charset="0"/>
              </a:rPr>
              <a:t> CONSTRAINED MARKS:             1 HORIZONTAL, 0 VERTICAL</a:t>
            </a:r>
          </a:p>
          <a:p>
            <a:r>
              <a:rPr lang="en-US" sz="800" b="1" dirty="0">
                <a:latin typeface="Courier New" panose="02070309020205020404" pitchFamily="49" charset="0"/>
                <a:cs typeface="Courier New" panose="02070309020205020404" pitchFamily="49" charset="0"/>
              </a:rPr>
              <a:t> loy2 N36:45:50.43110 W076:14:16.06827   -23.44m        NAD_83(2011) @ 2010.0000</a:t>
            </a:r>
          </a:p>
          <a:p>
            <a:r>
              <a:rPr lang="en-US" sz="800" b="1" dirty="0">
                <a:latin typeface="Courier New" panose="02070309020205020404" pitchFamily="49" charset="0"/>
                <a:cs typeface="Courier New" panose="02070309020205020404" pitchFamily="49" charset="0"/>
              </a:rPr>
              <a:t> loy2         0.14cm           0.08cm     0.13cm        NEU SIGMAS</a:t>
            </a:r>
          </a:p>
          <a:p>
            <a:endParaRPr lang="en-US" sz="800" b="1" dirty="0">
              <a:latin typeface="Courier New" panose="02070309020205020404" pitchFamily="49" charset="0"/>
              <a:cs typeface="Courier New" panose="02070309020205020404" pitchFamily="49" charset="0"/>
            </a:endParaRPr>
          </a:p>
          <a:p>
            <a:r>
              <a:rPr lang="en-US" sz="800" b="1" dirty="0">
                <a:latin typeface="Courier New" panose="02070309020205020404" pitchFamily="49" charset="0"/>
                <a:cs typeface="Courier New" panose="02070309020205020404" pitchFamily="49" charset="0"/>
              </a:rPr>
              <a:t> OVERALL RMS:                   1.6 cm </a:t>
            </a:r>
          </a:p>
          <a:p>
            <a:r>
              <a:rPr lang="en-US" sz="800" b="1" dirty="0">
                <a:latin typeface="Courier New" panose="02070309020205020404" pitchFamily="49" charset="0"/>
                <a:cs typeface="Courier New" panose="02070309020205020404" pitchFamily="49" charset="0"/>
              </a:rPr>
              <a:t> START TIME:                    2021-02-10T00:00:00 GPS</a:t>
            </a:r>
          </a:p>
          <a:p>
            <a:r>
              <a:rPr lang="en-US" sz="800" b="1" dirty="0">
                <a:latin typeface="Courier New" panose="02070309020205020404" pitchFamily="49" charset="0"/>
                <a:cs typeface="Courier New" panose="02070309020205020404" pitchFamily="49" charset="0"/>
              </a:rPr>
              <a:t> STOP TIME:                     2021-02-10T23:59:30 GPS</a:t>
            </a:r>
          </a:p>
          <a:p>
            <a:r>
              <a:rPr lang="en-US" sz="800" b="1" dirty="0">
                <a:latin typeface="Courier New" panose="02070309020205020404" pitchFamily="49" charset="0"/>
                <a:cs typeface="Courier New" panose="02070309020205020404" pitchFamily="49" charset="0"/>
              </a:rPr>
              <a:t> PROGRAM OPERATION:             FULL RUN</a:t>
            </a:r>
          </a:p>
          <a:p>
            <a:r>
              <a:rPr lang="en-US" sz="800" b="1" dirty="0">
                <a:latin typeface="Courier New" panose="02070309020205020404" pitchFamily="49" charset="0"/>
                <a:cs typeface="Courier New" panose="02070309020205020404" pitchFamily="49" charset="0"/>
              </a:rPr>
              <a:t> FREQUENCY:                     L1-ONLY TO ION-FREE [BY BASELINE LENGTH]</a:t>
            </a:r>
          </a:p>
          <a:p>
            <a:r>
              <a:rPr lang="en-US" sz="800" b="1" dirty="0">
                <a:latin typeface="Courier New" panose="02070309020205020404" pitchFamily="49" charset="0"/>
                <a:cs typeface="Courier New" panose="02070309020205020404" pitchFamily="49" charset="0"/>
              </a:rPr>
              <a:t> OBSERVATION INTERVAL:          30 s</a:t>
            </a:r>
          </a:p>
          <a:p>
            <a:r>
              <a:rPr lang="en-US" sz="800" b="1" dirty="0">
                <a:latin typeface="Courier New" panose="02070309020205020404" pitchFamily="49" charset="0"/>
                <a:cs typeface="Courier New" panose="02070309020205020404" pitchFamily="49" charset="0"/>
              </a:rPr>
              <a:t> ELEVATION CUTOFF:              15 deg</a:t>
            </a:r>
          </a:p>
          <a:p>
            <a:r>
              <a:rPr lang="en-US" sz="800" b="1" dirty="0">
                <a:latin typeface="Courier New" panose="02070309020205020404" pitchFamily="49" charset="0"/>
                <a:cs typeface="Courier New" panose="02070309020205020404" pitchFamily="49" charset="0"/>
              </a:rPr>
              <a:t> TROPO INTERVAL:                7200 s [PIECEWISE LINEAR PARAMETERIZATION]</a:t>
            </a:r>
          </a:p>
          <a:p>
            <a:r>
              <a:rPr lang="en-US" sz="800" b="1" dirty="0">
                <a:latin typeface="Courier New" panose="02070309020205020404" pitchFamily="49" charset="0"/>
                <a:cs typeface="Courier New" panose="02070309020205020404" pitchFamily="49" charset="0"/>
              </a:rPr>
              <a:t> DD CORRELATIONS:               ON</a:t>
            </a:r>
          </a:p>
          <a:p>
            <a:endParaRPr lang="en-US" sz="800" b="1" dirty="0">
              <a:latin typeface="Courier New" panose="02070309020205020404" pitchFamily="49" charset="0"/>
              <a:cs typeface="Courier New" panose="02070309020205020404" pitchFamily="49" charset="0"/>
            </a:endParaRPr>
          </a:p>
          <a:p>
            <a:r>
              <a:rPr lang="en-US" sz="800" b="1" dirty="0">
                <a:latin typeface="Courier New" panose="02070309020205020404" pitchFamily="49" charset="0"/>
                <a:cs typeface="Courier New" panose="02070309020205020404" pitchFamily="49" charset="0"/>
              </a:rPr>
              <a:t>   BASELINE      LENGTH       RMS       OBS   OMITTED    FIXED</a:t>
            </a:r>
          </a:p>
          <a:p>
            <a:r>
              <a:rPr lang="en-US" sz="800" b="1" dirty="0">
                <a:latin typeface="Courier New" panose="02070309020205020404" pitchFamily="49" charset="0"/>
                <a:cs typeface="Courier New" panose="02070309020205020404" pitchFamily="49" charset="0"/>
              </a:rPr>
              <a:t> --------------------------------------------------------------</a:t>
            </a:r>
          </a:p>
          <a:p>
            <a:r>
              <a:rPr lang="en-US" sz="800" b="1" dirty="0">
                <a:latin typeface="Courier New" panose="02070309020205020404" pitchFamily="49" charset="0"/>
                <a:cs typeface="Courier New" panose="02070309020205020404" pitchFamily="49" charset="0"/>
              </a:rPr>
              <a:t>  brmr-loy2     11.497 km      1.1 cm     5258     6.7%   100.0%   </a:t>
            </a:r>
          </a:p>
          <a:p>
            <a:r>
              <a:rPr lang="en-US" sz="800" b="1" dirty="0">
                <a:latin typeface="Courier New" panose="02070309020205020404" pitchFamily="49" charset="0"/>
                <a:cs typeface="Courier New" panose="02070309020205020404" pitchFamily="49" charset="0"/>
              </a:rPr>
              <a:t>  gp99-loy2     14.532 km      1.9 cm     5674    12.8%    97.1%   </a:t>
            </a:r>
          </a:p>
          <a:p>
            <a:r>
              <a:rPr lang="en-US" sz="800" b="1" dirty="0">
                <a:latin typeface="Courier New" panose="02070309020205020404" pitchFamily="49" charset="0"/>
                <a:cs typeface="Courier New" panose="02070309020205020404" pitchFamily="49" charset="0"/>
              </a:rPr>
              <a:t>  ou03-loy2     14.825 km      1.4 cm     5001    12.1%    98.1%   </a:t>
            </a:r>
          </a:p>
          <a:p>
            <a:r>
              <a:rPr lang="en-US" sz="800" b="1" dirty="0">
                <a:latin typeface="Courier New" panose="02070309020205020404" pitchFamily="49" charset="0"/>
                <a:cs typeface="Courier New" panose="02070309020205020404" pitchFamily="49" charset="0"/>
              </a:rPr>
              <a:t>  ou18-loy2     15.251 km      2.2 cm     4582    24.9%    97.5%   </a:t>
            </a:r>
          </a:p>
          <a:p>
            <a:r>
              <a:rPr lang="en-US" sz="800" b="1" dirty="0">
                <a:latin typeface="Courier New" panose="02070309020205020404" pitchFamily="49" charset="0"/>
                <a:cs typeface="Courier New" panose="02070309020205020404" pitchFamily="49" charset="0"/>
              </a:rPr>
              <a:t>  863f-loy2     21.424 km      1.6 cm     4833    17.6%    91.4%   </a:t>
            </a:r>
          </a:p>
          <a:p>
            <a:r>
              <a:rPr lang="en-US" sz="800" b="1" dirty="0">
                <a:latin typeface="Courier New" panose="02070309020205020404" pitchFamily="49" charset="0"/>
                <a:cs typeface="Courier New" panose="02070309020205020404" pitchFamily="49" charset="0"/>
              </a:rPr>
              <a:t>  w416-loy2     21.627 km      2.0 cm     4486    20.7%    97.8%   </a:t>
            </a:r>
          </a:p>
          <a:p>
            <a:r>
              <a:rPr lang="en-US" sz="800" b="1" dirty="0">
                <a:latin typeface="Courier New" panose="02070309020205020404" pitchFamily="49" charset="0"/>
                <a:cs typeface="Courier New" panose="02070309020205020404" pitchFamily="49" charset="0"/>
              </a:rPr>
              <a:t>  ls03-loy2     24.992 km      1.5 cm    18235     5.1%    99.6%   </a:t>
            </a:r>
          </a:p>
          <a:p>
            <a:r>
              <a:rPr lang="en-US" sz="800" b="1" dirty="0">
                <a:latin typeface="Courier New" panose="02070309020205020404" pitchFamily="49" charset="0"/>
                <a:cs typeface="Courier New" panose="02070309020205020404" pitchFamily="49" charset="0"/>
              </a:rPr>
              <a:t>  ncel-loy2     46.939 km      1.4 cm    18174     5.3%    99.2%   </a:t>
            </a:r>
          </a:p>
          <a:p>
            <a:r>
              <a:rPr lang="en-US" sz="800" b="1" dirty="0">
                <a:latin typeface="Courier New" panose="02070309020205020404" pitchFamily="49" charset="0"/>
                <a:cs typeface="Courier New" panose="02070309020205020404" pitchFamily="49" charset="0"/>
              </a:rPr>
              <a:t>  ncga-loy2     56.473 km      1.6 cm    17889     6.9%    99.6%   </a:t>
            </a:r>
          </a:p>
          <a:p>
            <a:r>
              <a:rPr lang="en-US" sz="800" b="1" dirty="0">
                <a:latin typeface="Courier New" panose="02070309020205020404" pitchFamily="49" charset="0"/>
                <a:cs typeface="Courier New" panose="02070309020205020404" pitchFamily="49" charset="0"/>
              </a:rPr>
              <a:t>  vagp-loy2     58.603 km      1.5 cm    18500     3.1%    99.6%   </a:t>
            </a:r>
          </a:p>
          <a:p>
            <a:r>
              <a:rPr lang="en-US" sz="800" b="1" dirty="0">
                <a:latin typeface="Courier New" panose="02070309020205020404" pitchFamily="49" charset="0"/>
                <a:cs typeface="Courier New" panose="02070309020205020404" pitchFamily="49" charset="0"/>
              </a:rPr>
              <a:t>  asub-loy2    491.455 km      1.4 cm    17729     3.4%    89.1%   </a:t>
            </a:r>
          </a:p>
        </p:txBody>
      </p:sp>
      <p:sp>
        <p:nvSpPr>
          <p:cNvPr id="26" name="TextBox 25">
            <a:extLst>
              <a:ext uri="{FF2B5EF4-FFF2-40B4-BE49-F238E27FC236}">
                <a16:creationId xmlns:a16="http://schemas.microsoft.com/office/drawing/2014/main" id="{CDB4E1F3-2517-BC2F-2AB2-33EE71A3CF9E}"/>
              </a:ext>
            </a:extLst>
          </p:cNvPr>
          <p:cNvSpPr txBox="1"/>
          <p:nvPr/>
        </p:nvSpPr>
        <p:spPr>
          <a:xfrm>
            <a:off x="3447345" y="2920641"/>
            <a:ext cx="5638599" cy="3416320"/>
          </a:xfrm>
          <a:prstGeom prst="rect">
            <a:avLst/>
          </a:prstGeom>
          <a:solidFill>
            <a:schemeClr val="tx2">
              <a:lumMod val="20000"/>
              <a:lumOff val="80000"/>
            </a:schemeClr>
          </a:solidFill>
          <a:ln w="12700">
            <a:solidFill>
              <a:srgbClr val="0070C0"/>
            </a:solidFill>
          </a:ln>
        </p:spPr>
        <p:txBody>
          <a:bodyPr wrap="square" rtlCol="0">
            <a:spAutoFit/>
          </a:bodyPr>
          <a:lstStyle/>
          <a:p>
            <a:endParaRPr lang="en-US" sz="800" b="1" dirty="0">
              <a:latin typeface="Courier New" panose="02070309020205020404" pitchFamily="49" charset="0"/>
              <a:cs typeface="Courier New" panose="02070309020205020404" pitchFamily="49" charset="0"/>
            </a:endParaRPr>
          </a:p>
          <a:p>
            <a:r>
              <a:rPr lang="en-US" sz="800" b="1" dirty="0">
                <a:latin typeface="Courier New" panose="02070309020205020404" pitchFamily="49" charset="0"/>
                <a:cs typeface="Courier New" panose="02070309020205020404" pitchFamily="49" charset="0"/>
              </a:rPr>
              <a:t>  MARK  ESTIMATED - A PRIORI COORDINATE SHIFTS</a:t>
            </a:r>
          </a:p>
          <a:p>
            <a:r>
              <a:rPr lang="en-US" sz="800" b="1" dirty="0">
                <a:latin typeface="Courier New" panose="02070309020205020404" pitchFamily="49" charset="0"/>
                <a:cs typeface="Courier New" panose="02070309020205020404" pitchFamily="49" charset="0"/>
              </a:rPr>
              <a:t> ------------------------------------------------------------------------------</a:t>
            </a:r>
          </a:p>
          <a:p>
            <a:r>
              <a:rPr lang="en-US" sz="800" b="1" dirty="0">
                <a:latin typeface="Courier New" panose="02070309020205020404" pitchFamily="49" charset="0"/>
                <a:cs typeface="Courier New" panose="02070309020205020404" pitchFamily="49" charset="0"/>
              </a:rPr>
              <a:t>  863f  N:      0.005 m (0.001 m) E:     -0.005 m (0.001 m) H:     -0.017 m (0.002 m)</a:t>
            </a:r>
          </a:p>
          <a:p>
            <a:r>
              <a:rPr lang="en-US" sz="800" b="1" dirty="0">
                <a:latin typeface="Courier New" panose="02070309020205020404" pitchFamily="49" charset="0"/>
                <a:cs typeface="Courier New" panose="02070309020205020404" pitchFamily="49" charset="0"/>
              </a:rPr>
              <a:t>  </a:t>
            </a:r>
            <a:r>
              <a:rPr lang="en-US" sz="800" b="1" dirty="0" err="1">
                <a:latin typeface="Courier New" panose="02070309020205020404" pitchFamily="49" charset="0"/>
                <a:cs typeface="Courier New" panose="02070309020205020404" pitchFamily="49" charset="0"/>
              </a:rPr>
              <a:t>asub</a:t>
            </a:r>
            <a:r>
              <a:rPr lang="en-US" sz="800" b="1" dirty="0">
                <a:latin typeface="Courier New" panose="02070309020205020404" pitchFamily="49" charset="0"/>
                <a:cs typeface="Courier New" panose="02070309020205020404" pitchFamily="49" charset="0"/>
              </a:rPr>
              <a:t>  N:     -0.002 m (0.001 m) E:      0.005 m (0.001 m) H:      0.006 m (0.002 m)</a:t>
            </a:r>
          </a:p>
          <a:p>
            <a:r>
              <a:rPr lang="en-US" sz="800" b="1" dirty="0">
                <a:latin typeface="Courier New" panose="02070309020205020404" pitchFamily="49" charset="0"/>
                <a:cs typeface="Courier New" panose="02070309020205020404" pitchFamily="49" charset="0"/>
              </a:rPr>
              <a:t>  </a:t>
            </a:r>
            <a:r>
              <a:rPr lang="en-US" sz="800" b="1" dirty="0" err="1">
                <a:latin typeface="Courier New" panose="02070309020205020404" pitchFamily="49" charset="0"/>
                <a:cs typeface="Courier New" panose="02070309020205020404" pitchFamily="49" charset="0"/>
              </a:rPr>
              <a:t>brmr</a:t>
            </a:r>
            <a:r>
              <a:rPr lang="en-US" sz="800" b="1" dirty="0">
                <a:latin typeface="Courier New" panose="02070309020205020404" pitchFamily="49" charset="0"/>
                <a:cs typeface="Courier New" panose="02070309020205020404" pitchFamily="49" charset="0"/>
              </a:rPr>
              <a:t>  N:      0.001 m (0.001 m) E:     -0.003 m (0.001 m) H:     -0.010 m (0.002 m)</a:t>
            </a:r>
          </a:p>
          <a:p>
            <a:r>
              <a:rPr lang="en-US" sz="800" b="1" dirty="0">
                <a:latin typeface="Courier New" panose="02070309020205020404" pitchFamily="49" charset="0"/>
                <a:cs typeface="Courier New" panose="02070309020205020404" pitchFamily="49" charset="0"/>
              </a:rPr>
              <a:t>  gp99  N:     -0.004 m (0.001 m) E:     -0.002 m (0.001 m) H:      0.003 m (0.002 m)</a:t>
            </a:r>
          </a:p>
          <a:p>
            <a:r>
              <a:rPr lang="en-US" sz="800" b="1" dirty="0">
                <a:latin typeface="Courier New" panose="02070309020205020404" pitchFamily="49" charset="0"/>
                <a:cs typeface="Courier New" panose="02070309020205020404" pitchFamily="49" charset="0"/>
              </a:rPr>
              <a:t>  loy2  N:      0.000 m (0.001 m) E:      0.000 m (0.001 m) H:     -0.001 m (0.001 m)</a:t>
            </a:r>
          </a:p>
          <a:p>
            <a:r>
              <a:rPr lang="en-US" sz="800" b="1" dirty="0">
                <a:latin typeface="Courier New" panose="02070309020205020404" pitchFamily="49" charset="0"/>
                <a:cs typeface="Courier New" panose="02070309020205020404" pitchFamily="49" charset="0"/>
              </a:rPr>
              <a:t>  ls03  N:     -0.003 m (0.001 m) E:     -0.003 m (0.001 m) H:     -0.003 m (0.002 m)</a:t>
            </a:r>
          </a:p>
          <a:p>
            <a:r>
              <a:rPr lang="en-US" sz="800" b="1" dirty="0">
                <a:latin typeface="Courier New" panose="02070309020205020404" pitchFamily="49" charset="0"/>
                <a:cs typeface="Courier New" panose="02070309020205020404" pitchFamily="49" charset="0"/>
              </a:rPr>
              <a:t>  </a:t>
            </a:r>
            <a:r>
              <a:rPr lang="en-US" sz="800" b="1" dirty="0" err="1">
                <a:latin typeface="Courier New" panose="02070309020205020404" pitchFamily="49" charset="0"/>
                <a:cs typeface="Courier New" panose="02070309020205020404" pitchFamily="49" charset="0"/>
              </a:rPr>
              <a:t>ncel</a:t>
            </a:r>
            <a:r>
              <a:rPr lang="en-US" sz="800" b="1" dirty="0">
                <a:latin typeface="Courier New" panose="02070309020205020404" pitchFamily="49" charset="0"/>
                <a:cs typeface="Courier New" panose="02070309020205020404" pitchFamily="49" charset="0"/>
              </a:rPr>
              <a:t>  N:     -0.004 m (0.001 m) E:     -0.004 m (0.001 m) H:     -0.003 m (0.002 m)</a:t>
            </a:r>
          </a:p>
          <a:p>
            <a:r>
              <a:rPr lang="en-US" sz="800" b="1" dirty="0">
                <a:latin typeface="Courier New" panose="02070309020205020404" pitchFamily="49" charset="0"/>
                <a:cs typeface="Courier New" panose="02070309020205020404" pitchFamily="49" charset="0"/>
              </a:rPr>
              <a:t>  </a:t>
            </a:r>
            <a:r>
              <a:rPr lang="en-US" sz="800" b="1" dirty="0" err="1">
                <a:latin typeface="Courier New" panose="02070309020205020404" pitchFamily="49" charset="0"/>
                <a:cs typeface="Courier New" panose="02070309020205020404" pitchFamily="49" charset="0"/>
              </a:rPr>
              <a:t>ncga</a:t>
            </a:r>
            <a:r>
              <a:rPr lang="en-US" sz="800" b="1" dirty="0">
                <a:latin typeface="Courier New" panose="02070309020205020404" pitchFamily="49" charset="0"/>
                <a:cs typeface="Courier New" panose="02070309020205020404" pitchFamily="49" charset="0"/>
              </a:rPr>
              <a:t>  N:     -0.004 m (0.001 m) E:     -0.005 m (0.001 m) H:      0.014 m (0.002 m)</a:t>
            </a:r>
          </a:p>
          <a:p>
            <a:r>
              <a:rPr lang="en-US" sz="800" b="1" dirty="0">
                <a:latin typeface="Courier New" panose="02070309020205020404" pitchFamily="49" charset="0"/>
                <a:cs typeface="Courier New" panose="02070309020205020404" pitchFamily="49" charset="0"/>
              </a:rPr>
              <a:t>  ou03  N:      0.000 m (0.001 m) E:     -0.003 m (0.001 m) H:     -0.007 m (0.002 m)</a:t>
            </a:r>
          </a:p>
          <a:p>
            <a:r>
              <a:rPr lang="en-US" sz="800" b="1" dirty="0">
                <a:latin typeface="Courier New" panose="02070309020205020404" pitchFamily="49" charset="0"/>
                <a:cs typeface="Courier New" panose="02070309020205020404" pitchFamily="49" charset="0"/>
              </a:rPr>
              <a:t>  ou18  N:     -0.003 m (0.001 m) E:     -0.004 m (0.001 m) H:      0.017 m (0.002 m)</a:t>
            </a:r>
          </a:p>
          <a:p>
            <a:r>
              <a:rPr lang="en-US" sz="800" b="1" dirty="0">
                <a:latin typeface="Courier New" panose="02070309020205020404" pitchFamily="49" charset="0"/>
                <a:cs typeface="Courier New" panose="02070309020205020404" pitchFamily="49" charset="0"/>
              </a:rPr>
              <a:t>  </a:t>
            </a:r>
            <a:r>
              <a:rPr lang="en-US" sz="800" b="1" dirty="0" err="1">
                <a:latin typeface="Courier New" panose="02070309020205020404" pitchFamily="49" charset="0"/>
                <a:cs typeface="Courier New" panose="02070309020205020404" pitchFamily="49" charset="0"/>
              </a:rPr>
              <a:t>vagp</a:t>
            </a:r>
            <a:r>
              <a:rPr lang="en-US" sz="800" b="1" dirty="0">
                <a:latin typeface="Courier New" panose="02070309020205020404" pitchFamily="49" charset="0"/>
                <a:cs typeface="Courier New" panose="02070309020205020404" pitchFamily="49" charset="0"/>
              </a:rPr>
              <a:t>  N:      0.003 m (0.001 m) E:      0.000 m (0.001 m) H:     -0.004 m (0.002 m)</a:t>
            </a:r>
          </a:p>
          <a:p>
            <a:r>
              <a:rPr lang="en-US" sz="800" b="1" dirty="0">
                <a:latin typeface="Courier New" panose="02070309020205020404" pitchFamily="49" charset="0"/>
                <a:cs typeface="Courier New" panose="02070309020205020404" pitchFamily="49" charset="0"/>
              </a:rPr>
              <a:t>  w416  N:      0.001 m (0.001 m) E:     -0.002 m (0.001 m) H:      0.006 m (0.002 m)</a:t>
            </a:r>
          </a:p>
          <a:p>
            <a:endParaRPr lang="en-US" sz="800" b="1" dirty="0">
              <a:latin typeface="Courier New" panose="02070309020205020404" pitchFamily="49" charset="0"/>
              <a:cs typeface="Courier New" panose="02070309020205020404" pitchFamily="49" charset="0"/>
            </a:endParaRPr>
          </a:p>
          <a:p>
            <a:endParaRPr lang="en-US" sz="800" b="1" dirty="0">
              <a:latin typeface="Courier New" panose="02070309020205020404" pitchFamily="49" charset="0"/>
              <a:cs typeface="Courier New" panose="02070309020205020404" pitchFamily="49" charset="0"/>
            </a:endParaRPr>
          </a:p>
          <a:p>
            <a:endParaRPr lang="en-US" sz="800" b="1" dirty="0">
              <a:latin typeface="Courier New" panose="02070309020205020404" pitchFamily="49" charset="0"/>
              <a:cs typeface="Courier New" panose="02070309020205020404" pitchFamily="49" charset="0"/>
            </a:endParaRPr>
          </a:p>
          <a:p>
            <a:r>
              <a:rPr lang="en-US" sz="800" b="1" dirty="0">
                <a:latin typeface="Courier New" panose="02070309020205020404" pitchFamily="49" charset="0"/>
                <a:cs typeface="Courier New" panose="02070309020205020404" pitchFamily="49" charset="0"/>
              </a:rPr>
              <a:t>ATTACHMENT INVENTORY:</a:t>
            </a:r>
          </a:p>
          <a:p>
            <a:r>
              <a:rPr lang="en-US" sz="800" b="1" dirty="0">
                <a:latin typeface="Courier New" panose="02070309020205020404" pitchFamily="49" charset="0"/>
                <a:cs typeface="Courier New" panose="02070309020205020404" pitchFamily="49" charset="0"/>
              </a:rPr>
              <a:t>------------------------   ---------------------------------------------------</a:t>
            </a:r>
          </a:p>
          <a:p>
            <a:r>
              <a:rPr lang="en-US" sz="800" b="1" dirty="0">
                <a:latin typeface="Courier New" panose="02070309020205020404" pitchFamily="49" charset="0"/>
                <a:cs typeface="Courier New" panose="02070309020205020404" pitchFamily="49" charset="0"/>
              </a:rPr>
              <a:t>Processing Report (.txt) : 2021-041-A.txt</a:t>
            </a:r>
          </a:p>
          <a:p>
            <a:r>
              <a:rPr lang="en-US" sz="800" b="1" dirty="0">
                <a:latin typeface="Courier New" panose="02070309020205020404" pitchFamily="49" charset="0"/>
                <a:cs typeface="Courier New" panose="02070309020205020404" pitchFamily="49" charset="0"/>
              </a:rPr>
              <a:t>G-file (.</a:t>
            </a:r>
            <a:r>
              <a:rPr lang="en-US" sz="800" b="1" dirty="0" err="1">
                <a:latin typeface="Courier New" panose="02070309020205020404" pitchFamily="49" charset="0"/>
                <a:cs typeface="Courier New" panose="02070309020205020404" pitchFamily="49" charset="0"/>
              </a:rPr>
              <a:t>gfile</a:t>
            </a:r>
            <a:r>
              <a:rPr lang="en-US" sz="800" b="1" dirty="0">
                <a:latin typeface="Courier New" panose="02070309020205020404" pitchFamily="49" charset="0"/>
                <a:cs typeface="Courier New" panose="02070309020205020404" pitchFamily="49" charset="0"/>
              </a:rPr>
              <a:t>)          : 2021-041-A.gfile</a:t>
            </a:r>
          </a:p>
          <a:p>
            <a:r>
              <a:rPr lang="en-US" sz="800" b="1" dirty="0">
                <a:latin typeface="Courier New" panose="02070309020205020404" pitchFamily="49" charset="0"/>
                <a:cs typeface="Courier New" panose="02070309020205020404" pitchFamily="49" charset="0"/>
              </a:rPr>
              <a:t>Vector Table (.</a:t>
            </a:r>
            <a:r>
              <a:rPr lang="en-US" sz="800" b="1" dirty="0" err="1">
                <a:latin typeface="Courier New" panose="02070309020205020404" pitchFamily="49" charset="0"/>
                <a:cs typeface="Courier New" panose="02070309020205020404" pitchFamily="49" charset="0"/>
              </a:rPr>
              <a:t>vec</a:t>
            </a:r>
            <a:r>
              <a:rPr lang="en-US" sz="800" b="1" dirty="0">
                <a:latin typeface="Courier New" panose="02070309020205020404" pitchFamily="49" charset="0"/>
                <a:cs typeface="Courier New" panose="02070309020205020404" pitchFamily="49" charset="0"/>
              </a:rPr>
              <a:t>)      : 2021-041-A.vec</a:t>
            </a:r>
          </a:p>
          <a:p>
            <a:r>
              <a:rPr lang="en-US" sz="800" b="1" dirty="0">
                <a:latin typeface="Courier New" panose="02070309020205020404" pitchFamily="49" charset="0"/>
                <a:cs typeface="Courier New" panose="02070309020205020404" pitchFamily="49" charset="0"/>
              </a:rPr>
              <a:t>Processing Log (.sum)    : 2021-041-A.sum</a:t>
            </a:r>
          </a:p>
          <a:p>
            <a:r>
              <a:rPr lang="en-US" sz="800" b="1" dirty="0">
                <a:latin typeface="Courier New" panose="02070309020205020404" pitchFamily="49" charset="0"/>
                <a:cs typeface="Courier New" panose="02070309020205020404" pitchFamily="49" charset="0"/>
              </a:rPr>
              <a:t>SINEX Output (.</a:t>
            </a:r>
            <a:r>
              <a:rPr lang="en-US" sz="800" b="1" dirty="0" err="1">
                <a:latin typeface="Courier New" panose="02070309020205020404" pitchFamily="49" charset="0"/>
                <a:cs typeface="Courier New" panose="02070309020205020404" pitchFamily="49" charset="0"/>
              </a:rPr>
              <a:t>snx</a:t>
            </a:r>
            <a:r>
              <a:rPr lang="en-US" sz="800" b="1" dirty="0">
                <a:latin typeface="Courier New" panose="02070309020205020404" pitchFamily="49" charset="0"/>
                <a:cs typeface="Courier New" panose="02070309020205020404" pitchFamily="49" charset="0"/>
              </a:rPr>
              <a:t>)      : 2021-041-A.snx</a:t>
            </a:r>
          </a:p>
          <a:p>
            <a:r>
              <a:rPr lang="en-US" sz="800" b="1" dirty="0">
                <a:latin typeface="Courier New" panose="02070309020205020404" pitchFamily="49" charset="0"/>
                <a:cs typeface="Courier New" panose="02070309020205020404" pitchFamily="49" charset="0"/>
              </a:rPr>
              <a:t>Processing Report (.xml) : 2021-041-A.xml</a:t>
            </a:r>
          </a:p>
          <a:p>
            <a:r>
              <a:rPr lang="en-US" sz="800" b="1" dirty="0" err="1">
                <a:latin typeface="Courier New" panose="02070309020205020404" pitchFamily="49" charset="0"/>
                <a:cs typeface="Courier New" panose="02070309020205020404" pitchFamily="49" charset="0"/>
              </a:rPr>
              <a:t>Serfil</a:t>
            </a:r>
            <a:r>
              <a:rPr lang="en-US" sz="800" b="1" dirty="0">
                <a:latin typeface="Courier New" panose="02070309020205020404" pitchFamily="49" charset="0"/>
                <a:cs typeface="Courier New" panose="02070309020205020404" pitchFamily="49" charset="0"/>
              </a:rPr>
              <a:t> (.</a:t>
            </a:r>
            <a:r>
              <a:rPr lang="en-US" sz="800" b="1" dirty="0" err="1">
                <a:latin typeface="Courier New" panose="02070309020205020404" pitchFamily="49" charset="0"/>
                <a:cs typeface="Courier New" panose="02070309020205020404" pitchFamily="49" charset="0"/>
              </a:rPr>
              <a:t>serfil</a:t>
            </a:r>
            <a:r>
              <a:rPr lang="en-US" sz="800" b="1" dirty="0">
                <a:latin typeface="Courier New" panose="02070309020205020404" pitchFamily="49" charset="0"/>
                <a:cs typeface="Courier New" panose="02070309020205020404" pitchFamily="49" charset="0"/>
              </a:rPr>
              <a:t>)         : </a:t>
            </a:r>
            <a:r>
              <a:rPr lang="en-US" sz="800" b="1" dirty="0" err="1">
                <a:latin typeface="Courier New" panose="02070309020205020404" pitchFamily="49" charset="0"/>
                <a:cs typeface="Courier New" panose="02070309020205020404" pitchFamily="49" charset="0"/>
              </a:rPr>
              <a:t>serfil</a:t>
            </a:r>
            <a:endParaRPr lang="en-US" sz="800" b="1" dirty="0">
              <a:latin typeface="Courier New" panose="02070309020205020404" pitchFamily="49" charset="0"/>
              <a:cs typeface="Courier New" panose="02070309020205020404" pitchFamily="49" charset="0"/>
            </a:endParaRPr>
          </a:p>
        </p:txBody>
      </p:sp>
      <p:sp>
        <p:nvSpPr>
          <p:cNvPr id="10" name="TextBox 9"/>
          <p:cNvSpPr txBox="1"/>
          <p:nvPr/>
        </p:nvSpPr>
        <p:spPr>
          <a:xfrm>
            <a:off x="3459140" y="4879330"/>
            <a:ext cx="5638599"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In a few minutes (often longer depending upon the number of marks in the session), an email with the results will be sent. It is a summary of the results with full reports attached.</a:t>
            </a:r>
            <a:endParaRPr lang="en-US" sz="2400" dirty="0">
              <a:solidFill>
                <a:schemeClr val="bg1"/>
              </a:solidFill>
            </a:endParaRPr>
          </a:p>
        </p:txBody>
      </p:sp>
      <p:cxnSp>
        <p:nvCxnSpPr>
          <p:cNvPr id="2" name="Connector: Elbow 1">
            <a:extLst>
              <a:ext uri="{FF2B5EF4-FFF2-40B4-BE49-F238E27FC236}">
                <a16:creationId xmlns:a16="http://schemas.microsoft.com/office/drawing/2014/main" id="{20F90114-EAC0-E893-0399-96B2B7CD6F5E}"/>
              </a:ext>
            </a:extLst>
          </p:cNvPr>
          <p:cNvCxnSpPr>
            <a:cxnSpLocks/>
            <a:stCxn id="23" idx="3"/>
            <a:endCxn id="22" idx="1"/>
          </p:cNvCxnSpPr>
          <p:nvPr/>
        </p:nvCxnSpPr>
        <p:spPr>
          <a:xfrm>
            <a:off x="3073401" y="2440451"/>
            <a:ext cx="381199" cy="277994"/>
          </a:xfrm>
          <a:prstGeom prst="bentConnector3">
            <a:avLst>
              <a:gd name="adj1" fmla="val 50000"/>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Connector: Elbow 7">
            <a:extLst>
              <a:ext uri="{FF2B5EF4-FFF2-40B4-BE49-F238E27FC236}">
                <a16:creationId xmlns:a16="http://schemas.microsoft.com/office/drawing/2014/main" id="{41B73E61-5B7D-8DB1-6A19-EA3F057D49DC}"/>
              </a:ext>
            </a:extLst>
          </p:cNvPr>
          <p:cNvCxnSpPr>
            <a:cxnSpLocks/>
            <a:stCxn id="16" idx="3"/>
            <a:endCxn id="26" idx="1"/>
          </p:cNvCxnSpPr>
          <p:nvPr/>
        </p:nvCxnSpPr>
        <p:spPr>
          <a:xfrm flipV="1">
            <a:off x="3073401" y="4628801"/>
            <a:ext cx="373944" cy="976582"/>
          </a:xfrm>
          <a:prstGeom prst="bentConnector3">
            <a:avLst>
              <a:gd name="adj1" fmla="val 50000"/>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1000"/>
                                        <p:tgtEl>
                                          <p:spTgt spid="23"/>
                                        </p:tgtEl>
                                      </p:cBhvr>
                                    </p:animEffect>
                                  </p:childTnLst>
                                </p:cTn>
                              </p:par>
                            </p:childTnLst>
                          </p:cTn>
                        </p:par>
                        <p:par>
                          <p:cTn id="8" fill="hold">
                            <p:stCondLst>
                              <p:cond delay="1250"/>
                            </p:stCondLst>
                            <p:childTnLst>
                              <p:par>
                                <p:cTn id="9" presetID="22" presetClass="entr" presetSubtype="8" fill="hold" nodeType="after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25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1000"/>
                                        <p:tgtEl>
                                          <p:spTgt spid="22"/>
                                        </p:tgtEl>
                                      </p:cBhvr>
                                    </p:animEffect>
                                  </p:childTnLst>
                                </p:cTn>
                              </p:par>
                            </p:childTnLst>
                          </p:cTn>
                        </p:par>
                        <p:par>
                          <p:cTn id="16" fill="hold">
                            <p:stCondLst>
                              <p:cond delay="3750"/>
                            </p:stCondLst>
                            <p:childTnLst>
                              <p:par>
                                <p:cTn id="17" presetID="22" presetClass="entr" presetSubtype="8" fill="hold" grpId="0" nodeType="afterEffect">
                                  <p:stCondLst>
                                    <p:cond delay="25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1000"/>
                                        <p:tgtEl>
                                          <p:spTgt spid="16"/>
                                        </p:tgtEl>
                                      </p:cBhvr>
                                    </p:animEffect>
                                  </p:childTnLst>
                                </p:cTn>
                              </p:par>
                            </p:childTnLst>
                          </p:cTn>
                        </p:par>
                        <p:par>
                          <p:cTn id="20" fill="hold">
                            <p:stCondLst>
                              <p:cond delay="5000"/>
                            </p:stCondLst>
                            <p:childTnLst>
                              <p:par>
                                <p:cTn id="21" presetID="22" presetClass="entr" presetSubtype="8" fill="hold" nodeType="after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childTnLst>
                          </p:cTn>
                        </p:par>
                        <p:par>
                          <p:cTn id="24" fill="hold">
                            <p:stCondLst>
                              <p:cond delay="6250"/>
                            </p:stCondLst>
                            <p:childTnLst>
                              <p:par>
                                <p:cTn id="25" presetID="22" presetClass="entr" presetSubtype="8" fill="hold" grpId="0" nodeType="afterEffect">
                                  <p:stCondLst>
                                    <p:cond delay="25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6" grpId="0" animBg="1"/>
      <p:bldP spid="22" grpId="0" animBg="1"/>
      <p:bldP spid="26"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56BD74-9DE2-7BC5-C897-C38ABFA9886C}"/>
              </a:ext>
            </a:extLst>
          </p:cNvPr>
          <p:cNvSpPr txBox="1"/>
          <p:nvPr/>
        </p:nvSpPr>
        <p:spPr>
          <a:xfrm>
            <a:off x="2438400" y="0"/>
            <a:ext cx="6705600" cy="6555641"/>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1000" b="1" dirty="0">
                <a:latin typeface="Courier New" panose="02070309020205020404" pitchFamily="49" charset="0"/>
                <a:cs typeface="Courier New" panose="02070309020205020404" pitchFamily="49" charset="0"/>
              </a:rPr>
              <a:t> NGS OPUS-Projects 5.1.2 SESSION SOLUTION REPORT</a:t>
            </a:r>
          </a:p>
          <a:p>
            <a:r>
              <a:rPr lang="en-US" sz="1000" b="1" dirty="0">
                <a:latin typeface="Courier New" panose="02070309020205020404" pitchFamily="49" charset="0"/>
                <a:cs typeface="Courier New" panose="02070309020205020404" pitchFamily="49" charset="0"/>
              </a:rPr>
              <a:t> FOR 2021-041-A</a:t>
            </a:r>
          </a:p>
          <a:p>
            <a:r>
              <a:rPr lang="en-US" sz="1000" b="1" dirty="0">
                <a:latin typeface="Courier New" panose="02070309020205020404" pitchFamily="49" charset="0"/>
                <a:cs typeface="Courier New" panose="02070309020205020404" pitchFamily="49" charset="0"/>
              </a:rPr>
              <a:t> FROM PROJECT Chesapeake Tutorial Project.</a:t>
            </a:r>
          </a:p>
          <a:p>
            <a:r>
              <a:rPr lang="en-US" sz="1000" b="1" dirty="0">
                <a:latin typeface="Courier New" panose="02070309020205020404" pitchFamily="49" charset="0"/>
                <a:cs typeface="Courier New" panose="02070309020205020404" pitchFamily="49" charset="0"/>
              </a:rPr>
              <a:t> SELECTED REPORTS ARE ATTACHED TO THIS EMAIL. ALL REPORTS ARE</a:t>
            </a:r>
          </a:p>
          <a:p>
            <a:r>
              <a:rPr lang="en-US" sz="1000" b="1" dirty="0">
                <a:latin typeface="Courier New" panose="02070309020205020404" pitchFamily="49" charset="0"/>
                <a:cs typeface="Courier New" panose="02070309020205020404" pitchFamily="49" charset="0"/>
              </a:rPr>
              <a:t> AVAILABLE THROUGH THE PROJECT'S WEB PAGE FOR THIS SOLUTION.</a:t>
            </a:r>
          </a:p>
          <a:p>
            <a:endParaRPr lang="en-US" sz="1000" b="1" dirty="0">
              <a:latin typeface="Courier New" panose="02070309020205020404" pitchFamily="49" charset="0"/>
              <a:cs typeface="Courier New" panose="02070309020205020404" pitchFamily="49" charset="0"/>
            </a:endParaRP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ABBREVIATED SUMMARY</a:t>
            </a:r>
          </a:p>
          <a:p>
            <a:r>
              <a:rPr lang="en-US" sz="1000" b="1" dirty="0">
                <a:latin typeface="Courier New" panose="02070309020205020404" pitchFamily="49" charset="0"/>
                <a:cs typeface="Courier New" panose="02070309020205020404" pitchFamily="49" charset="0"/>
              </a:rPr>
              <a:t> SUBMITTED BY:                  </a:t>
            </a:r>
            <a:r>
              <a:rPr lang="en-US" sz="1000" b="1" dirty="0" err="1">
                <a:latin typeface="Courier New" panose="02070309020205020404" pitchFamily="49" charset="0"/>
                <a:cs typeface="Courier New" panose="02070309020205020404" pitchFamily="49" charset="0"/>
              </a:rPr>
              <a:t>dave.zenk</a:t>
            </a:r>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SOLUTION FILE NAME:            2021-041-A.sum</a:t>
            </a:r>
          </a:p>
          <a:p>
            <a:r>
              <a:rPr lang="en-US" sz="1000" b="1" dirty="0">
                <a:latin typeface="Courier New" panose="02070309020205020404" pitchFamily="49" charset="0"/>
                <a:cs typeface="Courier New" panose="02070309020205020404" pitchFamily="49" charset="0"/>
              </a:rPr>
              <a:t> SOLUTION SOFTWARE:             page5(2008.25)</a:t>
            </a:r>
          </a:p>
          <a:p>
            <a:r>
              <a:rPr lang="en-US" sz="1000" b="1" dirty="0">
                <a:latin typeface="Courier New" panose="02070309020205020404" pitchFamily="49" charset="0"/>
                <a:cs typeface="Courier New" panose="02070309020205020404" pitchFamily="49" charset="0"/>
              </a:rPr>
              <a:t> SOLUTION DATE:                 2023-06-16T09:56:17 UTC</a:t>
            </a:r>
          </a:p>
          <a:p>
            <a:r>
              <a:rPr lang="en-US" sz="1000" b="1" dirty="0">
                <a:latin typeface="Courier New" panose="02070309020205020404" pitchFamily="49" charset="0"/>
                <a:cs typeface="Courier New" panose="02070309020205020404" pitchFamily="49" charset="0"/>
              </a:rPr>
              <a:t> STANDARD ERROR OF UNIT WEIGHT: 0.795</a:t>
            </a:r>
          </a:p>
          <a:p>
            <a:r>
              <a:rPr lang="en-US" sz="1000" b="1" dirty="0">
                <a:latin typeface="Courier New" panose="02070309020205020404" pitchFamily="49" charset="0"/>
                <a:cs typeface="Courier New" panose="02070309020205020404" pitchFamily="49" charset="0"/>
              </a:rPr>
              <a:t> TOTAL NUMBER OF OBSERVATIONS:  120361</a:t>
            </a:r>
          </a:p>
          <a:p>
            <a:r>
              <a:rPr lang="en-US" sz="1000" b="1" dirty="0">
                <a:latin typeface="Courier New" panose="02070309020205020404" pitchFamily="49" charset="0"/>
                <a:cs typeface="Courier New" panose="02070309020205020404" pitchFamily="49" charset="0"/>
              </a:rPr>
              <a:t> TOTAL NUMBER OF MARKS:         12</a:t>
            </a:r>
          </a:p>
          <a:p>
            <a:r>
              <a:rPr lang="en-US" sz="1000" b="1" dirty="0">
                <a:latin typeface="Courier New" panose="02070309020205020404" pitchFamily="49" charset="0"/>
                <a:cs typeface="Courier New" panose="02070309020205020404" pitchFamily="49" charset="0"/>
              </a:rPr>
              <a:t> CONSTRAINED MARKS:             1 HORIZONTAL, 0 VERTICAL</a:t>
            </a:r>
          </a:p>
          <a:p>
            <a:r>
              <a:rPr lang="en-US" sz="1000" b="1" dirty="0">
                <a:latin typeface="Courier New" panose="02070309020205020404" pitchFamily="49" charset="0"/>
                <a:cs typeface="Courier New" panose="02070309020205020404" pitchFamily="49" charset="0"/>
              </a:rPr>
              <a:t> loy2 N36:45:50.43110 W076:14:16.06827   -23.44m        NAD_83(2011) @ 2010.0000</a:t>
            </a:r>
          </a:p>
          <a:p>
            <a:r>
              <a:rPr lang="en-US" sz="1000" b="1" dirty="0">
                <a:latin typeface="Courier New" panose="02070309020205020404" pitchFamily="49" charset="0"/>
                <a:cs typeface="Courier New" panose="02070309020205020404" pitchFamily="49" charset="0"/>
              </a:rPr>
              <a:t> loy2         0.14cm           0.08cm     0.13cm        NEU SIGMAS</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OVERALL RMS:                   1.6 cm </a:t>
            </a:r>
          </a:p>
          <a:p>
            <a:r>
              <a:rPr lang="en-US" sz="1000" b="1" dirty="0">
                <a:latin typeface="Courier New" panose="02070309020205020404" pitchFamily="49" charset="0"/>
                <a:cs typeface="Courier New" panose="02070309020205020404" pitchFamily="49" charset="0"/>
              </a:rPr>
              <a:t> START TIME:                    2021-02-10T00:00:00 GPS</a:t>
            </a:r>
          </a:p>
          <a:p>
            <a:r>
              <a:rPr lang="en-US" sz="1000" b="1" dirty="0">
                <a:latin typeface="Courier New" panose="02070309020205020404" pitchFamily="49" charset="0"/>
                <a:cs typeface="Courier New" panose="02070309020205020404" pitchFamily="49" charset="0"/>
              </a:rPr>
              <a:t> STOP TIME:                     2021-02-10T23:59:30 GPS</a:t>
            </a:r>
          </a:p>
          <a:p>
            <a:r>
              <a:rPr lang="en-US" sz="1000" b="1" dirty="0">
                <a:latin typeface="Courier New" panose="02070309020205020404" pitchFamily="49" charset="0"/>
                <a:cs typeface="Courier New" panose="02070309020205020404" pitchFamily="49" charset="0"/>
              </a:rPr>
              <a:t> PROGRAM OPERATION:             FULL RUN</a:t>
            </a:r>
          </a:p>
          <a:p>
            <a:r>
              <a:rPr lang="en-US" sz="1000" b="1" dirty="0">
                <a:latin typeface="Courier New" panose="02070309020205020404" pitchFamily="49" charset="0"/>
                <a:cs typeface="Courier New" panose="02070309020205020404" pitchFamily="49" charset="0"/>
              </a:rPr>
              <a:t> FREQUENCY:                     L1-ONLY TO ION-FREE [BY BASELINE LENGTH]</a:t>
            </a:r>
          </a:p>
          <a:p>
            <a:r>
              <a:rPr lang="en-US" sz="1000" b="1" dirty="0">
                <a:latin typeface="Courier New" panose="02070309020205020404" pitchFamily="49" charset="0"/>
                <a:cs typeface="Courier New" panose="02070309020205020404" pitchFamily="49" charset="0"/>
              </a:rPr>
              <a:t> OBSERVATION INTERVAL:          30 s</a:t>
            </a:r>
          </a:p>
          <a:p>
            <a:r>
              <a:rPr lang="en-US" sz="1000" b="1" dirty="0">
                <a:latin typeface="Courier New" panose="02070309020205020404" pitchFamily="49" charset="0"/>
                <a:cs typeface="Courier New" panose="02070309020205020404" pitchFamily="49" charset="0"/>
              </a:rPr>
              <a:t> ELEVATION CUTOFF:              15 deg</a:t>
            </a:r>
          </a:p>
          <a:p>
            <a:r>
              <a:rPr lang="en-US" sz="1000" b="1" dirty="0">
                <a:latin typeface="Courier New" panose="02070309020205020404" pitchFamily="49" charset="0"/>
                <a:cs typeface="Courier New" panose="02070309020205020404" pitchFamily="49" charset="0"/>
              </a:rPr>
              <a:t> TROPO INTERVAL:                7200 s [PIECEWISE LINEAR PARAMETERIZATION]</a:t>
            </a:r>
          </a:p>
          <a:p>
            <a:r>
              <a:rPr lang="en-US" sz="1000" b="1" dirty="0">
                <a:latin typeface="Courier New" panose="02070309020205020404" pitchFamily="49" charset="0"/>
                <a:cs typeface="Courier New" panose="02070309020205020404" pitchFamily="49" charset="0"/>
              </a:rPr>
              <a:t> DD CORRELATIONS:               ON</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BASELINE      LENGTH       RMS       OBS   OMITTED    FIXED</a:t>
            </a:r>
          </a:p>
          <a:p>
            <a:r>
              <a:rPr lang="en-US" sz="1000" b="1" dirty="0">
                <a:latin typeface="Courier New" panose="02070309020205020404" pitchFamily="49" charset="0"/>
                <a:cs typeface="Courier New" panose="02070309020205020404" pitchFamily="49" charset="0"/>
              </a:rPr>
              <a:t> --------------------------------------------------------------</a:t>
            </a:r>
          </a:p>
          <a:p>
            <a:r>
              <a:rPr lang="en-US" sz="1000" b="1" dirty="0">
                <a:latin typeface="Courier New" panose="02070309020205020404" pitchFamily="49" charset="0"/>
                <a:cs typeface="Courier New" panose="02070309020205020404" pitchFamily="49" charset="0"/>
              </a:rPr>
              <a:t>  brmr-loy2     11.497 km      1.1 cm     5258     6.7%   100.0%   </a:t>
            </a:r>
          </a:p>
          <a:p>
            <a:r>
              <a:rPr lang="en-US" sz="1000" b="1" dirty="0">
                <a:latin typeface="Courier New" panose="02070309020205020404" pitchFamily="49" charset="0"/>
                <a:cs typeface="Courier New" panose="02070309020205020404" pitchFamily="49" charset="0"/>
              </a:rPr>
              <a:t>  gp99-loy2     14.532 km      1.9 cm     5674    12.8%    97.1%   </a:t>
            </a:r>
          </a:p>
          <a:p>
            <a:r>
              <a:rPr lang="en-US" sz="1000" b="1" dirty="0">
                <a:latin typeface="Courier New" panose="02070309020205020404" pitchFamily="49" charset="0"/>
                <a:cs typeface="Courier New" panose="02070309020205020404" pitchFamily="49" charset="0"/>
              </a:rPr>
              <a:t>  ou03-loy2     14.825 km      1.4 cm     5001    12.1%    98.1%   </a:t>
            </a:r>
          </a:p>
          <a:p>
            <a:r>
              <a:rPr lang="en-US" sz="1000" b="1" dirty="0">
                <a:latin typeface="Courier New" panose="02070309020205020404" pitchFamily="49" charset="0"/>
                <a:cs typeface="Courier New" panose="02070309020205020404" pitchFamily="49" charset="0"/>
              </a:rPr>
              <a:t>  ou18-loy2     15.251 km      2.2 cm     4582    24.9%    97.5%   </a:t>
            </a:r>
          </a:p>
          <a:p>
            <a:r>
              <a:rPr lang="en-US" sz="1000" b="1" dirty="0">
                <a:latin typeface="Courier New" panose="02070309020205020404" pitchFamily="49" charset="0"/>
                <a:cs typeface="Courier New" panose="02070309020205020404" pitchFamily="49" charset="0"/>
              </a:rPr>
              <a:t>  863f-loy2     21.424 km      1.6 cm     4833    17.6%    91.4%   </a:t>
            </a:r>
          </a:p>
          <a:p>
            <a:r>
              <a:rPr lang="en-US" sz="1000" b="1" dirty="0">
                <a:latin typeface="Courier New" panose="02070309020205020404" pitchFamily="49" charset="0"/>
                <a:cs typeface="Courier New" panose="02070309020205020404" pitchFamily="49" charset="0"/>
              </a:rPr>
              <a:t>  w416-loy2     21.627 km      2.0 cm     4486    20.7%    97.8%   </a:t>
            </a:r>
          </a:p>
          <a:p>
            <a:r>
              <a:rPr lang="en-US" sz="1000" b="1" dirty="0">
                <a:latin typeface="Courier New" panose="02070309020205020404" pitchFamily="49" charset="0"/>
                <a:cs typeface="Courier New" panose="02070309020205020404" pitchFamily="49" charset="0"/>
              </a:rPr>
              <a:t>  ls03-loy2     24.992 km      1.5 cm    18235     5.1%    99.6%   </a:t>
            </a:r>
          </a:p>
          <a:p>
            <a:r>
              <a:rPr lang="en-US" sz="1000" b="1" dirty="0">
                <a:latin typeface="Courier New" panose="02070309020205020404" pitchFamily="49" charset="0"/>
                <a:cs typeface="Courier New" panose="02070309020205020404" pitchFamily="49" charset="0"/>
              </a:rPr>
              <a:t>  ncel-loy2     46.939 km      1.4 cm    18174     5.3%    99.2%   </a:t>
            </a:r>
          </a:p>
          <a:p>
            <a:r>
              <a:rPr lang="en-US" sz="1000" b="1" dirty="0">
                <a:latin typeface="Courier New" panose="02070309020205020404" pitchFamily="49" charset="0"/>
                <a:cs typeface="Courier New" panose="02070309020205020404" pitchFamily="49" charset="0"/>
              </a:rPr>
              <a:t>  ncga-loy2     56.473 km      1.6 cm    17889     6.9%    99.6%   </a:t>
            </a:r>
          </a:p>
          <a:p>
            <a:r>
              <a:rPr lang="en-US" sz="1000" b="1" dirty="0">
                <a:latin typeface="Courier New" panose="02070309020205020404" pitchFamily="49" charset="0"/>
                <a:cs typeface="Courier New" panose="02070309020205020404" pitchFamily="49" charset="0"/>
              </a:rPr>
              <a:t>  vagp-loy2     58.603 km      1.5 cm    18500     3.1%    99.6%   </a:t>
            </a:r>
          </a:p>
          <a:p>
            <a:r>
              <a:rPr lang="en-US" sz="1000" b="1" dirty="0">
                <a:latin typeface="Courier New" panose="02070309020205020404" pitchFamily="49" charset="0"/>
                <a:cs typeface="Courier New" panose="02070309020205020404" pitchFamily="49" charset="0"/>
              </a:rPr>
              <a:t>  asub-loy2    491.455 km      1.4 cm    17729     3.4%    89.1%   </a:t>
            </a: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108</a:t>
            </a:fld>
            <a:endParaRPr lang="en-US"/>
          </a:p>
        </p:txBody>
      </p:sp>
      <p:sp>
        <p:nvSpPr>
          <p:cNvPr id="10" name="TextBox 9"/>
          <p:cNvSpPr txBox="1"/>
          <p:nvPr/>
        </p:nvSpPr>
        <p:spPr>
          <a:xfrm>
            <a:off x="457200" y="3858932"/>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Using this summary, you should perform a minimal quality control evaluation of this solution. Later we’ll see that some evaluations are indicated on the session web page, but it is always prudent to manually verify your results.</a:t>
            </a:r>
            <a:endParaRPr lang="en-US" sz="2400" dirty="0">
              <a:solidFill>
                <a:schemeClr val="bg1"/>
              </a:solidFill>
            </a:endParaRPr>
          </a:p>
        </p:txBody>
      </p:sp>
      <p:sp>
        <p:nvSpPr>
          <p:cNvPr id="9" name="TextBox 8">
            <a:extLst>
              <a:ext uri="{FF2B5EF4-FFF2-40B4-BE49-F238E27FC236}">
                <a16:creationId xmlns:a16="http://schemas.microsoft.com/office/drawing/2014/main" id="{7A8FEA25-8D41-400D-A7F4-F91878F9A711}"/>
              </a:ext>
            </a:extLst>
          </p:cNvPr>
          <p:cNvSpPr txBox="1"/>
          <p:nvPr/>
        </p:nvSpPr>
        <p:spPr>
          <a:xfrm>
            <a:off x="457200" y="5525353"/>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Although the summary looks different than an OPUS solution, its evaluation is similar.</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109</a:t>
            </a:fld>
            <a:endParaRPr lang="en-US"/>
          </a:p>
        </p:txBody>
      </p:sp>
      <p:sp>
        <p:nvSpPr>
          <p:cNvPr id="2" name="TextBox 1">
            <a:extLst>
              <a:ext uri="{FF2B5EF4-FFF2-40B4-BE49-F238E27FC236}">
                <a16:creationId xmlns:a16="http://schemas.microsoft.com/office/drawing/2014/main" id="{77F67B2A-F5D9-DCF4-A220-6D382CD2A655}"/>
              </a:ext>
            </a:extLst>
          </p:cNvPr>
          <p:cNvSpPr txBox="1"/>
          <p:nvPr/>
        </p:nvSpPr>
        <p:spPr>
          <a:xfrm>
            <a:off x="2438400" y="0"/>
            <a:ext cx="6705600" cy="6555641"/>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1000" b="1" dirty="0">
                <a:latin typeface="Courier New" panose="02070309020205020404" pitchFamily="49" charset="0"/>
                <a:cs typeface="Courier New" panose="02070309020205020404" pitchFamily="49" charset="0"/>
              </a:rPr>
              <a:t> NGS OPUS-Projects 5.1.2 SESSION SOLUTION REPORT</a:t>
            </a:r>
          </a:p>
          <a:p>
            <a:r>
              <a:rPr lang="en-US" sz="1000" b="1" dirty="0">
                <a:latin typeface="Courier New" panose="02070309020205020404" pitchFamily="49" charset="0"/>
                <a:cs typeface="Courier New" panose="02070309020205020404" pitchFamily="49" charset="0"/>
              </a:rPr>
              <a:t> FOR 2021-041-A</a:t>
            </a:r>
          </a:p>
          <a:p>
            <a:r>
              <a:rPr lang="en-US" sz="1000" b="1" dirty="0">
                <a:latin typeface="Courier New" panose="02070309020205020404" pitchFamily="49" charset="0"/>
                <a:cs typeface="Courier New" panose="02070309020205020404" pitchFamily="49" charset="0"/>
              </a:rPr>
              <a:t> FROM PROJECT Chesapeake Tutorial Project.</a:t>
            </a:r>
          </a:p>
          <a:p>
            <a:r>
              <a:rPr lang="en-US" sz="1000" b="1" dirty="0">
                <a:latin typeface="Courier New" panose="02070309020205020404" pitchFamily="49" charset="0"/>
                <a:cs typeface="Courier New" panose="02070309020205020404" pitchFamily="49" charset="0"/>
              </a:rPr>
              <a:t> SELECTED REPORTS ARE ATTACHED TO THIS EMAIL. ALL REPORTS ARE</a:t>
            </a:r>
          </a:p>
          <a:p>
            <a:r>
              <a:rPr lang="en-US" sz="1000" b="1" dirty="0">
                <a:latin typeface="Courier New" panose="02070309020205020404" pitchFamily="49" charset="0"/>
                <a:cs typeface="Courier New" panose="02070309020205020404" pitchFamily="49" charset="0"/>
              </a:rPr>
              <a:t> AVAILABLE THROUGH THE PROJECT'S WEB PAGE FOR THIS SOLUTION.</a:t>
            </a:r>
          </a:p>
          <a:p>
            <a:endParaRPr lang="en-US" sz="1000" b="1" dirty="0">
              <a:latin typeface="Courier New" panose="02070309020205020404" pitchFamily="49" charset="0"/>
              <a:cs typeface="Courier New" panose="02070309020205020404" pitchFamily="49" charset="0"/>
            </a:endParaRP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ABBREVIATED SUMMARY</a:t>
            </a:r>
          </a:p>
          <a:p>
            <a:r>
              <a:rPr lang="en-US" sz="1000" b="1" dirty="0">
                <a:latin typeface="Courier New" panose="02070309020205020404" pitchFamily="49" charset="0"/>
                <a:cs typeface="Courier New" panose="02070309020205020404" pitchFamily="49" charset="0"/>
              </a:rPr>
              <a:t> SUBMITTED BY:                  </a:t>
            </a:r>
            <a:r>
              <a:rPr lang="en-US" sz="1000" b="1" dirty="0" err="1">
                <a:latin typeface="Courier New" panose="02070309020205020404" pitchFamily="49" charset="0"/>
                <a:cs typeface="Courier New" panose="02070309020205020404" pitchFamily="49" charset="0"/>
              </a:rPr>
              <a:t>dave.zenk</a:t>
            </a:r>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SOLUTION FILE NAME:            2021-041-A.sum</a:t>
            </a:r>
          </a:p>
          <a:p>
            <a:r>
              <a:rPr lang="en-US" sz="1000" b="1" dirty="0">
                <a:latin typeface="Courier New" panose="02070309020205020404" pitchFamily="49" charset="0"/>
                <a:cs typeface="Courier New" panose="02070309020205020404" pitchFamily="49" charset="0"/>
              </a:rPr>
              <a:t> SOLUTION SOFTWARE:             page5(2008.25)</a:t>
            </a:r>
          </a:p>
          <a:p>
            <a:r>
              <a:rPr lang="en-US" sz="1000" b="1" dirty="0">
                <a:latin typeface="Courier New" panose="02070309020205020404" pitchFamily="49" charset="0"/>
                <a:cs typeface="Courier New" panose="02070309020205020404" pitchFamily="49" charset="0"/>
              </a:rPr>
              <a:t> SOLUTION DATE:                 2023-06-16T09:56:17 UTC</a:t>
            </a:r>
          </a:p>
          <a:p>
            <a:r>
              <a:rPr lang="en-US" sz="1000" b="1" dirty="0">
                <a:latin typeface="Courier New" panose="02070309020205020404" pitchFamily="49" charset="0"/>
                <a:cs typeface="Courier New" panose="02070309020205020404" pitchFamily="49" charset="0"/>
              </a:rPr>
              <a:t> STANDARD ERROR OF UNIT WEIGHT: 0.795</a:t>
            </a:r>
          </a:p>
          <a:p>
            <a:r>
              <a:rPr lang="en-US" sz="1000" b="1" dirty="0">
                <a:latin typeface="Courier New" panose="02070309020205020404" pitchFamily="49" charset="0"/>
                <a:cs typeface="Courier New" panose="02070309020205020404" pitchFamily="49" charset="0"/>
              </a:rPr>
              <a:t> TOTAL NUMBER OF OBSERVATIONS:  120361</a:t>
            </a:r>
          </a:p>
          <a:p>
            <a:r>
              <a:rPr lang="en-US" sz="1000" b="1" dirty="0">
                <a:latin typeface="Courier New" panose="02070309020205020404" pitchFamily="49" charset="0"/>
                <a:cs typeface="Courier New" panose="02070309020205020404" pitchFamily="49" charset="0"/>
              </a:rPr>
              <a:t> TOTAL NUMBER OF MARKS:         12</a:t>
            </a:r>
          </a:p>
          <a:p>
            <a:r>
              <a:rPr lang="en-US" sz="1000" b="1" dirty="0">
                <a:latin typeface="Courier New" panose="02070309020205020404" pitchFamily="49" charset="0"/>
                <a:cs typeface="Courier New" panose="02070309020205020404" pitchFamily="49" charset="0"/>
              </a:rPr>
              <a:t> CONSTRAINED MARKS:             1 HORIZONTAL, 0 VERTICAL</a:t>
            </a:r>
          </a:p>
          <a:p>
            <a:r>
              <a:rPr lang="en-US" sz="1000" b="1" dirty="0">
                <a:latin typeface="Courier New" panose="02070309020205020404" pitchFamily="49" charset="0"/>
                <a:cs typeface="Courier New" panose="02070309020205020404" pitchFamily="49" charset="0"/>
              </a:rPr>
              <a:t> loy2 N36:45:50.43110 W076:14:16.06827   -23.44m        NAD_83(2011) @ 2010.0000</a:t>
            </a:r>
          </a:p>
          <a:p>
            <a:r>
              <a:rPr lang="en-US" sz="1000" b="1" dirty="0">
                <a:latin typeface="Courier New" panose="02070309020205020404" pitchFamily="49" charset="0"/>
                <a:cs typeface="Courier New" panose="02070309020205020404" pitchFamily="49" charset="0"/>
              </a:rPr>
              <a:t> loy2         0.14cm           0.08cm     0.13cm        NEU SIGMAS</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OVERALL RMS:                   1.6 cm </a:t>
            </a:r>
          </a:p>
          <a:p>
            <a:r>
              <a:rPr lang="en-US" sz="1000" b="1" dirty="0">
                <a:latin typeface="Courier New" panose="02070309020205020404" pitchFamily="49" charset="0"/>
                <a:cs typeface="Courier New" panose="02070309020205020404" pitchFamily="49" charset="0"/>
              </a:rPr>
              <a:t> START TIME:                    2021-02-10T00:00:00 GPS</a:t>
            </a:r>
          </a:p>
          <a:p>
            <a:r>
              <a:rPr lang="en-US" sz="1000" b="1" dirty="0">
                <a:latin typeface="Courier New" panose="02070309020205020404" pitchFamily="49" charset="0"/>
                <a:cs typeface="Courier New" panose="02070309020205020404" pitchFamily="49" charset="0"/>
              </a:rPr>
              <a:t> STOP TIME:                     2021-02-10T23:59:30 GPS</a:t>
            </a:r>
          </a:p>
          <a:p>
            <a:r>
              <a:rPr lang="en-US" sz="1000" b="1" dirty="0">
                <a:latin typeface="Courier New" panose="02070309020205020404" pitchFamily="49" charset="0"/>
                <a:cs typeface="Courier New" panose="02070309020205020404" pitchFamily="49" charset="0"/>
              </a:rPr>
              <a:t> PROGRAM OPERATION:             FULL RUN</a:t>
            </a:r>
          </a:p>
          <a:p>
            <a:r>
              <a:rPr lang="en-US" sz="1000" b="1" dirty="0">
                <a:latin typeface="Courier New" panose="02070309020205020404" pitchFamily="49" charset="0"/>
                <a:cs typeface="Courier New" panose="02070309020205020404" pitchFamily="49" charset="0"/>
              </a:rPr>
              <a:t> FREQUENCY:                     L1-ONLY TO ION-FREE [BY BASELINE LENGTH]</a:t>
            </a:r>
          </a:p>
          <a:p>
            <a:r>
              <a:rPr lang="en-US" sz="1000" b="1" dirty="0">
                <a:latin typeface="Courier New" panose="02070309020205020404" pitchFamily="49" charset="0"/>
                <a:cs typeface="Courier New" panose="02070309020205020404" pitchFamily="49" charset="0"/>
              </a:rPr>
              <a:t> OBSERVATION INTERVAL:          30 s</a:t>
            </a:r>
          </a:p>
          <a:p>
            <a:r>
              <a:rPr lang="en-US" sz="1000" b="1" dirty="0">
                <a:latin typeface="Courier New" panose="02070309020205020404" pitchFamily="49" charset="0"/>
                <a:cs typeface="Courier New" panose="02070309020205020404" pitchFamily="49" charset="0"/>
              </a:rPr>
              <a:t> ELEVATION CUTOFF:              15 deg</a:t>
            </a:r>
          </a:p>
          <a:p>
            <a:r>
              <a:rPr lang="en-US" sz="1000" b="1" dirty="0">
                <a:latin typeface="Courier New" panose="02070309020205020404" pitchFamily="49" charset="0"/>
                <a:cs typeface="Courier New" panose="02070309020205020404" pitchFamily="49" charset="0"/>
              </a:rPr>
              <a:t> TROPO INTERVAL:                7200 s [PIECEWISE LINEAR PARAMETERIZATION]</a:t>
            </a:r>
          </a:p>
          <a:p>
            <a:r>
              <a:rPr lang="en-US" sz="1000" b="1" dirty="0">
                <a:latin typeface="Courier New" panose="02070309020205020404" pitchFamily="49" charset="0"/>
                <a:cs typeface="Courier New" panose="02070309020205020404" pitchFamily="49" charset="0"/>
              </a:rPr>
              <a:t> DD CORRELATIONS:               ON</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BASELINE      LENGTH       RMS       OBS   OMITTED    FIXED</a:t>
            </a:r>
          </a:p>
          <a:p>
            <a:r>
              <a:rPr lang="en-US" sz="1000" b="1" dirty="0">
                <a:latin typeface="Courier New" panose="02070309020205020404" pitchFamily="49" charset="0"/>
                <a:cs typeface="Courier New" panose="02070309020205020404" pitchFamily="49" charset="0"/>
              </a:rPr>
              <a:t> --------------------------------------------------------------</a:t>
            </a:r>
          </a:p>
          <a:p>
            <a:r>
              <a:rPr lang="en-US" sz="1000" b="1" dirty="0">
                <a:latin typeface="Courier New" panose="02070309020205020404" pitchFamily="49" charset="0"/>
                <a:cs typeface="Courier New" panose="02070309020205020404" pitchFamily="49" charset="0"/>
              </a:rPr>
              <a:t>  brmr-loy2     11.497 km      1.1 cm     5258     6.7%   100.0%   </a:t>
            </a:r>
          </a:p>
          <a:p>
            <a:r>
              <a:rPr lang="en-US" sz="1000" b="1" dirty="0">
                <a:latin typeface="Courier New" panose="02070309020205020404" pitchFamily="49" charset="0"/>
                <a:cs typeface="Courier New" panose="02070309020205020404" pitchFamily="49" charset="0"/>
              </a:rPr>
              <a:t>  gp99-loy2     14.532 km      1.9 cm     5674    12.8%    97.1%   </a:t>
            </a:r>
          </a:p>
          <a:p>
            <a:r>
              <a:rPr lang="en-US" sz="1000" b="1" dirty="0">
                <a:latin typeface="Courier New" panose="02070309020205020404" pitchFamily="49" charset="0"/>
                <a:cs typeface="Courier New" panose="02070309020205020404" pitchFamily="49" charset="0"/>
              </a:rPr>
              <a:t>  ou03-loy2     14.825 km      1.4 cm     5001    12.1%    98.1%   </a:t>
            </a:r>
          </a:p>
          <a:p>
            <a:r>
              <a:rPr lang="en-US" sz="1000" b="1" dirty="0">
                <a:latin typeface="Courier New" panose="02070309020205020404" pitchFamily="49" charset="0"/>
                <a:cs typeface="Courier New" panose="02070309020205020404" pitchFamily="49" charset="0"/>
              </a:rPr>
              <a:t>  ou18-loy2     15.251 km      2.2 cm     4582    24.9%    97.5%   </a:t>
            </a:r>
          </a:p>
          <a:p>
            <a:r>
              <a:rPr lang="en-US" sz="1000" b="1" dirty="0">
                <a:latin typeface="Courier New" panose="02070309020205020404" pitchFamily="49" charset="0"/>
                <a:cs typeface="Courier New" panose="02070309020205020404" pitchFamily="49" charset="0"/>
              </a:rPr>
              <a:t>  863f-loy2     21.424 km      1.6 cm     4833    17.6%    91.4%   </a:t>
            </a:r>
          </a:p>
          <a:p>
            <a:r>
              <a:rPr lang="en-US" sz="1000" b="1" dirty="0">
                <a:latin typeface="Courier New" panose="02070309020205020404" pitchFamily="49" charset="0"/>
                <a:cs typeface="Courier New" panose="02070309020205020404" pitchFamily="49" charset="0"/>
              </a:rPr>
              <a:t>  w416-loy2     21.627 km      2.0 cm     4486    20.7%    97.8%   </a:t>
            </a:r>
          </a:p>
          <a:p>
            <a:r>
              <a:rPr lang="en-US" sz="1000" b="1" dirty="0">
                <a:latin typeface="Courier New" panose="02070309020205020404" pitchFamily="49" charset="0"/>
                <a:cs typeface="Courier New" panose="02070309020205020404" pitchFamily="49" charset="0"/>
              </a:rPr>
              <a:t>  ls03-loy2     24.992 km      1.5 cm    18235     5.1%    99.6%   </a:t>
            </a:r>
          </a:p>
          <a:p>
            <a:r>
              <a:rPr lang="en-US" sz="1000" b="1" dirty="0">
                <a:latin typeface="Courier New" panose="02070309020205020404" pitchFamily="49" charset="0"/>
                <a:cs typeface="Courier New" panose="02070309020205020404" pitchFamily="49" charset="0"/>
              </a:rPr>
              <a:t>  ncel-loy2     46.939 km      1.4 cm    18174     5.3%    99.2%   </a:t>
            </a:r>
          </a:p>
          <a:p>
            <a:r>
              <a:rPr lang="en-US" sz="1000" b="1" dirty="0">
                <a:latin typeface="Courier New" panose="02070309020205020404" pitchFamily="49" charset="0"/>
                <a:cs typeface="Courier New" panose="02070309020205020404" pitchFamily="49" charset="0"/>
              </a:rPr>
              <a:t>  ncga-loy2     56.473 km      1.6 cm    17889     6.9%    99.6%   </a:t>
            </a:r>
          </a:p>
          <a:p>
            <a:r>
              <a:rPr lang="en-US" sz="1000" b="1" dirty="0">
                <a:latin typeface="Courier New" panose="02070309020205020404" pitchFamily="49" charset="0"/>
                <a:cs typeface="Courier New" panose="02070309020205020404" pitchFamily="49" charset="0"/>
              </a:rPr>
              <a:t>  vagp-loy2     58.603 km      1.5 cm    18500     3.1%    99.6%   </a:t>
            </a:r>
          </a:p>
          <a:p>
            <a:r>
              <a:rPr lang="en-US" sz="1000" b="1" dirty="0">
                <a:latin typeface="Courier New" panose="02070309020205020404" pitchFamily="49" charset="0"/>
                <a:cs typeface="Courier New" panose="02070309020205020404" pitchFamily="49" charset="0"/>
              </a:rPr>
              <a:t>  asub-loy2    491.455 km      1.4 cm    17729     3.4%    89.1%   </a:t>
            </a:r>
          </a:p>
        </p:txBody>
      </p:sp>
      <p:sp>
        <p:nvSpPr>
          <p:cNvPr id="14" name="Rectangle 13">
            <a:extLst>
              <a:ext uri="{FF2B5EF4-FFF2-40B4-BE49-F238E27FC236}">
                <a16:creationId xmlns:a16="http://schemas.microsoft.com/office/drawing/2014/main" id="{0193118B-9D35-489D-BF85-713F7763054E}"/>
              </a:ext>
            </a:extLst>
          </p:cNvPr>
          <p:cNvSpPr/>
          <p:nvPr/>
        </p:nvSpPr>
        <p:spPr>
          <a:xfrm>
            <a:off x="2438400" y="2321960"/>
            <a:ext cx="6705601" cy="50832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A5EDCA9-8757-726F-5F1A-95D52CCD7F4B}"/>
              </a:ext>
            </a:extLst>
          </p:cNvPr>
          <p:cNvSpPr txBox="1"/>
          <p:nvPr/>
        </p:nvSpPr>
        <p:spPr>
          <a:xfrm>
            <a:off x="457201" y="5015229"/>
            <a:ext cx="8229599"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First, review processing option information. It should match your expectations and selections.</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721781E-2B53-41A5-8ECD-7C53D82D03C4}"/>
              </a:ext>
            </a:extLst>
          </p:cNvPr>
          <p:cNvPicPr>
            <a:picLocks noChangeAspect="1"/>
          </p:cNvPicPr>
          <p:nvPr/>
        </p:nvPicPr>
        <p:blipFill>
          <a:blip r:embed="rId3"/>
          <a:stretch>
            <a:fillRect/>
          </a:stretch>
        </p:blipFill>
        <p:spPr>
          <a:xfrm>
            <a:off x="0" y="0"/>
            <a:ext cx="9144000" cy="508561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a:t>
            </a:fld>
            <a:endParaRPr lang="en-US"/>
          </a:p>
        </p:txBody>
      </p:sp>
      <p:sp>
        <p:nvSpPr>
          <p:cNvPr id="9" name="TextBox 8"/>
          <p:cNvSpPr txBox="1"/>
          <p:nvPr/>
        </p:nvSpPr>
        <p:spPr>
          <a:xfrm>
            <a:off x="457200" y="530352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 or center and zoom to show the marks and included CORS.</a:t>
            </a:r>
            <a:endParaRPr lang="en-US" sz="2400" dirty="0">
              <a:solidFill>
                <a:schemeClr val="bg1"/>
              </a:solidFill>
            </a:endParaRPr>
          </a:p>
        </p:txBody>
      </p:sp>
      <p:sp>
        <p:nvSpPr>
          <p:cNvPr id="22" name="Oval 21">
            <a:extLst>
              <a:ext uri="{FF2B5EF4-FFF2-40B4-BE49-F238E27FC236}">
                <a16:creationId xmlns:a16="http://schemas.microsoft.com/office/drawing/2014/main" id="{8583CB17-27B0-4A36-8AA1-D32944EE9010}"/>
              </a:ext>
            </a:extLst>
          </p:cNvPr>
          <p:cNvSpPr/>
          <p:nvPr/>
        </p:nvSpPr>
        <p:spPr>
          <a:xfrm>
            <a:off x="2535363" y="658815"/>
            <a:ext cx="2012822" cy="286817"/>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a:extLst>
              <a:ext uri="{FF2B5EF4-FFF2-40B4-BE49-F238E27FC236}">
                <a16:creationId xmlns:a16="http://schemas.microsoft.com/office/drawing/2014/main" id="{85AE0F3A-10A1-442C-B834-830A3B7AB1C7}"/>
              </a:ext>
            </a:extLst>
          </p:cNvPr>
          <p:cNvCxnSpPr>
            <a:cxnSpLocks/>
          </p:cNvCxnSpPr>
          <p:nvPr/>
        </p:nvCxnSpPr>
        <p:spPr>
          <a:xfrm flipV="1">
            <a:off x="3855686" y="945632"/>
            <a:ext cx="0" cy="54830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3D3B4A-CDDF-EBB9-8DC6-A18E76AFAF93}"/>
              </a:ext>
            </a:extLst>
          </p:cNvPr>
          <p:cNvSpPr txBox="1"/>
          <p:nvPr/>
        </p:nvSpPr>
        <p:spPr>
          <a:xfrm>
            <a:off x="2438400" y="0"/>
            <a:ext cx="6705600" cy="6555641"/>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1000" b="1" dirty="0">
                <a:latin typeface="Courier New" panose="02070309020205020404" pitchFamily="49" charset="0"/>
                <a:cs typeface="Courier New" panose="02070309020205020404" pitchFamily="49" charset="0"/>
              </a:rPr>
              <a:t> NGS OPUS-Projects 5.1.2 SESSION SOLUTION REPORT</a:t>
            </a:r>
          </a:p>
          <a:p>
            <a:r>
              <a:rPr lang="en-US" sz="1000" b="1" dirty="0">
                <a:latin typeface="Courier New" panose="02070309020205020404" pitchFamily="49" charset="0"/>
                <a:cs typeface="Courier New" panose="02070309020205020404" pitchFamily="49" charset="0"/>
              </a:rPr>
              <a:t> FOR 2021-041-A</a:t>
            </a:r>
          </a:p>
          <a:p>
            <a:r>
              <a:rPr lang="en-US" sz="1000" b="1" dirty="0">
                <a:latin typeface="Courier New" panose="02070309020205020404" pitchFamily="49" charset="0"/>
                <a:cs typeface="Courier New" panose="02070309020205020404" pitchFamily="49" charset="0"/>
              </a:rPr>
              <a:t> FROM PROJECT Chesapeake Tutorial Project.</a:t>
            </a:r>
          </a:p>
          <a:p>
            <a:r>
              <a:rPr lang="en-US" sz="1000" b="1" dirty="0">
                <a:latin typeface="Courier New" panose="02070309020205020404" pitchFamily="49" charset="0"/>
                <a:cs typeface="Courier New" panose="02070309020205020404" pitchFamily="49" charset="0"/>
              </a:rPr>
              <a:t> SELECTED REPORTS ARE ATTACHED TO THIS EMAIL. ALL REPORTS ARE</a:t>
            </a:r>
          </a:p>
          <a:p>
            <a:r>
              <a:rPr lang="en-US" sz="1000" b="1" dirty="0">
                <a:latin typeface="Courier New" panose="02070309020205020404" pitchFamily="49" charset="0"/>
                <a:cs typeface="Courier New" panose="02070309020205020404" pitchFamily="49" charset="0"/>
              </a:rPr>
              <a:t> AVAILABLE THROUGH THE PROJECT'S WEB PAGE FOR THIS SOLUTION.</a:t>
            </a:r>
          </a:p>
          <a:p>
            <a:endParaRPr lang="en-US" sz="1000" b="1" dirty="0">
              <a:latin typeface="Courier New" panose="02070309020205020404" pitchFamily="49" charset="0"/>
              <a:cs typeface="Courier New" panose="02070309020205020404" pitchFamily="49" charset="0"/>
            </a:endParaRP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ABBREVIATED SUMMARY</a:t>
            </a:r>
          </a:p>
          <a:p>
            <a:r>
              <a:rPr lang="en-US" sz="1000" b="1" dirty="0">
                <a:latin typeface="Courier New" panose="02070309020205020404" pitchFamily="49" charset="0"/>
                <a:cs typeface="Courier New" panose="02070309020205020404" pitchFamily="49" charset="0"/>
              </a:rPr>
              <a:t> SUBMITTED BY:                  </a:t>
            </a:r>
            <a:r>
              <a:rPr lang="en-US" sz="1000" b="1" dirty="0" err="1">
                <a:latin typeface="Courier New" panose="02070309020205020404" pitchFamily="49" charset="0"/>
                <a:cs typeface="Courier New" panose="02070309020205020404" pitchFamily="49" charset="0"/>
              </a:rPr>
              <a:t>dave.zenk</a:t>
            </a:r>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SOLUTION FILE NAME:            2021-041-A.sum</a:t>
            </a:r>
          </a:p>
          <a:p>
            <a:r>
              <a:rPr lang="en-US" sz="1000" b="1" dirty="0">
                <a:latin typeface="Courier New" panose="02070309020205020404" pitchFamily="49" charset="0"/>
                <a:cs typeface="Courier New" panose="02070309020205020404" pitchFamily="49" charset="0"/>
              </a:rPr>
              <a:t> SOLUTION SOFTWARE:             page5(2008.25)</a:t>
            </a:r>
          </a:p>
          <a:p>
            <a:r>
              <a:rPr lang="en-US" sz="1000" b="1" dirty="0">
                <a:latin typeface="Courier New" panose="02070309020205020404" pitchFamily="49" charset="0"/>
                <a:cs typeface="Courier New" panose="02070309020205020404" pitchFamily="49" charset="0"/>
              </a:rPr>
              <a:t> SOLUTION DATE:                 2023-06-16T09:56:17 UTC</a:t>
            </a:r>
          </a:p>
          <a:p>
            <a:r>
              <a:rPr lang="en-US" sz="1000" b="1" dirty="0">
                <a:latin typeface="Courier New" panose="02070309020205020404" pitchFamily="49" charset="0"/>
                <a:cs typeface="Courier New" panose="02070309020205020404" pitchFamily="49" charset="0"/>
              </a:rPr>
              <a:t> STANDARD ERROR OF UNIT WEIGHT: 0.795</a:t>
            </a:r>
          </a:p>
          <a:p>
            <a:r>
              <a:rPr lang="en-US" sz="1000" b="1" dirty="0">
                <a:latin typeface="Courier New" panose="02070309020205020404" pitchFamily="49" charset="0"/>
                <a:cs typeface="Courier New" panose="02070309020205020404" pitchFamily="49" charset="0"/>
              </a:rPr>
              <a:t> TOTAL NUMBER OF OBSERVATIONS:  120361</a:t>
            </a:r>
          </a:p>
          <a:p>
            <a:r>
              <a:rPr lang="en-US" sz="1000" b="1" dirty="0">
                <a:latin typeface="Courier New" panose="02070309020205020404" pitchFamily="49" charset="0"/>
                <a:cs typeface="Courier New" panose="02070309020205020404" pitchFamily="49" charset="0"/>
              </a:rPr>
              <a:t> TOTAL NUMBER OF MARKS:         12</a:t>
            </a:r>
          </a:p>
          <a:p>
            <a:r>
              <a:rPr lang="en-US" sz="1000" b="1" dirty="0">
                <a:latin typeface="Courier New" panose="02070309020205020404" pitchFamily="49" charset="0"/>
                <a:cs typeface="Courier New" panose="02070309020205020404" pitchFamily="49" charset="0"/>
              </a:rPr>
              <a:t> CONSTRAINED MARKS:             1 HORIZONTAL, 0 VERTICAL</a:t>
            </a:r>
          </a:p>
          <a:p>
            <a:r>
              <a:rPr lang="en-US" sz="1000" b="1" dirty="0">
                <a:latin typeface="Courier New" panose="02070309020205020404" pitchFamily="49" charset="0"/>
                <a:cs typeface="Courier New" panose="02070309020205020404" pitchFamily="49" charset="0"/>
              </a:rPr>
              <a:t> loy2 N36:45:50.43110 W076:14:16.06827   -23.44m        NAD_83(2011) @ 2010.0000</a:t>
            </a:r>
          </a:p>
          <a:p>
            <a:r>
              <a:rPr lang="en-US" sz="1000" b="1" dirty="0">
                <a:latin typeface="Courier New" panose="02070309020205020404" pitchFamily="49" charset="0"/>
                <a:cs typeface="Courier New" panose="02070309020205020404" pitchFamily="49" charset="0"/>
              </a:rPr>
              <a:t> loy2         0.14cm           0.08cm     0.13cm        NEU SIGMAS</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OVERALL RMS:                   1.6 cm </a:t>
            </a:r>
          </a:p>
          <a:p>
            <a:r>
              <a:rPr lang="en-US" sz="1000" b="1" dirty="0">
                <a:latin typeface="Courier New" panose="02070309020205020404" pitchFamily="49" charset="0"/>
                <a:cs typeface="Courier New" panose="02070309020205020404" pitchFamily="49" charset="0"/>
              </a:rPr>
              <a:t> START TIME:                    2021-02-10T00:00:00 GPS</a:t>
            </a:r>
          </a:p>
          <a:p>
            <a:r>
              <a:rPr lang="en-US" sz="1000" b="1" dirty="0">
                <a:latin typeface="Courier New" panose="02070309020205020404" pitchFamily="49" charset="0"/>
                <a:cs typeface="Courier New" panose="02070309020205020404" pitchFamily="49" charset="0"/>
              </a:rPr>
              <a:t> STOP TIME:                     2021-02-10T23:59:30 GPS</a:t>
            </a:r>
          </a:p>
          <a:p>
            <a:r>
              <a:rPr lang="en-US" sz="1000" b="1" dirty="0">
                <a:latin typeface="Courier New" panose="02070309020205020404" pitchFamily="49" charset="0"/>
                <a:cs typeface="Courier New" panose="02070309020205020404" pitchFamily="49" charset="0"/>
              </a:rPr>
              <a:t> PROGRAM OPERATION:             FULL RUN</a:t>
            </a:r>
          </a:p>
          <a:p>
            <a:r>
              <a:rPr lang="en-US" sz="1000" b="1" dirty="0">
                <a:latin typeface="Courier New" panose="02070309020205020404" pitchFamily="49" charset="0"/>
                <a:cs typeface="Courier New" panose="02070309020205020404" pitchFamily="49" charset="0"/>
              </a:rPr>
              <a:t> FREQUENCY:                     L1-ONLY TO ION-FREE [BY BASELINE LENGTH]</a:t>
            </a:r>
          </a:p>
          <a:p>
            <a:r>
              <a:rPr lang="en-US" sz="1000" b="1" dirty="0">
                <a:latin typeface="Courier New" panose="02070309020205020404" pitchFamily="49" charset="0"/>
                <a:cs typeface="Courier New" panose="02070309020205020404" pitchFamily="49" charset="0"/>
              </a:rPr>
              <a:t> OBSERVATION INTERVAL:          30 s</a:t>
            </a:r>
          </a:p>
          <a:p>
            <a:r>
              <a:rPr lang="en-US" sz="1000" b="1" dirty="0">
                <a:latin typeface="Courier New" panose="02070309020205020404" pitchFamily="49" charset="0"/>
                <a:cs typeface="Courier New" panose="02070309020205020404" pitchFamily="49" charset="0"/>
              </a:rPr>
              <a:t> ELEVATION CUTOFF:              15 deg</a:t>
            </a:r>
          </a:p>
          <a:p>
            <a:r>
              <a:rPr lang="en-US" sz="1000" b="1" dirty="0">
                <a:latin typeface="Courier New" panose="02070309020205020404" pitchFamily="49" charset="0"/>
                <a:cs typeface="Courier New" panose="02070309020205020404" pitchFamily="49" charset="0"/>
              </a:rPr>
              <a:t> TROPO INTERVAL:                7200 s [PIECEWISE LINEAR PARAMETERIZATION]</a:t>
            </a:r>
          </a:p>
          <a:p>
            <a:r>
              <a:rPr lang="en-US" sz="1000" b="1" dirty="0">
                <a:latin typeface="Courier New" panose="02070309020205020404" pitchFamily="49" charset="0"/>
                <a:cs typeface="Courier New" panose="02070309020205020404" pitchFamily="49" charset="0"/>
              </a:rPr>
              <a:t> DD CORRELATIONS:               ON</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BASELINE      LENGTH       RMS       OBS   OMITTED    FIXED</a:t>
            </a:r>
          </a:p>
          <a:p>
            <a:r>
              <a:rPr lang="en-US" sz="1000" b="1" dirty="0">
                <a:latin typeface="Courier New" panose="02070309020205020404" pitchFamily="49" charset="0"/>
                <a:cs typeface="Courier New" panose="02070309020205020404" pitchFamily="49" charset="0"/>
              </a:rPr>
              <a:t> --------------------------------------------------------------</a:t>
            </a:r>
          </a:p>
          <a:p>
            <a:r>
              <a:rPr lang="en-US" sz="1000" b="1" dirty="0">
                <a:latin typeface="Courier New" panose="02070309020205020404" pitchFamily="49" charset="0"/>
                <a:cs typeface="Courier New" panose="02070309020205020404" pitchFamily="49" charset="0"/>
              </a:rPr>
              <a:t>  brmr-loy2     11.497 km      1.1 cm     5258     6.7%   100.0%   </a:t>
            </a:r>
          </a:p>
          <a:p>
            <a:r>
              <a:rPr lang="en-US" sz="1000" b="1" dirty="0">
                <a:latin typeface="Courier New" panose="02070309020205020404" pitchFamily="49" charset="0"/>
                <a:cs typeface="Courier New" panose="02070309020205020404" pitchFamily="49" charset="0"/>
              </a:rPr>
              <a:t>  gp99-loy2     14.532 km      1.9 cm     5674    12.8%    97.1%   </a:t>
            </a:r>
          </a:p>
          <a:p>
            <a:r>
              <a:rPr lang="en-US" sz="1000" b="1" dirty="0">
                <a:latin typeface="Courier New" panose="02070309020205020404" pitchFamily="49" charset="0"/>
                <a:cs typeface="Courier New" panose="02070309020205020404" pitchFamily="49" charset="0"/>
              </a:rPr>
              <a:t>  ou03-loy2     14.825 km      1.4 cm     5001    12.1%    98.1%   </a:t>
            </a:r>
          </a:p>
          <a:p>
            <a:r>
              <a:rPr lang="en-US" sz="1000" b="1" dirty="0">
                <a:latin typeface="Courier New" panose="02070309020205020404" pitchFamily="49" charset="0"/>
                <a:cs typeface="Courier New" panose="02070309020205020404" pitchFamily="49" charset="0"/>
              </a:rPr>
              <a:t>  ou18-loy2     15.251 km      2.2 cm     4582    24.9%    97.5%   </a:t>
            </a:r>
          </a:p>
          <a:p>
            <a:r>
              <a:rPr lang="en-US" sz="1000" b="1" dirty="0">
                <a:latin typeface="Courier New" panose="02070309020205020404" pitchFamily="49" charset="0"/>
                <a:cs typeface="Courier New" panose="02070309020205020404" pitchFamily="49" charset="0"/>
              </a:rPr>
              <a:t>  863f-loy2     21.424 km      1.6 cm     4833    17.6%    91.4%   </a:t>
            </a:r>
          </a:p>
          <a:p>
            <a:r>
              <a:rPr lang="en-US" sz="1000" b="1" dirty="0">
                <a:latin typeface="Courier New" panose="02070309020205020404" pitchFamily="49" charset="0"/>
                <a:cs typeface="Courier New" panose="02070309020205020404" pitchFamily="49" charset="0"/>
              </a:rPr>
              <a:t>  w416-loy2     21.627 km      2.0 cm     4486    20.7%    97.8%   </a:t>
            </a:r>
          </a:p>
          <a:p>
            <a:r>
              <a:rPr lang="en-US" sz="1000" b="1" dirty="0">
                <a:latin typeface="Courier New" panose="02070309020205020404" pitchFamily="49" charset="0"/>
                <a:cs typeface="Courier New" panose="02070309020205020404" pitchFamily="49" charset="0"/>
              </a:rPr>
              <a:t>  ls03-loy2     24.992 km      1.5 cm    18235     5.1%    99.6%   </a:t>
            </a:r>
          </a:p>
          <a:p>
            <a:r>
              <a:rPr lang="en-US" sz="1000" b="1" dirty="0">
                <a:latin typeface="Courier New" panose="02070309020205020404" pitchFamily="49" charset="0"/>
                <a:cs typeface="Courier New" panose="02070309020205020404" pitchFamily="49" charset="0"/>
              </a:rPr>
              <a:t>  ncel-loy2     46.939 km      1.4 cm    18174     5.3%    99.2%   </a:t>
            </a:r>
          </a:p>
          <a:p>
            <a:r>
              <a:rPr lang="en-US" sz="1000" b="1" dirty="0">
                <a:latin typeface="Courier New" panose="02070309020205020404" pitchFamily="49" charset="0"/>
                <a:cs typeface="Courier New" panose="02070309020205020404" pitchFamily="49" charset="0"/>
              </a:rPr>
              <a:t>  ncga-loy2     56.473 km      1.6 cm    17889     6.9%    99.6%   </a:t>
            </a:r>
          </a:p>
          <a:p>
            <a:r>
              <a:rPr lang="en-US" sz="1000" b="1" dirty="0">
                <a:latin typeface="Courier New" panose="02070309020205020404" pitchFamily="49" charset="0"/>
                <a:cs typeface="Courier New" panose="02070309020205020404" pitchFamily="49" charset="0"/>
              </a:rPr>
              <a:t>  vagp-loy2     58.603 km      1.5 cm    18500     3.1%    99.6%   </a:t>
            </a:r>
          </a:p>
          <a:p>
            <a:r>
              <a:rPr lang="en-US" sz="1000" b="1" dirty="0">
                <a:latin typeface="Courier New" panose="02070309020205020404" pitchFamily="49" charset="0"/>
                <a:cs typeface="Courier New" panose="02070309020205020404" pitchFamily="49" charset="0"/>
              </a:rPr>
              <a:t>  asub-loy2    491.455 km      1.4 cm    17729     3.4%    89.1%   </a:t>
            </a: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110</a:t>
            </a:fld>
            <a:endParaRPr lang="en-US"/>
          </a:p>
        </p:txBody>
      </p:sp>
      <p:sp>
        <p:nvSpPr>
          <p:cNvPr id="10" name="TextBox 9"/>
          <p:cNvSpPr txBox="1"/>
          <p:nvPr/>
        </p:nvSpPr>
        <p:spPr>
          <a:xfrm>
            <a:off x="457200" y="502920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STANDARD ERROR OF UNIT WEIGHT should be ≈1.</a:t>
            </a:r>
          </a:p>
          <a:p>
            <a:r>
              <a:rPr lang="en-US" sz="2400" dirty="0"/>
              <a:t>How close to 1 is good enough? Be wary of order of magnitude differences: 0.624 is OK; 6.24 or 0.062 are not.</a:t>
            </a:r>
            <a:endParaRPr lang="en-US" sz="2400" dirty="0">
              <a:solidFill>
                <a:schemeClr val="bg1"/>
              </a:solidFill>
            </a:endParaRPr>
          </a:p>
        </p:txBody>
      </p:sp>
      <p:sp>
        <p:nvSpPr>
          <p:cNvPr id="12" name="Rectangle 11">
            <a:extLst>
              <a:ext uri="{FF2B5EF4-FFF2-40B4-BE49-F238E27FC236}">
                <a16:creationId xmlns:a16="http://schemas.microsoft.com/office/drawing/2014/main" id="{C5A9CEFD-4D24-4D70-BB26-A435D0D9602A}"/>
              </a:ext>
            </a:extLst>
          </p:cNvPr>
          <p:cNvSpPr/>
          <p:nvPr/>
        </p:nvSpPr>
        <p:spPr>
          <a:xfrm>
            <a:off x="2438400" y="1828800"/>
            <a:ext cx="6705600" cy="2667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138F15-1992-30DE-5DA1-7703C0E9169B}"/>
              </a:ext>
            </a:extLst>
          </p:cNvPr>
          <p:cNvSpPr txBox="1"/>
          <p:nvPr/>
        </p:nvSpPr>
        <p:spPr>
          <a:xfrm>
            <a:off x="2438400" y="0"/>
            <a:ext cx="6705600" cy="6555641"/>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1000" b="1" dirty="0">
                <a:latin typeface="Courier New" panose="02070309020205020404" pitchFamily="49" charset="0"/>
                <a:cs typeface="Courier New" panose="02070309020205020404" pitchFamily="49" charset="0"/>
              </a:rPr>
              <a:t> NGS OPUS-Projects 5.1.2 SESSION SOLUTION REPORT</a:t>
            </a:r>
          </a:p>
          <a:p>
            <a:r>
              <a:rPr lang="en-US" sz="1000" b="1" dirty="0">
                <a:latin typeface="Courier New" panose="02070309020205020404" pitchFamily="49" charset="0"/>
                <a:cs typeface="Courier New" panose="02070309020205020404" pitchFamily="49" charset="0"/>
              </a:rPr>
              <a:t> FOR 2021-041-A</a:t>
            </a:r>
          </a:p>
          <a:p>
            <a:r>
              <a:rPr lang="en-US" sz="1000" b="1" dirty="0">
                <a:latin typeface="Courier New" panose="02070309020205020404" pitchFamily="49" charset="0"/>
                <a:cs typeface="Courier New" panose="02070309020205020404" pitchFamily="49" charset="0"/>
              </a:rPr>
              <a:t> FROM PROJECT Chesapeake Tutorial Project.</a:t>
            </a:r>
          </a:p>
          <a:p>
            <a:r>
              <a:rPr lang="en-US" sz="1000" b="1" dirty="0">
                <a:latin typeface="Courier New" panose="02070309020205020404" pitchFamily="49" charset="0"/>
                <a:cs typeface="Courier New" panose="02070309020205020404" pitchFamily="49" charset="0"/>
              </a:rPr>
              <a:t> SELECTED REPORTS ARE ATTACHED TO THIS EMAIL. ALL REPORTS ARE</a:t>
            </a:r>
          </a:p>
          <a:p>
            <a:r>
              <a:rPr lang="en-US" sz="1000" b="1" dirty="0">
                <a:latin typeface="Courier New" panose="02070309020205020404" pitchFamily="49" charset="0"/>
                <a:cs typeface="Courier New" panose="02070309020205020404" pitchFamily="49" charset="0"/>
              </a:rPr>
              <a:t> AVAILABLE THROUGH THE PROJECT'S WEB PAGE FOR THIS SOLUTION.</a:t>
            </a:r>
          </a:p>
          <a:p>
            <a:endParaRPr lang="en-US" sz="1000" b="1" dirty="0">
              <a:latin typeface="Courier New" panose="02070309020205020404" pitchFamily="49" charset="0"/>
              <a:cs typeface="Courier New" panose="02070309020205020404" pitchFamily="49" charset="0"/>
            </a:endParaRP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ABBREVIATED SUMMARY</a:t>
            </a:r>
          </a:p>
          <a:p>
            <a:r>
              <a:rPr lang="en-US" sz="1000" b="1" dirty="0">
                <a:latin typeface="Courier New" panose="02070309020205020404" pitchFamily="49" charset="0"/>
                <a:cs typeface="Courier New" panose="02070309020205020404" pitchFamily="49" charset="0"/>
              </a:rPr>
              <a:t> SUBMITTED BY:                  </a:t>
            </a:r>
            <a:r>
              <a:rPr lang="en-US" sz="1000" b="1" dirty="0" err="1">
                <a:latin typeface="Courier New" panose="02070309020205020404" pitchFamily="49" charset="0"/>
                <a:cs typeface="Courier New" panose="02070309020205020404" pitchFamily="49" charset="0"/>
              </a:rPr>
              <a:t>dave.zenk</a:t>
            </a:r>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SOLUTION FILE NAME:            2021-041-A.sum</a:t>
            </a:r>
          </a:p>
          <a:p>
            <a:r>
              <a:rPr lang="en-US" sz="1000" b="1" dirty="0">
                <a:latin typeface="Courier New" panose="02070309020205020404" pitchFamily="49" charset="0"/>
                <a:cs typeface="Courier New" panose="02070309020205020404" pitchFamily="49" charset="0"/>
              </a:rPr>
              <a:t> SOLUTION SOFTWARE:             page5(2008.25)</a:t>
            </a:r>
          </a:p>
          <a:p>
            <a:r>
              <a:rPr lang="en-US" sz="1000" b="1" dirty="0">
                <a:latin typeface="Courier New" panose="02070309020205020404" pitchFamily="49" charset="0"/>
                <a:cs typeface="Courier New" panose="02070309020205020404" pitchFamily="49" charset="0"/>
              </a:rPr>
              <a:t> SOLUTION DATE:                 2023-06-16T09:56:17 UTC</a:t>
            </a:r>
          </a:p>
          <a:p>
            <a:r>
              <a:rPr lang="en-US" sz="1000" b="1" dirty="0">
                <a:latin typeface="Courier New" panose="02070309020205020404" pitchFamily="49" charset="0"/>
                <a:cs typeface="Courier New" panose="02070309020205020404" pitchFamily="49" charset="0"/>
              </a:rPr>
              <a:t> STANDARD ERROR OF UNIT WEIGHT: 0.795</a:t>
            </a:r>
          </a:p>
          <a:p>
            <a:r>
              <a:rPr lang="en-US" sz="1000" b="1" dirty="0">
                <a:latin typeface="Courier New" panose="02070309020205020404" pitchFamily="49" charset="0"/>
                <a:cs typeface="Courier New" panose="02070309020205020404" pitchFamily="49" charset="0"/>
              </a:rPr>
              <a:t> TOTAL NUMBER OF OBSERVATIONS:  120361</a:t>
            </a:r>
          </a:p>
          <a:p>
            <a:r>
              <a:rPr lang="en-US" sz="1000" b="1" dirty="0">
                <a:latin typeface="Courier New" panose="02070309020205020404" pitchFamily="49" charset="0"/>
                <a:cs typeface="Courier New" panose="02070309020205020404" pitchFamily="49" charset="0"/>
              </a:rPr>
              <a:t> TOTAL NUMBER OF MARKS:         12</a:t>
            </a:r>
          </a:p>
          <a:p>
            <a:r>
              <a:rPr lang="en-US" sz="1000" b="1" dirty="0">
                <a:latin typeface="Courier New" panose="02070309020205020404" pitchFamily="49" charset="0"/>
                <a:cs typeface="Courier New" panose="02070309020205020404" pitchFamily="49" charset="0"/>
              </a:rPr>
              <a:t> CONSTRAINED MARKS:             1 HORIZONTAL, 0 VERTICAL</a:t>
            </a:r>
          </a:p>
          <a:p>
            <a:r>
              <a:rPr lang="en-US" sz="1000" b="1" dirty="0">
                <a:latin typeface="Courier New" panose="02070309020205020404" pitchFamily="49" charset="0"/>
                <a:cs typeface="Courier New" panose="02070309020205020404" pitchFamily="49" charset="0"/>
              </a:rPr>
              <a:t> loy2 N36:45:50.43110 W076:14:16.06827   -23.44m        NAD_83(2011) @ 2010.0000</a:t>
            </a:r>
          </a:p>
          <a:p>
            <a:r>
              <a:rPr lang="en-US" sz="1000" b="1" dirty="0">
                <a:latin typeface="Courier New" panose="02070309020205020404" pitchFamily="49" charset="0"/>
                <a:cs typeface="Courier New" panose="02070309020205020404" pitchFamily="49" charset="0"/>
              </a:rPr>
              <a:t> loy2         0.14cm           0.08cm     0.13cm        NEU SIGMAS</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OVERALL RMS:                   1.6 cm </a:t>
            </a:r>
          </a:p>
          <a:p>
            <a:r>
              <a:rPr lang="en-US" sz="1000" b="1" dirty="0">
                <a:latin typeface="Courier New" panose="02070309020205020404" pitchFamily="49" charset="0"/>
                <a:cs typeface="Courier New" panose="02070309020205020404" pitchFamily="49" charset="0"/>
              </a:rPr>
              <a:t> START TIME:                    2021-02-10T00:00:00 GPS</a:t>
            </a:r>
          </a:p>
          <a:p>
            <a:r>
              <a:rPr lang="en-US" sz="1000" b="1" dirty="0">
                <a:latin typeface="Courier New" panose="02070309020205020404" pitchFamily="49" charset="0"/>
                <a:cs typeface="Courier New" panose="02070309020205020404" pitchFamily="49" charset="0"/>
              </a:rPr>
              <a:t> STOP TIME:                     2021-02-10T23:59:30 GPS</a:t>
            </a:r>
          </a:p>
          <a:p>
            <a:r>
              <a:rPr lang="en-US" sz="1000" b="1" dirty="0">
                <a:latin typeface="Courier New" panose="02070309020205020404" pitchFamily="49" charset="0"/>
                <a:cs typeface="Courier New" panose="02070309020205020404" pitchFamily="49" charset="0"/>
              </a:rPr>
              <a:t> PROGRAM OPERATION:             FULL RUN</a:t>
            </a:r>
          </a:p>
          <a:p>
            <a:r>
              <a:rPr lang="en-US" sz="1000" b="1" dirty="0">
                <a:latin typeface="Courier New" panose="02070309020205020404" pitchFamily="49" charset="0"/>
                <a:cs typeface="Courier New" panose="02070309020205020404" pitchFamily="49" charset="0"/>
              </a:rPr>
              <a:t> FREQUENCY:                     L1-ONLY TO ION-FREE [BY BASELINE LENGTH]</a:t>
            </a:r>
          </a:p>
          <a:p>
            <a:r>
              <a:rPr lang="en-US" sz="1000" b="1" dirty="0">
                <a:latin typeface="Courier New" panose="02070309020205020404" pitchFamily="49" charset="0"/>
                <a:cs typeface="Courier New" panose="02070309020205020404" pitchFamily="49" charset="0"/>
              </a:rPr>
              <a:t> OBSERVATION INTERVAL:          30 s</a:t>
            </a:r>
          </a:p>
          <a:p>
            <a:r>
              <a:rPr lang="en-US" sz="1000" b="1" dirty="0">
                <a:latin typeface="Courier New" panose="02070309020205020404" pitchFamily="49" charset="0"/>
                <a:cs typeface="Courier New" panose="02070309020205020404" pitchFamily="49" charset="0"/>
              </a:rPr>
              <a:t> ELEVATION CUTOFF:              15 deg</a:t>
            </a:r>
          </a:p>
          <a:p>
            <a:r>
              <a:rPr lang="en-US" sz="1000" b="1" dirty="0">
                <a:latin typeface="Courier New" panose="02070309020205020404" pitchFamily="49" charset="0"/>
                <a:cs typeface="Courier New" panose="02070309020205020404" pitchFamily="49" charset="0"/>
              </a:rPr>
              <a:t> TROPO INTERVAL:                7200 s [PIECEWISE LINEAR PARAMETERIZATION]</a:t>
            </a:r>
          </a:p>
          <a:p>
            <a:r>
              <a:rPr lang="en-US" sz="1000" b="1" dirty="0">
                <a:latin typeface="Courier New" panose="02070309020205020404" pitchFamily="49" charset="0"/>
                <a:cs typeface="Courier New" panose="02070309020205020404" pitchFamily="49" charset="0"/>
              </a:rPr>
              <a:t> DD CORRELATIONS:               ON</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BASELINE      LENGTH       RMS       OBS   OMITTED    FIXED</a:t>
            </a:r>
          </a:p>
          <a:p>
            <a:r>
              <a:rPr lang="en-US" sz="1000" b="1" dirty="0">
                <a:latin typeface="Courier New" panose="02070309020205020404" pitchFamily="49" charset="0"/>
                <a:cs typeface="Courier New" panose="02070309020205020404" pitchFamily="49" charset="0"/>
              </a:rPr>
              <a:t> --------------------------------------------------------------</a:t>
            </a:r>
          </a:p>
          <a:p>
            <a:r>
              <a:rPr lang="en-US" sz="1000" b="1" dirty="0">
                <a:latin typeface="Courier New" panose="02070309020205020404" pitchFamily="49" charset="0"/>
                <a:cs typeface="Courier New" panose="02070309020205020404" pitchFamily="49" charset="0"/>
              </a:rPr>
              <a:t>  brmr-loy2     11.497 km      1.1 cm     5258     6.7%   100.0%   </a:t>
            </a:r>
          </a:p>
          <a:p>
            <a:r>
              <a:rPr lang="en-US" sz="1000" b="1" dirty="0">
                <a:latin typeface="Courier New" panose="02070309020205020404" pitchFamily="49" charset="0"/>
                <a:cs typeface="Courier New" panose="02070309020205020404" pitchFamily="49" charset="0"/>
              </a:rPr>
              <a:t>  gp99-loy2     14.532 km      1.9 cm     5674    12.8%    97.1%   </a:t>
            </a:r>
          </a:p>
          <a:p>
            <a:r>
              <a:rPr lang="en-US" sz="1000" b="1" dirty="0">
                <a:latin typeface="Courier New" panose="02070309020205020404" pitchFamily="49" charset="0"/>
                <a:cs typeface="Courier New" panose="02070309020205020404" pitchFamily="49" charset="0"/>
              </a:rPr>
              <a:t>  ou03-loy2     14.825 km      1.4 cm     5001    12.1%    98.1%   </a:t>
            </a:r>
          </a:p>
          <a:p>
            <a:r>
              <a:rPr lang="en-US" sz="1000" b="1" dirty="0">
                <a:latin typeface="Courier New" panose="02070309020205020404" pitchFamily="49" charset="0"/>
                <a:cs typeface="Courier New" panose="02070309020205020404" pitchFamily="49" charset="0"/>
              </a:rPr>
              <a:t>  ou18-loy2     15.251 km      2.2 cm     4582    24.9%    97.5%   </a:t>
            </a:r>
          </a:p>
          <a:p>
            <a:r>
              <a:rPr lang="en-US" sz="1000" b="1" dirty="0">
                <a:latin typeface="Courier New" panose="02070309020205020404" pitchFamily="49" charset="0"/>
                <a:cs typeface="Courier New" panose="02070309020205020404" pitchFamily="49" charset="0"/>
              </a:rPr>
              <a:t>  863f-loy2     21.424 km      1.6 cm     4833    17.6%    91.4%   </a:t>
            </a:r>
          </a:p>
          <a:p>
            <a:r>
              <a:rPr lang="en-US" sz="1000" b="1" dirty="0">
                <a:latin typeface="Courier New" panose="02070309020205020404" pitchFamily="49" charset="0"/>
                <a:cs typeface="Courier New" panose="02070309020205020404" pitchFamily="49" charset="0"/>
              </a:rPr>
              <a:t>  w416-loy2     21.627 km      2.0 cm     4486    20.7%    97.8%   </a:t>
            </a:r>
          </a:p>
          <a:p>
            <a:r>
              <a:rPr lang="en-US" sz="1000" b="1" dirty="0">
                <a:latin typeface="Courier New" panose="02070309020205020404" pitchFamily="49" charset="0"/>
                <a:cs typeface="Courier New" panose="02070309020205020404" pitchFamily="49" charset="0"/>
              </a:rPr>
              <a:t>  ls03-loy2     24.992 km      1.5 cm    18235     5.1%    99.6%   </a:t>
            </a:r>
          </a:p>
          <a:p>
            <a:r>
              <a:rPr lang="en-US" sz="1000" b="1" dirty="0">
                <a:latin typeface="Courier New" panose="02070309020205020404" pitchFamily="49" charset="0"/>
                <a:cs typeface="Courier New" panose="02070309020205020404" pitchFamily="49" charset="0"/>
              </a:rPr>
              <a:t>  ncel-loy2     46.939 km      1.4 cm    18174     5.3%    99.2%   </a:t>
            </a:r>
          </a:p>
          <a:p>
            <a:r>
              <a:rPr lang="en-US" sz="1000" b="1" dirty="0">
                <a:latin typeface="Courier New" panose="02070309020205020404" pitchFamily="49" charset="0"/>
                <a:cs typeface="Courier New" panose="02070309020205020404" pitchFamily="49" charset="0"/>
              </a:rPr>
              <a:t>  ncga-loy2     56.473 km      1.6 cm    17889     6.9%    99.6%   </a:t>
            </a:r>
          </a:p>
          <a:p>
            <a:r>
              <a:rPr lang="en-US" sz="1000" b="1" dirty="0">
                <a:latin typeface="Courier New" panose="02070309020205020404" pitchFamily="49" charset="0"/>
                <a:cs typeface="Courier New" panose="02070309020205020404" pitchFamily="49" charset="0"/>
              </a:rPr>
              <a:t>  vagp-loy2     58.603 km      1.5 cm    18500     3.1%    99.6%   </a:t>
            </a:r>
          </a:p>
          <a:p>
            <a:r>
              <a:rPr lang="en-US" sz="1000" b="1" dirty="0">
                <a:latin typeface="Courier New" panose="02070309020205020404" pitchFamily="49" charset="0"/>
                <a:cs typeface="Courier New" panose="02070309020205020404" pitchFamily="49" charset="0"/>
              </a:rPr>
              <a:t>  asub-loy2    491.455 km      1.4 cm    17729     3.4%    89.1%   </a:t>
            </a: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111</a:t>
            </a:fld>
            <a:endParaRPr lang="en-US"/>
          </a:p>
        </p:txBody>
      </p:sp>
      <p:sp>
        <p:nvSpPr>
          <p:cNvPr id="10" name="TextBox 9"/>
          <p:cNvSpPr txBox="1"/>
          <p:nvPr/>
        </p:nvSpPr>
        <p:spPr>
          <a:xfrm>
            <a:off x="457200" y="502920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OVERALL RMS should be less than the preference threshold. The threshold value we’ve selected is ≤0.025 meters ( ≤2.5 cm)</a:t>
            </a:r>
            <a:endParaRPr lang="en-US" sz="2400" dirty="0">
              <a:solidFill>
                <a:schemeClr val="bg1"/>
              </a:solidFill>
            </a:endParaRPr>
          </a:p>
        </p:txBody>
      </p:sp>
      <p:sp>
        <p:nvSpPr>
          <p:cNvPr id="9" name="Rectangle 8">
            <a:extLst>
              <a:ext uri="{FF2B5EF4-FFF2-40B4-BE49-F238E27FC236}">
                <a16:creationId xmlns:a16="http://schemas.microsoft.com/office/drawing/2014/main" id="{F9187302-4438-4419-910A-7AE501BBD2D3}"/>
              </a:ext>
            </a:extLst>
          </p:cNvPr>
          <p:cNvSpPr/>
          <p:nvPr/>
        </p:nvSpPr>
        <p:spPr>
          <a:xfrm>
            <a:off x="2438400" y="2886075"/>
            <a:ext cx="6705601" cy="2413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577B59-5C09-1DE1-061D-4A47DCEF5DC7}"/>
              </a:ext>
            </a:extLst>
          </p:cNvPr>
          <p:cNvSpPr txBox="1"/>
          <p:nvPr/>
        </p:nvSpPr>
        <p:spPr>
          <a:xfrm>
            <a:off x="2438400" y="0"/>
            <a:ext cx="6705600" cy="6555641"/>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1000" b="1" dirty="0">
                <a:latin typeface="Courier New" panose="02070309020205020404" pitchFamily="49" charset="0"/>
                <a:cs typeface="Courier New" panose="02070309020205020404" pitchFamily="49" charset="0"/>
              </a:rPr>
              <a:t> NGS OPUS-Projects 5.1.2 SESSION SOLUTION REPORT</a:t>
            </a:r>
          </a:p>
          <a:p>
            <a:r>
              <a:rPr lang="en-US" sz="1000" b="1" dirty="0">
                <a:latin typeface="Courier New" panose="02070309020205020404" pitchFamily="49" charset="0"/>
                <a:cs typeface="Courier New" panose="02070309020205020404" pitchFamily="49" charset="0"/>
              </a:rPr>
              <a:t> FOR 2021-041-A</a:t>
            </a:r>
          </a:p>
          <a:p>
            <a:r>
              <a:rPr lang="en-US" sz="1000" b="1" dirty="0">
                <a:latin typeface="Courier New" panose="02070309020205020404" pitchFamily="49" charset="0"/>
                <a:cs typeface="Courier New" panose="02070309020205020404" pitchFamily="49" charset="0"/>
              </a:rPr>
              <a:t> FROM PROJECT Chesapeake Tutorial Project.</a:t>
            </a:r>
          </a:p>
          <a:p>
            <a:r>
              <a:rPr lang="en-US" sz="1000" b="1" dirty="0">
                <a:latin typeface="Courier New" panose="02070309020205020404" pitchFamily="49" charset="0"/>
                <a:cs typeface="Courier New" panose="02070309020205020404" pitchFamily="49" charset="0"/>
              </a:rPr>
              <a:t> SELECTED REPORTS ARE ATTACHED TO THIS EMAIL. ALL REPORTS ARE</a:t>
            </a:r>
          </a:p>
          <a:p>
            <a:r>
              <a:rPr lang="en-US" sz="1000" b="1" dirty="0">
                <a:latin typeface="Courier New" panose="02070309020205020404" pitchFamily="49" charset="0"/>
                <a:cs typeface="Courier New" panose="02070309020205020404" pitchFamily="49" charset="0"/>
              </a:rPr>
              <a:t> AVAILABLE THROUGH THE PROJECT'S WEB PAGE FOR THIS SOLUTION.</a:t>
            </a:r>
          </a:p>
          <a:p>
            <a:endParaRPr lang="en-US" sz="1000" b="1" dirty="0">
              <a:latin typeface="Courier New" panose="02070309020205020404" pitchFamily="49" charset="0"/>
              <a:cs typeface="Courier New" panose="02070309020205020404" pitchFamily="49" charset="0"/>
            </a:endParaRP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ABBREVIATED SUMMARY</a:t>
            </a:r>
          </a:p>
          <a:p>
            <a:r>
              <a:rPr lang="en-US" sz="1000" b="1" dirty="0">
                <a:latin typeface="Courier New" panose="02070309020205020404" pitchFamily="49" charset="0"/>
                <a:cs typeface="Courier New" panose="02070309020205020404" pitchFamily="49" charset="0"/>
              </a:rPr>
              <a:t> SUBMITTED BY:                  </a:t>
            </a:r>
            <a:r>
              <a:rPr lang="en-US" sz="1000" b="1" dirty="0" err="1">
                <a:latin typeface="Courier New" panose="02070309020205020404" pitchFamily="49" charset="0"/>
                <a:cs typeface="Courier New" panose="02070309020205020404" pitchFamily="49" charset="0"/>
              </a:rPr>
              <a:t>dave.zenk</a:t>
            </a:r>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SOLUTION FILE NAME:            2021-041-A.sum</a:t>
            </a:r>
          </a:p>
          <a:p>
            <a:r>
              <a:rPr lang="en-US" sz="1000" b="1" dirty="0">
                <a:latin typeface="Courier New" panose="02070309020205020404" pitchFamily="49" charset="0"/>
                <a:cs typeface="Courier New" panose="02070309020205020404" pitchFamily="49" charset="0"/>
              </a:rPr>
              <a:t> SOLUTION SOFTWARE:             page5(2008.25)</a:t>
            </a:r>
          </a:p>
          <a:p>
            <a:r>
              <a:rPr lang="en-US" sz="1000" b="1" dirty="0">
                <a:latin typeface="Courier New" panose="02070309020205020404" pitchFamily="49" charset="0"/>
                <a:cs typeface="Courier New" panose="02070309020205020404" pitchFamily="49" charset="0"/>
              </a:rPr>
              <a:t> SOLUTION DATE:                 2023-06-16T09:56:17 UTC</a:t>
            </a:r>
          </a:p>
          <a:p>
            <a:r>
              <a:rPr lang="en-US" sz="1000" b="1" dirty="0">
                <a:latin typeface="Courier New" panose="02070309020205020404" pitchFamily="49" charset="0"/>
                <a:cs typeface="Courier New" panose="02070309020205020404" pitchFamily="49" charset="0"/>
              </a:rPr>
              <a:t> STANDARD ERROR OF UNIT WEIGHT: 0.795</a:t>
            </a:r>
          </a:p>
          <a:p>
            <a:r>
              <a:rPr lang="en-US" sz="1000" b="1" dirty="0">
                <a:latin typeface="Courier New" panose="02070309020205020404" pitchFamily="49" charset="0"/>
                <a:cs typeface="Courier New" panose="02070309020205020404" pitchFamily="49" charset="0"/>
              </a:rPr>
              <a:t> TOTAL NUMBER OF OBSERVATIONS:  120361</a:t>
            </a:r>
          </a:p>
          <a:p>
            <a:r>
              <a:rPr lang="en-US" sz="1000" b="1" dirty="0">
                <a:latin typeface="Courier New" panose="02070309020205020404" pitchFamily="49" charset="0"/>
                <a:cs typeface="Courier New" panose="02070309020205020404" pitchFamily="49" charset="0"/>
              </a:rPr>
              <a:t> TOTAL NUMBER OF MARKS:         12</a:t>
            </a:r>
          </a:p>
          <a:p>
            <a:r>
              <a:rPr lang="en-US" sz="1000" b="1" dirty="0">
                <a:latin typeface="Courier New" panose="02070309020205020404" pitchFamily="49" charset="0"/>
                <a:cs typeface="Courier New" panose="02070309020205020404" pitchFamily="49" charset="0"/>
              </a:rPr>
              <a:t> CONSTRAINED MARKS:             1 HORIZONTAL, 0 VERTICAL</a:t>
            </a:r>
          </a:p>
          <a:p>
            <a:r>
              <a:rPr lang="en-US" sz="1000" b="1" dirty="0">
                <a:latin typeface="Courier New" panose="02070309020205020404" pitchFamily="49" charset="0"/>
                <a:cs typeface="Courier New" panose="02070309020205020404" pitchFamily="49" charset="0"/>
              </a:rPr>
              <a:t> loy2 N36:45:50.43110 W076:14:16.06827   -23.44m        NAD_83(2011) @ 2010.0000</a:t>
            </a:r>
          </a:p>
          <a:p>
            <a:r>
              <a:rPr lang="en-US" sz="1000" b="1" dirty="0">
                <a:latin typeface="Courier New" panose="02070309020205020404" pitchFamily="49" charset="0"/>
                <a:cs typeface="Courier New" panose="02070309020205020404" pitchFamily="49" charset="0"/>
              </a:rPr>
              <a:t> loy2         0.14cm           0.08cm     0.13cm        NEU SIGMAS</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OVERALL RMS:                   1.6 cm </a:t>
            </a:r>
          </a:p>
          <a:p>
            <a:r>
              <a:rPr lang="en-US" sz="1000" b="1" dirty="0">
                <a:latin typeface="Courier New" panose="02070309020205020404" pitchFamily="49" charset="0"/>
                <a:cs typeface="Courier New" panose="02070309020205020404" pitchFamily="49" charset="0"/>
              </a:rPr>
              <a:t> START TIME:                    2021-02-10T00:00:00 GPS</a:t>
            </a:r>
          </a:p>
          <a:p>
            <a:r>
              <a:rPr lang="en-US" sz="1000" b="1" dirty="0">
                <a:latin typeface="Courier New" panose="02070309020205020404" pitchFamily="49" charset="0"/>
                <a:cs typeface="Courier New" panose="02070309020205020404" pitchFamily="49" charset="0"/>
              </a:rPr>
              <a:t> STOP TIME:                     2021-02-10T23:59:30 GPS</a:t>
            </a:r>
          </a:p>
          <a:p>
            <a:r>
              <a:rPr lang="en-US" sz="1000" b="1" dirty="0">
                <a:latin typeface="Courier New" panose="02070309020205020404" pitchFamily="49" charset="0"/>
                <a:cs typeface="Courier New" panose="02070309020205020404" pitchFamily="49" charset="0"/>
              </a:rPr>
              <a:t> PROGRAM OPERATION:             FULL RUN</a:t>
            </a:r>
          </a:p>
          <a:p>
            <a:r>
              <a:rPr lang="en-US" sz="1000" b="1" dirty="0">
                <a:latin typeface="Courier New" panose="02070309020205020404" pitchFamily="49" charset="0"/>
                <a:cs typeface="Courier New" panose="02070309020205020404" pitchFamily="49" charset="0"/>
              </a:rPr>
              <a:t> FREQUENCY:                     L1-ONLY TO ION-FREE [BY BASELINE LENGTH]</a:t>
            </a:r>
          </a:p>
          <a:p>
            <a:r>
              <a:rPr lang="en-US" sz="1000" b="1" dirty="0">
                <a:latin typeface="Courier New" panose="02070309020205020404" pitchFamily="49" charset="0"/>
                <a:cs typeface="Courier New" panose="02070309020205020404" pitchFamily="49" charset="0"/>
              </a:rPr>
              <a:t> OBSERVATION INTERVAL:          30 s</a:t>
            </a:r>
          </a:p>
          <a:p>
            <a:r>
              <a:rPr lang="en-US" sz="1000" b="1" dirty="0">
                <a:latin typeface="Courier New" panose="02070309020205020404" pitchFamily="49" charset="0"/>
                <a:cs typeface="Courier New" panose="02070309020205020404" pitchFamily="49" charset="0"/>
              </a:rPr>
              <a:t> ELEVATION CUTOFF:              15 deg</a:t>
            </a:r>
          </a:p>
          <a:p>
            <a:r>
              <a:rPr lang="en-US" sz="1000" b="1" dirty="0">
                <a:latin typeface="Courier New" panose="02070309020205020404" pitchFamily="49" charset="0"/>
                <a:cs typeface="Courier New" panose="02070309020205020404" pitchFamily="49" charset="0"/>
              </a:rPr>
              <a:t> TROPO INTERVAL:                7200 s [PIECEWISE LINEAR PARAMETERIZATION]</a:t>
            </a:r>
          </a:p>
          <a:p>
            <a:r>
              <a:rPr lang="en-US" sz="1000" b="1" dirty="0">
                <a:latin typeface="Courier New" panose="02070309020205020404" pitchFamily="49" charset="0"/>
                <a:cs typeface="Courier New" panose="02070309020205020404" pitchFamily="49" charset="0"/>
              </a:rPr>
              <a:t> DD CORRELATIONS:               ON</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BASELINE      LENGTH       RMS       OBS   OMITTED    FIXED</a:t>
            </a:r>
          </a:p>
          <a:p>
            <a:r>
              <a:rPr lang="en-US" sz="1000" b="1" dirty="0">
                <a:latin typeface="Courier New" panose="02070309020205020404" pitchFamily="49" charset="0"/>
                <a:cs typeface="Courier New" panose="02070309020205020404" pitchFamily="49" charset="0"/>
              </a:rPr>
              <a:t> --------------------------------------------------------------</a:t>
            </a:r>
          </a:p>
          <a:p>
            <a:r>
              <a:rPr lang="en-US" sz="1000" b="1" dirty="0">
                <a:latin typeface="Courier New" panose="02070309020205020404" pitchFamily="49" charset="0"/>
                <a:cs typeface="Courier New" panose="02070309020205020404" pitchFamily="49" charset="0"/>
              </a:rPr>
              <a:t>  brmr-loy2     11.497 km      1.1 cm     5258     6.7%   100.0%   </a:t>
            </a:r>
          </a:p>
          <a:p>
            <a:r>
              <a:rPr lang="en-US" sz="1000" b="1" dirty="0">
                <a:latin typeface="Courier New" panose="02070309020205020404" pitchFamily="49" charset="0"/>
                <a:cs typeface="Courier New" panose="02070309020205020404" pitchFamily="49" charset="0"/>
              </a:rPr>
              <a:t>  gp99-loy2     14.532 km      1.9 cm     5674    12.8%    97.1%   </a:t>
            </a:r>
          </a:p>
          <a:p>
            <a:r>
              <a:rPr lang="en-US" sz="1000" b="1" dirty="0">
                <a:latin typeface="Courier New" panose="02070309020205020404" pitchFamily="49" charset="0"/>
                <a:cs typeface="Courier New" panose="02070309020205020404" pitchFamily="49" charset="0"/>
              </a:rPr>
              <a:t>  ou03-loy2     14.825 km      1.4 cm     5001    12.1%    98.1%   </a:t>
            </a:r>
          </a:p>
          <a:p>
            <a:r>
              <a:rPr lang="en-US" sz="1000" b="1" dirty="0">
                <a:latin typeface="Courier New" panose="02070309020205020404" pitchFamily="49" charset="0"/>
                <a:cs typeface="Courier New" panose="02070309020205020404" pitchFamily="49" charset="0"/>
              </a:rPr>
              <a:t>  ou18-loy2     15.251 km      2.2 cm     4582    24.9%    97.5%   </a:t>
            </a:r>
          </a:p>
          <a:p>
            <a:r>
              <a:rPr lang="en-US" sz="1000" b="1" dirty="0">
                <a:latin typeface="Courier New" panose="02070309020205020404" pitchFamily="49" charset="0"/>
                <a:cs typeface="Courier New" panose="02070309020205020404" pitchFamily="49" charset="0"/>
              </a:rPr>
              <a:t>  863f-loy2     21.424 km      1.6 cm     4833    17.6%    91.4%   </a:t>
            </a:r>
          </a:p>
          <a:p>
            <a:r>
              <a:rPr lang="en-US" sz="1000" b="1" dirty="0">
                <a:latin typeface="Courier New" panose="02070309020205020404" pitchFamily="49" charset="0"/>
                <a:cs typeface="Courier New" panose="02070309020205020404" pitchFamily="49" charset="0"/>
              </a:rPr>
              <a:t>  w416-loy2     21.627 km      2.0 cm     4486    20.7%    97.8%   </a:t>
            </a:r>
          </a:p>
          <a:p>
            <a:r>
              <a:rPr lang="en-US" sz="1000" b="1" dirty="0">
                <a:latin typeface="Courier New" panose="02070309020205020404" pitchFamily="49" charset="0"/>
                <a:cs typeface="Courier New" panose="02070309020205020404" pitchFamily="49" charset="0"/>
              </a:rPr>
              <a:t>  ls03-loy2     24.992 km      1.5 cm    18235     5.1%    99.6%   </a:t>
            </a:r>
          </a:p>
          <a:p>
            <a:r>
              <a:rPr lang="en-US" sz="1000" b="1" dirty="0">
                <a:latin typeface="Courier New" panose="02070309020205020404" pitchFamily="49" charset="0"/>
                <a:cs typeface="Courier New" panose="02070309020205020404" pitchFamily="49" charset="0"/>
              </a:rPr>
              <a:t>  ncel-loy2     46.939 km      1.4 cm    18174     5.3%    99.2%   </a:t>
            </a:r>
          </a:p>
          <a:p>
            <a:r>
              <a:rPr lang="en-US" sz="1000" b="1" dirty="0">
                <a:latin typeface="Courier New" panose="02070309020205020404" pitchFamily="49" charset="0"/>
                <a:cs typeface="Courier New" panose="02070309020205020404" pitchFamily="49" charset="0"/>
              </a:rPr>
              <a:t>  ncga-loy2     56.473 km      1.6 cm    17889     6.9%    99.6%   </a:t>
            </a:r>
          </a:p>
          <a:p>
            <a:r>
              <a:rPr lang="en-US" sz="1000" b="1" dirty="0">
                <a:latin typeface="Courier New" panose="02070309020205020404" pitchFamily="49" charset="0"/>
                <a:cs typeface="Courier New" panose="02070309020205020404" pitchFamily="49" charset="0"/>
              </a:rPr>
              <a:t>  vagp-loy2     58.603 km      1.5 cm    18500     3.1%    99.6%   </a:t>
            </a:r>
          </a:p>
          <a:p>
            <a:r>
              <a:rPr lang="en-US" sz="1000" b="1" dirty="0">
                <a:latin typeface="Courier New" panose="02070309020205020404" pitchFamily="49" charset="0"/>
                <a:cs typeface="Courier New" panose="02070309020205020404" pitchFamily="49" charset="0"/>
              </a:rPr>
              <a:t>  asub-loy2    491.455 km      1.4 cm    17729     3.4%    89.1%   </a:t>
            </a: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112</a:t>
            </a:fld>
            <a:endParaRPr lang="en-US"/>
          </a:p>
        </p:txBody>
      </p:sp>
      <p:sp>
        <p:nvSpPr>
          <p:cNvPr id="10" name="TextBox 9"/>
          <p:cNvSpPr txBox="1"/>
          <p:nvPr/>
        </p:nvSpPr>
        <p:spPr>
          <a:xfrm>
            <a:off x="540410" y="3013501"/>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Each baseline’s RMS should meet our RMS preference threshold of ≤2.5 cm.</a:t>
            </a:r>
            <a:endParaRPr lang="en-US" sz="2400" dirty="0">
              <a:solidFill>
                <a:schemeClr val="bg1"/>
              </a:solidFill>
            </a:endParaRPr>
          </a:p>
        </p:txBody>
      </p:sp>
      <p:sp>
        <p:nvSpPr>
          <p:cNvPr id="12" name="Rectangle 11">
            <a:extLst>
              <a:ext uri="{FF2B5EF4-FFF2-40B4-BE49-F238E27FC236}">
                <a16:creationId xmlns:a16="http://schemas.microsoft.com/office/drawing/2014/main" id="{6DC37002-1E72-4C07-8EAD-E3B747566BB1}"/>
              </a:ext>
            </a:extLst>
          </p:cNvPr>
          <p:cNvSpPr/>
          <p:nvPr/>
        </p:nvSpPr>
        <p:spPr>
          <a:xfrm>
            <a:off x="4749800" y="4457700"/>
            <a:ext cx="698500" cy="201951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13DC2A2-E8DE-2A25-C4B4-285813867EEB}"/>
              </a:ext>
            </a:extLst>
          </p:cNvPr>
          <p:cNvSpPr txBox="1"/>
          <p:nvPr/>
        </p:nvSpPr>
        <p:spPr>
          <a:xfrm>
            <a:off x="2438400" y="0"/>
            <a:ext cx="6705600" cy="6555641"/>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1000" b="1" dirty="0">
                <a:latin typeface="Courier New" panose="02070309020205020404" pitchFamily="49" charset="0"/>
                <a:cs typeface="Courier New" panose="02070309020205020404" pitchFamily="49" charset="0"/>
              </a:rPr>
              <a:t> NGS OPUS-Projects 5.1.2 SESSION SOLUTION REPORT</a:t>
            </a:r>
          </a:p>
          <a:p>
            <a:r>
              <a:rPr lang="en-US" sz="1000" b="1" dirty="0">
                <a:latin typeface="Courier New" panose="02070309020205020404" pitchFamily="49" charset="0"/>
                <a:cs typeface="Courier New" panose="02070309020205020404" pitchFamily="49" charset="0"/>
              </a:rPr>
              <a:t> FOR 2021-041-A</a:t>
            </a:r>
          </a:p>
          <a:p>
            <a:r>
              <a:rPr lang="en-US" sz="1000" b="1" dirty="0">
                <a:latin typeface="Courier New" panose="02070309020205020404" pitchFamily="49" charset="0"/>
                <a:cs typeface="Courier New" panose="02070309020205020404" pitchFamily="49" charset="0"/>
              </a:rPr>
              <a:t> FROM PROJECT Chesapeake Tutorial Project.</a:t>
            </a:r>
          </a:p>
          <a:p>
            <a:r>
              <a:rPr lang="en-US" sz="1000" b="1" dirty="0">
                <a:latin typeface="Courier New" panose="02070309020205020404" pitchFamily="49" charset="0"/>
                <a:cs typeface="Courier New" panose="02070309020205020404" pitchFamily="49" charset="0"/>
              </a:rPr>
              <a:t> SELECTED REPORTS ARE ATTACHED TO THIS EMAIL. ALL REPORTS ARE</a:t>
            </a:r>
          </a:p>
          <a:p>
            <a:r>
              <a:rPr lang="en-US" sz="1000" b="1" dirty="0">
                <a:latin typeface="Courier New" panose="02070309020205020404" pitchFamily="49" charset="0"/>
                <a:cs typeface="Courier New" panose="02070309020205020404" pitchFamily="49" charset="0"/>
              </a:rPr>
              <a:t> AVAILABLE THROUGH THE PROJECT'S WEB PAGE FOR THIS SOLUTION.</a:t>
            </a:r>
          </a:p>
          <a:p>
            <a:endParaRPr lang="en-US" sz="1000" b="1" dirty="0">
              <a:latin typeface="Courier New" panose="02070309020205020404" pitchFamily="49" charset="0"/>
              <a:cs typeface="Courier New" panose="02070309020205020404" pitchFamily="49" charset="0"/>
            </a:endParaRP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ABBREVIATED SUMMARY</a:t>
            </a:r>
          </a:p>
          <a:p>
            <a:r>
              <a:rPr lang="en-US" sz="1000" b="1" dirty="0">
                <a:latin typeface="Courier New" panose="02070309020205020404" pitchFamily="49" charset="0"/>
                <a:cs typeface="Courier New" panose="02070309020205020404" pitchFamily="49" charset="0"/>
              </a:rPr>
              <a:t> SUBMITTED BY:                  </a:t>
            </a:r>
            <a:r>
              <a:rPr lang="en-US" sz="1000" b="1" dirty="0" err="1">
                <a:latin typeface="Courier New" panose="02070309020205020404" pitchFamily="49" charset="0"/>
                <a:cs typeface="Courier New" panose="02070309020205020404" pitchFamily="49" charset="0"/>
              </a:rPr>
              <a:t>dave.zenk</a:t>
            </a:r>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SOLUTION FILE NAME:            2021-041-A.sum</a:t>
            </a:r>
          </a:p>
          <a:p>
            <a:r>
              <a:rPr lang="en-US" sz="1000" b="1" dirty="0">
                <a:latin typeface="Courier New" panose="02070309020205020404" pitchFamily="49" charset="0"/>
                <a:cs typeface="Courier New" panose="02070309020205020404" pitchFamily="49" charset="0"/>
              </a:rPr>
              <a:t> SOLUTION SOFTWARE:             page5(2008.25)</a:t>
            </a:r>
          </a:p>
          <a:p>
            <a:r>
              <a:rPr lang="en-US" sz="1000" b="1" dirty="0">
                <a:latin typeface="Courier New" panose="02070309020205020404" pitchFamily="49" charset="0"/>
                <a:cs typeface="Courier New" panose="02070309020205020404" pitchFamily="49" charset="0"/>
              </a:rPr>
              <a:t> SOLUTION DATE:                 2023-06-16T09:56:17 UTC</a:t>
            </a:r>
          </a:p>
          <a:p>
            <a:r>
              <a:rPr lang="en-US" sz="1000" b="1" dirty="0">
                <a:latin typeface="Courier New" panose="02070309020205020404" pitchFamily="49" charset="0"/>
                <a:cs typeface="Courier New" panose="02070309020205020404" pitchFamily="49" charset="0"/>
              </a:rPr>
              <a:t> STANDARD ERROR OF UNIT WEIGHT: 0.795</a:t>
            </a:r>
          </a:p>
          <a:p>
            <a:r>
              <a:rPr lang="en-US" sz="1000" b="1" dirty="0">
                <a:latin typeface="Courier New" panose="02070309020205020404" pitchFamily="49" charset="0"/>
                <a:cs typeface="Courier New" panose="02070309020205020404" pitchFamily="49" charset="0"/>
              </a:rPr>
              <a:t> TOTAL NUMBER OF OBSERVATIONS:  120361</a:t>
            </a:r>
          </a:p>
          <a:p>
            <a:r>
              <a:rPr lang="en-US" sz="1000" b="1" dirty="0">
                <a:latin typeface="Courier New" panose="02070309020205020404" pitchFamily="49" charset="0"/>
                <a:cs typeface="Courier New" panose="02070309020205020404" pitchFamily="49" charset="0"/>
              </a:rPr>
              <a:t> TOTAL NUMBER OF MARKS:         12</a:t>
            </a:r>
          </a:p>
          <a:p>
            <a:r>
              <a:rPr lang="en-US" sz="1000" b="1" dirty="0">
                <a:latin typeface="Courier New" panose="02070309020205020404" pitchFamily="49" charset="0"/>
                <a:cs typeface="Courier New" panose="02070309020205020404" pitchFamily="49" charset="0"/>
              </a:rPr>
              <a:t> CONSTRAINED MARKS:             1 HORIZONTAL, 0 VERTICAL</a:t>
            </a:r>
          </a:p>
          <a:p>
            <a:r>
              <a:rPr lang="en-US" sz="1000" b="1" dirty="0">
                <a:latin typeface="Courier New" panose="02070309020205020404" pitchFamily="49" charset="0"/>
                <a:cs typeface="Courier New" panose="02070309020205020404" pitchFamily="49" charset="0"/>
              </a:rPr>
              <a:t> loy2 N36:45:50.43110 W076:14:16.06827   -23.44m        NAD_83(2011) @ 2010.0000</a:t>
            </a:r>
          </a:p>
          <a:p>
            <a:r>
              <a:rPr lang="en-US" sz="1000" b="1" dirty="0">
                <a:latin typeface="Courier New" panose="02070309020205020404" pitchFamily="49" charset="0"/>
                <a:cs typeface="Courier New" panose="02070309020205020404" pitchFamily="49" charset="0"/>
              </a:rPr>
              <a:t> loy2         0.14cm           0.08cm     0.13cm        NEU SIGMAS</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OVERALL RMS:                   1.6 cm </a:t>
            </a:r>
          </a:p>
          <a:p>
            <a:r>
              <a:rPr lang="en-US" sz="1000" b="1" dirty="0">
                <a:latin typeface="Courier New" panose="02070309020205020404" pitchFamily="49" charset="0"/>
                <a:cs typeface="Courier New" panose="02070309020205020404" pitchFamily="49" charset="0"/>
              </a:rPr>
              <a:t> START TIME:                    2021-02-10T00:00:00 GPS</a:t>
            </a:r>
          </a:p>
          <a:p>
            <a:r>
              <a:rPr lang="en-US" sz="1000" b="1" dirty="0">
                <a:latin typeface="Courier New" panose="02070309020205020404" pitchFamily="49" charset="0"/>
                <a:cs typeface="Courier New" panose="02070309020205020404" pitchFamily="49" charset="0"/>
              </a:rPr>
              <a:t> STOP TIME:                     2021-02-10T23:59:30 GPS</a:t>
            </a:r>
          </a:p>
          <a:p>
            <a:r>
              <a:rPr lang="en-US" sz="1000" b="1" dirty="0">
                <a:latin typeface="Courier New" panose="02070309020205020404" pitchFamily="49" charset="0"/>
                <a:cs typeface="Courier New" panose="02070309020205020404" pitchFamily="49" charset="0"/>
              </a:rPr>
              <a:t> PROGRAM OPERATION:             FULL RUN</a:t>
            </a:r>
          </a:p>
          <a:p>
            <a:r>
              <a:rPr lang="en-US" sz="1000" b="1" dirty="0">
                <a:latin typeface="Courier New" panose="02070309020205020404" pitchFamily="49" charset="0"/>
                <a:cs typeface="Courier New" panose="02070309020205020404" pitchFamily="49" charset="0"/>
              </a:rPr>
              <a:t> FREQUENCY:                     L1-ONLY TO ION-FREE [BY BASELINE LENGTH]</a:t>
            </a:r>
          </a:p>
          <a:p>
            <a:r>
              <a:rPr lang="en-US" sz="1000" b="1" dirty="0">
                <a:latin typeface="Courier New" panose="02070309020205020404" pitchFamily="49" charset="0"/>
                <a:cs typeface="Courier New" panose="02070309020205020404" pitchFamily="49" charset="0"/>
              </a:rPr>
              <a:t> OBSERVATION INTERVAL:          30 s</a:t>
            </a:r>
          </a:p>
          <a:p>
            <a:r>
              <a:rPr lang="en-US" sz="1000" b="1" dirty="0">
                <a:latin typeface="Courier New" panose="02070309020205020404" pitchFamily="49" charset="0"/>
                <a:cs typeface="Courier New" panose="02070309020205020404" pitchFamily="49" charset="0"/>
              </a:rPr>
              <a:t> ELEVATION CUTOFF:              15 deg</a:t>
            </a:r>
          </a:p>
          <a:p>
            <a:r>
              <a:rPr lang="en-US" sz="1000" b="1" dirty="0">
                <a:latin typeface="Courier New" panose="02070309020205020404" pitchFamily="49" charset="0"/>
                <a:cs typeface="Courier New" panose="02070309020205020404" pitchFamily="49" charset="0"/>
              </a:rPr>
              <a:t> TROPO INTERVAL:                7200 s [PIECEWISE LINEAR PARAMETERIZATION]</a:t>
            </a:r>
          </a:p>
          <a:p>
            <a:r>
              <a:rPr lang="en-US" sz="1000" b="1" dirty="0">
                <a:latin typeface="Courier New" panose="02070309020205020404" pitchFamily="49" charset="0"/>
                <a:cs typeface="Courier New" panose="02070309020205020404" pitchFamily="49" charset="0"/>
              </a:rPr>
              <a:t> DD CORRELATIONS:               ON</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BASELINE      LENGTH       RMS       OBS   OMITTED    FIXED</a:t>
            </a:r>
          </a:p>
          <a:p>
            <a:r>
              <a:rPr lang="en-US" sz="1000" b="1" dirty="0">
                <a:latin typeface="Courier New" panose="02070309020205020404" pitchFamily="49" charset="0"/>
                <a:cs typeface="Courier New" panose="02070309020205020404" pitchFamily="49" charset="0"/>
              </a:rPr>
              <a:t> --------------------------------------------------------------</a:t>
            </a:r>
          </a:p>
          <a:p>
            <a:r>
              <a:rPr lang="en-US" sz="1000" b="1" dirty="0">
                <a:latin typeface="Courier New" panose="02070309020205020404" pitchFamily="49" charset="0"/>
                <a:cs typeface="Courier New" panose="02070309020205020404" pitchFamily="49" charset="0"/>
              </a:rPr>
              <a:t>  brmr-loy2     11.497 km      1.1 cm     5258     6.7%   100.0%   </a:t>
            </a:r>
          </a:p>
          <a:p>
            <a:r>
              <a:rPr lang="en-US" sz="1000" b="1" dirty="0">
                <a:latin typeface="Courier New" panose="02070309020205020404" pitchFamily="49" charset="0"/>
                <a:cs typeface="Courier New" panose="02070309020205020404" pitchFamily="49" charset="0"/>
              </a:rPr>
              <a:t>  gp99-loy2     14.532 km      1.9 cm     5674    12.8%    97.1%   </a:t>
            </a:r>
          </a:p>
          <a:p>
            <a:r>
              <a:rPr lang="en-US" sz="1000" b="1" dirty="0">
                <a:latin typeface="Courier New" panose="02070309020205020404" pitchFamily="49" charset="0"/>
                <a:cs typeface="Courier New" panose="02070309020205020404" pitchFamily="49" charset="0"/>
              </a:rPr>
              <a:t>  ou03-loy2     14.825 km      1.4 cm     5001    12.1%    98.1%   </a:t>
            </a:r>
          </a:p>
          <a:p>
            <a:r>
              <a:rPr lang="en-US" sz="1000" b="1" dirty="0">
                <a:latin typeface="Courier New" panose="02070309020205020404" pitchFamily="49" charset="0"/>
                <a:cs typeface="Courier New" panose="02070309020205020404" pitchFamily="49" charset="0"/>
              </a:rPr>
              <a:t>  ou18-loy2     15.251 km      2.2 cm     4582    24.9%    97.5%   </a:t>
            </a:r>
          </a:p>
          <a:p>
            <a:r>
              <a:rPr lang="en-US" sz="1000" b="1" dirty="0">
                <a:latin typeface="Courier New" panose="02070309020205020404" pitchFamily="49" charset="0"/>
                <a:cs typeface="Courier New" panose="02070309020205020404" pitchFamily="49" charset="0"/>
              </a:rPr>
              <a:t>  863f-loy2     21.424 km      1.6 cm     4833    17.6%    91.4%   </a:t>
            </a:r>
          </a:p>
          <a:p>
            <a:r>
              <a:rPr lang="en-US" sz="1000" b="1" dirty="0">
                <a:latin typeface="Courier New" panose="02070309020205020404" pitchFamily="49" charset="0"/>
                <a:cs typeface="Courier New" panose="02070309020205020404" pitchFamily="49" charset="0"/>
              </a:rPr>
              <a:t>  w416-loy2     21.627 km      2.0 cm     4486    20.7%    97.8%   </a:t>
            </a:r>
          </a:p>
          <a:p>
            <a:r>
              <a:rPr lang="en-US" sz="1000" b="1" dirty="0">
                <a:latin typeface="Courier New" panose="02070309020205020404" pitchFamily="49" charset="0"/>
                <a:cs typeface="Courier New" panose="02070309020205020404" pitchFamily="49" charset="0"/>
              </a:rPr>
              <a:t>  ls03-loy2     24.992 km      1.5 cm    18235     5.1%    99.6%   </a:t>
            </a:r>
          </a:p>
          <a:p>
            <a:r>
              <a:rPr lang="en-US" sz="1000" b="1" dirty="0">
                <a:latin typeface="Courier New" panose="02070309020205020404" pitchFamily="49" charset="0"/>
                <a:cs typeface="Courier New" panose="02070309020205020404" pitchFamily="49" charset="0"/>
              </a:rPr>
              <a:t>  ncel-loy2     46.939 km      1.4 cm    18174     5.3%    99.2%   </a:t>
            </a:r>
          </a:p>
          <a:p>
            <a:r>
              <a:rPr lang="en-US" sz="1000" b="1" dirty="0">
                <a:latin typeface="Courier New" panose="02070309020205020404" pitchFamily="49" charset="0"/>
                <a:cs typeface="Courier New" panose="02070309020205020404" pitchFamily="49" charset="0"/>
              </a:rPr>
              <a:t>  ncga-loy2     56.473 km      1.6 cm    17889     6.9%    99.6%   </a:t>
            </a:r>
          </a:p>
          <a:p>
            <a:r>
              <a:rPr lang="en-US" sz="1000" b="1" dirty="0">
                <a:latin typeface="Courier New" panose="02070309020205020404" pitchFamily="49" charset="0"/>
                <a:cs typeface="Courier New" panose="02070309020205020404" pitchFamily="49" charset="0"/>
              </a:rPr>
              <a:t>  vagp-loy2     58.603 km      1.5 cm    18500     3.1%    99.6%   </a:t>
            </a:r>
          </a:p>
          <a:p>
            <a:r>
              <a:rPr lang="en-US" sz="1000" b="1" dirty="0">
                <a:latin typeface="Courier New" panose="02070309020205020404" pitchFamily="49" charset="0"/>
                <a:cs typeface="Courier New" panose="02070309020205020404" pitchFamily="49" charset="0"/>
              </a:rPr>
              <a:t>  asub-loy2    491.455 km      1.4 cm    17729     3.4%    89.1%   </a:t>
            </a: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113</a:t>
            </a:fld>
            <a:endParaRPr lang="en-US"/>
          </a:p>
        </p:txBody>
      </p:sp>
      <p:sp>
        <p:nvSpPr>
          <p:cNvPr id="10" name="TextBox 9"/>
          <p:cNvSpPr txBox="1"/>
          <p:nvPr/>
        </p:nvSpPr>
        <p:spPr>
          <a:xfrm>
            <a:off x="538170" y="3013501"/>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Make sure the TOTAL NUMBER OF OBSERVATIONS and the OBS by BASELINE are near our expectations.</a:t>
            </a:r>
            <a:endParaRPr lang="en-US" sz="2400" dirty="0">
              <a:solidFill>
                <a:schemeClr val="bg1"/>
              </a:solidFill>
            </a:endParaRPr>
          </a:p>
        </p:txBody>
      </p:sp>
      <p:sp>
        <p:nvSpPr>
          <p:cNvPr id="3" name="Rectangle 2">
            <a:extLst>
              <a:ext uri="{FF2B5EF4-FFF2-40B4-BE49-F238E27FC236}">
                <a16:creationId xmlns:a16="http://schemas.microsoft.com/office/drawing/2014/main" id="{BEABF378-FBC4-8520-4CAC-D4177E74DAD6}"/>
              </a:ext>
            </a:extLst>
          </p:cNvPr>
          <p:cNvSpPr/>
          <p:nvPr/>
        </p:nvSpPr>
        <p:spPr>
          <a:xfrm>
            <a:off x="5486400" y="4457700"/>
            <a:ext cx="609600" cy="201951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3720E4-DA13-8B22-A6D5-A0F3FA0C8278}"/>
              </a:ext>
            </a:extLst>
          </p:cNvPr>
          <p:cNvSpPr txBox="1"/>
          <p:nvPr/>
        </p:nvSpPr>
        <p:spPr>
          <a:xfrm>
            <a:off x="2438400" y="0"/>
            <a:ext cx="6705600" cy="6709529"/>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1000" b="1" dirty="0">
                <a:latin typeface="Courier New" panose="02070309020205020404" pitchFamily="49" charset="0"/>
                <a:cs typeface="Courier New" panose="02070309020205020404" pitchFamily="49" charset="0"/>
              </a:rPr>
              <a:t> NGS OPUS-Projects 5.1.2 SESSION SOLUTION REPORT</a:t>
            </a:r>
          </a:p>
          <a:p>
            <a:r>
              <a:rPr lang="en-US" sz="1000" b="1" dirty="0">
                <a:latin typeface="Courier New" panose="02070309020205020404" pitchFamily="49" charset="0"/>
                <a:cs typeface="Courier New" panose="02070309020205020404" pitchFamily="49" charset="0"/>
              </a:rPr>
              <a:t> FOR 2021-041-A</a:t>
            </a:r>
          </a:p>
          <a:p>
            <a:r>
              <a:rPr lang="en-US" sz="1000" b="1" dirty="0">
                <a:latin typeface="Courier New" panose="02070309020205020404" pitchFamily="49" charset="0"/>
                <a:cs typeface="Courier New" panose="02070309020205020404" pitchFamily="49" charset="0"/>
              </a:rPr>
              <a:t> FROM PROJECT Chesapeake Tutorial Project.</a:t>
            </a:r>
          </a:p>
          <a:p>
            <a:r>
              <a:rPr lang="en-US" sz="1000" b="1" dirty="0">
                <a:latin typeface="Courier New" panose="02070309020205020404" pitchFamily="49" charset="0"/>
                <a:cs typeface="Courier New" panose="02070309020205020404" pitchFamily="49" charset="0"/>
              </a:rPr>
              <a:t> SELECTED REPORTS ARE ATTACHED TO THIS EMAIL. ALL REPORTS ARE</a:t>
            </a:r>
          </a:p>
          <a:p>
            <a:r>
              <a:rPr lang="en-US" sz="1000" b="1" dirty="0">
                <a:latin typeface="Courier New" panose="02070309020205020404" pitchFamily="49" charset="0"/>
                <a:cs typeface="Courier New" panose="02070309020205020404" pitchFamily="49" charset="0"/>
              </a:rPr>
              <a:t> AVAILABLE THROUGH THE PROJECT'S WEB PAGE FOR THIS SOLUTION.</a:t>
            </a:r>
          </a:p>
          <a:p>
            <a:endParaRPr lang="en-US" sz="1000" b="1" dirty="0">
              <a:latin typeface="Courier New" panose="02070309020205020404" pitchFamily="49" charset="0"/>
              <a:cs typeface="Courier New" panose="02070309020205020404" pitchFamily="49" charset="0"/>
            </a:endParaRP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ABBREVIATED SUMMARY</a:t>
            </a:r>
          </a:p>
          <a:p>
            <a:r>
              <a:rPr lang="en-US" sz="1000" b="1" dirty="0">
                <a:latin typeface="Courier New" panose="02070309020205020404" pitchFamily="49" charset="0"/>
                <a:cs typeface="Courier New" panose="02070309020205020404" pitchFamily="49" charset="0"/>
              </a:rPr>
              <a:t> SUBMITTED BY:                  </a:t>
            </a:r>
            <a:r>
              <a:rPr lang="en-US" sz="1000" b="1" dirty="0" err="1">
                <a:latin typeface="Courier New" panose="02070309020205020404" pitchFamily="49" charset="0"/>
                <a:cs typeface="Courier New" panose="02070309020205020404" pitchFamily="49" charset="0"/>
              </a:rPr>
              <a:t>dave.zenk</a:t>
            </a:r>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SOLUTION FILE NAME:            2021-041-A.sum</a:t>
            </a:r>
          </a:p>
          <a:p>
            <a:r>
              <a:rPr lang="en-US" sz="1000" b="1" dirty="0">
                <a:latin typeface="Courier New" panose="02070309020205020404" pitchFamily="49" charset="0"/>
                <a:cs typeface="Courier New" panose="02070309020205020404" pitchFamily="49" charset="0"/>
              </a:rPr>
              <a:t> SOLUTION SOFTWARE:             page5(2008.25)</a:t>
            </a:r>
          </a:p>
          <a:p>
            <a:r>
              <a:rPr lang="en-US" sz="1000" b="1" dirty="0">
                <a:latin typeface="Courier New" panose="02070309020205020404" pitchFamily="49" charset="0"/>
                <a:cs typeface="Courier New" panose="02070309020205020404" pitchFamily="49" charset="0"/>
              </a:rPr>
              <a:t> SOLUTION DATE:                 2023-06-16T09:56:17 UTC</a:t>
            </a:r>
          </a:p>
          <a:p>
            <a:r>
              <a:rPr lang="en-US" sz="1000" b="1" dirty="0">
                <a:latin typeface="Courier New" panose="02070309020205020404" pitchFamily="49" charset="0"/>
                <a:cs typeface="Courier New" panose="02070309020205020404" pitchFamily="49" charset="0"/>
              </a:rPr>
              <a:t> STANDARD ERROR OF UNIT WEIGHT: 0.795</a:t>
            </a:r>
          </a:p>
          <a:p>
            <a:r>
              <a:rPr lang="en-US" sz="1000" b="1" dirty="0">
                <a:latin typeface="Courier New" panose="02070309020205020404" pitchFamily="49" charset="0"/>
                <a:cs typeface="Courier New" panose="02070309020205020404" pitchFamily="49" charset="0"/>
              </a:rPr>
              <a:t> TOTAL NUMBER OF OBSERVATIONS:  120361</a:t>
            </a:r>
          </a:p>
          <a:p>
            <a:r>
              <a:rPr lang="en-US" sz="1000" b="1" dirty="0">
                <a:latin typeface="Courier New" panose="02070309020205020404" pitchFamily="49" charset="0"/>
                <a:cs typeface="Courier New" panose="02070309020205020404" pitchFamily="49" charset="0"/>
              </a:rPr>
              <a:t> TOTAL NUMBER OF MARKS:         12</a:t>
            </a:r>
          </a:p>
          <a:p>
            <a:r>
              <a:rPr lang="en-US" sz="1000" b="1" dirty="0">
                <a:latin typeface="Courier New" panose="02070309020205020404" pitchFamily="49" charset="0"/>
                <a:cs typeface="Courier New" panose="02070309020205020404" pitchFamily="49" charset="0"/>
              </a:rPr>
              <a:t> CONSTRAINED MARKS:             1 HORIZONTAL, 0 VERTICAL</a:t>
            </a:r>
          </a:p>
          <a:p>
            <a:r>
              <a:rPr lang="en-US" sz="1000" b="1" dirty="0">
                <a:latin typeface="Courier New" panose="02070309020205020404" pitchFamily="49" charset="0"/>
                <a:cs typeface="Courier New" panose="02070309020205020404" pitchFamily="49" charset="0"/>
              </a:rPr>
              <a:t> loy2 N36:45:50.43110 W076:14:16.06827   -23.44m        NAD_83(2011) @ 2010.0000</a:t>
            </a:r>
          </a:p>
          <a:p>
            <a:r>
              <a:rPr lang="en-US" sz="1000" b="1" dirty="0">
                <a:latin typeface="Courier New" panose="02070309020205020404" pitchFamily="49" charset="0"/>
                <a:cs typeface="Courier New" panose="02070309020205020404" pitchFamily="49" charset="0"/>
              </a:rPr>
              <a:t> loy2         0.14cm           0.08cm     0.13cm        NEU SIGMAS</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OVERALL RMS:                   1.6 cm </a:t>
            </a:r>
          </a:p>
          <a:p>
            <a:r>
              <a:rPr lang="en-US" sz="1000" b="1" dirty="0">
                <a:latin typeface="Courier New" panose="02070309020205020404" pitchFamily="49" charset="0"/>
                <a:cs typeface="Courier New" panose="02070309020205020404" pitchFamily="49" charset="0"/>
              </a:rPr>
              <a:t> START TIME:                    2021-02-10T00:00:00 GPS</a:t>
            </a:r>
          </a:p>
          <a:p>
            <a:r>
              <a:rPr lang="en-US" sz="1000" b="1" dirty="0">
                <a:latin typeface="Courier New" panose="02070309020205020404" pitchFamily="49" charset="0"/>
                <a:cs typeface="Courier New" panose="02070309020205020404" pitchFamily="49" charset="0"/>
              </a:rPr>
              <a:t> STOP TIME:                     2021-02-10T23:59:30 GPS</a:t>
            </a:r>
          </a:p>
          <a:p>
            <a:r>
              <a:rPr lang="en-US" sz="1000" b="1" dirty="0">
                <a:latin typeface="Courier New" panose="02070309020205020404" pitchFamily="49" charset="0"/>
                <a:cs typeface="Courier New" panose="02070309020205020404" pitchFamily="49" charset="0"/>
              </a:rPr>
              <a:t> PROGRAM OPERATION:             FULL RUN</a:t>
            </a:r>
          </a:p>
          <a:p>
            <a:r>
              <a:rPr lang="en-US" sz="1000" b="1" dirty="0">
                <a:latin typeface="Courier New" panose="02070309020205020404" pitchFamily="49" charset="0"/>
                <a:cs typeface="Courier New" panose="02070309020205020404" pitchFamily="49" charset="0"/>
              </a:rPr>
              <a:t> FREQUENCY:                     L1-ONLY TO ION-FREE [BY BASELINE LENGTH]</a:t>
            </a:r>
          </a:p>
          <a:p>
            <a:r>
              <a:rPr lang="en-US" sz="1000" b="1" dirty="0">
                <a:latin typeface="Courier New" panose="02070309020205020404" pitchFamily="49" charset="0"/>
                <a:cs typeface="Courier New" panose="02070309020205020404" pitchFamily="49" charset="0"/>
              </a:rPr>
              <a:t> OBSERVATION INTERVAL:          30 s</a:t>
            </a:r>
          </a:p>
          <a:p>
            <a:r>
              <a:rPr lang="en-US" sz="1000" b="1" dirty="0">
                <a:latin typeface="Courier New" panose="02070309020205020404" pitchFamily="49" charset="0"/>
                <a:cs typeface="Courier New" panose="02070309020205020404" pitchFamily="49" charset="0"/>
              </a:rPr>
              <a:t> ELEVATION CUTOFF:              15 deg</a:t>
            </a:r>
          </a:p>
          <a:p>
            <a:r>
              <a:rPr lang="en-US" sz="1000" b="1" dirty="0">
                <a:latin typeface="Courier New" panose="02070309020205020404" pitchFamily="49" charset="0"/>
                <a:cs typeface="Courier New" panose="02070309020205020404" pitchFamily="49" charset="0"/>
              </a:rPr>
              <a:t> TROPO INTERVAL:                7200 s [PIECEWISE LINEAR PARAMETERIZATION]</a:t>
            </a:r>
          </a:p>
          <a:p>
            <a:r>
              <a:rPr lang="en-US" sz="1000" b="1" dirty="0">
                <a:latin typeface="Courier New" panose="02070309020205020404" pitchFamily="49" charset="0"/>
                <a:cs typeface="Courier New" panose="02070309020205020404" pitchFamily="49" charset="0"/>
              </a:rPr>
              <a:t> DD CORRELATIONS:               ON</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BASELINE      LENGTH       RMS       OBS   OMITTED    FIXED</a:t>
            </a:r>
          </a:p>
          <a:p>
            <a:r>
              <a:rPr lang="en-US" sz="1000" b="1" dirty="0">
                <a:latin typeface="Courier New" panose="02070309020205020404" pitchFamily="49" charset="0"/>
                <a:cs typeface="Courier New" panose="02070309020205020404" pitchFamily="49" charset="0"/>
              </a:rPr>
              <a:t> --------------------------------------------------------------</a:t>
            </a:r>
          </a:p>
          <a:p>
            <a:r>
              <a:rPr lang="en-US" sz="1000" b="1" dirty="0">
                <a:latin typeface="Courier New" panose="02070309020205020404" pitchFamily="49" charset="0"/>
                <a:cs typeface="Courier New" panose="02070309020205020404" pitchFamily="49" charset="0"/>
              </a:rPr>
              <a:t>  brmr-loy2     11.497 km      1.1 cm     5258     6.7%   100.0%   </a:t>
            </a:r>
          </a:p>
          <a:p>
            <a:r>
              <a:rPr lang="en-US" sz="1000" b="1" dirty="0">
                <a:latin typeface="Courier New" panose="02070309020205020404" pitchFamily="49" charset="0"/>
                <a:cs typeface="Courier New" panose="02070309020205020404" pitchFamily="49" charset="0"/>
              </a:rPr>
              <a:t>  gp99-loy2     14.532 km      1.9 cm     5674    12.8%    97.1%   </a:t>
            </a:r>
          </a:p>
          <a:p>
            <a:r>
              <a:rPr lang="en-US" sz="1000" b="1" dirty="0">
                <a:latin typeface="Courier New" panose="02070309020205020404" pitchFamily="49" charset="0"/>
                <a:cs typeface="Courier New" panose="02070309020205020404" pitchFamily="49" charset="0"/>
              </a:rPr>
              <a:t>  ou03-loy2     14.825 km      1.4 cm     5001    12.1%    98.1%   </a:t>
            </a:r>
          </a:p>
          <a:p>
            <a:r>
              <a:rPr lang="en-US" sz="1000" b="1" dirty="0">
                <a:latin typeface="Courier New" panose="02070309020205020404" pitchFamily="49" charset="0"/>
                <a:cs typeface="Courier New" panose="02070309020205020404" pitchFamily="49" charset="0"/>
              </a:rPr>
              <a:t>  ou18-loy2     15.251 km      2.2 cm     4582    24.9%    97.5%   </a:t>
            </a:r>
          </a:p>
          <a:p>
            <a:r>
              <a:rPr lang="en-US" sz="1000" b="1" dirty="0">
                <a:latin typeface="Courier New" panose="02070309020205020404" pitchFamily="49" charset="0"/>
                <a:cs typeface="Courier New" panose="02070309020205020404" pitchFamily="49" charset="0"/>
              </a:rPr>
              <a:t>  863f-loy2     21.424 km      1.6 cm     4833    17.6%    91.4%   </a:t>
            </a:r>
          </a:p>
          <a:p>
            <a:r>
              <a:rPr lang="en-US" sz="1000" b="1" dirty="0">
                <a:latin typeface="Courier New" panose="02070309020205020404" pitchFamily="49" charset="0"/>
                <a:cs typeface="Courier New" panose="02070309020205020404" pitchFamily="49" charset="0"/>
              </a:rPr>
              <a:t>  w416-loy2     21.627 km      2.0 cm     4486    20.7%    97.8%   </a:t>
            </a:r>
          </a:p>
          <a:p>
            <a:r>
              <a:rPr lang="en-US" sz="1000" b="1" dirty="0">
                <a:latin typeface="Courier New" panose="02070309020205020404" pitchFamily="49" charset="0"/>
                <a:cs typeface="Courier New" panose="02070309020205020404" pitchFamily="49" charset="0"/>
              </a:rPr>
              <a:t>  ls03-loy2     24.992 km      1.5 cm    18235     5.1%    99.6%   </a:t>
            </a:r>
          </a:p>
          <a:p>
            <a:r>
              <a:rPr lang="en-US" sz="1000" b="1" dirty="0">
                <a:latin typeface="Courier New" panose="02070309020205020404" pitchFamily="49" charset="0"/>
                <a:cs typeface="Courier New" panose="02070309020205020404" pitchFamily="49" charset="0"/>
              </a:rPr>
              <a:t>  ncel-loy2     46.939 km      1.4 cm    18174     5.3%    99.2%   </a:t>
            </a:r>
          </a:p>
          <a:p>
            <a:r>
              <a:rPr lang="en-US" sz="1000" b="1" dirty="0">
                <a:latin typeface="Courier New" panose="02070309020205020404" pitchFamily="49" charset="0"/>
                <a:cs typeface="Courier New" panose="02070309020205020404" pitchFamily="49" charset="0"/>
              </a:rPr>
              <a:t>  ncga-loy2     56.473 km      1.6 cm    17889     6.9%    99.6%   </a:t>
            </a:r>
          </a:p>
          <a:p>
            <a:r>
              <a:rPr lang="en-US" sz="1000" b="1" dirty="0">
                <a:latin typeface="Courier New" panose="02070309020205020404" pitchFamily="49" charset="0"/>
                <a:cs typeface="Courier New" panose="02070309020205020404" pitchFamily="49" charset="0"/>
              </a:rPr>
              <a:t>  vagp-loy2     58.603 km      1.5 cm    18500     3.1%    99.6%   </a:t>
            </a:r>
          </a:p>
          <a:p>
            <a:r>
              <a:rPr lang="en-US" sz="1000" b="1" dirty="0">
                <a:latin typeface="Courier New" panose="02070309020205020404" pitchFamily="49" charset="0"/>
                <a:cs typeface="Courier New" panose="02070309020205020404" pitchFamily="49" charset="0"/>
              </a:rPr>
              <a:t>  asub-loy2    491.455 km      1.4 cm    17729     3.4%    89.1%   </a:t>
            </a: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114</a:t>
            </a:fld>
            <a:endParaRPr lang="en-US"/>
          </a:p>
        </p:txBody>
      </p:sp>
      <p:sp>
        <p:nvSpPr>
          <p:cNvPr id="3" name="Rectangle 2">
            <a:extLst>
              <a:ext uri="{FF2B5EF4-FFF2-40B4-BE49-F238E27FC236}">
                <a16:creationId xmlns:a16="http://schemas.microsoft.com/office/drawing/2014/main" id="{6A930FAB-16F8-C972-1E72-61492DC87DD6}"/>
              </a:ext>
            </a:extLst>
          </p:cNvPr>
          <p:cNvSpPr/>
          <p:nvPr/>
        </p:nvSpPr>
        <p:spPr>
          <a:xfrm>
            <a:off x="6019800" y="4457700"/>
            <a:ext cx="812800" cy="201951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2BA49B6-FE30-6568-EF2C-6095A62C0B88}"/>
              </a:ext>
            </a:extLst>
          </p:cNvPr>
          <p:cNvSpPr txBox="1"/>
          <p:nvPr/>
        </p:nvSpPr>
        <p:spPr>
          <a:xfrm>
            <a:off x="538170" y="3013501"/>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Check the percentages of OMITTED observations. We have a preference of ≥80% OBS used implying ≤20% OBS omitted.</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80EAAC-CED5-9594-40E8-9DA8B1CCA95F}"/>
              </a:ext>
            </a:extLst>
          </p:cNvPr>
          <p:cNvSpPr txBox="1"/>
          <p:nvPr/>
        </p:nvSpPr>
        <p:spPr>
          <a:xfrm>
            <a:off x="2438400" y="0"/>
            <a:ext cx="6705600" cy="6555641"/>
          </a:xfrm>
          <a:prstGeom prst="rect">
            <a:avLst/>
          </a:prstGeom>
          <a:solidFill>
            <a:schemeClr val="accent1">
              <a:lumMod val="20000"/>
              <a:lumOff val="80000"/>
            </a:schemeClr>
          </a:solidFill>
          <a:ln w="12700">
            <a:solidFill>
              <a:srgbClr val="0070C0"/>
            </a:solidFill>
          </a:ln>
        </p:spPr>
        <p:txBody>
          <a:bodyPr wrap="square" rtlCol="0">
            <a:spAutoFit/>
          </a:bodyPr>
          <a:lstStyle/>
          <a:p>
            <a:r>
              <a:rPr lang="en-US" sz="1000" b="1" dirty="0">
                <a:latin typeface="Courier New" panose="02070309020205020404" pitchFamily="49" charset="0"/>
                <a:cs typeface="Courier New" panose="02070309020205020404" pitchFamily="49" charset="0"/>
              </a:rPr>
              <a:t> NGS OPUS-Projects 5.1.2 SESSION SOLUTION REPORT</a:t>
            </a:r>
          </a:p>
          <a:p>
            <a:r>
              <a:rPr lang="en-US" sz="1000" b="1" dirty="0">
                <a:latin typeface="Courier New" panose="02070309020205020404" pitchFamily="49" charset="0"/>
                <a:cs typeface="Courier New" panose="02070309020205020404" pitchFamily="49" charset="0"/>
              </a:rPr>
              <a:t> FOR 2021-041-A</a:t>
            </a:r>
          </a:p>
          <a:p>
            <a:r>
              <a:rPr lang="en-US" sz="1000" b="1" dirty="0">
                <a:latin typeface="Courier New" panose="02070309020205020404" pitchFamily="49" charset="0"/>
                <a:cs typeface="Courier New" panose="02070309020205020404" pitchFamily="49" charset="0"/>
              </a:rPr>
              <a:t> FROM PROJECT Chesapeake Tutorial Project.</a:t>
            </a:r>
          </a:p>
          <a:p>
            <a:r>
              <a:rPr lang="en-US" sz="1000" b="1" dirty="0">
                <a:latin typeface="Courier New" panose="02070309020205020404" pitchFamily="49" charset="0"/>
                <a:cs typeface="Courier New" panose="02070309020205020404" pitchFamily="49" charset="0"/>
              </a:rPr>
              <a:t> SELECTED REPORTS ARE ATTACHED TO THIS EMAIL. ALL REPORTS ARE</a:t>
            </a:r>
          </a:p>
          <a:p>
            <a:r>
              <a:rPr lang="en-US" sz="1000" b="1" dirty="0">
                <a:latin typeface="Courier New" panose="02070309020205020404" pitchFamily="49" charset="0"/>
                <a:cs typeface="Courier New" panose="02070309020205020404" pitchFamily="49" charset="0"/>
              </a:rPr>
              <a:t> AVAILABLE THROUGH THE PROJECT'S WEB PAGE FOR THIS SOLUTION.</a:t>
            </a:r>
          </a:p>
          <a:p>
            <a:endParaRPr lang="en-US" sz="1000" b="1" dirty="0">
              <a:latin typeface="Courier New" panose="02070309020205020404" pitchFamily="49" charset="0"/>
              <a:cs typeface="Courier New" panose="02070309020205020404" pitchFamily="49" charset="0"/>
            </a:endParaRP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ABBREVIATED SUMMARY</a:t>
            </a:r>
          </a:p>
          <a:p>
            <a:r>
              <a:rPr lang="en-US" sz="1000" b="1" dirty="0">
                <a:latin typeface="Courier New" panose="02070309020205020404" pitchFamily="49" charset="0"/>
                <a:cs typeface="Courier New" panose="02070309020205020404" pitchFamily="49" charset="0"/>
              </a:rPr>
              <a:t> SUBMITTED BY:                  </a:t>
            </a:r>
            <a:r>
              <a:rPr lang="en-US" sz="1000" b="1" dirty="0" err="1">
                <a:latin typeface="Courier New" panose="02070309020205020404" pitchFamily="49" charset="0"/>
                <a:cs typeface="Courier New" panose="02070309020205020404" pitchFamily="49" charset="0"/>
              </a:rPr>
              <a:t>dave.zenk</a:t>
            </a:r>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SOLUTION FILE NAME:            2021-041-A.sum</a:t>
            </a:r>
          </a:p>
          <a:p>
            <a:r>
              <a:rPr lang="en-US" sz="1000" b="1" dirty="0">
                <a:latin typeface="Courier New" panose="02070309020205020404" pitchFamily="49" charset="0"/>
                <a:cs typeface="Courier New" panose="02070309020205020404" pitchFamily="49" charset="0"/>
              </a:rPr>
              <a:t> SOLUTION SOFTWARE:             page5(2008.25)</a:t>
            </a:r>
          </a:p>
          <a:p>
            <a:r>
              <a:rPr lang="en-US" sz="1000" b="1" dirty="0">
                <a:latin typeface="Courier New" panose="02070309020205020404" pitchFamily="49" charset="0"/>
                <a:cs typeface="Courier New" panose="02070309020205020404" pitchFamily="49" charset="0"/>
              </a:rPr>
              <a:t> SOLUTION DATE:                 2023-06-16T09:56:17 UTC</a:t>
            </a:r>
          </a:p>
          <a:p>
            <a:r>
              <a:rPr lang="en-US" sz="1000" b="1" dirty="0">
                <a:latin typeface="Courier New" panose="02070309020205020404" pitchFamily="49" charset="0"/>
                <a:cs typeface="Courier New" panose="02070309020205020404" pitchFamily="49" charset="0"/>
              </a:rPr>
              <a:t> STANDARD ERROR OF UNIT WEIGHT: 0.795</a:t>
            </a:r>
          </a:p>
          <a:p>
            <a:r>
              <a:rPr lang="en-US" sz="1000" b="1" dirty="0">
                <a:latin typeface="Courier New" panose="02070309020205020404" pitchFamily="49" charset="0"/>
                <a:cs typeface="Courier New" panose="02070309020205020404" pitchFamily="49" charset="0"/>
              </a:rPr>
              <a:t> TOTAL NUMBER OF OBSERVATIONS:  120361</a:t>
            </a:r>
          </a:p>
          <a:p>
            <a:r>
              <a:rPr lang="en-US" sz="1000" b="1" dirty="0">
                <a:latin typeface="Courier New" panose="02070309020205020404" pitchFamily="49" charset="0"/>
                <a:cs typeface="Courier New" panose="02070309020205020404" pitchFamily="49" charset="0"/>
              </a:rPr>
              <a:t> TOTAL NUMBER OF MARKS:         12</a:t>
            </a:r>
          </a:p>
          <a:p>
            <a:r>
              <a:rPr lang="en-US" sz="1000" b="1" dirty="0">
                <a:latin typeface="Courier New" panose="02070309020205020404" pitchFamily="49" charset="0"/>
                <a:cs typeface="Courier New" panose="02070309020205020404" pitchFamily="49" charset="0"/>
              </a:rPr>
              <a:t> CONSTRAINED MARKS:             1 HORIZONTAL, 0 VERTICAL</a:t>
            </a:r>
          </a:p>
          <a:p>
            <a:r>
              <a:rPr lang="en-US" sz="1000" b="1" dirty="0">
                <a:latin typeface="Courier New" panose="02070309020205020404" pitchFamily="49" charset="0"/>
                <a:cs typeface="Courier New" panose="02070309020205020404" pitchFamily="49" charset="0"/>
              </a:rPr>
              <a:t> loy2 N36:45:50.43110 W076:14:16.06827   -23.44m        NAD_83(2011) @ 2010.0000</a:t>
            </a:r>
          </a:p>
          <a:p>
            <a:r>
              <a:rPr lang="en-US" sz="1000" b="1" dirty="0">
                <a:latin typeface="Courier New" panose="02070309020205020404" pitchFamily="49" charset="0"/>
                <a:cs typeface="Courier New" panose="02070309020205020404" pitchFamily="49" charset="0"/>
              </a:rPr>
              <a:t> loy2         0.14cm           0.08cm     0.13cm        NEU SIGMAS</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OVERALL RMS:                   1.6 cm </a:t>
            </a:r>
          </a:p>
          <a:p>
            <a:r>
              <a:rPr lang="en-US" sz="1000" b="1" dirty="0">
                <a:latin typeface="Courier New" panose="02070309020205020404" pitchFamily="49" charset="0"/>
                <a:cs typeface="Courier New" panose="02070309020205020404" pitchFamily="49" charset="0"/>
              </a:rPr>
              <a:t> START TIME:                    2021-02-10T00:00:00 GPS</a:t>
            </a:r>
          </a:p>
          <a:p>
            <a:r>
              <a:rPr lang="en-US" sz="1000" b="1" dirty="0">
                <a:latin typeface="Courier New" panose="02070309020205020404" pitchFamily="49" charset="0"/>
                <a:cs typeface="Courier New" panose="02070309020205020404" pitchFamily="49" charset="0"/>
              </a:rPr>
              <a:t> STOP TIME:                     2021-02-10T23:59:30 GPS</a:t>
            </a:r>
          </a:p>
          <a:p>
            <a:r>
              <a:rPr lang="en-US" sz="1000" b="1" dirty="0">
                <a:latin typeface="Courier New" panose="02070309020205020404" pitchFamily="49" charset="0"/>
                <a:cs typeface="Courier New" panose="02070309020205020404" pitchFamily="49" charset="0"/>
              </a:rPr>
              <a:t> PROGRAM OPERATION:             FULL RUN</a:t>
            </a:r>
          </a:p>
          <a:p>
            <a:r>
              <a:rPr lang="en-US" sz="1000" b="1" dirty="0">
                <a:latin typeface="Courier New" panose="02070309020205020404" pitchFamily="49" charset="0"/>
                <a:cs typeface="Courier New" panose="02070309020205020404" pitchFamily="49" charset="0"/>
              </a:rPr>
              <a:t> FREQUENCY:                     L1-ONLY TO ION-FREE [BY BASELINE LENGTH]</a:t>
            </a:r>
          </a:p>
          <a:p>
            <a:r>
              <a:rPr lang="en-US" sz="1000" b="1" dirty="0">
                <a:latin typeface="Courier New" panose="02070309020205020404" pitchFamily="49" charset="0"/>
                <a:cs typeface="Courier New" panose="02070309020205020404" pitchFamily="49" charset="0"/>
              </a:rPr>
              <a:t> OBSERVATION INTERVAL:          30 s</a:t>
            </a:r>
          </a:p>
          <a:p>
            <a:r>
              <a:rPr lang="en-US" sz="1000" b="1" dirty="0">
                <a:latin typeface="Courier New" panose="02070309020205020404" pitchFamily="49" charset="0"/>
                <a:cs typeface="Courier New" panose="02070309020205020404" pitchFamily="49" charset="0"/>
              </a:rPr>
              <a:t> ELEVATION CUTOFF:              15 deg</a:t>
            </a:r>
          </a:p>
          <a:p>
            <a:r>
              <a:rPr lang="en-US" sz="1000" b="1" dirty="0">
                <a:latin typeface="Courier New" panose="02070309020205020404" pitchFamily="49" charset="0"/>
                <a:cs typeface="Courier New" panose="02070309020205020404" pitchFamily="49" charset="0"/>
              </a:rPr>
              <a:t> TROPO INTERVAL:                7200 s [PIECEWISE LINEAR PARAMETERIZATION]</a:t>
            </a:r>
          </a:p>
          <a:p>
            <a:r>
              <a:rPr lang="en-US" sz="1000" b="1" dirty="0">
                <a:latin typeface="Courier New" panose="02070309020205020404" pitchFamily="49" charset="0"/>
                <a:cs typeface="Courier New" panose="02070309020205020404" pitchFamily="49" charset="0"/>
              </a:rPr>
              <a:t> DD CORRELATIONS:               ON</a:t>
            </a:r>
          </a:p>
          <a:p>
            <a:endParaRPr lang="en-US" sz="1000" b="1" dirty="0">
              <a:latin typeface="Courier New" panose="02070309020205020404" pitchFamily="49" charset="0"/>
              <a:cs typeface="Courier New" panose="02070309020205020404" pitchFamily="49" charset="0"/>
            </a:endParaRPr>
          </a:p>
          <a:p>
            <a:r>
              <a:rPr lang="en-US" sz="1000" b="1" dirty="0">
                <a:latin typeface="Courier New" panose="02070309020205020404" pitchFamily="49" charset="0"/>
                <a:cs typeface="Courier New" panose="02070309020205020404" pitchFamily="49" charset="0"/>
              </a:rPr>
              <a:t>   BASELINE      LENGTH       RMS       OBS   OMITTED    FIXED</a:t>
            </a:r>
          </a:p>
          <a:p>
            <a:r>
              <a:rPr lang="en-US" sz="1000" b="1" dirty="0">
                <a:latin typeface="Courier New" panose="02070309020205020404" pitchFamily="49" charset="0"/>
                <a:cs typeface="Courier New" panose="02070309020205020404" pitchFamily="49" charset="0"/>
              </a:rPr>
              <a:t> --------------------------------------------------------------</a:t>
            </a:r>
          </a:p>
          <a:p>
            <a:r>
              <a:rPr lang="en-US" sz="1000" b="1" dirty="0">
                <a:latin typeface="Courier New" panose="02070309020205020404" pitchFamily="49" charset="0"/>
                <a:cs typeface="Courier New" panose="02070309020205020404" pitchFamily="49" charset="0"/>
              </a:rPr>
              <a:t>  brmr-loy2     11.497 km      1.1 cm     5258     6.7%   100.0%   </a:t>
            </a:r>
          </a:p>
          <a:p>
            <a:r>
              <a:rPr lang="en-US" sz="1000" b="1" dirty="0">
                <a:latin typeface="Courier New" panose="02070309020205020404" pitchFamily="49" charset="0"/>
                <a:cs typeface="Courier New" panose="02070309020205020404" pitchFamily="49" charset="0"/>
              </a:rPr>
              <a:t>  gp99-loy2     14.532 km      1.9 cm     5674    12.8%    97.1%   </a:t>
            </a:r>
          </a:p>
          <a:p>
            <a:r>
              <a:rPr lang="en-US" sz="1000" b="1" dirty="0">
                <a:latin typeface="Courier New" panose="02070309020205020404" pitchFamily="49" charset="0"/>
                <a:cs typeface="Courier New" panose="02070309020205020404" pitchFamily="49" charset="0"/>
              </a:rPr>
              <a:t>  ou03-loy2     14.825 km      1.4 cm     5001    12.1%    98.1%   </a:t>
            </a:r>
          </a:p>
          <a:p>
            <a:r>
              <a:rPr lang="en-US" sz="1000" b="1" dirty="0">
                <a:latin typeface="Courier New" panose="02070309020205020404" pitchFamily="49" charset="0"/>
                <a:cs typeface="Courier New" panose="02070309020205020404" pitchFamily="49" charset="0"/>
              </a:rPr>
              <a:t>  ou18-loy2     15.251 km      2.2 cm     4582    24.9%    97.5%   </a:t>
            </a:r>
          </a:p>
          <a:p>
            <a:r>
              <a:rPr lang="en-US" sz="1000" b="1" dirty="0">
                <a:latin typeface="Courier New" panose="02070309020205020404" pitchFamily="49" charset="0"/>
                <a:cs typeface="Courier New" panose="02070309020205020404" pitchFamily="49" charset="0"/>
              </a:rPr>
              <a:t>  863f-loy2     21.424 km      1.6 cm     4833    17.6%    91.4%   </a:t>
            </a:r>
          </a:p>
          <a:p>
            <a:r>
              <a:rPr lang="en-US" sz="1000" b="1" dirty="0">
                <a:latin typeface="Courier New" panose="02070309020205020404" pitchFamily="49" charset="0"/>
                <a:cs typeface="Courier New" panose="02070309020205020404" pitchFamily="49" charset="0"/>
              </a:rPr>
              <a:t>  w416-loy2     21.627 km      2.0 cm     4486    20.7%    97.8%   </a:t>
            </a:r>
          </a:p>
          <a:p>
            <a:r>
              <a:rPr lang="en-US" sz="1000" b="1" dirty="0">
                <a:latin typeface="Courier New" panose="02070309020205020404" pitchFamily="49" charset="0"/>
                <a:cs typeface="Courier New" panose="02070309020205020404" pitchFamily="49" charset="0"/>
              </a:rPr>
              <a:t>  ls03-loy2     24.992 km      1.5 cm    18235     5.1%    99.6%   </a:t>
            </a:r>
          </a:p>
          <a:p>
            <a:r>
              <a:rPr lang="en-US" sz="1000" b="1" dirty="0">
                <a:latin typeface="Courier New" panose="02070309020205020404" pitchFamily="49" charset="0"/>
                <a:cs typeface="Courier New" panose="02070309020205020404" pitchFamily="49" charset="0"/>
              </a:rPr>
              <a:t>  ncel-loy2     46.939 km      1.4 cm    18174     5.3%    99.2%   </a:t>
            </a:r>
          </a:p>
          <a:p>
            <a:r>
              <a:rPr lang="en-US" sz="1000" b="1" dirty="0">
                <a:latin typeface="Courier New" panose="02070309020205020404" pitchFamily="49" charset="0"/>
                <a:cs typeface="Courier New" panose="02070309020205020404" pitchFamily="49" charset="0"/>
              </a:rPr>
              <a:t>  ncga-loy2     56.473 km      1.6 cm    17889     6.9%    99.6%   </a:t>
            </a:r>
          </a:p>
          <a:p>
            <a:r>
              <a:rPr lang="en-US" sz="1000" b="1" dirty="0">
                <a:latin typeface="Courier New" panose="02070309020205020404" pitchFamily="49" charset="0"/>
                <a:cs typeface="Courier New" panose="02070309020205020404" pitchFamily="49" charset="0"/>
              </a:rPr>
              <a:t>  vagp-loy2     58.603 km      1.5 cm    18500     3.1%    99.6%   </a:t>
            </a:r>
          </a:p>
          <a:p>
            <a:r>
              <a:rPr lang="en-US" sz="1000" b="1" dirty="0">
                <a:latin typeface="Courier New" panose="02070309020205020404" pitchFamily="49" charset="0"/>
                <a:cs typeface="Courier New" panose="02070309020205020404" pitchFamily="49" charset="0"/>
              </a:rPr>
              <a:t>  asub-loy2    491.455 km      1.4 cm    17729     3.4%    89.1%   </a:t>
            </a: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115</a:t>
            </a:fld>
            <a:endParaRPr lang="en-US"/>
          </a:p>
        </p:txBody>
      </p:sp>
      <p:sp>
        <p:nvSpPr>
          <p:cNvPr id="10" name="TextBox 9"/>
          <p:cNvSpPr txBox="1"/>
          <p:nvPr/>
        </p:nvSpPr>
        <p:spPr>
          <a:xfrm>
            <a:off x="541280" y="3013501"/>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number of ambiguities FIXED to integers should also meet our preference of ≥80%.</a:t>
            </a:r>
            <a:endParaRPr lang="en-US" sz="2400" dirty="0">
              <a:solidFill>
                <a:schemeClr val="bg1"/>
              </a:solidFill>
            </a:endParaRPr>
          </a:p>
        </p:txBody>
      </p:sp>
      <p:sp>
        <p:nvSpPr>
          <p:cNvPr id="3" name="Rectangle 2">
            <a:extLst>
              <a:ext uri="{FF2B5EF4-FFF2-40B4-BE49-F238E27FC236}">
                <a16:creationId xmlns:a16="http://schemas.microsoft.com/office/drawing/2014/main" id="{54D7EB4B-2B44-2BE9-4FDF-31C7993CCBE1}"/>
              </a:ext>
            </a:extLst>
          </p:cNvPr>
          <p:cNvSpPr/>
          <p:nvPr/>
        </p:nvSpPr>
        <p:spPr>
          <a:xfrm>
            <a:off x="6807200" y="4457700"/>
            <a:ext cx="698500" cy="201951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B2928D-09DF-6872-196B-914B19721F79}"/>
              </a:ext>
            </a:extLst>
          </p:cNvPr>
          <p:cNvSpPr txBox="1"/>
          <p:nvPr/>
        </p:nvSpPr>
        <p:spPr>
          <a:xfrm>
            <a:off x="111117" y="131100"/>
            <a:ext cx="7919813" cy="4493538"/>
          </a:xfrm>
          <a:prstGeom prst="rect">
            <a:avLst/>
          </a:prstGeom>
          <a:solidFill>
            <a:schemeClr val="tx2">
              <a:lumMod val="20000"/>
              <a:lumOff val="80000"/>
            </a:schemeClr>
          </a:solidFill>
          <a:ln w="12700">
            <a:solidFill>
              <a:srgbClr val="0070C0"/>
            </a:solidFill>
          </a:ln>
        </p:spPr>
        <p:txBody>
          <a:bodyPr wrap="square" rtlCol="0">
            <a:spAutoFit/>
          </a:bodyPr>
          <a:lstStyle/>
          <a:p>
            <a:r>
              <a:rPr lang="en-US" sz="1100" b="1" dirty="0">
                <a:latin typeface="Courier New" panose="02070309020205020404" pitchFamily="49" charset="0"/>
                <a:cs typeface="Courier New" panose="02070309020205020404" pitchFamily="49" charset="0"/>
              </a:rPr>
              <a:t>  MARK  ESTIMATED - A PRIORI COORDINATE SHIFTS</a:t>
            </a:r>
          </a:p>
          <a:p>
            <a:r>
              <a:rPr lang="en-US" sz="1100" b="1" dirty="0">
                <a:latin typeface="Courier New" panose="02070309020205020404" pitchFamily="49" charset="0"/>
                <a:cs typeface="Courier New" panose="02070309020205020404" pitchFamily="49" charset="0"/>
              </a:rPr>
              <a:t> ------------------------------------------------------------------------------</a:t>
            </a:r>
          </a:p>
          <a:p>
            <a:r>
              <a:rPr lang="en-US" sz="1100" b="1" dirty="0">
                <a:latin typeface="Courier New" panose="02070309020205020404" pitchFamily="49" charset="0"/>
                <a:cs typeface="Courier New" panose="02070309020205020404" pitchFamily="49" charset="0"/>
              </a:rPr>
              <a:t>  863f  N:      0.005 m (0.001 m) E:     -0.005 m (0.001 m) H:     -0.017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asub</a:t>
            </a:r>
            <a:r>
              <a:rPr lang="en-US" sz="1100" b="1" dirty="0">
                <a:latin typeface="Courier New" panose="02070309020205020404" pitchFamily="49" charset="0"/>
                <a:cs typeface="Courier New" panose="02070309020205020404" pitchFamily="49" charset="0"/>
              </a:rPr>
              <a:t>  N:     -0.002 m (0.001 m) E:      0.005 m (0.001 m) H:      0.006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brmr</a:t>
            </a:r>
            <a:r>
              <a:rPr lang="en-US" sz="1100" b="1" dirty="0">
                <a:latin typeface="Courier New" panose="02070309020205020404" pitchFamily="49" charset="0"/>
                <a:cs typeface="Courier New" panose="02070309020205020404" pitchFamily="49" charset="0"/>
              </a:rPr>
              <a:t>  N:      0.001 m (0.001 m) E:     -0.003 m (0.001 m) H:     -0.010 m (0.002 m)</a:t>
            </a:r>
          </a:p>
          <a:p>
            <a:r>
              <a:rPr lang="en-US" sz="1100" b="1" dirty="0">
                <a:latin typeface="Courier New" panose="02070309020205020404" pitchFamily="49" charset="0"/>
                <a:cs typeface="Courier New" panose="02070309020205020404" pitchFamily="49" charset="0"/>
              </a:rPr>
              <a:t>  gp99  N:     -0.004 m (0.001 m) E:     -0.002 m (0.001 m) H:      0.003 m (0.002 m)</a:t>
            </a:r>
          </a:p>
          <a:p>
            <a:r>
              <a:rPr lang="en-US" sz="1100" b="1" dirty="0">
                <a:latin typeface="Courier New" panose="02070309020205020404" pitchFamily="49" charset="0"/>
                <a:cs typeface="Courier New" panose="02070309020205020404" pitchFamily="49" charset="0"/>
              </a:rPr>
              <a:t>  loy2  N:      0.000 m (0.001 m) E:      0.000 m (0.001 m) H:     -0.001 m (0.001 m)</a:t>
            </a:r>
          </a:p>
          <a:p>
            <a:r>
              <a:rPr lang="en-US" sz="1100" b="1" dirty="0">
                <a:latin typeface="Courier New" panose="02070309020205020404" pitchFamily="49" charset="0"/>
                <a:cs typeface="Courier New" panose="02070309020205020404" pitchFamily="49" charset="0"/>
              </a:rPr>
              <a:t>  ls03  N:     -0.003 m (0.001 m) E:     -0.003 m (0.001 m) H:     -0.003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ncel</a:t>
            </a:r>
            <a:r>
              <a:rPr lang="en-US" sz="1100" b="1" dirty="0">
                <a:latin typeface="Courier New" panose="02070309020205020404" pitchFamily="49" charset="0"/>
                <a:cs typeface="Courier New" panose="02070309020205020404" pitchFamily="49" charset="0"/>
              </a:rPr>
              <a:t>  N:     -0.004 m (0.001 m) E:     -0.004 m (0.001 m) H:     -0.003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ncga</a:t>
            </a:r>
            <a:r>
              <a:rPr lang="en-US" sz="1100" b="1" dirty="0">
                <a:latin typeface="Courier New" panose="02070309020205020404" pitchFamily="49" charset="0"/>
                <a:cs typeface="Courier New" panose="02070309020205020404" pitchFamily="49" charset="0"/>
              </a:rPr>
              <a:t>  N:     -0.004 m (0.001 m) E:     -0.005 m (0.001 m) H:      0.014 m (0.002 m)</a:t>
            </a:r>
          </a:p>
          <a:p>
            <a:r>
              <a:rPr lang="en-US" sz="1100" b="1" dirty="0">
                <a:latin typeface="Courier New" panose="02070309020205020404" pitchFamily="49" charset="0"/>
                <a:cs typeface="Courier New" panose="02070309020205020404" pitchFamily="49" charset="0"/>
              </a:rPr>
              <a:t>  ou03  N:      0.000 m (0.001 m) E:     -0.003 m (0.001 m) H:     -0.007 m (0.002 m)</a:t>
            </a:r>
          </a:p>
          <a:p>
            <a:r>
              <a:rPr lang="en-US" sz="1100" b="1" dirty="0">
                <a:latin typeface="Courier New" panose="02070309020205020404" pitchFamily="49" charset="0"/>
                <a:cs typeface="Courier New" panose="02070309020205020404" pitchFamily="49" charset="0"/>
              </a:rPr>
              <a:t>  ou18  N:     -0.003 m (0.001 m) E:     -0.004 m (0.001 m) H:      0.017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vagp</a:t>
            </a:r>
            <a:r>
              <a:rPr lang="en-US" sz="1100" b="1" dirty="0">
                <a:latin typeface="Courier New" panose="02070309020205020404" pitchFamily="49" charset="0"/>
                <a:cs typeface="Courier New" panose="02070309020205020404" pitchFamily="49" charset="0"/>
              </a:rPr>
              <a:t>  N:      0.003 m (0.001 m) E:      0.000 m (0.001 m) H:     -0.004 m (0.002 m)</a:t>
            </a:r>
          </a:p>
          <a:p>
            <a:r>
              <a:rPr lang="en-US" sz="1100" b="1" dirty="0">
                <a:latin typeface="Courier New" panose="02070309020205020404" pitchFamily="49" charset="0"/>
                <a:cs typeface="Courier New" panose="02070309020205020404" pitchFamily="49" charset="0"/>
              </a:rPr>
              <a:t>  w416  N:      0.001 m (0.001 m) E:     -0.002 m (0.001 m) H:      0.006 m (0.002 m)</a:t>
            </a:r>
          </a:p>
          <a:p>
            <a:endParaRPr lang="en-US" sz="1100" b="1" dirty="0">
              <a:latin typeface="Courier New" panose="02070309020205020404" pitchFamily="49" charset="0"/>
              <a:cs typeface="Courier New" panose="02070309020205020404" pitchFamily="49" charset="0"/>
            </a:endParaRPr>
          </a:p>
          <a:p>
            <a:endParaRPr lang="en-US" sz="1100" b="1" dirty="0">
              <a:latin typeface="Courier New" panose="02070309020205020404" pitchFamily="49" charset="0"/>
              <a:cs typeface="Courier New" panose="02070309020205020404" pitchFamily="49" charset="0"/>
            </a:endParaRP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ATTACHMENT INVENTORY:</a:t>
            </a:r>
          </a:p>
          <a:p>
            <a:r>
              <a:rPr lang="en-US" sz="1100" b="1" dirty="0">
                <a:latin typeface="Courier New" panose="02070309020205020404" pitchFamily="49" charset="0"/>
                <a:cs typeface="Courier New" panose="02070309020205020404" pitchFamily="49" charset="0"/>
              </a:rPr>
              <a:t>------------------------   ---------------------------------------------------</a:t>
            </a:r>
          </a:p>
          <a:p>
            <a:r>
              <a:rPr lang="en-US" sz="1100" b="1" dirty="0">
                <a:latin typeface="Courier New" panose="02070309020205020404" pitchFamily="49" charset="0"/>
                <a:cs typeface="Courier New" panose="02070309020205020404" pitchFamily="49" charset="0"/>
              </a:rPr>
              <a:t>Processing Report (.txt) : 2021-041-A.txt</a:t>
            </a:r>
          </a:p>
          <a:p>
            <a:r>
              <a:rPr lang="en-US" sz="1100" b="1" dirty="0">
                <a:latin typeface="Courier New" panose="02070309020205020404" pitchFamily="49" charset="0"/>
                <a:cs typeface="Courier New" panose="02070309020205020404" pitchFamily="49" charset="0"/>
              </a:rPr>
              <a:t>G-file (.</a:t>
            </a:r>
            <a:r>
              <a:rPr lang="en-US" sz="1100" b="1" dirty="0" err="1">
                <a:latin typeface="Courier New" panose="02070309020205020404" pitchFamily="49" charset="0"/>
                <a:cs typeface="Courier New" panose="02070309020205020404" pitchFamily="49" charset="0"/>
              </a:rPr>
              <a:t>gfile</a:t>
            </a:r>
            <a:r>
              <a:rPr lang="en-US" sz="1100" b="1" dirty="0">
                <a:latin typeface="Courier New" panose="02070309020205020404" pitchFamily="49" charset="0"/>
                <a:cs typeface="Courier New" panose="02070309020205020404" pitchFamily="49" charset="0"/>
              </a:rPr>
              <a:t>)          : 2021-041-A.gfile</a:t>
            </a:r>
          </a:p>
          <a:p>
            <a:r>
              <a:rPr lang="en-US" sz="1100" b="1" dirty="0">
                <a:latin typeface="Courier New" panose="02070309020205020404" pitchFamily="49" charset="0"/>
                <a:cs typeface="Courier New" panose="02070309020205020404" pitchFamily="49" charset="0"/>
              </a:rPr>
              <a:t>Vector Table (.</a:t>
            </a:r>
            <a:r>
              <a:rPr lang="en-US" sz="1100" b="1" dirty="0" err="1">
                <a:latin typeface="Courier New" panose="02070309020205020404" pitchFamily="49" charset="0"/>
                <a:cs typeface="Courier New" panose="02070309020205020404" pitchFamily="49" charset="0"/>
              </a:rPr>
              <a:t>vec</a:t>
            </a:r>
            <a:r>
              <a:rPr lang="en-US" sz="1100" b="1" dirty="0">
                <a:latin typeface="Courier New" panose="02070309020205020404" pitchFamily="49" charset="0"/>
                <a:cs typeface="Courier New" panose="02070309020205020404" pitchFamily="49" charset="0"/>
              </a:rPr>
              <a:t>)      : 2021-041-A.vec</a:t>
            </a:r>
          </a:p>
          <a:p>
            <a:r>
              <a:rPr lang="en-US" sz="1100" b="1" dirty="0">
                <a:latin typeface="Courier New" panose="02070309020205020404" pitchFamily="49" charset="0"/>
                <a:cs typeface="Courier New" panose="02070309020205020404" pitchFamily="49" charset="0"/>
              </a:rPr>
              <a:t>Processing Log (.sum)    : 2021-041-A.sum</a:t>
            </a:r>
          </a:p>
          <a:p>
            <a:r>
              <a:rPr lang="en-US" sz="1100" b="1" dirty="0">
                <a:latin typeface="Courier New" panose="02070309020205020404" pitchFamily="49" charset="0"/>
                <a:cs typeface="Courier New" panose="02070309020205020404" pitchFamily="49" charset="0"/>
              </a:rPr>
              <a:t>SINEX Output (.</a:t>
            </a:r>
            <a:r>
              <a:rPr lang="en-US" sz="1100" b="1" dirty="0" err="1">
                <a:latin typeface="Courier New" panose="02070309020205020404" pitchFamily="49" charset="0"/>
                <a:cs typeface="Courier New" panose="02070309020205020404" pitchFamily="49" charset="0"/>
              </a:rPr>
              <a:t>snx</a:t>
            </a:r>
            <a:r>
              <a:rPr lang="en-US" sz="1100" b="1" dirty="0">
                <a:latin typeface="Courier New" panose="02070309020205020404" pitchFamily="49" charset="0"/>
                <a:cs typeface="Courier New" panose="02070309020205020404" pitchFamily="49" charset="0"/>
              </a:rPr>
              <a:t>)      : 2021-041-A.snx</a:t>
            </a:r>
          </a:p>
          <a:p>
            <a:r>
              <a:rPr lang="en-US" sz="1100" b="1" dirty="0">
                <a:latin typeface="Courier New" panose="02070309020205020404" pitchFamily="49" charset="0"/>
                <a:cs typeface="Courier New" panose="02070309020205020404" pitchFamily="49" charset="0"/>
              </a:rPr>
              <a:t>Processing Report (.xml) : 2021-041-A.xml</a:t>
            </a:r>
          </a:p>
          <a:p>
            <a:r>
              <a:rPr lang="en-US" sz="1100" b="1" dirty="0" err="1">
                <a:latin typeface="Courier New" panose="02070309020205020404" pitchFamily="49" charset="0"/>
                <a:cs typeface="Courier New" panose="02070309020205020404" pitchFamily="49" charset="0"/>
              </a:rPr>
              <a:t>Serfil</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serfil</a:t>
            </a:r>
            <a:r>
              <a:rPr lang="en-US" sz="1100" b="1" dirty="0">
                <a:latin typeface="Courier New" panose="02070309020205020404" pitchFamily="49" charset="0"/>
                <a:cs typeface="Courier New" panose="02070309020205020404" pitchFamily="49" charset="0"/>
              </a:rPr>
              <a:t>)         : </a:t>
            </a:r>
            <a:r>
              <a:rPr lang="en-US" sz="1100" b="1" dirty="0" err="1">
                <a:latin typeface="Courier New" panose="02070309020205020404" pitchFamily="49" charset="0"/>
                <a:cs typeface="Courier New" panose="02070309020205020404" pitchFamily="49" charset="0"/>
              </a:rPr>
              <a:t>serfil</a:t>
            </a:r>
            <a:endParaRPr lang="en-US" sz="1100" b="1" dirty="0">
              <a:latin typeface="Courier New" panose="02070309020205020404" pitchFamily="49" charset="0"/>
              <a:cs typeface="Courier New" panose="02070309020205020404" pitchFamily="49" charset="0"/>
            </a:endParaRPr>
          </a:p>
        </p:txBody>
      </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116</a:t>
            </a:fld>
            <a:endParaRPr lang="en-US"/>
          </a:p>
        </p:txBody>
      </p:sp>
      <p:sp>
        <p:nvSpPr>
          <p:cNvPr id="10" name="TextBox 9"/>
          <p:cNvSpPr txBox="1"/>
          <p:nvPr/>
        </p:nvSpPr>
        <p:spPr>
          <a:xfrm>
            <a:off x="457200" y="502920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Finally, scan through the rest of the summary checking for abnormally large coordinate shifts or coordinate shift uncertainties.</a:t>
            </a:r>
            <a:endParaRPr lang="en-US" sz="2400" dirty="0">
              <a:solidFill>
                <a:schemeClr val="bg1"/>
              </a:solidFill>
            </a:endParaRPr>
          </a:p>
        </p:txBody>
      </p:sp>
      <p:cxnSp>
        <p:nvCxnSpPr>
          <p:cNvPr id="15" name="Straight Arrow Connector 14">
            <a:extLst>
              <a:ext uri="{FF2B5EF4-FFF2-40B4-BE49-F238E27FC236}">
                <a16:creationId xmlns:a16="http://schemas.microsoft.com/office/drawing/2014/main" id="{8A19459E-52B7-4992-A591-FF258BE88672}"/>
              </a:ext>
            </a:extLst>
          </p:cNvPr>
          <p:cNvCxnSpPr>
            <a:cxnSpLocks/>
          </p:cNvCxnSpPr>
          <p:nvPr/>
        </p:nvCxnSpPr>
        <p:spPr>
          <a:xfrm flipV="1">
            <a:off x="1676710" y="2506843"/>
            <a:ext cx="0" cy="515577"/>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2414732-56AB-4949-B17F-E63DF233F5C6}"/>
              </a:ext>
            </a:extLst>
          </p:cNvPr>
          <p:cNvCxnSpPr>
            <a:cxnSpLocks/>
          </p:cNvCxnSpPr>
          <p:nvPr/>
        </p:nvCxnSpPr>
        <p:spPr>
          <a:xfrm flipV="1">
            <a:off x="2431640" y="2506842"/>
            <a:ext cx="0" cy="515577"/>
          </a:xfrm>
          <a:prstGeom prst="straightConnector1">
            <a:avLst/>
          </a:prstGeom>
          <a:ln w="3175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67DEA04-0EC7-4D75-82E9-C837EF2FC0CD}"/>
              </a:ext>
            </a:extLst>
          </p:cNvPr>
          <p:cNvSpPr txBox="1"/>
          <p:nvPr/>
        </p:nvSpPr>
        <p:spPr>
          <a:xfrm>
            <a:off x="7469436" y="136525"/>
            <a:ext cx="1643742" cy="461665"/>
          </a:xfrm>
          <a:prstGeom prst="rect">
            <a:avLst/>
          </a:prstGeom>
          <a:solidFill>
            <a:schemeClr val="bg1">
              <a:lumMod val="85000"/>
            </a:schemeClr>
          </a:solidFill>
          <a:ln w="12700">
            <a:solidFill>
              <a:srgbClr val="0070C0"/>
            </a:solidFill>
          </a:ln>
        </p:spPr>
        <p:txBody>
          <a:bodyPr wrap="square" rtlCol="0">
            <a:spAutoFit/>
          </a:bodyPr>
          <a:lstStyle/>
          <a:p>
            <a:r>
              <a:rPr lang="en-US" sz="1200" b="1" dirty="0">
                <a:solidFill>
                  <a:srgbClr val="0070C0"/>
                </a:solidFill>
              </a:rPr>
              <a:t>ESTIMATED</a:t>
            </a:r>
            <a:r>
              <a:rPr lang="en-US" sz="1200" dirty="0">
                <a:solidFill>
                  <a:srgbClr val="0070C0"/>
                </a:solidFill>
              </a:rPr>
              <a:t> means “computed”</a:t>
            </a:r>
          </a:p>
        </p:txBody>
      </p:sp>
      <p:sp>
        <p:nvSpPr>
          <p:cNvPr id="22" name="TextBox 21">
            <a:extLst>
              <a:ext uri="{FF2B5EF4-FFF2-40B4-BE49-F238E27FC236}">
                <a16:creationId xmlns:a16="http://schemas.microsoft.com/office/drawing/2014/main" id="{2F32629A-103E-47AB-945D-B3DC28B70714}"/>
              </a:ext>
            </a:extLst>
          </p:cNvPr>
          <p:cNvSpPr txBox="1"/>
          <p:nvPr/>
        </p:nvSpPr>
        <p:spPr>
          <a:xfrm>
            <a:off x="7469436" y="714770"/>
            <a:ext cx="1643742" cy="2677656"/>
          </a:xfrm>
          <a:prstGeom prst="rect">
            <a:avLst/>
          </a:prstGeom>
          <a:solidFill>
            <a:schemeClr val="bg1">
              <a:lumMod val="85000"/>
            </a:schemeClr>
          </a:solidFill>
          <a:ln w="12700">
            <a:solidFill>
              <a:srgbClr val="0070C0"/>
            </a:solidFill>
          </a:ln>
        </p:spPr>
        <p:txBody>
          <a:bodyPr wrap="square" rtlCol="0">
            <a:spAutoFit/>
          </a:bodyPr>
          <a:lstStyle/>
          <a:p>
            <a:r>
              <a:rPr lang="en-US" sz="1200" b="1" dirty="0">
                <a:solidFill>
                  <a:srgbClr val="0070C0"/>
                </a:solidFill>
              </a:rPr>
              <a:t>A-PRIORI</a:t>
            </a:r>
            <a:r>
              <a:rPr lang="en-US" sz="1200" dirty="0">
                <a:solidFill>
                  <a:srgbClr val="0070C0"/>
                </a:solidFill>
              </a:rPr>
              <a:t> means “from before”. </a:t>
            </a:r>
          </a:p>
          <a:p>
            <a:r>
              <a:rPr lang="en-US" sz="1200" dirty="0">
                <a:solidFill>
                  <a:srgbClr val="0070C0"/>
                </a:solidFill>
              </a:rPr>
              <a:t> In this case:</a:t>
            </a:r>
          </a:p>
          <a:p>
            <a:pPr marL="171450" indent="-171450">
              <a:buFont typeface="Arial" panose="020B0604020202020204" pitchFamily="34" charset="0"/>
              <a:buChar char="•"/>
            </a:pPr>
            <a:r>
              <a:rPr lang="en-US" sz="1200" dirty="0">
                <a:solidFill>
                  <a:srgbClr val="0070C0"/>
                </a:solidFill>
              </a:rPr>
              <a:t>OPUS STATIC results for Passive Marks </a:t>
            </a:r>
            <a:r>
              <a:rPr lang="en-US" sz="1200" i="1" dirty="0">
                <a:solidFill>
                  <a:srgbClr val="FF0000"/>
                </a:solidFill>
              </a:rPr>
              <a:t>(but, if a mark has a PID, that may be used as a-priori) See the MARK Page!</a:t>
            </a:r>
          </a:p>
          <a:p>
            <a:pPr marL="171450" indent="-171450">
              <a:buFont typeface="Arial" panose="020B0604020202020204" pitchFamily="34" charset="0"/>
              <a:buChar char="•"/>
            </a:pPr>
            <a:endParaRPr lang="en-US" sz="1200" i="1" dirty="0">
              <a:solidFill>
                <a:srgbClr val="0070C0"/>
              </a:solidFill>
            </a:endParaRPr>
          </a:p>
          <a:p>
            <a:pPr marL="171450" indent="-171450">
              <a:buFont typeface="Arial" panose="020B0604020202020204" pitchFamily="34" charset="0"/>
              <a:buChar char="•"/>
            </a:pPr>
            <a:r>
              <a:rPr lang="en-US" sz="1200" dirty="0">
                <a:solidFill>
                  <a:srgbClr val="0070C0"/>
                </a:solidFill>
              </a:rPr>
              <a:t>Published coordinates for CORS.</a:t>
            </a:r>
          </a:p>
        </p:txBody>
      </p:sp>
      <p:sp>
        <p:nvSpPr>
          <p:cNvPr id="23" name="TextBox 22">
            <a:extLst>
              <a:ext uri="{FF2B5EF4-FFF2-40B4-BE49-F238E27FC236}">
                <a16:creationId xmlns:a16="http://schemas.microsoft.com/office/drawing/2014/main" id="{4F69CBC8-F940-40A9-BADC-0646A1013B3A}"/>
              </a:ext>
            </a:extLst>
          </p:cNvPr>
          <p:cNvSpPr txBox="1"/>
          <p:nvPr/>
        </p:nvSpPr>
        <p:spPr>
          <a:xfrm>
            <a:off x="198319" y="2550846"/>
            <a:ext cx="1373650" cy="415498"/>
          </a:xfrm>
          <a:prstGeom prst="rect">
            <a:avLst/>
          </a:prstGeom>
          <a:solidFill>
            <a:srgbClr val="FF0000">
              <a:alpha val="10000"/>
            </a:srgbClr>
          </a:solidFill>
          <a:ln w="12700">
            <a:solidFill>
              <a:srgbClr val="0070C0"/>
            </a:solidFill>
          </a:ln>
        </p:spPr>
        <p:txBody>
          <a:bodyPr wrap="square" rtlCol="0">
            <a:spAutoFit/>
          </a:bodyPr>
          <a:lstStyle/>
          <a:p>
            <a:r>
              <a:rPr lang="en-US" sz="1050" dirty="0">
                <a:solidFill>
                  <a:srgbClr val="FF0000"/>
                </a:solidFill>
              </a:rPr>
              <a:t>Amount of “SHIFT” from A-PRIORI</a:t>
            </a:r>
          </a:p>
        </p:txBody>
      </p:sp>
      <p:sp>
        <p:nvSpPr>
          <p:cNvPr id="24" name="TextBox 23">
            <a:extLst>
              <a:ext uri="{FF2B5EF4-FFF2-40B4-BE49-F238E27FC236}">
                <a16:creationId xmlns:a16="http://schemas.microsoft.com/office/drawing/2014/main" id="{661D50BD-93E3-49CA-AFB0-7FB601CE56E0}"/>
              </a:ext>
            </a:extLst>
          </p:cNvPr>
          <p:cNvSpPr txBox="1"/>
          <p:nvPr/>
        </p:nvSpPr>
        <p:spPr>
          <a:xfrm>
            <a:off x="2534059" y="2550846"/>
            <a:ext cx="1165858" cy="415498"/>
          </a:xfrm>
          <a:prstGeom prst="rect">
            <a:avLst/>
          </a:prstGeom>
          <a:solidFill>
            <a:srgbClr val="00B050">
              <a:alpha val="10000"/>
            </a:srgbClr>
          </a:solidFill>
          <a:ln w="12700">
            <a:solidFill>
              <a:srgbClr val="0070C0"/>
            </a:solidFill>
          </a:ln>
        </p:spPr>
        <p:txBody>
          <a:bodyPr wrap="square" rtlCol="0">
            <a:spAutoFit/>
          </a:bodyPr>
          <a:lstStyle/>
          <a:p>
            <a:r>
              <a:rPr lang="en-US" sz="1050" dirty="0">
                <a:solidFill>
                  <a:srgbClr val="00B050"/>
                </a:solidFill>
              </a:rPr>
              <a:t>UNCERTAINTY of the SHIFT</a:t>
            </a:r>
          </a:p>
        </p:txBody>
      </p:sp>
      <p:sp>
        <p:nvSpPr>
          <p:cNvPr id="25" name="Oval 24">
            <a:extLst>
              <a:ext uri="{FF2B5EF4-FFF2-40B4-BE49-F238E27FC236}">
                <a16:creationId xmlns:a16="http://schemas.microsoft.com/office/drawing/2014/main" id="{E30D5BA7-2AE9-472D-9293-0749CD0F4C18}"/>
              </a:ext>
            </a:extLst>
          </p:cNvPr>
          <p:cNvSpPr/>
          <p:nvPr/>
        </p:nvSpPr>
        <p:spPr>
          <a:xfrm>
            <a:off x="808635" y="115977"/>
            <a:ext cx="906175" cy="298904"/>
          </a:xfrm>
          <a:prstGeom prst="ellipse">
            <a:avLst/>
          </a:prstGeom>
          <a:solidFill>
            <a:srgbClr val="FF00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9BCB3391-6DEE-4C80-B9A5-7C55999D7B9D}"/>
              </a:ext>
            </a:extLst>
          </p:cNvPr>
          <p:cNvSpPr/>
          <p:nvPr/>
        </p:nvSpPr>
        <p:spPr>
          <a:xfrm>
            <a:off x="1822040" y="113551"/>
            <a:ext cx="806858" cy="298904"/>
          </a:xfrm>
          <a:prstGeom prst="ellipse">
            <a:avLst/>
          </a:prstGeom>
          <a:solidFill>
            <a:srgbClr val="FF00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Arrow Connector 42">
            <a:extLst>
              <a:ext uri="{FF2B5EF4-FFF2-40B4-BE49-F238E27FC236}">
                <a16:creationId xmlns:a16="http://schemas.microsoft.com/office/drawing/2014/main" id="{85B69DA2-82D0-5465-9CD0-C13D1E633164}"/>
              </a:ext>
            </a:extLst>
          </p:cNvPr>
          <p:cNvCxnSpPr>
            <a:cxnSpLocks/>
          </p:cNvCxnSpPr>
          <p:nvPr/>
        </p:nvCxnSpPr>
        <p:spPr>
          <a:xfrm flipV="1">
            <a:off x="3856029" y="2506842"/>
            <a:ext cx="0" cy="515577"/>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C1F52A1-C6EB-7B84-E6A3-E9050012819B}"/>
              </a:ext>
            </a:extLst>
          </p:cNvPr>
          <p:cNvCxnSpPr>
            <a:cxnSpLocks/>
          </p:cNvCxnSpPr>
          <p:nvPr/>
        </p:nvCxnSpPr>
        <p:spPr>
          <a:xfrm flipV="1">
            <a:off x="4618580" y="2506842"/>
            <a:ext cx="0" cy="515577"/>
          </a:xfrm>
          <a:prstGeom prst="straightConnector1">
            <a:avLst/>
          </a:prstGeom>
          <a:ln w="3175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2FDF2083-4697-00A0-3ADB-7B50C1AA7E27}"/>
              </a:ext>
            </a:extLst>
          </p:cNvPr>
          <p:cNvCxnSpPr>
            <a:cxnSpLocks/>
          </p:cNvCxnSpPr>
          <p:nvPr/>
        </p:nvCxnSpPr>
        <p:spPr>
          <a:xfrm flipV="1">
            <a:off x="6050590" y="2506842"/>
            <a:ext cx="0" cy="515577"/>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3F65D9C6-7330-981F-42AE-D547F404A6C4}"/>
              </a:ext>
            </a:extLst>
          </p:cNvPr>
          <p:cNvCxnSpPr>
            <a:cxnSpLocks/>
          </p:cNvCxnSpPr>
          <p:nvPr/>
        </p:nvCxnSpPr>
        <p:spPr>
          <a:xfrm flipV="1">
            <a:off x="6828380" y="2506842"/>
            <a:ext cx="0" cy="515577"/>
          </a:xfrm>
          <a:prstGeom prst="straightConnector1">
            <a:avLst/>
          </a:prstGeom>
          <a:ln w="3175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250"/>
                            </p:stCondLst>
                            <p:childTnLst>
                              <p:par>
                                <p:cTn id="9" presetID="22" presetClass="entr" presetSubtype="8" fill="hold" grpId="0" nodeType="afterEffect">
                                  <p:stCondLst>
                                    <p:cond delay="25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1000"/>
                                        <p:tgtEl>
                                          <p:spTgt spid="25"/>
                                        </p:tgtEl>
                                      </p:cBhvr>
                                    </p:animEffect>
                                  </p:childTnLst>
                                </p:cTn>
                              </p:par>
                            </p:childTnLst>
                          </p:cTn>
                        </p:par>
                        <p:par>
                          <p:cTn id="12" fill="hold">
                            <p:stCondLst>
                              <p:cond delay="2500"/>
                            </p:stCondLst>
                            <p:childTnLst>
                              <p:par>
                                <p:cTn id="13" presetID="22" presetClass="entr" presetSubtype="8" fill="hold" grpId="0" nodeType="afterEffect">
                                  <p:stCondLst>
                                    <p:cond delay="25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1000"/>
                                        <p:tgtEl>
                                          <p:spTgt spid="21"/>
                                        </p:tgtEl>
                                      </p:cBhvr>
                                    </p:animEffect>
                                  </p:childTnLst>
                                </p:cTn>
                              </p:par>
                            </p:childTnLst>
                          </p:cTn>
                        </p:par>
                        <p:par>
                          <p:cTn id="16" fill="hold">
                            <p:stCondLst>
                              <p:cond delay="3750"/>
                            </p:stCondLst>
                            <p:childTnLst>
                              <p:par>
                                <p:cTn id="17" presetID="22" presetClass="entr" presetSubtype="8" fill="hold" grpId="0" nodeType="after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1000"/>
                                        <p:tgtEl>
                                          <p:spTgt spid="26"/>
                                        </p:tgtEl>
                                      </p:cBhvr>
                                    </p:animEffect>
                                  </p:childTnLst>
                                </p:cTn>
                              </p:par>
                            </p:childTnLst>
                          </p:cTn>
                        </p:par>
                        <p:par>
                          <p:cTn id="20" fill="hold">
                            <p:stCondLst>
                              <p:cond delay="5000"/>
                            </p:stCondLst>
                            <p:childTnLst>
                              <p:par>
                                <p:cTn id="21" presetID="22" presetClass="entr" presetSubtype="8" fill="hold" grpId="0" nodeType="afterEffect">
                                  <p:stCondLst>
                                    <p:cond delay="25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1000"/>
                                        <p:tgtEl>
                                          <p:spTgt spid="22"/>
                                        </p:tgtEl>
                                      </p:cBhvr>
                                    </p:animEffect>
                                  </p:childTnLst>
                                </p:cTn>
                              </p:par>
                            </p:childTnLst>
                          </p:cTn>
                        </p:par>
                        <p:par>
                          <p:cTn id="24" fill="hold">
                            <p:stCondLst>
                              <p:cond delay="6250"/>
                            </p:stCondLst>
                            <p:childTnLst>
                              <p:par>
                                <p:cTn id="25" presetID="22" presetClass="entr" presetSubtype="8" fill="hold" grpId="0" nodeType="afterEffect">
                                  <p:stCondLst>
                                    <p:cond delay="25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1000"/>
                                        <p:tgtEl>
                                          <p:spTgt spid="23"/>
                                        </p:tgtEl>
                                      </p:cBhvr>
                                    </p:animEffect>
                                  </p:childTnLst>
                                </p:cTn>
                              </p:par>
                            </p:childTnLst>
                          </p:cTn>
                        </p:par>
                        <p:par>
                          <p:cTn id="28" fill="hold">
                            <p:stCondLst>
                              <p:cond delay="7500"/>
                            </p:stCondLst>
                            <p:childTnLst>
                              <p:par>
                                <p:cTn id="29" presetID="22" presetClass="entr" presetSubtype="8" fill="hold" nodeType="afterEffect">
                                  <p:stCondLst>
                                    <p:cond delay="25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1000"/>
                                        <p:tgtEl>
                                          <p:spTgt spid="15"/>
                                        </p:tgtEl>
                                      </p:cBhvr>
                                    </p:animEffect>
                                  </p:childTnLst>
                                </p:cTn>
                              </p:par>
                            </p:childTnLst>
                          </p:cTn>
                        </p:par>
                        <p:par>
                          <p:cTn id="32" fill="hold">
                            <p:stCondLst>
                              <p:cond delay="8750"/>
                            </p:stCondLst>
                            <p:childTnLst>
                              <p:par>
                                <p:cTn id="33" presetID="22" presetClass="entr" presetSubtype="8" fill="hold" nodeType="afterEffect">
                                  <p:stCondLst>
                                    <p:cond delay="25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1000"/>
                                        <p:tgtEl>
                                          <p:spTgt spid="43"/>
                                        </p:tgtEl>
                                      </p:cBhvr>
                                    </p:animEffect>
                                  </p:childTnLst>
                                </p:cTn>
                              </p:par>
                            </p:childTnLst>
                          </p:cTn>
                        </p:par>
                        <p:par>
                          <p:cTn id="36" fill="hold">
                            <p:stCondLst>
                              <p:cond delay="10000"/>
                            </p:stCondLst>
                            <p:childTnLst>
                              <p:par>
                                <p:cTn id="37" presetID="22" presetClass="entr" presetSubtype="8" fill="hold" nodeType="afterEffect">
                                  <p:stCondLst>
                                    <p:cond delay="25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1000"/>
                                        <p:tgtEl>
                                          <p:spTgt spid="45"/>
                                        </p:tgtEl>
                                      </p:cBhvr>
                                    </p:animEffect>
                                  </p:childTnLst>
                                </p:cTn>
                              </p:par>
                            </p:childTnLst>
                          </p:cTn>
                        </p:par>
                        <p:par>
                          <p:cTn id="40" fill="hold">
                            <p:stCondLst>
                              <p:cond delay="11250"/>
                            </p:stCondLst>
                            <p:childTnLst>
                              <p:par>
                                <p:cTn id="41" presetID="22" presetClass="entr" presetSubtype="8" fill="hold" grpId="0" nodeType="afterEffect">
                                  <p:stCondLst>
                                    <p:cond delay="25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1000"/>
                                        <p:tgtEl>
                                          <p:spTgt spid="24"/>
                                        </p:tgtEl>
                                      </p:cBhvr>
                                    </p:animEffect>
                                  </p:childTnLst>
                                </p:cTn>
                              </p:par>
                            </p:childTnLst>
                          </p:cTn>
                        </p:par>
                        <p:par>
                          <p:cTn id="44" fill="hold">
                            <p:stCondLst>
                              <p:cond delay="12500"/>
                            </p:stCondLst>
                            <p:childTnLst>
                              <p:par>
                                <p:cTn id="45" presetID="22" presetClass="entr" presetSubtype="8" fill="hold" nodeType="afterEffect">
                                  <p:stCondLst>
                                    <p:cond delay="25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1000"/>
                                        <p:tgtEl>
                                          <p:spTgt spid="18"/>
                                        </p:tgtEl>
                                      </p:cBhvr>
                                    </p:animEffect>
                                  </p:childTnLst>
                                </p:cTn>
                              </p:par>
                            </p:childTnLst>
                          </p:cTn>
                        </p:par>
                        <p:par>
                          <p:cTn id="48" fill="hold">
                            <p:stCondLst>
                              <p:cond delay="13750"/>
                            </p:stCondLst>
                            <p:childTnLst>
                              <p:par>
                                <p:cTn id="49" presetID="22" presetClass="entr" presetSubtype="8" fill="hold" nodeType="afterEffect">
                                  <p:stCondLst>
                                    <p:cond delay="25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1000"/>
                                        <p:tgtEl>
                                          <p:spTgt spid="44"/>
                                        </p:tgtEl>
                                      </p:cBhvr>
                                    </p:animEffect>
                                  </p:childTnLst>
                                </p:cTn>
                              </p:par>
                            </p:childTnLst>
                          </p:cTn>
                        </p:par>
                        <p:par>
                          <p:cTn id="52" fill="hold">
                            <p:stCondLst>
                              <p:cond delay="15000"/>
                            </p:stCondLst>
                            <p:childTnLst>
                              <p:par>
                                <p:cTn id="53" presetID="22" presetClass="entr" presetSubtype="8" fill="hold" nodeType="afterEffect">
                                  <p:stCondLst>
                                    <p:cond delay="25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animBg="1"/>
      <p:bldP spid="24" grpId="0" animBg="1"/>
      <p:bldP spid="25" grpId="0" animBg="1"/>
      <p:bldP spid="26"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719BCD4-8CB9-7AD4-6AEA-ED6671E8C45C}"/>
              </a:ext>
            </a:extLst>
          </p:cNvPr>
          <p:cNvSpPr txBox="1"/>
          <p:nvPr/>
        </p:nvSpPr>
        <p:spPr>
          <a:xfrm>
            <a:off x="111117" y="131100"/>
            <a:ext cx="7919813" cy="4493538"/>
          </a:xfrm>
          <a:prstGeom prst="rect">
            <a:avLst/>
          </a:prstGeom>
          <a:solidFill>
            <a:schemeClr val="tx2">
              <a:lumMod val="20000"/>
              <a:lumOff val="80000"/>
            </a:schemeClr>
          </a:solidFill>
          <a:ln w="12700">
            <a:solidFill>
              <a:srgbClr val="0070C0"/>
            </a:solidFill>
          </a:ln>
        </p:spPr>
        <p:txBody>
          <a:bodyPr wrap="square" rtlCol="0">
            <a:spAutoFit/>
          </a:bodyPr>
          <a:lstStyle/>
          <a:p>
            <a:r>
              <a:rPr lang="en-US" sz="1100" b="1" dirty="0">
                <a:latin typeface="Courier New" panose="02070309020205020404" pitchFamily="49" charset="0"/>
                <a:cs typeface="Courier New" panose="02070309020205020404" pitchFamily="49" charset="0"/>
              </a:rPr>
              <a:t>  MARK  ESTIMATED - A PRIORI COORDINATE SHIFTS</a:t>
            </a:r>
          </a:p>
          <a:p>
            <a:r>
              <a:rPr lang="en-US" sz="1100" b="1" dirty="0">
                <a:latin typeface="Courier New" panose="02070309020205020404" pitchFamily="49" charset="0"/>
                <a:cs typeface="Courier New" panose="02070309020205020404" pitchFamily="49" charset="0"/>
              </a:rPr>
              <a:t> ------------------------------------------------------------------------------</a:t>
            </a:r>
          </a:p>
          <a:p>
            <a:r>
              <a:rPr lang="en-US" sz="1100" b="1" dirty="0">
                <a:latin typeface="Courier New" panose="02070309020205020404" pitchFamily="49" charset="0"/>
                <a:cs typeface="Courier New" panose="02070309020205020404" pitchFamily="49" charset="0"/>
              </a:rPr>
              <a:t>  863f  N:      0.005 m (0.001 m) E:     -0.005 m (0.001 m) H:     -0.017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asub</a:t>
            </a:r>
            <a:r>
              <a:rPr lang="en-US" sz="1100" b="1" dirty="0">
                <a:latin typeface="Courier New" panose="02070309020205020404" pitchFamily="49" charset="0"/>
                <a:cs typeface="Courier New" panose="02070309020205020404" pitchFamily="49" charset="0"/>
              </a:rPr>
              <a:t>  N:     -0.002 m (0.001 m) E:      0.005 m (0.001 m) H:      0.006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brmr</a:t>
            </a:r>
            <a:r>
              <a:rPr lang="en-US" sz="1100" b="1" dirty="0">
                <a:latin typeface="Courier New" panose="02070309020205020404" pitchFamily="49" charset="0"/>
                <a:cs typeface="Courier New" panose="02070309020205020404" pitchFamily="49" charset="0"/>
              </a:rPr>
              <a:t>  N:      0.001 m (0.001 m) E:     -0.003 m (0.001 m) H:     -0.010 m (0.002 m)</a:t>
            </a:r>
          </a:p>
          <a:p>
            <a:r>
              <a:rPr lang="en-US" sz="1100" b="1" dirty="0">
                <a:latin typeface="Courier New" panose="02070309020205020404" pitchFamily="49" charset="0"/>
                <a:cs typeface="Courier New" panose="02070309020205020404" pitchFamily="49" charset="0"/>
              </a:rPr>
              <a:t>  gp99  N:     -0.004 m (0.001 m) E:     -0.002 m (0.001 m) H:      0.003 m (0.002 m)</a:t>
            </a:r>
          </a:p>
          <a:p>
            <a:r>
              <a:rPr lang="en-US" sz="1100" b="1" dirty="0">
                <a:latin typeface="Courier New" panose="02070309020205020404" pitchFamily="49" charset="0"/>
                <a:cs typeface="Courier New" panose="02070309020205020404" pitchFamily="49" charset="0"/>
              </a:rPr>
              <a:t>  loy2  N:      0.000 m (0.001 m) E:      0.000 m (0.001 m) H:     -0.001 m (0.001 m)</a:t>
            </a:r>
          </a:p>
          <a:p>
            <a:r>
              <a:rPr lang="en-US" sz="1100" b="1" dirty="0">
                <a:latin typeface="Courier New" panose="02070309020205020404" pitchFamily="49" charset="0"/>
                <a:cs typeface="Courier New" panose="02070309020205020404" pitchFamily="49" charset="0"/>
              </a:rPr>
              <a:t>  ls03  N:     -0.003 m (0.001 m) E:     -0.003 m (0.001 m) H:     -0.003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ncel</a:t>
            </a:r>
            <a:r>
              <a:rPr lang="en-US" sz="1100" b="1" dirty="0">
                <a:latin typeface="Courier New" panose="02070309020205020404" pitchFamily="49" charset="0"/>
                <a:cs typeface="Courier New" panose="02070309020205020404" pitchFamily="49" charset="0"/>
              </a:rPr>
              <a:t>  N:     -0.004 m (0.001 m) E:     -0.004 m (0.001 m) H:     -0.003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ncga</a:t>
            </a:r>
            <a:r>
              <a:rPr lang="en-US" sz="1100" b="1" dirty="0">
                <a:latin typeface="Courier New" panose="02070309020205020404" pitchFamily="49" charset="0"/>
                <a:cs typeface="Courier New" panose="02070309020205020404" pitchFamily="49" charset="0"/>
              </a:rPr>
              <a:t>  N:     -0.004 m (0.001 m) E:     -0.005 m (0.001 m) H:      0.014 m (0.002 m)</a:t>
            </a:r>
          </a:p>
          <a:p>
            <a:r>
              <a:rPr lang="en-US" sz="1100" b="1" dirty="0">
                <a:latin typeface="Courier New" panose="02070309020205020404" pitchFamily="49" charset="0"/>
                <a:cs typeface="Courier New" panose="02070309020205020404" pitchFamily="49" charset="0"/>
              </a:rPr>
              <a:t>  ou03  N:      0.000 m (0.001 m) E:     -0.003 m (0.001 m) H:     -0.007 m (0.002 m)</a:t>
            </a:r>
          </a:p>
          <a:p>
            <a:r>
              <a:rPr lang="en-US" sz="1100" b="1" dirty="0">
                <a:latin typeface="Courier New" panose="02070309020205020404" pitchFamily="49" charset="0"/>
                <a:cs typeface="Courier New" panose="02070309020205020404" pitchFamily="49" charset="0"/>
              </a:rPr>
              <a:t>  ou18  N:     -0.003 m (0.001 m) E:     -0.004 m (0.001 m) H:      0.017 m (0.002 m)</a:t>
            </a:r>
          </a:p>
          <a:p>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vagp</a:t>
            </a:r>
            <a:r>
              <a:rPr lang="en-US" sz="1100" b="1" dirty="0">
                <a:latin typeface="Courier New" panose="02070309020205020404" pitchFamily="49" charset="0"/>
                <a:cs typeface="Courier New" panose="02070309020205020404" pitchFamily="49" charset="0"/>
              </a:rPr>
              <a:t>  N:      0.003 m (0.001 m) E:      0.000 m (0.001 m) H:     -0.004 m (0.002 m)</a:t>
            </a:r>
          </a:p>
          <a:p>
            <a:r>
              <a:rPr lang="en-US" sz="1100" b="1" dirty="0">
                <a:latin typeface="Courier New" panose="02070309020205020404" pitchFamily="49" charset="0"/>
                <a:cs typeface="Courier New" panose="02070309020205020404" pitchFamily="49" charset="0"/>
              </a:rPr>
              <a:t>  w416  N:      0.001 m (0.001 m) E:     -0.002 m (0.001 m) H:      0.006 m (0.002 m)</a:t>
            </a:r>
          </a:p>
          <a:p>
            <a:endParaRPr lang="en-US" sz="1100" b="1" dirty="0">
              <a:latin typeface="Courier New" panose="02070309020205020404" pitchFamily="49" charset="0"/>
              <a:cs typeface="Courier New" panose="02070309020205020404" pitchFamily="49" charset="0"/>
            </a:endParaRPr>
          </a:p>
          <a:p>
            <a:endParaRPr lang="en-US" sz="1100" b="1" dirty="0">
              <a:latin typeface="Courier New" panose="02070309020205020404" pitchFamily="49" charset="0"/>
              <a:cs typeface="Courier New" panose="02070309020205020404" pitchFamily="49" charset="0"/>
            </a:endParaRPr>
          </a:p>
          <a:p>
            <a:endParaRPr lang="en-US" sz="1100" b="1" dirty="0">
              <a:latin typeface="Courier New" panose="02070309020205020404" pitchFamily="49" charset="0"/>
              <a:cs typeface="Courier New" panose="02070309020205020404" pitchFamily="49" charset="0"/>
            </a:endParaRPr>
          </a:p>
          <a:p>
            <a:r>
              <a:rPr lang="en-US" sz="1100" b="1" dirty="0">
                <a:latin typeface="Courier New" panose="02070309020205020404" pitchFamily="49" charset="0"/>
                <a:cs typeface="Courier New" panose="02070309020205020404" pitchFamily="49" charset="0"/>
              </a:rPr>
              <a:t>ATTACHMENT INVENTORY:</a:t>
            </a:r>
          </a:p>
          <a:p>
            <a:r>
              <a:rPr lang="en-US" sz="1100" b="1" dirty="0">
                <a:latin typeface="Courier New" panose="02070309020205020404" pitchFamily="49" charset="0"/>
                <a:cs typeface="Courier New" panose="02070309020205020404" pitchFamily="49" charset="0"/>
              </a:rPr>
              <a:t>------------------------   ---------------------------------------------------</a:t>
            </a:r>
          </a:p>
          <a:p>
            <a:r>
              <a:rPr lang="en-US" sz="1100" b="1" dirty="0">
                <a:latin typeface="Courier New" panose="02070309020205020404" pitchFamily="49" charset="0"/>
                <a:cs typeface="Courier New" panose="02070309020205020404" pitchFamily="49" charset="0"/>
              </a:rPr>
              <a:t>Processing Report (.txt) : 2021-041-A.txt</a:t>
            </a:r>
          </a:p>
          <a:p>
            <a:r>
              <a:rPr lang="en-US" sz="1100" b="1" dirty="0">
                <a:latin typeface="Courier New" panose="02070309020205020404" pitchFamily="49" charset="0"/>
                <a:cs typeface="Courier New" panose="02070309020205020404" pitchFamily="49" charset="0"/>
              </a:rPr>
              <a:t>G-file (.</a:t>
            </a:r>
            <a:r>
              <a:rPr lang="en-US" sz="1100" b="1" dirty="0" err="1">
                <a:latin typeface="Courier New" panose="02070309020205020404" pitchFamily="49" charset="0"/>
                <a:cs typeface="Courier New" panose="02070309020205020404" pitchFamily="49" charset="0"/>
              </a:rPr>
              <a:t>gfile</a:t>
            </a:r>
            <a:r>
              <a:rPr lang="en-US" sz="1100" b="1" dirty="0">
                <a:latin typeface="Courier New" panose="02070309020205020404" pitchFamily="49" charset="0"/>
                <a:cs typeface="Courier New" panose="02070309020205020404" pitchFamily="49" charset="0"/>
              </a:rPr>
              <a:t>)          : 2021-041-A.gfile</a:t>
            </a:r>
          </a:p>
          <a:p>
            <a:r>
              <a:rPr lang="en-US" sz="1100" b="1" dirty="0">
                <a:latin typeface="Courier New" panose="02070309020205020404" pitchFamily="49" charset="0"/>
                <a:cs typeface="Courier New" panose="02070309020205020404" pitchFamily="49" charset="0"/>
              </a:rPr>
              <a:t>Vector Table (.</a:t>
            </a:r>
            <a:r>
              <a:rPr lang="en-US" sz="1100" b="1" dirty="0" err="1">
                <a:latin typeface="Courier New" panose="02070309020205020404" pitchFamily="49" charset="0"/>
                <a:cs typeface="Courier New" panose="02070309020205020404" pitchFamily="49" charset="0"/>
              </a:rPr>
              <a:t>vec</a:t>
            </a:r>
            <a:r>
              <a:rPr lang="en-US" sz="1100" b="1" dirty="0">
                <a:latin typeface="Courier New" panose="02070309020205020404" pitchFamily="49" charset="0"/>
                <a:cs typeface="Courier New" panose="02070309020205020404" pitchFamily="49" charset="0"/>
              </a:rPr>
              <a:t>)      : 2021-041-A.vec</a:t>
            </a:r>
          </a:p>
          <a:p>
            <a:r>
              <a:rPr lang="en-US" sz="1100" b="1" dirty="0">
                <a:latin typeface="Courier New" panose="02070309020205020404" pitchFamily="49" charset="0"/>
                <a:cs typeface="Courier New" panose="02070309020205020404" pitchFamily="49" charset="0"/>
              </a:rPr>
              <a:t>Processing Log (.sum)    : 2021-041-A.sum</a:t>
            </a:r>
          </a:p>
          <a:p>
            <a:r>
              <a:rPr lang="en-US" sz="1100" b="1" dirty="0">
                <a:latin typeface="Courier New" panose="02070309020205020404" pitchFamily="49" charset="0"/>
                <a:cs typeface="Courier New" panose="02070309020205020404" pitchFamily="49" charset="0"/>
              </a:rPr>
              <a:t>SINEX Output (.</a:t>
            </a:r>
            <a:r>
              <a:rPr lang="en-US" sz="1100" b="1" dirty="0" err="1">
                <a:latin typeface="Courier New" panose="02070309020205020404" pitchFamily="49" charset="0"/>
                <a:cs typeface="Courier New" panose="02070309020205020404" pitchFamily="49" charset="0"/>
              </a:rPr>
              <a:t>snx</a:t>
            </a:r>
            <a:r>
              <a:rPr lang="en-US" sz="1100" b="1" dirty="0">
                <a:latin typeface="Courier New" panose="02070309020205020404" pitchFamily="49" charset="0"/>
                <a:cs typeface="Courier New" panose="02070309020205020404" pitchFamily="49" charset="0"/>
              </a:rPr>
              <a:t>)      : 2021-041-A.snx</a:t>
            </a:r>
          </a:p>
          <a:p>
            <a:r>
              <a:rPr lang="en-US" sz="1100" b="1" dirty="0">
                <a:latin typeface="Courier New" panose="02070309020205020404" pitchFamily="49" charset="0"/>
                <a:cs typeface="Courier New" panose="02070309020205020404" pitchFamily="49" charset="0"/>
              </a:rPr>
              <a:t>Processing Report (.xml) : 2021-041-A.xml</a:t>
            </a:r>
          </a:p>
          <a:p>
            <a:r>
              <a:rPr lang="en-US" sz="1100" b="1" dirty="0" err="1">
                <a:latin typeface="Courier New" panose="02070309020205020404" pitchFamily="49" charset="0"/>
                <a:cs typeface="Courier New" panose="02070309020205020404" pitchFamily="49" charset="0"/>
              </a:rPr>
              <a:t>Serfil</a:t>
            </a:r>
            <a:r>
              <a:rPr lang="en-US" sz="1100" b="1" dirty="0">
                <a:latin typeface="Courier New" panose="02070309020205020404" pitchFamily="49" charset="0"/>
                <a:cs typeface="Courier New" panose="02070309020205020404" pitchFamily="49" charset="0"/>
              </a:rPr>
              <a:t> (.</a:t>
            </a:r>
            <a:r>
              <a:rPr lang="en-US" sz="1100" b="1" dirty="0" err="1">
                <a:latin typeface="Courier New" panose="02070309020205020404" pitchFamily="49" charset="0"/>
                <a:cs typeface="Courier New" panose="02070309020205020404" pitchFamily="49" charset="0"/>
              </a:rPr>
              <a:t>serfil</a:t>
            </a:r>
            <a:r>
              <a:rPr lang="en-US" sz="1100" b="1" dirty="0">
                <a:latin typeface="Courier New" panose="02070309020205020404" pitchFamily="49" charset="0"/>
                <a:cs typeface="Courier New" panose="02070309020205020404" pitchFamily="49" charset="0"/>
              </a:rPr>
              <a:t>)         : </a:t>
            </a:r>
            <a:r>
              <a:rPr lang="en-US" sz="1100" b="1" dirty="0" err="1">
                <a:latin typeface="Courier New" panose="02070309020205020404" pitchFamily="49" charset="0"/>
                <a:cs typeface="Courier New" panose="02070309020205020404" pitchFamily="49" charset="0"/>
              </a:rPr>
              <a:t>serfil</a:t>
            </a:r>
            <a:endParaRPr lang="en-US" sz="1100" b="1" dirty="0">
              <a:latin typeface="Courier New" panose="02070309020205020404" pitchFamily="49" charset="0"/>
              <a:cs typeface="Courier New" panose="02070309020205020404" pitchFamily="49" charset="0"/>
            </a:endParaRPr>
          </a:p>
        </p:txBody>
      </p:sp>
      <p:sp>
        <p:nvSpPr>
          <p:cNvPr id="2" name="Date Placeholder 1">
            <a:extLst>
              <a:ext uri="{FF2B5EF4-FFF2-40B4-BE49-F238E27FC236}">
                <a16:creationId xmlns:a16="http://schemas.microsoft.com/office/drawing/2014/main" id="{CC445E96-EA38-4725-935D-CAA5A5ACEE17}"/>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69EF9E55-5A61-46D5-A544-3E5C2CC1CC25}"/>
              </a:ext>
            </a:extLst>
          </p:cNvPr>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a:extLst>
              <a:ext uri="{FF2B5EF4-FFF2-40B4-BE49-F238E27FC236}">
                <a16:creationId xmlns:a16="http://schemas.microsoft.com/office/drawing/2014/main" id="{7B468DE4-E07F-4A43-87F3-883700D77133}"/>
              </a:ext>
            </a:extLst>
          </p:cNvPr>
          <p:cNvSpPr>
            <a:spLocks noGrp="1"/>
          </p:cNvSpPr>
          <p:nvPr>
            <p:ph type="sldNum" sz="quarter" idx="12"/>
          </p:nvPr>
        </p:nvSpPr>
        <p:spPr/>
        <p:txBody>
          <a:bodyPr/>
          <a:lstStyle/>
          <a:p>
            <a:pPr>
              <a:defRPr/>
            </a:pPr>
            <a:fld id="{5A0A20C1-84A2-43C6-AE3D-B33835BB02C3}" type="slidenum">
              <a:rPr lang="en-US" smtClean="0"/>
              <a:pPr>
                <a:defRPr/>
              </a:pPr>
              <a:t>117</a:t>
            </a:fld>
            <a:endParaRPr lang="en-US"/>
          </a:p>
        </p:txBody>
      </p:sp>
      <p:sp>
        <p:nvSpPr>
          <p:cNvPr id="6" name="Rectangle 5">
            <a:extLst>
              <a:ext uri="{FF2B5EF4-FFF2-40B4-BE49-F238E27FC236}">
                <a16:creationId xmlns:a16="http://schemas.microsoft.com/office/drawing/2014/main" id="{69184D99-27D8-43A8-B39D-3E1E4E73BB74}"/>
              </a:ext>
            </a:extLst>
          </p:cNvPr>
          <p:cNvSpPr/>
          <p:nvPr/>
        </p:nvSpPr>
        <p:spPr>
          <a:xfrm>
            <a:off x="129265" y="2914650"/>
            <a:ext cx="7919813" cy="170998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122AEC5-C162-480D-B8B6-DBDAFB37C69C}"/>
              </a:ext>
            </a:extLst>
          </p:cNvPr>
          <p:cNvSpPr txBox="1"/>
          <p:nvPr/>
        </p:nvSpPr>
        <p:spPr>
          <a:xfrm>
            <a:off x="457200" y="5074995"/>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ATTACHMENT INVENTORY lists the 7 attached files, with their names.</a:t>
            </a:r>
            <a:endParaRPr lang="en-US" sz="2400" dirty="0">
              <a:solidFill>
                <a:schemeClr val="bg1"/>
              </a:solidFill>
            </a:endParaRPr>
          </a:p>
        </p:txBody>
      </p:sp>
    </p:spTree>
    <p:extLst>
      <p:ext uri="{BB962C8B-B14F-4D97-AF65-F5344CB8AC3E}">
        <p14:creationId xmlns:p14="http://schemas.microsoft.com/office/powerpoint/2010/main" val="3732888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4AA09D-BFDB-52FE-B29D-C8B873C3CE54}"/>
              </a:ext>
            </a:extLst>
          </p:cNvPr>
          <p:cNvPicPr>
            <a:picLocks noChangeAspect="1"/>
          </p:cNvPicPr>
          <p:nvPr/>
        </p:nvPicPr>
        <p:blipFill>
          <a:blip r:embed="rId3"/>
          <a:stretch>
            <a:fillRect/>
          </a:stretch>
        </p:blipFill>
        <p:spPr>
          <a:xfrm>
            <a:off x="0" y="0"/>
            <a:ext cx="9144000" cy="5060477"/>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118</a:t>
            </a:fld>
            <a:endParaRPr lang="en-US"/>
          </a:p>
        </p:txBody>
      </p:sp>
      <p:sp>
        <p:nvSpPr>
          <p:cNvPr id="10" name="TextBox 9"/>
          <p:cNvSpPr txBox="1"/>
          <p:nvPr/>
        </p:nvSpPr>
        <p:spPr>
          <a:xfrm>
            <a:off x="457200" y="5060477"/>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solidFill>
                  <a:schemeClr val="bg1"/>
                </a:solidFill>
              </a:rPr>
              <a:t>Returning to the session web page and refreshing it if needed, you’ll see the results of our processing are now evident.  The baselines are now shown.</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1DBC265-9704-0E56-E86B-76BB5D0F397A}"/>
              </a:ext>
            </a:extLst>
          </p:cNvPr>
          <p:cNvPicPr>
            <a:picLocks noChangeAspect="1"/>
          </p:cNvPicPr>
          <p:nvPr/>
        </p:nvPicPr>
        <p:blipFill>
          <a:blip r:embed="rId3"/>
          <a:stretch>
            <a:fillRect/>
          </a:stretch>
        </p:blipFill>
        <p:spPr>
          <a:xfrm>
            <a:off x="0" y="0"/>
            <a:ext cx="9144000" cy="507453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119</a:t>
            </a:fld>
            <a:endParaRPr lang="en-US"/>
          </a:p>
        </p:txBody>
      </p:sp>
      <p:sp>
        <p:nvSpPr>
          <p:cNvPr id="8" name="Rectangle 7">
            <a:extLst>
              <a:ext uri="{FF2B5EF4-FFF2-40B4-BE49-F238E27FC236}">
                <a16:creationId xmlns:a16="http://schemas.microsoft.com/office/drawing/2014/main" id="{D933B9BE-9B35-63DC-07F9-E460EFE493F0}"/>
              </a:ext>
            </a:extLst>
          </p:cNvPr>
          <p:cNvSpPr/>
          <p:nvPr/>
        </p:nvSpPr>
        <p:spPr>
          <a:xfrm>
            <a:off x="581025" y="695325"/>
            <a:ext cx="1314450" cy="6572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AFD28F3-BB58-AE85-7D3D-D675C251AD9C}"/>
              </a:ext>
            </a:extLst>
          </p:cNvPr>
          <p:cNvSpPr txBox="1"/>
          <p:nvPr/>
        </p:nvSpPr>
        <p:spPr>
          <a:xfrm>
            <a:off x="457200" y="5060477"/>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solidFill>
                  <a:schemeClr val="bg1"/>
                </a:solidFill>
              </a:rPr>
              <a:t>The default results are the Session Solution now, and the OPUS Solutions are still available.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89AC2269-1A9E-44E7-B289-FDAF6DEA2EF9}"/>
              </a:ext>
            </a:extLst>
          </p:cNvPr>
          <p:cNvPicPr>
            <a:picLocks noChangeAspect="1"/>
          </p:cNvPicPr>
          <p:nvPr/>
        </p:nvPicPr>
        <p:blipFill>
          <a:blip r:embed="rId3"/>
          <a:stretch>
            <a:fillRect/>
          </a:stretch>
        </p:blipFill>
        <p:spPr>
          <a:xfrm>
            <a:off x="0" y="0"/>
            <a:ext cx="9144000" cy="508561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12</a:t>
            </a:fld>
            <a:endParaRPr lang="en-US"/>
          </a:p>
        </p:txBody>
      </p:sp>
      <p:sp>
        <p:nvSpPr>
          <p:cNvPr id="9" name="TextBox 8"/>
          <p:cNvSpPr txBox="1"/>
          <p:nvPr/>
        </p:nvSpPr>
        <p:spPr>
          <a:xfrm>
            <a:off x="457200" y="530352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You can set the map’s background to look like a digital elevation terrain rendering with towns and roads indicated …</a:t>
            </a:r>
            <a:endParaRPr lang="en-US" sz="2400" dirty="0">
              <a:solidFill>
                <a:schemeClr val="bg1"/>
              </a:solidFill>
            </a:endParaRPr>
          </a:p>
        </p:txBody>
      </p:sp>
      <p:pic>
        <p:nvPicPr>
          <p:cNvPr id="13" name="Picture 12" descr="whitearrow.gif"/>
          <p:cNvPicPr>
            <a:picLocks noChangeAspect="1"/>
          </p:cNvPicPr>
          <p:nvPr/>
        </p:nvPicPr>
        <p:blipFill>
          <a:blip r:embed="rId4" cstate="print"/>
          <a:srcRect/>
          <a:stretch>
            <a:fillRect/>
          </a:stretch>
        </p:blipFill>
        <p:spPr bwMode="auto">
          <a:xfrm>
            <a:off x="2371106" y="1765686"/>
            <a:ext cx="439387" cy="439387"/>
          </a:xfrm>
          <a:prstGeom prst="rect">
            <a:avLst/>
          </a:prstGeom>
          <a:noFill/>
          <a:ln w="9525">
            <a:noFill/>
            <a:miter lim="800000"/>
            <a:headEnd/>
            <a:tailEnd/>
          </a:ln>
        </p:spPr>
      </p:pic>
      <p:sp>
        <p:nvSpPr>
          <p:cNvPr id="16" name="Oval 15">
            <a:extLst>
              <a:ext uri="{FF2B5EF4-FFF2-40B4-BE49-F238E27FC236}">
                <a16:creationId xmlns:a16="http://schemas.microsoft.com/office/drawing/2014/main" id="{88F9B798-E7AA-4DBC-8816-909AF688AA59}"/>
              </a:ext>
            </a:extLst>
          </p:cNvPr>
          <p:cNvSpPr/>
          <p:nvPr/>
        </p:nvSpPr>
        <p:spPr>
          <a:xfrm>
            <a:off x="1066252" y="652072"/>
            <a:ext cx="1479422" cy="917633"/>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8E592077-81CD-440F-8DDF-CAA1D7EF2502}"/>
              </a:ext>
            </a:extLst>
          </p:cNvPr>
          <p:cNvCxnSpPr>
            <a:cxnSpLocks/>
          </p:cNvCxnSpPr>
          <p:nvPr/>
        </p:nvCxnSpPr>
        <p:spPr>
          <a:xfrm flipV="1">
            <a:off x="1537489" y="1419514"/>
            <a:ext cx="0" cy="69660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C4153E-A232-034C-FB91-23841E6A4FD1}"/>
              </a:ext>
            </a:extLst>
          </p:cNvPr>
          <p:cNvPicPr>
            <a:picLocks noChangeAspect="1"/>
          </p:cNvPicPr>
          <p:nvPr/>
        </p:nvPicPr>
        <p:blipFill>
          <a:blip r:embed="rId3"/>
          <a:stretch>
            <a:fillRect/>
          </a:stretch>
        </p:blipFill>
        <p:spPr>
          <a:xfrm>
            <a:off x="210095" y="38524"/>
            <a:ext cx="8723809" cy="6780952"/>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120</a:t>
            </a:fld>
            <a:endParaRPr lang="en-US"/>
          </a:p>
        </p:txBody>
      </p:sp>
      <p:sp>
        <p:nvSpPr>
          <p:cNvPr id="10" name="TextBox 9"/>
          <p:cNvSpPr txBox="1"/>
          <p:nvPr/>
        </p:nvSpPr>
        <p:spPr>
          <a:xfrm>
            <a:off x="457200" y="502920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solidFill>
                  <a:schemeClr val="bg1"/>
                </a:solidFill>
              </a:rPr>
              <a:t>The session processing reports are available via the SHOW FILE. </a:t>
            </a:r>
          </a:p>
        </p:txBody>
      </p:sp>
      <p:pic>
        <p:nvPicPr>
          <p:cNvPr id="13" name="Picture 12">
            <a:extLst>
              <a:ext uri="{FF2B5EF4-FFF2-40B4-BE49-F238E27FC236}">
                <a16:creationId xmlns:a16="http://schemas.microsoft.com/office/drawing/2014/main" id="{429633D2-B6CE-4F6C-AC97-856CBEBAB06A}"/>
              </a:ext>
            </a:extLst>
          </p:cNvPr>
          <p:cNvPicPr>
            <a:picLocks noChangeAspect="1"/>
          </p:cNvPicPr>
          <p:nvPr/>
        </p:nvPicPr>
        <p:blipFill>
          <a:blip r:embed="rId4"/>
          <a:stretch>
            <a:fillRect/>
          </a:stretch>
        </p:blipFill>
        <p:spPr>
          <a:xfrm rot="21270266">
            <a:off x="6978507" y="2936769"/>
            <a:ext cx="1797193" cy="461665"/>
          </a:xfrm>
          <a:prstGeom prst="rect">
            <a:avLst/>
          </a:prstGeom>
        </p:spPr>
      </p:pic>
      <p:pic>
        <p:nvPicPr>
          <p:cNvPr id="11" name="Picture 10" descr="whitearrow.gif"/>
          <p:cNvPicPr>
            <a:picLocks noChangeAspect="1"/>
          </p:cNvPicPr>
          <p:nvPr/>
        </p:nvPicPr>
        <p:blipFill>
          <a:blip r:embed="rId5" cstate="print"/>
          <a:srcRect/>
          <a:stretch>
            <a:fillRect/>
          </a:stretch>
        </p:blipFill>
        <p:spPr bwMode="auto">
          <a:xfrm>
            <a:off x="8519619" y="3135519"/>
            <a:ext cx="439387" cy="439387"/>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EAA85FE-E89C-6115-29FD-55202BA63BCD}"/>
              </a:ext>
            </a:extLst>
          </p:cNvPr>
          <p:cNvPicPr>
            <a:picLocks noChangeAspect="1"/>
          </p:cNvPicPr>
          <p:nvPr/>
        </p:nvPicPr>
        <p:blipFill>
          <a:blip r:embed="rId3"/>
          <a:stretch>
            <a:fillRect/>
          </a:stretch>
        </p:blipFill>
        <p:spPr>
          <a:xfrm>
            <a:off x="0" y="1441660"/>
            <a:ext cx="9144000" cy="4863680"/>
          </a:xfrm>
          <a:prstGeom prst="rect">
            <a:avLst/>
          </a:prstGeom>
        </p:spPr>
      </p:pic>
      <p:sp>
        <p:nvSpPr>
          <p:cNvPr id="8" name="Title 7">
            <a:extLst>
              <a:ext uri="{FF2B5EF4-FFF2-40B4-BE49-F238E27FC236}">
                <a16:creationId xmlns:a16="http://schemas.microsoft.com/office/drawing/2014/main" id="{7AB30EF9-66E8-29A3-F6E7-B52619CDF53B}"/>
              </a:ext>
            </a:extLst>
          </p:cNvPr>
          <p:cNvSpPr>
            <a:spLocks noGrp="1"/>
          </p:cNvSpPr>
          <p:nvPr>
            <p:ph type="title"/>
          </p:nvPr>
        </p:nvSpPr>
        <p:spPr/>
        <p:txBody>
          <a:bodyPr/>
          <a:lstStyle/>
          <a:p>
            <a:r>
              <a:rPr lang="en-US" dirty="0"/>
              <a:t>Session 2021-048-A</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dirty="0"/>
              <a:t>Step 3 : Session Processing</a:t>
            </a:r>
          </a:p>
        </p:txBody>
      </p:sp>
      <p:sp>
        <p:nvSpPr>
          <p:cNvPr id="6" name="Slide Number Placeholder 5"/>
          <p:cNvSpPr>
            <a:spLocks noGrp="1"/>
          </p:cNvSpPr>
          <p:nvPr>
            <p:ph type="sldNum" sz="quarter" idx="12"/>
          </p:nvPr>
        </p:nvSpPr>
        <p:spPr/>
        <p:txBody>
          <a:bodyPr/>
          <a:lstStyle/>
          <a:p>
            <a:pPr>
              <a:defRPr/>
            </a:pPr>
            <a:fld id="{5ADE0FD7-9D69-40FF-A39A-14A1B2877D33}" type="slidenum">
              <a:rPr lang="en-US" smtClean="0"/>
              <a:pPr>
                <a:defRPr/>
              </a:pPr>
              <a:t>121</a:t>
            </a:fld>
            <a:endParaRPr lang="en-US"/>
          </a:p>
        </p:txBody>
      </p:sp>
      <p:sp>
        <p:nvSpPr>
          <p:cNvPr id="10" name="TextBox 9"/>
          <p:cNvSpPr txBox="1"/>
          <p:nvPr/>
        </p:nvSpPr>
        <p:spPr>
          <a:xfrm>
            <a:off x="5148943" y="2830533"/>
            <a:ext cx="3712029"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solidFill>
                  <a:schemeClr val="bg1"/>
                </a:solidFill>
              </a:rPr>
              <a:t>And the Solution Quality Indicators Table now reflects the Session Solution.</a:t>
            </a:r>
          </a:p>
        </p:txBody>
      </p:sp>
      <p:sp>
        <p:nvSpPr>
          <p:cNvPr id="13" name="TextBox 12">
            <a:extLst>
              <a:ext uri="{FF2B5EF4-FFF2-40B4-BE49-F238E27FC236}">
                <a16:creationId xmlns:a16="http://schemas.microsoft.com/office/drawing/2014/main" id="{14A76BF5-84F4-4486-96C3-569124664859}"/>
              </a:ext>
            </a:extLst>
          </p:cNvPr>
          <p:cNvSpPr txBox="1"/>
          <p:nvPr/>
        </p:nvSpPr>
        <p:spPr>
          <a:xfrm>
            <a:off x="5148943" y="4125583"/>
            <a:ext cx="3712029"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solidFill>
                  <a:schemeClr val="bg1"/>
                </a:solidFill>
              </a:rPr>
              <a:t>Once satisfied with the quality of these results, you can start an </a:t>
            </a:r>
            <a:r>
              <a:rPr lang="en-US" sz="2400" dirty="0">
                <a:solidFill>
                  <a:srgbClr val="FFC000"/>
                </a:solidFill>
              </a:rPr>
              <a:t>alternate processing</a:t>
            </a:r>
            <a:r>
              <a:rPr lang="en-US" sz="2400" dirty="0">
                <a:solidFill>
                  <a:schemeClr val="bg1"/>
                </a:solidFill>
              </a:rPr>
              <a:t> set up or another session.</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53638-88BB-4CC8-9E07-3969E0490A10}"/>
              </a:ext>
            </a:extLst>
          </p:cNvPr>
          <p:cNvSpPr>
            <a:spLocks noGrp="1"/>
          </p:cNvSpPr>
          <p:nvPr>
            <p:ph type="title"/>
          </p:nvPr>
        </p:nvSpPr>
        <p:spPr>
          <a:xfrm>
            <a:off x="457199" y="457200"/>
            <a:ext cx="8411029" cy="640080"/>
          </a:xfrm>
        </p:spPr>
        <p:txBody>
          <a:bodyPr/>
          <a:lstStyle/>
          <a:p>
            <a:r>
              <a:rPr lang="en-US" sz="4000" dirty="0"/>
              <a:t>Alternative “Solutions” of a “Session”</a:t>
            </a:r>
          </a:p>
        </p:txBody>
      </p:sp>
      <p:sp>
        <p:nvSpPr>
          <p:cNvPr id="3" name="Content Placeholder 2">
            <a:extLst>
              <a:ext uri="{FF2B5EF4-FFF2-40B4-BE49-F238E27FC236}">
                <a16:creationId xmlns:a16="http://schemas.microsoft.com/office/drawing/2014/main" id="{559E4375-B83B-4BE0-BCEB-56533E09694D}"/>
              </a:ext>
            </a:extLst>
          </p:cNvPr>
          <p:cNvSpPr>
            <a:spLocks noGrp="1"/>
          </p:cNvSpPr>
          <p:nvPr>
            <p:ph idx="1"/>
          </p:nvPr>
        </p:nvSpPr>
        <p:spPr/>
        <p:txBody>
          <a:bodyPr/>
          <a:lstStyle/>
          <a:p>
            <a:r>
              <a:rPr lang="en-US" sz="2400" dirty="0"/>
              <a:t>OPUS PROJECTS uses the terms </a:t>
            </a:r>
            <a:r>
              <a:rPr lang="en-US" sz="2400" dirty="0">
                <a:solidFill>
                  <a:srgbClr val="0070C0"/>
                </a:solidFill>
              </a:rPr>
              <a:t>“session” </a:t>
            </a:r>
            <a:r>
              <a:rPr lang="en-US" sz="2400" dirty="0"/>
              <a:t>and </a:t>
            </a:r>
            <a:r>
              <a:rPr lang="en-US" sz="2400" dirty="0">
                <a:solidFill>
                  <a:srgbClr val="0070C0"/>
                </a:solidFill>
              </a:rPr>
              <a:t>“solution</a:t>
            </a:r>
            <a:r>
              <a:rPr lang="en-US" sz="2400" dirty="0"/>
              <a:t>” in seemingly synonymous ways. Let’s clarify the terms.</a:t>
            </a:r>
          </a:p>
          <a:p>
            <a:r>
              <a:rPr lang="en-US" sz="2400" dirty="0"/>
              <a:t>A </a:t>
            </a:r>
            <a:r>
              <a:rPr lang="en-US" sz="2400" dirty="0">
                <a:solidFill>
                  <a:srgbClr val="0070C0"/>
                </a:solidFill>
              </a:rPr>
              <a:t>“SESSION” </a:t>
            </a:r>
            <a:r>
              <a:rPr lang="en-US" sz="2400" dirty="0"/>
              <a:t>is </a:t>
            </a:r>
            <a:r>
              <a:rPr lang="en-US" sz="2400" i="1" dirty="0"/>
              <a:t>a collection of RINEX data files and supporting metadata</a:t>
            </a:r>
            <a:r>
              <a:rPr lang="en-US" sz="2400" dirty="0"/>
              <a:t>, grouped logically by their near-simultaneous observation times.</a:t>
            </a:r>
          </a:p>
          <a:p>
            <a:r>
              <a:rPr lang="en-US" sz="2400" dirty="0"/>
              <a:t>A </a:t>
            </a:r>
            <a:r>
              <a:rPr lang="en-US" sz="2400" dirty="0">
                <a:solidFill>
                  <a:srgbClr val="0070C0"/>
                </a:solidFill>
              </a:rPr>
              <a:t>“SOLUTION” </a:t>
            </a:r>
            <a:r>
              <a:rPr lang="en-US" sz="2400" dirty="0"/>
              <a:t>is </a:t>
            </a:r>
            <a:r>
              <a:rPr lang="en-US" sz="2400" i="1" dirty="0"/>
              <a:t>a set of calculations </a:t>
            </a:r>
            <a:r>
              <a:rPr lang="en-US" sz="2400" dirty="0"/>
              <a:t>(based on user-selected parameters) which produces vectors, positions, and associated uncertainties. The vectors are then adjusted to fit your chosen constraints. A “solution” therefore includes vector computation PLUS an adjustment to constraints.</a:t>
            </a:r>
          </a:p>
          <a:p>
            <a:r>
              <a:rPr lang="en-US" sz="2400" dirty="0"/>
              <a:t>An </a:t>
            </a:r>
            <a:r>
              <a:rPr lang="en-US" sz="2400" dirty="0">
                <a:solidFill>
                  <a:srgbClr val="0070C0"/>
                </a:solidFill>
              </a:rPr>
              <a:t>“ADJUSTMENT” </a:t>
            </a:r>
            <a:r>
              <a:rPr lang="en-US" sz="2400" dirty="0"/>
              <a:t>will use the computed vectors, remove any prior adjustment, and apply the new constraints.</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dirty="0"/>
              <a:t>Step 3 : Session Processing</a:t>
            </a:r>
          </a:p>
        </p:txBody>
      </p:sp>
      <p:sp>
        <p:nvSpPr>
          <p:cNvPr id="6" name="Slide Number Placeholder 5"/>
          <p:cNvSpPr>
            <a:spLocks noGrp="1"/>
          </p:cNvSpPr>
          <p:nvPr>
            <p:ph type="sldNum" sz="quarter" idx="12"/>
          </p:nvPr>
        </p:nvSpPr>
        <p:spPr/>
        <p:txBody>
          <a:bodyPr/>
          <a:lstStyle/>
          <a:p>
            <a:pPr>
              <a:defRPr/>
            </a:pPr>
            <a:fld id="{5ADE0FD7-9D69-40FF-A39A-14A1B2877D33}" type="slidenum">
              <a:rPr lang="en-US" smtClean="0"/>
              <a:pPr>
                <a:defRPr/>
              </a:pPr>
              <a:t>122</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52F2A-B709-41A5-A011-B632F6A7C12C}"/>
              </a:ext>
            </a:extLst>
          </p:cNvPr>
          <p:cNvSpPr>
            <a:spLocks noGrp="1"/>
          </p:cNvSpPr>
          <p:nvPr>
            <p:ph type="title"/>
          </p:nvPr>
        </p:nvSpPr>
        <p:spPr/>
        <p:txBody>
          <a:bodyPr/>
          <a:lstStyle/>
          <a:p>
            <a:r>
              <a:rPr lang="en-US" sz="4000" dirty="0"/>
              <a:t>Alternative “Solutions” of a “Session”</a:t>
            </a:r>
          </a:p>
        </p:txBody>
      </p:sp>
      <p:sp>
        <p:nvSpPr>
          <p:cNvPr id="3" name="Content Placeholder 2">
            <a:extLst>
              <a:ext uri="{FF2B5EF4-FFF2-40B4-BE49-F238E27FC236}">
                <a16:creationId xmlns:a16="http://schemas.microsoft.com/office/drawing/2014/main" id="{725A959B-B7A6-4011-B0AA-600D9F317A9C}"/>
              </a:ext>
            </a:extLst>
          </p:cNvPr>
          <p:cNvSpPr>
            <a:spLocks noGrp="1"/>
          </p:cNvSpPr>
          <p:nvPr>
            <p:ph idx="1"/>
          </p:nvPr>
        </p:nvSpPr>
        <p:spPr/>
        <p:txBody>
          <a:bodyPr/>
          <a:lstStyle/>
          <a:p>
            <a:r>
              <a:rPr lang="en-US" sz="2800" dirty="0"/>
              <a:t>So, deleting a SOLUTION, does not delete the underlying SESSION.</a:t>
            </a:r>
          </a:p>
          <a:p>
            <a:r>
              <a:rPr lang="en-US" sz="2800" dirty="0"/>
              <a:t>Deleting an ADJUSTMENT, does not delete the underlying SOLUTIONS or SESSIONS.</a:t>
            </a:r>
          </a:p>
          <a:p>
            <a:endParaRPr lang="en-US" sz="2800" dirty="0"/>
          </a:p>
          <a:p>
            <a:r>
              <a:rPr lang="en-US" sz="2800" dirty="0"/>
              <a:t>On the flip side, deleting or overwriting a SESSION (or a RINEX file) would invalidate subsequent SOLUTIONS and ADJUSTMENTS which depended on it.</a:t>
            </a:r>
          </a:p>
          <a:p>
            <a:r>
              <a:rPr lang="en-US" sz="2800" dirty="0"/>
              <a:t>Deleting or overwriting a SOLUTION would invalidate subsequent ADJUSTMENTS which depended on it.</a:t>
            </a:r>
          </a:p>
        </p:txBody>
      </p:sp>
      <p:sp>
        <p:nvSpPr>
          <p:cNvPr id="4" name="Date Placeholder 3">
            <a:extLst>
              <a:ext uri="{FF2B5EF4-FFF2-40B4-BE49-F238E27FC236}">
                <a16:creationId xmlns:a16="http://schemas.microsoft.com/office/drawing/2014/main" id="{857FED56-B133-48F9-ABF0-5836A946D79F}"/>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51D0FF38-52E4-48DC-804D-8EF8F952435F}"/>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A5270B8C-1F57-44C0-B623-BF69641EB64E}"/>
              </a:ext>
            </a:extLst>
          </p:cNvPr>
          <p:cNvSpPr>
            <a:spLocks noGrp="1"/>
          </p:cNvSpPr>
          <p:nvPr>
            <p:ph type="sldNum" sz="quarter" idx="12"/>
          </p:nvPr>
        </p:nvSpPr>
        <p:spPr/>
        <p:txBody>
          <a:bodyPr/>
          <a:lstStyle/>
          <a:p>
            <a:pPr>
              <a:defRPr/>
            </a:pPr>
            <a:fld id="{73529DF9-F8E1-4220-8C8F-E52644C5560B}" type="slidenum">
              <a:rPr lang="en-US" smtClean="0"/>
              <a:pPr>
                <a:defRPr/>
              </a:pPr>
              <a:t>123</a:t>
            </a:fld>
            <a:endParaRPr lang="en-US"/>
          </a:p>
        </p:txBody>
      </p:sp>
      <p:sp>
        <p:nvSpPr>
          <p:cNvPr id="7" name="TextBox 6">
            <a:extLst>
              <a:ext uri="{FF2B5EF4-FFF2-40B4-BE49-F238E27FC236}">
                <a16:creationId xmlns:a16="http://schemas.microsoft.com/office/drawing/2014/main" id="{EC512993-CF6D-4914-8B5B-77E7F2E27C69}"/>
              </a:ext>
            </a:extLst>
          </p:cNvPr>
          <p:cNvSpPr txBox="1"/>
          <p:nvPr/>
        </p:nvSpPr>
        <p:spPr>
          <a:xfrm rot="20998921">
            <a:off x="4584296" y="3037840"/>
            <a:ext cx="2600960" cy="369332"/>
          </a:xfrm>
          <a:prstGeom prst="rect">
            <a:avLst/>
          </a:prstGeom>
          <a:noFill/>
        </p:spPr>
        <p:txBody>
          <a:bodyPr wrap="square" rtlCol="0">
            <a:spAutoFit/>
          </a:bodyPr>
          <a:lstStyle/>
          <a:p>
            <a:r>
              <a:rPr lang="en-US" i="1" dirty="0">
                <a:solidFill>
                  <a:srgbClr val="FF0000"/>
                </a:solidFill>
              </a:rPr>
              <a:t>logical dependencies</a:t>
            </a:r>
          </a:p>
        </p:txBody>
      </p:sp>
    </p:spTree>
    <p:extLst>
      <p:ext uri="{BB962C8B-B14F-4D97-AF65-F5344CB8AC3E}">
        <p14:creationId xmlns:p14="http://schemas.microsoft.com/office/powerpoint/2010/main" val="17213964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C1B51-BEE9-4B19-AF15-B17C8F076D34}"/>
              </a:ext>
            </a:extLst>
          </p:cNvPr>
          <p:cNvSpPr>
            <a:spLocks noGrp="1"/>
          </p:cNvSpPr>
          <p:nvPr>
            <p:ph type="title"/>
          </p:nvPr>
        </p:nvSpPr>
        <p:spPr/>
        <p:txBody>
          <a:bodyPr/>
          <a:lstStyle/>
          <a:p>
            <a:r>
              <a:rPr lang="en-US" sz="4000" dirty="0"/>
              <a:t>Alternative “Solutions” of a “Session”</a:t>
            </a:r>
          </a:p>
        </p:txBody>
      </p:sp>
      <p:sp>
        <p:nvSpPr>
          <p:cNvPr id="4" name="Date Placeholder 3">
            <a:extLst>
              <a:ext uri="{FF2B5EF4-FFF2-40B4-BE49-F238E27FC236}">
                <a16:creationId xmlns:a16="http://schemas.microsoft.com/office/drawing/2014/main" id="{0BEE8C4A-61FE-41F3-977A-0BA4F97A7E2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6669FD4-73B7-4BAF-886E-BAD63856EEF8}"/>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AECFE978-AFA3-4751-B2D7-2799E32180BE}"/>
              </a:ext>
            </a:extLst>
          </p:cNvPr>
          <p:cNvSpPr>
            <a:spLocks noGrp="1"/>
          </p:cNvSpPr>
          <p:nvPr>
            <p:ph type="sldNum" sz="quarter" idx="12"/>
          </p:nvPr>
        </p:nvSpPr>
        <p:spPr/>
        <p:txBody>
          <a:bodyPr/>
          <a:lstStyle/>
          <a:p>
            <a:pPr>
              <a:defRPr/>
            </a:pPr>
            <a:fld id="{73529DF9-F8E1-4220-8C8F-E52644C5560B}" type="slidenum">
              <a:rPr lang="en-US" smtClean="0"/>
              <a:pPr>
                <a:defRPr/>
              </a:pPr>
              <a:t>124</a:t>
            </a:fld>
            <a:endParaRPr lang="en-US"/>
          </a:p>
        </p:txBody>
      </p:sp>
      <p:sp>
        <p:nvSpPr>
          <p:cNvPr id="9" name="TextBox 8">
            <a:extLst>
              <a:ext uri="{FF2B5EF4-FFF2-40B4-BE49-F238E27FC236}">
                <a16:creationId xmlns:a16="http://schemas.microsoft.com/office/drawing/2014/main" id="{74DF7A45-F2C4-4787-9542-054B96659B08}"/>
              </a:ext>
            </a:extLst>
          </p:cNvPr>
          <p:cNvSpPr txBox="1"/>
          <p:nvPr/>
        </p:nvSpPr>
        <p:spPr>
          <a:xfrm>
            <a:off x="457200" y="1676402"/>
            <a:ext cx="2253343" cy="369332"/>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RAW DATA</a:t>
            </a:r>
          </a:p>
        </p:txBody>
      </p:sp>
      <p:sp>
        <p:nvSpPr>
          <p:cNvPr id="10" name="TextBox 9">
            <a:extLst>
              <a:ext uri="{FF2B5EF4-FFF2-40B4-BE49-F238E27FC236}">
                <a16:creationId xmlns:a16="http://schemas.microsoft.com/office/drawing/2014/main" id="{BDA36856-FB47-44A8-AB09-3088A1C77ACF}"/>
              </a:ext>
            </a:extLst>
          </p:cNvPr>
          <p:cNvSpPr txBox="1"/>
          <p:nvPr/>
        </p:nvSpPr>
        <p:spPr>
          <a:xfrm>
            <a:off x="5725885" y="1673443"/>
            <a:ext cx="2623458" cy="369332"/>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COMPUTED RESULTS</a:t>
            </a:r>
          </a:p>
        </p:txBody>
      </p:sp>
      <p:sp>
        <p:nvSpPr>
          <p:cNvPr id="11" name="TextBox 10">
            <a:extLst>
              <a:ext uri="{FF2B5EF4-FFF2-40B4-BE49-F238E27FC236}">
                <a16:creationId xmlns:a16="http://schemas.microsoft.com/office/drawing/2014/main" id="{DAA8AE06-9D31-429C-9BF3-6A02EF44143B}"/>
              </a:ext>
            </a:extLst>
          </p:cNvPr>
          <p:cNvSpPr txBox="1"/>
          <p:nvPr/>
        </p:nvSpPr>
        <p:spPr>
          <a:xfrm>
            <a:off x="457200" y="1304111"/>
            <a:ext cx="1349830" cy="369332"/>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Session</a:t>
            </a:r>
          </a:p>
        </p:txBody>
      </p:sp>
      <p:sp>
        <p:nvSpPr>
          <p:cNvPr id="13" name="TextBox 12">
            <a:extLst>
              <a:ext uri="{FF2B5EF4-FFF2-40B4-BE49-F238E27FC236}">
                <a16:creationId xmlns:a16="http://schemas.microsoft.com/office/drawing/2014/main" id="{42F187F5-ABB2-4F40-B778-A7B3AE0FB478}"/>
              </a:ext>
            </a:extLst>
          </p:cNvPr>
          <p:cNvSpPr txBox="1"/>
          <p:nvPr/>
        </p:nvSpPr>
        <p:spPr>
          <a:xfrm>
            <a:off x="6999513" y="1312822"/>
            <a:ext cx="1349830" cy="369332"/>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Solution 1</a:t>
            </a:r>
          </a:p>
        </p:txBody>
      </p:sp>
      <p:sp>
        <p:nvSpPr>
          <p:cNvPr id="14" name="Oval 13">
            <a:extLst>
              <a:ext uri="{FF2B5EF4-FFF2-40B4-BE49-F238E27FC236}">
                <a16:creationId xmlns:a16="http://schemas.microsoft.com/office/drawing/2014/main" id="{6BEAFF83-E021-4C1F-9984-CD33BC7EF532}"/>
              </a:ext>
            </a:extLst>
          </p:cNvPr>
          <p:cNvSpPr/>
          <p:nvPr/>
        </p:nvSpPr>
        <p:spPr>
          <a:xfrm>
            <a:off x="2906485" y="1139960"/>
            <a:ext cx="2623457" cy="1061048"/>
          </a:xfrm>
          <a:prstGeom prst="ellipse">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User-Selected Parameters</a:t>
            </a:r>
          </a:p>
          <a:p>
            <a:pPr algn="ctr"/>
            <a:r>
              <a:rPr lang="en-US" dirty="0">
                <a:solidFill>
                  <a:srgbClr val="FF0000"/>
                </a:solidFill>
              </a:rPr>
              <a:t>(session setup)</a:t>
            </a:r>
          </a:p>
        </p:txBody>
      </p:sp>
      <p:cxnSp>
        <p:nvCxnSpPr>
          <p:cNvPr id="15" name="Straight Arrow Connector 14">
            <a:extLst>
              <a:ext uri="{FF2B5EF4-FFF2-40B4-BE49-F238E27FC236}">
                <a16:creationId xmlns:a16="http://schemas.microsoft.com/office/drawing/2014/main" id="{4F884716-E8B0-42CB-94BE-D471808BEAD0}"/>
              </a:ext>
            </a:extLst>
          </p:cNvPr>
          <p:cNvCxnSpPr>
            <a:cxnSpLocks/>
          </p:cNvCxnSpPr>
          <p:nvPr/>
        </p:nvCxnSpPr>
        <p:spPr>
          <a:xfrm>
            <a:off x="1970315" y="1458056"/>
            <a:ext cx="936170"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96F54CB9-4D65-481A-BC68-83512BE0B5A4}"/>
              </a:ext>
            </a:extLst>
          </p:cNvPr>
          <p:cNvCxnSpPr>
            <a:cxnSpLocks/>
          </p:cNvCxnSpPr>
          <p:nvPr/>
        </p:nvCxnSpPr>
        <p:spPr>
          <a:xfrm>
            <a:off x="5705206" y="1458056"/>
            <a:ext cx="740228"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07E95F3-BFFD-4CC4-9454-D2565E7E0F16}"/>
              </a:ext>
            </a:extLst>
          </p:cNvPr>
          <p:cNvSpPr txBox="1"/>
          <p:nvPr/>
        </p:nvSpPr>
        <p:spPr>
          <a:xfrm>
            <a:off x="457199" y="2042775"/>
            <a:ext cx="2253343" cy="369332"/>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Name: 2013-121-A</a:t>
            </a:r>
          </a:p>
        </p:txBody>
      </p:sp>
      <p:sp>
        <p:nvSpPr>
          <p:cNvPr id="19" name="TextBox 18">
            <a:extLst>
              <a:ext uri="{FF2B5EF4-FFF2-40B4-BE49-F238E27FC236}">
                <a16:creationId xmlns:a16="http://schemas.microsoft.com/office/drawing/2014/main" id="{598C01C3-01D0-4F41-8140-D685ACC29C28}"/>
              </a:ext>
            </a:extLst>
          </p:cNvPr>
          <p:cNvSpPr txBox="1"/>
          <p:nvPr/>
        </p:nvSpPr>
        <p:spPr>
          <a:xfrm>
            <a:off x="5725884" y="2045871"/>
            <a:ext cx="3301853" cy="923330"/>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Name: 2013-121-A</a:t>
            </a:r>
          </a:p>
          <a:p>
            <a:r>
              <a:rPr lang="en-US" dirty="0"/>
              <a:t>(unless you add a name extender)</a:t>
            </a:r>
          </a:p>
        </p:txBody>
      </p:sp>
      <p:sp>
        <p:nvSpPr>
          <p:cNvPr id="22" name="Oval 21">
            <a:extLst>
              <a:ext uri="{FF2B5EF4-FFF2-40B4-BE49-F238E27FC236}">
                <a16:creationId xmlns:a16="http://schemas.microsoft.com/office/drawing/2014/main" id="{A9604B16-25A8-49AE-BA91-FDDC862A7FF3}"/>
              </a:ext>
            </a:extLst>
          </p:cNvPr>
          <p:cNvSpPr/>
          <p:nvPr/>
        </p:nvSpPr>
        <p:spPr>
          <a:xfrm>
            <a:off x="2906485" y="3207030"/>
            <a:ext cx="2623457" cy="1061048"/>
          </a:xfrm>
          <a:prstGeom prst="ellipse">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User-Selected Parameters</a:t>
            </a:r>
          </a:p>
          <a:p>
            <a:pPr algn="ctr"/>
            <a:r>
              <a:rPr lang="en-US" dirty="0">
                <a:solidFill>
                  <a:srgbClr val="FF0000"/>
                </a:solidFill>
              </a:rPr>
              <a:t>(session setup)</a:t>
            </a:r>
          </a:p>
        </p:txBody>
      </p:sp>
      <p:sp>
        <p:nvSpPr>
          <p:cNvPr id="26" name="TextBox 25">
            <a:extLst>
              <a:ext uri="{FF2B5EF4-FFF2-40B4-BE49-F238E27FC236}">
                <a16:creationId xmlns:a16="http://schemas.microsoft.com/office/drawing/2014/main" id="{744F19F2-B577-477D-85DA-A1416C4918B8}"/>
              </a:ext>
            </a:extLst>
          </p:cNvPr>
          <p:cNvSpPr txBox="1"/>
          <p:nvPr/>
        </p:nvSpPr>
        <p:spPr>
          <a:xfrm>
            <a:off x="5725883" y="3672448"/>
            <a:ext cx="2623458" cy="369332"/>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COMPUTED RESULTS</a:t>
            </a:r>
          </a:p>
        </p:txBody>
      </p:sp>
      <p:sp>
        <p:nvSpPr>
          <p:cNvPr id="27" name="TextBox 26">
            <a:extLst>
              <a:ext uri="{FF2B5EF4-FFF2-40B4-BE49-F238E27FC236}">
                <a16:creationId xmlns:a16="http://schemas.microsoft.com/office/drawing/2014/main" id="{838024F1-8299-4346-B2BA-DF9B5DB8F810}"/>
              </a:ext>
            </a:extLst>
          </p:cNvPr>
          <p:cNvSpPr txBox="1"/>
          <p:nvPr/>
        </p:nvSpPr>
        <p:spPr>
          <a:xfrm>
            <a:off x="6999511" y="3307064"/>
            <a:ext cx="1349830" cy="369332"/>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Solution 2</a:t>
            </a:r>
          </a:p>
        </p:txBody>
      </p:sp>
      <p:cxnSp>
        <p:nvCxnSpPr>
          <p:cNvPr id="28" name="Straight Arrow Connector 27">
            <a:extLst>
              <a:ext uri="{FF2B5EF4-FFF2-40B4-BE49-F238E27FC236}">
                <a16:creationId xmlns:a16="http://schemas.microsoft.com/office/drawing/2014/main" id="{81E807E0-6A5F-43F8-8FEA-5835F4D103E8}"/>
              </a:ext>
            </a:extLst>
          </p:cNvPr>
          <p:cNvCxnSpPr>
            <a:cxnSpLocks/>
          </p:cNvCxnSpPr>
          <p:nvPr/>
        </p:nvCxnSpPr>
        <p:spPr>
          <a:xfrm>
            <a:off x="5725882" y="3449164"/>
            <a:ext cx="740228"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C66698E7-BCE9-4A8B-B22C-D806854E5408}"/>
              </a:ext>
            </a:extLst>
          </p:cNvPr>
          <p:cNvSpPr txBox="1"/>
          <p:nvPr/>
        </p:nvSpPr>
        <p:spPr>
          <a:xfrm>
            <a:off x="5725882" y="4044876"/>
            <a:ext cx="3309261" cy="369332"/>
          </a:xfrm>
          <a:prstGeom prst="rect">
            <a:avLst/>
          </a:prstGeom>
          <a:solidFill>
            <a:srgbClr val="FF0000">
              <a:alpha val="10000"/>
            </a:srgbClr>
          </a:solidFill>
          <a:ln w="28575">
            <a:solidFill>
              <a:schemeClr val="accent1">
                <a:shade val="50000"/>
              </a:schemeClr>
            </a:solidFill>
          </a:ln>
        </p:spPr>
        <p:txBody>
          <a:bodyPr wrap="square" rtlCol="0">
            <a:spAutoFit/>
          </a:bodyPr>
          <a:lstStyle/>
          <a:p>
            <a:r>
              <a:rPr lang="en-US" dirty="0"/>
              <a:t>Name: 2013-121-A-NO_ALD2</a:t>
            </a:r>
          </a:p>
        </p:txBody>
      </p:sp>
      <p:cxnSp>
        <p:nvCxnSpPr>
          <p:cNvPr id="34" name="Connector: Elbow 33">
            <a:extLst>
              <a:ext uri="{FF2B5EF4-FFF2-40B4-BE49-F238E27FC236}">
                <a16:creationId xmlns:a16="http://schemas.microsoft.com/office/drawing/2014/main" id="{8BA336C1-B31C-4929-AD29-0E01E9EF256C}"/>
              </a:ext>
            </a:extLst>
          </p:cNvPr>
          <p:cNvCxnSpPr>
            <a:cxnSpLocks/>
            <a:stCxn id="18" idx="2"/>
            <a:endCxn id="22" idx="2"/>
          </p:cNvCxnSpPr>
          <p:nvPr/>
        </p:nvCxnSpPr>
        <p:spPr>
          <a:xfrm rot="16200000" flipH="1">
            <a:off x="1582455" y="2413523"/>
            <a:ext cx="1325447" cy="1322614"/>
          </a:xfrm>
          <a:prstGeom prst="bentConnector2">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D19AA911-81D1-4FCE-BB68-F81227C64AEA}"/>
              </a:ext>
            </a:extLst>
          </p:cNvPr>
          <p:cNvSpPr txBox="1"/>
          <p:nvPr/>
        </p:nvSpPr>
        <p:spPr>
          <a:xfrm>
            <a:off x="138034" y="4478927"/>
            <a:ext cx="3851581"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000" dirty="0">
                <a:solidFill>
                  <a:schemeClr val="bg1"/>
                </a:solidFill>
              </a:rPr>
              <a:t>You can see that </a:t>
            </a:r>
            <a:r>
              <a:rPr lang="en-US" sz="2000" dirty="0">
                <a:solidFill>
                  <a:srgbClr val="FFC000"/>
                </a:solidFill>
              </a:rPr>
              <a:t>one</a:t>
            </a:r>
            <a:r>
              <a:rPr lang="en-US" sz="2000" dirty="0">
                <a:solidFill>
                  <a:schemeClr val="bg1"/>
                </a:solidFill>
              </a:rPr>
              <a:t> SESSION can be logically processed several times using a variety of parameters to create </a:t>
            </a:r>
            <a:r>
              <a:rPr lang="en-US" sz="2000" dirty="0">
                <a:solidFill>
                  <a:srgbClr val="FFC000"/>
                </a:solidFill>
              </a:rPr>
              <a:t>several</a:t>
            </a:r>
            <a:r>
              <a:rPr lang="en-US" sz="2000" dirty="0">
                <a:solidFill>
                  <a:schemeClr val="bg1"/>
                </a:solidFill>
              </a:rPr>
              <a:t> SOLUTIONS (each of which needs a unique name to avoid “over-write”</a:t>
            </a:r>
          </a:p>
        </p:txBody>
      </p:sp>
      <p:grpSp>
        <p:nvGrpSpPr>
          <p:cNvPr id="7" name="Group 6">
            <a:extLst>
              <a:ext uri="{FF2B5EF4-FFF2-40B4-BE49-F238E27FC236}">
                <a16:creationId xmlns:a16="http://schemas.microsoft.com/office/drawing/2014/main" id="{8ED37028-7334-4693-A857-FEE80CE3CDA8}"/>
              </a:ext>
            </a:extLst>
          </p:cNvPr>
          <p:cNvGrpSpPr/>
          <p:nvPr/>
        </p:nvGrpSpPr>
        <p:grpSpPr>
          <a:xfrm>
            <a:off x="4218213" y="4578653"/>
            <a:ext cx="4809524" cy="1851257"/>
            <a:chOff x="4218213" y="4578653"/>
            <a:chExt cx="4809524" cy="1851257"/>
          </a:xfrm>
        </p:grpSpPr>
        <p:pic>
          <p:nvPicPr>
            <p:cNvPr id="43" name="Picture 42">
              <a:extLst>
                <a:ext uri="{FF2B5EF4-FFF2-40B4-BE49-F238E27FC236}">
                  <a16:creationId xmlns:a16="http://schemas.microsoft.com/office/drawing/2014/main" id="{77267E68-08C5-4549-8912-80DE6D116303}"/>
                </a:ext>
              </a:extLst>
            </p:cNvPr>
            <p:cNvPicPr>
              <a:picLocks noChangeAspect="1"/>
            </p:cNvPicPr>
            <p:nvPr/>
          </p:nvPicPr>
          <p:blipFill>
            <a:blip r:embed="rId2"/>
            <a:stretch>
              <a:fillRect/>
            </a:stretch>
          </p:blipFill>
          <p:spPr>
            <a:xfrm>
              <a:off x="4218213" y="4648958"/>
              <a:ext cx="4809524" cy="1780952"/>
            </a:xfrm>
            <a:prstGeom prst="rect">
              <a:avLst/>
            </a:prstGeom>
          </p:spPr>
        </p:pic>
        <p:sp>
          <p:nvSpPr>
            <p:cNvPr id="47" name="Rectangle 46">
              <a:extLst>
                <a:ext uri="{FF2B5EF4-FFF2-40B4-BE49-F238E27FC236}">
                  <a16:creationId xmlns:a16="http://schemas.microsoft.com/office/drawing/2014/main" id="{0304E1E4-F760-4EDA-9BCB-8C9316198874}"/>
                </a:ext>
              </a:extLst>
            </p:cNvPr>
            <p:cNvSpPr/>
            <p:nvPr/>
          </p:nvSpPr>
          <p:spPr>
            <a:xfrm>
              <a:off x="4673237" y="4578653"/>
              <a:ext cx="1539571" cy="871081"/>
            </a:xfrm>
            <a:prstGeom prst="rect">
              <a:avLst/>
            </a:prstGeom>
            <a:solidFill>
              <a:srgbClr val="FF0000">
                <a:alpha val="10000"/>
              </a:srgb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61B4590-0F6E-4B23-85E3-EA658636A9B0}"/>
                </a:ext>
              </a:extLst>
            </p:cNvPr>
            <p:cNvSpPr txBox="1"/>
            <p:nvPr/>
          </p:nvSpPr>
          <p:spPr>
            <a:xfrm>
              <a:off x="4765009" y="4914900"/>
              <a:ext cx="528034" cy="430887"/>
            </a:xfrm>
            <a:prstGeom prst="rect">
              <a:avLst/>
            </a:prstGeom>
            <a:solidFill>
              <a:schemeClr val="accent2">
                <a:lumMod val="40000"/>
                <a:lumOff val="60000"/>
              </a:schemeClr>
            </a:solidFill>
            <a:ln w="19050">
              <a:solidFill>
                <a:schemeClr val="accent1">
                  <a:shade val="50000"/>
                </a:schemeClr>
              </a:solidFill>
            </a:ln>
          </p:spPr>
          <p:txBody>
            <a:bodyPr wrap="square" rtlCol="0">
              <a:spAutoFit/>
            </a:bodyPr>
            <a:lstStyle/>
            <a:p>
              <a:r>
                <a:rPr lang="en-US" sz="1100" b="1" dirty="0">
                  <a:solidFill>
                    <a:srgbClr val="FF0000"/>
                  </a:solidFill>
                  <a:latin typeface="+mn-lt"/>
                </a:rPr>
                <a:t>2013-121-A</a:t>
              </a:r>
            </a:p>
          </p:txBody>
        </p:sp>
        <p:sp>
          <p:nvSpPr>
            <p:cNvPr id="25" name="TextBox 24">
              <a:extLst>
                <a:ext uri="{FF2B5EF4-FFF2-40B4-BE49-F238E27FC236}">
                  <a16:creationId xmlns:a16="http://schemas.microsoft.com/office/drawing/2014/main" id="{C7453394-D1DE-42FE-A631-6EF80785A284}"/>
                </a:ext>
              </a:extLst>
            </p:cNvPr>
            <p:cNvSpPr txBox="1"/>
            <p:nvPr/>
          </p:nvSpPr>
          <p:spPr>
            <a:xfrm>
              <a:off x="5293043" y="4914900"/>
              <a:ext cx="919766" cy="430887"/>
            </a:xfrm>
            <a:prstGeom prst="rect">
              <a:avLst/>
            </a:prstGeom>
            <a:solidFill>
              <a:schemeClr val="accent2">
                <a:lumMod val="40000"/>
                <a:lumOff val="60000"/>
              </a:schemeClr>
            </a:solidFill>
            <a:ln w="19050">
              <a:solidFill>
                <a:schemeClr val="accent1">
                  <a:shade val="50000"/>
                </a:schemeClr>
              </a:solidFill>
            </a:ln>
          </p:spPr>
          <p:txBody>
            <a:bodyPr wrap="square" rtlCol="0">
              <a:spAutoFit/>
            </a:bodyPr>
            <a:lstStyle/>
            <a:p>
              <a:r>
                <a:rPr lang="en-US" sz="1100" b="1" dirty="0">
                  <a:solidFill>
                    <a:srgbClr val="FF0000"/>
                  </a:solidFill>
                  <a:latin typeface="+mn-lt"/>
                </a:rPr>
                <a:t>2013-121-A-NO_ALD2</a:t>
              </a:r>
            </a:p>
          </p:txBody>
        </p:sp>
      </p:grpSp>
      <p:sp>
        <p:nvSpPr>
          <p:cNvPr id="30" name="TextBox 29">
            <a:extLst>
              <a:ext uri="{FF2B5EF4-FFF2-40B4-BE49-F238E27FC236}">
                <a16:creationId xmlns:a16="http://schemas.microsoft.com/office/drawing/2014/main" id="{22749034-39FF-48FE-AB6F-7DD3A2871964}"/>
              </a:ext>
            </a:extLst>
          </p:cNvPr>
          <p:cNvSpPr txBox="1"/>
          <p:nvPr/>
        </p:nvSpPr>
        <p:spPr>
          <a:xfrm>
            <a:off x="7766050" y="2088941"/>
            <a:ext cx="976450" cy="276999"/>
          </a:xfrm>
          <a:prstGeom prst="rect">
            <a:avLst/>
          </a:prstGeom>
          <a:solidFill>
            <a:srgbClr val="FF0000">
              <a:alpha val="10000"/>
            </a:srgbClr>
          </a:solidFill>
          <a:ln w="28575">
            <a:solidFill>
              <a:schemeClr val="accent1">
                <a:shade val="50000"/>
              </a:schemeClr>
            </a:solidFill>
          </a:ln>
        </p:spPr>
        <p:txBody>
          <a:bodyPr wrap="square" rtlCol="0">
            <a:spAutoFit/>
          </a:bodyPr>
          <a:lstStyle/>
          <a:p>
            <a:endParaRPr lang="en-US" sz="1200" dirty="0"/>
          </a:p>
        </p:txBody>
      </p:sp>
      <p:sp>
        <p:nvSpPr>
          <p:cNvPr id="31" name="TextBox 30">
            <a:extLst>
              <a:ext uri="{FF2B5EF4-FFF2-40B4-BE49-F238E27FC236}">
                <a16:creationId xmlns:a16="http://schemas.microsoft.com/office/drawing/2014/main" id="{FB3E3A27-3F90-405A-B6D3-38C184326BAA}"/>
              </a:ext>
            </a:extLst>
          </p:cNvPr>
          <p:cNvSpPr txBox="1"/>
          <p:nvPr/>
        </p:nvSpPr>
        <p:spPr>
          <a:xfrm>
            <a:off x="7747000" y="4087220"/>
            <a:ext cx="1165225" cy="276999"/>
          </a:xfrm>
          <a:prstGeom prst="rect">
            <a:avLst/>
          </a:prstGeom>
          <a:solidFill>
            <a:srgbClr val="FF0000">
              <a:alpha val="10000"/>
            </a:srgbClr>
          </a:solidFill>
          <a:ln w="28575">
            <a:solidFill>
              <a:schemeClr val="accent1">
                <a:shade val="50000"/>
              </a:schemeClr>
            </a:solidFill>
          </a:ln>
        </p:spPr>
        <p:txBody>
          <a:bodyPr wrap="square" rtlCol="0">
            <a:spAutoFit/>
          </a:bodyPr>
          <a:lstStyle/>
          <a:p>
            <a:endParaRPr lang="en-US" sz="1200" dirty="0"/>
          </a:p>
        </p:txBody>
      </p:sp>
    </p:spTree>
    <p:extLst>
      <p:ext uri="{BB962C8B-B14F-4D97-AF65-F5344CB8AC3E}">
        <p14:creationId xmlns:p14="http://schemas.microsoft.com/office/powerpoint/2010/main" val="23505076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4500"/>
                            </p:stCondLst>
                            <p:childTnLst>
                              <p:par>
                                <p:cTn id="41" presetID="22" presetClass="entr" presetSubtype="8" fill="hold" nodeType="afterEffect">
                                  <p:stCondLst>
                                    <p:cond delay="50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par>
                          <p:cTn id="48" fill="hold">
                            <p:stCondLst>
                              <p:cond delay="6000"/>
                            </p:stCondLst>
                            <p:childTnLst>
                              <p:par>
                                <p:cTn id="49" presetID="22" presetClass="entr" presetSubtype="8"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500"/>
                                        <p:tgtEl>
                                          <p:spTgt spid="29"/>
                                        </p:tgtEl>
                                      </p:cBhvr>
                                    </p:animEffect>
                                  </p:childTnLst>
                                </p:cTn>
                              </p:par>
                            </p:childTnLst>
                          </p:cTn>
                        </p:par>
                        <p:par>
                          <p:cTn id="64" fill="hold">
                            <p:stCondLst>
                              <p:cond delay="8000"/>
                            </p:stCondLst>
                            <p:childTnLst>
                              <p:par>
                                <p:cTn id="65" presetID="22" presetClass="entr" presetSubtype="8" fill="hold" nodeType="afterEffect">
                                  <p:stCondLst>
                                    <p:cond delay="25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childTnLst>
                          </p:cTn>
                        </p:par>
                        <p:par>
                          <p:cTn id="68" fill="hold">
                            <p:stCondLst>
                              <p:cond delay="8750"/>
                            </p:stCondLst>
                            <p:childTnLst>
                              <p:par>
                                <p:cTn id="69" presetID="22" presetClass="entr" presetSubtype="8"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left)">
                                      <p:cBhvr>
                                        <p:cTn id="71" dur="500"/>
                                        <p:tgtEl>
                                          <p:spTgt spid="30"/>
                                        </p:tgtEl>
                                      </p:cBhvr>
                                    </p:animEffect>
                                  </p:childTnLst>
                                </p:cTn>
                              </p:par>
                            </p:childTnLst>
                          </p:cTn>
                        </p:par>
                        <p:par>
                          <p:cTn id="72" fill="hold">
                            <p:stCondLst>
                              <p:cond delay="9250"/>
                            </p:stCondLst>
                            <p:childTnLst>
                              <p:par>
                                <p:cTn id="73" presetID="22" presetClass="entr" presetSubtype="8"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animBg="1"/>
      <p:bldP spid="18" grpId="0" animBg="1"/>
      <p:bldP spid="19" grpId="0" animBg="1"/>
      <p:bldP spid="22" grpId="0" animBg="1"/>
      <p:bldP spid="26" grpId="0" animBg="1"/>
      <p:bldP spid="27" grpId="0" animBg="1"/>
      <p:bldP spid="29" grpId="0" animBg="1"/>
      <p:bldP spid="30" grpId="0" animBg="1"/>
      <p:bldP spid="31"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000" dirty="0"/>
              <a:t>Choosing a Network Design Method </a:t>
            </a:r>
          </a:p>
        </p:txBody>
      </p:sp>
      <p:sp>
        <p:nvSpPr>
          <p:cNvPr id="6" name="Content Placeholder 5"/>
          <p:cNvSpPr>
            <a:spLocks noGrp="1"/>
          </p:cNvSpPr>
          <p:nvPr>
            <p:ph idx="1"/>
          </p:nvPr>
        </p:nvSpPr>
        <p:spPr/>
        <p:txBody>
          <a:bodyPr/>
          <a:lstStyle/>
          <a:p>
            <a:r>
              <a:rPr lang="en-US" dirty="0"/>
              <a:t>What’s the “best” option?</a:t>
            </a:r>
          </a:p>
          <a:p>
            <a:pPr lvl="1"/>
            <a:r>
              <a:rPr lang="en-US" dirty="0"/>
              <a:t>USER, CORS, MST, </a:t>
            </a:r>
            <a:r>
              <a:rPr lang="en-US" strike="sngStrike" dirty="0"/>
              <a:t>TRI</a:t>
            </a:r>
          </a:p>
          <a:p>
            <a:r>
              <a:rPr lang="en-US" dirty="0"/>
              <a:t>Consider these topics:</a:t>
            </a:r>
          </a:p>
          <a:p>
            <a:pPr lvl="1"/>
            <a:r>
              <a:rPr lang="en-US" dirty="0"/>
              <a:t>Vector repeats between sessions</a:t>
            </a:r>
          </a:p>
          <a:p>
            <a:pPr lvl="1"/>
            <a:r>
              <a:rPr lang="en-US" dirty="0"/>
              <a:t>Coordinate position results</a:t>
            </a:r>
          </a:p>
          <a:p>
            <a:pPr lvl="1"/>
            <a:r>
              <a:rPr lang="en-US" dirty="0"/>
              <a:t>Redundant / Independent / Trivial</a:t>
            </a:r>
          </a:p>
          <a:p>
            <a:pPr lvl="1"/>
            <a:r>
              <a:rPr lang="en-US" dirty="0" err="1"/>
              <a:t>Lat</a:t>
            </a:r>
            <a:r>
              <a:rPr lang="en-US" dirty="0"/>
              <a:t>/</a:t>
            </a:r>
            <a:r>
              <a:rPr lang="en-US" dirty="0" err="1"/>
              <a:t>lon</a:t>
            </a:r>
            <a:r>
              <a:rPr lang="en-US" dirty="0"/>
              <a:t>/</a:t>
            </a:r>
            <a:r>
              <a:rPr lang="en-US" dirty="0" err="1"/>
              <a:t>ellht</a:t>
            </a:r>
            <a:r>
              <a:rPr lang="en-US" dirty="0"/>
              <a:t> network accuracies</a:t>
            </a:r>
          </a:p>
        </p:txBody>
      </p:sp>
      <p:sp>
        <p:nvSpPr>
          <p:cNvPr id="2" name="Date Placeholder 1"/>
          <p:cNvSpPr>
            <a:spLocks noGrp="1"/>
          </p:cNvSpPr>
          <p:nvPr>
            <p:ph type="dt" sz="half" idx="10"/>
          </p:nvPr>
        </p:nvSpPr>
        <p:spPr/>
        <p:txBody>
          <a:bodyPr/>
          <a:lstStyle/>
          <a:p>
            <a:pPr>
              <a:defRPr/>
            </a:pPr>
            <a:r>
              <a:rPr lang="en-US"/>
              <a:t>2023-10-16</a:t>
            </a:r>
            <a:endParaRPr lang="en-US" dirty="0"/>
          </a:p>
        </p:txBody>
      </p:sp>
      <p:sp>
        <p:nvSpPr>
          <p:cNvPr id="3" name="Footer Placeholder 2"/>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p:cNvSpPr>
            <a:spLocks noGrp="1"/>
          </p:cNvSpPr>
          <p:nvPr>
            <p:ph type="sldNum" sz="quarter" idx="12"/>
          </p:nvPr>
        </p:nvSpPr>
        <p:spPr/>
        <p:txBody>
          <a:bodyPr/>
          <a:lstStyle/>
          <a:p>
            <a:pPr>
              <a:defRPr/>
            </a:pPr>
            <a:fld id="{5A0A20C1-84A2-43C6-AE3D-B33835BB02C3}" type="slidenum">
              <a:rPr lang="en-US" smtClean="0"/>
              <a:pPr>
                <a:defRPr/>
              </a:pPr>
              <a:t>125</a:t>
            </a:fld>
            <a:endParaRPr lang="en-US"/>
          </a:p>
        </p:txBody>
      </p:sp>
    </p:spTree>
    <p:extLst>
      <p:ext uri="{BB962C8B-B14F-4D97-AF65-F5344CB8AC3E}">
        <p14:creationId xmlns:p14="http://schemas.microsoft.com/office/powerpoint/2010/main" val="17867288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000" dirty="0"/>
              <a:t>Choosing a Network Design Method </a:t>
            </a:r>
          </a:p>
        </p:txBody>
      </p:sp>
      <p:sp>
        <p:nvSpPr>
          <p:cNvPr id="6" name="Content Placeholder 5"/>
          <p:cNvSpPr>
            <a:spLocks noGrp="1"/>
          </p:cNvSpPr>
          <p:nvPr>
            <p:ph idx="1"/>
          </p:nvPr>
        </p:nvSpPr>
        <p:spPr/>
        <p:txBody>
          <a:bodyPr/>
          <a:lstStyle/>
          <a:p>
            <a:r>
              <a:rPr lang="en-US" dirty="0"/>
              <a:t>USER, CORS, MST</a:t>
            </a:r>
          </a:p>
          <a:p>
            <a:pPr lvl="1"/>
            <a:r>
              <a:rPr lang="en-US" dirty="0"/>
              <a:t>Each produces (n-1) independent vectors</a:t>
            </a:r>
          </a:p>
          <a:p>
            <a:pPr lvl="1"/>
            <a:r>
              <a:rPr lang="en-US" dirty="0"/>
              <a:t>With careful choice of hub, one may get a few repeated vectors to compare between sessions.</a:t>
            </a:r>
          </a:p>
          <a:p>
            <a:r>
              <a:rPr lang="en-US" strike="sngStrike" dirty="0"/>
              <a:t>TRI option (has been discontinued in OP4.0)</a:t>
            </a:r>
          </a:p>
          <a:p>
            <a:pPr lvl="1"/>
            <a:r>
              <a:rPr lang="en-US" strike="sngStrike" dirty="0"/>
              <a:t>Extra vectors produced – can’t all be independent</a:t>
            </a:r>
          </a:p>
          <a:p>
            <a:pPr lvl="1"/>
            <a:r>
              <a:rPr lang="en-US" strike="sngStrike" dirty="0"/>
              <a:t>More repeated vectors for comparison</a:t>
            </a:r>
          </a:p>
        </p:txBody>
      </p:sp>
      <p:sp>
        <p:nvSpPr>
          <p:cNvPr id="2" name="Date Placeholder 1"/>
          <p:cNvSpPr>
            <a:spLocks noGrp="1"/>
          </p:cNvSpPr>
          <p:nvPr>
            <p:ph type="dt" sz="half" idx="10"/>
          </p:nvPr>
        </p:nvSpPr>
        <p:spPr/>
        <p:txBody>
          <a:bodyPr/>
          <a:lstStyle/>
          <a:p>
            <a:pPr>
              <a:defRPr/>
            </a:pPr>
            <a:r>
              <a:rPr lang="en-US"/>
              <a:t>2023-10-16</a:t>
            </a:r>
            <a:endParaRPr lang="en-US" dirty="0"/>
          </a:p>
        </p:txBody>
      </p:sp>
      <p:sp>
        <p:nvSpPr>
          <p:cNvPr id="3" name="Footer Placeholder 2"/>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p:cNvSpPr>
            <a:spLocks noGrp="1"/>
          </p:cNvSpPr>
          <p:nvPr>
            <p:ph type="sldNum" sz="quarter" idx="12"/>
          </p:nvPr>
        </p:nvSpPr>
        <p:spPr/>
        <p:txBody>
          <a:bodyPr/>
          <a:lstStyle/>
          <a:p>
            <a:pPr>
              <a:defRPr/>
            </a:pPr>
            <a:fld id="{5A0A20C1-84A2-43C6-AE3D-B33835BB02C3}" type="slidenum">
              <a:rPr lang="en-US" smtClean="0"/>
              <a:pPr>
                <a:defRPr/>
              </a:pPr>
              <a:t>126</a:t>
            </a:fld>
            <a:endParaRPr lang="en-US" dirty="0"/>
          </a:p>
        </p:txBody>
      </p:sp>
    </p:spTree>
    <p:extLst>
      <p:ext uri="{BB962C8B-B14F-4D97-AF65-F5344CB8AC3E}">
        <p14:creationId xmlns:p14="http://schemas.microsoft.com/office/powerpoint/2010/main" val="16653781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000" dirty="0"/>
              <a:t>Choosing a Network Design Method</a:t>
            </a:r>
          </a:p>
        </p:txBody>
      </p:sp>
      <p:sp>
        <p:nvSpPr>
          <p:cNvPr id="6" name="Content Placeholder 5"/>
          <p:cNvSpPr>
            <a:spLocks noGrp="1"/>
          </p:cNvSpPr>
          <p:nvPr>
            <p:ph idx="1"/>
          </p:nvPr>
        </p:nvSpPr>
        <p:spPr/>
        <p:txBody>
          <a:bodyPr/>
          <a:lstStyle/>
          <a:p>
            <a:r>
              <a:rPr lang="en-US" dirty="0"/>
              <a:t>USER, CORS, MST, </a:t>
            </a:r>
            <a:r>
              <a:rPr lang="en-US" strike="sngStrike" dirty="0"/>
              <a:t>and TRI </a:t>
            </a:r>
            <a:r>
              <a:rPr lang="en-US" dirty="0"/>
              <a:t>will yield similar coordinates (within error budgets)</a:t>
            </a:r>
          </a:p>
          <a:p>
            <a:r>
              <a:rPr lang="en-US" dirty="0"/>
              <a:t>USER, CORS, MST will produce similar network accuracies.</a:t>
            </a:r>
          </a:p>
          <a:p>
            <a:r>
              <a:rPr lang="en-US" strike="sngStrike" dirty="0"/>
              <a:t>TRI will produce more “optimistic” network accuracies due to apparent extra redundancy</a:t>
            </a:r>
          </a:p>
          <a:p>
            <a:r>
              <a:rPr lang="en-US" dirty="0"/>
              <a:t>Any of the 3 methods will produce more realistic network accuracies than the </a:t>
            </a:r>
            <a:r>
              <a:rPr lang="en-US" i="1" dirty="0"/>
              <a:t>sequential processing </a:t>
            </a:r>
            <a:r>
              <a:rPr lang="en-US" dirty="0"/>
              <a:t>(n)(n-1)/2 method.</a:t>
            </a:r>
          </a:p>
        </p:txBody>
      </p:sp>
      <p:sp>
        <p:nvSpPr>
          <p:cNvPr id="2" name="Date Placeholder 1"/>
          <p:cNvSpPr>
            <a:spLocks noGrp="1"/>
          </p:cNvSpPr>
          <p:nvPr>
            <p:ph type="dt" sz="half" idx="10"/>
          </p:nvPr>
        </p:nvSpPr>
        <p:spPr/>
        <p:txBody>
          <a:bodyPr/>
          <a:lstStyle/>
          <a:p>
            <a:pPr>
              <a:defRPr/>
            </a:pPr>
            <a:r>
              <a:rPr lang="en-US"/>
              <a:t>2023-10-16</a:t>
            </a:r>
            <a:endParaRPr lang="en-US" dirty="0"/>
          </a:p>
        </p:txBody>
      </p:sp>
      <p:sp>
        <p:nvSpPr>
          <p:cNvPr id="3" name="Footer Placeholder 2"/>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p:cNvSpPr>
            <a:spLocks noGrp="1"/>
          </p:cNvSpPr>
          <p:nvPr>
            <p:ph type="sldNum" sz="quarter" idx="12"/>
          </p:nvPr>
        </p:nvSpPr>
        <p:spPr/>
        <p:txBody>
          <a:bodyPr/>
          <a:lstStyle/>
          <a:p>
            <a:pPr>
              <a:defRPr/>
            </a:pPr>
            <a:fld id="{5A0A20C1-84A2-43C6-AE3D-B33835BB02C3}" type="slidenum">
              <a:rPr lang="en-US" smtClean="0"/>
              <a:pPr>
                <a:defRPr/>
              </a:pPr>
              <a:t>127</a:t>
            </a:fld>
            <a:endParaRPr lang="en-US"/>
          </a:p>
        </p:txBody>
      </p:sp>
    </p:spTree>
    <p:extLst>
      <p:ext uri="{BB962C8B-B14F-4D97-AF65-F5344CB8AC3E}">
        <p14:creationId xmlns:p14="http://schemas.microsoft.com/office/powerpoint/2010/main" val="5004177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7128910" y="3642196"/>
            <a:ext cx="888521" cy="72461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p:txBody>
          <a:bodyPr/>
          <a:lstStyle/>
          <a:p>
            <a:r>
              <a:rPr lang="en-US" sz="4000" dirty="0"/>
              <a:t>Choosing a Network Design Method</a:t>
            </a:r>
          </a:p>
        </p:txBody>
      </p:sp>
      <p:sp>
        <p:nvSpPr>
          <p:cNvPr id="6" name="Content Placeholder 5"/>
          <p:cNvSpPr>
            <a:spLocks noGrp="1"/>
          </p:cNvSpPr>
          <p:nvPr>
            <p:ph idx="1"/>
          </p:nvPr>
        </p:nvSpPr>
        <p:spPr/>
        <p:txBody>
          <a:bodyPr/>
          <a:lstStyle/>
          <a:p>
            <a:r>
              <a:rPr lang="en-US" dirty="0"/>
              <a:t>USER, CORS, MST methods are ACCEPTABLE for submission of projects to NGS.</a:t>
            </a:r>
          </a:p>
          <a:p>
            <a:pPr marL="342900" lvl="1" indent="-342900">
              <a:buFont typeface="Arial" pitchFamily="34" charset="0"/>
              <a:buChar char="•"/>
            </a:pPr>
            <a:endParaRPr lang="en-US" sz="3200" dirty="0"/>
          </a:p>
          <a:p>
            <a:pPr marL="342900" lvl="1" indent="-342900">
              <a:buFont typeface="Arial" pitchFamily="34" charset="0"/>
              <a:buChar char="•"/>
            </a:pPr>
            <a:r>
              <a:rPr lang="en-US" sz="3200" strike="sngStrike" dirty="0"/>
              <a:t>TRI is NOT acceptable for </a:t>
            </a:r>
            <a:r>
              <a:rPr lang="en-US" sz="3200" strike="sngStrike" dirty="0" err="1"/>
              <a:t>bluebooking</a:t>
            </a:r>
            <a:r>
              <a:rPr lang="en-US" sz="3200" strike="sngStrike" dirty="0"/>
              <a:t> of projects. Hence it was discontinued.</a:t>
            </a:r>
            <a:endParaRPr lang="en-US" strike="sngStrike" dirty="0"/>
          </a:p>
        </p:txBody>
      </p:sp>
      <p:sp>
        <p:nvSpPr>
          <p:cNvPr id="2" name="Date Placeholder 1"/>
          <p:cNvSpPr>
            <a:spLocks noGrp="1"/>
          </p:cNvSpPr>
          <p:nvPr>
            <p:ph type="dt" sz="half" idx="10"/>
          </p:nvPr>
        </p:nvSpPr>
        <p:spPr/>
        <p:txBody>
          <a:bodyPr/>
          <a:lstStyle/>
          <a:p>
            <a:pPr>
              <a:defRPr/>
            </a:pPr>
            <a:r>
              <a:rPr lang="en-US"/>
              <a:t>2023-10-16</a:t>
            </a:r>
            <a:endParaRPr lang="en-US" dirty="0"/>
          </a:p>
        </p:txBody>
      </p:sp>
      <p:sp>
        <p:nvSpPr>
          <p:cNvPr id="3" name="Footer Placeholder 2"/>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p:cNvSpPr>
            <a:spLocks noGrp="1"/>
          </p:cNvSpPr>
          <p:nvPr>
            <p:ph type="sldNum" sz="quarter" idx="12"/>
          </p:nvPr>
        </p:nvSpPr>
        <p:spPr/>
        <p:txBody>
          <a:bodyPr/>
          <a:lstStyle/>
          <a:p>
            <a:pPr>
              <a:defRPr/>
            </a:pPr>
            <a:fld id="{5A0A20C1-84A2-43C6-AE3D-B33835BB02C3}" type="slidenum">
              <a:rPr lang="en-US" smtClean="0"/>
              <a:pPr>
                <a:defRPr/>
              </a:pPr>
              <a:t>128</a:t>
            </a:fld>
            <a:endParaRPr lang="en-US"/>
          </a:p>
        </p:txBody>
      </p:sp>
      <p:sp>
        <p:nvSpPr>
          <p:cNvPr id="7" name="TextBox 6"/>
          <p:cNvSpPr txBox="1"/>
          <p:nvPr/>
        </p:nvSpPr>
        <p:spPr>
          <a:xfrm>
            <a:off x="7275559" y="3797472"/>
            <a:ext cx="603849" cy="36933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dirty="0"/>
              <a:t>TRI</a:t>
            </a:r>
          </a:p>
        </p:txBody>
      </p:sp>
      <p:cxnSp>
        <p:nvCxnSpPr>
          <p:cNvPr id="10" name="Straight Connector 9"/>
          <p:cNvCxnSpPr/>
          <p:nvPr/>
        </p:nvCxnSpPr>
        <p:spPr>
          <a:xfrm>
            <a:off x="7128910" y="3642196"/>
            <a:ext cx="888521" cy="79363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7068525" y="3585323"/>
            <a:ext cx="948906" cy="850503"/>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867F971-736D-EE27-B1D1-6C54818F23C6}"/>
              </a:ext>
            </a:extLst>
          </p:cNvPr>
          <p:cNvSpPr txBox="1"/>
          <p:nvPr/>
        </p:nvSpPr>
        <p:spPr>
          <a:xfrm rot="21215604">
            <a:off x="770937" y="5010699"/>
            <a:ext cx="7065639" cy="707886"/>
          </a:xfrm>
          <a:prstGeom prst="rect">
            <a:avLst/>
          </a:prstGeom>
          <a:solidFill>
            <a:srgbClr val="FF0000">
              <a:alpha val="10000"/>
            </a:srgbClr>
          </a:solidFill>
          <a:ln w="25400">
            <a:solidFill>
              <a:schemeClr val="accent1"/>
            </a:solidFill>
          </a:ln>
        </p:spPr>
        <p:txBody>
          <a:bodyPr wrap="square" rtlCol="0">
            <a:spAutoFit/>
          </a:bodyPr>
          <a:lstStyle/>
          <a:p>
            <a:r>
              <a:rPr lang="en-US" sz="2000" dirty="0">
                <a:solidFill>
                  <a:srgbClr val="0070C0"/>
                </a:solidFill>
              </a:rPr>
              <a:t>NGS recommends the Single Hub method for most projects.</a:t>
            </a:r>
          </a:p>
          <a:p>
            <a:r>
              <a:rPr lang="en-US" sz="2000" dirty="0">
                <a:solidFill>
                  <a:srgbClr val="0070C0"/>
                </a:solidFill>
              </a:rPr>
              <a:t>This will be a USER-type method choice.</a:t>
            </a:r>
          </a:p>
        </p:txBody>
      </p:sp>
    </p:spTree>
    <p:extLst>
      <p:ext uri="{BB962C8B-B14F-4D97-AF65-F5344CB8AC3E}">
        <p14:creationId xmlns:p14="http://schemas.microsoft.com/office/powerpoint/2010/main" val="5004177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 of Bad Occupation</a:t>
            </a:r>
          </a:p>
        </p:txBody>
      </p:sp>
      <p:sp>
        <p:nvSpPr>
          <p:cNvPr id="3" name="Content Placeholder 2"/>
          <p:cNvSpPr>
            <a:spLocks noGrp="1"/>
          </p:cNvSpPr>
          <p:nvPr>
            <p:ph idx="1"/>
          </p:nvPr>
        </p:nvSpPr>
        <p:spPr/>
        <p:txBody>
          <a:bodyPr/>
          <a:lstStyle/>
          <a:p>
            <a:r>
              <a:rPr lang="en-US" dirty="0"/>
              <a:t>If local conditions reveal a “bad” occupation the session must be reprocessed without the bad occupation (see how on slide 49 </a:t>
            </a:r>
            <a:r>
              <a:rPr lang="en-US" dirty="0" err="1"/>
              <a:t>etc</a:t>
            </a:r>
            <a:r>
              <a:rPr lang="en-US" dirty="0"/>
              <a:t>).</a:t>
            </a:r>
          </a:p>
          <a:p>
            <a:r>
              <a:rPr lang="en-US" dirty="0"/>
              <a:t>Real world example of bad occupation caused by local conditions - USCG Cutter ALDER</a:t>
            </a:r>
          </a:p>
          <a:p>
            <a:pPr lvl="1"/>
            <a:endParaRPr lang="en-US" dirty="0"/>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129</a:t>
            </a:fld>
            <a:endParaRPr lang="en-US" dirty="0"/>
          </a:p>
        </p:txBody>
      </p:sp>
      <p:pic>
        <p:nvPicPr>
          <p:cNvPr id="7" name="Picture 2" descr="Picture of Alder breaking ic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1025" y="3873262"/>
            <a:ext cx="3282574" cy="2452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1242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1E32B74-0AE8-43F2-A0F0-6CD58A1A285C}"/>
              </a:ext>
            </a:extLst>
          </p:cNvPr>
          <p:cNvPicPr>
            <a:picLocks noChangeAspect="1"/>
          </p:cNvPicPr>
          <p:nvPr/>
        </p:nvPicPr>
        <p:blipFill>
          <a:blip r:embed="rId3"/>
          <a:stretch>
            <a:fillRect/>
          </a:stretch>
        </p:blipFill>
        <p:spPr>
          <a:xfrm>
            <a:off x="0" y="0"/>
            <a:ext cx="9144000" cy="508561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13</a:t>
            </a:fld>
            <a:endParaRPr lang="en-US"/>
          </a:p>
        </p:txBody>
      </p:sp>
      <p:sp>
        <p:nvSpPr>
          <p:cNvPr id="9" name="TextBox 8"/>
          <p:cNvSpPr txBox="1"/>
          <p:nvPr/>
        </p:nvSpPr>
        <p:spPr>
          <a:xfrm>
            <a:off x="457200" y="530352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 satellite imagery (if available) …</a:t>
            </a:r>
            <a:endParaRPr lang="en-US" sz="2400" dirty="0">
              <a:solidFill>
                <a:schemeClr val="bg1"/>
              </a:solidFill>
            </a:endParaRPr>
          </a:p>
        </p:txBody>
      </p:sp>
      <p:pic>
        <p:nvPicPr>
          <p:cNvPr id="13" name="Picture 12" descr="whitearrow.gif"/>
          <p:cNvPicPr>
            <a:picLocks noChangeAspect="1"/>
          </p:cNvPicPr>
          <p:nvPr/>
        </p:nvPicPr>
        <p:blipFill>
          <a:blip r:embed="rId4" cstate="print"/>
          <a:srcRect/>
          <a:stretch>
            <a:fillRect/>
          </a:stretch>
        </p:blipFill>
        <p:spPr bwMode="auto">
          <a:xfrm>
            <a:off x="6745184" y="1473531"/>
            <a:ext cx="439387" cy="439387"/>
          </a:xfrm>
          <a:prstGeom prst="rect">
            <a:avLst/>
          </a:prstGeom>
          <a:noFill/>
          <a:ln w="9525">
            <a:noFill/>
            <a:miter lim="800000"/>
            <a:headEnd/>
            <a:tailEnd/>
          </a:ln>
        </p:spPr>
      </p:pic>
      <p:sp>
        <p:nvSpPr>
          <p:cNvPr id="19" name="Oval 18">
            <a:extLst>
              <a:ext uri="{FF2B5EF4-FFF2-40B4-BE49-F238E27FC236}">
                <a16:creationId xmlns:a16="http://schemas.microsoft.com/office/drawing/2014/main" id="{F96E7429-4C45-4554-B05F-7BC3D936D6D8}"/>
              </a:ext>
            </a:extLst>
          </p:cNvPr>
          <p:cNvSpPr/>
          <p:nvPr/>
        </p:nvSpPr>
        <p:spPr>
          <a:xfrm>
            <a:off x="1066252" y="652072"/>
            <a:ext cx="1479422" cy="917633"/>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C54DF7AB-F6C4-4323-A82C-C7EA5D9078AA}"/>
              </a:ext>
            </a:extLst>
          </p:cNvPr>
          <p:cNvCxnSpPr>
            <a:cxnSpLocks/>
          </p:cNvCxnSpPr>
          <p:nvPr/>
        </p:nvCxnSpPr>
        <p:spPr>
          <a:xfrm flipV="1">
            <a:off x="2248689" y="1427432"/>
            <a:ext cx="0" cy="69660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BE6B8EC-A4E3-4953-9773-34CF1A778615}"/>
              </a:ext>
            </a:extLst>
          </p:cNvPr>
          <p:cNvSpPr txBox="1"/>
          <p:nvPr/>
        </p:nvSpPr>
        <p:spPr>
          <a:xfrm rot="20980801">
            <a:off x="2511937" y="3483932"/>
            <a:ext cx="5524131" cy="646331"/>
          </a:xfrm>
          <a:prstGeom prst="rect">
            <a:avLst/>
          </a:prstGeom>
          <a:solidFill>
            <a:srgbClr val="FF0000">
              <a:alpha val="10000"/>
            </a:srgbClr>
          </a:solidFill>
          <a:ln w="25400">
            <a:solidFill>
              <a:srgbClr val="0070C0"/>
            </a:solidFill>
          </a:ln>
        </p:spPr>
        <p:txBody>
          <a:bodyPr wrap="square" rtlCol="0">
            <a:spAutoFit/>
          </a:bodyPr>
          <a:lstStyle/>
          <a:p>
            <a:r>
              <a:rPr lang="en-US" dirty="0">
                <a:solidFill>
                  <a:srgbClr val="FFFF00"/>
                </a:solidFill>
              </a:rPr>
              <a:t>This view is helpful when zoomed in – you can see the MARK in relationship to its surroundings.</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ALDER Project Experience</a:t>
            </a:r>
          </a:p>
        </p:txBody>
      </p:sp>
      <p:sp>
        <p:nvSpPr>
          <p:cNvPr id="3" name="Content Placeholder 2"/>
          <p:cNvSpPr>
            <a:spLocks noGrp="1"/>
          </p:cNvSpPr>
          <p:nvPr>
            <p:ph idx="1"/>
          </p:nvPr>
        </p:nvSpPr>
        <p:spPr/>
        <p:txBody>
          <a:bodyPr/>
          <a:lstStyle/>
          <a:p>
            <a:r>
              <a:rPr lang="en-US" dirty="0"/>
              <a:t>US Coast Guard Cutter ALDER needed marks on its dock to check its navigational systems.</a:t>
            </a:r>
          </a:p>
          <a:p>
            <a:pPr lvl="1"/>
            <a:r>
              <a:rPr lang="en-US" dirty="0"/>
              <a:t>Advisor installed 4 marks along dock.  </a:t>
            </a:r>
          </a:p>
          <a:p>
            <a:pPr lvl="1"/>
            <a:r>
              <a:rPr lang="en-US" dirty="0"/>
              <a:t>Observed 2 sessions while ship was docked.</a:t>
            </a:r>
          </a:p>
          <a:p>
            <a:pPr lvl="2"/>
            <a:r>
              <a:rPr lang="en-US" dirty="0"/>
              <a:t>307-A and 307-B </a:t>
            </a:r>
          </a:p>
          <a:p>
            <a:pPr lvl="2"/>
            <a:r>
              <a:rPr lang="en-US" dirty="0"/>
              <a:t>Multipath from ship caused concern – see results.</a:t>
            </a:r>
          </a:p>
          <a:p>
            <a:pPr lvl="1"/>
            <a:r>
              <a:rPr lang="en-US" dirty="0"/>
              <a:t>Re-processed sessions 307-A and 307-B with ALDER 2 removed.</a:t>
            </a:r>
          </a:p>
          <a:p>
            <a:pPr lvl="1"/>
            <a:r>
              <a:rPr lang="en-US" dirty="0"/>
              <a:t>Re-observed 2 new sessions with ship not present</a:t>
            </a:r>
          </a:p>
          <a:p>
            <a:pPr lvl="2"/>
            <a:r>
              <a:rPr lang="en-US" dirty="0"/>
              <a:t>320-A and 320-B</a:t>
            </a:r>
          </a:p>
          <a:p>
            <a:pPr lvl="1"/>
            <a:r>
              <a:rPr lang="en-US" dirty="0"/>
              <a:t>Compare with/without ship – see results</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dirty="0"/>
              <a:t>Step 3 : Session Processing</a:t>
            </a:r>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130</a:t>
            </a:fld>
            <a:endParaRPr lang="en-US" dirty="0"/>
          </a:p>
        </p:txBody>
      </p:sp>
    </p:spTree>
    <p:extLst>
      <p:ext uri="{BB962C8B-B14F-4D97-AF65-F5344CB8AC3E}">
        <p14:creationId xmlns:p14="http://schemas.microsoft.com/office/powerpoint/2010/main" val="9249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80160"/>
            <a:ext cx="3959525" cy="4937760"/>
          </a:xfrm>
        </p:spPr>
        <p:txBody>
          <a:bodyPr/>
          <a:lstStyle/>
          <a:p>
            <a:r>
              <a:rPr lang="en-US" dirty="0"/>
              <a:t>OPUS PROJECTS Network Diagram</a:t>
            </a:r>
          </a:p>
          <a:p>
            <a:endParaRPr lang="en-US" dirty="0"/>
          </a:p>
          <a:p>
            <a:r>
              <a:rPr lang="en-US" dirty="0"/>
              <a:t>ALDER 1 is hub for all sessions</a:t>
            </a:r>
          </a:p>
          <a:p>
            <a:r>
              <a:rPr lang="en-US" dirty="0"/>
              <a:t>No distant CORS</a:t>
            </a:r>
          </a:p>
          <a:p>
            <a:pPr lvl="1"/>
            <a:r>
              <a:rPr lang="en-US" dirty="0"/>
              <a:t>Did not have guidance at that time in 2011</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dirty="0"/>
              <a:t>Step 3 : Session Processing</a:t>
            </a:r>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131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4140" y="60386"/>
            <a:ext cx="4452256" cy="6779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The ALDER Project Experience</a:t>
            </a:r>
          </a:p>
        </p:txBody>
      </p:sp>
    </p:spTree>
    <p:extLst>
      <p:ext uri="{BB962C8B-B14F-4D97-AF65-F5344CB8AC3E}">
        <p14:creationId xmlns:p14="http://schemas.microsoft.com/office/powerpoint/2010/main" val="37066602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ALDER Project Experience</a:t>
            </a:r>
          </a:p>
        </p:txBody>
      </p:sp>
      <p:sp>
        <p:nvSpPr>
          <p:cNvPr id="3" name="Content Placeholder 2"/>
          <p:cNvSpPr>
            <a:spLocks noGrp="1"/>
          </p:cNvSpPr>
          <p:nvPr>
            <p:ph idx="1"/>
          </p:nvPr>
        </p:nvSpPr>
        <p:spPr>
          <a:xfrm>
            <a:off x="457200" y="1280160"/>
            <a:ext cx="8229600" cy="1020057"/>
          </a:xfrm>
        </p:spPr>
        <p:txBody>
          <a:bodyPr/>
          <a:lstStyle/>
          <a:p>
            <a:r>
              <a:rPr lang="en-US" dirty="0"/>
              <a:t>Sessions 307-A and 307-B, obvious problem around ALDER 2 – was either one correct?</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132</a:t>
            </a:fld>
            <a:endParaRPr lang="en-US"/>
          </a:p>
        </p:txBody>
      </p:sp>
      <p:sp>
        <p:nvSpPr>
          <p:cNvPr id="7" name="Rectangle 6"/>
          <p:cNvSpPr/>
          <p:nvPr/>
        </p:nvSpPr>
        <p:spPr>
          <a:xfrm>
            <a:off x="1086926" y="2368833"/>
            <a:ext cx="7289323" cy="3693319"/>
          </a:xfrm>
          <a:prstGeom prst="rect">
            <a:avLst/>
          </a:prstGeom>
        </p:spPr>
        <p:txBody>
          <a:bodyPr wrap="square">
            <a:spAutoFit/>
          </a:bodyPr>
          <a:lstStyle/>
          <a:p>
            <a:r>
              <a:rPr lang="en-US" sz="900" dirty="0">
                <a:latin typeface="Courier New" pitchFamily="49" charset="0"/>
                <a:cs typeface="Courier New" pitchFamily="49" charset="0"/>
              </a:rPr>
              <a:t>ST 1 TO ST 2      DELTA X      DELTA Y       DELTA Z        LENGTH    SESSION NAME</a:t>
            </a:r>
          </a:p>
          <a:p>
            <a:r>
              <a:rPr lang="en-US" sz="900" dirty="0">
                <a:latin typeface="Courier New" pitchFamily="49" charset="0"/>
                <a:cs typeface="Courier New" pitchFamily="49" charset="0"/>
              </a:rPr>
              <a:t>------------------------------------------------------------------------------------------</a:t>
            </a:r>
          </a:p>
          <a:p>
            <a:r>
              <a:rPr lang="en-US" sz="900" dirty="0">
                <a:latin typeface="Courier New" pitchFamily="49" charset="0"/>
                <a:cs typeface="Courier New" pitchFamily="49" charset="0"/>
              </a:rPr>
              <a:t>ald2 TO ald1     -22.8248      -6.5969       -6.6349       24.6681    2011-307-A  *** ???</a:t>
            </a:r>
          </a:p>
          <a:p>
            <a:r>
              <a:rPr lang="en-US" sz="900" dirty="0">
                <a:latin typeface="Courier New" pitchFamily="49" charset="0"/>
                <a:cs typeface="Courier New" pitchFamily="49" charset="0"/>
              </a:rPr>
              <a:t>ald2 TO ald1     -23.0531      -6.4129       -6.6865       24.8451    2011-307-B  *** ???</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ald3 TO ald1     -42.5872     -12.1459      -12.7446       46.0827    2011-307-A  ***</a:t>
            </a:r>
          </a:p>
          <a:p>
            <a:r>
              <a:rPr lang="en-US" sz="900" dirty="0">
                <a:latin typeface="Courier New" pitchFamily="49" charset="0"/>
                <a:cs typeface="Courier New" pitchFamily="49" charset="0"/>
              </a:rPr>
              <a:t>ald3 TO ald1     -42.5886     -12.1524      -12.7432       46.0854    2011-307-B  ***</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ald4 TO ald1     -62.1348     -16.9338      -18.1851       66.9193    2011-307-A  ***</a:t>
            </a:r>
          </a:p>
          <a:p>
            <a:r>
              <a:rPr lang="en-US" sz="900" dirty="0">
                <a:latin typeface="Courier New" pitchFamily="49" charset="0"/>
                <a:cs typeface="Courier New" pitchFamily="49" charset="0"/>
              </a:rPr>
              <a:t>ald4 TO ald1     -62.1359     -16.9379      -18.1813       66.9202    2011-307-B  ***</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89213.5609  -20890.8441   -15902.8820    92996.7122    2011-307-A  ***</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89213.5614  -20890.8383   -15902.8895    92996.7126    2011-307-B  ***</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91270.6681   30722.0783    32831.5918   101745.2425    2011-307-A  ***</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91270.6693   30722.0799    32831.5857   101745.2421    2011-307-B  ***</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33107.2933  -62539.7505   -57078.8435    90913.7373    2011-307-A  ***</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33107.3182  -62539.8253   -57078.7923    90913.7657    2011-307-B  ***</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wis6 TO ald1   -5637.3052    5535.9629     5010.9973     9356.0776    2011-307-A  ***</a:t>
            </a:r>
          </a:p>
          <a:p>
            <a:r>
              <a:rPr lang="en-US" sz="900" dirty="0">
                <a:latin typeface="Courier New" pitchFamily="49" charset="0"/>
                <a:cs typeface="Courier New" pitchFamily="49" charset="0"/>
              </a:rPr>
              <a:t>wis6 TO ald1   -5637.3065    5535.9632     5010.9928     9356.0762    2011-307-B  ***</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24266.7450   75452.8563    72795.9242   107616.2396    2011-307-A  ***</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24266.7443   75452.8578    72795.9177   107616.2360    2011-307-B  ***</a:t>
            </a:r>
          </a:p>
          <a:p>
            <a:endParaRPr lang="en-US" sz="900" dirty="0">
              <a:latin typeface="Courier New" pitchFamily="49" charset="0"/>
              <a:cs typeface="Courier New" pitchFamily="49" charset="0"/>
            </a:endParaRPr>
          </a:p>
        </p:txBody>
      </p:sp>
      <p:sp>
        <p:nvSpPr>
          <p:cNvPr id="10" name="Oval 9"/>
          <p:cNvSpPr/>
          <p:nvPr/>
        </p:nvSpPr>
        <p:spPr>
          <a:xfrm>
            <a:off x="4942040" y="2622600"/>
            <a:ext cx="1001559" cy="39048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E30B63A-8271-4E2F-8462-174FA19BFD16}"/>
              </a:ext>
            </a:extLst>
          </p:cNvPr>
          <p:cNvSpPr/>
          <p:nvPr/>
        </p:nvSpPr>
        <p:spPr>
          <a:xfrm>
            <a:off x="2165232" y="2599184"/>
            <a:ext cx="863363" cy="41389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409D0B48-B01D-48BA-BC8C-D9211A269F89}"/>
              </a:ext>
            </a:extLst>
          </p:cNvPr>
          <p:cNvSpPr/>
          <p:nvPr/>
        </p:nvSpPr>
        <p:spPr>
          <a:xfrm>
            <a:off x="3973547" y="2599185"/>
            <a:ext cx="925357" cy="413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2F33407-9BB8-4FE8-B784-9678D7A1290B}"/>
              </a:ext>
            </a:extLst>
          </p:cNvPr>
          <p:cNvSpPr/>
          <p:nvPr/>
        </p:nvSpPr>
        <p:spPr>
          <a:xfrm>
            <a:off x="3071731" y="2592829"/>
            <a:ext cx="858680" cy="42025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78191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ALDER Project Experience</a:t>
            </a:r>
          </a:p>
        </p:txBody>
      </p:sp>
      <p:sp>
        <p:nvSpPr>
          <p:cNvPr id="3" name="Content Placeholder 2"/>
          <p:cNvSpPr>
            <a:spLocks noGrp="1"/>
          </p:cNvSpPr>
          <p:nvPr>
            <p:ph idx="1"/>
          </p:nvPr>
        </p:nvSpPr>
        <p:spPr>
          <a:xfrm>
            <a:off x="457200" y="1280160"/>
            <a:ext cx="8229600" cy="4904980"/>
          </a:xfrm>
        </p:spPr>
        <p:txBody>
          <a:bodyPr/>
          <a:lstStyle/>
          <a:p>
            <a:r>
              <a:rPr lang="en-US" dirty="0"/>
              <a:t>Reprocessed Sessions 307-A and 307-B by </a:t>
            </a:r>
            <a:r>
              <a:rPr lang="en-US" dirty="0">
                <a:solidFill>
                  <a:srgbClr val="FF0000"/>
                </a:solidFill>
              </a:rPr>
              <a:t>excluding</a:t>
            </a:r>
            <a:r>
              <a:rPr lang="en-US" dirty="0"/>
              <a:t> the ALDER 2 data file.</a:t>
            </a:r>
          </a:p>
          <a:p>
            <a:pPr lvl="1"/>
            <a:r>
              <a:rPr lang="en-US" dirty="0"/>
              <a:t>Results show that the presence or absence of a bad data file does have an effect on the whole session.</a:t>
            </a:r>
          </a:p>
          <a:p>
            <a:pPr lvl="1"/>
            <a:r>
              <a:rPr lang="en-US" dirty="0"/>
              <a:t>In this case, minimal effect, but still in doubt</a:t>
            </a:r>
          </a:p>
          <a:p>
            <a:pPr lvl="1"/>
            <a:r>
              <a:rPr lang="en-US" dirty="0"/>
              <a:t>see results, next slide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133</a:t>
            </a:fld>
            <a:endParaRPr lang="en-US"/>
          </a:p>
        </p:txBody>
      </p:sp>
    </p:spTree>
    <p:extLst>
      <p:ext uri="{BB962C8B-B14F-4D97-AF65-F5344CB8AC3E}">
        <p14:creationId xmlns:p14="http://schemas.microsoft.com/office/powerpoint/2010/main" val="32132462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ALDER Project Experience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dirty="0"/>
              <a:t>Step 3 : Session Processing</a:t>
            </a:r>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134</a:t>
            </a:fld>
            <a:endParaRPr lang="en-US"/>
          </a:p>
        </p:txBody>
      </p:sp>
      <p:sp>
        <p:nvSpPr>
          <p:cNvPr id="7" name="Rectangle 6"/>
          <p:cNvSpPr/>
          <p:nvPr/>
        </p:nvSpPr>
        <p:spPr>
          <a:xfrm>
            <a:off x="931652" y="1040368"/>
            <a:ext cx="7289323" cy="5493812"/>
          </a:xfrm>
          <a:prstGeom prst="rect">
            <a:avLst/>
          </a:prstGeom>
        </p:spPr>
        <p:txBody>
          <a:bodyPr wrap="square">
            <a:spAutoFit/>
          </a:bodyPr>
          <a:lstStyle/>
          <a:p>
            <a:r>
              <a:rPr lang="en-US" sz="900" dirty="0">
                <a:latin typeface="Courier New" pitchFamily="49" charset="0"/>
                <a:cs typeface="Courier New" pitchFamily="49" charset="0"/>
              </a:rPr>
              <a:t>ST 1 TO ST 2      DELTA X      DELTA Y       DELTA Z        LENGTH    SESSION NAME</a:t>
            </a:r>
          </a:p>
          <a:p>
            <a:r>
              <a:rPr lang="en-US" sz="900" dirty="0">
                <a:latin typeface="Courier New" pitchFamily="49" charset="0"/>
                <a:cs typeface="Courier New" pitchFamily="49" charset="0"/>
              </a:rPr>
              <a:t>------------------------------------------------------------------------------------------</a:t>
            </a:r>
          </a:p>
          <a:p>
            <a:r>
              <a:rPr lang="en-US" sz="900" dirty="0">
                <a:latin typeface="Courier New" pitchFamily="49" charset="0"/>
                <a:cs typeface="Courier New" pitchFamily="49" charset="0"/>
              </a:rPr>
              <a:t>ald2 TO ald1     -22.8248      -6.5969       -6.6349       24.6681    2011-307-A  *** ???</a:t>
            </a:r>
          </a:p>
          <a:p>
            <a:r>
              <a:rPr lang="en-US" sz="900" dirty="0">
                <a:latin typeface="Courier New" pitchFamily="49" charset="0"/>
                <a:cs typeface="Courier New" pitchFamily="49" charset="0"/>
              </a:rPr>
              <a:t>ald2 TO ald1     -23.0531      -6.4129       -6.6865       24.8451    2011-307-B  *** ???</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ald3 TO ald1     -42.5872     -12.1459      -12.7446       46.0827    2011-307-A  ***</a:t>
            </a:r>
          </a:p>
          <a:p>
            <a:r>
              <a:rPr lang="en-US" sz="900" dirty="0">
                <a:latin typeface="Courier New" pitchFamily="49" charset="0"/>
                <a:cs typeface="Courier New" pitchFamily="49" charset="0"/>
              </a:rPr>
              <a:t>ald3 TO ald1     -42.5886     -12.1524      -12.7432       46.0854    2011-307-B  ***</a:t>
            </a:r>
          </a:p>
          <a:p>
            <a:r>
              <a:rPr lang="en-US" sz="900" dirty="0">
                <a:latin typeface="Courier New" pitchFamily="49" charset="0"/>
                <a:cs typeface="Courier New" pitchFamily="49" charset="0"/>
              </a:rPr>
              <a:t>ald3 TO ald1     -42.5875     -12.0815      -12.8121       46.0848    2011-307-A (NO ALD2)</a:t>
            </a:r>
          </a:p>
          <a:p>
            <a:r>
              <a:rPr lang="en-US" sz="900" dirty="0">
                <a:latin typeface="Courier New" pitchFamily="49" charset="0"/>
                <a:cs typeface="Courier New" pitchFamily="49" charset="0"/>
              </a:rPr>
              <a:t>ald3 TO ald1     -42.5862     -12.0977      -12.8035       46.0855    2011-307-B (NO ALD2)</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ald4 TO ald1     -62.1348     -16.9338      -18.1851       66.9193    2011-307-A  ***</a:t>
            </a:r>
          </a:p>
          <a:p>
            <a:r>
              <a:rPr lang="en-US" sz="900" dirty="0">
                <a:latin typeface="Courier New" pitchFamily="49" charset="0"/>
                <a:cs typeface="Courier New" pitchFamily="49" charset="0"/>
              </a:rPr>
              <a:t>ald4 TO ald1     -62.1359     -16.9379      -18.1813       66.9202    2011-307-B  ***</a:t>
            </a:r>
          </a:p>
          <a:p>
            <a:r>
              <a:rPr lang="en-US" sz="900" dirty="0">
                <a:latin typeface="Courier New" pitchFamily="49" charset="0"/>
                <a:cs typeface="Courier New" pitchFamily="49" charset="0"/>
              </a:rPr>
              <a:t>ald4 TO ald1     -62.1324     -16.8826      -18.2424       66.9197    2011-307-A (NO ALD2)</a:t>
            </a:r>
          </a:p>
          <a:p>
            <a:r>
              <a:rPr lang="en-US" sz="900" dirty="0">
                <a:latin typeface="Courier New" pitchFamily="49" charset="0"/>
                <a:cs typeface="Courier New" pitchFamily="49" charset="0"/>
              </a:rPr>
              <a:t>ald4 TO ald1     -62.1335     -16.8838      -18.2410       66.9206    2011-307-B (NO ALD2)</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89213.5609  -20890.8441   -15902.8820    92996.7122    2011-307-A  ***</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89213.5614  -20890.8383   -15902.8895    92996.7126    2011-307-B  ***</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89213.5606  -20890.8013   -15902.9364    92996.7115    2011-307-A (NO ALD2)</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89213.5634  -20890.7962   -15902.9444    92996.7145    2011-307-B (NO ALD2)</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91270.6681   30722.0783    32831.5918   101745.2425    2011-307-A  ***</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91270.6693   30722.0799    32831.5857   101745.2421    2011-307-B  ***</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91270.6676   30722.1200    32831.5363   101745.2367    2011-307-A (NO ALD2)</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91270.6713   30722.1224    32831.5303   101745.2389    2011-307-B (NO ALD2)</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33107.2933  -62539.7505   -57078.8435    90913.7373    2011-307-A  ***</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33107.3182  -62539.8253   -57078.7923    90913.7657    2011-307-B  ***</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33107.2942  -62539.7076   -57078.8963    90913.7413    2011-307-A (NO ALD2)</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33107.3202  -62539.7832   -57078.8472    90913.7720    2011-307-B (NO ALD2)</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wis6 TO ald1   -5637.3052    5535.9629     5010.9973     9356.0776    2011-307-A  ***</a:t>
            </a:r>
          </a:p>
          <a:p>
            <a:r>
              <a:rPr lang="en-US" sz="900" dirty="0">
                <a:latin typeface="Courier New" pitchFamily="49" charset="0"/>
                <a:cs typeface="Courier New" pitchFamily="49" charset="0"/>
              </a:rPr>
              <a:t>wis6 TO ald1   -5637.3065    5535.9632     5010.9928     9356.0762    2011-307-B  ***</a:t>
            </a:r>
          </a:p>
          <a:p>
            <a:r>
              <a:rPr lang="en-US" sz="900" dirty="0">
                <a:latin typeface="Courier New" pitchFamily="49" charset="0"/>
                <a:cs typeface="Courier New" pitchFamily="49" charset="0"/>
              </a:rPr>
              <a:t>wis6 TO ald1   -5637.3028    5536.0123     5010.9393     9356.0744    2011-307-A (NO ALD2)</a:t>
            </a:r>
          </a:p>
          <a:p>
            <a:r>
              <a:rPr lang="en-US" sz="900" dirty="0">
                <a:latin typeface="Courier New" pitchFamily="49" charset="0"/>
                <a:cs typeface="Courier New" pitchFamily="49" charset="0"/>
              </a:rPr>
              <a:t>wis6 TO ald1   -5637.3042    5536.0119     5010.9358     9356.0731    2011-307-B (NO ALD2)</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24266.7450   75452.8563    72795.9242   107616.2396    2011-307-A  ***</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24266.7443   75452.8578    72795.9177   107616.2360    2011-307-B  ***</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24266.7462   75452.8970    72795.8678   107616.2302    2011-307-A (NO ALD2)</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24266.7463   75452.9005    72795.8622   107616.2289    2011-307-B (NO ALD2)</a:t>
            </a:r>
          </a:p>
        </p:txBody>
      </p:sp>
      <p:sp>
        <p:nvSpPr>
          <p:cNvPr id="8" name="Oval 7">
            <a:extLst>
              <a:ext uri="{FF2B5EF4-FFF2-40B4-BE49-F238E27FC236}">
                <a16:creationId xmlns:a16="http://schemas.microsoft.com/office/drawing/2014/main" id="{007E32FF-2029-4D63-BD42-36E3AFDCBFBC}"/>
              </a:ext>
            </a:extLst>
          </p:cNvPr>
          <p:cNvSpPr/>
          <p:nvPr/>
        </p:nvSpPr>
        <p:spPr>
          <a:xfrm>
            <a:off x="3880029" y="1680449"/>
            <a:ext cx="925357" cy="7171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C447EE20-D41A-4E66-8104-3274B115E33F}"/>
              </a:ext>
            </a:extLst>
          </p:cNvPr>
          <p:cNvSpPr/>
          <p:nvPr/>
        </p:nvSpPr>
        <p:spPr>
          <a:xfrm>
            <a:off x="2951525" y="1680448"/>
            <a:ext cx="925357" cy="7171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BCC242D-4682-4BBD-83D9-FEBE0E730350}"/>
              </a:ext>
            </a:extLst>
          </p:cNvPr>
          <p:cNvSpPr/>
          <p:nvPr/>
        </p:nvSpPr>
        <p:spPr>
          <a:xfrm>
            <a:off x="2948378" y="2397600"/>
            <a:ext cx="925357" cy="7171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8F764452-6562-4A9E-AA3A-EE84592088FD}"/>
              </a:ext>
            </a:extLst>
          </p:cNvPr>
          <p:cNvSpPr/>
          <p:nvPr/>
        </p:nvSpPr>
        <p:spPr>
          <a:xfrm>
            <a:off x="3888655" y="2397600"/>
            <a:ext cx="925357" cy="7171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695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ALDER Project Experience</a:t>
            </a:r>
          </a:p>
        </p:txBody>
      </p:sp>
      <p:sp>
        <p:nvSpPr>
          <p:cNvPr id="3" name="Content Placeholder 2"/>
          <p:cNvSpPr>
            <a:spLocks noGrp="1"/>
          </p:cNvSpPr>
          <p:nvPr>
            <p:ph idx="1"/>
          </p:nvPr>
        </p:nvSpPr>
        <p:spPr/>
        <p:txBody>
          <a:bodyPr/>
          <a:lstStyle/>
          <a:p>
            <a:r>
              <a:rPr lang="en-US" dirty="0"/>
              <a:t>Re-observe in Sessions 320-A and 320-B</a:t>
            </a:r>
          </a:p>
          <a:p>
            <a:pPr lvl="1"/>
            <a:r>
              <a:rPr lang="en-US" dirty="0"/>
              <a:t>Ship was away from the dock – no multipath</a:t>
            </a:r>
          </a:p>
          <a:p>
            <a:pPr lvl="1"/>
            <a:r>
              <a:rPr lang="en-US" dirty="0"/>
              <a:t>Needed a position for ALDER 2 anyway</a:t>
            </a:r>
          </a:p>
          <a:p>
            <a:pPr lvl="1"/>
            <a:r>
              <a:rPr lang="en-US" dirty="0"/>
              <a:t>Interesting results, next slide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135</a:t>
            </a:fld>
            <a:endParaRPr lang="en-US"/>
          </a:p>
        </p:txBody>
      </p:sp>
    </p:spTree>
    <p:extLst>
      <p:ext uri="{BB962C8B-B14F-4D97-AF65-F5344CB8AC3E}">
        <p14:creationId xmlns:p14="http://schemas.microsoft.com/office/powerpoint/2010/main" val="212239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ALDER Project Experience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136</a:t>
            </a:fld>
            <a:endParaRPr lang="en-US"/>
          </a:p>
        </p:txBody>
      </p:sp>
      <p:sp>
        <p:nvSpPr>
          <p:cNvPr id="7" name="Rectangle 6"/>
          <p:cNvSpPr/>
          <p:nvPr/>
        </p:nvSpPr>
        <p:spPr>
          <a:xfrm>
            <a:off x="715988" y="1190613"/>
            <a:ext cx="8151962" cy="3323987"/>
          </a:xfrm>
          <a:prstGeom prst="rect">
            <a:avLst/>
          </a:prstGeom>
        </p:spPr>
        <p:txBody>
          <a:bodyPr wrap="square">
            <a:spAutoFit/>
          </a:bodyPr>
          <a:lstStyle/>
          <a:p>
            <a:r>
              <a:rPr lang="en-US" sz="1200" dirty="0">
                <a:latin typeface="Courier New" pitchFamily="49" charset="0"/>
                <a:cs typeface="Courier New" pitchFamily="49" charset="0"/>
              </a:rPr>
              <a:t>MARK-TO-MARK COMPARISONS GROUPED BY MARKS AND SORTED BY LENGTH</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ST 1 TO ST 2      DELTA X      DELTA Y       DELTA Z        LENGTH    SESSION NAME</a:t>
            </a:r>
          </a:p>
          <a:p>
            <a:r>
              <a:rPr lang="en-US" sz="900" dirty="0">
                <a:latin typeface="Courier New" pitchFamily="49" charset="0"/>
                <a:cs typeface="Courier New" pitchFamily="49" charset="0"/>
              </a:rPr>
              <a:t>------------------------------------------------------------------------------------------</a:t>
            </a:r>
          </a:p>
          <a:p>
            <a:r>
              <a:rPr lang="en-US" sz="900" dirty="0">
                <a:latin typeface="Courier New" pitchFamily="49" charset="0"/>
                <a:cs typeface="Courier New" pitchFamily="49" charset="0"/>
              </a:rPr>
              <a:t>ald2 TO ald1     -22.8248      -6.5969       -6.6349       24.6681    2011-307-A  *** ???</a:t>
            </a:r>
          </a:p>
          <a:p>
            <a:r>
              <a:rPr lang="en-US" sz="900" dirty="0">
                <a:latin typeface="Courier New" pitchFamily="49" charset="0"/>
                <a:cs typeface="Courier New" pitchFamily="49" charset="0"/>
              </a:rPr>
              <a:t>ald2 TO ald1     -22.8866      -6.3808       -6.7963       24.7124    2011-320-B</a:t>
            </a:r>
          </a:p>
          <a:p>
            <a:r>
              <a:rPr lang="en-US" sz="900" dirty="0">
                <a:latin typeface="Courier New" pitchFamily="49" charset="0"/>
                <a:cs typeface="Courier New" pitchFamily="49" charset="0"/>
              </a:rPr>
              <a:t>ald2 TO ald1     -22.8874      -6.3763       -6.8006       24.7131    2011-320-A</a:t>
            </a:r>
          </a:p>
          <a:p>
            <a:r>
              <a:rPr lang="en-US" sz="900" dirty="0">
                <a:latin typeface="Courier New" pitchFamily="49" charset="0"/>
                <a:cs typeface="Courier New" pitchFamily="49" charset="0"/>
              </a:rPr>
              <a:t>ald2 TO ald1     -23.0531      -6.4129       -6.6865       24.8451    2011-307-B  *** ???</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ald3 TO ald1     -42.5816     -12.0954      -12.7977       46.0789    2011-320-B</a:t>
            </a:r>
          </a:p>
          <a:p>
            <a:r>
              <a:rPr lang="en-US" sz="900" dirty="0">
                <a:latin typeface="Courier New" pitchFamily="49" charset="0"/>
                <a:cs typeface="Courier New" pitchFamily="49" charset="0"/>
              </a:rPr>
              <a:t>ald3 TO ald1     -42.5815     -12.0927      -12.8037       46.0799    2011-320-A</a:t>
            </a:r>
          </a:p>
          <a:p>
            <a:r>
              <a:rPr lang="en-US" sz="900" dirty="0">
                <a:latin typeface="Courier New" pitchFamily="49" charset="0"/>
                <a:cs typeface="Courier New" pitchFamily="49" charset="0"/>
              </a:rPr>
              <a:t>ald3 TO ald1     -42.5872     -12.1459      -12.7446       46.0827    2011-307-A  ***</a:t>
            </a:r>
          </a:p>
          <a:p>
            <a:r>
              <a:rPr lang="en-US" sz="900" dirty="0">
                <a:latin typeface="Courier New" pitchFamily="49" charset="0"/>
                <a:cs typeface="Courier New" pitchFamily="49" charset="0"/>
              </a:rPr>
              <a:t>ald3 TO ald1     -42.5875     -12.0815      -12.8121       46.0848    2011-307-A (NO ALD2)</a:t>
            </a:r>
          </a:p>
          <a:p>
            <a:r>
              <a:rPr lang="en-US" sz="900" dirty="0">
                <a:latin typeface="Courier New" pitchFamily="49" charset="0"/>
                <a:cs typeface="Courier New" pitchFamily="49" charset="0"/>
              </a:rPr>
              <a:t>ald3 TO ald1     -42.5886     -12.1524      -12.7432       46.0854    2011-307-B  ***</a:t>
            </a:r>
          </a:p>
          <a:p>
            <a:r>
              <a:rPr lang="en-US" sz="900" dirty="0">
                <a:latin typeface="Courier New" pitchFamily="49" charset="0"/>
                <a:cs typeface="Courier New" pitchFamily="49" charset="0"/>
              </a:rPr>
              <a:t>ald3 TO ald1     -42.5862     -12.0977      -12.8035       46.0855    2011-307-B (NO ALD2)</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ald4 TO ald1     -62.1318     -16.8811      -18.2355       66.9168    2011-320-B</a:t>
            </a:r>
          </a:p>
          <a:p>
            <a:r>
              <a:rPr lang="en-US" sz="900" dirty="0">
                <a:latin typeface="Courier New" pitchFamily="49" charset="0"/>
                <a:cs typeface="Courier New" pitchFamily="49" charset="0"/>
              </a:rPr>
              <a:t>ald4 TO ald1     -62.1327     -16.8805      -18.2371       66.9180    2011-320-A</a:t>
            </a:r>
          </a:p>
          <a:p>
            <a:r>
              <a:rPr lang="en-US" sz="900" dirty="0">
                <a:latin typeface="Courier New" pitchFamily="49" charset="0"/>
                <a:cs typeface="Courier New" pitchFamily="49" charset="0"/>
              </a:rPr>
              <a:t>ald4 TO ald1     -62.1348     -16.9338      -18.1851       66.9193    2011-307-A  ***</a:t>
            </a:r>
          </a:p>
          <a:p>
            <a:r>
              <a:rPr lang="en-US" sz="900" dirty="0">
                <a:latin typeface="Courier New" pitchFamily="49" charset="0"/>
                <a:cs typeface="Courier New" pitchFamily="49" charset="0"/>
              </a:rPr>
              <a:t>ald4 TO ald1     -62.1324     -16.8826      -18.2424       66.9197    2011-307-A (NO ALD2)</a:t>
            </a:r>
          </a:p>
          <a:p>
            <a:r>
              <a:rPr lang="en-US" sz="900" dirty="0">
                <a:latin typeface="Courier New" pitchFamily="49" charset="0"/>
                <a:cs typeface="Courier New" pitchFamily="49" charset="0"/>
              </a:rPr>
              <a:t>ald4 TO ald1     -62.1359     -16.9379      -18.1813       66.9202    2011-307-B  ***</a:t>
            </a:r>
          </a:p>
          <a:p>
            <a:r>
              <a:rPr lang="en-US" sz="900" dirty="0">
                <a:latin typeface="Courier New" pitchFamily="49" charset="0"/>
                <a:cs typeface="Courier New" pitchFamily="49" charset="0"/>
              </a:rPr>
              <a:t>ald4 TO ald1     -62.1335     -16.8838      -18.2410       66.9206    2011-307-B (NO ALD2)</a:t>
            </a:r>
          </a:p>
          <a:p>
            <a:endParaRPr lang="en-US" sz="900" dirty="0">
              <a:latin typeface="Courier New" pitchFamily="49" charset="0"/>
              <a:cs typeface="Courier New" pitchFamily="49" charset="0"/>
            </a:endParaRPr>
          </a:p>
        </p:txBody>
      </p:sp>
      <p:sp>
        <p:nvSpPr>
          <p:cNvPr id="9" name="TextBox 8"/>
          <p:cNvSpPr txBox="1"/>
          <p:nvPr/>
        </p:nvSpPr>
        <p:spPr>
          <a:xfrm>
            <a:off x="776376" y="5137182"/>
            <a:ext cx="6625088" cy="523220"/>
          </a:xfrm>
          <a:prstGeom prst="rect">
            <a:avLst/>
          </a:prstGeom>
          <a:noFill/>
        </p:spPr>
        <p:txBody>
          <a:bodyPr wrap="square" rtlCol="0">
            <a:spAutoFit/>
          </a:bodyPr>
          <a:lstStyle/>
          <a:p>
            <a:r>
              <a:rPr lang="en-US" sz="1400" dirty="0"/>
              <a:t>Advisor could have retained 307-A (NO ALD2) and 307-B (NO ALD2) sessions, </a:t>
            </a:r>
          </a:p>
          <a:p>
            <a:r>
              <a:rPr lang="en-US" sz="1400" dirty="0"/>
              <a:t>But, chose to include only sessions 320-A and 320-B in final adjustment.</a:t>
            </a:r>
          </a:p>
        </p:txBody>
      </p:sp>
      <p:sp>
        <p:nvSpPr>
          <p:cNvPr id="3" name="Oval 2"/>
          <p:cNvSpPr/>
          <p:nvPr/>
        </p:nvSpPr>
        <p:spPr>
          <a:xfrm>
            <a:off x="4960189" y="1190613"/>
            <a:ext cx="1699403" cy="3017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546118" y="1811548"/>
            <a:ext cx="1035171" cy="6211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920FE48-EE1A-49DA-9397-2AE6C2A27366}"/>
              </a:ext>
            </a:extLst>
          </p:cNvPr>
          <p:cNvSpPr/>
          <p:nvPr/>
        </p:nvSpPr>
        <p:spPr>
          <a:xfrm>
            <a:off x="2804160" y="1952588"/>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91D7287-57E1-4BA2-96EE-845B496CD3C5}"/>
              </a:ext>
            </a:extLst>
          </p:cNvPr>
          <p:cNvSpPr/>
          <p:nvPr/>
        </p:nvSpPr>
        <p:spPr>
          <a:xfrm>
            <a:off x="1785233" y="1952588"/>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468B221-5136-4B11-820B-FA83A027B789}"/>
              </a:ext>
            </a:extLst>
          </p:cNvPr>
          <p:cNvSpPr/>
          <p:nvPr/>
        </p:nvSpPr>
        <p:spPr>
          <a:xfrm>
            <a:off x="3726180" y="1952587"/>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6E9D9FC-E597-4522-A33E-6284E71F037A}"/>
              </a:ext>
            </a:extLst>
          </p:cNvPr>
          <p:cNvSpPr/>
          <p:nvPr/>
        </p:nvSpPr>
        <p:spPr>
          <a:xfrm>
            <a:off x="4648200" y="1948844"/>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D271886-1416-49F1-B833-D9C2A9EE190F}"/>
              </a:ext>
            </a:extLst>
          </p:cNvPr>
          <p:cNvSpPr/>
          <p:nvPr/>
        </p:nvSpPr>
        <p:spPr>
          <a:xfrm>
            <a:off x="5552224" y="1948843"/>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EA58300-25F4-4BD8-9AD2-CFBD928A2AB3}"/>
              </a:ext>
            </a:extLst>
          </p:cNvPr>
          <p:cNvSpPr/>
          <p:nvPr/>
        </p:nvSpPr>
        <p:spPr>
          <a:xfrm>
            <a:off x="2804160" y="2502798"/>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68A5417-4E3B-4AA0-BEB4-5ECC0C139007}"/>
              </a:ext>
            </a:extLst>
          </p:cNvPr>
          <p:cNvSpPr/>
          <p:nvPr/>
        </p:nvSpPr>
        <p:spPr>
          <a:xfrm>
            <a:off x="1785233" y="2502798"/>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E326CF8-7ACF-44DC-831C-AF7847AA50D3}"/>
              </a:ext>
            </a:extLst>
          </p:cNvPr>
          <p:cNvSpPr/>
          <p:nvPr/>
        </p:nvSpPr>
        <p:spPr>
          <a:xfrm>
            <a:off x="3726180" y="2502797"/>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E3445E3-7746-4B17-AA16-71AF80FC63CC}"/>
              </a:ext>
            </a:extLst>
          </p:cNvPr>
          <p:cNvSpPr/>
          <p:nvPr/>
        </p:nvSpPr>
        <p:spPr>
          <a:xfrm>
            <a:off x="4648200" y="2499054"/>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3F18CFF-10AC-47DE-BD74-BEB5A6B21E14}"/>
              </a:ext>
            </a:extLst>
          </p:cNvPr>
          <p:cNvSpPr/>
          <p:nvPr/>
        </p:nvSpPr>
        <p:spPr>
          <a:xfrm>
            <a:off x="5552224" y="2499053"/>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106F8BC-88D0-4AC3-8320-05B2822FCCFA}"/>
              </a:ext>
            </a:extLst>
          </p:cNvPr>
          <p:cNvSpPr/>
          <p:nvPr/>
        </p:nvSpPr>
        <p:spPr>
          <a:xfrm>
            <a:off x="2804160" y="3472652"/>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0207E8FD-E164-44E4-9AB8-D41612C729CE}"/>
              </a:ext>
            </a:extLst>
          </p:cNvPr>
          <p:cNvSpPr/>
          <p:nvPr/>
        </p:nvSpPr>
        <p:spPr>
          <a:xfrm>
            <a:off x="1785233" y="3472652"/>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2E927DB-D2E1-4B08-BAD3-EB9443669BEC}"/>
              </a:ext>
            </a:extLst>
          </p:cNvPr>
          <p:cNvSpPr/>
          <p:nvPr/>
        </p:nvSpPr>
        <p:spPr>
          <a:xfrm>
            <a:off x="3726180" y="3472651"/>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D97645C-FBA1-418A-8700-59D59F922E6E}"/>
              </a:ext>
            </a:extLst>
          </p:cNvPr>
          <p:cNvSpPr/>
          <p:nvPr/>
        </p:nvSpPr>
        <p:spPr>
          <a:xfrm>
            <a:off x="4648200" y="3468908"/>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55BEC62-D223-4523-B60C-0438CC062F0E}"/>
              </a:ext>
            </a:extLst>
          </p:cNvPr>
          <p:cNvSpPr/>
          <p:nvPr/>
        </p:nvSpPr>
        <p:spPr>
          <a:xfrm>
            <a:off x="5552224" y="3468907"/>
            <a:ext cx="845820" cy="272451"/>
          </a:xfrm>
          <a:prstGeom prst="rect">
            <a:avLst/>
          </a:prstGeom>
          <a:solidFill>
            <a:srgbClr val="00B05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6DCD1E4-543C-4E7C-AD9A-94FB9F76B5F0}"/>
              </a:ext>
            </a:extLst>
          </p:cNvPr>
          <p:cNvSpPr txBox="1"/>
          <p:nvPr/>
        </p:nvSpPr>
        <p:spPr>
          <a:xfrm rot="21063273">
            <a:off x="7113217" y="2483274"/>
            <a:ext cx="1742536" cy="738664"/>
          </a:xfrm>
          <a:prstGeom prst="rect">
            <a:avLst/>
          </a:prstGeom>
          <a:noFill/>
        </p:spPr>
        <p:txBody>
          <a:bodyPr wrap="square" rtlCol="0">
            <a:spAutoFit/>
          </a:bodyPr>
          <a:lstStyle/>
          <a:p>
            <a:r>
              <a:rPr lang="en-US" sz="1400" i="1" dirty="0">
                <a:solidFill>
                  <a:srgbClr val="00B050"/>
                </a:solidFill>
              </a:rPr>
              <a:t>The 320-A and 320-B sessions are clearly better!</a:t>
            </a:r>
          </a:p>
        </p:txBody>
      </p:sp>
    </p:spTree>
    <p:extLst>
      <p:ext uri="{BB962C8B-B14F-4D97-AF65-F5344CB8AC3E}">
        <p14:creationId xmlns:p14="http://schemas.microsoft.com/office/powerpoint/2010/main" val="1249504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ALDER Project Experience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137</a:t>
            </a:fld>
            <a:endParaRPr lang="en-US"/>
          </a:p>
        </p:txBody>
      </p:sp>
      <p:sp>
        <p:nvSpPr>
          <p:cNvPr id="7" name="Rectangle 6"/>
          <p:cNvSpPr/>
          <p:nvPr/>
        </p:nvSpPr>
        <p:spPr>
          <a:xfrm>
            <a:off x="715992" y="1190600"/>
            <a:ext cx="8151962" cy="5432256"/>
          </a:xfrm>
          <a:prstGeom prst="rect">
            <a:avLst/>
          </a:prstGeom>
        </p:spPr>
        <p:txBody>
          <a:bodyPr wrap="square">
            <a:spAutoFit/>
          </a:bodyPr>
          <a:lstStyle/>
          <a:p>
            <a:r>
              <a:rPr lang="en-US" sz="1200" dirty="0">
                <a:latin typeface="Courier New" pitchFamily="49" charset="0"/>
                <a:cs typeface="Courier New" pitchFamily="49" charset="0"/>
              </a:rPr>
              <a:t>MARK-TO-MARK COMPARISONS GROUPED BY MARKS AND SORTED BY LENGTH</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ST 1 TO ST 2      DELTA X      DELTA Y       DELTA Z        LENGTH    SESSION NAME</a:t>
            </a:r>
          </a:p>
          <a:p>
            <a:r>
              <a:rPr lang="en-US" sz="900" dirty="0">
                <a:latin typeface="Courier New" pitchFamily="49" charset="0"/>
                <a:cs typeface="Courier New" pitchFamily="49" charset="0"/>
              </a:rPr>
              <a:t>------------------------------------------------------------------------------------------</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89213.5606  -20890.8013   -15902.9364    92996.7115    2011-307-A (NO ALD2)</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89213.5609  -20890.8441   -15902.8820    92996.7122    2011-307-A  ***</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89213.5635  -20890.7806   -15902.9520    92996.7123    2011-320-B</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89213.5614  -20890.8383   -15902.8895    92996.7126    2011-307-B  ***</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89213.5634  -20890.7962   -15902.9444    92996.7145    2011-307-B (NO ALD2)</a:t>
            </a:r>
          </a:p>
          <a:p>
            <a:r>
              <a:rPr lang="en-US" sz="900" dirty="0" err="1">
                <a:latin typeface="Courier New" pitchFamily="49" charset="0"/>
                <a:cs typeface="Courier New" pitchFamily="49" charset="0"/>
              </a:rPr>
              <a:t>mnjc</a:t>
            </a:r>
            <a:r>
              <a:rPr lang="en-US" sz="900" dirty="0">
                <a:latin typeface="Courier New" pitchFamily="49" charset="0"/>
                <a:cs typeface="Courier New" pitchFamily="49" charset="0"/>
              </a:rPr>
              <a:t> TO ald1   89213.5707  -20890.8126   -15902.9396    92996.7243    2011-320-A</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91270.6676   30722.1200    32831.5363   101745.2367    2011-307-A (NO ALD2)</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91270.6713   30722.1224    32831.5303   101745.2389    2011-307-B (NO ALD2)</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91270.6762   30722.1068    32831.5374   101745.2408    2011-320-A</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91270.6693   30722.0799    32831.5857   101745.2421    2011-307-B  ***</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91270.6681   30722.0783    32831.5918   101745.2425    2011-307-A  ***</a:t>
            </a:r>
          </a:p>
          <a:p>
            <a:r>
              <a:rPr lang="en-US" sz="900" dirty="0" err="1">
                <a:latin typeface="Courier New" pitchFamily="49" charset="0"/>
                <a:cs typeface="Courier New" pitchFamily="49" charset="0"/>
              </a:rPr>
              <a:t>mnpl</a:t>
            </a:r>
            <a:r>
              <a:rPr lang="en-US" sz="900" dirty="0">
                <a:latin typeface="Courier New" pitchFamily="49" charset="0"/>
                <a:cs typeface="Courier New" pitchFamily="49" charset="0"/>
              </a:rPr>
              <a:t> TO ald1   91270.6800   30722.1235    32831.5258   101745.2455    2011-320-B</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33107.2933  -62539.7505   -57078.8435    90913.7373    2011-307-A  ***</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33107.2942  -62539.7076   -57078.8963    90913.7413    2011-307-A (NO ALD2)</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33107.3182  -62539.8253   -57078.7923    90913.7657    2011-307-B  ***</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33107.3202  -62539.7832   -57078.8472    90913.7720    2011-307-B (NO ALD2)</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33107.3251  -62539.7871   -57078.8510    90913.7788    2011-320-A</a:t>
            </a:r>
          </a:p>
          <a:p>
            <a:r>
              <a:rPr lang="en-US" sz="900" dirty="0" err="1">
                <a:latin typeface="Courier New" pitchFamily="49" charset="0"/>
                <a:cs typeface="Courier New" pitchFamily="49" charset="0"/>
              </a:rPr>
              <a:t>mnvi</a:t>
            </a:r>
            <a:r>
              <a:rPr lang="en-US" sz="900" dirty="0">
                <a:latin typeface="Courier New" pitchFamily="49" charset="0"/>
                <a:cs typeface="Courier New" pitchFamily="49" charset="0"/>
              </a:rPr>
              <a:t> TO ald1   33107.3278  -62539.7725   -57078.8681    90913.7805    2011-320-B</a:t>
            </a:r>
          </a:p>
          <a:p>
            <a:endParaRPr lang="en-US" sz="900" dirty="0">
              <a:latin typeface="Courier New" pitchFamily="49" charset="0"/>
              <a:cs typeface="Courier New" pitchFamily="49" charset="0"/>
            </a:endParaRPr>
          </a:p>
          <a:p>
            <a:r>
              <a:rPr lang="en-US" sz="900" dirty="0">
                <a:latin typeface="Courier New" pitchFamily="49" charset="0"/>
                <a:cs typeface="Courier New" pitchFamily="49" charset="0"/>
              </a:rPr>
              <a:t>wis6 TO ald1   -5637.2984    5536.0170     5010.9158     9356.0619    2011-320-B</a:t>
            </a:r>
          </a:p>
          <a:p>
            <a:r>
              <a:rPr lang="en-US" sz="900" dirty="0">
                <a:latin typeface="Courier New" pitchFamily="49" charset="0"/>
                <a:cs typeface="Courier New" pitchFamily="49" charset="0"/>
              </a:rPr>
              <a:t>wis6 TO ald1   -5637.2981    5536.0051     5010.9305     9356.0626    2011-320-A</a:t>
            </a:r>
          </a:p>
          <a:p>
            <a:r>
              <a:rPr lang="en-US" sz="900" dirty="0">
                <a:latin typeface="Courier New" pitchFamily="49" charset="0"/>
                <a:cs typeface="Courier New" pitchFamily="49" charset="0"/>
              </a:rPr>
              <a:t>wis6 TO ald1   -5637.3042    5536.0119     5010.9358     9356.0731    2011-307-B (NO ALD2)</a:t>
            </a:r>
          </a:p>
          <a:p>
            <a:r>
              <a:rPr lang="en-US" sz="900" dirty="0">
                <a:latin typeface="Courier New" pitchFamily="49" charset="0"/>
                <a:cs typeface="Courier New" pitchFamily="49" charset="0"/>
              </a:rPr>
              <a:t>wis6 TO ald1   -5637.3028    5536.0123     5010.9393     9356.0744    2011-307-A (NO ALD2)</a:t>
            </a:r>
          </a:p>
          <a:p>
            <a:r>
              <a:rPr lang="en-US" sz="900" dirty="0">
                <a:latin typeface="Courier New" pitchFamily="49" charset="0"/>
                <a:cs typeface="Courier New" pitchFamily="49" charset="0"/>
              </a:rPr>
              <a:t>wis6 TO ald1   -5637.3065    5535.9632     5010.9928     9356.0762    2011-307-B  ***</a:t>
            </a:r>
          </a:p>
          <a:p>
            <a:r>
              <a:rPr lang="en-US" sz="900" dirty="0">
                <a:latin typeface="Courier New" pitchFamily="49" charset="0"/>
                <a:cs typeface="Courier New" pitchFamily="49" charset="0"/>
              </a:rPr>
              <a:t>wis6 TO ald1   -5637.3052    5535.9629     5010.9973     9356.0776    2011-307-A  ***</a:t>
            </a:r>
          </a:p>
          <a:p>
            <a:endParaRPr lang="en-US" sz="900" dirty="0">
              <a:latin typeface="Courier New" pitchFamily="49" charset="0"/>
              <a:cs typeface="Courier New" pitchFamily="49" charset="0"/>
            </a:endParaRP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24266.7275   75452.8971    72795.8331   107616.2026    2011-320-B</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24266.7524   75452.8831    72795.8755   107616.2271    2011-320-A</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24266.7463   75452.9005    72795.8622   107616.2289    2011-307-B (NO ALD2)</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24266.7462   75452.8970    72795.8678   107616.2302    2011-307-A (NO ALD2)</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24266.7443   75452.8578    72795.9177   107616.2360    2011-307-B  ***</a:t>
            </a:r>
          </a:p>
          <a:p>
            <a:r>
              <a:rPr lang="en-US" sz="900" dirty="0" err="1">
                <a:latin typeface="Courier New" pitchFamily="49" charset="0"/>
                <a:cs typeface="Courier New" pitchFamily="49" charset="0"/>
              </a:rPr>
              <a:t>wisn</a:t>
            </a:r>
            <a:r>
              <a:rPr lang="en-US" sz="900" dirty="0">
                <a:latin typeface="Courier New" pitchFamily="49" charset="0"/>
                <a:cs typeface="Courier New" pitchFamily="49" charset="0"/>
              </a:rPr>
              <a:t> TO ald1   24266.7450   75452.8563    72795.9242   107616.2396    2011-307-A  ***</a:t>
            </a:r>
          </a:p>
        </p:txBody>
      </p:sp>
    </p:spTree>
    <p:extLst>
      <p:ext uri="{BB962C8B-B14F-4D97-AF65-F5344CB8AC3E}">
        <p14:creationId xmlns:p14="http://schemas.microsoft.com/office/powerpoint/2010/main" val="131044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34B58-1899-4F96-829A-E8121CDEE9ED}"/>
              </a:ext>
            </a:extLst>
          </p:cNvPr>
          <p:cNvSpPr>
            <a:spLocks noGrp="1"/>
          </p:cNvSpPr>
          <p:nvPr>
            <p:ph type="title"/>
          </p:nvPr>
        </p:nvSpPr>
        <p:spPr>
          <a:xfrm>
            <a:off x="457200" y="457200"/>
            <a:ext cx="8605520" cy="640080"/>
          </a:xfrm>
        </p:spPr>
        <p:txBody>
          <a:bodyPr/>
          <a:lstStyle/>
          <a:p>
            <a:r>
              <a:rPr lang="en-US" dirty="0"/>
              <a:t>The ALDER Project Experience - 2022</a:t>
            </a:r>
          </a:p>
        </p:txBody>
      </p:sp>
      <p:sp>
        <p:nvSpPr>
          <p:cNvPr id="3" name="Content Placeholder 2">
            <a:extLst>
              <a:ext uri="{FF2B5EF4-FFF2-40B4-BE49-F238E27FC236}">
                <a16:creationId xmlns:a16="http://schemas.microsoft.com/office/drawing/2014/main" id="{D4A0C4C3-BAED-4D45-BC4E-5935FF2839DF}"/>
              </a:ext>
            </a:extLst>
          </p:cNvPr>
          <p:cNvSpPr>
            <a:spLocks noGrp="1"/>
          </p:cNvSpPr>
          <p:nvPr>
            <p:ph idx="1"/>
          </p:nvPr>
        </p:nvSpPr>
        <p:spPr/>
        <p:txBody>
          <a:bodyPr/>
          <a:lstStyle/>
          <a:p>
            <a:r>
              <a:rPr lang="en-US" dirty="0"/>
              <a:t>Given all the improvements in </a:t>
            </a:r>
            <a:r>
              <a:rPr lang="en-US" dirty="0">
                <a:solidFill>
                  <a:srgbClr val="FF0000"/>
                </a:solidFill>
              </a:rPr>
              <a:t>OPUS PROJECTS 4.0 </a:t>
            </a:r>
            <a:r>
              <a:rPr lang="en-US" dirty="0"/>
              <a:t>since 2011, I re-processed the ALDER project using WIS6 as a local hub and AMC2 as the distant CORS.</a:t>
            </a:r>
          </a:p>
          <a:p>
            <a:r>
              <a:rPr lang="en-US" dirty="0"/>
              <a:t>Then recompiled the various .VEC and .POS tables.</a:t>
            </a:r>
          </a:p>
          <a:p>
            <a:r>
              <a:rPr lang="en-US" dirty="0"/>
              <a:t>Details differ, but similar conclusions as before</a:t>
            </a:r>
          </a:p>
        </p:txBody>
      </p:sp>
      <p:sp>
        <p:nvSpPr>
          <p:cNvPr id="4" name="Date Placeholder 3">
            <a:extLst>
              <a:ext uri="{FF2B5EF4-FFF2-40B4-BE49-F238E27FC236}">
                <a16:creationId xmlns:a16="http://schemas.microsoft.com/office/drawing/2014/main" id="{1D1F9074-307D-45F5-86A1-CEE971594CF9}"/>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A037AE49-C2CE-42BF-B88A-545857B3E1B3}"/>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6A042D52-E969-48BF-8733-E4F9148D8CB6}"/>
              </a:ext>
            </a:extLst>
          </p:cNvPr>
          <p:cNvSpPr>
            <a:spLocks noGrp="1"/>
          </p:cNvSpPr>
          <p:nvPr>
            <p:ph type="sldNum" sz="quarter" idx="12"/>
          </p:nvPr>
        </p:nvSpPr>
        <p:spPr/>
        <p:txBody>
          <a:bodyPr/>
          <a:lstStyle/>
          <a:p>
            <a:pPr>
              <a:defRPr/>
            </a:pPr>
            <a:fld id="{73529DF9-F8E1-4220-8C8F-E52644C5560B}" type="slidenum">
              <a:rPr lang="en-US" smtClean="0"/>
              <a:pPr>
                <a:defRPr/>
              </a:pPr>
              <a:t>138</a:t>
            </a:fld>
            <a:endParaRPr lang="en-US"/>
          </a:p>
        </p:txBody>
      </p:sp>
    </p:spTree>
    <p:extLst>
      <p:ext uri="{BB962C8B-B14F-4D97-AF65-F5344CB8AC3E}">
        <p14:creationId xmlns:p14="http://schemas.microsoft.com/office/powerpoint/2010/main" val="7207185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59465-D6FB-4782-9CA0-1C3215752A8E}"/>
              </a:ext>
            </a:extLst>
          </p:cNvPr>
          <p:cNvSpPr>
            <a:spLocks noGrp="1"/>
          </p:cNvSpPr>
          <p:nvPr>
            <p:ph type="title"/>
          </p:nvPr>
        </p:nvSpPr>
        <p:spPr>
          <a:xfrm>
            <a:off x="457200" y="457200"/>
            <a:ext cx="8686800" cy="640080"/>
          </a:xfrm>
        </p:spPr>
        <p:txBody>
          <a:bodyPr/>
          <a:lstStyle/>
          <a:p>
            <a:r>
              <a:rPr lang="en-US" dirty="0"/>
              <a:t>The ALDER Project Experience - 2022</a:t>
            </a:r>
          </a:p>
        </p:txBody>
      </p:sp>
      <p:sp>
        <p:nvSpPr>
          <p:cNvPr id="4" name="Date Placeholder 3">
            <a:extLst>
              <a:ext uri="{FF2B5EF4-FFF2-40B4-BE49-F238E27FC236}">
                <a16:creationId xmlns:a16="http://schemas.microsoft.com/office/drawing/2014/main" id="{C452A40A-88A7-4D76-A6FE-E1BCEC3B7B22}"/>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6F81AF71-1377-4AFE-ABB6-A7F8C655542B}"/>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A2869DB8-3731-49C6-9A88-4A023E1EB10C}"/>
              </a:ext>
            </a:extLst>
          </p:cNvPr>
          <p:cNvSpPr>
            <a:spLocks noGrp="1"/>
          </p:cNvSpPr>
          <p:nvPr>
            <p:ph type="sldNum" sz="quarter" idx="12"/>
          </p:nvPr>
        </p:nvSpPr>
        <p:spPr/>
        <p:txBody>
          <a:bodyPr/>
          <a:lstStyle/>
          <a:p>
            <a:pPr>
              <a:defRPr/>
            </a:pPr>
            <a:fld id="{73529DF9-F8E1-4220-8C8F-E52644C5560B}" type="slidenum">
              <a:rPr lang="en-US" smtClean="0"/>
              <a:pPr>
                <a:defRPr/>
              </a:pPr>
              <a:t>139</a:t>
            </a:fld>
            <a:endParaRPr lang="en-US"/>
          </a:p>
        </p:txBody>
      </p:sp>
      <p:pic>
        <p:nvPicPr>
          <p:cNvPr id="8" name="Picture 7">
            <a:extLst>
              <a:ext uri="{FF2B5EF4-FFF2-40B4-BE49-F238E27FC236}">
                <a16:creationId xmlns:a16="http://schemas.microsoft.com/office/drawing/2014/main" id="{B752C932-E51F-40A2-A043-F0E7ED89AC50}"/>
              </a:ext>
            </a:extLst>
          </p:cNvPr>
          <p:cNvPicPr>
            <a:picLocks noChangeAspect="1"/>
          </p:cNvPicPr>
          <p:nvPr/>
        </p:nvPicPr>
        <p:blipFill>
          <a:blip r:embed="rId2"/>
          <a:stretch>
            <a:fillRect/>
          </a:stretch>
        </p:blipFill>
        <p:spPr>
          <a:xfrm>
            <a:off x="121920" y="1102237"/>
            <a:ext cx="6303319" cy="3606538"/>
          </a:xfrm>
          <a:prstGeom prst="rect">
            <a:avLst/>
          </a:prstGeom>
        </p:spPr>
      </p:pic>
      <p:pic>
        <p:nvPicPr>
          <p:cNvPr id="10" name="Picture 9">
            <a:extLst>
              <a:ext uri="{FF2B5EF4-FFF2-40B4-BE49-F238E27FC236}">
                <a16:creationId xmlns:a16="http://schemas.microsoft.com/office/drawing/2014/main" id="{E3DE4349-A60D-464C-A8FE-1C5FF3599BA5}"/>
              </a:ext>
            </a:extLst>
          </p:cNvPr>
          <p:cNvPicPr>
            <a:picLocks noChangeAspect="1"/>
          </p:cNvPicPr>
          <p:nvPr/>
        </p:nvPicPr>
        <p:blipFill>
          <a:blip r:embed="rId3"/>
          <a:stretch>
            <a:fillRect/>
          </a:stretch>
        </p:blipFill>
        <p:spPr>
          <a:xfrm>
            <a:off x="3547009" y="3332480"/>
            <a:ext cx="5596991" cy="3206432"/>
          </a:xfrm>
          <a:prstGeom prst="rect">
            <a:avLst/>
          </a:prstGeom>
        </p:spPr>
      </p:pic>
      <p:cxnSp>
        <p:nvCxnSpPr>
          <p:cNvPr id="11" name="Straight Arrow Connector 10">
            <a:extLst>
              <a:ext uri="{FF2B5EF4-FFF2-40B4-BE49-F238E27FC236}">
                <a16:creationId xmlns:a16="http://schemas.microsoft.com/office/drawing/2014/main" id="{1AC82DE4-F20F-4E3A-91F4-8C35E3CDB190}"/>
              </a:ext>
            </a:extLst>
          </p:cNvPr>
          <p:cNvCxnSpPr>
            <a:cxnSpLocks/>
          </p:cNvCxnSpPr>
          <p:nvPr/>
        </p:nvCxnSpPr>
        <p:spPr>
          <a:xfrm flipH="1">
            <a:off x="3273579" y="2445544"/>
            <a:ext cx="826934" cy="35956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B73B1A0-133A-42C1-B428-5DCEA500200A}"/>
              </a:ext>
            </a:extLst>
          </p:cNvPr>
          <p:cNvCxnSpPr>
            <a:cxnSpLocks/>
          </p:cNvCxnSpPr>
          <p:nvPr/>
        </p:nvCxnSpPr>
        <p:spPr>
          <a:xfrm>
            <a:off x="4100513" y="2445544"/>
            <a:ext cx="1615427" cy="210473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4F2B81A-704A-464A-A8A7-5920A032C361}"/>
              </a:ext>
            </a:extLst>
          </p:cNvPr>
          <p:cNvSpPr txBox="1"/>
          <p:nvPr/>
        </p:nvSpPr>
        <p:spPr>
          <a:xfrm>
            <a:off x="3133236" y="2075322"/>
            <a:ext cx="2171700" cy="369332"/>
          </a:xfrm>
          <a:prstGeom prst="rect">
            <a:avLst/>
          </a:prstGeom>
          <a:noFill/>
        </p:spPr>
        <p:txBody>
          <a:bodyPr wrap="square" rtlCol="0">
            <a:spAutoFit/>
          </a:bodyPr>
          <a:lstStyle/>
          <a:p>
            <a:r>
              <a:rPr lang="en-US" dirty="0">
                <a:solidFill>
                  <a:srgbClr val="0070C0"/>
                </a:solidFill>
              </a:rPr>
              <a:t>The ALDER marks</a:t>
            </a:r>
          </a:p>
        </p:txBody>
      </p:sp>
      <p:sp>
        <p:nvSpPr>
          <p:cNvPr id="19" name="TextBox 18">
            <a:extLst>
              <a:ext uri="{FF2B5EF4-FFF2-40B4-BE49-F238E27FC236}">
                <a16:creationId xmlns:a16="http://schemas.microsoft.com/office/drawing/2014/main" id="{49EE0303-1C9D-4D21-96EC-C10DD74CB1DF}"/>
              </a:ext>
            </a:extLst>
          </p:cNvPr>
          <p:cNvSpPr txBox="1"/>
          <p:nvPr/>
        </p:nvSpPr>
        <p:spPr>
          <a:xfrm rot="3222061">
            <a:off x="5387480" y="4699822"/>
            <a:ext cx="574370" cy="276999"/>
          </a:xfrm>
          <a:prstGeom prst="rect">
            <a:avLst/>
          </a:prstGeom>
          <a:noFill/>
        </p:spPr>
        <p:txBody>
          <a:bodyPr wrap="square" rtlCol="0">
            <a:spAutoFit/>
          </a:bodyPr>
          <a:lstStyle/>
          <a:p>
            <a:r>
              <a:rPr lang="en-US" sz="1200" dirty="0">
                <a:solidFill>
                  <a:srgbClr val="0070C0"/>
                </a:solidFill>
              </a:rPr>
              <a:t>ALD1</a:t>
            </a:r>
          </a:p>
        </p:txBody>
      </p:sp>
      <p:sp>
        <p:nvSpPr>
          <p:cNvPr id="21" name="TextBox 20">
            <a:extLst>
              <a:ext uri="{FF2B5EF4-FFF2-40B4-BE49-F238E27FC236}">
                <a16:creationId xmlns:a16="http://schemas.microsoft.com/office/drawing/2014/main" id="{9929EAC3-CB17-448F-B0DC-31796DE610DD}"/>
              </a:ext>
            </a:extLst>
          </p:cNvPr>
          <p:cNvSpPr txBox="1"/>
          <p:nvPr/>
        </p:nvSpPr>
        <p:spPr>
          <a:xfrm rot="3222061">
            <a:off x="5567974" y="4598857"/>
            <a:ext cx="574370" cy="276999"/>
          </a:xfrm>
          <a:prstGeom prst="rect">
            <a:avLst/>
          </a:prstGeom>
          <a:noFill/>
        </p:spPr>
        <p:txBody>
          <a:bodyPr wrap="square" rtlCol="0">
            <a:spAutoFit/>
          </a:bodyPr>
          <a:lstStyle/>
          <a:p>
            <a:r>
              <a:rPr lang="en-US" sz="1200" dirty="0">
                <a:solidFill>
                  <a:srgbClr val="0070C0"/>
                </a:solidFill>
              </a:rPr>
              <a:t>ALD2</a:t>
            </a:r>
          </a:p>
        </p:txBody>
      </p:sp>
      <p:sp>
        <p:nvSpPr>
          <p:cNvPr id="22" name="TextBox 21">
            <a:extLst>
              <a:ext uri="{FF2B5EF4-FFF2-40B4-BE49-F238E27FC236}">
                <a16:creationId xmlns:a16="http://schemas.microsoft.com/office/drawing/2014/main" id="{11BD46D8-6142-4101-997C-681CFAFCF33B}"/>
              </a:ext>
            </a:extLst>
          </p:cNvPr>
          <p:cNvSpPr txBox="1"/>
          <p:nvPr/>
        </p:nvSpPr>
        <p:spPr>
          <a:xfrm rot="3222061">
            <a:off x="5713183" y="4507577"/>
            <a:ext cx="574370" cy="276999"/>
          </a:xfrm>
          <a:prstGeom prst="rect">
            <a:avLst/>
          </a:prstGeom>
          <a:noFill/>
        </p:spPr>
        <p:txBody>
          <a:bodyPr wrap="square" rtlCol="0">
            <a:spAutoFit/>
          </a:bodyPr>
          <a:lstStyle/>
          <a:p>
            <a:r>
              <a:rPr lang="en-US" sz="1200" dirty="0">
                <a:solidFill>
                  <a:srgbClr val="0070C0"/>
                </a:solidFill>
              </a:rPr>
              <a:t>ALD3</a:t>
            </a:r>
          </a:p>
        </p:txBody>
      </p:sp>
      <p:sp>
        <p:nvSpPr>
          <p:cNvPr id="23" name="TextBox 22">
            <a:extLst>
              <a:ext uri="{FF2B5EF4-FFF2-40B4-BE49-F238E27FC236}">
                <a16:creationId xmlns:a16="http://schemas.microsoft.com/office/drawing/2014/main" id="{31CB1769-FA9E-4DA5-AB7A-5F50D7C9FB74}"/>
              </a:ext>
            </a:extLst>
          </p:cNvPr>
          <p:cNvSpPr txBox="1"/>
          <p:nvPr/>
        </p:nvSpPr>
        <p:spPr>
          <a:xfrm rot="3222061">
            <a:off x="5865933" y="4411069"/>
            <a:ext cx="574370" cy="276999"/>
          </a:xfrm>
          <a:prstGeom prst="rect">
            <a:avLst/>
          </a:prstGeom>
          <a:noFill/>
        </p:spPr>
        <p:txBody>
          <a:bodyPr wrap="square" rtlCol="0">
            <a:spAutoFit/>
          </a:bodyPr>
          <a:lstStyle/>
          <a:p>
            <a:r>
              <a:rPr lang="en-US" sz="1200" dirty="0">
                <a:solidFill>
                  <a:srgbClr val="0070C0"/>
                </a:solidFill>
              </a:rPr>
              <a:t>ALD4</a:t>
            </a:r>
          </a:p>
        </p:txBody>
      </p:sp>
      <p:sp>
        <p:nvSpPr>
          <p:cNvPr id="24" name="TextBox 23">
            <a:extLst>
              <a:ext uri="{FF2B5EF4-FFF2-40B4-BE49-F238E27FC236}">
                <a16:creationId xmlns:a16="http://schemas.microsoft.com/office/drawing/2014/main" id="{2CC7F6FB-CB23-48F4-9722-28DA835E1A0B}"/>
              </a:ext>
            </a:extLst>
          </p:cNvPr>
          <p:cNvSpPr txBox="1"/>
          <p:nvPr/>
        </p:nvSpPr>
        <p:spPr>
          <a:xfrm>
            <a:off x="3240354" y="2832484"/>
            <a:ext cx="574370" cy="276999"/>
          </a:xfrm>
          <a:prstGeom prst="rect">
            <a:avLst/>
          </a:prstGeom>
          <a:noFill/>
        </p:spPr>
        <p:txBody>
          <a:bodyPr wrap="square" rtlCol="0">
            <a:spAutoFit/>
          </a:bodyPr>
          <a:lstStyle/>
          <a:p>
            <a:r>
              <a:rPr lang="en-US" sz="1200" dirty="0">
                <a:solidFill>
                  <a:srgbClr val="0070C0"/>
                </a:solidFill>
              </a:rPr>
              <a:t>WIS6</a:t>
            </a:r>
          </a:p>
        </p:txBody>
      </p:sp>
      <p:sp>
        <p:nvSpPr>
          <p:cNvPr id="25" name="TextBox 24">
            <a:extLst>
              <a:ext uri="{FF2B5EF4-FFF2-40B4-BE49-F238E27FC236}">
                <a16:creationId xmlns:a16="http://schemas.microsoft.com/office/drawing/2014/main" id="{A39B1929-2477-4E34-A1BE-41E16DF71879}"/>
              </a:ext>
            </a:extLst>
          </p:cNvPr>
          <p:cNvSpPr txBox="1"/>
          <p:nvPr/>
        </p:nvSpPr>
        <p:spPr>
          <a:xfrm rot="19166353">
            <a:off x="1005688" y="4255039"/>
            <a:ext cx="645947" cy="276999"/>
          </a:xfrm>
          <a:prstGeom prst="rect">
            <a:avLst/>
          </a:prstGeom>
          <a:noFill/>
        </p:spPr>
        <p:txBody>
          <a:bodyPr wrap="square" rtlCol="0">
            <a:spAutoFit/>
          </a:bodyPr>
          <a:lstStyle/>
          <a:p>
            <a:r>
              <a:rPr lang="en-US" sz="1200" dirty="0">
                <a:solidFill>
                  <a:srgbClr val="0070C0"/>
                </a:solidFill>
              </a:rPr>
              <a:t>AMC2</a:t>
            </a:r>
          </a:p>
        </p:txBody>
      </p:sp>
    </p:spTree>
    <p:extLst>
      <p:ext uri="{BB962C8B-B14F-4D97-AF65-F5344CB8AC3E}">
        <p14:creationId xmlns:p14="http://schemas.microsoft.com/office/powerpoint/2010/main" val="26509604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750"/>
                            </p:stCondLst>
                            <p:childTnLst>
                              <p:par>
                                <p:cTn id="9" presetID="22" presetClass="entr" presetSubtype="1" fill="hold"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500"/>
                            </p:stCondLst>
                            <p:childTnLst>
                              <p:par>
                                <p:cTn id="13" presetID="22" presetClass="entr" presetSubtype="1" fill="hold" nodeType="after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14</a:t>
            </a:fld>
            <a:endParaRPr lang="en-US"/>
          </a:p>
        </p:txBody>
      </p:sp>
      <p:sp>
        <p:nvSpPr>
          <p:cNvPr id="9" name="TextBox 8"/>
          <p:cNvSpPr txBox="1"/>
          <p:nvPr/>
        </p:nvSpPr>
        <p:spPr>
          <a:xfrm>
            <a:off x="457200" y="530352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 or a simple map.</a:t>
            </a:r>
            <a:endParaRPr lang="en-US" sz="2400" dirty="0">
              <a:solidFill>
                <a:schemeClr val="bg1"/>
              </a:solidFill>
            </a:endParaRPr>
          </a:p>
        </p:txBody>
      </p:sp>
      <p:pic>
        <p:nvPicPr>
          <p:cNvPr id="13" name="Picture 12" descr="whitearrow.gif"/>
          <p:cNvPicPr>
            <a:picLocks noChangeAspect="1"/>
          </p:cNvPicPr>
          <p:nvPr/>
        </p:nvPicPr>
        <p:blipFill>
          <a:blip r:embed="rId3" cstate="print"/>
          <a:srcRect/>
          <a:stretch>
            <a:fillRect/>
          </a:stretch>
        </p:blipFill>
        <p:spPr bwMode="auto">
          <a:xfrm>
            <a:off x="6056415" y="1473531"/>
            <a:ext cx="439387" cy="439387"/>
          </a:xfrm>
          <a:prstGeom prst="rect">
            <a:avLst/>
          </a:prstGeom>
          <a:noFill/>
          <a:ln w="9525">
            <a:noFill/>
            <a:miter lim="800000"/>
            <a:headEnd/>
            <a:tailEnd/>
          </a:ln>
        </p:spPr>
      </p:pic>
      <p:pic>
        <p:nvPicPr>
          <p:cNvPr id="3" name="Picture 2">
            <a:extLst>
              <a:ext uri="{FF2B5EF4-FFF2-40B4-BE49-F238E27FC236}">
                <a16:creationId xmlns:a16="http://schemas.microsoft.com/office/drawing/2014/main" id="{865AC995-6348-4B99-B572-DB1F8ECFFCCD}"/>
              </a:ext>
            </a:extLst>
          </p:cNvPr>
          <p:cNvPicPr>
            <a:picLocks noChangeAspect="1"/>
          </p:cNvPicPr>
          <p:nvPr/>
        </p:nvPicPr>
        <p:blipFill>
          <a:blip r:embed="rId4"/>
          <a:stretch>
            <a:fillRect/>
          </a:stretch>
        </p:blipFill>
        <p:spPr>
          <a:xfrm>
            <a:off x="0" y="0"/>
            <a:ext cx="9144000" cy="508561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E1920-D930-43AD-8DC5-B81B585E1797}"/>
              </a:ext>
            </a:extLst>
          </p:cNvPr>
          <p:cNvSpPr>
            <a:spLocks noGrp="1"/>
          </p:cNvSpPr>
          <p:nvPr>
            <p:ph type="title"/>
          </p:nvPr>
        </p:nvSpPr>
        <p:spPr>
          <a:xfrm>
            <a:off x="457200" y="457200"/>
            <a:ext cx="8686800" cy="640080"/>
          </a:xfrm>
        </p:spPr>
        <p:txBody>
          <a:bodyPr/>
          <a:lstStyle/>
          <a:p>
            <a:r>
              <a:rPr lang="en-US" dirty="0"/>
              <a:t>The ALDER Project Experience - 2022</a:t>
            </a:r>
          </a:p>
        </p:txBody>
      </p:sp>
      <p:sp>
        <p:nvSpPr>
          <p:cNvPr id="4" name="Date Placeholder 3">
            <a:extLst>
              <a:ext uri="{FF2B5EF4-FFF2-40B4-BE49-F238E27FC236}">
                <a16:creationId xmlns:a16="http://schemas.microsoft.com/office/drawing/2014/main" id="{F8EAAA27-32A6-48D5-9911-23C12F66D10C}"/>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2961B32A-CE83-4D82-AAA1-FFE404EBF172}"/>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883720F0-A157-4EBF-8EED-299298F4567A}"/>
              </a:ext>
            </a:extLst>
          </p:cNvPr>
          <p:cNvSpPr>
            <a:spLocks noGrp="1"/>
          </p:cNvSpPr>
          <p:nvPr>
            <p:ph type="sldNum" sz="quarter" idx="12"/>
          </p:nvPr>
        </p:nvSpPr>
        <p:spPr/>
        <p:txBody>
          <a:bodyPr/>
          <a:lstStyle/>
          <a:p>
            <a:pPr>
              <a:defRPr/>
            </a:pPr>
            <a:fld id="{73529DF9-F8E1-4220-8C8F-E52644C5560B}" type="slidenum">
              <a:rPr lang="en-US" smtClean="0"/>
              <a:pPr>
                <a:defRPr/>
              </a:pPr>
              <a:t>140</a:t>
            </a:fld>
            <a:endParaRPr lang="en-US"/>
          </a:p>
        </p:txBody>
      </p:sp>
      <p:graphicFrame>
        <p:nvGraphicFramePr>
          <p:cNvPr id="11" name="Table 10">
            <a:extLst>
              <a:ext uri="{FF2B5EF4-FFF2-40B4-BE49-F238E27FC236}">
                <a16:creationId xmlns:a16="http://schemas.microsoft.com/office/drawing/2014/main" id="{277B8B10-159A-4112-A862-AABA8EC648A1}"/>
              </a:ext>
            </a:extLst>
          </p:cNvPr>
          <p:cNvGraphicFramePr>
            <a:graphicFrameLocks noGrp="1"/>
          </p:cNvGraphicFramePr>
          <p:nvPr>
            <p:extLst>
              <p:ext uri="{D42A27DB-BD31-4B8C-83A1-F6EECF244321}">
                <p14:modId xmlns:p14="http://schemas.microsoft.com/office/powerpoint/2010/main" val="733522652"/>
              </p:ext>
            </p:extLst>
          </p:nvPr>
        </p:nvGraphicFramePr>
        <p:xfrm>
          <a:off x="579120" y="1497058"/>
          <a:ext cx="8412480" cy="1893310"/>
        </p:xfrm>
        <a:graphic>
          <a:graphicData uri="http://schemas.openxmlformats.org/drawingml/2006/table">
            <a:tbl>
              <a:tblPr/>
              <a:tblGrid>
                <a:gridCol w="1066800">
                  <a:extLst>
                    <a:ext uri="{9D8B030D-6E8A-4147-A177-3AD203B41FA5}">
                      <a16:colId xmlns:a16="http://schemas.microsoft.com/office/drawing/2014/main" val="3728048337"/>
                    </a:ext>
                  </a:extLst>
                </a:gridCol>
                <a:gridCol w="762000">
                  <a:extLst>
                    <a:ext uri="{9D8B030D-6E8A-4147-A177-3AD203B41FA5}">
                      <a16:colId xmlns:a16="http://schemas.microsoft.com/office/drawing/2014/main" val="595662966"/>
                    </a:ext>
                  </a:extLst>
                </a:gridCol>
                <a:gridCol w="965200">
                  <a:extLst>
                    <a:ext uri="{9D8B030D-6E8A-4147-A177-3AD203B41FA5}">
                      <a16:colId xmlns:a16="http://schemas.microsoft.com/office/drawing/2014/main" val="899409717"/>
                    </a:ext>
                  </a:extLst>
                </a:gridCol>
                <a:gridCol w="792480">
                  <a:extLst>
                    <a:ext uri="{9D8B030D-6E8A-4147-A177-3AD203B41FA5}">
                      <a16:colId xmlns:a16="http://schemas.microsoft.com/office/drawing/2014/main" val="1733872168"/>
                    </a:ext>
                  </a:extLst>
                </a:gridCol>
                <a:gridCol w="1026160">
                  <a:extLst>
                    <a:ext uri="{9D8B030D-6E8A-4147-A177-3AD203B41FA5}">
                      <a16:colId xmlns:a16="http://schemas.microsoft.com/office/drawing/2014/main" val="2767910886"/>
                    </a:ext>
                  </a:extLst>
                </a:gridCol>
                <a:gridCol w="619760">
                  <a:extLst>
                    <a:ext uri="{9D8B030D-6E8A-4147-A177-3AD203B41FA5}">
                      <a16:colId xmlns:a16="http://schemas.microsoft.com/office/drawing/2014/main" val="2178353355"/>
                    </a:ext>
                  </a:extLst>
                </a:gridCol>
                <a:gridCol w="883920">
                  <a:extLst>
                    <a:ext uri="{9D8B030D-6E8A-4147-A177-3AD203B41FA5}">
                      <a16:colId xmlns:a16="http://schemas.microsoft.com/office/drawing/2014/main" val="1691610645"/>
                    </a:ext>
                  </a:extLst>
                </a:gridCol>
                <a:gridCol w="647648">
                  <a:extLst>
                    <a:ext uri="{9D8B030D-6E8A-4147-A177-3AD203B41FA5}">
                      <a16:colId xmlns:a16="http://schemas.microsoft.com/office/drawing/2014/main" val="571821654"/>
                    </a:ext>
                  </a:extLst>
                </a:gridCol>
                <a:gridCol w="1069392">
                  <a:extLst>
                    <a:ext uri="{9D8B030D-6E8A-4147-A177-3AD203B41FA5}">
                      <a16:colId xmlns:a16="http://schemas.microsoft.com/office/drawing/2014/main" val="165206127"/>
                    </a:ext>
                  </a:extLst>
                </a:gridCol>
                <a:gridCol w="579120">
                  <a:extLst>
                    <a:ext uri="{9D8B030D-6E8A-4147-A177-3AD203B41FA5}">
                      <a16:colId xmlns:a16="http://schemas.microsoft.com/office/drawing/2014/main" val="1653400553"/>
                    </a:ext>
                  </a:extLst>
                </a:gridCol>
              </a:tblGrid>
              <a:tr h="189331">
                <a:tc>
                  <a:txBody>
                    <a:bodyPr/>
                    <a:lstStyle/>
                    <a:p>
                      <a:pPr algn="l" fontAlgn="b"/>
                      <a:r>
                        <a:rPr lang="en-US" sz="1100" b="1" i="0" u="none" strike="noStrike" dirty="0">
                          <a:solidFill>
                            <a:srgbClr val="000000"/>
                          </a:solidFill>
                          <a:effectLst/>
                          <a:latin typeface="Calibri" panose="020F0502020204030204" pitchFamily="34" charset="0"/>
                        </a:rPr>
                        <a:t>From</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dirty="0">
                          <a:solidFill>
                            <a:srgbClr val="000000"/>
                          </a:solidFill>
                          <a:effectLst/>
                          <a:latin typeface="Calibri" panose="020F0502020204030204" pitchFamily="34" charset="0"/>
                        </a:rPr>
                        <a:t>To</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Avg DX</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P2P</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Avg DY</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P2P</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Avg DZ</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P2P</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Avg Length</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P2P</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89079862"/>
                  </a:ext>
                </a:extLst>
              </a:tr>
              <a:tr h="189331">
                <a:tc>
                  <a:txBody>
                    <a:bodyPr/>
                    <a:lstStyle/>
                    <a:p>
                      <a:pPr algn="l" fontAlgn="b"/>
                      <a:r>
                        <a:rPr lang="en-US" sz="1100" b="0" i="0" u="none" strike="noStrike" dirty="0">
                          <a:solidFill>
                            <a:srgbClr val="000000"/>
                          </a:solidFill>
                          <a:effectLst/>
                          <a:latin typeface="Calibri" panose="020F0502020204030204" pitchFamily="34" charset="0"/>
                        </a:rPr>
                        <a:t>ald1</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5637.30490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0.00650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-5535.95580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0.01770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-5010.99560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0.02630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9356.07240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0.00780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60892437"/>
                  </a:ext>
                </a:extLst>
              </a:tr>
              <a:tr h="189331">
                <a:tc>
                  <a:txBody>
                    <a:bodyPr/>
                    <a:lstStyle/>
                    <a:p>
                      <a:pPr algn="l" fontAlgn="b"/>
                      <a:r>
                        <a:rPr lang="en-US" sz="1100" b="0" i="0" u="none" strike="noStrike" dirty="0">
                          <a:solidFill>
                            <a:srgbClr val="000000"/>
                          </a:solidFill>
                          <a:effectLst/>
                          <a:latin typeface="Calibri" panose="020F0502020204030204" pitchFamily="34" charset="0"/>
                        </a:rPr>
                        <a:t>ald2</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100" b="0" i="0" u="none" strike="noStrike" dirty="0">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US" sz="1100" b="0" i="0" u="none" strike="noStrike">
                          <a:solidFill>
                            <a:srgbClr val="000000"/>
                          </a:solidFill>
                          <a:effectLst/>
                          <a:latin typeface="Calibri" panose="020F0502020204030204" pitchFamily="34" charset="0"/>
                        </a:rPr>
                        <a:t>5614.39730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0.05930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-5542.31420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0.24170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-5017.78870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0.18860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9349.70090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0.07740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06068640"/>
                  </a:ext>
                </a:extLst>
              </a:tr>
              <a:tr h="189331">
                <a:tc>
                  <a:txBody>
                    <a:bodyPr/>
                    <a:lstStyle/>
                    <a:p>
                      <a:pPr algn="l" fontAlgn="b"/>
                      <a:r>
                        <a:rPr lang="en-US" sz="1100" b="0" i="0" u="none" strike="noStrike" dirty="0">
                          <a:solidFill>
                            <a:srgbClr val="000000"/>
                          </a:solidFill>
                          <a:effectLst/>
                          <a:latin typeface="Calibri" panose="020F0502020204030204" pitchFamily="34" charset="0"/>
                        </a:rPr>
                        <a:t>ald3</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5594.71620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0.00800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-5548.10990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0.03690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-5023.72700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0.03920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9344.52820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0.01140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358390655"/>
                  </a:ext>
                </a:extLst>
              </a:tr>
              <a:tr h="189331">
                <a:tc>
                  <a:txBody>
                    <a:bodyPr/>
                    <a:lstStyle/>
                    <a:p>
                      <a:pPr algn="l" fontAlgn="b"/>
                      <a:r>
                        <a:rPr lang="en-US" sz="1100" b="0" i="0" u="none" strike="noStrike" dirty="0">
                          <a:solidFill>
                            <a:srgbClr val="000000"/>
                          </a:solidFill>
                          <a:effectLst/>
                          <a:latin typeface="Calibri" panose="020F0502020204030204" pitchFamily="34" charset="0"/>
                        </a:rPr>
                        <a:t>ald4</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5575.16910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0.00390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-5552.88360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0.06600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dirty="0">
                          <a:solidFill>
                            <a:srgbClr val="000000"/>
                          </a:solidFill>
                          <a:effectLst/>
                          <a:latin typeface="Calibri" panose="020F0502020204030204" pitchFamily="34" charset="0"/>
                        </a:rPr>
                        <a:t>-5029.18410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0.06220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r" fontAlgn="b"/>
                      <a:r>
                        <a:rPr lang="en-US" sz="1100" b="0" i="0" u="none" strike="noStrike">
                          <a:solidFill>
                            <a:srgbClr val="000000"/>
                          </a:solidFill>
                          <a:effectLst/>
                          <a:latin typeface="Calibri" panose="020F0502020204030204" pitchFamily="34" charset="0"/>
                        </a:rPr>
                        <a:t>9338.61440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0.00450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135735605"/>
                  </a:ext>
                </a:extLst>
              </a:tr>
              <a:tr h="189331">
                <a:tc>
                  <a:txBody>
                    <a:bodyPr/>
                    <a:lstStyle/>
                    <a:p>
                      <a:pPr algn="l" fontAlgn="b"/>
                      <a:r>
                        <a:rPr lang="en-US" sz="1100" b="0" i="0" u="none" strike="noStrike">
                          <a:solidFill>
                            <a:srgbClr val="000000"/>
                          </a:solidFill>
                          <a:effectLst/>
                          <a:latin typeface="Calibri" panose="020F0502020204030204" pitchFamily="34" charset="0"/>
                        </a:rPr>
                        <a:t>AMC2</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1094483.86390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0.00780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440424.39880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0.00660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642955.70580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0.00580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1343599.87310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0.00930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4629030"/>
                  </a:ext>
                </a:extLst>
              </a:tr>
              <a:tr h="189331">
                <a:tc>
                  <a:txBody>
                    <a:bodyPr/>
                    <a:lstStyle/>
                    <a:p>
                      <a:pPr algn="l" fontAlgn="b"/>
                      <a:r>
                        <a:rPr lang="en-US" sz="1100" b="0" i="0" u="none" strike="noStrike">
                          <a:solidFill>
                            <a:srgbClr val="000000"/>
                          </a:solidFill>
                          <a:effectLst/>
                          <a:latin typeface="Calibri" panose="020F0502020204030204" pitchFamily="34" charset="0"/>
                        </a:rPr>
                        <a:t>MNJC</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94850.87330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0.00290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-26426.80310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0.01070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-20913.89410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0.01190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100660.09660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0.00270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5388799"/>
                  </a:ext>
                </a:extLst>
              </a:tr>
              <a:tr h="189331">
                <a:tc>
                  <a:txBody>
                    <a:bodyPr/>
                    <a:lstStyle/>
                    <a:p>
                      <a:pPr algn="l" fontAlgn="b"/>
                      <a:r>
                        <a:rPr lang="en-US" sz="1100" b="0" i="0" u="none" strike="noStrike">
                          <a:solidFill>
                            <a:srgbClr val="000000"/>
                          </a:solidFill>
                          <a:effectLst/>
                          <a:latin typeface="Calibri" panose="020F0502020204030204" pitchFamily="34" charset="0"/>
                        </a:rPr>
                        <a:t>MNPL</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96907.98100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25186.11610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0.00960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27820.58130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0.01090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103920.55600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0.00340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1394216"/>
                  </a:ext>
                </a:extLst>
              </a:tr>
              <a:tr h="189331">
                <a:tc>
                  <a:txBody>
                    <a:bodyPr/>
                    <a:lstStyle/>
                    <a:p>
                      <a:pPr algn="l" fontAlgn="b"/>
                      <a:r>
                        <a:rPr lang="en-US" sz="1100" b="0" i="0" u="none" strike="noStrike">
                          <a:solidFill>
                            <a:srgbClr val="000000"/>
                          </a:solidFill>
                          <a:effectLst/>
                          <a:latin typeface="Calibri" panose="020F0502020204030204" pitchFamily="34" charset="0"/>
                        </a:rPr>
                        <a:t>MNVI</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38744.63100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0.00330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-68075.77930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0.00970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-62089.80480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0.00780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99952.99910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0.00340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5807465"/>
                  </a:ext>
                </a:extLst>
              </a:tr>
              <a:tr h="189331">
                <a:tc>
                  <a:txBody>
                    <a:bodyPr/>
                    <a:lstStyle/>
                    <a:p>
                      <a:pPr algn="l" fontAlgn="b"/>
                      <a:r>
                        <a:rPr lang="en-US" sz="1100" b="0" i="0" u="none" strike="noStrike">
                          <a:solidFill>
                            <a:srgbClr val="000000"/>
                          </a:solidFill>
                          <a:effectLst/>
                          <a:latin typeface="Calibri" panose="020F0502020204030204" pitchFamily="34" charset="0"/>
                        </a:rPr>
                        <a:t>WISN</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WIS6</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29904.05650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0.00190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69916.89400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0.00800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67784.91460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0.00690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101869.61920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0.00210</a:t>
                      </a:r>
                    </a:p>
                  </a:txBody>
                  <a:tcPr marL="9467" marR="9467" marT="94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8714876"/>
                  </a:ext>
                </a:extLst>
              </a:tr>
            </a:tbl>
          </a:graphicData>
        </a:graphic>
      </p:graphicFrame>
      <p:sp>
        <p:nvSpPr>
          <p:cNvPr id="12" name="TextBox 11">
            <a:extLst>
              <a:ext uri="{FF2B5EF4-FFF2-40B4-BE49-F238E27FC236}">
                <a16:creationId xmlns:a16="http://schemas.microsoft.com/office/drawing/2014/main" id="{B49F45FE-1BB7-4EFD-BA11-EF4B0286A7A5}"/>
              </a:ext>
            </a:extLst>
          </p:cNvPr>
          <p:cNvSpPr txBox="1"/>
          <p:nvPr/>
        </p:nvSpPr>
        <p:spPr>
          <a:xfrm>
            <a:off x="487680" y="1100188"/>
            <a:ext cx="5029200" cy="369332"/>
          </a:xfrm>
          <a:prstGeom prst="rect">
            <a:avLst/>
          </a:prstGeom>
          <a:noFill/>
        </p:spPr>
        <p:txBody>
          <a:bodyPr wrap="square" rtlCol="0">
            <a:spAutoFit/>
          </a:bodyPr>
          <a:lstStyle/>
          <a:p>
            <a:r>
              <a:rPr lang="en-US" dirty="0">
                <a:solidFill>
                  <a:srgbClr val="0070C0"/>
                </a:solidFill>
              </a:rPr>
              <a:t>Excel screen – peak-to-peak summary</a:t>
            </a:r>
          </a:p>
        </p:txBody>
      </p:sp>
      <p:sp>
        <p:nvSpPr>
          <p:cNvPr id="13" name="TextBox 12">
            <a:extLst>
              <a:ext uri="{FF2B5EF4-FFF2-40B4-BE49-F238E27FC236}">
                <a16:creationId xmlns:a16="http://schemas.microsoft.com/office/drawing/2014/main" id="{BDE74BC1-FBBC-4BBF-B91C-018A31904AAB}"/>
              </a:ext>
            </a:extLst>
          </p:cNvPr>
          <p:cNvSpPr txBox="1"/>
          <p:nvPr/>
        </p:nvSpPr>
        <p:spPr>
          <a:xfrm>
            <a:off x="365760" y="4269138"/>
            <a:ext cx="8412480" cy="646331"/>
          </a:xfrm>
          <a:prstGeom prst="rect">
            <a:avLst/>
          </a:prstGeom>
          <a:noFill/>
        </p:spPr>
        <p:txBody>
          <a:bodyPr wrap="square" rtlCol="0">
            <a:spAutoFit/>
          </a:bodyPr>
          <a:lstStyle/>
          <a:p>
            <a:r>
              <a:rPr lang="en-US" dirty="0">
                <a:solidFill>
                  <a:srgbClr val="0070C0"/>
                </a:solidFill>
              </a:rPr>
              <a:t>All 3 of the P2P columns show ALD2 to WIS6 as an outlier compared to other baseline repeats.   </a:t>
            </a:r>
            <a:r>
              <a:rPr lang="en-US" dirty="0">
                <a:solidFill>
                  <a:srgbClr val="FF0000"/>
                </a:solidFill>
              </a:rPr>
              <a:t>But, which session is the outlier coming from?</a:t>
            </a:r>
          </a:p>
        </p:txBody>
      </p:sp>
      <p:cxnSp>
        <p:nvCxnSpPr>
          <p:cNvPr id="16" name="Straight Arrow Connector 15">
            <a:extLst>
              <a:ext uri="{FF2B5EF4-FFF2-40B4-BE49-F238E27FC236}">
                <a16:creationId xmlns:a16="http://schemas.microsoft.com/office/drawing/2014/main" id="{FAD67F0B-2B7E-44F9-B44C-1ABF0B30A21D}"/>
              </a:ext>
            </a:extLst>
          </p:cNvPr>
          <p:cNvCxnSpPr>
            <a:cxnSpLocks/>
          </p:cNvCxnSpPr>
          <p:nvPr/>
        </p:nvCxnSpPr>
        <p:spPr>
          <a:xfrm flipV="1">
            <a:off x="3740939" y="3478563"/>
            <a:ext cx="0" cy="790575"/>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A8677E9-4B23-4288-8BD1-6230F11EF51D}"/>
              </a:ext>
            </a:extLst>
          </p:cNvPr>
          <p:cNvCxnSpPr>
            <a:cxnSpLocks/>
          </p:cNvCxnSpPr>
          <p:nvPr/>
        </p:nvCxnSpPr>
        <p:spPr>
          <a:xfrm flipV="1">
            <a:off x="7083579" y="3478563"/>
            <a:ext cx="0" cy="790575"/>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DE32172-3FB2-4FF8-BC6D-7ECAD00F4B64}"/>
              </a:ext>
            </a:extLst>
          </p:cNvPr>
          <p:cNvCxnSpPr>
            <a:cxnSpLocks/>
          </p:cNvCxnSpPr>
          <p:nvPr/>
        </p:nvCxnSpPr>
        <p:spPr>
          <a:xfrm flipV="1">
            <a:off x="5498619" y="3478563"/>
            <a:ext cx="0" cy="790575"/>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66638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750"/>
                            </p:stCondLst>
                            <p:childTnLst>
                              <p:par>
                                <p:cTn id="9" presetID="22" presetClass="entr" presetSubtype="4" fill="hold" nodeType="afterEffect">
                                  <p:stCondLst>
                                    <p:cond delay="25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500"/>
                            </p:stCondLst>
                            <p:childTnLst>
                              <p:par>
                                <p:cTn id="13" presetID="22" presetClass="entr" presetSubtype="4" fill="hold" nodeType="afterEffect">
                                  <p:stCondLst>
                                    <p:cond delay="25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D7720747-66CF-4907-A7E9-13EE3E52761C}"/>
              </a:ext>
            </a:extLst>
          </p:cNvPr>
          <p:cNvGraphicFramePr>
            <a:graphicFrameLocks noGrp="1"/>
          </p:cNvGraphicFramePr>
          <p:nvPr>
            <p:extLst>
              <p:ext uri="{D42A27DB-BD31-4B8C-83A1-F6EECF244321}">
                <p14:modId xmlns:p14="http://schemas.microsoft.com/office/powerpoint/2010/main" val="1000220642"/>
              </p:ext>
            </p:extLst>
          </p:nvPr>
        </p:nvGraphicFramePr>
        <p:xfrm>
          <a:off x="493579" y="1482730"/>
          <a:ext cx="8156842" cy="4938703"/>
        </p:xfrm>
        <a:graphic>
          <a:graphicData uri="http://schemas.openxmlformats.org/drawingml/2006/table">
            <a:tbl>
              <a:tblPr/>
              <a:tblGrid>
                <a:gridCol w="1358147">
                  <a:extLst>
                    <a:ext uri="{9D8B030D-6E8A-4147-A177-3AD203B41FA5}">
                      <a16:colId xmlns:a16="http://schemas.microsoft.com/office/drawing/2014/main" val="4017041752"/>
                    </a:ext>
                  </a:extLst>
                </a:gridCol>
                <a:gridCol w="721515">
                  <a:extLst>
                    <a:ext uri="{9D8B030D-6E8A-4147-A177-3AD203B41FA5}">
                      <a16:colId xmlns:a16="http://schemas.microsoft.com/office/drawing/2014/main" val="2644505088"/>
                    </a:ext>
                  </a:extLst>
                </a:gridCol>
                <a:gridCol w="763958">
                  <a:extLst>
                    <a:ext uri="{9D8B030D-6E8A-4147-A177-3AD203B41FA5}">
                      <a16:colId xmlns:a16="http://schemas.microsoft.com/office/drawing/2014/main" val="4003038785"/>
                    </a:ext>
                  </a:extLst>
                </a:gridCol>
                <a:gridCol w="424421">
                  <a:extLst>
                    <a:ext uri="{9D8B030D-6E8A-4147-A177-3AD203B41FA5}">
                      <a16:colId xmlns:a16="http://schemas.microsoft.com/office/drawing/2014/main" val="3358833546"/>
                    </a:ext>
                  </a:extLst>
                </a:gridCol>
                <a:gridCol w="774569">
                  <a:extLst>
                    <a:ext uri="{9D8B030D-6E8A-4147-A177-3AD203B41FA5}">
                      <a16:colId xmlns:a16="http://schemas.microsoft.com/office/drawing/2014/main" val="3146275260"/>
                    </a:ext>
                  </a:extLst>
                </a:gridCol>
                <a:gridCol w="469516">
                  <a:extLst>
                    <a:ext uri="{9D8B030D-6E8A-4147-A177-3AD203B41FA5}">
                      <a16:colId xmlns:a16="http://schemas.microsoft.com/office/drawing/2014/main" val="702402208"/>
                    </a:ext>
                  </a:extLst>
                </a:gridCol>
                <a:gridCol w="710905">
                  <a:extLst>
                    <a:ext uri="{9D8B030D-6E8A-4147-A177-3AD203B41FA5}">
                      <a16:colId xmlns:a16="http://schemas.microsoft.com/office/drawing/2014/main" val="1883391676"/>
                    </a:ext>
                  </a:extLst>
                </a:gridCol>
                <a:gridCol w="469516">
                  <a:extLst>
                    <a:ext uri="{9D8B030D-6E8A-4147-A177-3AD203B41FA5}">
                      <a16:colId xmlns:a16="http://schemas.microsoft.com/office/drawing/2014/main" val="885429810"/>
                    </a:ext>
                  </a:extLst>
                </a:gridCol>
                <a:gridCol w="763958">
                  <a:extLst>
                    <a:ext uri="{9D8B030D-6E8A-4147-A177-3AD203B41FA5}">
                      <a16:colId xmlns:a16="http://schemas.microsoft.com/office/drawing/2014/main" val="2942679431"/>
                    </a:ext>
                  </a:extLst>
                </a:gridCol>
                <a:gridCol w="469516">
                  <a:extLst>
                    <a:ext uri="{9D8B030D-6E8A-4147-A177-3AD203B41FA5}">
                      <a16:colId xmlns:a16="http://schemas.microsoft.com/office/drawing/2014/main" val="4089327137"/>
                    </a:ext>
                  </a:extLst>
                </a:gridCol>
                <a:gridCol w="763958">
                  <a:extLst>
                    <a:ext uri="{9D8B030D-6E8A-4147-A177-3AD203B41FA5}">
                      <a16:colId xmlns:a16="http://schemas.microsoft.com/office/drawing/2014/main" val="2371541537"/>
                    </a:ext>
                  </a:extLst>
                </a:gridCol>
                <a:gridCol w="466863">
                  <a:extLst>
                    <a:ext uri="{9D8B030D-6E8A-4147-A177-3AD203B41FA5}">
                      <a16:colId xmlns:a16="http://schemas.microsoft.com/office/drawing/2014/main" val="3388631812"/>
                    </a:ext>
                  </a:extLst>
                </a:gridCol>
              </a:tblGrid>
              <a:tr h="159313">
                <a:tc>
                  <a:txBody>
                    <a:bodyPr/>
                    <a:lstStyle/>
                    <a:p>
                      <a:pPr algn="l" fontAlgn="b"/>
                      <a:r>
                        <a:rPr lang="en-US" sz="900" b="1" i="0" u="none" strike="noStrike">
                          <a:solidFill>
                            <a:srgbClr val="000000"/>
                          </a:solidFill>
                          <a:effectLst/>
                          <a:latin typeface="Calibri" panose="020F0502020204030204" pitchFamily="34" charset="0"/>
                        </a:rPr>
                        <a:t>File</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Session</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Stn1</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Stn2</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DX</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RX</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DY</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RY</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DZ</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RZ</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Length</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RL</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306755190"/>
                  </a:ext>
                </a:extLst>
              </a:tr>
              <a:tr h="159313">
                <a:tc>
                  <a:txBody>
                    <a:bodyPr/>
                    <a:lstStyle/>
                    <a:p>
                      <a:pPr algn="l" fontAlgn="b"/>
                      <a:r>
                        <a:rPr lang="en-US" sz="900" b="0" i="0" u="none" strike="noStrike">
                          <a:solidFill>
                            <a:srgbClr val="000000"/>
                          </a:solidFill>
                          <a:effectLst/>
                          <a:latin typeface="Calibri" panose="020F0502020204030204" pitchFamily="34" charset="0"/>
                        </a:rPr>
                        <a:t>2011-307-B.vec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ald4</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5575.16820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-5552.90630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-5029.16540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-0.01900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9338.61730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5996997"/>
                  </a:ext>
                </a:extLst>
              </a:tr>
              <a:tr h="159313">
                <a:tc>
                  <a:txBody>
                    <a:bodyPr/>
                    <a:lstStyle/>
                    <a:p>
                      <a:pPr algn="l" fontAlgn="b"/>
                      <a:r>
                        <a:rPr lang="en-US" sz="900" b="0" i="0" u="none" strike="noStrike">
                          <a:solidFill>
                            <a:srgbClr val="000000"/>
                          </a:solidFill>
                          <a:effectLst/>
                          <a:latin typeface="Calibri" panose="020F0502020204030204" pitchFamily="34" charset="0"/>
                        </a:rPr>
                        <a:t>2011-307-B (NO ALD2).vec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ald4</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5575.16820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-5552.90620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-5029.16550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-0.01900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9338.61730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8935492"/>
                  </a:ext>
                </a:extLst>
              </a:tr>
              <a:tr h="159313">
                <a:tc>
                  <a:txBody>
                    <a:bodyPr/>
                    <a:lstStyle/>
                    <a:p>
                      <a:pPr algn="l" fontAlgn="b"/>
                      <a:r>
                        <a:rPr lang="en-US" sz="900" b="0" i="0" u="none" strike="noStrike">
                          <a:solidFill>
                            <a:srgbClr val="000000"/>
                          </a:solidFill>
                          <a:effectLst/>
                          <a:latin typeface="Calibri" panose="020F0502020204030204" pitchFamily="34" charset="0"/>
                        </a:rPr>
                        <a:t>2011-307-A.vec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ald4</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5575.16780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-5552.89850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0.01500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-5029.16630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-0.01800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9338.61290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9967206"/>
                  </a:ext>
                </a:extLst>
              </a:tr>
              <a:tr h="159313">
                <a:tc>
                  <a:txBody>
                    <a:bodyPr/>
                    <a:lstStyle/>
                    <a:p>
                      <a:pPr algn="l" fontAlgn="b"/>
                      <a:r>
                        <a:rPr lang="en-US" sz="900" b="0" i="0" u="none" strike="noStrike">
                          <a:solidFill>
                            <a:srgbClr val="000000"/>
                          </a:solidFill>
                          <a:effectLst/>
                          <a:latin typeface="Calibri" panose="020F0502020204030204" pitchFamily="34" charset="0"/>
                        </a:rPr>
                        <a:t>2011-307-A (NO ALD2).vec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ald4</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5575.16760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-5552.89670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-5029.16820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9338.61280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7528230"/>
                  </a:ext>
                </a:extLst>
              </a:tr>
              <a:tr h="159313">
                <a:tc>
                  <a:txBody>
                    <a:bodyPr/>
                    <a:lstStyle/>
                    <a:p>
                      <a:pPr algn="l" fontAlgn="b"/>
                      <a:r>
                        <a:rPr lang="en-US" sz="900" b="0" i="0" u="none" strike="noStrike">
                          <a:solidFill>
                            <a:srgbClr val="000000"/>
                          </a:solidFill>
                          <a:effectLst/>
                          <a:latin typeface="Calibri" panose="020F0502020204030204" pitchFamily="34" charset="0"/>
                        </a:rPr>
                        <a:t>2011-320-B.vec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11-320-B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ald4</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5575.17150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-5552.85370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-0.03000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-5029.21140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0.02700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9338.61280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6702849"/>
                  </a:ext>
                </a:extLst>
              </a:tr>
              <a:tr h="159313">
                <a:tc>
                  <a:txBody>
                    <a:bodyPr/>
                    <a:lstStyle/>
                    <a:p>
                      <a:pPr algn="l" fontAlgn="b"/>
                      <a:r>
                        <a:rPr lang="en-US" sz="900" b="0" i="0" u="none" strike="noStrike">
                          <a:solidFill>
                            <a:srgbClr val="000000"/>
                          </a:solidFill>
                          <a:effectLst/>
                          <a:latin typeface="Calibri" panose="020F0502020204030204" pitchFamily="34" charset="0"/>
                        </a:rPr>
                        <a:t>2011-320-A.vec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11-320-A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ald4</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5575.17100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-5552.84030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-0.04300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-5029.22760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0.04400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9338.61320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1889199"/>
                  </a:ext>
                </a:extLst>
              </a:tr>
              <a:tr h="159313">
                <a:tc>
                  <a:txBody>
                    <a:bodyPr/>
                    <a:lstStyle/>
                    <a:p>
                      <a:pPr algn="l" fontAlgn="b"/>
                      <a:r>
                        <a:rPr lang="en-US" sz="900" b="0" i="0" u="none" strike="noStrike">
                          <a:solidFill>
                            <a:srgbClr val="000000"/>
                          </a:solidFill>
                          <a:effectLst/>
                          <a:latin typeface="Calibri" panose="020F0502020204030204" pitchFamily="34" charset="0"/>
                        </a:rPr>
                        <a:t>Average</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5575.16910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-5552.88360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-5029.18410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9338.61440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0190115"/>
                  </a:ext>
                </a:extLst>
              </a:tr>
              <a:tr h="159313">
                <a:tc>
                  <a:txBody>
                    <a:bodyPr/>
                    <a:lstStyle/>
                    <a:p>
                      <a:pPr algn="l" fontAlgn="b"/>
                      <a:r>
                        <a:rPr lang="en-US" sz="900" b="0" i="0" u="none" strike="noStrike">
                          <a:solidFill>
                            <a:srgbClr val="000000"/>
                          </a:solidFill>
                          <a:effectLst/>
                          <a:latin typeface="Calibri" panose="020F0502020204030204" pitchFamily="34" charset="0"/>
                        </a:rPr>
                        <a:t>P2P</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0.06600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0.06220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0.00450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3828416"/>
                  </a:ext>
                </a:extLst>
              </a:tr>
              <a:tr h="159313">
                <a:tc>
                  <a:txBody>
                    <a:bodyPr/>
                    <a:lstStyle/>
                    <a:p>
                      <a:pPr algn="l" fontAlgn="b"/>
                      <a:r>
                        <a:rPr lang="en-US" sz="900" b="0" i="0" u="none" strike="noStrike">
                          <a:solidFill>
                            <a:srgbClr val="000000"/>
                          </a:solidFill>
                          <a:effectLst/>
                          <a:latin typeface="Calibri" panose="020F0502020204030204" pitchFamily="34" charset="0"/>
                        </a:rPr>
                        <a:t>2011-307-A.vec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ald3</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5594.71180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-5548.08780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-5023.74430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0.01700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9344.52170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5083001"/>
                  </a:ext>
                </a:extLst>
              </a:tr>
              <a:tr h="159313">
                <a:tc>
                  <a:txBody>
                    <a:bodyPr/>
                    <a:lstStyle/>
                    <a:p>
                      <a:pPr algn="l" fontAlgn="b"/>
                      <a:r>
                        <a:rPr lang="en-US" sz="900" b="0" i="0" u="none" strike="noStrike">
                          <a:solidFill>
                            <a:srgbClr val="000000"/>
                          </a:solidFill>
                          <a:effectLst/>
                          <a:latin typeface="Calibri" panose="020F0502020204030204" pitchFamily="34" charset="0"/>
                        </a:rPr>
                        <a:t>2011-307-A (NO ALD2).vec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ald3</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5594.71430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-5548.09440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-5023.74050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9344.52500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1191024"/>
                  </a:ext>
                </a:extLst>
              </a:tr>
              <a:tr h="159313">
                <a:tc>
                  <a:txBody>
                    <a:bodyPr/>
                    <a:lstStyle/>
                    <a:p>
                      <a:pPr algn="l" fontAlgn="b"/>
                      <a:r>
                        <a:rPr lang="en-US" sz="900" b="0" i="0" u="none" strike="noStrike">
                          <a:solidFill>
                            <a:srgbClr val="000000"/>
                          </a:solidFill>
                          <a:effectLst/>
                          <a:latin typeface="Calibri" panose="020F0502020204030204" pitchFamily="34" charset="0"/>
                        </a:rPr>
                        <a:t>2011-320-B.vec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11-320-B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ald3</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5594.71940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-5548.12470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0.01500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-5023.70510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9344.52700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0007150"/>
                  </a:ext>
                </a:extLst>
              </a:tr>
              <a:tr h="159313">
                <a:tc>
                  <a:txBody>
                    <a:bodyPr/>
                    <a:lstStyle/>
                    <a:p>
                      <a:pPr algn="l" fontAlgn="b"/>
                      <a:r>
                        <a:rPr lang="en-US" sz="900" b="0" i="0" u="none" strike="noStrike">
                          <a:solidFill>
                            <a:srgbClr val="000000"/>
                          </a:solidFill>
                          <a:effectLst/>
                          <a:latin typeface="Calibri" panose="020F0502020204030204" pitchFamily="34" charset="0"/>
                        </a:rPr>
                        <a:t>2011-320-A.vec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11-320-A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ald3</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5594.71980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-5548.10880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-5023.72600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9344.52910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2450102"/>
                  </a:ext>
                </a:extLst>
              </a:tr>
              <a:tr h="159313">
                <a:tc>
                  <a:txBody>
                    <a:bodyPr/>
                    <a:lstStyle/>
                    <a:p>
                      <a:pPr algn="l" fontAlgn="b"/>
                      <a:r>
                        <a:rPr lang="en-US" sz="900" b="0" i="0" u="none" strike="noStrike">
                          <a:solidFill>
                            <a:srgbClr val="000000"/>
                          </a:solidFill>
                          <a:effectLst/>
                          <a:latin typeface="Calibri" panose="020F0502020204030204" pitchFamily="34" charset="0"/>
                        </a:rPr>
                        <a:t>2011-307-B.vec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ald3</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5594.71610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-5548.12210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-5023.72290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9344.53300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-0.00500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2229311"/>
                  </a:ext>
                </a:extLst>
              </a:tr>
              <a:tr h="159313">
                <a:tc>
                  <a:txBody>
                    <a:bodyPr/>
                    <a:lstStyle/>
                    <a:p>
                      <a:pPr algn="l" fontAlgn="b"/>
                      <a:r>
                        <a:rPr lang="en-US" sz="900" b="0" i="0" u="none" strike="noStrike">
                          <a:solidFill>
                            <a:srgbClr val="000000"/>
                          </a:solidFill>
                          <a:effectLst/>
                          <a:latin typeface="Calibri" panose="020F0502020204030204" pitchFamily="34" charset="0"/>
                        </a:rPr>
                        <a:t>2011-307-B (NO ALD2).vec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ald3</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5594.71600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-5548.12170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-5023.72340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9344.53310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-0.00500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079218"/>
                  </a:ext>
                </a:extLst>
              </a:tr>
              <a:tr h="159313">
                <a:tc>
                  <a:txBody>
                    <a:bodyPr/>
                    <a:lstStyle/>
                    <a:p>
                      <a:pPr algn="l" fontAlgn="b"/>
                      <a:r>
                        <a:rPr lang="en-US" sz="900" b="0" i="0" u="none" strike="noStrike">
                          <a:solidFill>
                            <a:srgbClr val="000000"/>
                          </a:solidFill>
                          <a:effectLst/>
                          <a:latin typeface="Calibri" panose="020F0502020204030204" pitchFamily="34" charset="0"/>
                        </a:rPr>
                        <a:t>Average</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5594.71620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-5548.10990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-5023.72700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9344.52820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3120885"/>
                  </a:ext>
                </a:extLst>
              </a:tr>
              <a:tr h="159313">
                <a:tc>
                  <a:txBody>
                    <a:bodyPr/>
                    <a:lstStyle/>
                    <a:p>
                      <a:pPr algn="l" fontAlgn="b"/>
                      <a:r>
                        <a:rPr lang="en-US" sz="900" b="0" i="0" u="none" strike="noStrike">
                          <a:solidFill>
                            <a:srgbClr val="000000"/>
                          </a:solidFill>
                          <a:effectLst/>
                          <a:latin typeface="Calibri" panose="020F0502020204030204" pitchFamily="34" charset="0"/>
                        </a:rPr>
                        <a:t>P2P</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0.00800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0.03690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0.03920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0.01140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191739"/>
                  </a:ext>
                </a:extLst>
              </a:tr>
              <a:tr h="159313">
                <a:tc>
                  <a:txBody>
                    <a:bodyPr/>
                    <a:lstStyle/>
                    <a:p>
                      <a:pPr algn="l" fontAlgn="b"/>
                      <a:r>
                        <a:rPr lang="en-US" sz="900" b="0" i="0" u="none" strike="noStrike">
                          <a:solidFill>
                            <a:srgbClr val="000000"/>
                          </a:solidFill>
                          <a:effectLst/>
                          <a:latin typeface="Calibri" panose="020F0502020204030204" pitchFamily="34" charset="0"/>
                        </a:rPr>
                        <a:t>2011-307-A.vec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ald2</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5614.35420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0.04300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-5542.16210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-0.15200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-5017.89850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0.11000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9349.64380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0.05700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43607426"/>
                  </a:ext>
                </a:extLst>
              </a:tr>
              <a:tr h="159313">
                <a:tc>
                  <a:txBody>
                    <a:bodyPr/>
                    <a:lstStyle/>
                    <a:p>
                      <a:pPr algn="l" fontAlgn="b"/>
                      <a:r>
                        <a:rPr lang="en-US" sz="900" b="0" i="0" u="none" strike="noStrike">
                          <a:solidFill>
                            <a:srgbClr val="000000"/>
                          </a:solidFill>
                          <a:effectLst/>
                          <a:latin typeface="Calibri" panose="020F0502020204030204" pitchFamily="34" charset="0"/>
                        </a:rPr>
                        <a:t>2011-320-A.vec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11-320-A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ald2</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5614.41060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-5542.38870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0.07400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-5017.72480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-0.06400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9349.71880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-0.01800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4458589"/>
                  </a:ext>
                </a:extLst>
              </a:tr>
              <a:tr h="159313">
                <a:tc>
                  <a:txBody>
                    <a:bodyPr/>
                    <a:lstStyle/>
                    <a:p>
                      <a:pPr algn="l" fontAlgn="b"/>
                      <a:r>
                        <a:rPr lang="en-US" sz="900" b="0" i="0" u="none" strike="noStrike">
                          <a:solidFill>
                            <a:srgbClr val="000000"/>
                          </a:solidFill>
                          <a:effectLst/>
                          <a:latin typeface="Calibri" panose="020F0502020204030204" pitchFamily="34" charset="0"/>
                        </a:rPr>
                        <a:t>2011-320-B.vec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11-320-B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ald2</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5614.41070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-5542.40380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0.09000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-5017.70990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-0.07900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9349.71980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-0.01900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3663774"/>
                  </a:ext>
                </a:extLst>
              </a:tr>
              <a:tr h="159313">
                <a:tc>
                  <a:txBody>
                    <a:bodyPr/>
                    <a:lstStyle/>
                    <a:p>
                      <a:pPr algn="l" fontAlgn="b"/>
                      <a:r>
                        <a:rPr lang="en-US" sz="900" b="0" i="0" u="none" strike="noStrike">
                          <a:solidFill>
                            <a:srgbClr val="000000"/>
                          </a:solidFill>
                          <a:effectLst/>
                          <a:latin typeface="Calibri" panose="020F0502020204030204" pitchFamily="34" charset="0"/>
                        </a:rPr>
                        <a:t>2011-307-B.vec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ald2</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5614.41350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-5542.30220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-0.01200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-5017.82160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0.03300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9349.72120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1711509"/>
                  </a:ext>
                </a:extLst>
              </a:tr>
              <a:tr h="159313">
                <a:tc>
                  <a:txBody>
                    <a:bodyPr/>
                    <a:lstStyle/>
                    <a:p>
                      <a:pPr algn="l" fontAlgn="b"/>
                      <a:r>
                        <a:rPr lang="en-US" sz="900" b="0" i="0" u="none" strike="noStrike">
                          <a:solidFill>
                            <a:srgbClr val="000000"/>
                          </a:solidFill>
                          <a:effectLst/>
                          <a:latin typeface="Calibri" panose="020F0502020204030204" pitchFamily="34" charset="0"/>
                        </a:rPr>
                        <a:t>Average</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5614.39730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-5542.31420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-5017.78870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9349.70090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6938086"/>
                  </a:ext>
                </a:extLst>
              </a:tr>
              <a:tr h="159313">
                <a:tc>
                  <a:txBody>
                    <a:bodyPr/>
                    <a:lstStyle/>
                    <a:p>
                      <a:pPr algn="l" fontAlgn="b"/>
                      <a:r>
                        <a:rPr lang="en-US" sz="900" b="0" i="0" u="none" strike="noStrike">
                          <a:solidFill>
                            <a:srgbClr val="000000"/>
                          </a:solidFill>
                          <a:effectLst/>
                          <a:latin typeface="Calibri" panose="020F0502020204030204" pitchFamily="34" charset="0"/>
                        </a:rPr>
                        <a:t>P2P</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0.05930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0.24170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0.18860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0.07740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5712556"/>
                  </a:ext>
                </a:extLst>
              </a:tr>
              <a:tr h="159313">
                <a:tc>
                  <a:txBody>
                    <a:bodyPr/>
                    <a:lstStyle/>
                    <a:p>
                      <a:pPr algn="l" fontAlgn="b"/>
                      <a:r>
                        <a:rPr lang="en-US" sz="900" b="0" i="0" u="none" strike="noStrike">
                          <a:solidFill>
                            <a:srgbClr val="000000"/>
                          </a:solidFill>
                          <a:effectLst/>
                          <a:latin typeface="Calibri" panose="020F0502020204030204" pitchFamily="34" charset="0"/>
                        </a:rPr>
                        <a:t>2011-320-A.vec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11-320-A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ald1</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5637.30210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-5535.95340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-5010.99340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9356.06810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0940339"/>
                  </a:ext>
                </a:extLst>
              </a:tr>
              <a:tr h="159313">
                <a:tc>
                  <a:txBody>
                    <a:bodyPr/>
                    <a:lstStyle/>
                    <a:p>
                      <a:pPr algn="l" fontAlgn="b"/>
                      <a:r>
                        <a:rPr lang="en-US" sz="900" b="0" i="0" u="none" strike="noStrike">
                          <a:solidFill>
                            <a:srgbClr val="000000"/>
                          </a:solidFill>
                          <a:effectLst/>
                          <a:latin typeface="Calibri" panose="020F0502020204030204" pitchFamily="34" charset="0"/>
                        </a:rPr>
                        <a:t>2011-320-B.vec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11-320-B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ald1</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5637.30110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-5535.96910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Calibri" panose="020F0502020204030204" pitchFamily="34" charset="0"/>
                        </a:rPr>
                        <a:t>-5010.97770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-0.01800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9356.06840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1223121"/>
                  </a:ext>
                </a:extLst>
              </a:tr>
              <a:tr h="159313">
                <a:tc>
                  <a:txBody>
                    <a:bodyPr/>
                    <a:lstStyle/>
                    <a:p>
                      <a:pPr algn="l" fontAlgn="b"/>
                      <a:r>
                        <a:rPr lang="en-US" sz="900" b="0" i="0" u="none" strike="noStrike">
                          <a:solidFill>
                            <a:srgbClr val="000000"/>
                          </a:solidFill>
                          <a:effectLst/>
                          <a:latin typeface="Calibri" panose="020F0502020204030204" pitchFamily="34" charset="0"/>
                        </a:rPr>
                        <a:t>2011-307-A (NO ALD2).vec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ald1</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5637.30510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-5535.95270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-5010.99930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9356.07270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0682025"/>
                  </a:ext>
                </a:extLst>
              </a:tr>
              <a:tr h="159313">
                <a:tc>
                  <a:txBody>
                    <a:bodyPr/>
                    <a:lstStyle/>
                    <a:p>
                      <a:pPr algn="l" fontAlgn="b"/>
                      <a:r>
                        <a:rPr lang="en-US" sz="900" b="0" i="0" u="none" strike="noStrike">
                          <a:solidFill>
                            <a:srgbClr val="000000"/>
                          </a:solidFill>
                          <a:effectLst/>
                          <a:latin typeface="Calibri" panose="020F0502020204030204" pitchFamily="34" charset="0"/>
                        </a:rPr>
                        <a:t>2011-307-A.vec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11-307-A</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ald1</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5637.30600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-5535.95600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-5010.99590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0.00000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9356.07330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939902"/>
                  </a:ext>
                </a:extLst>
              </a:tr>
              <a:tr h="159313">
                <a:tc>
                  <a:txBody>
                    <a:bodyPr/>
                    <a:lstStyle/>
                    <a:p>
                      <a:pPr algn="l" fontAlgn="b"/>
                      <a:r>
                        <a:rPr lang="en-US" sz="900" b="0" i="0" u="none" strike="noStrike">
                          <a:solidFill>
                            <a:srgbClr val="000000"/>
                          </a:solidFill>
                          <a:effectLst/>
                          <a:latin typeface="Calibri" panose="020F0502020204030204" pitchFamily="34" charset="0"/>
                        </a:rPr>
                        <a:t>2011-307-B (NO ALD2).vec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ald1</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5637.30760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-5535.95190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-5011.00340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0.00800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9356.07590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8725505"/>
                  </a:ext>
                </a:extLst>
              </a:tr>
              <a:tr h="159313">
                <a:tc>
                  <a:txBody>
                    <a:bodyPr/>
                    <a:lstStyle/>
                    <a:p>
                      <a:pPr algn="l" fontAlgn="b"/>
                      <a:r>
                        <a:rPr lang="en-US" sz="900" b="0" i="0" u="none" strike="noStrike">
                          <a:solidFill>
                            <a:srgbClr val="000000"/>
                          </a:solidFill>
                          <a:effectLst/>
                          <a:latin typeface="Calibri" panose="020F0502020204030204" pitchFamily="34" charset="0"/>
                        </a:rPr>
                        <a:t>2011-307-B.vec</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11-307-B</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ald1</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WIS6</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5637.30760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-5535.95140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-5011.00400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0.00800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9356.07590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5441505"/>
                  </a:ext>
                </a:extLst>
              </a:tr>
              <a:tr h="159313">
                <a:tc>
                  <a:txBody>
                    <a:bodyPr/>
                    <a:lstStyle/>
                    <a:p>
                      <a:pPr algn="l" fontAlgn="b"/>
                      <a:r>
                        <a:rPr lang="en-US" sz="900" b="0" i="0" u="none" strike="noStrike">
                          <a:solidFill>
                            <a:srgbClr val="000000"/>
                          </a:solidFill>
                          <a:effectLst/>
                          <a:latin typeface="Calibri" panose="020F0502020204030204" pitchFamily="34" charset="0"/>
                        </a:rPr>
                        <a:t>Average</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5637.30490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-5535.95580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-5010.99560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9356.07240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9963023"/>
                  </a:ext>
                </a:extLst>
              </a:tr>
              <a:tr h="159313">
                <a:tc>
                  <a:txBody>
                    <a:bodyPr/>
                    <a:lstStyle/>
                    <a:p>
                      <a:pPr algn="l" fontAlgn="b"/>
                      <a:r>
                        <a:rPr lang="en-US" sz="900" b="0" i="0" u="none" strike="noStrike">
                          <a:solidFill>
                            <a:srgbClr val="000000"/>
                          </a:solidFill>
                          <a:effectLst/>
                          <a:latin typeface="Calibri" panose="020F0502020204030204" pitchFamily="34" charset="0"/>
                        </a:rPr>
                        <a:t>P2P</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0.00650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0.01770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0.02630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0.00780</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Calibri" panose="020F0502020204030204" pitchFamily="34" charset="0"/>
                        </a:rPr>
                        <a:t> </a:t>
                      </a:r>
                    </a:p>
                  </a:txBody>
                  <a:tcPr marL="7966" marR="7966" marT="79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5129961"/>
                  </a:ext>
                </a:extLst>
              </a:tr>
            </a:tbl>
          </a:graphicData>
        </a:graphic>
      </p:graphicFrame>
      <p:sp>
        <p:nvSpPr>
          <p:cNvPr id="2" name="Title 1">
            <a:extLst>
              <a:ext uri="{FF2B5EF4-FFF2-40B4-BE49-F238E27FC236}">
                <a16:creationId xmlns:a16="http://schemas.microsoft.com/office/drawing/2014/main" id="{19299D93-4AA0-4B5D-B9FE-FDB4E19A14A2}"/>
              </a:ext>
            </a:extLst>
          </p:cNvPr>
          <p:cNvSpPr>
            <a:spLocks noGrp="1"/>
          </p:cNvSpPr>
          <p:nvPr>
            <p:ph type="title"/>
          </p:nvPr>
        </p:nvSpPr>
        <p:spPr>
          <a:xfrm>
            <a:off x="457200" y="457200"/>
            <a:ext cx="8686800" cy="640080"/>
          </a:xfrm>
        </p:spPr>
        <p:txBody>
          <a:bodyPr/>
          <a:lstStyle/>
          <a:p>
            <a:r>
              <a:rPr lang="en-US" dirty="0"/>
              <a:t>The ALDER Project Experience - 2022</a:t>
            </a:r>
          </a:p>
        </p:txBody>
      </p:sp>
      <p:sp>
        <p:nvSpPr>
          <p:cNvPr id="3" name="Date Placeholder 2">
            <a:extLst>
              <a:ext uri="{FF2B5EF4-FFF2-40B4-BE49-F238E27FC236}">
                <a16:creationId xmlns:a16="http://schemas.microsoft.com/office/drawing/2014/main" id="{EC3F96D5-6F87-4C26-BCC1-2436BCFE2749}"/>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A5DCC9E7-3022-41F3-8945-0913E48978C4}"/>
              </a:ext>
            </a:extLst>
          </p:cNvPr>
          <p:cNvSpPr>
            <a:spLocks noGrp="1"/>
          </p:cNvSpPr>
          <p:nvPr>
            <p:ph type="ftr" sz="quarter" idx="11"/>
          </p:nvPr>
        </p:nvSpPr>
        <p:spPr/>
        <p:txBody>
          <a:bodyPr/>
          <a:lstStyle/>
          <a:p>
            <a:pPr>
              <a:defRPr/>
            </a:pPr>
            <a:r>
              <a:rPr lang="en-US"/>
              <a:t>Step 3 : Session Processing</a:t>
            </a:r>
            <a:endParaRPr lang="en-US" dirty="0"/>
          </a:p>
        </p:txBody>
      </p:sp>
      <p:sp>
        <p:nvSpPr>
          <p:cNvPr id="5" name="Slide Number Placeholder 4">
            <a:extLst>
              <a:ext uri="{FF2B5EF4-FFF2-40B4-BE49-F238E27FC236}">
                <a16:creationId xmlns:a16="http://schemas.microsoft.com/office/drawing/2014/main" id="{4F46F8F0-9B6E-4E14-BF72-BA3A4657C6E3}"/>
              </a:ext>
            </a:extLst>
          </p:cNvPr>
          <p:cNvSpPr>
            <a:spLocks noGrp="1"/>
          </p:cNvSpPr>
          <p:nvPr>
            <p:ph type="sldNum" sz="quarter" idx="12"/>
          </p:nvPr>
        </p:nvSpPr>
        <p:spPr/>
        <p:txBody>
          <a:bodyPr/>
          <a:lstStyle/>
          <a:p>
            <a:pPr>
              <a:defRPr/>
            </a:pPr>
            <a:fld id="{5434C86E-AAC7-4EB9-9B17-B55C6A233846}" type="slidenum">
              <a:rPr lang="en-US" smtClean="0"/>
              <a:pPr>
                <a:defRPr/>
              </a:pPr>
              <a:t>141</a:t>
            </a:fld>
            <a:endParaRPr lang="en-US"/>
          </a:p>
        </p:txBody>
      </p:sp>
      <p:sp>
        <p:nvSpPr>
          <p:cNvPr id="9" name="TextBox 8">
            <a:extLst>
              <a:ext uri="{FF2B5EF4-FFF2-40B4-BE49-F238E27FC236}">
                <a16:creationId xmlns:a16="http://schemas.microsoft.com/office/drawing/2014/main" id="{2A21DCDD-360A-44AD-8EC3-1B859E2E5114}"/>
              </a:ext>
            </a:extLst>
          </p:cNvPr>
          <p:cNvSpPr txBox="1"/>
          <p:nvPr/>
        </p:nvSpPr>
        <p:spPr>
          <a:xfrm>
            <a:off x="493578" y="1105339"/>
            <a:ext cx="5029200" cy="369332"/>
          </a:xfrm>
          <a:prstGeom prst="rect">
            <a:avLst/>
          </a:prstGeom>
          <a:noFill/>
        </p:spPr>
        <p:txBody>
          <a:bodyPr wrap="square" rtlCol="0">
            <a:spAutoFit/>
          </a:bodyPr>
          <a:lstStyle/>
          <a:p>
            <a:r>
              <a:rPr lang="en-US" dirty="0">
                <a:solidFill>
                  <a:srgbClr val="0070C0"/>
                </a:solidFill>
              </a:rPr>
              <a:t>Excel screen – vectors summary</a:t>
            </a:r>
          </a:p>
        </p:txBody>
      </p:sp>
      <p:sp>
        <p:nvSpPr>
          <p:cNvPr id="10" name="Rectangle 9">
            <a:extLst>
              <a:ext uri="{FF2B5EF4-FFF2-40B4-BE49-F238E27FC236}">
                <a16:creationId xmlns:a16="http://schemas.microsoft.com/office/drawing/2014/main" id="{F603BC89-28AD-4B30-A0BD-78FE2DF880A9}"/>
              </a:ext>
            </a:extLst>
          </p:cNvPr>
          <p:cNvSpPr/>
          <p:nvPr/>
        </p:nvSpPr>
        <p:spPr>
          <a:xfrm>
            <a:off x="493578" y="4165600"/>
            <a:ext cx="1253941" cy="98552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5FE9842-9DDA-4B82-B649-DA2B0C0D6BFE}"/>
              </a:ext>
            </a:extLst>
          </p:cNvPr>
          <p:cNvSpPr/>
          <p:nvPr/>
        </p:nvSpPr>
        <p:spPr>
          <a:xfrm>
            <a:off x="2497229" y="4165600"/>
            <a:ext cx="1253941" cy="68961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6E49AB1-5469-485A-950D-6E151D147573}"/>
              </a:ext>
            </a:extLst>
          </p:cNvPr>
          <p:cNvSpPr/>
          <p:nvPr/>
        </p:nvSpPr>
        <p:spPr>
          <a:xfrm>
            <a:off x="3787549" y="4165600"/>
            <a:ext cx="784451" cy="68961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E6F6E05-1EBB-4136-803C-E4A7205A8A46}"/>
              </a:ext>
            </a:extLst>
          </p:cNvPr>
          <p:cNvSpPr/>
          <p:nvPr/>
        </p:nvSpPr>
        <p:spPr>
          <a:xfrm>
            <a:off x="5036166" y="4165600"/>
            <a:ext cx="713331" cy="68961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3347BBA-B0FB-4F0A-AAAA-CDB1C2381597}"/>
              </a:ext>
            </a:extLst>
          </p:cNvPr>
          <p:cNvSpPr/>
          <p:nvPr/>
        </p:nvSpPr>
        <p:spPr>
          <a:xfrm>
            <a:off x="6196534" y="4165600"/>
            <a:ext cx="782116" cy="68961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403ACC-637F-44A2-B3DB-4D24F8EBD006}"/>
              </a:ext>
            </a:extLst>
          </p:cNvPr>
          <p:cNvSpPr/>
          <p:nvPr/>
        </p:nvSpPr>
        <p:spPr>
          <a:xfrm>
            <a:off x="7423477" y="4165600"/>
            <a:ext cx="782116" cy="68961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3623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3750"/>
                            </p:stCondLst>
                            <p:childTnLst>
                              <p:par>
                                <p:cTn id="25" presetID="22" presetClass="entr" presetSubtype="8" fill="hold" grpId="0" nodeType="afterEffect">
                                  <p:stCondLst>
                                    <p:cond delay="25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7"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Fort Peck Experience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142</a:t>
            </a:fld>
            <a:endParaRPr lang="en-US"/>
          </a:p>
        </p:txBody>
      </p:sp>
      <p:sp>
        <p:nvSpPr>
          <p:cNvPr id="7" name="TextBox 6"/>
          <p:cNvSpPr txBox="1"/>
          <p:nvPr/>
        </p:nvSpPr>
        <p:spPr>
          <a:xfrm>
            <a:off x="405442" y="1639019"/>
            <a:ext cx="1906437" cy="4524315"/>
          </a:xfrm>
          <a:prstGeom prst="rect">
            <a:avLst/>
          </a:prstGeom>
          <a:noFill/>
        </p:spPr>
        <p:txBody>
          <a:bodyPr wrap="square" rtlCol="0">
            <a:spAutoFit/>
          </a:bodyPr>
          <a:lstStyle/>
          <a:p>
            <a:r>
              <a:rPr lang="en-US" dirty="0"/>
              <a:t>Surveyor was having trouble analyzing B-Order Survey near Fort Peck,  Montana. </a:t>
            </a:r>
          </a:p>
          <a:p>
            <a:endParaRPr lang="en-US" dirty="0"/>
          </a:p>
          <a:p>
            <a:r>
              <a:rPr lang="en-US" dirty="0"/>
              <a:t>Local labor was used under surveyor’s supervision.</a:t>
            </a:r>
          </a:p>
          <a:p>
            <a:endParaRPr lang="en-US" dirty="0"/>
          </a:p>
          <a:p>
            <a:r>
              <a:rPr lang="en-US" dirty="0"/>
              <a:t>Surveyor also needed help with Pages/ </a:t>
            </a:r>
            <a:r>
              <a:rPr lang="en-US" dirty="0" err="1"/>
              <a:t>Bluebooking</a:t>
            </a:r>
            <a:endParaRPr lang="en-US"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2769" y="1078303"/>
            <a:ext cx="6481231" cy="5378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15709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Fort Peck Experience</a:t>
            </a:r>
          </a:p>
        </p:txBody>
      </p:sp>
      <p:sp>
        <p:nvSpPr>
          <p:cNvPr id="3" name="Content Placeholder 2"/>
          <p:cNvSpPr>
            <a:spLocks noGrp="1"/>
          </p:cNvSpPr>
          <p:nvPr>
            <p:ph idx="1"/>
          </p:nvPr>
        </p:nvSpPr>
        <p:spPr/>
        <p:txBody>
          <a:bodyPr/>
          <a:lstStyle/>
          <a:p>
            <a:r>
              <a:rPr lang="en-US" sz="2800" dirty="0"/>
              <a:t>Surveyor furnished field logs and data files.</a:t>
            </a:r>
          </a:p>
          <a:p>
            <a:r>
              <a:rPr lang="en-US" sz="2800" dirty="0"/>
              <a:t>Advisor submitted them to OPUS PROJECTS.</a:t>
            </a:r>
          </a:p>
          <a:p>
            <a:r>
              <a:rPr lang="en-US" sz="2800" dirty="0"/>
              <a:t>Advisor adopted a single hub network model to maximize vector comparisons. </a:t>
            </a:r>
          </a:p>
          <a:p>
            <a:pPr lvl="1"/>
            <a:r>
              <a:rPr lang="en-US" sz="2400" dirty="0"/>
              <a:t>Surveyor’s original choice of network model had yielded insufficient comparability to track down problem occupations. He was suspicious but not certain of the flaws.</a:t>
            </a:r>
          </a:p>
          <a:p>
            <a:r>
              <a:rPr lang="en-US" sz="2800" dirty="0"/>
              <a:t>Analysis showed which occupations were flawed and which ones needed to be re-observed.</a:t>
            </a:r>
          </a:p>
          <a:p>
            <a:r>
              <a:rPr lang="en-US" sz="2800" dirty="0"/>
              <a:t>See Tables next slides</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143</a:t>
            </a:fld>
            <a:endParaRPr lang="en-US" dirty="0"/>
          </a:p>
        </p:txBody>
      </p:sp>
    </p:spTree>
    <p:extLst>
      <p:ext uri="{BB962C8B-B14F-4D97-AF65-F5344CB8AC3E}">
        <p14:creationId xmlns:p14="http://schemas.microsoft.com/office/powerpoint/2010/main" val="17696024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Fort Peck Experience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144</a:t>
            </a:fld>
            <a:endParaRPr lang="en-US"/>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2638" y="1095554"/>
            <a:ext cx="6141362" cy="5267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07365" y="3091131"/>
            <a:ext cx="2147977" cy="646331"/>
          </a:xfrm>
          <a:prstGeom prst="rect">
            <a:avLst/>
          </a:prstGeom>
          <a:noFill/>
        </p:spPr>
        <p:txBody>
          <a:bodyPr wrap="square" rtlCol="0">
            <a:spAutoFit/>
          </a:bodyPr>
          <a:lstStyle/>
          <a:p>
            <a:r>
              <a:rPr lang="en-US" dirty="0"/>
              <a:t>Advisor adopted a single hub network</a:t>
            </a:r>
          </a:p>
        </p:txBody>
      </p:sp>
    </p:spTree>
    <p:extLst>
      <p:ext uri="{BB962C8B-B14F-4D97-AF65-F5344CB8AC3E}">
        <p14:creationId xmlns:p14="http://schemas.microsoft.com/office/powerpoint/2010/main" val="25657894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Fort Peck Experience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145</a:t>
            </a:fld>
            <a:endParaRPr lang="en-US"/>
          </a:p>
        </p:txBody>
      </p:sp>
      <p:sp>
        <p:nvSpPr>
          <p:cNvPr id="7" name="Rectangle 6"/>
          <p:cNvSpPr/>
          <p:nvPr/>
        </p:nvSpPr>
        <p:spPr>
          <a:xfrm>
            <a:off x="0" y="1203041"/>
            <a:ext cx="9144000" cy="5339923"/>
          </a:xfrm>
          <a:prstGeom prst="rect">
            <a:avLst/>
          </a:prstGeom>
        </p:spPr>
        <p:txBody>
          <a:bodyPr wrap="square">
            <a:spAutoFit/>
          </a:bodyPr>
          <a:lstStyle/>
          <a:p>
            <a:r>
              <a:rPr lang="en-US" sz="1000" dirty="0">
                <a:latin typeface="Courier New" pitchFamily="49" charset="0"/>
                <a:cs typeface="Courier New" pitchFamily="49" charset="0"/>
              </a:rPr>
              <a:t>       </a:t>
            </a:r>
            <a:r>
              <a:rPr lang="en-US" sz="1100" b="1" dirty="0">
                <a:latin typeface="+mn-lt"/>
                <a:cs typeface="Courier New" pitchFamily="49" charset="0"/>
              </a:rPr>
              <a:t>Note: All processing was done in OPUS-PROJECTS, using CORS station P052 as the hub. Sorted by “RANGE in L”</a:t>
            </a:r>
            <a:endParaRPr lang="en-US" sz="1000" b="1" dirty="0">
              <a:latin typeface="+mn-lt"/>
              <a:cs typeface="Courier New" pitchFamily="49" charset="0"/>
            </a:endParaRP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SESSION       ST 1 TO ST 2      DELTA X         DELTA Y         DELTA Z         LENGTH      RANGE in L</a:t>
            </a:r>
          </a:p>
          <a:p>
            <a:r>
              <a:rPr lang="en-US" sz="1000" dirty="0">
                <a:latin typeface="Courier New" pitchFamily="49" charset="0"/>
                <a:cs typeface="Courier New" pitchFamily="49" charset="0"/>
              </a:rPr>
              <a:t>-----------------------------------------------------------------------------------------------------</a:t>
            </a:r>
          </a:p>
          <a:p>
            <a:r>
              <a:rPr lang="en-US" sz="1000" dirty="0">
                <a:latin typeface="Courier New" pitchFamily="49" charset="0"/>
                <a:cs typeface="Courier New" pitchFamily="49" charset="0"/>
              </a:rPr>
              <a:t>173-A         </a:t>
            </a:r>
            <a:r>
              <a:rPr lang="en-US" sz="1000" dirty="0" err="1">
                <a:latin typeface="Courier New" pitchFamily="49" charset="0"/>
                <a:cs typeface="Courier New" pitchFamily="49" charset="0"/>
              </a:rPr>
              <a:t>mtlw</a:t>
            </a:r>
            <a:r>
              <a:rPr lang="en-US" sz="1000" dirty="0">
                <a:latin typeface="Courier New" pitchFamily="49" charset="0"/>
                <a:cs typeface="Courier New" pitchFamily="49" charset="0"/>
              </a:rPr>
              <a:t> TO p052    182685.1452     -32364.7339      23935.9816     187067.5533</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174-A         </a:t>
            </a:r>
            <a:r>
              <a:rPr lang="en-US" sz="1000" dirty="0" err="1">
                <a:latin typeface="Courier New" pitchFamily="49" charset="0"/>
                <a:cs typeface="Courier New" pitchFamily="49" charset="0"/>
              </a:rPr>
              <a:t>ndmb</a:t>
            </a:r>
            <a:r>
              <a:rPr lang="en-US" sz="1000" dirty="0">
                <a:latin typeface="Courier New" pitchFamily="49" charset="0"/>
                <a:cs typeface="Courier New" pitchFamily="49" charset="0"/>
              </a:rPr>
              <a:t> TO p052   -433344.6983      20680.6358     -77363.9480     440681.8543</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174-A         </a:t>
            </a:r>
            <a:r>
              <a:rPr lang="en-US" sz="1000" dirty="0" err="1">
                <a:latin typeface="Courier New" pitchFamily="49" charset="0"/>
                <a:cs typeface="Courier New" pitchFamily="49" charset="0"/>
              </a:rPr>
              <a:t>mtms</a:t>
            </a:r>
            <a:r>
              <a:rPr lang="en-US" sz="1000" dirty="0">
                <a:latin typeface="Courier New" pitchFamily="49" charset="0"/>
                <a:cs typeface="Courier New" pitchFamily="49" charset="0"/>
              </a:rPr>
              <a:t> TO p052    158787.2319    -154181.3600     -86784.3878     237732.6371</a:t>
            </a:r>
          </a:p>
          <a:p>
            <a:r>
              <a:rPr lang="en-US" sz="1000" dirty="0">
                <a:latin typeface="Courier New" pitchFamily="49" charset="0"/>
                <a:cs typeface="Courier New" pitchFamily="49" charset="0"/>
              </a:rPr>
              <a:t>173-A         </a:t>
            </a:r>
            <a:r>
              <a:rPr lang="en-US" sz="1000" dirty="0" err="1">
                <a:latin typeface="Courier New" pitchFamily="49" charset="0"/>
                <a:cs typeface="Courier New" pitchFamily="49" charset="0"/>
              </a:rPr>
              <a:t>mtms</a:t>
            </a:r>
            <a:r>
              <a:rPr lang="en-US" sz="1000" dirty="0">
                <a:latin typeface="Courier New" pitchFamily="49" charset="0"/>
                <a:cs typeface="Courier New" pitchFamily="49" charset="0"/>
              </a:rPr>
              <a:t> TO p052    158787.2288    -154181.3678     -86784.3816     237732.6379   0.0008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199-A         p054 TO p052   -156525.7880     172507.3852     116557.7168     260470.3853</a:t>
            </a:r>
          </a:p>
          <a:p>
            <a:r>
              <a:rPr lang="en-US" sz="1000" dirty="0">
                <a:latin typeface="Courier New" pitchFamily="49" charset="0"/>
                <a:cs typeface="Courier New" pitchFamily="49" charset="0"/>
              </a:rPr>
              <a:t>174-A         p054 TO p052   -156525.7904     172507.3835     116557.7187     260470.3864</a:t>
            </a:r>
          </a:p>
          <a:p>
            <a:r>
              <a:rPr lang="en-US" sz="1000" dirty="0">
                <a:latin typeface="Courier New" pitchFamily="49" charset="0"/>
                <a:cs typeface="Courier New" pitchFamily="49" charset="0"/>
              </a:rPr>
              <a:t>173-A         p054 TO p052   -156525.7889     172507.3873     116557.7152     260470.3865   0.0012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173-A         mdr6 TO p052   -264157.1247     111089.6354      35524.7956     288759.2505</a:t>
            </a:r>
          </a:p>
          <a:p>
            <a:r>
              <a:rPr lang="en-US" sz="1000" dirty="0">
                <a:latin typeface="Courier New" pitchFamily="49" charset="0"/>
                <a:cs typeface="Courier New" pitchFamily="49" charset="0"/>
              </a:rPr>
              <a:t>199-A         mdr6 TO p052   -264157.1273     111089.6281      35524.8006     288759.2506</a:t>
            </a:r>
          </a:p>
          <a:p>
            <a:r>
              <a:rPr lang="en-US" sz="1000" dirty="0">
                <a:latin typeface="Courier New" pitchFamily="49" charset="0"/>
                <a:cs typeface="Courier New" pitchFamily="49" charset="0"/>
              </a:rPr>
              <a:t>174-A         mdr6 TO p052   -264157.1273     111089.6345      35524.7962     288759.2526   0.0021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174-A         p053 TO p052     16910.9182    -122424.2423    -100422.1062     159242.8135</a:t>
            </a:r>
          </a:p>
          <a:p>
            <a:r>
              <a:rPr lang="en-US" sz="1000" dirty="0">
                <a:latin typeface="Courier New" pitchFamily="49" charset="0"/>
                <a:cs typeface="Courier New" pitchFamily="49" charset="0"/>
              </a:rPr>
              <a:t>199-A         p053 TO p052     16910.9189    -122424.2388    -100422.1111     159242.8141</a:t>
            </a:r>
          </a:p>
          <a:p>
            <a:r>
              <a:rPr lang="en-US" sz="1000" dirty="0">
                <a:latin typeface="Courier New" pitchFamily="49" charset="0"/>
                <a:cs typeface="Courier New" pitchFamily="49" charset="0"/>
              </a:rPr>
              <a:t>173-A         p053 TO p052     16910.9194    -122424.2412    -100422.1082     159242.8141</a:t>
            </a:r>
          </a:p>
          <a:p>
            <a:r>
              <a:rPr lang="en-US" sz="1000" dirty="0">
                <a:latin typeface="Courier New" pitchFamily="49" charset="0"/>
                <a:cs typeface="Courier New" pitchFamily="49" charset="0"/>
              </a:rPr>
              <a:t>              p053 TO p052     16910.9188    -122424.2440    -100422.1067     159242.8152</a:t>
            </a:r>
          </a:p>
          <a:p>
            <a:r>
              <a:rPr lang="en-US" sz="1000" dirty="0">
                <a:latin typeface="Courier New" pitchFamily="49" charset="0"/>
                <a:cs typeface="Courier New" pitchFamily="49" charset="0"/>
              </a:rPr>
              <a:t>              p053 TO p052     16910.9180    -122424.2456    -100422.1051     159242.8154</a:t>
            </a:r>
          </a:p>
          <a:p>
            <a:r>
              <a:rPr lang="en-US" sz="1000" dirty="0">
                <a:latin typeface="Courier New" pitchFamily="49" charset="0"/>
                <a:cs typeface="Courier New" pitchFamily="49" charset="0"/>
              </a:rPr>
              <a:t>              p053 TO p052     16910.9180    -122424.2455    -100422.1055     159242.8156</a:t>
            </a:r>
          </a:p>
          <a:p>
            <a:r>
              <a:rPr lang="en-US" sz="1000" dirty="0">
                <a:latin typeface="Courier New" pitchFamily="49" charset="0"/>
                <a:cs typeface="Courier New" pitchFamily="49" charset="0"/>
              </a:rPr>
              <a:t>              p053 TO p052     16910.9191    -122424.2446    -100422.1067     159242.8157</a:t>
            </a:r>
          </a:p>
          <a:p>
            <a:r>
              <a:rPr lang="en-US" sz="1000" dirty="0">
                <a:latin typeface="Courier New" pitchFamily="49" charset="0"/>
                <a:cs typeface="Courier New" pitchFamily="49" charset="0"/>
              </a:rPr>
              <a:t>              p053 TO p052     16910.9184    -122424.2439    -100422.1077     159242.8158</a:t>
            </a:r>
          </a:p>
          <a:p>
            <a:r>
              <a:rPr lang="en-US" sz="1000" dirty="0">
                <a:latin typeface="Courier New" pitchFamily="49" charset="0"/>
                <a:cs typeface="Courier New" pitchFamily="49" charset="0"/>
              </a:rPr>
              <a:t>              p053 TO p052     16910.9184    -122424.2455    -100422.1059     159242.8158</a:t>
            </a:r>
          </a:p>
          <a:p>
            <a:r>
              <a:rPr lang="en-US" sz="1000" dirty="0">
                <a:latin typeface="Courier New" pitchFamily="49" charset="0"/>
                <a:cs typeface="Courier New" pitchFamily="49" charset="0"/>
              </a:rPr>
              <a:t>              p053 TO p052     16910.9180    -122424.2460    -100422.1052     159242.8158   0.0023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              p052 TO g547    212877.6529      46046.3610      91565.5799     236265.5664</a:t>
            </a:r>
          </a:p>
          <a:p>
            <a:r>
              <a:rPr lang="en-US" sz="1000" dirty="0">
                <a:latin typeface="Courier New" pitchFamily="49" charset="0"/>
                <a:cs typeface="Courier New" pitchFamily="49" charset="0"/>
              </a:rPr>
              <a:t>              g547 TO p052   -212877.6565     -46046.3675     -91565.5791     236265.5706   0.0042 m</a:t>
            </a:r>
          </a:p>
          <a:p>
            <a:endParaRPr lang="en-US" sz="1000" dirty="0">
              <a:latin typeface="Courier New" pitchFamily="49" charset="0"/>
              <a:cs typeface="Courier New" pitchFamily="49" charset="0"/>
            </a:endParaRPr>
          </a:p>
          <a:p>
            <a:endParaRPr lang="en-US" sz="1000" dirty="0">
              <a:latin typeface="Courier New" pitchFamily="49" charset="0"/>
              <a:cs typeface="Courier New" pitchFamily="49" charset="0"/>
            </a:endParaRPr>
          </a:p>
        </p:txBody>
      </p:sp>
    </p:spTree>
    <p:extLst>
      <p:ext uri="{BB962C8B-B14F-4D97-AF65-F5344CB8AC3E}">
        <p14:creationId xmlns:p14="http://schemas.microsoft.com/office/powerpoint/2010/main" val="9182609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Fort Peck Experience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146</a:t>
            </a:fld>
            <a:endParaRPr lang="en-US"/>
          </a:p>
        </p:txBody>
      </p:sp>
      <p:sp>
        <p:nvSpPr>
          <p:cNvPr id="7" name="Rectangle 6"/>
          <p:cNvSpPr/>
          <p:nvPr/>
        </p:nvSpPr>
        <p:spPr>
          <a:xfrm>
            <a:off x="0" y="1203041"/>
            <a:ext cx="9144000" cy="5016758"/>
          </a:xfrm>
          <a:prstGeom prst="rect">
            <a:avLst/>
          </a:prstGeom>
        </p:spPr>
        <p:txBody>
          <a:bodyPr wrap="square">
            <a:spAutoFit/>
          </a:bodyPr>
          <a:lstStyle/>
          <a:p>
            <a:r>
              <a:rPr lang="en-US" sz="1000" dirty="0">
                <a:latin typeface="Courier New" pitchFamily="49" charset="0"/>
                <a:cs typeface="Courier New" pitchFamily="49" charset="0"/>
              </a:rPr>
              <a:t>SESSION       ST 1 TO ST 2      DELTA X         DELTA Y         DELTA Z         LENGTH      RANGE in L</a:t>
            </a:r>
          </a:p>
          <a:p>
            <a:r>
              <a:rPr lang="en-US" sz="1000" dirty="0">
                <a:latin typeface="Courier New" pitchFamily="49" charset="0"/>
                <a:cs typeface="Courier New" pitchFamily="49" charset="0"/>
              </a:rPr>
              <a:t>-----------------------------------------------------------------------------------------------------</a:t>
            </a:r>
          </a:p>
          <a:p>
            <a:r>
              <a:rPr lang="en-US" sz="1000" dirty="0">
                <a:latin typeface="Courier New" pitchFamily="49" charset="0"/>
                <a:cs typeface="Courier New" pitchFamily="49" charset="0"/>
              </a:rPr>
              <a:t>173-A         p052 TO e091     59993.3863      80911.6084      85444.1892     132085.5944</a:t>
            </a:r>
          </a:p>
          <a:p>
            <a:r>
              <a:rPr lang="en-US" sz="1000" dirty="0">
                <a:latin typeface="Courier New" pitchFamily="49" charset="0"/>
                <a:cs typeface="Courier New" pitchFamily="49" charset="0"/>
              </a:rPr>
              <a:t>              e091 TO p052    -59993.3808     -80911.6265     -85444.1780     132085.5957</a:t>
            </a:r>
          </a:p>
          <a:p>
            <a:r>
              <a:rPr lang="en-US" sz="1000" dirty="0">
                <a:latin typeface="Courier New" pitchFamily="49" charset="0"/>
                <a:cs typeface="Courier New" pitchFamily="49" charset="0"/>
              </a:rPr>
              <a:t>              e091 TO p052    -59993.3802     -80911.6178     -85444.1912     132085.5987   0.0043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199-A         p055 TO p052   -164237.5554      68394.5250      19615.9937     178987.6332</a:t>
            </a:r>
          </a:p>
          <a:p>
            <a:r>
              <a:rPr lang="en-US" sz="1000" dirty="0">
                <a:latin typeface="Courier New" pitchFamily="49" charset="0"/>
                <a:cs typeface="Courier New" pitchFamily="49" charset="0"/>
              </a:rPr>
              <a:t>              p055 TO p052   -164237.5569      68394.5236      19615.9951     178987.6342</a:t>
            </a:r>
          </a:p>
          <a:p>
            <a:r>
              <a:rPr lang="en-US" sz="1000" dirty="0">
                <a:latin typeface="Courier New" pitchFamily="49" charset="0"/>
                <a:cs typeface="Courier New" pitchFamily="49" charset="0"/>
              </a:rPr>
              <a:t>              p055 TO p052   -164237.5569      68394.5235      19615.9962     178987.6343</a:t>
            </a:r>
          </a:p>
          <a:p>
            <a:r>
              <a:rPr lang="en-US" sz="1000" dirty="0">
                <a:latin typeface="Courier New" pitchFamily="49" charset="0"/>
                <a:cs typeface="Courier New" pitchFamily="49" charset="0"/>
              </a:rPr>
              <a:t>              p055 TO p052   -164237.5569      68394.5242      19615.9953     178987.6345</a:t>
            </a:r>
          </a:p>
          <a:p>
            <a:r>
              <a:rPr lang="en-US" sz="1000" dirty="0">
                <a:latin typeface="Courier New" pitchFamily="49" charset="0"/>
                <a:cs typeface="Courier New" pitchFamily="49" charset="0"/>
              </a:rPr>
              <a:t>              p055 TO p052   -164237.5570      68394.5245      19615.9948     178987.6347</a:t>
            </a:r>
          </a:p>
          <a:p>
            <a:r>
              <a:rPr lang="en-US" sz="1000" dirty="0">
                <a:latin typeface="Courier New" pitchFamily="49" charset="0"/>
                <a:cs typeface="Courier New" pitchFamily="49" charset="0"/>
              </a:rPr>
              <a:t>              p055 TO p052   -164237.5570      68394.5250      19615.9939     178987.6347</a:t>
            </a:r>
          </a:p>
          <a:p>
            <a:r>
              <a:rPr lang="en-US" sz="1000" dirty="0">
                <a:latin typeface="Courier New" pitchFamily="49" charset="0"/>
                <a:cs typeface="Courier New" pitchFamily="49" charset="0"/>
              </a:rPr>
              <a:t>              p055 TO p052   -164237.5567      68394.5253      19615.9944     178987.6347</a:t>
            </a:r>
          </a:p>
          <a:p>
            <a:r>
              <a:rPr lang="en-US" sz="1000" dirty="0">
                <a:latin typeface="Courier New" pitchFamily="49" charset="0"/>
                <a:cs typeface="Courier New" pitchFamily="49" charset="0"/>
              </a:rPr>
              <a:t>173-A         p055 TO p052   -164237.5574      68394.5243      19615.9954     178987.6350</a:t>
            </a:r>
          </a:p>
          <a:p>
            <a:r>
              <a:rPr lang="en-US" sz="1000" dirty="0">
                <a:latin typeface="Courier New" pitchFamily="49" charset="0"/>
                <a:cs typeface="Courier New" pitchFamily="49" charset="0"/>
              </a:rPr>
              <a:t>              p055 TO p052   -164237.5581      68394.5251      19615.9950     178987.6359</a:t>
            </a:r>
          </a:p>
          <a:p>
            <a:r>
              <a:rPr lang="en-US" sz="1000" dirty="0">
                <a:latin typeface="Courier New" pitchFamily="49" charset="0"/>
                <a:cs typeface="Courier New" pitchFamily="49" charset="0"/>
              </a:rPr>
              <a:t>174-A         p055 TO p052   -164237.5604      68394.5221      19616.0007     178987.6375   0.0043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              </a:t>
            </a:r>
            <a:r>
              <a:rPr lang="en-US" sz="1000" dirty="0" err="1">
                <a:latin typeface="Courier New" pitchFamily="49" charset="0"/>
                <a:cs typeface="Courier New" pitchFamily="49" charset="0"/>
              </a:rPr>
              <a:t>mcab</a:t>
            </a:r>
            <a:r>
              <a:rPr lang="en-US" sz="1000" dirty="0">
                <a:latin typeface="Courier New" pitchFamily="49" charset="0"/>
                <a:cs typeface="Courier New" pitchFamily="49" charset="0"/>
              </a:rPr>
              <a:t> TO p052   -210744.8646     -16575.0642     -65902.2585     221429.9853</a:t>
            </a:r>
          </a:p>
          <a:p>
            <a:r>
              <a:rPr lang="en-US" sz="1000" dirty="0">
                <a:latin typeface="Courier New" pitchFamily="49" charset="0"/>
                <a:cs typeface="Courier New" pitchFamily="49" charset="0"/>
              </a:rPr>
              <a:t>              </a:t>
            </a:r>
            <a:r>
              <a:rPr lang="en-US" sz="1000" dirty="0" err="1">
                <a:latin typeface="Courier New" pitchFamily="49" charset="0"/>
                <a:cs typeface="Courier New" pitchFamily="49" charset="0"/>
              </a:rPr>
              <a:t>mcab</a:t>
            </a:r>
            <a:r>
              <a:rPr lang="en-US" sz="1000" dirty="0">
                <a:latin typeface="Courier New" pitchFamily="49" charset="0"/>
                <a:cs typeface="Courier New" pitchFamily="49" charset="0"/>
              </a:rPr>
              <a:t> TO p052   -210744.8745     -16575.0713     -65902.2458     221429.9915   0.0062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              t272 TO p052   -167245.3299     -46585.0279     -82018.1592     192010.7904</a:t>
            </a:r>
          </a:p>
          <a:p>
            <a:r>
              <a:rPr lang="en-US" sz="1000" dirty="0">
                <a:latin typeface="Courier New" pitchFamily="49" charset="0"/>
                <a:cs typeface="Courier New" pitchFamily="49" charset="0"/>
              </a:rPr>
              <a:t>              t272 TO p052   -167245.3301     -46585.0011     -82018.1884     192010.7966</a:t>
            </a:r>
          </a:p>
          <a:p>
            <a:r>
              <a:rPr lang="en-US" sz="1000" dirty="0">
                <a:latin typeface="Courier New" pitchFamily="49" charset="0"/>
                <a:cs typeface="Courier New" pitchFamily="49" charset="0"/>
              </a:rPr>
              <a:t>              t272 TO p052   -167245.3345     -46585.0304     -82018.1667     192010.7983   0.0079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199-A         p052 TO </a:t>
            </a:r>
            <a:r>
              <a:rPr lang="en-US" sz="1000" dirty="0" err="1">
                <a:latin typeface="Courier New" pitchFamily="49" charset="0"/>
                <a:cs typeface="Courier New" pitchFamily="49" charset="0"/>
              </a:rPr>
              <a:t>powb</a:t>
            </a:r>
            <a:r>
              <a:rPr lang="en-US" sz="1000" dirty="0">
                <a:latin typeface="Courier New" pitchFamily="49" charset="0"/>
                <a:cs typeface="Courier New" pitchFamily="49" charset="0"/>
              </a:rPr>
              <a:t>    147758.4577      20206.2171      54520.8550     158787.2056</a:t>
            </a:r>
          </a:p>
          <a:p>
            <a:r>
              <a:rPr lang="en-US" sz="1000" dirty="0">
                <a:latin typeface="Courier New" pitchFamily="49" charset="0"/>
                <a:cs typeface="Courier New" pitchFamily="49" charset="0"/>
              </a:rPr>
              <a:t>              </a:t>
            </a:r>
            <a:r>
              <a:rPr lang="en-US" sz="1000" dirty="0" err="1">
                <a:latin typeface="Courier New" pitchFamily="49" charset="0"/>
                <a:cs typeface="Courier New" pitchFamily="49" charset="0"/>
              </a:rPr>
              <a:t>powb</a:t>
            </a:r>
            <a:r>
              <a:rPr lang="en-US" sz="1000" dirty="0">
                <a:latin typeface="Courier New" pitchFamily="49" charset="0"/>
                <a:cs typeface="Courier New" pitchFamily="49" charset="0"/>
              </a:rPr>
              <a:t> TO p052   -147758.4599     -20206.2161     -54520.8623     158787.2101</a:t>
            </a:r>
          </a:p>
          <a:p>
            <a:r>
              <a:rPr lang="en-US" sz="1000" dirty="0">
                <a:latin typeface="Courier New" pitchFamily="49" charset="0"/>
                <a:cs typeface="Courier New" pitchFamily="49" charset="0"/>
              </a:rPr>
              <a:t>              </a:t>
            </a:r>
            <a:r>
              <a:rPr lang="en-US" sz="1000" dirty="0" err="1">
                <a:latin typeface="Courier New" pitchFamily="49" charset="0"/>
                <a:cs typeface="Courier New" pitchFamily="49" charset="0"/>
              </a:rPr>
              <a:t>powb</a:t>
            </a:r>
            <a:r>
              <a:rPr lang="en-US" sz="1000" dirty="0">
                <a:latin typeface="Courier New" pitchFamily="49" charset="0"/>
                <a:cs typeface="Courier New" pitchFamily="49" charset="0"/>
              </a:rPr>
              <a:t> TO p052   -147758.4661     -20206.2290     -54520.8530     158787.2142   0.0086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              p052 TO s544    175777.7542      17654.4943      58911.7675     186225.9284</a:t>
            </a:r>
          </a:p>
          <a:p>
            <a:r>
              <a:rPr lang="en-US" sz="1000" dirty="0">
                <a:latin typeface="Courier New" pitchFamily="49" charset="0"/>
                <a:cs typeface="Courier New" pitchFamily="49" charset="0"/>
              </a:rPr>
              <a:t>              p052 TO s544    175777.7683      17654.4991      58911.7528     186225.9375</a:t>
            </a:r>
          </a:p>
          <a:p>
            <a:r>
              <a:rPr lang="en-US" sz="1000" dirty="0">
                <a:latin typeface="Courier New" pitchFamily="49" charset="0"/>
                <a:cs typeface="Courier New" pitchFamily="49" charset="0"/>
              </a:rPr>
              <a:t>              p052 TO s544    175777.7706      17654.4891      58911.7583     186225.9404   0.0120 m</a:t>
            </a:r>
          </a:p>
          <a:p>
            <a:endParaRPr lang="en-US" sz="1000" dirty="0">
              <a:latin typeface="Courier New" pitchFamily="49" charset="0"/>
              <a:cs typeface="Courier New" pitchFamily="49" charset="0"/>
            </a:endParaRPr>
          </a:p>
        </p:txBody>
      </p:sp>
    </p:spTree>
    <p:extLst>
      <p:ext uri="{BB962C8B-B14F-4D97-AF65-F5344CB8AC3E}">
        <p14:creationId xmlns:p14="http://schemas.microsoft.com/office/powerpoint/2010/main" val="20794589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Fort Peck Experience</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147</a:t>
            </a:fld>
            <a:endParaRPr lang="en-US" dirty="0"/>
          </a:p>
        </p:txBody>
      </p:sp>
      <p:sp>
        <p:nvSpPr>
          <p:cNvPr id="8" name="Rectangle 7"/>
          <p:cNvSpPr/>
          <p:nvPr/>
        </p:nvSpPr>
        <p:spPr>
          <a:xfrm>
            <a:off x="8627" y="1208202"/>
            <a:ext cx="8393502" cy="4862870"/>
          </a:xfrm>
          <a:prstGeom prst="rect">
            <a:avLst/>
          </a:prstGeom>
        </p:spPr>
        <p:txBody>
          <a:bodyPr wrap="square">
            <a:spAutoFit/>
          </a:bodyPr>
          <a:lstStyle/>
          <a:p>
            <a:r>
              <a:rPr lang="en-US" sz="1000" dirty="0">
                <a:latin typeface="Courier New" pitchFamily="49" charset="0"/>
                <a:cs typeface="Courier New" pitchFamily="49" charset="0"/>
              </a:rPr>
              <a:t>SESSION       ST 1 TO ST 2      DELTA X         DELTA Y         DELTA Z         LENGTH      RANGE in L</a:t>
            </a:r>
          </a:p>
          <a:p>
            <a:r>
              <a:rPr lang="en-US" sz="1000" dirty="0">
                <a:latin typeface="Courier New" pitchFamily="49" charset="0"/>
                <a:cs typeface="Courier New" pitchFamily="49" charset="0"/>
              </a:rPr>
              <a:t>-----------------------------------------------------------------------------------------------------</a:t>
            </a:r>
          </a:p>
          <a:p>
            <a:r>
              <a:rPr lang="en-US" sz="1000" dirty="0">
                <a:latin typeface="Courier New" pitchFamily="49" charset="0"/>
                <a:cs typeface="Courier New" pitchFamily="49" charset="0"/>
              </a:rPr>
              <a:t>              v358 TO p052    -89340.0651     -32424.5444     -51031.5607     107875.9403</a:t>
            </a:r>
          </a:p>
          <a:p>
            <a:r>
              <a:rPr lang="en-US" sz="1000" dirty="0">
                <a:latin typeface="Courier New" pitchFamily="49" charset="0"/>
                <a:cs typeface="Courier New" pitchFamily="49" charset="0"/>
              </a:rPr>
              <a:t>174-A         v358 TO p052    -89340.0717     -32424.5489     -51031.5548     107875.9444</a:t>
            </a:r>
          </a:p>
          <a:p>
            <a:r>
              <a:rPr lang="en-US" sz="1000" dirty="0">
                <a:latin typeface="Courier New" pitchFamily="49" charset="0"/>
                <a:cs typeface="Courier New" pitchFamily="49" charset="0"/>
              </a:rPr>
              <a:t>              v358 TO p052    -89340.0733     -32424.5464     -51031.5673     107875.9508 </a:t>
            </a:r>
          </a:p>
          <a:p>
            <a:r>
              <a:rPr lang="en-US" sz="1000" dirty="0">
                <a:latin typeface="Courier New" pitchFamily="49" charset="0"/>
                <a:cs typeface="Courier New" pitchFamily="49" charset="0"/>
              </a:rPr>
              <a:t>173-A         v358 TO p052    -89340.0825     -32424.5465     -51031.5552     107875.9527   0.0124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173-A         </a:t>
            </a:r>
            <a:r>
              <a:rPr lang="en-US" sz="1000" dirty="0" err="1">
                <a:latin typeface="Courier New" pitchFamily="49" charset="0"/>
                <a:cs typeface="Courier New" pitchFamily="49" charset="0"/>
              </a:rPr>
              <a:t>todd</a:t>
            </a:r>
            <a:r>
              <a:rPr lang="en-US" sz="1000" dirty="0">
                <a:latin typeface="Courier New" pitchFamily="49" charset="0"/>
                <a:cs typeface="Courier New" pitchFamily="49" charset="0"/>
              </a:rPr>
              <a:t> TO p052   -107495.4336     -60846.1531     -80204.9437     147276.4597</a:t>
            </a:r>
          </a:p>
          <a:p>
            <a:r>
              <a:rPr lang="en-US" sz="1000" dirty="0">
                <a:latin typeface="Courier New" pitchFamily="49" charset="0"/>
                <a:cs typeface="Courier New" pitchFamily="49" charset="0"/>
              </a:rPr>
              <a:t>174-A         </a:t>
            </a:r>
            <a:r>
              <a:rPr lang="en-US" sz="1000" dirty="0" err="1">
                <a:latin typeface="Courier New" pitchFamily="49" charset="0"/>
                <a:cs typeface="Courier New" pitchFamily="49" charset="0"/>
              </a:rPr>
              <a:t>todd</a:t>
            </a:r>
            <a:r>
              <a:rPr lang="en-US" sz="1000" dirty="0">
                <a:latin typeface="Courier New" pitchFamily="49" charset="0"/>
                <a:cs typeface="Courier New" pitchFamily="49" charset="0"/>
              </a:rPr>
              <a:t> TO p052   -107495.4562     -60846.1805     -80204.9195     147276.4744   0.0147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174-A         p052 TO x046    140373.3911      57701.8269      85179.3582     174039.4002</a:t>
            </a:r>
          </a:p>
          <a:p>
            <a:r>
              <a:rPr lang="en-US" sz="1000" dirty="0">
                <a:latin typeface="Courier New" pitchFamily="49" charset="0"/>
                <a:cs typeface="Courier New" pitchFamily="49" charset="0"/>
              </a:rPr>
              <a:t>              x046 TO p052   -140373.3989     -57701.8641     -85179.3263     174039.4032</a:t>
            </a:r>
          </a:p>
          <a:p>
            <a:r>
              <a:rPr lang="en-US" sz="1000" dirty="0">
                <a:latin typeface="Courier New" pitchFamily="49" charset="0"/>
                <a:cs typeface="Courier New" pitchFamily="49" charset="0"/>
              </a:rPr>
              <a:t>              x046 TO p052   -140373.4149     -57701.8959     -85179.3160     174039.4216   0.0214 m</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074-A         n360 TO p052   -104763.8174     -61617.4611     -80171.0096     145600.6859 &lt;--- outlier </a:t>
            </a:r>
          </a:p>
          <a:p>
            <a:r>
              <a:rPr lang="en-US" sz="1000" dirty="0">
                <a:latin typeface="Courier New" pitchFamily="49" charset="0"/>
                <a:cs typeface="Courier New" pitchFamily="49" charset="0"/>
              </a:rPr>
              <a:t>075-A         n360 TO p052   -104763.8242     -61617.4739     -80171.0221     145600.7031</a:t>
            </a:r>
          </a:p>
          <a:p>
            <a:r>
              <a:rPr lang="en-US" sz="1000" dirty="0">
                <a:latin typeface="Courier New" pitchFamily="49" charset="0"/>
                <a:cs typeface="Courier New" pitchFamily="49" charset="0"/>
              </a:rPr>
              <a:t>069-A         n360 TO p052   -104763.8303     -61617.4647     -80171.0316     145600.7088   0.0229 m   </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069-A         p052 TO </a:t>
            </a:r>
            <a:r>
              <a:rPr lang="en-US" sz="1000" dirty="0" err="1">
                <a:latin typeface="Courier New" pitchFamily="49" charset="0"/>
                <a:cs typeface="Courier New" pitchFamily="49" charset="0"/>
              </a:rPr>
              <a:t>mdoc</a:t>
            </a:r>
            <a:r>
              <a:rPr lang="en-US" sz="1000" dirty="0">
                <a:latin typeface="Courier New" pitchFamily="49" charset="0"/>
                <a:cs typeface="Courier New" pitchFamily="49" charset="0"/>
              </a:rPr>
              <a:t>    154657.5898      78643.5300     106426.9340     203544.7547 &lt;--- outlier </a:t>
            </a:r>
          </a:p>
          <a:p>
            <a:r>
              <a:rPr lang="en-US" sz="1000" dirty="0">
                <a:latin typeface="Courier New" pitchFamily="49" charset="0"/>
                <a:cs typeface="Courier New" pitchFamily="49" charset="0"/>
              </a:rPr>
              <a:t>062-A         </a:t>
            </a:r>
            <a:r>
              <a:rPr lang="en-US" sz="1000" dirty="0" err="1">
                <a:latin typeface="Courier New" pitchFamily="49" charset="0"/>
                <a:cs typeface="Courier New" pitchFamily="49" charset="0"/>
              </a:rPr>
              <a:t>mdoc</a:t>
            </a:r>
            <a:r>
              <a:rPr lang="en-US" sz="1000" dirty="0">
                <a:latin typeface="Courier New" pitchFamily="49" charset="0"/>
                <a:cs typeface="Courier New" pitchFamily="49" charset="0"/>
              </a:rPr>
              <a:t> TO p052   -154657.5838     -78643.5614    -106427.0019     203544.7978</a:t>
            </a:r>
          </a:p>
          <a:p>
            <a:r>
              <a:rPr lang="en-US" sz="1000" dirty="0">
                <a:latin typeface="Courier New" pitchFamily="49" charset="0"/>
                <a:cs typeface="Courier New" pitchFamily="49" charset="0"/>
              </a:rPr>
              <a:t>074-A         p052 TO </a:t>
            </a:r>
            <a:r>
              <a:rPr lang="en-US" sz="1000" dirty="0" err="1">
                <a:latin typeface="Courier New" pitchFamily="49" charset="0"/>
                <a:cs typeface="Courier New" pitchFamily="49" charset="0"/>
              </a:rPr>
              <a:t>mdoc</a:t>
            </a:r>
            <a:r>
              <a:rPr lang="en-US" sz="1000" dirty="0">
                <a:latin typeface="Courier New" pitchFamily="49" charset="0"/>
                <a:cs typeface="Courier New" pitchFamily="49" charset="0"/>
              </a:rPr>
              <a:t>    154657.5882      78643.5712     106426.9960     203544.8018   0.0471 m   </a:t>
            </a:r>
          </a:p>
          <a:p>
            <a:endParaRPr lang="en-US" sz="1000" dirty="0">
              <a:latin typeface="Courier New" pitchFamily="49" charset="0"/>
              <a:cs typeface="Courier New" pitchFamily="49" charset="0"/>
            </a:endParaRPr>
          </a:p>
          <a:p>
            <a:r>
              <a:rPr lang="en-US" sz="1000" dirty="0">
                <a:latin typeface="Courier New" pitchFamily="49" charset="0"/>
                <a:cs typeface="Courier New" pitchFamily="49" charset="0"/>
              </a:rPr>
              <a:t>199-A         k542 TO p052   -117344.4357     -28084.4376     -54102.7182     132232.9624              </a:t>
            </a:r>
          </a:p>
          <a:p>
            <a:r>
              <a:rPr lang="en-US" sz="1000" dirty="0">
                <a:latin typeface="Courier New" pitchFamily="49" charset="0"/>
                <a:cs typeface="Courier New" pitchFamily="49" charset="0"/>
              </a:rPr>
              <a:t>068-A         k542 TO p052   -117344.4447     -28084.4617     -54102.6979     132232.9672              </a:t>
            </a:r>
          </a:p>
          <a:p>
            <a:r>
              <a:rPr lang="en-US" sz="1000" dirty="0">
                <a:latin typeface="Courier New" pitchFamily="49" charset="0"/>
                <a:cs typeface="Courier New" pitchFamily="49" charset="0"/>
              </a:rPr>
              <a:t>075-A         p052 TO k542    117344.4782      28084.5421      54102.7293     132233.0268 &lt;--- outlier </a:t>
            </a:r>
          </a:p>
          <a:p>
            <a:r>
              <a:rPr lang="en-US" sz="1000" dirty="0">
                <a:latin typeface="Courier New" pitchFamily="49" charset="0"/>
                <a:cs typeface="Courier New" pitchFamily="49" charset="0"/>
              </a:rPr>
              <a:t>		                                                                    0.0644 m</a:t>
            </a:r>
          </a:p>
          <a:p>
            <a:r>
              <a:rPr lang="en-US" sz="1000" dirty="0">
                <a:latin typeface="Courier New" pitchFamily="49" charset="0"/>
                <a:cs typeface="Courier New" pitchFamily="49" charset="0"/>
              </a:rPr>
              <a:t>074-A         q256 TO p052    -48494.3526     -54342.3166     -59620.0087      94124.0407 &lt;--- outlier </a:t>
            </a:r>
          </a:p>
          <a:p>
            <a:r>
              <a:rPr lang="en-US" sz="1000" dirty="0">
                <a:latin typeface="Courier New" pitchFamily="49" charset="0"/>
                <a:cs typeface="Courier New" pitchFamily="49" charset="0"/>
              </a:rPr>
              <a:t>173-A         q256 TO p052    -48494.3956     -54342.3199     -59620.0728      94124.1054</a:t>
            </a:r>
          </a:p>
          <a:p>
            <a:r>
              <a:rPr lang="en-US" sz="1000" dirty="0">
                <a:latin typeface="Courier New" pitchFamily="49" charset="0"/>
                <a:cs typeface="Courier New" pitchFamily="49" charset="0"/>
              </a:rPr>
              <a:t>069-A         q256 TO p052    -48494.3841     -54342.3423     -59620.0641      94124.1069   0.0662 m   </a:t>
            </a:r>
          </a:p>
          <a:p>
            <a:r>
              <a:rPr lang="en-US" sz="1000" dirty="0">
                <a:latin typeface="Courier New" pitchFamily="49" charset="0"/>
                <a:cs typeface="Courier New" pitchFamily="49" charset="0"/>
              </a:rPr>
              <a:t>              </a:t>
            </a:r>
          </a:p>
          <a:p>
            <a:r>
              <a:rPr lang="en-US" sz="1000" dirty="0">
                <a:latin typeface="Courier New" pitchFamily="49" charset="0"/>
                <a:cs typeface="Courier New" pitchFamily="49" charset="0"/>
              </a:rPr>
              <a:t>        Note: All processing was done in OPUS-PROJECTS, using CORS station P052 as the hub. </a:t>
            </a:r>
          </a:p>
        </p:txBody>
      </p:sp>
      <p:sp>
        <p:nvSpPr>
          <p:cNvPr id="3" name="Rectangle 2">
            <a:extLst>
              <a:ext uri="{FF2B5EF4-FFF2-40B4-BE49-F238E27FC236}">
                <a16:creationId xmlns:a16="http://schemas.microsoft.com/office/drawing/2014/main" id="{72A67B77-BD1A-4587-A8D2-207F37148009}"/>
              </a:ext>
            </a:extLst>
          </p:cNvPr>
          <p:cNvSpPr/>
          <p:nvPr/>
        </p:nvSpPr>
        <p:spPr>
          <a:xfrm>
            <a:off x="6019800" y="3383755"/>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95415D9-4261-4019-A207-4B9D7AC5CF03}"/>
              </a:ext>
            </a:extLst>
          </p:cNvPr>
          <p:cNvSpPr/>
          <p:nvPr/>
        </p:nvSpPr>
        <p:spPr>
          <a:xfrm>
            <a:off x="4791075" y="3390104"/>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4A414C-3386-49AB-BC3A-39A8CE69DA7C}"/>
              </a:ext>
            </a:extLst>
          </p:cNvPr>
          <p:cNvSpPr/>
          <p:nvPr/>
        </p:nvSpPr>
        <p:spPr>
          <a:xfrm>
            <a:off x="6019799" y="3987005"/>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7462979-EA57-4C1A-A723-65F93182C779}"/>
              </a:ext>
            </a:extLst>
          </p:cNvPr>
          <p:cNvSpPr/>
          <p:nvPr/>
        </p:nvSpPr>
        <p:spPr>
          <a:xfrm>
            <a:off x="4765675" y="3987005"/>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E534D58-F357-44B1-B388-B1CE00B1DE2D}"/>
              </a:ext>
            </a:extLst>
          </p:cNvPr>
          <p:cNvSpPr/>
          <p:nvPr/>
        </p:nvSpPr>
        <p:spPr>
          <a:xfrm>
            <a:off x="3591749" y="3987005"/>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C4C2715-EE2D-44EE-9A90-FA9A6C13FCD7}"/>
              </a:ext>
            </a:extLst>
          </p:cNvPr>
          <p:cNvSpPr/>
          <p:nvPr/>
        </p:nvSpPr>
        <p:spPr>
          <a:xfrm>
            <a:off x="6019799" y="4915928"/>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CC2978F-D56F-4B7B-8288-1F222DA98531}"/>
              </a:ext>
            </a:extLst>
          </p:cNvPr>
          <p:cNvSpPr/>
          <p:nvPr/>
        </p:nvSpPr>
        <p:spPr>
          <a:xfrm>
            <a:off x="4765675" y="4915928"/>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C5FADB0-691A-4BC0-86A1-9D848390F5EE}"/>
              </a:ext>
            </a:extLst>
          </p:cNvPr>
          <p:cNvSpPr/>
          <p:nvPr/>
        </p:nvSpPr>
        <p:spPr>
          <a:xfrm>
            <a:off x="3591749" y="4915928"/>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7B90E31-CC81-4BE6-8C6F-CE7515B362BA}"/>
              </a:ext>
            </a:extLst>
          </p:cNvPr>
          <p:cNvSpPr/>
          <p:nvPr/>
        </p:nvSpPr>
        <p:spPr>
          <a:xfrm>
            <a:off x="2273301" y="4915928"/>
            <a:ext cx="969200"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44A800-D96E-40F0-90C4-A39E18F9EC0B}"/>
              </a:ext>
            </a:extLst>
          </p:cNvPr>
          <p:cNvSpPr/>
          <p:nvPr/>
        </p:nvSpPr>
        <p:spPr>
          <a:xfrm>
            <a:off x="6019799" y="5207556"/>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3CCAE7A-8694-41D3-9A86-13A48E926818}"/>
              </a:ext>
            </a:extLst>
          </p:cNvPr>
          <p:cNvSpPr/>
          <p:nvPr/>
        </p:nvSpPr>
        <p:spPr>
          <a:xfrm>
            <a:off x="4765675" y="5207556"/>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82E64C6-4DF5-4F0C-A673-372A1EE8443A}"/>
              </a:ext>
            </a:extLst>
          </p:cNvPr>
          <p:cNvSpPr/>
          <p:nvPr/>
        </p:nvSpPr>
        <p:spPr>
          <a:xfrm>
            <a:off x="3585398" y="5510654"/>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BA4888A-A0FB-4FFD-813B-1CFDFD280E5A}"/>
              </a:ext>
            </a:extLst>
          </p:cNvPr>
          <p:cNvSpPr/>
          <p:nvPr/>
        </p:nvSpPr>
        <p:spPr>
          <a:xfrm>
            <a:off x="2273301" y="5207556"/>
            <a:ext cx="969200"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7BB1433-1A67-4EA2-9537-A33F41BFC588}"/>
              </a:ext>
            </a:extLst>
          </p:cNvPr>
          <p:cNvSpPr/>
          <p:nvPr/>
        </p:nvSpPr>
        <p:spPr>
          <a:xfrm>
            <a:off x="4813300" y="2775624"/>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D4FA4A8-6A3D-47E7-9A5B-0267C8080CC1}"/>
              </a:ext>
            </a:extLst>
          </p:cNvPr>
          <p:cNvSpPr/>
          <p:nvPr/>
        </p:nvSpPr>
        <p:spPr>
          <a:xfrm>
            <a:off x="2305463" y="2295564"/>
            <a:ext cx="4619211" cy="348576"/>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CF1B8DE-BE91-40AD-BB49-F537E46B1B46}"/>
              </a:ext>
            </a:extLst>
          </p:cNvPr>
          <p:cNvSpPr txBox="1"/>
          <p:nvPr/>
        </p:nvSpPr>
        <p:spPr>
          <a:xfrm>
            <a:off x="7744055" y="2254408"/>
            <a:ext cx="1399945" cy="430887"/>
          </a:xfrm>
          <a:prstGeom prst="rect">
            <a:avLst/>
          </a:prstGeom>
          <a:noFill/>
        </p:spPr>
        <p:txBody>
          <a:bodyPr wrap="square" rtlCol="0">
            <a:spAutoFit/>
          </a:bodyPr>
          <a:lstStyle/>
          <a:p>
            <a:r>
              <a:rPr lang="en-US" sz="1100" dirty="0">
                <a:solidFill>
                  <a:srgbClr val="0070C0"/>
                </a:solidFill>
              </a:rPr>
              <a:t>Can’t select outlier from only 2 choices</a:t>
            </a:r>
          </a:p>
        </p:txBody>
      </p:sp>
      <p:sp>
        <p:nvSpPr>
          <p:cNvPr id="25" name="Rectangle 24">
            <a:extLst>
              <a:ext uri="{FF2B5EF4-FFF2-40B4-BE49-F238E27FC236}">
                <a16:creationId xmlns:a16="http://schemas.microsoft.com/office/drawing/2014/main" id="{D9B0396D-2135-494D-80AD-522AE9B91DE5}"/>
              </a:ext>
            </a:extLst>
          </p:cNvPr>
          <p:cNvSpPr/>
          <p:nvPr/>
        </p:nvSpPr>
        <p:spPr>
          <a:xfrm>
            <a:off x="3585397" y="2772405"/>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9F40E3F-4520-43F8-8DDE-925EA73442AD}"/>
              </a:ext>
            </a:extLst>
          </p:cNvPr>
          <p:cNvSpPr/>
          <p:nvPr/>
        </p:nvSpPr>
        <p:spPr>
          <a:xfrm>
            <a:off x="6019799" y="3082130"/>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D71F3F2-E645-4DC8-B711-A686CF0A3BCF}"/>
              </a:ext>
            </a:extLst>
          </p:cNvPr>
          <p:cNvSpPr/>
          <p:nvPr/>
        </p:nvSpPr>
        <p:spPr>
          <a:xfrm>
            <a:off x="3585397" y="3078336"/>
            <a:ext cx="904875"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B07DD809-EC36-48D6-ACCE-D2192218E90A}"/>
              </a:ext>
            </a:extLst>
          </p:cNvPr>
          <p:cNvSpPr/>
          <p:nvPr/>
        </p:nvSpPr>
        <p:spPr>
          <a:xfrm>
            <a:off x="1104902" y="3078335"/>
            <a:ext cx="419098"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7B9E70C-EE8C-4425-91D8-72E843F050D1}"/>
              </a:ext>
            </a:extLst>
          </p:cNvPr>
          <p:cNvSpPr/>
          <p:nvPr/>
        </p:nvSpPr>
        <p:spPr>
          <a:xfrm>
            <a:off x="1716561" y="2772405"/>
            <a:ext cx="419098"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DDFB475-C7BE-4F27-B0E4-EF10698C789D}"/>
              </a:ext>
            </a:extLst>
          </p:cNvPr>
          <p:cNvSpPr/>
          <p:nvPr/>
        </p:nvSpPr>
        <p:spPr>
          <a:xfrm>
            <a:off x="1716561" y="3996529"/>
            <a:ext cx="419098"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D442951-3E41-467C-BDE5-7D41CD5AEE86}"/>
              </a:ext>
            </a:extLst>
          </p:cNvPr>
          <p:cNvSpPr/>
          <p:nvPr/>
        </p:nvSpPr>
        <p:spPr>
          <a:xfrm>
            <a:off x="1716561" y="4915928"/>
            <a:ext cx="419098"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87DC642-10BB-4B1C-891E-F4D1F013F984}"/>
              </a:ext>
            </a:extLst>
          </p:cNvPr>
          <p:cNvSpPr/>
          <p:nvPr/>
        </p:nvSpPr>
        <p:spPr>
          <a:xfrm>
            <a:off x="1092616" y="5207555"/>
            <a:ext cx="419098"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059DDAE4-AF07-421E-BEF2-DC645D395E71}"/>
              </a:ext>
            </a:extLst>
          </p:cNvPr>
          <p:cNvSpPr/>
          <p:nvPr/>
        </p:nvSpPr>
        <p:spPr>
          <a:xfrm>
            <a:off x="1104902" y="5510654"/>
            <a:ext cx="419098" cy="150019"/>
          </a:xfrm>
          <a:prstGeom prst="rect">
            <a:avLst/>
          </a:prstGeom>
          <a:solidFill>
            <a:srgbClr val="FFFF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08107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Fort Peck Experience</a:t>
            </a:r>
          </a:p>
        </p:txBody>
      </p:sp>
      <p:sp>
        <p:nvSpPr>
          <p:cNvPr id="3" name="Content Placeholder 2"/>
          <p:cNvSpPr>
            <a:spLocks noGrp="1"/>
          </p:cNvSpPr>
          <p:nvPr>
            <p:ph idx="1"/>
          </p:nvPr>
        </p:nvSpPr>
        <p:spPr/>
        <p:txBody>
          <a:bodyPr/>
          <a:lstStyle/>
          <a:p>
            <a:r>
              <a:rPr lang="en-US" dirty="0"/>
              <a:t>In the Fort Peck case, OPUS PROJECTS revealed its power as a debugging/project management tool.</a:t>
            </a:r>
          </a:p>
          <a:p>
            <a:endParaRPr lang="en-US" dirty="0"/>
          </a:p>
          <a:p>
            <a:r>
              <a:rPr lang="en-US" dirty="0"/>
              <a:t>Mobile field crews will be able to verify data quality in OPUS PROJECTS before de-mobilizing. Re-observe right away.</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148</a:t>
            </a:fld>
            <a:endParaRPr lang="en-US"/>
          </a:p>
        </p:txBody>
      </p:sp>
    </p:spTree>
    <p:extLst>
      <p:ext uri="{BB962C8B-B14F-4D97-AF65-F5344CB8AC3E}">
        <p14:creationId xmlns:p14="http://schemas.microsoft.com/office/powerpoint/2010/main" val="32680417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EA94E-544D-4025-A2D9-F50CE58CB59E}"/>
              </a:ext>
            </a:extLst>
          </p:cNvPr>
          <p:cNvSpPr>
            <a:spLocks noGrp="1"/>
          </p:cNvSpPr>
          <p:nvPr>
            <p:ph type="title"/>
          </p:nvPr>
        </p:nvSpPr>
        <p:spPr/>
        <p:txBody>
          <a:bodyPr/>
          <a:lstStyle/>
          <a:p>
            <a:r>
              <a:rPr lang="en-US" dirty="0"/>
              <a:t>The Fort Peck Experience - 2022</a:t>
            </a:r>
          </a:p>
        </p:txBody>
      </p:sp>
      <p:sp>
        <p:nvSpPr>
          <p:cNvPr id="3" name="Content Placeholder 2">
            <a:extLst>
              <a:ext uri="{FF2B5EF4-FFF2-40B4-BE49-F238E27FC236}">
                <a16:creationId xmlns:a16="http://schemas.microsoft.com/office/drawing/2014/main" id="{FA9FC042-7C69-48B3-987F-A6659E16DFB4}"/>
              </a:ext>
            </a:extLst>
          </p:cNvPr>
          <p:cNvSpPr>
            <a:spLocks noGrp="1"/>
          </p:cNvSpPr>
          <p:nvPr>
            <p:ph idx="1"/>
          </p:nvPr>
        </p:nvSpPr>
        <p:spPr/>
        <p:txBody>
          <a:bodyPr/>
          <a:lstStyle/>
          <a:p>
            <a:r>
              <a:rPr lang="en-US" dirty="0"/>
              <a:t>Given all the improvements in </a:t>
            </a:r>
            <a:r>
              <a:rPr lang="en-US" dirty="0">
                <a:solidFill>
                  <a:srgbClr val="FF0000"/>
                </a:solidFill>
              </a:rPr>
              <a:t>OPUS PROJECTS 4.0 </a:t>
            </a:r>
            <a:r>
              <a:rPr lang="en-US" dirty="0"/>
              <a:t>since 2011, I re-processed the Fort Peck HARN Project using P052 as a local hub and AMC2 as the distant CORS.</a:t>
            </a:r>
          </a:p>
          <a:p>
            <a:r>
              <a:rPr lang="en-US" dirty="0"/>
              <a:t>Then recompiled the various .VEC and .POS tables.</a:t>
            </a:r>
          </a:p>
          <a:p>
            <a:r>
              <a:rPr lang="en-US" dirty="0"/>
              <a:t>Details differ, but similar conclusions as before</a:t>
            </a:r>
          </a:p>
          <a:p>
            <a:endParaRPr lang="en-US" dirty="0"/>
          </a:p>
        </p:txBody>
      </p:sp>
      <p:sp>
        <p:nvSpPr>
          <p:cNvPr id="4" name="Date Placeholder 3">
            <a:extLst>
              <a:ext uri="{FF2B5EF4-FFF2-40B4-BE49-F238E27FC236}">
                <a16:creationId xmlns:a16="http://schemas.microsoft.com/office/drawing/2014/main" id="{3E8307C5-0686-412A-8B85-AE25C9C27BBC}"/>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F8C78FF4-F959-46C6-92F2-0CA8A2BFD756}"/>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6043A4A7-8FC2-4328-8DE1-C5BE74C74A0B}"/>
              </a:ext>
            </a:extLst>
          </p:cNvPr>
          <p:cNvSpPr>
            <a:spLocks noGrp="1"/>
          </p:cNvSpPr>
          <p:nvPr>
            <p:ph type="sldNum" sz="quarter" idx="12"/>
          </p:nvPr>
        </p:nvSpPr>
        <p:spPr/>
        <p:txBody>
          <a:bodyPr/>
          <a:lstStyle/>
          <a:p>
            <a:pPr>
              <a:defRPr/>
            </a:pPr>
            <a:fld id="{73529DF9-F8E1-4220-8C8F-E52644C5560B}" type="slidenum">
              <a:rPr lang="en-US" smtClean="0"/>
              <a:pPr>
                <a:defRPr/>
              </a:pPr>
              <a:t>149</a:t>
            </a:fld>
            <a:endParaRPr lang="en-US"/>
          </a:p>
        </p:txBody>
      </p:sp>
    </p:spTree>
    <p:extLst>
      <p:ext uri="{BB962C8B-B14F-4D97-AF65-F5344CB8AC3E}">
        <p14:creationId xmlns:p14="http://schemas.microsoft.com/office/powerpoint/2010/main" val="24985221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15</a:t>
            </a:fld>
            <a:endParaRPr lang="en-US"/>
          </a:p>
        </p:txBody>
      </p:sp>
      <p:sp>
        <p:nvSpPr>
          <p:cNvPr id="9" name="TextBox 8"/>
          <p:cNvSpPr txBox="1"/>
          <p:nvPr/>
        </p:nvSpPr>
        <p:spPr>
          <a:xfrm>
            <a:off x="457200" y="530352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You can “click and drag” the map if you’d like to examine a nearby area.</a:t>
            </a:r>
            <a:endParaRPr lang="en-US" sz="2400" dirty="0">
              <a:solidFill>
                <a:schemeClr val="bg1"/>
              </a:solidFill>
            </a:endParaRPr>
          </a:p>
        </p:txBody>
      </p:sp>
      <p:pic>
        <p:nvPicPr>
          <p:cNvPr id="14" name="Picture 13" descr="whitearrow.gif"/>
          <p:cNvPicPr>
            <a:picLocks noChangeAspect="1"/>
          </p:cNvPicPr>
          <p:nvPr/>
        </p:nvPicPr>
        <p:blipFill>
          <a:blip r:embed="rId3" cstate="print"/>
          <a:srcRect/>
          <a:stretch>
            <a:fillRect/>
          </a:stretch>
        </p:blipFill>
        <p:spPr bwMode="auto">
          <a:xfrm>
            <a:off x="7232072" y="3207329"/>
            <a:ext cx="439387" cy="439387"/>
          </a:xfrm>
          <a:prstGeom prst="rect">
            <a:avLst/>
          </a:prstGeom>
          <a:noFill/>
          <a:ln w="9525">
            <a:noFill/>
            <a:miter lim="800000"/>
            <a:headEnd/>
            <a:tailEnd/>
          </a:ln>
        </p:spPr>
      </p:pic>
      <p:pic>
        <p:nvPicPr>
          <p:cNvPr id="12" name="Picture 11">
            <a:extLst>
              <a:ext uri="{FF2B5EF4-FFF2-40B4-BE49-F238E27FC236}">
                <a16:creationId xmlns:a16="http://schemas.microsoft.com/office/drawing/2014/main" id="{61F46522-2DF9-463B-A072-16B35D5BE873}"/>
              </a:ext>
            </a:extLst>
          </p:cNvPr>
          <p:cNvPicPr>
            <a:picLocks noChangeAspect="1"/>
          </p:cNvPicPr>
          <p:nvPr/>
        </p:nvPicPr>
        <p:blipFill>
          <a:blip r:embed="rId4"/>
          <a:stretch>
            <a:fillRect/>
          </a:stretch>
        </p:blipFill>
        <p:spPr>
          <a:xfrm>
            <a:off x="0" y="-21515"/>
            <a:ext cx="9144000" cy="5238399"/>
          </a:xfrm>
          <a:prstGeom prst="rect">
            <a:avLst/>
          </a:prstGeom>
        </p:spPr>
      </p:pic>
      <p:pic>
        <p:nvPicPr>
          <p:cNvPr id="10" name="Picture 9">
            <a:extLst>
              <a:ext uri="{FF2B5EF4-FFF2-40B4-BE49-F238E27FC236}">
                <a16:creationId xmlns:a16="http://schemas.microsoft.com/office/drawing/2014/main" id="{A6D5435C-BC34-47B0-BB7D-B4FF6B6EF723}"/>
              </a:ext>
            </a:extLst>
          </p:cNvPr>
          <p:cNvPicPr>
            <a:picLocks noChangeAspect="1"/>
          </p:cNvPicPr>
          <p:nvPr/>
        </p:nvPicPr>
        <p:blipFill>
          <a:blip r:embed="rId5"/>
          <a:stretch>
            <a:fillRect/>
          </a:stretch>
        </p:blipFill>
        <p:spPr>
          <a:xfrm>
            <a:off x="4267200" y="2814456"/>
            <a:ext cx="439387" cy="527051"/>
          </a:xfrm>
          <a:prstGeom prst="rect">
            <a:avLst/>
          </a:prstGeom>
        </p:spPr>
      </p:pic>
      <p:sp>
        <p:nvSpPr>
          <p:cNvPr id="3" name="Callout: Quad Arrow 2">
            <a:extLst>
              <a:ext uri="{FF2B5EF4-FFF2-40B4-BE49-F238E27FC236}">
                <a16:creationId xmlns:a16="http://schemas.microsoft.com/office/drawing/2014/main" id="{FB5D0CF5-2764-41B3-8CB3-5C08EB667878}"/>
              </a:ext>
            </a:extLst>
          </p:cNvPr>
          <p:cNvSpPr/>
          <p:nvPr/>
        </p:nvSpPr>
        <p:spPr>
          <a:xfrm>
            <a:off x="4021157" y="2401677"/>
            <a:ext cx="619621" cy="632410"/>
          </a:xfrm>
          <a:prstGeom prst="quadArrowCallout">
            <a:avLst>
              <a:gd name="adj1" fmla="val 18515"/>
              <a:gd name="adj2" fmla="val 17536"/>
              <a:gd name="adj3" fmla="val 15625"/>
              <a:gd name="adj4" fmla="val 355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2E15F5D-D241-44CE-BAA5-2E6FE6EB1518}"/>
              </a:ext>
            </a:extLst>
          </p:cNvPr>
          <p:cNvSpPr>
            <a:spLocks noGrp="1"/>
          </p:cNvSpPr>
          <p:nvPr>
            <p:ph type="title"/>
          </p:nvPr>
        </p:nvSpPr>
        <p:spPr/>
        <p:txBody>
          <a:bodyPr/>
          <a:lstStyle/>
          <a:p>
            <a:r>
              <a:rPr lang="en-US" dirty="0"/>
              <a:t>The Fort Peck Experience - 2022</a:t>
            </a:r>
          </a:p>
        </p:txBody>
      </p:sp>
      <p:sp>
        <p:nvSpPr>
          <p:cNvPr id="4" name="Date Placeholder 3">
            <a:extLst>
              <a:ext uri="{FF2B5EF4-FFF2-40B4-BE49-F238E27FC236}">
                <a16:creationId xmlns:a16="http://schemas.microsoft.com/office/drawing/2014/main" id="{EAF90B00-DD1E-48FF-A64D-EC305C28E4B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2B4682C5-4B0E-45AC-87FD-39214D3C93A8}"/>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A272C19D-5C1B-42AB-AD9E-D7F3147A12C2}"/>
              </a:ext>
            </a:extLst>
          </p:cNvPr>
          <p:cNvSpPr>
            <a:spLocks noGrp="1"/>
          </p:cNvSpPr>
          <p:nvPr>
            <p:ph type="sldNum" sz="quarter" idx="12"/>
          </p:nvPr>
        </p:nvSpPr>
        <p:spPr/>
        <p:txBody>
          <a:bodyPr/>
          <a:lstStyle/>
          <a:p>
            <a:pPr>
              <a:defRPr/>
            </a:pPr>
            <a:fld id="{73529DF9-F8E1-4220-8C8F-E52644C5560B}" type="slidenum">
              <a:rPr lang="en-US" smtClean="0"/>
              <a:pPr>
                <a:defRPr/>
              </a:pPr>
              <a:t>150</a:t>
            </a:fld>
            <a:endParaRPr lang="en-US"/>
          </a:p>
        </p:txBody>
      </p:sp>
      <p:pic>
        <p:nvPicPr>
          <p:cNvPr id="11" name="Picture 10">
            <a:extLst>
              <a:ext uri="{FF2B5EF4-FFF2-40B4-BE49-F238E27FC236}">
                <a16:creationId xmlns:a16="http://schemas.microsoft.com/office/drawing/2014/main" id="{A997A688-58E5-4CCD-810D-EEA8FD4CE9AF}"/>
              </a:ext>
            </a:extLst>
          </p:cNvPr>
          <p:cNvPicPr>
            <a:picLocks noChangeAspect="1"/>
          </p:cNvPicPr>
          <p:nvPr/>
        </p:nvPicPr>
        <p:blipFill>
          <a:blip r:embed="rId2"/>
          <a:stretch>
            <a:fillRect/>
          </a:stretch>
        </p:blipFill>
        <p:spPr>
          <a:xfrm>
            <a:off x="0" y="1047263"/>
            <a:ext cx="9144000" cy="4763473"/>
          </a:xfrm>
          <a:prstGeom prst="rect">
            <a:avLst/>
          </a:prstGeom>
        </p:spPr>
      </p:pic>
      <p:sp>
        <p:nvSpPr>
          <p:cNvPr id="12" name="TextBox 11">
            <a:extLst>
              <a:ext uri="{FF2B5EF4-FFF2-40B4-BE49-F238E27FC236}">
                <a16:creationId xmlns:a16="http://schemas.microsoft.com/office/drawing/2014/main" id="{DAD9ED82-DD3E-4F7E-BEF5-2CBCEF7B3B06}"/>
              </a:ext>
            </a:extLst>
          </p:cNvPr>
          <p:cNvSpPr txBox="1"/>
          <p:nvPr/>
        </p:nvSpPr>
        <p:spPr>
          <a:xfrm rot="4509002">
            <a:off x="2903068" y="5246291"/>
            <a:ext cx="645947" cy="276999"/>
          </a:xfrm>
          <a:prstGeom prst="rect">
            <a:avLst/>
          </a:prstGeom>
          <a:noFill/>
        </p:spPr>
        <p:txBody>
          <a:bodyPr wrap="square" rtlCol="0">
            <a:spAutoFit/>
          </a:bodyPr>
          <a:lstStyle/>
          <a:p>
            <a:r>
              <a:rPr lang="en-US" sz="1200" dirty="0">
                <a:solidFill>
                  <a:srgbClr val="0070C0"/>
                </a:solidFill>
              </a:rPr>
              <a:t>AMC2</a:t>
            </a:r>
          </a:p>
        </p:txBody>
      </p:sp>
      <p:sp>
        <p:nvSpPr>
          <p:cNvPr id="13" name="TextBox 12">
            <a:extLst>
              <a:ext uri="{FF2B5EF4-FFF2-40B4-BE49-F238E27FC236}">
                <a16:creationId xmlns:a16="http://schemas.microsoft.com/office/drawing/2014/main" id="{642E4503-D0DA-4D3D-9DE5-D608F52CC8FF}"/>
              </a:ext>
            </a:extLst>
          </p:cNvPr>
          <p:cNvSpPr txBox="1"/>
          <p:nvPr/>
        </p:nvSpPr>
        <p:spPr>
          <a:xfrm>
            <a:off x="2051177" y="3315508"/>
            <a:ext cx="645947" cy="276999"/>
          </a:xfrm>
          <a:prstGeom prst="rect">
            <a:avLst/>
          </a:prstGeom>
          <a:noFill/>
        </p:spPr>
        <p:txBody>
          <a:bodyPr wrap="square" rtlCol="0">
            <a:spAutoFit/>
          </a:bodyPr>
          <a:lstStyle/>
          <a:p>
            <a:r>
              <a:rPr lang="en-US" sz="1200" dirty="0">
                <a:solidFill>
                  <a:srgbClr val="0070C0"/>
                </a:solidFill>
              </a:rPr>
              <a:t>P052</a:t>
            </a:r>
          </a:p>
        </p:txBody>
      </p:sp>
    </p:spTree>
    <p:extLst>
      <p:ext uri="{BB962C8B-B14F-4D97-AF65-F5344CB8AC3E}">
        <p14:creationId xmlns:p14="http://schemas.microsoft.com/office/powerpoint/2010/main" val="17358668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DBEA9-BBBD-4A3A-90D9-38883A2DFE0F}"/>
              </a:ext>
            </a:extLst>
          </p:cNvPr>
          <p:cNvSpPr>
            <a:spLocks noGrp="1"/>
          </p:cNvSpPr>
          <p:nvPr>
            <p:ph type="title"/>
          </p:nvPr>
        </p:nvSpPr>
        <p:spPr/>
        <p:txBody>
          <a:bodyPr/>
          <a:lstStyle/>
          <a:p>
            <a:r>
              <a:rPr lang="en-US" dirty="0"/>
              <a:t>The Fort Peck Experience - 2022</a:t>
            </a:r>
          </a:p>
        </p:txBody>
      </p:sp>
      <p:sp>
        <p:nvSpPr>
          <p:cNvPr id="3" name="Date Placeholder 2">
            <a:extLst>
              <a:ext uri="{FF2B5EF4-FFF2-40B4-BE49-F238E27FC236}">
                <a16:creationId xmlns:a16="http://schemas.microsoft.com/office/drawing/2014/main" id="{A7E0A3B2-DACD-4CD9-8AF1-897C9652F83E}"/>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0BDD7A63-0706-4A12-8E5E-9A34648905F8}"/>
              </a:ext>
            </a:extLst>
          </p:cNvPr>
          <p:cNvSpPr>
            <a:spLocks noGrp="1"/>
          </p:cNvSpPr>
          <p:nvPr>
            <p:ph type="ftr" sz="quarter" idx="11"/>
          </p:nvPr>
        </p:nvSpPr>
        <p:spPr/>
        <p:txBody>
          <a:bodyPr/>
          <a:lstStyle/>
          <a:p>
            <a:pPr>
              <a:defRPr/>
            </a:pPr>
            <a:r>
              <a:rPr lang="en-US"/>
              <a:t>Step 3 : Session Processing</a:t>
            </a:r>
            <a:endParaRPr lang="en-US" dirty="0"/>
          </a:p>
        </p:txBody>
      </p:sp>
      <p:sp>
        <p:nvSpPr>
          <p:cNvPr id="5" name="Slide Number Placeholder 4">
            <a:extLst>
              <a:ext uri="{FF2B5EF4-FFF2-40B4-BE49-F238E27FC236}">
                <a16:creationId xmlns:a16="http://schemas.microsoft.com/office/drawing/2014/main" id="{E217A382-D443-4E11-BCCA-5134C1B4D44E}"/>
              </a:ext>
            </a:extLst>
          </p:cNvPr>
          <p:cNvSpPr>
            <a:spLocks noGrp="1"/>
          </p:cNvSpPr>
          <p:nvPr>
            <p:ph type="sldNum" sz="quarter" idx="12"/>
          </p:nvPr>
        </p:nvSpPr>
        <p:spPr/>
        <p:txBody>
          <a:bodyPr/>
          <a:lstStyle/>
          <a:p>
            <a:pPr>
              <a:defRPr/>
            </a:pPr>
            <a:fld id="{5434C86E-AAC7-4EB9-9B17-B55C6A233846}" type="slidenum">
              <a:rPr lang="en-US" smtClean="0"/>
              <a:pPr>
                <a:defRPr/>
              </a:pPr>
              <a:t>151</a:t>
            </a:fld>
            <a:endParaRPr lang="en-US"/>
          </a:p>
        </p:txBody>
      </p:sp>
      <p:graphicFrame>
        <p:nvGraphicFramePr>
          <p:cNvPr id="6" name="Table 5">
            <a:extLst>
              <a:ext uri="{FF2B5EF4-FFF2-40B4-BE49-F238E27FC236}">
                <a16:creationId xmlns:a16="http://schemas.microsoft.com/office/drawing/2014/main" id="{B57A8A2A-03D3-4B61-B3DF-A4C301EE3B3F}"/>
              </a:ext>
            </a:extLst>
          </p:cNvPr>
          <p:cNvGraphicFramePr>
            <a:graphicFrameLocks noGrp="1"/>
          </p:cNvGraphicFramePr>
          <p:nvPr/>
        </p:nvGraphicFramePr>
        <p:xfrm>
          <a:off x="533400" y="1939131"/>
          <a:ext cx="8077200" cy="3619500"/>
        </p:xfrm>
        <a:graphic>
          <a:graphicData uri="http://schemas.openxmlformats.org/drawingml/2006/table">
            <a:tbl>
              <a:tblPr/>
              <a:tblGrid>
                <a:gridCol w="1013609">
                  <a:extLst>
                    <a:ext uri="{9D8B030D-6E8A-4147-A177-3AD203B41FA5}">
                      <a16:colId xmlns:a16="http://schemas.microsoft.com/office/drawing/2014/main" val="2863510790"/>
                    </a:ext>
                  </a:extLst>
                </a:gridCol>
                <a:gridCol w="810888">
                  <a:extLst>
                    <a:ext uri="{9D8B030D-6E8A-4147-A177-3AD203B41FA5}">
                      <a16:colId xmlns:a16="http://schemas.microsoft.com/office/drawing/2014/main" val="1514932672"/>
                    </a:ext>
                  </a:extLst>
                </a:gridCol>
                <a:gridCol w="899578">
                  <a:extLst>
                    <a:ext uri="{9D8B030D-6E8A-4147-A177-3AD203B41FA5}">
                      <a16:colId xmlns:a16="http://schemas.microsoft.com/office/drawing/2014/main" val="2243281171"/>
                    </a:ext>
                  </a:extLst>
                </a:gridCol>
                <a:gridCol w="506805">
                  <a:extLst>
                    <a:ext uri="{9D8B030D-6E8A-4147-A177-3AD203B41FA5}">
                      <a16:colId xmlns:a16="http://schemas.microsoft.com/office/drawing/2014/main" val="1981449950"/>
                    </a:ext>
                  </a:extLst>
                </a:gridCol>
                <a:gridCol w="978767">
                  <a:extLst>
                    <a:ext uri="{9D8B030D-6E8A-4147-A177-3AD203B41FA5}">
                      <a16:colId xmlns:a16="http://schemas.microsoft.com/office/drawing/2014/main" val="2355669781"/>
                    </a:ext>
                  </a:extLst>
                </a:gridCol>
                <a:gridCol w="636673">
                  <a:extLst>
                    <a:ext uri="{9D8B030D-6E8A-4147-A177-3AD203B41FA5}">
                      <a16:colId xmlns:a16="http://schemas.microsoft.com/office/drawing/2014/main" val="1613051971"/>
                    </a:ext>
                  </a:extLst>
                </a:gridCol>
                <a:gridCol w="978767">
                  <a:extLst>
                    <a:ext uri="{9D8B030D-6E8A-4147-A177-3AD203B41FA5}">
                      <a16:colId xmlns:a16="http://schemas.microsoft.com/office/drawing/2014/main" val="3723493853"/>
                    </a:ext>
                  </a:extLst>
                </a:gridCol>
                <a:gridCol w="636673">
                  <a:extLst>
                    <a:ext uri="{9D8B030D-6E8A-4147-A177-3AD203B41FA5}">
                      <a16:colId xmlns:a16="http://schemas.microsoft.com/office/drawing/2014/main" val="1299754740"/>
                    </a:ext>
                  </a:extLst>
                </a:gridCol>
                <a:gridCol w="978767">
                  <a:extLst>
                    <a:ext uri="{9D8B030D-6E8A-4147-A177-3AD203B41FA5}">
                      <a16:colId xmlns:a16="http://schemas.microsoft.com/office/drawing/2014/main" val="1716091970"/>
                    </a:ext>
                  </a:extLst>
                </a:gridCol>
                <a:gridCol w="636673">
                  <a:extLst>
                    <a:ext uri="{9D8B030D-6E8A-4147-A177-3AD203B41FA5}">
                      <a16:colId xmlns:a16="http://schemas.microsoft.com/office/drawing/2014/main" val="2586205181"/>
                    </a:ext>
                  </a:extLst>
                </a:gridCol>
              </a:tblGrid>
              <a:tr h="190500">
                <a:tc>
                  <a:txBody>
                    <a:bodyPr/>
                    <a:lstStyle/>
                    <a:p>
                      <a:pPr algn="l" fontAlgn="b"/>
                      <a:r>
                        <a:rPr lang="en-US" sz="1100" b="1" i="0" u="none" strike="noStrike">
                          <a:solidFill>
                            <a:srgbClr val="000000"/>
                          </a:solidFill>
                          <a:effectLst/>
                          <a:latin typeface="Calibri" panose="020F0502020204030204" pitchFamily="34" charset="0"/>
                        </a:rPr>
                        <a:t>From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1100" b="1" i="0" u="none" strike="noStrike">
                          <a:solidFill>
                            <a:srgbClr val="000000"/>
                          </a:solidFill>
                          <a:effectLst/>
                          <a:latin typeface="Calibri" panose="020F0502020204030204" pitchFamily="34" charset="0"/>
                        </a:rPr>
                        <a:t>To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100" b="1" i="0" u="none" strike="noStrike">
                          <a:solidFill>
                            <a:srgbClr val="000000"/>
                          </a:solidFill>
                          <a:effectLst/>
                          <a:latin typeface="Calibri" panose="020F0502020204030204" pitchFamily="34" charset="0"/>
                        </a:rPr>
                        <a:t>Avg DX</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100" b="1" i="0" u="none" strike="noStrike">
                          <a:solidFill>
                            <a:srgbClr val="000000"/>
                          </a:solidFill>
                          <a:effectLst/>
                          <a:latin typeface="Calibri" panose="020F0502020204030204" pitchFamily="34" charset="0"/>
                        </a:rPr>
                        <a:t>P2P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100" b="1" i="0" u="none" strike="noStrike">
                          <a:solidFill>
                            <a:srgbClr val="000000"/>
                          </a:solidFill>
                          <a:effectLst/>
                          <a:latin typeface="Calibri" panose="020F0502020204030204" pitchFamily="34" charset="0"/>
                        </a:rPr>
                        <a:t>Avg DY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100" b="1" i="0" u="none" strike="noStrike">
                          <a:solidFill>
                            <a:srgbClr val="000000"/>
                          </a:solidFill>
                          <a:effectLst/>
                          <a:latin typeface="Calibri" panose="020F0502020204030204" pitchFamily="34" charset="0"/>
                        </a:rPr>
                        <a:t>P2P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100" b="1" i="0" u="none" strike="noStrike">
                          <a:solidFill>
                            <a:srgbClr val="000000"/>
                          </a:solidFill>
                          <a:effectLst/>
                          <a:latin typeface="Calibri" panose="020F0502020204030204" pitchFamily="34" charset="0"/>
                        </a:rPr>
                        <a:t>Avg DZ</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100" b="1" i="0" u="none" strike="noStrike">
                          <a:solidFill>
                            <a:srgbClr val="000000"/>
                          </a:solidFill>
                          <a:effectLst/>
                          <a:latin typeface="Calibri" panose="020F0502020204030204" pitchFamily="34" charset="0"/>
                        </a:rPr>
                        <a:t>P2P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100" b="1" i="0" u="none" strike="noStrike">
                          <a:solidFill>
                            <a:srgbClr val="000000"/>
                          </a:solidFill>
                          <a:effectLst/>
                          <a:latin typeface="Calibri" panose="020F0502020204030204" pitchFamily="34" charset="0"/>
                        </a:rPr>
                        <a:t>Avg Length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1100" b="1" i="0" u="none" strike="noStrike">
                          <a:solidFill>
                            <a:srgbClr val="000000"/>
                          </a:solidFill>
                          <a:effectLst/>
                          <a:latin typeface="Calibri" panose="020F0502020204030204" pitchFamily="34" charset="0"/>
                        </a:rPr>
                        <a:t>P2P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716932055"/>
                  </a:ext>
                </a:extLst>
              </a:tr>
              <a:tr h="190500">
                <a:tc>
                  <a:txBody>
                    <a:bodyPr/>
                    <a:lstStyle/>
                    <a:p>
                      <a:pPr algn="l" fontAlgn="b"/>
                      <a:r>
                        <a:rPr lang="en-US" sz="1100" b="0" i="0" u="none" strike="noStrike">
                          <a:solidFill>
                            <a:srgbClr val="000000"/>
                          </a:solidFill>
                          <a:effectLst/>
                          <a:latin typeface="Calibri" panose="020F0502020204030204" pitchFamily="34" charset="0"/>
                        </a:rPr>
                        <a:t>AMC2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-18052.00120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0.00650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681233.63090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0.01140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694203.54730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0.01170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972791.70410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0.00260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0800977"/>
                  </a:ext>
                </a:extLst>
              </a:tr>
              <a:tr h="190500">
                <a:tc>
                  <a:txBody>
                    <a:bodyPr/>
                    <a:lstStyle/>
                    <a:p>
                      <a:pPr algn="l" fontAlgn="b"/>
                      <a:r>
                        <a:rPr lang="en-US" sz="1100" b="0" i="0" u="none" strike="noStrike">
                          <a:solidFill>
                            <a:srgbClr val="000000"/>
                          </a:solidFill>
                          <a:effectLst/>
                          <a:latin typeface="Calibri" panose="020F0502020204030204" pitchFamily="34" charset="0"/>
                        </a:rPr>
                        <a:t>e091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-59993.38550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-80911.62050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0.01480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-85444.17970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132085.59530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0.00230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5909166"/>
                  </a:ext>
                </a:extLst>
              </a:tr>
              <a:tr h="190500">
                <a:tc>
                  <a:txBody>
                    <a:bodyPr/>
                    <a:lstStyle/>
                    <a:p>
                      <a:pPr algn="l" fontAlgn="b"/>
                      <a:r>
                        <a:rPr lang="en-US" sz="1100" b="0" i="0" u="none" strike="noStrike">
                          <a:solidFill>
                            <a:srgbClr val="000000"/>
                          </a:solidFill>
                          <a:effectLst/>
                          <a:latin typeface="Calibri" panose="020F0502020204030204" pitchFamily="34" charset="0"/>
                        </a:rPr>
                        <a:t>g547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-212877.66020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-46046.36540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-91565.57410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236265.57160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0.00220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5879367"/>
                  </a:ext>
                </a:extLst>
              </a:tr>
              <a:tr h="190500">
                <a:tc>
                  <a:txBody>
                    <a:bodyPr/>
                    <a:lstStyle/>
                    <a:p>
                      <a:pPr algn="l" fontAlgn="b"/>
                      <a:r>
                        <a:rPr lang="en-US" sz="1100" b="0" i="0" u="none" strike="noStrike">
                          <a:solidFill>
                            <a:srgbClr val="000000"/>
                          </a:solidFill>
                          <a:effectLst/>
                          <a:latin typeface="Calibri" panose="020F0502020204030204" pitchFamily="34" charset="0"/>
                        </a:rPr>
                        <a:t>k542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-117344.45570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0.05190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-28084.48540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0.10530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-54102.70650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0.03140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132232.98540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0.07090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88628175"/>
                  </a:ext>
                </a:extLst>
              </a:tr>
              <a:tr h="190500">
                <a:tc>
                  <a:txBody>
                    <a:bodyPr/>
                    <a:lstStyle/>
                    <a:p>
                      <a:pPr algn="l" fontAlgn="b"/>
                      <a:r>
                        <a:rPr lang="en-US" sz="1100" b="0" i="0" u="none" strike="noStrike">
                          <a:solidFill>
                            <a:srgbClr val="000000"/>
                          </a:solidFill>
                          <a:effectLst/>
                          <a:latin typeface="Calibri" panose="020F0502020204030204" pitchFamily="34" charset="0"/>
                        </a:rPr>
                        <a:t>mcab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-210744.87330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0.01400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-16575.07020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0.00470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-65902.24600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0.00820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221429.99030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0.01130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4184045"/>
                  </a:ext>
                </a:extLst>
              </a:tr>
              <a:tr h="190500">
                <a:tc>
                  <a:txBody>
                    <a:bodyPr/>
                    <a:lstStyle/>
                    <a:p>
                      <a:pPr algn="l" fontAlgn="b"/>
                      <a:r>
                        <a:rPr lang="en-US" sz="1100" b="0" i="0" u="none" strike="noStrike">
                          <a:solidFill>
                            <a:srgbClr val="000000"/>
                          </a:solidFill>
                          <a:effectLst/>
                          <a:latin typeface="Calibri" panose="020F0502020204030204" pitchFamily="34" charset="0"/>
                        </a:rPr>
                        <a:t>mdoc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-154657.59070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0.00470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-78643.55230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0.04630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-106426.96780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0.08130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203544.78170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0.06220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57356432"/>
                  </a:ext>
                </a:extLst>
              </a:tr>
              <a:tr h="190500">
                <a:tc>
                  <a:txBody>
                    <a:bodyPr/>
                    <a:lstStyle/>
                    <a:p>
                      <a:pPr algn="l" fontAlgn="b"/>
                      <a:r>
                        <a:rPr lang="en-US" sz="1100" b="0" i="0" u="none" strike="noStrike">
                          <a:solidFill>
                            <a:srgbClr val="000000"/>
                          </a:solidFill>
                          <a:effectLst/>
                          <a:latin typeface="Calibri" panose="020F0502020204030204" pitchFamily="34" charset="0"/>
                        </a:rPr>
                        <a:t>MDR6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-264157.12230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0.00510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111089.63420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0.00650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35524.79650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288759.24790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0.00630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0128289"/>
                  </a:ext>
                </a:extLst>
              </a:tr>
              <a:tr h="190500">
                <a:tc>
                  <a:txBody>
                    <a:bodyPr/>
                    <a:lstStyle/>
                    <a:p>
                      <a:pPr algn="l" fontAlgn="b"/>
                      <a:r>
                        <a:rPr lang="en-US" sz="1100" b="0" i="0" u="none" strike="noStrike">
                          <a:solidFill>
                            <a:srgbClr val="000000"/>
                          </a:solidFill>
                          <a:effectLst/>
                          <a:latin typeface="Calibri" panose="020F0502020204030204" pitchFamily="34" charset="0"/>
                        </a:rPr>
                        <a:t>n360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-104763.82810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0.01040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-61617.46440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-80171.01950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0.01680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145600.70040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0.01920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3188778"/>
                  </a:ext>
                </a:extLst>
              </a:tr>
              <a:tr h="190500">
                <a:tc>
                  <a:txBody>
                    <a:bodyPr/>
                    <a:lstStyle/>
                    <a:p>
                      <a:pPr algn="l" fontAlgn="b"/>
                      <a:r>
                        <a:rPr lang="en-US" sz="1100" b="0" i="0" u="none" strike="noStrike">
                          <a:solidFill>
                            <a:srgbClr val="000000"/>
                          </a:solidFill>
                          <a:effectLst/>
                          <a:latin typeface="Calibri" panose="020F0502020204030204" pitchFamily="34" charset="0"/>
                        </a:rPr>
                        <a:t>P053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16910.91830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-122424.24340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0.00580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-100422.10600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159242.81430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1215290"/>
                  </a:ext>
                </a:extLst>
              </a:tr>
              <a:tr h="190500">
                <a:tc>
                  <a:txBody>
                    <a:bodyPr/>
                    <a:lstStyle/>
                    <a:p>
                      <a:pPr algn="l" fontAlgn="b"/>
                      <a:r>
                        <a:rPr lang="en-US" sz="1100" b="0" i="0" u="none" strike="noStrike">
                          <a:solidFill>
                            <a:srgbClr val="000000"/>
                          </a:solidFill>
                          <a:effectLst/>
                          <a:latin typeface="Calibri" panose="020F0502020204030204" pitchFamily="34" charset="0"/>
                        </a:rPr>
                        <a:t>P054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-156525.78890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172507.38300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116557.71770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260470.38480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0.00260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6182054"/>
                  </a:ext>
                </a:extLst>
              </a:tr>
              <a:tr h="190500">
                <a:tc>
                  <a:txBody>
                    <a:bodyPr/>
                    <a:lstStyle/>
                    <a:p>
                      <a:pPr algn="l" fontAlgn="b"/>
                      <a:r>
                        <a:rPr lang="en-US" sz="1100" b="0" i="0" u="none" strike="noStrike">
                          <a:solidFill>
                            <a:srgbClr val="000000"/>
                          </a:solidFill>
                          <a:effectLst/>
                          <a:latin typeface="Calibri" panose="020F0502020204030204" pitchFamily="34" charset="0"/>
                        </a:rPr>
                        <a:t>P055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-164237.55650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0.00380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68394.52410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0.00490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19615.99530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0.00750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178987.63410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2758600"/>
                  </a:ext>
                </a:extLst>
              </a:tr>
              <a:tr h="190500">
                <a:tc>
                  <a:txBody>
                    <a:bodyPr/>
                    <a:lstStyle/>
                    <a:p>
                      <a:pPr algn="l" fontAlgn="b"/>
                      <a:r>
                        <a:rPr lang="en-US" sz="1100" b="0" i="0" u="none" strike="noStrike">
                          <a:solidFill>
                            <a:srgbClr val="000000"/>
                          </a:solidFill>
                          <a:effectLst/>
                          <a:latin typeface="Calibri" panose="020F0502020204030204" pitchFamily="34" charset="0"/>
                        </a:rPr>
                        <a:t>powb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-147758.46310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0.01440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-20206.22280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0.01830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-54520.85140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0.01640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158787.21010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0.01540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640864"/>
                  </a:ext>
                </a:extLst>
              </a:tr>
              <a:tr h="190500">
                <a:tc>
                  <a:txBody>
                    <a:bodyPr/>
                    <a:lstStyle/>
                    <a:p>
                      <a:pPr algn="l" fontAlgn="b"/>
                      <a:r>
                        <a:rPr lang="en-US" sz="1100" b="0" i="0" u="none" strike="noStrike">
                          <a:solidFill>
                            <a:srgbClr val="000000"/>
                          </a:solidFill>
                          <a:effectLst/>
                          <a:latin typeface="Calibri" panose="020F0502020204030204" pitchFamily="34" charset="0"/>
                        </a:rPr>
                        <a:t>q256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-48494.38020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0.03770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-54342.32410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0.03140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-59620.04830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0.05650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94124.08440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0.06140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364333"/>
                  </a:ext>
                </a:extLst>
              </a:tr>
              <a:tr h="190500">
                <a:tc>
                  <a:txBody>
                    <a:bodyPr/>
                    <a:lstStyle/>
                    <a:p>
                      <a:pPr algn="l" fontAlgn="b"/>
                      <a:r>
                        <a:rPr lang="en-US" sz="1100" b="0" i="0" u="none" strike="noStrike">
                          <a:solidFill>
                            <a:srgbClr val="000000"/>
                          </a:solidFill>
                          <a:effectLst/>
                          <a:latin typeface="Calibri" panose="020F0502020204030204" pitchFamily="34" charset="0"/>
                        </a:rPr>
                        <a:t>s544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-175777.76740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0.01520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-17654.49580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0.01040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-58911.75380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0.01870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186225.93670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0.00930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6826870"/>
                  </a:ext>
                </a:extLst>
              </a:tr>
              <a:tr h="190500">
                <a:tc>
                  <a:txBody>
                    <a:bodyPr/>
                    <a:lstStyle/>
                    <a:p>
                      <a:pPr algn="l" fontAlgn="b"/>
                      <a:r>
                        <a:rPr lang="en-US" sz="1100" b="0" i="0" u="none" strike="noStrike">
                          <a:solidFill>
                            <a:srgbClr val="000000"/>
                          </a:solidFill>
                          <a:effectLst/>
                          <a:latin typeface="Calibri" panose="020F0502020204030204" pitchFamily="34" charset="0"/>
                        </a:rPr>
                        <a:t>t272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-167245.33500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0.00570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-46585.01810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0.02050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-82018.16930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192010.79680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0.00580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694851"/>
                  </a:ext>
                </a:extLst>
              </a:tr>
              <a:tr h="190500">
                <a:tc>
                  <a:txBody>
                    <a:bodyPr/>
                    <a:lstStyle/>
                    <a:p>
                      <a:pPr algn="l" fontAlgn="b"/>
                      <a:r>
                        <a:rPr lang="en-US" sz="1100" b="0" i="0" u="none" strike="noStrike">
                          <a:solidFill>
                            <a:srgbClr val="000000"/>
                          </a:solidFill>
                          <a:effectLst/>
                          <a:latin typeface="Calibri" panose="020F0502020204030204" pitchFamily="34" charset="0"/>
                        </a:rPr>
                        <a:t>todd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-107495.44480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0.02050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-60846.16910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0.02620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-80204.92710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0.02530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147276.46540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2662958"/>
                  </a:ext>
                </a:extLst>
              </a:tr>
              <a:tr h="190500">
                <a:tc>
                  <a:txBody>
                    <a:bodyPr/>
                    <a:lstStyle/>
                    <a:p>
                      <a:pPr algn="l" fontAlgn="b"/>
                      <a:r>
                        <a:rPr lang="en-US" sz="1100" b="0" i="0" u="none" strike="noStrike">
                          <a:solidFill>
                            <a:srgbClr val="000000"/>
                          </a:solidFill>
                          <a:effectLst/>
                          <a:latin typeface="Calibri" panose="020F0502020204030204" pitchFamily="34" charset="0"/>
                        </a:rPr>
                        <a:t>v358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-89340.07520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0.01320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-32424.54960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0.00720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-51031.55330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0.00760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107875.94680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0.01020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561249"/>
                  </a:ext>
                </a:extLst>
              </a:tr>
              <a:tr h="190500">
                <a:tc>
                  <a:txBody>
                    <a:bodyPr/>
                    <a:lstStyle/>
                    <a:p>
                      <a:pPr algn="l" fontAlgn="b"/>
                      <a:r>
                        <a:rPr lang="en-US" sz="1100" b="0" i="0" u="none" strike="noStrike">
                          <a:solidFill>
                            <a:srgbClr val="000000"/>
                          </a:solidFill>
                          <a:effectLst/>
                          <a:latin typeface="Calibri" panose="020F0502020204030204" pitchFamily="34" charset="0"/>
                        </a:rPr>
                        <a:t>x046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P052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-140373.40380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0.02780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-57701.85710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0.06110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-85179.33530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0.03360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174039.40930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0.02630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8076132"/>
                  </a:ext>
                </a:extLst>
              </a:tr>
            </a:tbl>
          </a:graphicData>
        </a:graphic>
      </p:graphicFrame>
      <p:sp>
        <p:nvSpPr>
          <p:cNvPr id="7" name="Rectangle 6">
            <a:extLst>
              <a:ext uri="{FF2B5EF4-FFF2-40B4-BE49-F238E27FC236}">
                <a16:creationId xmlns:a16="http://schemas.microsoft.com/office/drawing/2014/main" id="{712EDC71-1AE8-462B-B825-085F8451985F}"/>
              </a:ext>
            </a:extLst>
          </p:cNvPr>
          <p:cNvSpPr/>
          <p:nvPr/>
        </p:nvSpPr>
        <p:spPr>
          <a:xfrm>
            <a:off x="457200" y="4404360"/>
            <a:ext cx="8229600" cy="22352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EB46323-ADAE-4514-9BF3-21D6AFC423C8}"/>
              </a:ext>
            </a:extLst>
          </p:cNvPr>
          <p:cNvSpPr/>
          <p:nvPr/>
        </p:nvSpPr>
        <p:spPr>
          <a:xfrm>
            <a:off x="457200" y="2683510"/>
            <a:ext cx="8229600" cy="22352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65477A1-88E5-4DFE-A7B1-4CF11F50FBB1}"/>
              </a:ext>
            </a:extLst>
          </p:cNvPr>
          <p:cNvSpPr txBox="1"/>
          <p:nvPr/>
        </p:nvSpPr>
        <p:spPr>
          <a:xfrm>
            <a:off x="533400" y="1565513"/>
            <a:ext cx="5029200" cy="369332"/>
          </a:xfrm>
          <a:prstGeom prst="rect">
            <a:avLst/>
          </a:prstGeom>
          <a:noFill/>
        </p:spPr>
        <p:txBody>
          <a:bodyPr wrap="square" rtlCol="0">
            <a:spAutoFit/>
          </a:bodyPr>
          <a:lstStyle/>
          <a:p>
            <a:r>
              <a:rPr lang="en-US" dirty="0">
                <a:solidFill>
                  <a:srgbClr val="0070C0"/>
                </a:solidFill>
              </a:rPr>
              <a:t>Excel screen – peak-to-peak summary</a:t>
            </a:r>
          </a:p>
        </p:txBody>
      </p:sp>
      <p:sp>
        <p:nvSpPr>
          <p:cNvPr id="10" name="Rectangle 9">
            <a:extLst>
              <a:ext uri="{FF2B5EF4-FFF2-40B4-BE49-F238E27FC236}">
                <a16:creationId xmlns:a16="http://schemas.microsoft.com/office/drawing/2014/main" id="{398C58CC-FF63-4DD9-934E-106B828A672D}"/>
              </a:ext>
            </a:extLst>
          </p:cNvPr>
          <p:cNvSpPr/>
          <p:nvPr/>
        </p:nvSpPr>
        <p:spPr>
          <a:xfrm>
            <a:off x="457200" y="5365115"/>
            <a:ext cx="8229600" cy="22352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10B80DF-7BB2-41C5-8860-88614EEF87DD}"/>
              </a:ext>
            </a:extLst>
          </p:cNvPr>
          <p:cNvSpPr/>
          <p:nvPr/>
        </p:nvSpPr>
        <p:spPr>
          <a:xfrm>
            <a:off x="457200" y="3052127"/>
            <a:ext cx="8229600" cy="22352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7855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50"/>
                                        <p:tgtEl>
                                          <p:spTgt spid="8"/>
                                        </p:tgtEl>
                                      </p:cBhvr>
                                    </p:animEffect>
                                  </p:childTnLst>
                                </p:cTn>
                              </p:par>
                            </p:childTnLst>
                          </p:cTn>
                        </p:par>
                        <p:par>
                          <p:cTn id="8" fill="hold">
                            <p:stCondLst>
                              <p:cond delay="100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750"/>
                                        <p:tgtEl>
                                          <p:spTgt spid="11"/>
                                        </p:tgtEl>
                                      </p:cBhvr>
                                    </p:animEffect>
                                  </p:childTnLst>
                                </p:cTn>
                              </p:par>
                            </p:childTnLst>
                          </p:cTn>
                        </p:par>
                        <p:par>
                          <p:cTn id="12" fill="hold">
                            <p:stCondLst>
                              <p:cond delay="2000"/>
                            </p:stCondLst>
                            <p:childTnLst>
                              <p:par>
                                <p:cTn id="13" presetID="22" presetClass="entr" presetSubtype="8" fill="hold" grpId="0" nodeType="after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750"/>
                                        <p:tgtEl>
                                          <p:spTgt spid="7"/>
                                        </p:tgtEl>
                                      </p:cBhvr>
                                    </p:animEffect>
                                  </p:childTnLst>
                                </p:cTn>
                              </p:par>
                            </p:childTnLst>
                          </p:cTn>
                        </p:par>
                        <p:par>
                          <p:cTn id="16" fill="hold">
                            <p:stCondLst>
                              <p:cond delay="3000"/>
                            </p:stCondLst>
                            <p:childTnLst>
                              <p:par>
                                <p:cTn id="17" presetID="22" presetClass="entr" presetSubtype="8" fill="hold" grpId="0" nodeType="after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570F9-C48A-46D9-A7C4-99F343088688}"/>
              </a:ext>
            </a:extLst>
          </p:cNvPr>
          <p:cNvSpPr>
            <a:spLocks noGrp="1"/>
          </p:cNvSpPr>
          <p:nvPr>
            <p:ph type="title"/>
          </p:nvPr>
        </p:nvSpPr>
        <p:spPr/>
        <p:txBody>
          <a:bodyPr/>
          <a:lstStyle/>
          <a:p>
            <a:r>
              <a:rPr lang="en-US" dirty="0"/>
              <a:t>The Fort Peck Experience - 2022</a:t>
            </a:r>
          </a:p>
        </p:txBody>
      </p:sp>
      <p:sp>
        <p:nvSpPr>
          <p:cNvPr id="3" name="Date Placeholder 2">
            <a:extLst>
              <a:ext uri="{FF2B5EF4-FFF2-40B4-BE49-F238E27FC236}">
                <a16:creationId xmlns:a16="http://schemas.microsoft.com/office/drawing/2014/main" id="{C61C4897-288C-4A24-AACA-91BCC2D192E6}"/>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58801ADC-8524-4D0C-882E-8B92A386FF50}"/>
              </a:ext>
            </a:extLst>
          </p:cNvPr>
          <p:cNvSpPr>
            <a:spLocks noGrp="1"/>
          </p:cNvSpPr>
          <p:nvPr>
            <p:ph type="ftr" sz="quarter" idx="11"/>
          </p:nvPr>
        </p:nvSpPr>
        <p:spPr/>
        <p:txBody>
          <a:bodyPr/>
          <a:lstStyle/>
          <a:p>
            <a:pPr>
              <a:defRPr/>
            </a:pPr>
            <a:r>
              <a:rPr lang="en-US"/>
              <a:t>Step 3 : Session Processing</a:t>
            </a:r>
            <a:endParaRPr lang="en-US" dirty="0"/>
          </a:p>
        </p:txBody>
      </p:sp>
      <p:sp>
        <p:nvSpPr>
          <p:cNvPr id="5" name="Slide Number Placeholder 4">
            <a:extLst>
              <a:ext uri="{FF2B5EF4-FFF2-40B4-BE49-F238E27FC236}">
                <a16:creationId xmlns:a16="http://schemas.microsoft.com/office/drawing/2014/main" id="{ACC6CE65-FFC2-43E0-9FF5-D122213DEE43}"/>
              </a:ext>
            </a:extLst>
          </p:cNvPr>
          <p:cNvSpPr>
            <a:spLocks noGrp="1"/>
          </p:cNvSpPr>
          <p:nvPr>
            <p:ph type="sldNum" sz="quarter" idx="12"/>
          </p:nvPr>
        </p:nvSpPr>
        <p:spPr/>
        <p:txBody>
          <a:bodyPr/>
          <a:lstStyle/>
          <a:p>
            <a:pPr>
              <a:defRPr/>
            </a:pPr>
            <a:fld id="{5434C86E-AAC7-4EB9-9B17-B55C6A233846}" type="slidenum">
              <a:rPr lang="en-US" smtClean="0"/>
              <a:pPr>
                <a:defRPr/>
              </a:pPr>
              <a:t>152</a:t>
            </a:fld>
            <a:endParaRPr lang="en-US"/>
          </a:p>
        </p:txBody>
      </p:sp>
      <p:graphicFrame>
        <p:nvGraphicFramePr>
          <p:cNvPr id="7" name="Table 6">
            <a:extLst>
              <a:ext uri="{FF2B5EF4-FFF2-40B4-BE49-F238E27FC236}">
                <a16:creationId xmlns:a16="http://schemas.microsoft.com/office/drawing/2014/main" id="{79E653D9-AC45-406B-B858-14F160099466}"/>
              </a:ext>
            </a:extLst>
          </p:cNvPr>
          <p:cNvGraphicFramePr>
            <a:graphicFrameLocks noGrp="1"/>
          </p:cNvGraphicFramePr>
          <p:nvPr>
            <p:extLst>
              <p:ext uri="{D42A27DB-BD31-4B8C-83A1-F6EECF244321}">
                <p14:modId xmlns:p14="http://schemas.microsoft.com/office/powerpoint/2010/main" val="3059297098"/>
              </p:ext>
            </p:extLst>
          </p:nvPr>
        </p:nvGraphicFramePr>
        <p:xfrm>
          <a:off x="457200" y="2604465"/>
          <a:ext cx="8229600" cy="812130"/>
        </p:xfrm>
        <a:graphic>
          <a:graphicData uri="http://schemas.openxmlformats.org/drawingml/2006/table">
            <a:tbl>
              <a:tblPr/>
              <a:tblGrid>
                <a:gridCol w="864284">
                  <a:extLst>
                    <a:ext uri="{9D8B030D-6E8A-4147-A177-3AD203B41FA5}">
                      <a16:colId xmlns:a16="http://schemas.microsoft.com/office/drawing/2014/main" val="4106380304"/>
                    </a:ext>
                  </a:extLst>
                </a:gridCol>
                <a:gridCol w="691427">
                  <a:extLst>
                    <a:ext uri="{9D8B030D-6E8A-4147-A177-3AD203B41FA5}">
                      <a16:colId xmlns:a16="http://schemas.microsoft.com/office/drawing/2014/main" val="1779357562"/>
                    </a:ext>
                  </a:extLst>
                </a:gridCol>
                <a:gridCol w="767051">
                  <a:extLst>
                    <a:ext uri="{9D8B030D-6E8A-4147-A177-3AD203B41FA5}">
                      <a16:colId xmlns:a16="http://schemas.microsoft.com/office/drawing/2014/main" val="1150310262"/>
                    </a:ext>
                  </a:extLst>
                </a:gridCol>
                <a:gridCol w="432142">
                  <a:extLst>
                    <a:ext uri="{9D8B030D-6E8A-4147-A177-3AD203B41FA5}">
                      <a16:colId xmlns:a16="http://schemas.microsoft.com/office/drawing/2014/main" val="386825629"/>
                    </a:ext>
                  </a:extLst>
                </a:gridCol>
                <a:gridCol w="834574">
                  <a:extLst>
                    <a:ext uri="{9D8B030D-6E8A-4147-A177-3AD203B41FA5}">
                      <a16:colId xmlns:a16="http://schemas.microsoft.com/office/drawing/2014/main" val="1703991691"/>
                    </a:ext>
                  </a:extLst>
                </a:gridCol>
                <a:gridCol w="542878">
                  <a:extLst>
                    <a:ext uri="{9D8B030D-6E8A-4147-A177-3AD203B41FA5}">
                      <a16:colId xmlns:a16="http://schemas.microsoft.com/office/drawing/2014/main" val="939545047"/>
                    </a:ext>
                  </a:extLst>
                </a:gridCol>
                <a:gridCol w="834574">
                  <a:extLst>
                    <a:ext uri="{9D8B030D-6E8A-4147-A177-3AD203B41FA5}">
                      <a16:colId xmlns:a16="http://schemas.microsoft.com/office/drawing/2014/main" val="2124157828"/>
                    </a:ext>
                  </a:extLst>
                </a:gridCol>
                <a:gridCol w="542878">
                  <a:extLst>
                    <a:ext uri="{9D8B030D-6E8A-4147-A177-3AD203B41FA5}">
                      <a16:colId xmlns:a16="http://schemas.microsoft.com/office/drawing/2014/main" val="3818566724"/>
                    </a:ext>
                  </a:extLst>
                </a:gridCol>
                <a:gridCol w="834574">
                  <a:extLst>
                    <a:ext uri="{9D8B030D-6E8A-4147-A177-3AD203B41FA5}">
                      <a16:colId xmlns:a16="http://schemas.microsoft.com/office/drawing/2014/main" val="17329785"/>
                    </a:ext>
                  </a:extLst>
                </a:gridCol>
                <a:gridCol w="542878">
                  <a:extLst>
                    <a:ext uri="{9D8B030D-6E8A-4147-A177-3AD203B41FA5}">
                      <a16:colId xmlns:a16="http://schemas.microsoft.com/office/drawing/2014/main" val="4084566394"/>
                    </a:ext>
                  </a:extLst>
                </a:gridCol>
                <a:gridCol w="799462">
                  <a:extLst>
                    <a:ext uri="{9D8B030D-6E8A-4147-A177-3AD203B41FA5}">
                      <a16:colId xmlns:a16="http://schemas.microsoft.com/office/drawing/2014/main" val="1211297646"/>
                    </a:ext>
                  </a:extLst>
                </a:gridCol>
                <a:gridCol w="542878">
                  <a:extLst>
                    <a:ext uri="{9D8B030D-6E8A-4147-A177-3AD203B41FA5}">
                      <a16:colId xmlns:a16="http://schemas.microsoft.com/office/drawing/2014/main" val="2398258882"/>
                    </a:ext>
                  </a:extLst>
                </a:gridCol>
              </a:tblGrid>
              <a:tr h="162426">
                <a:tc>
                  <a:txBody>
                    <a:bodyPr/>
                    <a:lstStyle/>
                    <a:p>
                      <a:pPr algn="l" fontAlgn="b"/>
                      <a:r>
                        <a:rPr lang="en-US" sz="900" b="0" i="0" u="none" strike="noStrike">
                          <a:solidFill>
                            <a:srgbClr val="000000"/>
                          </a:solidFill>
                          <a:effectLst/>
                          <a:latin typeface="Calibri" panose="020F0502020204030204" pitchFamily="34" charset="0"/>
                        </a:rPr>
                        <a:t>2011-199-A.vec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11-199-A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k542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-117344.43430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-0.02100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-28084.44190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-0.04300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-54102.71300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0.00700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132232.95990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0.02600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6642440"/>
                  </a:ext>
                </a:extLst>
              </a:tr>
              <a:tr h="162426">
                <a:tc>
                  <a:txBody>
                    <a:bodyPr/>
                    <a:lstStyle/>
                    <a:p>
                      <a:pPr algn="l" fontAlgn="b"/>
                      <a:r>
                        <a:rPr lang="en-US" sz="900" b="0" i="0" u="none" strike="noStrike">
                          <a:solidFill>
                            <a:srgbClr val="000000"/>
                          </a:solidFill>
                          <a:effectLst/>
                          <a:latin typeface="Calibri" panose="020F0502020204030204" pitchFamily="34" charset="0"/>
                        </a:rPr>
                        <a:t>2011-068-A.vec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11-068-A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k542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-117344.44650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-0.00900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-28084.46700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-0.01800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-54102.68750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-0.01900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132232.96560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0.02000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5816639"/>
                  </a:ext>
                </a:extLst>
              </a:tr>
              <a:tr h="162426">
                <a:tc>
                  <a:txBody>
                    <a:bodyPr/>
                    <a:lstStyle/>
                    <a:p>
                      <a:pPr algn="l" fontAlgn="b"/>
                      <a:r>
                        <a:rPr lang="en-US" sz="900" b="0" i="0" u="none" strike="noStrike">
                          <a:solidFill>
                            <a:srgbClr val="000000"/>
                          </a:solidFill>
                          <a:effectLst/>
                          <a:latin typeface="Calibri" panose="020F0502020204030204" pitchFamily="34" charset="0"/>
                        </a:rPr>
                        <a:t>2011-075-A.vec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11-075-A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k542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-117344.48620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0.03100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-28084.54720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0.06200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-54102.71890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0.01200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132233.03080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-0.04500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09641359"/>
                  </a:ext>
                </a:extLst>
              </a:tr>
              <a:tr h="162426">
                <a:tc>
                  <a:txBody>
                    <a:bodyPr/>
                    <a:lstStyle/>
                    <a:p>
                      <a:pPr algn="l" fontAlgn="b"/>
                      <a:r>
                        <a:rPr lang="en-US" sz="900" b="0" i="0" u="none" strike="noStrike">
                          <a:solidFill>
                            <a:srgbClr val="000000"/>
                          </a:solidFill>
                          <a:effectLst/>
                          <a:latin typeface="Calibri" panose="020F0502020204030204" pitchFamily="34" charset="0"/>
                        </a:rPr>
                        <a:t>Average</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-117344.45570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-28084.48540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-54102.70650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132232.98540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363220"/>
                  </a:ext>
                </a:extLst>
              </a:tr>
              <a:tr h="162426">
                <a:tc>
                  <a:txBody>
                    <a:bodyPr/>
                    <a:lstStyle/>
                    <a:p>
                      <a:pPr algn="l" fontAlgn="b"/>
                      <a:r>
                        <a:rPr lang="en-US" sz="900" b="0" i="0" u="none" strike="noStrike">
                          <a:solidFill>
                            <a:srgbClr val="000000"/>
                          </a:solidFill>
                          <a:effectLst/>
                          <a:latin typeface="Calibri" panose="020F0502020204030204" pitchFamily="34" charset="0"/>
                        </a:rPr>
                        <a:t>P2P</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0.05190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0.10530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0.03140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0.07090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3566709"/>
                  </a:ext>
                </a:extLst>
              </a:tr>
            </a:tbl>
          </a:graphicData>
        </a:graphic>
      </p:graphicFrame>
      <p:graphicFrame>
        <p:nvGraphicFramePr>
          <p:cNvPr id="8" name="Table 7">
            <a:extLst>
              <a:ext uri="{FF2B5EF4-FFF2-40B4-BE49-F238E27FC236}">
                <a16:creationId xmlns:a16="http://schemas.microsoft.com/office/drawing/2014/main" id="{E92D80C1-4853-4778-A496-BE284C9544C4}"/>
              </a:ext>
            </a:extLst>
          </p:cNvPr>
          <p:cNvGraphicFramePr>
            <a:graphicFrameLocks noGrp="1"/>
          </p:cNvGraphicFramePr>
          <p:nvPr>
            <p:extLst>
              <p:ext uri="{D42A27DB-BD31-4B8C-83A1-F6EECF244321}">
                <p14:modId xmlns:p14="http://schemas.microsoft.com/office/powerpoint/2010/main" val="2915193269"/>
              </p:ext>
            </p:extLst>
          </p:nvPr>
        </p:nvGraphicFramePr>
        <p:xfrm>
          <a:off x="457200" y="1466612"/>
          <a:ext cx="8229600" cy="974556"/>
        </p:xfrm>
        <a:graphic>
          <a:graphicData uri="http://schemas.openxmlformats.org/drawingml/2006/table">
            <a:tbl>
              <a:tblPr/>
              <a:tblGrid>
                <a:gridCol w="864284">
                  <a:extLst>
                    <a:ext uri="{9D8B030D-6E8A-4147-A177-3AD203B41FA5}">
                      <a16:colId xmlns:a16="http://schemas.microsoft.com/office/drawing/2014/main" val="60361970"/>
                    </a:ext>
                  </a:extLst>
                </a:gridCol>
                <a:gridCol w="691427">
                  <a:extLst>
                    <a:ext uri="{9D8B030D-6E8A-4147-A177-3AD203B41FA5}">
                      <a16:colId xmlns:a16="http://schemas.microsoft.com/office/drawing/2014/main" val="725838829"/>
                    </a:ext>
                  </a:extLst>
                </a:gridCol>
                <a:gridCol w="767051">
                  <a:extLst>
                    <a:ext uri="{9D8B030D-6E8A-4147-A177-3AD203B41FA5}">
                      <a16:colId xmlns:a16="http://schemas.microsoft.com/office/drawing/2014/main" val="476215036"/>
                    </a:ext>
                  </a:extLst>
                </a:gridCol>
                <a:gridCol w="432142">
                  <a:extLst>
                    <a:ext uri="{9D8B030D-6E8A-4147-A177-3AD203B41FA5}">
                      <a16:colId xmlns:a16="http://schemas.microsoft.com/office/drawing/2014/main" val="322410376"/>
                    </a:ext>
                  </a:extLst>
                </a:gridCol>
                <a:gridCol w="834574">
                  <a:extLst>
                    <a:ext uri="{9D8B030D-6E8A-4147-A177-3AD203B41FA5}">
                      <a16:colId xmlns:a16="http://schemas.microsoft.com/office/drawing/2014/main" val="3515121385"/>
                    </a:ext>
                  </a:extLst>
                </a:gridCol>
                <a:gridCol w="542878">
                  <a:extLst>
                    <a:ext uri="{9D8B030D-6E8A-4147-A177-3AD203B41FA5}">
                      <a16:colId xmlns:a16="http://schemas.microsoft.com/office/drawing/2014/main" val="3494620582"/>
                    </a:ext>
                  </a:extLst>
                </a:gridCol>
                <a:gridCol w="834574">
                  <a:extLst>
                    <a:ext uri="{9D8B030D-6E8A-4147-A177-3AD203B41FA5}">
                      <a16:colId xmlns:a16="http://schemas.microsoft.com/office/drawing/2014/main" val="2381555021"/>
                    </a:ext>
                  </a:extLst>
                </a:gridCol>
                <a:gridCol w="542878">
                  <a:extLst>
                    <a:ext uri="{9D8B030D-6E8A-4147-A177-3AD203B41FA5}">
                      <a16:colId xmlns:a16="http://schemas.microsoft.com/office/drawing/2014/main" val="4098919331"/>
                    </a:ext>
                  </a:extLst>
                </a:gridCol>
                <a:gridCol w="834574">
                  <a:extLst>
                    <a:ext uri="{9D8B030D-6E8A-4147-A177-3AD203B41FA5}">
                      <a16:colId xmlns:a16="http://schemas.microsoft.com/office/drawing/2014/main" val="2911596753"/>
                    </a:ext>
                  </a:extLst>
                </a:gridCol>
                <a:gridCol w="542878">
                  <a:extLst>
                    <a:ext uri="{9D8B030D-6E8A-4147-A177-3AD203B41FA5}">
                      <a16:colId xmlns:a16="http://schemas.microsoft.com/office/drawing/2014/main" val="4040130882"/>
                    </a:ext>
                  </a:extLst>
                </a:gridCol>
                <a:gridCol w="799462">
                  <a:extLst>
                    <a:ext uri="{9D8B030D-6E8A-4147-A177-3AD203B41FA5}">
                      <a16:colId xmlns:a16="http://schemas.microsoft.com/office/drawing/2014/main" val="4221559782"/>
                    </a:ext>
                  </a:extLst>
                </a:gridCol>
                <a:gridCol w="542878">
                  <a:extLst>
                    <a:ext uri="{9D8B030D-6E8A-4147-A177-3AD203B41FA5}">
                      <a16:colId xmlns:a16="http://schemas.microsoft.com/office/drawing/2014/main" val="3148601551"/>
                    </a:ext>
                  </a:extLst>
                </a:gridCol>
              </a:tblGrid>
              <a:tr h="162426">
                <a:tc>
                  <a:txBody>
                    <a:bodyPr/>
                    <a:lstStyle/>
                    <a:p>
                      <a:pPr algn="l" fontAlgn="b"/>
                      <a:r>
                        <a:rPr lang="en-US" sz="900" b="1" i="0" u="none" strike="noStrike">
                          <a:solidFill>
                            <a:srgbClr val="000000"/>
                          </a:solidFill>
                          <a:effectLst/>
                          <a:latin typeface="Calibri" panose="020F0502020204030204" pitchFamily="34" charset="0"/>
                        </a:rPr>
                        <a:t>File</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Session</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Stn1</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b"/>
                      <a:r>
                        <a:rPr lang="en-US" sz="900" b="1" i="0" u="none" strike="noStrike">
                          <a:solidFill>
                            <a:srgbClr val="000000"/>
                          </a:solidFill>
                          <a:effectLst/>
                          <a:latin typeface="Calibri" panose="020F0502020204030204" pitchFamily="34" charset="0"/>
                        </a:rPr>
                        <a:t>Stn2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900" b="1" i="0" u="none" strike="noStrike">
                          <a:solidFill>
                            <a:srgbClr val="000000"/>
                          </a:solidFill>
                          <a:effectLst/>
                          <a:latin typeface="Calibri" panose="020F0502020204030204" pitchFamily="34" charset="0"/>
                        </a:rPr>
                        <a:t>DX</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900" b="1" i="0" u="none" strike="noStrike">
                          <a:solidFill>
                            <a:srgbClr val="000000"/>
                          </a:solidFill>
                          <a:effectLst/>
                          <a:latin typeface="Calibri" panose="020F0502020204030204" pitchFamily="34" charset="0"/>
                        </a:rPr>
                        <a:t>RX</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900" b="1" i="0" u="none" strike="noStrike">
                          <a:solidFill>
                            <a:srgbClr val="000000"/>
                          </a:solidFill>
                          <a:effectLst/>
                          <a:latin typeface="Calibri" panose="020F0502020204030204" pitchFamily="34" charset="0"/>
                        </a:rPr>
                        <a:t>DY</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900" b="1" i="0" u="none" strike="noStrike">
                          <a:solidFill>
                            <a:srgbClr val="000000"/>
                          </a:solidFill>
                          <a:effectLst/>
                          <a:latin typeface="Calibri" panose="020F0502020204030204" pitchFamily="34" charset="0"/>
                        </a:rPr>
                        <a:t>RY</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900" b="1" i="0" u="none" strike="noStrike">
                          <a:solidFill>
                            <a:srgbClr val="000000"/>
                          </a:solidFill>
                          <a:effectLst/>
                          <a:latin typeface="Calibri" panose="020F0502020204030204" pitchFamily="34" charset="0"/>
                        </a:rPr>
                        <a:t>DZ</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900" b="1" i="0" u="none" strike="noStrike">
                          <a:solidFill>
                            <a:srgbClr val="000000"/>
                          </a:solidFill>
                          <a:effectLst/>
                          <a:latin typeface="Calibri" panose="020F0502020204030204" pitchFamily="34" charset="0"/>
                        </a:rPr>
                        <a:t>RZ</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900" b="1" i="0" u="none" strike="noStrike">
                          <a:solidFill>
                            <a:srgbClr val="000000"/>
                          </a:solidFill>
                          <a:effectLst/>
                          <a:latin typeface="Calibri" panose="020F0502020204030204" pitchFamily="34" charset="0"/>
                        </a:rPr>
                        <a:t>Length</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r" fontAlgn="b"/>
                      <a:r>
                        <a:rPr lang="en-US" sz="900" b="1" i="0" u="none" strike="noStrike">
                          <a:solidFill>
                            <a:srgbClr val="000000"/>
                          </a:solidFill>
                          <a:effectLst/>
                          <a:latin typeface="Calibri" panose="020F0502020204030204" pitchFamily="34" charset="0"/>
                        </a:rPr>
                        <a:t>RL</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325668480"/>
                  </a:ext>
                </a:extLst>
              </a:tr>
              <a:tr h="162426">
                <a:tc>
                  <a:txBody>
                    <a:bodyPr/>
                    <a:lstStyle/>
                    <a:p>
                      <a:pPr algn="l" fontAlgn="b"/>
                      <a:r>
                        <a:rPr lang="en-US" sz="900" b="0" i="0" u="none" strike="noStrike">
                          <a:solidFill>
                            <a:srgbClr val="000000"/>
                          </a:solidFill>
                          <a:effectLst/>
                          <a:latin typeface="Calibri" panose="020F0502020204030204" pitchFamily="34" charset="0"/>
                        </a:rPr>
                        <a:t>2011-074-A.vec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11-074-A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q256</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-48494.35800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latin typeface="Calibri" panose="020F0502020204030204" pitchFamily="34" charset="0"/>
                        </a:rPr>
                        <a:t>-0.02200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-54342.31000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-0.01400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-59620.01480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-0.03400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94124.04360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0.04100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57160"/>
                  </a:ext>
                </a:extLst>
              </a:tr>
              <a:tr h="162426">
                <a:tc>
                  <a:txBody>
                    <a:bodyPr/>
                    <a:lstStyle/>
                    <a:p>
                      <a:pPr algn="l" fontAlgn="b"/>
                      <a:r>
                        <a:rPr lang="en-US" sz="900" b="0" i="0" u="none" strike="noStrike">
                          <a:solidFill>
                            <a:srgbClr val="000000"/>
                          </a:solidFill>
                          <a:effectLst/>
                          <a:latin typeface="Calibri" panose="020F0502020204030204" pitchFamily="34" charset="0"/>
                        </a:rPr>
                        <a:t>2011-069-A.vec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11-069-A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q256</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-48494.38700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0.00700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-54342.34140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solidFill>
                            <a:srgbClr val="000000"/>
                          </a:solidFill>
                          <a:effectLst/>
                          <a:latin typeface="Calibri" panose="020F0502020204030204" pitchFamily="34" charset="0"/>
                        </a:rPr>
                        <a:t>0.01700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-59620.05880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0.01000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94124.10450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-0.02000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3866269"/>
                  </a:ext>
                </a:extLst>
              </a:tr>
              <a:tr h="162426">
                <a:tc>
                  <a:txBody>
                    <a:bodyPr/>
                    <a:lstStyle/>
                    <a:p>
                      <a:pPr algn="l" fontAlgn="b"/>
                      <a:r>
                        <a:rPr lang="en-US" sz="900" b="0" i="0" u="none" strike="noStrike">
                          <a:solidFill>
                            <a:srgbClr val="000000"/>
                          </a:solidFill>
                          <a:effectLst/>
                          <a:latin typeface="Calibri" panose="020F0502020204030204" pitchFamily="34" charset="0"/>
                        </a:rPr>
                        <a:t>2011-173-A.vec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11-173-A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q256</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-48494.39570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Calibri" panose="020F0502020204030204" pitchFamily="34" charset="0"/>
                        </a:rPr>
                        <a:t>0.01500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-54342.32090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-59620.07130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94124.10500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-0.02100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4802986"/>
                  </a:ext>
                </a:extLst>
              </a:tr>
              <a:tr h="162426">
                <a:tc>
                  <a:txBody>
                    <a:bodyPr/>
                    <a:lstStyle/>
                    <a:p>
                      <a:pPr algn="l" fontAlgn="b"/>
                      <a:r>
                        <a:rPr lang="en-US" sz="900" b="0" i="0" u="none" strike="noStrike">
                          <a:solidFill>
                            <a:srgbClr val="000000"/>
                          </a:solidFill>
                          <a:effectLst/>
                          <a:latin typeface="Calibri" panose="020F0502020204030204" pitchFamily="34" charset="0"/>
                        </a:rPr>
                        <a:t>Average</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Calibri" panose="020F0502020204030204" pitchFamily="34" charset="0"/>
                        </a:rPr>
                        <a:t>-48494.38020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-54342.32410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-59620.04830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94124.08440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206185"/>
                  </a:ext>
                </a:extLst>
              </a:tr>
              <a:tr h="162426">
                <a:tc>
                  <a:txBody>
                    <a:bodyPr/>
                    <a:lstStyle/>
                    <a:p>
                      <a:pPr algn="l" fontAlgn="b"/>
                      <a:r>
                        <a:rPr lang="en-US" sz="900" b="0" i="0" u="none" strike="noStrike">
                          <a:solidFill>
                            <a:srgbClr val="000000"/>
                          </a:solidFill>
                          <a:effectLst/>
                          <a:latin typeface="Calibri" panose="020F0502020204030204" pitchFamily="34" charset="0"/>
                        </a:rPr>
                        <a:t>P2P</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0.03770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0.03140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0.05650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0.06140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0246587"/>
                  </a:ext>
                </a:extLst>
              </a:tr>
            </a:tbl>
          </a:graphicData>
        </a:graphic>
      </p:graphicFrame>
      <p:sp>
        <p:nvSpPr>
          <p:cNvPr id="9" name="Rectangle 8">
            <a:extLst>
              <a:ext uri="{FF2B5EF4-FFF2-40B4-BE49-F238E27FC236}">
                <a16:creationId xmlns:a16="http://schemas.microsoft.com/office/drawing/2014/main" id="{7DA28CF9-9599-45B1-B108-64553A1D7CC2}"/>
              </a:ext>
            </a:extLst>
          </p:cNvPr>
          <p:cNvSpPr/>
          <p:nvPr/>
        </p:nvSpPr>
        <p:spPr>
          <a:xfrm>
            <a:off x="1947237" y="1609085"/>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5862C9D-1421-4703-995A-02A74297C7FC}"/>
              </a:ext>
            </a:extLst>
          </p:cNvPr>
          <p:cNvSpPr/>
          <p:nvPr/>
        </p:nvSpPr>
        <p:spPr>
          <a:xfrm>
            <a:off x="3246447" y="1609085"/>
            <a:ext cx="782116" cy="54956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0276DDE-5E9D-43B5-88BA-41203B96DF47}"/>
              </a:ext>
            </a:extLst>
          </p:cNvPr>
          <p:cNvSpPr/>
          <p:nvPr/>
        </p:nvSpPr>
        <p:spPr>
          <a:xfrm>
            <a:off x="1947237" y="2617454"/>
            <a:ext cx="782116" cy="49170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CB6B776-33AD-4AB9-AD72-BF3AD48C9E53}"/>
              </a:ext>
            </a:extLst>
          </p:cNvPr>
          <p:cNvSpPr/>
          <p:nvPr/>
        </p:nvSpPr>
        <p:spPr>
          <a:xfrm>
            <a:off x="4635663" y="1609085"/>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5D3CC54-F7B1-44F1-88C5-65FE2EC586C8}"/>
              </a:ext>
            </a:extLst>
          </p:cNvPr>
          <p:cNvSpPr/>
          <p:nvPr/>
        </p:nvSpPr>
        <p:spPr>
          <a:xfrm>
            <a:off x="6029344" y="1623531"/>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A670A2F-C074-4F06-9634-95083B9909C1}"/>
              </a:ext>
            </a:extLst>
          </p:cNvPr>
          <p:cNvSpPr/>
          <p:nvPr/>
        </p:nvSpPr>
        <p:spPr>
          <a:xfrm>
            <a:off x="3246447" y="2617453"/>
            <a:ext cx="782116" cy="4846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B3EE774-48A7-478B-AC39-B478A433AE73}"/>
              </a:ext>
            </a:extLst>
          </p:cNvPr>
          <p:cNvSpPr/>
          <p:nvPr/>
        </p:nvSpPr>
        <p:spPr>
          <a:xfrm>
            <a:off x="4635663" y="2617453"/>
            <a:ext cx="782116" cy="4846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D494F97-D6A4-4AF6-B014-FFCEB75DBBAD}"/>
              </a:ext>
            </a:extLst>
          </p:cNvPr>
          <p:cNvSpPr/>
          <p:nvPr/>
        </p:nvSpPr>
        <p:spPr>
          <a:xfrm>
            <a:off x="6029344" y="2631899"/>
            <a:ext cx="782116" cy="4846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54F6F5C-B77D-440B-A583-F1053C0384D1}"/>
              </a:ext>
            </a:extLst>
          </p:cNvPr>
          <p:cNvSpPr/>
          <p:nvPr/>
        </p:nvSpPr>
        <p:spPr>
          <a:xfrm>
            <a:off x="7358072" y="1609085"/>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6E9F8D8-D2D6-4936-BF56-FB9A5FA20BD6}"/>
              </a:ext>
            </a:extLst>
          </p:cNvPr>
          <p:cNvSpPr/>
          <p:nvPr/>
        </p:nvSpPr>
        <p:spPr>
          <a:xfrm>
            <a:off x="7358072" y="2617453"/>
            <a:ext cx="782116" cy="4846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039B4E1-8E47-49F2-9B28-3F9CB6E9FA65}"/>
              </a:ext>
            </a:extLst>
          </p:cNvPr>
          <p:cNvSpPr txBox="1"/>
          <p:nvPr/>
        </p:nvSpPr>
        <p:spPr>
          <a:xfrm>
            <a:off x="457200" y="1097280"/>
            <a:ext cx="5029200" cy="369332"/>
          </a:xfrm>
          <a:prstGeom prst="rect">
            <a:avLst/>
          </a:prstGeom>
          <a:noFill/>
        </p:spPr>
        <p:txBody>
          <a:bodyPr wrap="square" rtlCol="0">
            <a:spAutoFit/>
          </a:bodyPr>
          <a:lstStyle/>
          <a:p>
            <a:r>
              <a:rPr lang="en-US" dirty="0">
                <a:solidFill>
                  <a:srgbClr val="0070C0"/>
                </a:solidFill>
              </a:rPr>
              <a:t>Excel screen – vectors summary (partial table)</a:t>
            </a:r>
          </a:p>
        </p:txBody>
      </p:sp>
      <p:graphicFrame>
        <p:nvGraphicFramePr>
          <p:cNvPr id="20" name="Table 19">
            <a:extLst>
              <a:ext uri="{FF2B5EF4-FFF2-40B4-BE49-F238E27FC236}">
                <a16:creationId xmlns:a16="http://schemas.microsoft.com/office/drawing/2014/main" id="{A4AFD56C-A92E-45A2-B362-C736A4034833}"/>
              </a:ext>
            </a:extLst>
          </p:cNvPr>
          <p:cNvGraphicFramePr>
            <a:graphicFrameLocks noGrp="1"/>
          </p:cNvGraphicFramePr>
          <p:nvPr>
            <p:extLst>
              <p:ext uri="{D42A27DB-BD31-4B8C-83A1-F6EECF244321}">
                <p14:modId xmlns:p14="http://schemas.microsoft.com/office/powerpoint/2010/main" val="3987194723"/>
              </p:ext>
            </p:extLst>
          </p:nvPr>
        </p:nvGraphicFramePr>
        <p:xfrm>
          <a:off x="457200" y="3579892"/>
          <a:ext cx="8229600" cy="812130"/>
        </p:xfrm>
        <a:graphic>
          <a:graphicData uri="http://schemas.openxmlformats.org/drawingml/2006/table">
            <a:tbl>
              <a:tblPr/>
              <a:tblGrid>
                <a:gridCol w="864284">
                  <a:extLst>
                    <a:ext uri="{9D8B030D-6E8A-4147-A177-3AD203B41FA5}">
                      <a16:colId xmlns:a16="http://schemas.microsoft.com/office/drawing/2014/main" val="526688993"/>
                    </a:ext>
                  </a:extLst>
                </a:gridCol>
                <a:gridCol w="691427">
                  <a:extLst>
                    <a:ext uri="{9D8B030D-6E8A-4147-A177-3AD203B41FA5}">
                      <a16:colId xmlns:a16="http://schemas.microsoft.com/office/drawing/2014/main" val="3547932023"/>
                    </a:ext>
                  </a:extLst>
                </a:gridCol>
                <a:gridCol w="767051">
                  <a:extLst>
                    <a:ext uri="{9D8B030D-6E8A-4147-A177-3AD203B41FA5}">
                      <a16:colId xmlns:a16="http://schemas.microsoft.com/office/drawing/2014/main" val="1323550182"/>
                    </a:ext>
                  </a:extLst>
                </a:gridCol>
                <a:gridCol w="432142">
                  <a:extLst>
                    <a:ext uri="{9D8B030D-6E8A-4147-A177-3AD203B41FA5}">
                      <a16:colId xmlns:a16="http://schemas.microsoft.com/office/drawing/2014/main" val="2631015843"/>
                    </a:ext>
                  </a:extLst>
                </a:gridCol>
                <a:gridCol w="834574">
                  <a:extLst>
                    <a:ext uri="{9D8B030D-6E8A-4147-A177-3AD203B41FA5}">
                      <a16:colId xmlns:a16="http://schemas.microsoft.com/office/drawing/2014/main" val="602597188"/>
                    </a:ext>
                  </a:extLst>
                </a:gridCol>
                <a:gridCol w="542878">
                  <a:extLst>
                    <a:ext uri="{9D8B030D-6E8A-4147-A177-3AD203B41FA5}">
                      <a16:colId xmlns:a16="http://schemas.microsoft.com/office/drawing/2014/main" val="4148068441"/>
                    </a:ext>
                  </a:extLst>
                </a:gridCol>
                <a:gridCol w="834574">
                  <a:extLst>
                    <a:ext uri="{9D8B030D-6E8A-4147-A177-3AD203B41FA5}">
                      <a16:colId xmlns:a16="http://schemas.microsoft.com/office/drawing/2014/main" val="734898733"/>
                    </a:ext>
                  </a:extLst>
                </a:gridCol>
                <a:gridCol w="542878">
                  <a:extLst>
                    <a:ext uri="{9D8B030D-6E8A-4147-A177-3AD203B41FA5}">
                      <a16:colId xmlns:a16="http://schemas.microsoft.com/office/drawing/2014/main" val="976266270"/>
                    </a:ext>
                  </a:extLst>
                </a:gridCol>
                <a:gridCol w="834574">
                  <a:extLst>
                    <a:ext uri="{9D8B030D-6E8A-4147-A177-3AD203B41FA5}">
                      <a16:colId xmlns:a16="http://schemas.microsoft.com/office/drawing/2014/main" val="854313033"/>
                    </a:ext>
                  </a:extLst>
                </a:gridCol>
                <a:gridCol w="542878">
                  <a:extLst>
                    <a:ext uri="{9D8B030D-6E8A-4147-A177-3AD203B41FA5}">
                      <a16:colId xmlns:a16="http://schemas.microsoft.com/office/drawing/2014/main" val="2709711202"/>
                    </a:ext>
                  </a:extLst>
                </a:gridCol>
                <a:gridCol w="799462">
                  <a:extLst>
                    <a:ext uri="{9D8B030D-6E8A-4147-A177-3AD203B41FA5}">
                      <a16:colId xmlns:a16="http://schemas.microsoft.com/office/drawing/2014/main" val="3593268222"/>
                    </a:ext>
                  </a:extLst>
                </a:gridCol>
                <a:gridCol w="542878">
                  <a:extLst>
                    <a:ext uri="{9D8B030D-6E8A-4147-A177-3AD203B41FA5}">
                      <a16:colId xmlns:a16="http://schemas.microsoft.com/office/drawing/2014/main" val="3781386212"/>
                    </a:ext>
                  </a:extLst>
                </a:gridCol>
              </a:tblGrid>
              <a:tr h="162426">
                <a:tc>
                  <a:txBody>
                    <a:bodyPr/>
                    <a:lstStyle/>
                    <a:p>
                      <a:pPr algn="l" fontAlgn="b"/>
                      <a:r>
                        <a:rPr lang="en-US" sz="900" b="0" i="0" u="none" strike="noStrike">
                          <a:solidFill>
                            <a:srgbClr val="000000"/>
                          </a:solidFill>
                          <a:effectLst/>
                          <a:latin typeface="Calibri" panose="020F0502020204030204" pitchFamily="34" charset="0"/>
                        </a:rPr>
                        <a:t>2011-174-A.vec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11-174-A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x046</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-140373.39070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-57701.82860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-0.02900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-85179.35350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0.01800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174039.39810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0.01100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1532722"/>
                  </a:ext>
                </a:extLst>
              </a:tr>
              <a:tr h="162426">
                <a:tc>
                  <a:txBody>
                    <a:bodyPr/>
                    <a:lstStyle/>
                    <a:p>
                      <a:pPr algn="l" fontAlgn="b"/>
                      <a:r>
                        <a:rPr lang="en-US" sz="900" b="0" i="0" u="none" strike="noStrike">
                          <a:solidFill>
                            <a:srgbClr val="000000"/>
                          </a:solidFill>
                          <a:effectLst/>
                          <a:latin typeface="Calibri" panose="020F0502020204030204" pitchFamily="34" charset="0"/>
                        </a:rPr>
                        <a:t>2011-063-A.vec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11-063-A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x046</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-140373.40220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-57701.85300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-85179.33260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174039.40530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2795813"/>
                  </a:ext>
                </a:extLst>
              </a:tr>
              <a:tr h="162426">
                <a:tc>
                  <a:txBody>
                    <a:bodyPr/>
                    <a:lstStyle/>
                    <a:p>
                      <a:pPr algn="l" fontAlgn="b"/>
                      <a:r>
                        <a:rPr lang="en-US" sz="900" b="0" i="0" u="none" strike="noStrike">
                          <a:solidFill>
                            <a:srgbClr val="000000"/>
                          </a:solidFill>
                          <a:effectLst/>
                          <a:latin typeface="Calibri" panose="020F0502020204030204" pitchFamily="34" charset="0"/>
                        </a:rPr>
                        <a:t>2011-075-A.vec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11-075-A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x046</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-140373.41850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0.01500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-57701.88970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0.03300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-85179.31990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-0.01500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174039.42440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-0.01500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5018493"/>
                  </a:ext>
                </a:extLst>
              </a:tr>
              <a:tr h="162426">
                <a:tc>
                  <a:txBody>
                    <a:bodyPr/>
                    <a:lstStyle/>
                    <a:p>
                      <a:pPr algn="l" fontAlgn="b"/>
                      <a:r>
                        <a:rPr lang="en-US" sz="900" b="0" i="0" u="none" strike="noStrike">
                          <a:solidFill>
                            <a:srgbClr val="000000"/>
                          </a:solidFill>
                          <a:effectLst/>
                          <a:latin typeface="Calibri" panose="020F0502020204030204" pitchFamily="34" charset="0"/>
                        </a:rPr>
                        <a:t>Average</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-140373.40380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-57701.85710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-85179.33530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174039.40930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4175208"/>
                  </a:ext>
                </a:extLst>
              </a:tr>
              <a:tr h="162426">
                <a:tc>
                  <a:txBody>
                    <a:bodyPr/>
                    <a:lstStyle/>
                    <a:p>
                      <a:pPr algn="l" fontAlgn="b"/>
                      <a:r>
                        <a:rPr lang="en-US" sz="900" b="0" i="0" u="none" strike="noStrike">
                          <a:solidFill>
                            <a:srgbClr val="000000"/>
                          </a:solidFill>
                          <a:effectLst/>
                          <a:latin typeface="Calibri" panose="020F0502020204030204" pitchFamily="34" charset="0"/>
                        </a:rPr>
                        <a:t>P2P</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0.02780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0.06110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0.03360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0.02630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3496978"/>
                  </a:ext>
                </a:extLst>
              </a:tr>
            </a:tbl>
          </a:graphicData>
        </a:graphic>
      </p:graphicFrame>
      <p:graphicFrame>
        <p:nvGraphicFramePr>
          <p:cNvPr id="21" name="Table 20">
            <a:extLst>
              <a:ext uri="{FF2B5EF4-FFF2-40B4-BE49-F238E27FC236}">
                <a16:creationId xmlns:a16="http://schemas.microsoft.com/office/drawing/2014/main" id="{59871F56-5C8B-4BCB-9266-31FD00D776A3}"/>
              </a:ext>
            </a:extLst>
          </p:cNvPr>
          <p:cNvGraphicFramePr>
            <a:graphicFrameLocks noGrp="1"/>
          </p:cNvGraphicFramePr>
          <p:nvPr>
            <p:extLst>
              <p:ext uri="{D42A27DB-BD31-4B8C-83A1-F6EECF244321}">
                <p14:modId xmlns:p14="http://schemas.microsoft.com/office/powerpoint/2010/main" val="2667768399"/>
              </p:ext>
            </p:extLst>
          </p:nvPr>
        </p:nvGraphicFramePr>
        <p:xfrm>
          <a:off x="457200" y="4579258"/>
          <a:ext cx="8229600" cy="812130"/>
        </p:xfrm>
        <a:graphic>
          <a:graphicData uri="http://schemas.openxmlformats.org/drawingml/2006/table">
            <a:tbl>
              <a:tblPr/>
              <a:tblGrid>
                <a:gridCol w="864284">
                  <a:extLst>
                    <a:ext uri="{9D8B030D-6E8A-4147-A177-3AD203B41FA5}">
                      <a16:colId xmlns:a16="http://schemas.microsoft.com/office/drawing/2014/main" val="79546073"/>
                    </a:ext>
                  </a:extLst>
                </a:gridCol>
                <a:gridCol w="691427">
                  <a:extLst>
                    <a:ext uri="{9D8B030D-6E8A-4147-A177-3AD203B41FA5}">
                      <a16:colId xmlns:a16="http://schemas.microsoft.com/office/drawing/2014/main" val="2217419401"/>
                    </a:ext>
                  </a:extLst>
                </a:gridCol>
                <a:gridCol w="767051">
                  <a:extLst>
                    <a:ext uri="{9D8B030D-6E8A-4147-A177-3AD203B41FA5}">
                      <a16:colId xmlns:a16="http://schemas.microsoft.com/office/drawing/2014/main" val="1123837630"/>
                    </a:ext>
                  </a:extLst>
                </a:gridCol>
                <a:gridCol w="432142">
                  <a:extLst>
                    <a:ext uri="{9D8B030D-6E8A-4147-A177-3AD203B41FA5}">
                      <a16:colId xmlns:a16="http://schemas.microsoft.com/office/drawing/2014/main" val="2988011367"/>
                    </a:ext>
                  </a:extLst>
                </a:gridCol>
                <a:gridCol w="834574">
                  <a:extLst>
                    <a:ext uri="{9D8B030D-6E8A-4147-A177-3AD203B41FA5}">
                      <a16:colId xmlns:a16="http://schemas.microsoft.com/office/drawing/2014/main" val="4265912813"/>
                    </a:ext>
                  </a:extLst>
                </a:gridCol>
                <a:gridCol w="542878">
                  <a:extLst>
                    <a:ext uri="{9D8B030D-6E8A-4147-A177-3AD203B41FA5}">
                      <a16:colId xmlns:a16="http://schemas.microsoft.com/office/drawing/2014/main" val="2504298402"/>
                    </a:ext>
                  </a:extLst>
                </a:gridCol>
                <a:gridCol w="834574">
                  <a:extLst>
                    <a:ext uri="{9D8B030D-6E8A-4147-A177-3AD203B41FA5}">
                      <a16:colId xmlns:a16="http://schemas.microsoft.com/office/drawing/2014/main" val="492231036"/>
                    </a:ext>
                  </a:extLst>
                </a:gridCol>
                <a:gridCol w="542878">
                  <a:extLst>
                    <a:ext uri="{9D8B030D-6E8A-4147-A177-3AD203B41FA5}">
                      <a16:colId xmlns:a16="http://schemas.microsoft.com/office/drawing/2014/main" val="3765879477"/>
                    </a:ext>
                  </a:extLst>
                </a:gridCol>
                <a:gridCol w="834574">
                  <a:extLst>
                    <a:ext uri="{9D8B030D-6E8A-4147-A177-3AD203B41FA5}">
                      <a16:colId xmlns:a16="http://schemas.microsoft.com/office/drawing/2014/main" val="1751399200"/>
                    </a:ext>
                  </a:extLst>
                </a:gridCol>
                <a:gridCol w="542878">
                  <a:extLst>
                    <a:ext uri="{9D8B030D-6E8A-4147-A177-3AD203B41FA5}">
                      <a16:colId xmlns:a16="http://schemas.microsoft.com/office/drawing/2014/main" val="106366497"/>
                    </a:ext>
                  </a:extLst>
                </a:gridCol>
                <a:gridCol w="799462">
                  <a:extLst>
                    <a:ext uri="{9D8B030D-6E8A-4147-A177-3AD203B41FA5}">
                      <a16:colId xmlns:a16="http://schemas.microsoft.com/office/drawing/2014/main" val="944840729"/>
                    </a:ext>
                  </a:extLst>
                </a:gridCol>
                <a:gridCol w="542878">
                  <a:extLst>
                    <a:ext uri="{9D8B030D-6E8A-4147-A177-3AD203B41FA5}">
                      <a16:colId xmlns:a16="http://schemas.microsoft.com/office/drawing/2014/main" val="1176863674"/>
                    </a:ext>
                  </a:extLst>
                </a:gridCol>
              </a:tblGrid>
              <a:tr h="162426">
                <a:tc>
                  <a:txBody>
                    <a:bodyPr/>
                    <a:lstStyle/>
                    <a:p>
                      <a:pPr algn="l" fontAlgn="b"/>
                      <a:r>
                        <a:rPr lang="en-US" sz="900" b="0" i="0" u="none" strike="noStrike">
                          <a:solidFill>
                            <a:srgbClr val="000000"/>
                          </a:solidFill>
                          <a:effectLst/>
                          <a:latin typeface="Calibri" panose="020F0502020204030204" pitchFamily="34" charset="0"/>
                        </a:rPr>
                        <a:t>2011-069-A.vec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11-069-A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mdoc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-154657.58870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-0.00200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-78643.52380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-0.02800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-106426.91470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-0.05300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solidFill>
                            <a:srgbClr val="000000"/>
                          </a:solidFill>
                          <a:effectLst/>
                          <a:latin typeface="Calibri" panose="020F0502020204030204" pitchFamily="34" charset="0"/>
                        </a:rPr>
                        <a:t>203544.74150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0.04000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9108052"/>
                  </a:ext>
                </a:extLst>
              </a:tr>
              <a:tr h="162426">
                <a:tc>
                  <a:txBody>
                    <a:bodyPr/>
                    <a:lstStyle/>
                    <a:p>
                      <a:pPr algn="l" fontAlgn="b"/>
                      <a:r>
                        <a:rPr lang="en-US" sz="900" b="0" i="0" u="none" strike="noStrike">
                          <a:solidFill>
                            <a:srgbClr val="000000"/>
                          </a:solidFill>
                          <a:effectLst/>
                          <a:latin typeface="Calibri" panose="020F0502020204030204" pitchFamily="34" charset="0"/>
                        </a:rPr>
                        <a:t>2011-062-A.vec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11-062-A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mdoc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-154657.58990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-0.00100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-78643.56290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0.01100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-106426.99600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0.02800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203544.80000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-0.01800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618335"/>
                  </a:ext>
                </a:extLst>
              </a:tr>
              <a:tr h="162426">
                <a:tc>
                  <a:txBody>
                    <a:bodyPr/>
                    <a:lstStyle/>
                    <a:p>
                      <a:pPr algn="l" fontAlgn="b"/>
                      <a:r>
                        <a:rPr lang="en-US" sz="900" b="0" i="0" u="none" strike="noStrike">
                          <a:solidFill>
                            <a:srgbClr val="000000"/>
                          </a:solidFill>
                          <a:effectLst/>
                          <a:latin typeface="Calibri" panose="020F0502020204030204" pitchFamily="34" charset="0"/>
                        </a:rPr>
                        <a:t>2011-074-A.vec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11-074-A</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mdoc</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P052</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-154657.59340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0.00300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-78643.57010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0.01800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-106426.99270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0.02500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203544.80370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-0.02200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869602"/>
                  </a:ext>
                </a:extLst>
              </a:tr>
              <a:tr h="162426">
                <a:tc>
                  <a:txBody>
                    <a:bodyPr/>
                    <a:lstStyle/>
                    <a:p>
                      <a:pPr algn="l" fontAlgn="b"/>
                      <a:r>
                        <a:rPr lang="en-US" sz="900" b="0" i="0" u="none" strike="noStrike">
                          <a:solidFill>
                            <a:srgbClr val="000000"/>
                          </a:solidFill>
                          <a:effectLst/>
                          <a:latin typeface="Calibri" panose="020F0502020204030204" pitchFamily="34" charset="0"/>
                        </a:rPr>
                        <a:t>Average</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-154657.59070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-78643.55230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-106426.96780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203544.78170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6919321"/>
                  </a:ext>
                </a:extLst>
              </a:tr>
              <a:tr h="162426">
                <a:tc>
                  <a:txBody>
                    <a:bodyPr/>
                    <a:lstStyle/>
                    <a:p>
                      <a:pPr algn="l" fontAlgn="b"/>
                      <a:r>
                        <a:rPr lang="en-US" sz="900" b="0" i="0" u="none" strike="noStrike">
                          <a:solidFill>
                            <a:srgbClr val="000000"/>
                          </a:solidFill>
                          <a:effectLst/>
                          <a:latin typeface="Calibri" panose="020F0502020204030204" pitchFamily="34" charset="0"/>
                        </a:rPr>
                        <a:t>P2P</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Calibri" panose="020F0502020204030204" pitchFamily="34" charset="0"/>
                        </a:rPr>
                        <a:t> </a:t>
                      </a:r>
                    </a:p>
                  </a:txBody>
                  <a:tcPr marL="8121" marR="8121"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0.00470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0.04630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0.08130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solidFill>
                            <a:srgbClr val="000000"/>
                          </a:solidFill>
                          <a:effectLst/>
                          <a:latin typeface="Calibri" panose="020F0502020204030204" pitchFamily="34" charset="0"/>
                        </a:rPr>
                        <a:t>0.06220</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effectLst/>
                          <a:latin typeface="Calibri" panose="020F0502020204030204" pitchFamily="34" charset="0"/>
                        </a:rPr>
                        <a:t> </a:t>
                      </a:r>
                    </a:p>
                  </a:txBody>
                  <a:tcPr marL="8121" marR="73092" marT="812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272590"/>
                  </a:ext>
                </a:extLst>
              </a:tr>
            </a:tbl>
          </a:graphicData>
        </a:graphic>
      </p:graphicFrame>
      <p:sp>
        <p:nvSpPr>
          <p:cNvPr id="28" name="Rectangle 27">
            <a:extLst>
              <a:ext uri="{FF2B5EF4-FFF2-40B4-BE49-F238E27FC236}">
                <a16:creationId xmlns:a16="http://schemas.microsoft.com/office/drawing/2014/main" id="{34787D4D-4640-493A-A6FA-ACFB567560F0}"/>
              </a:ext>
            </a:extLst>
          </p:cNvPr>
          <p:cNvSpPr/>
          <p:nvPr/>
        </p:nvSpPr>
        <p:spPr>
          <a:xfrm>
            <a:off x="1947237" y="3579892"/>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961018D-DDC9-454B-B84A-1E8E16B7A97A}"/>
              </a:ext>
            </a:extLst>
          </p:cNvPr>
          <p:cNvSpPr/>
          <p:nvPr/>
        </p:nvSpPr>
        <p:spPr>
          <a:xfrm>
            <a:off x="3246447" y="3579892"/>
            <a:ext cx="782116" cy="54956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F0A1E8B-2E53-47DF-BACE-B7843477E0DA}"/>
              </a:ext>
            </a:extLst>
          </p:cNvPr>
          <p:cNvSpPr/>
          <p:nvPr/>
        </p:nvSpPr>
        <p:spPr>
          <a:xfrm>
            <a:off x="4635663" y="3579892"/>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B52C9CE-9558-4864-BBBC-C1E7598A8331}"/>
              </a:ext>
            </a:extLst>
          </p:cNvPr>
          <p:cNvSpPr/>
          <p:nvPr/>
        </p:nvSpPr>
        <p:spPr>
          <a:xfrm>
            <a:off x="6029344" y="3594338"/>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F6B8ABB-4CD0-4D8E-9572-0AB936E951D6}"/>
              </a:ext>
            </a:extLst>
          </p:cNvPr>
          <p:cNvSpPr/>
          <p:nvPr/>
        </p:nvSpPr>
        <p:spPr>
          <a:xfrm>
            <a:off x="7358072" y="3579892"/>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A853E8BA-775F-49C3-92C0-1CBDCB473788}"/>
              </a:ext>
            </a:extLst>
          </p:cNvPr>
          <p:cNvSpPr/>
          <p:nvPr/>
        </p:nvSpPr>
        <p:spPr>
          <a:xfrm>
            <a:off x="1954518" y="4579929"/>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0E2B7577-9BAA-4E28-ABD3-27D182C74AB1}"/>
              </a:ext>
            </a:extLst>
          </p:cNvPr>
          <p:cNvSpPr/>
          <p:nvPr/>
        </p:nvSpPr>
        <p:spPr>
          <a:xfrm>
            <a:off x="3253728" y="4579929"/>
            <a:ext cx="782116" cy="54956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96984485-B7BC-4EBB-A955-CAC878C1A954}"/>
              </a:ext>
            </a:extLst>
          </p:cNvPr>
          <p:cNvSpPr/>
          <p:nvPr/>
        </p:nvSpPr>
        <p:spPr>
          <a:xfrm>
            <a:off x="4642944" y="4579929"/>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1CE33D3-60FB-466F-8243-4536FB7C397B}"/>
              </a:ext>
            </a:extLst>
          </p:cNvPr>
          <p:cNvSpPr/>
          <p:nvPr/>
        </p:nvSpPr>
        <p:spPr>
          <a:xfrm>
            <a:off x="6036625" y="4594375"/>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8667F10E-2009-4BC0-80B4-5CF05152093B}"/>
              </a:ext>
            </a:extLst>
          </p:cNvPr>
          <p:cNvSpPr/>
          <p:nvPr/>
        </p:nvSpPr>
        <p:spPr>
          <a:xfrm>
            <a:off x="7365353" y="4579929"/>
            <a:ext cx="782116" cy="535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6243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3750"/>
                            </p:stCondLst>
                            <p:childTnLst>
                              <p:par>
                                <p:cTn id="25" presetID="22" presetClass="entr" presetSubtype="8" fill="hold" grpId="0" nodeType="afterEffect">
                                  <p:stCondLst>
                                    <p:cond delay="25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5250"/>
                            </p:stCondLst>
                            <p:childTnLst>
                              <p:par>
                                <p:cTn id="33" presetID="22" presetClass="entr" presetSubtype="8" fill="hold" grpId="0" nodeType="afterEffect">
                                  <p:stCondLst>
                                    <p:cond delay="25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6000"/>
                            </p:stCondLst>
                            <p:childTnLst>
                              <p:par>
                                <p:cTn id="37" presetID="22" presetClass="entr" presetSubtype="8" fill="hold" grpId="0" nodeType="afterEffect">
                                  <p:stCondLst>
                                    <p:cond delay="25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6750"/>
                            </p:stCondLst>
                            <p:childTnLst>
                              <p:par>
                                <p:cTn id="41" presetID="22" presetClass="entr" presetSubtype="8" fill="hold" grpId="0" nodeType="afterEffect">
                                  <p:stCondLst>
                                    <p:cond delay="25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7500"/>
                            </p:stCondLst>
                            <p:childTnLst>
                              <p:par>
                                <p:cTn id="45" presetID="22" presetClass="entr" presetSubtype="8" fill="hold" grpId="0" nodeType="afterEffect">
                                  <p:stCondLst>
                                    <p:cond delay="25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8250"/>
                            </p:stCondLst>
                            <p:childTnLst>
                              <p:par>
                                <p:cTn id="49" presetID="22" presetClass="entr" presetSubtype="8" fill="hold" grpId="0" nodeType="afterEffect">
                                  <p:stCondLst>
                                    <p:cond delay="25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9000"/>
                            </p:stCondLst>
                            <p:childTnLst>
                              <p:par>
                                <p:cTn id="53" presetID="22" presetClass="entr" presetSubtype="8" fill="hold" grpId="0" nodeType="afterEffect">
                                  <p:stCondLst>
                                    <p:cond delay="25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par>
                          <p:cTn id="56" fill="hold">
                            <p:stCondLst>
                              <p:cond delay="9750"/>
                            </p:stCondLst>
                            <p:childTnLst>
                              <p:par>
                                <p:cTn id="57" presetID="22" presetClass="entr" presetSubtype="8" fill="hold" grpId="0" nodeType="afterEffect">
                                  <p:stCondLst>
                                    <p:cond delay="25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childTnLst>
                          </p:cTn>
                        </p:par>
                        <p:par>
                          <p:cTn id="60" fill="hold">
                            <p:stCondLst>
                              <p:cond delay="10500"/>
                            </p:stCondLst>
                            <p:childTnLst>
                              <p:par>
                                <p:cTn id="61" presetID="22" presetClass="entr" presetSubtype="8" fill="hold" grpId="0" nodeType="afterEffect">
                                  <p:stCondLst>
                                    <p:cond delay="25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11250"/>
                            </p:stCondLst>
                            <p:childTnLst>
                              <p:par>
                                <p:cTn id="65" presetID="22" presetClass="entr" presetSubtype="8" fill="hold" grpId="0" nodeType="afterEffect">
                                  <p:stCondLst>
                                    <p:cond delay="25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childTnLst>
                          </p:cTn>
                        </p:par>
                        <p:par>
                          <p:cTn id="68" fill="hold">
                            <p:stCondLst>
                              <p:cond delay="12000"/>
                            </p:stCondLst>
                            <p:childTnLst>
                              <p:par>
                                <p:cTn id="69" presetID="22" presetClass="entr" presetSubtype="8" fill="hold" grpId="0" nodeType="afterEffect">
                                  <p:stCondLst>
                                    <p:cond delay="25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par>
                          <p:cTn id="72" fill="hold">
                            <p:stCondLst>
                              <p:cond delay="12750"/>
                            </p:stCondLst>
                            <p:childTnLst>
                              <p:par>
                                <p:cTn id="73" presetID="22" presetClass="entr" presetSubtype="8" fill="hold" grpId="0" nodeType="afterEffect">
                                  <p:stCondLst>
                                    <p:cond delay="250"/>
                                  </p:stCondLst>
                                  <p:childTnLst>
                                    <p:set>
                                      <p:cBhvr>
                                        <p:cTn id="74" dur="1" fill="hold">
                                          <p:stCondLst>
                                            <p:cond delay="0"/>
                                          </p:stCondLst>
                                        </p:cTn>
                                        <p:tgtEl>
                                          <p:spTgt spid="35"/>
                                        </p:tgtEl>
                                        <p:attrNameLst>
                                          <p:attrName>style.visibility</p:attrName>
                                        </p:attrNameLst>
                                      </p:cBhvr>
                                      <p:to>
                                        <p:strVal val="visible"/>
                                      </p:to>
                                    </p:set>
                                    <p:animEffect transition="in" filter="wipe(left)">
                                      <p:cBhvr>
                                        <p:cTn id="75" dur="500"/>
                                        <p:tgtEl>
                                          <p:spTgt spid="35"/>
                                        </p:tgtEl>
                                      </p:cBhvr>
                                    </p:animEffect>
                                  </p:childTnLst>
                                </p:cTn>
                              </p:par>
                            </p:childTnLst>
                          </p:cTn>
                        </p:par>
                        <p:par>
                          <p:cTn id="76" fill="hold">
                            <p:stCondLst>
                              <p:cond delay="13500"/>
                            </p:stCondLst>
                            <p:childTnLst>
                              <p:par>
                                <p:cTn id="77" presetID="22" presetClass="entr" presetSubtype="8" fill="hold" grpId="0" nodeType="afterEffect">
                                  <p:stCondLst>
                                    <p:cond delay="25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childTnLst>
                          </p:cTn>
                        </p:par>
                        <p:par>
                          <p:cTn id="80" fill="hold">
                            <p:stCondLst>
                              <p:cond delay="14250"/>
                            </p:stCondLst>
                            <p:childTnLst>
                              <p:par>
                                <p:cTn id="81" presetID="22" presetClass="entr" presetSubtype="8" fill="hold" grpId="0" nodeType="afterEffect">
                                  <p:stCondLst>
                                    <p:cond delay="250"/>
                                  </p:stCondLst>
                                  <p:childTnLst>
                                    <p:set>
                                      <p:cBhvr>
                                        <p:cTn id="82" dur="1" fill="hold">
                                          <p:stCondLst>
                                            <p:cond delay="0"/>
                                          </p:stCondLst>
                                        </p:cTn>
                                        <p:tgtEl>
                                          <p:spTgt spid="37"/>
                                        </p:tgtEl>
                                        <p:attrNameLst>
                                          <p:attrName>style.visibility</p:attrName>
                                        </p:attrNameLst>
                                      </p:cBhvr>
                                      <p:to>
                                        <p:strVal val="visible"/>
                                      </p:to>
                                    </p:set>
                                    <p:animEffect transition="in" filter="wipe(left)">
                                      <p:cBhvr>
                                        <p:cTn id="8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685800" y="2286000"/>
            <a:ext cx="7772400" cy="7622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mj-lt"/>
                <a:ea typeface="+mj-ea"/>
                <a:cs typeface="+mj-cs"/>
              </a:rPr>
              <a:t>OPUS Projects Manager Training</a:t>
            </a:r>
          </a:p>
        </p:txBody>
      </p:sp>
      <p:sp>
        <p:nvSpPr>
          <p:cNvPr id="8" name="Title 1"/>
          <p:cNvSpPr txBox="1">
            <a:spLocks/>
          </p:cNvSpPr>
          <p:nvPr/>
        </p:nvSpPr>
        <p:spPr bwMode="auto">
          <a:xfrm>
            <a:off x="685800" y="3017520"/>
            <a:ext cx="7772400" cy="7622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defRPr/>
            </a:pPr>
            <a:r>
              <a:rPr lang="en-US" sz="3600" dirty="0"/>
              <a:t>Step 3 : Session Processing</a:t>
            </a:r>
            <a:endParaRPr kumimoji="0" lang="en-US"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Subtitle 2"/>
          <p:cNvSpPr>
            <a:spLocks noGrp="1"/>
          </p:cNvSpPr>
          <p:nvPr>
            <p:ph type="subTitle" idx="1"/>
          </p:nvPr>
        </p:nvSpPr>
        <p:spPr/>
        <p:txBody>
          <a:bodyPr/>
          <a:lstStyle/>
          <a:p>
            <a:br>
              <a:rPr lang="en-US"/>
            </a:br>
            <a:r>
              <a:rPr lang="en-US"/>
              <a:t> ngs.opus.projects@noaa.gov</a:t>
            </a:r>
            <a:endParaRPr lang="en-US" dirty="0"/>
          </a:p>
        </p:txBody>
      </p:sp>
      <p:sp>
        <p:nvSpPr>
          <p:cNvPr id="10" name="Date Placeholder 9"/>
          <p:cNvSpPr>
            <a:spLocks noGrp="1"/>
          </p:cNvSpPr>
          <p:nvPr>
            <p:ph type="dt" sz="half" idx="10"/>
          </p:nvPr>
        </p:nvSpPr>
        <p:spPr/>
        <p:txBody>
          <a:bodyPr/>
          <a:lstStyle/>
          <a:p>
            <a:pPr>
              <a:defRPr/>
            </a:pPr>
            <a:r>
              <a:rPr lang="en-US"/>
              <a:t>2023-10-16</a:t>
            </a:r>
            <a:endParaRPr lang="en-US" dirty="0"/>
          </a:p>
        </p:txBody>
      </p:sp>
      <p:sp>
        <p:nvSpPr>
          <p:cNvPr id="11" name="Slide Number Placeholder 10"/>
          <p:cNvSpPr>
            <a:spLocks noGrp="1"/>
          </p:cNvSpPr>
          <p:nvPr>
            <p:ph type="sldNum" sz="quarter" idx="12"/>
          </p:nvPr>
        </p:nvSpPr>
        <p:spPr/>
        <p:txBody>
          <a:bodyPr/>
          <a:lstStyle/>
          <a:p>
            <a:pPr>
              <a:defRPr/>
            </a:pPr>
            <a:fld id="{4F7DA517-2C82-445E-B311-3D5BB660DD96}" type="slidenum">
              <a:rPr lang="en-US" smtClean="0"/>
              <a:pPr>
                <a:defRPr/>
              </a:pPr>
              <a:t>153</a:t>
            </a:fld>
            <a:endParaRPr lang="en-US"/>
          </a:p>
        </p:txBody>
      </p:sp>
      <p:sp>
        <p:nvSpPr>
          <p:cNvPr id="12" name="Footer Placeholder 11"/>
          <p:cNvSpPr>
            <a:spLocks noGrp="1"/>
          </p:cNvSpPr>
          <p:nvPr>
            <p:ph type="ftr" sz="quarter" idx="11"/>
          </p:nvPr>
        </p:nvSpPr>
        <p:spPr/>
        <p:txBody>
          <a:bodyPr/>
          <a:lstStyle/>
          <a:p>
            <a:pPr>
              <a:defRPr/>
            </a:pPr>
            <a:r>
              <a:rPr lang="en-US" dirty="0"/>
              <a:t>Step 3 : Session Processing</a:t>
            </a:r>
          </a:p>
        </p:txBody>
      </p:sp>
      <p:sp>
        <p:nvSpPr>
          <p:cNvPr id="2" name="TextBox 1">
            <a:extLst>
              <a:ext uri="{FF2B5EF4-FFF2-40B4-BE49-F238E27FC236}">
                <a16:creationId xmlns:a16="http://schemas.microsoft.com/office/drawing/2014/main" id="{9E335835-5D58-448D-9440-EA871A51D600}"/>
              </a:ext>
            </a:extLst>
          </p:cNvPr>
          <p:cNvSpPr txBox="1"/>
          <p:nvPr/>
        </p:nvSpPr>
        <p:spPr>
          <a:xfrm>
            <a:off x="4023360" y="1219200"/>
            <a:ext cx="1097280" cy="646331"/>
          </a:xfrm>
          <a:prstGeom prst="rect">
            <a:avLst/>
          </a:prstGeom>
          <a:noFill/>
        </p:spPr>
        <p:txBody>
          <a:bodyPr wrap="square" rtlCol="0">
            <a:spAutoFit/>
          </a:bodyPr>
          <a:lstStyle/>
          <a:p>
            <a:r>
              <a:rPr lang="en-US" sz="3600" dirty="0"/>
              <a:t>End</a:t>
            </a:r>
          </a:p>
        </p:txBody>
      </p:sp>
    </p:spTree>
    <p:extLst>
      <p:ext uri="{BB962C8B-B14F-4D97-AF65-F5344CB8AC3E}">
        <p14:creationId xmlns:p14="http://schemas.microsoft.com/office/powerpoint/2010/main" val="8964282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746245-4EDB-4539-A376-5F339473741F}"/>
              </a:ext>
            </a:extLst>
          </p:cNvPr>
          <p:cNvPicPr>
            <a:picLocks noChangeAspect="1"/>
          </p:cNvPicPr>
          <p:nvPr/>
        </p:nvPicPr>
        <p:blipFill>
          <a:blip r:embed="rId3"/>
          <a:stretch>
            <a:fillRect/>
          </a:stretch>
        </p:blipFill>
        <p:spPr>
          <a:xfrm>
            <a:off x="0" y="0"/>
            <a:ext cx="9144000" cy="508561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16</a:t>
            </a:fld>
            <a:endParaRPr lang="en-US"/>
          </a:p>
        </p:txBody>
      </p:sp>
      <p:sp>
        <p:nvSpPr>
          <p:cNvPr id="9" name="TextBox 8"/>
          <p:cNvSpPr txBox="1"/>
          <p:nvPr/>
        </p:nvSpPr>
        <p:spPr>
          <a:xfrm>
            <a:off x="457200" y="5303520"/>
            <a:ext cx="8464062"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solidFill>
                  <a:srgbClr val="FFC000"/>
                </a:solidFill>
              </a:rPr>
              <a:t>Hovering</a:t>
            </a:r>
            <a:r>
              <a:rPr lang="en-US" sz="2400" dirty="0"/>
              <a:t> the cursor over a map icon causes its Mark ID to appear.</a:t>
            </a:r>
            <a:endParaRPr lang="en-US" sz="2400" dirty="0">
              <a:solidFill>
                <a:schemeClr val="bg1"/>
              </a:solidFill>
            </a:endParaRPr>
          </a:p>
        </p:txBody>
      </p:sp>
      <p:pic>
        <p:nvPicPr>
          <p:cNvPr id="15" name="Picture 14">
            <a:extLst>
              <a:ext uri="{FF2B5EF4-FFF2-40B4-BE49-F238E27FC236}">
                <a16:creationId xmlns:a16="http://schemas.microsoft.com/office/drawing/2014/main" id="{07B1248D-227C-45ED-8EA3-98F2929839D8}"/>
              </a:ext>
            </a:extLst>
          </p:cNvPr>
          <p:cNvPicPr>
            <a:picLocks noChangeAspect="1"/>
          </p:cNvPicPr>
          <p:nvPr/>
        </p:nvPicPr>
        <p:blipFill>
          <a:blip r:embed="rId4"/>
          <a:stretch>
            <a:fillRect/>
          </a:stretch>
        </p:blipFill>
        <p:spPr>
          <a:xfrm>
            <a:off x="1722182" y="2257091"/>
            <a:ext cx="990476" cy="571429"/>
          </a:xfrm>
          <a:prstGeom prst="rect">
            <a:avLst/>
          </a:prstGeom>
        </p:spPr>
      </p:pic>
      <p:pic>
        <p:nvPicPr>
          <p:cNvPr id="13" name="Picture 12" descr="whitearrow.gif"/>
          <p:cNvPicPr>
            <a:picLocks noChangeAspect="1"/>
          </p:cNvPicPr>
          <p:nvPr/>
        </p:nvPicPr>
        <p:blipFill>
          <a:blip r:embed="rId5" cstate="print"/>
          <a:srcRect/>
          <a:stretch>
            <a:fillRect/>
          </a:stretch>
        </p:blipFill>
        <p:spPr bwMode="auto">
          <a:xfrm>
            <a:off x="1908764" y="2465022"/>
            <a:ext cx="439387" cy="439387"/>
          </a:xfrm>
          <a:prstGeom prst="rect">
            <a:avLst/>
          </a:prstGeom>
          <a:noFill/>
          <a:ln w="9525">
            <a:noFill/>
            <a:miter lim="800000"/>
            <a:headEnd/>
            <a:tailEnd/>
          </a:ln>
        </p:spPr>
      </p:pic>
      <p:sp>
        <p:nvSpPr>
          <p:cNvPr id="19" name="Oval 18">
            <a:extLst>
              <a:ext uri="{FF2B5EF4-FFF2-40B4-BE49-F238E27FC236}">
                <a16:creationId xmlns:a16="http://schemas.microsoft.com/office/drawing/2014/main" id="{0D5BCA36-796A-4A42-9E0C-BD59D6F11DB5}"/>
              </a:ext>
            </a:extLst>
          </p:cNvPr>
          <p:cNvSpPr/>
          <p:nvPr/>
        </p:nvSpPr>
        <p:spPr>
          <a:xfrm>
            <a:off x="1524000" y="2083988"/>
            <a:ext cx="1479422" cy="917633"/>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0A6E9E3-BCC8-4276-A2DD-A3F57443EEBA}"/>
              </a:ext>
            </a:extLst>
          </p:cNvPr>
          <p:cNvPicPr>
            <a:picLocks noChangeAspect="1"/>
          </p:cNvPicPr>
          <p:nvPr/>
        </p:nvPicPr>
        <p:blipFill>
          <a:blip r:embed="rId3"/>
          <a:stretch>
            <a:fillRect/>
          </a:stretch>
        </p:blipFill>
        <p:spPr>
          <a:xfrm>
            <a:off x="0" y="-3926"/>
            <a:ext cx="9144000" cy="508561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17</a:t>
            </a:fld>
            <a:endParaRPr lang="en-US"/>
          </a:p>
        </p:txBody>
      </p:sp>
      <p:sp>
        <p:nvSpPr>
          <p:cNvPr id="9" name="TextBox 8"/>
          <p:cNvSpPr txBox="1"/>
          <p:nvPr/>
        </p:nvSpPr>
        <p:spPr>
          <a:xfrm>
            <a:off x="457200" y="530352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solidFill>
                  <a:srgbClr val="FFC000"/>
                </a:solidFill>
              </a:rPr>
              <a:t>Clicking</a:t>
            </a:r>
            <a:r>
              <a:rPr lang="en-US" sz="2400" dirty="0"/>
              <a:t> on a map icon will cause information about the data file for that mark to be shown in an information “bubble.”</a:t>
            </a:r>
            <a:endParaRPr lang="en-US" sz="2400" dirty="0">
              <a:solidFill>
                <a:schemeClr val="bg1"/>
              </a:solidFill>
            </a:endParaRPr>
          </a:p>
        </p:txBody>
      </p:sp>
      <p:pic>
        <p:nvPicPr>
          <p:cNvPr id="12" name="Picture 11" descr="whitearrow.gif"/>
          <p:cNvPicPr>
            <a:picLocks noChangeAspect="1"/>
          </p:cNvPicPr>
          <p:nvPr/>
        </p:nvPicPr>
        <p:blipFill>
          <a:blip r:embed="rId4" cstate="print"/>
          <a:srcRect/>
          <a:stretch>
            <a:fillRect/>
          </a:stretch>
        </p:blipFill>
        <p:spPr bwMode="auto">
          <a:xfrm>
            <a:off x="3557154" y="2896426"/>
            <a:ext cx="439387" cy="439387"/>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139B0B85-7556-426E-8F56-AEA7FDEE9545}"/>
              </a:ext>
            </a:extLst>
          </p:cNvPr>
          <p:cNvPicPr>
            <a:picLocks noChangeAspect="1"/>
          </p:cNvPicPr>
          <p:nvPr/>
        </p:nvPicPr>
        <p:blipFill>
          <a:blip r:embed="rId3"/>
          <a:stretch>
            <a:fillRect/>
          </a:stretch>
        </p:blipFill>
        <p:spPr>
          <a:xfrm>
            <a:off x="0" y="-3926"/>
            <a:ext cx="9144000" cy="5085613"/>
          </a:xfrm>
          <a:prstGeom prst="rect">
            <a:avLst/>
          </a:prstGeom>
        </p:spPr>
      </p:pic>
      <p:pic>
        <p:nvPicPr>
          <p:cNvPr id="16" name="Picture 15" descr="whitearrow.gif">
            <a:extLst>
              <a:ext uri="{FF2B5EF4-FFF2-40B4-BE49-F238E27FC236}">
                <a16:creationId xmlns:a16="http://schemas.microsoft.com/office/drawing/2014/main" id="{5ACB96CF-5574-4198-AFFA-5244BE9A20A9}"/>
              </a:ext>
            </a:extLst>
          </p:cNvPr>
          <p:cNvPicPr>
            <a:picLocks noChangeAspect="1"/>
          </p:cNvPicPr>
          <p:nvPr/>
        </p:nvPicPr>
        <p:blipFill>
          <a:blip r:embed="rId4" cstate="print"/>
          <a:srcRect/>
          <a:stretch>
            <a:fillRect/>
          </a:stretch>
        </p:blipFill>
        <p:spPr bwMode="auto">
          <a:xfrm>
            <a:off x="4941454" y="2629726"/>
            <a:ext cx="439387" cy="439387"/>
          </a:xfrm>
          <a:prstGeom prst="rect">
            <a:avLst/>
          </a:prstGeom>
          <a:noFill/>
          <a:ln w="9525">
            <a:noFill/>
            <a:miter lim="800000"/>
            <a:headEnd/>
            <a:tailEnd/>
          </a:ln>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18</a:t>
            </a:fld>
            <a:endParaRPr lang="en-US"/>
          </a:p>
        </p:txBody>
      </p:sp>
      <p:sp>
        <p:nvSpPr>
          <p:cNvPr id="19" name="TextBox 18">
            <a:extLst>
              <a:ext uri="{FF2B5EF4-FFF2-40B4-BE49-F238E27FC236}">
                <a16:creationId xmlns:a16="http://schemas.microsoft.com/office/drawing/2014/main" id="{15B3094C-8729-476A-9CCC-D28B6D2CB47B}"/>
              </a:ext>
            </a:extLst>
          </p:cNvPr>
          <p:cNvSpPr txBox="1"/>
          <p:nvPr/>
        </p:nvSpPr>
        <p:spPr>
          <a:xfrm>
            <a:off x="457200" y="530352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 and the observer’s name is a convenience link to send that person an email.</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19</a:t>
            </a:fld>
            <a:endParaRPr lang="en-US"/>
          </a:p>
        </p:txBody>
      </p:sp>
      <p:sp>
        <p:nvSpPr>
          <p:cNvPr id="9" name="TextBox 8"/>
          <p:cNvSpPr txBox="1"/>
          <p:nvPr/>
        </p:nvSpPr>
        <p:spPr>
          <a:xfrm>
            <a:off x="457200" y="530352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To the right of the map is a list of the marks </a:t>
            </a:r>
            <a:r>
              <a:rPr lang="en-US" sz="2400" dirty="0">
                <a:solidFill>
                  <a:srgbClr val="FFC000"/>
                </a:solidFill>
              </a:rPr>
              <a:t>in this session</a:t>
            </a:r>
            <a:r>
              <a:rPr lang="en-US" sz="2400" dirty="0"/>
              <a:t>.</a:t>
            </a:r>
            <a:endParaRPr lang="en-US" sz="2400" dirty="0">
              <a:solidFill>
                <a:schemeClr val="bg1"/>
              </a:solidFill>
            </a:endParaRPr>
          </a:p>
        </p:txBody>
      </p:sp>
      <p:pic>
        <p:nvPicPr>
          <p:cNvPr id="11" name="Picture 10" descr="whitearrow.gif">
            <a:extLst>
              <a:ext uri="{FF2B5EF4-FFF2-40B4-BE49-F238E27FC236}">
                <a16:creationId xmlns:a16="http://schemas.microsoft.com/office/drawing/2014/main" id="{5A3A2FEE-5AFB-4D1C-A74F-44CD4E1F01AD}"/>
              </a:ext>
            </a:extLst>
          </p:cNvPr>
          <p:cNvPicPr>
            <a:picLocks noChangeAspect="1"/>
          </p:cNvPicPr>
          <p:nvPr/>
        </p:nvPicPr>
        <p:blipFill>
          <a:blip r:embed="rId3" cstate="print">
            <a:duotone>
              <a:prstClr val="black"/>
              <a:schemeClr val="tx1">
                <a:tint val="45000"/>
                <a:satMod val="400000"/>
              </a:schemeClr>
            </a:duotone>
          </a:blip>
          <a:srcRect/>
          <a:stretch>
            <a:fillRect/>
          </a:stretch>
        </p:blipFill>
        <p:spPr bwMode="auto">
          <a:xfrm>
            <a:off x="7960425" y="3209306"/>
            <a:ext cx="439387" cy="439387"/>
          </a:xfrm>
          <a:prstGeom prst="rect">
            <a:avLst/>
          </a:prstGeom>
          <a:noFill/>
          <a:ln w="9525">
            <a:noFill/>
            <a:miter lim="800000"/>
            <a:headEnd/>
            <a:tailEnd/>
          </a:ln>
        </p:spPr>
      </p:pic>
      <p:pic>
        <p:nvPicPr>
          <p:cNvPr id="13" name="Picture 12">
            <a:extLst>
              <a:ext uri="{FF2B5EF4-FFF2-40B4-BE49-F238E27FC236}">
                <a16:creationId xmlns:a16="http://schemas.microsoft.com/office/drawing/2014/main" id="{91B86A3C-1EB7-4D02-A618-5FEF473D46D2}"/>
              </a:ext>
            </a:extLst>
          </p:cNvPr>
          <p:cNvPicPr>
            <a:picLocks noChangeAspect="1"/>
          </p:cNvPicPr>
          <p:nvPr/>
        </p:nvPicPr>
        <p:blipFill>
          <a:blip r:embed="rId4"/>
          <a:stretch>
            <a:fillRect/>
          </a:stretch>
        </p:blipFill>
        <p:spPr>
          <a:xfrm>
            <a:off x="0" y="0"/>
            <a:ext cx="9144000" cy="5085613"/>
          </a:xfrm>
          <a:prstGeom prst="rect">
            <a:avLst/>
          </a:prstGeom>
        </p:spPr>
      </p:pic>
      <p:sp>
        <p:nvSpPr>
          <p:cNvPr id="15" name="Oval 14">
            <a:extLst>
              <a:ext uri="{FF2B5EF4-FFF2-40B4-BE49-F238E27FC236}">
                <a16:creationId xmlns:a16="http://schemas.microsoft.com/office/drawing/2014/main" id="{F196006E-F1F2-46B8-BEA4-2FD5ACA1AB81}"/>
              </a:ext>
            </a:extLst>
          </p:cNvPr>
          <p:cNvSpPr/>
          <p:nvPr/>
        </p:nvSpPr>
        <p:spPr>
          <a:xfrm>
            <a:off x="7810500" y="175182"/>
            <a:ext cx="1143000" cy="1310718"/>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a:xfrm>
            <a:off x="457200" y="1280160"/>
            <a:ext cx="8686800" cy="4937760"/>
          </a:xfrm>
        </p:spPr>
        <p:txBody>
          <a:bodyPr/>
          <a:lstStyle/>
          <a:p>
            <a:pPr marL="461963" indent="-461963"/>
            <a:r>
              <a:rPr lang="en-US" sz="2800" dirty="0"/>
              <a:t>Introduction</a:t>
            </a:r>
          </a:p>
          <a:p>
            <a:pPr marL="461963" indent="-461963"/>
            <a:r>
              <a:rPr lang="en-US" sz="2800" dirty="0"/>
              <a:t>Step 1 : Creating a Project</a:t>
            </a:r>
          </a:p>
          <a:p>
            <a:pPr marL="461963" indent="-461963"/>
            <a:r>
              <a:rPr lang="en-US" sz="2800" dirty="0"/>
              <a:t>Step 2 : Uploading Data</a:t>
            </a:r>
          </a:p>
          <a:p>
            <a:pPr marL="461963" indent="-461963">
              <a:buFont typeface="Wingdings" pitchFamily="2" charset="2"/>
              <a:buChar char="Ø"/>
            </a:pPr>
            <a:r>
              <a:rPr lang="en-US" sz="2800" b="1" dirty="0"/>
              <a:t>Step 3 : Session Processing</a:t>
            </a:r>
          </a:p>
          <a:p>
            <a:pPr marL="461963" indent="-461963"/>
            <a:r>
              <a:rPr lang="en-US" sz="2800" dirty="0"/>
              <a:t>Step 4 : Network Adjustment</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Slide Number Placeholder 4"/>
          <p:cNvSpPr>
            <a:spLocks noGrp="1"/>
          </p:cNvSpPr>
          <p:nvPr>
            <p:ph type="sldNum" sz="quarter" idx="12"/>
          </p:nvPr>
        </p:nvSpPr>
        <p:spPr/>
        <p:txBody>
          <a:bodyPr/>
          <a:lstStyle/>
          <a:p>
            <a:pPr>
              <a:defRPr/>
            </a:pPr>
            <a:fld id="{73529DF9-F8E1-4220-8C8F-E52644C5560B}" type="slidenum">
              <a:rPr lang="en-US" smtClean="0"/>
              <a:pPr>
                <a:defRPr/>
              </a:pPr>
              <a:t>2</a:t>
            </a:fld>
            <a:endParaRPr lang="en-US"/>
          </a:p>
        </p:txBody>
      </p:sp>
      <p:sp>
        <p:nvSpPr>
          <p:cNvPr id="6" name="Footer Placeholder 5"/>
          <p:cNvSpPr>
            <a:spLocks noGrp="1"/>
          </p:cNvSpPr>
          <p:nvPr>
            <p:ph type="ftr" sz="quarter" idx="11"/>
          </p:nvPr>
        </p:nvSpPr>
        <p:spPr/>
        <p:txBody>
          <a:bodyPr/>
          <a:lstStyle/>
          <a:p>
            <a:pPr>
              <a:defRPr/>
            </a:pPr>
            <a:r>
              <a:rPr lang="en-US" dirty="0"/>
              <a:t>Step 3 : Session Processing</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20</a:t>
            </a:fld>
            <a:endParaRPr lang="en-US"/>
          </a:p>
        </p:txBody>
      </p:sp>
      <p:sp>
        <p:nvSpPr>
          <p:cNvPr id="9" name="TextBox 8"/>
          <p:cNvSpPr txBox="1"/>
          <p:nvPr/>
        </p:nvSpPr>
        <p:spPr>
          <a:xfrm>
            <a:off x="457200" y="5156021"/>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Although difficult to show here, </a:t>
            </a:r>
            <a:r>
              <a:rPr lang="en-US" sz="2400" dirty="0">
                <a:solidFill>
                  <a:srgbClr val="FFC000"/>
                </a:solidFill>
              </a:rPr>
              <a:t>moving the cursor over </a:t>
            </a:r>
            <a:r>
              <a:rPr lang="en-US" sz="2400" dirty="0"/>
              <a:t>a mark or CORS ID causes the List icon to “lighten.” The corresponding mark icon on the map will also “lighten”.</a:t>
            </a:r>
            <a:endParaRPr lang="en-US" sz="2400" dirty="0">
              <a:solidFill>
                <a:schemeClr val="bg1"/>
              </a:solidFill>
            </a:endParaRPr>
          </a:p>
        </p:txBody>
      </p:sp>
      <p:pic>
        <p:nvPicPr>
          <p:cNvPr id="3" name="Picture 2">
            <a:extLst>
              <a:ext uri="{FF2B5EF4-FFF2-40B4-BE49-F238E27FC236}">
                <a16:creationId xmlns:a16="http://schemas.microsoft.com/office/drawing/2014/main" id="{151151AD-0E78-4825-8E44-9F4BC544F516}"/>
              </a:ext>
            </a:extLst>
          </p:cNvPr>
          <p:cNvPicPr>
            <a:picLocks noChangeAspect="1"/>
          </p:cNvPicPr>
          <p:nvPr/>
        </p:nvPicPr>
        <p:blipFill>
          <a:blip r:embed="rId3"/>
          <a:stretch>
            <a:fillRect/>
          </a:stretch>
        </p:blipFill>
        <p:spPr>
          <a:xfrm>
            <a:off x="1260507" y="879708"/>
            <a:ext cx="2660586" cy="3128654"/>
          </a:xfrm>
          <a:prstGeom prst="rect">
            <a:avLst/>
          </a:prstGeom>
        </p:spPr>
      </p:pic>
      <p:pic>
        <p:nvPicPr>
          <p:cNvPr id="12" name="Picture 11" descr="whitearrow.gif"/>
          <p:cNvPicPr>
            <a:picLocks noChangeAspect="1"/>
          </p:cNvPicPr>
          <p:nvPr/>
        </p:nvPicPr>
        <p:blipFill>
          <a:blip r:embed="rId4" cstate="print"/>
          <a:srcRect/>
          <a:stretch>
            <a:fillRect/>
          </a:stretch>
        </p:blipFill>
        <p:spPr bwMode="auto">
          <a:xfrm>
            <a:off x="1612900" y="3369979"/>
            <a:ext cx="749300" cy="7493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9ABA2B-A03C-4162-8756-D04A55FA76C4}"/>
              </a:ext>
            </a:extLst>
          </p:cNvPr>
          <p:cNvPicPr>
            <a:picLocks noChangeAspect="1"/>
          </p:cNvPicPr>
          <p:nvPr/>
        </p:nvPicPr>
        <p:blipFill>
          <a:blip r:embed="rId3"/>
          <a:stretch>
            <a:fillRect/>
          </a:stretch>
        </p:blipFill>
        <p:spPr>
          <a:xfrm>
            <a:off x="0" y="0"/>
            <a:ext cx="9144000" cy="508561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21</a:t>
            </a:fld>
            <a:endParaRPr lang="en-US"/>
          </a:p>
        </p:txBody>
      </p:sp>
      <p:sp>
        <p:nvSpPr>
          <p:cNvPr id="9" name="TextBox 8"/>
          <p:cNvSpPr txBox="1"/>
          <p:nvPr/>
        </p:nvSpPr>
        <p:spPr>
          <a:xfrm>
            <a:off x="457200" y="530352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solidFill>
                  <a:srgbClr val="FFC000"/>
                </a:solidFill>
              </a:rPr>
              <a:t>Clicking</a:t>
            </a:r>
            <a:r>
              <a:rPr lang="en-US" sz="2400" dirty="0"/>
              <a:t> on a list entry also causes that mark’s information bubble to appear on the map.</a:t>
            </a:r>
            <a:endParaRPr lang="en-US" sz="2400" dirty="0">
              <a:solidFill>
                <a:schemeClr val="bg1"/>
              </a:solidFill>
            </a:endParaRPr>
          </a:p>
        </p:txBody>
      </p:sp>
      <p:pic>
        <p:nvPicPr>
          <p:cNvPr id="12" name="Picture 11" descr="whitearrow.gif"/>
          <p:cNvPicPr>
            <a:picLocks noChangeAspect="1"/>
          </p:cNvPicPr>
          <p:nvPr/>
        </p:nvPicPr>
        <p:blipFill>
          <a:blip r:embed="rId4" cstate="print"/>
          <a:srcRect/>
          <a:stretch>
            <a:fillRect/>
          </a:stretch>
        </p:blipFill>
        <p:spPr bwMode="auto">
          <a:xfrm>
            <a:off x="8098971" y="1046020"/>
            <a:ext cx="439387" cy="439387"/>
          </a:xfrm>
          <a:prstGeom prst="rect">
            <a:avLst/>
          </a:prstGeom>
          <a:noFill/>
          <a:ln w="9525">
            <a:noFill/>
            <a:miter lim="800000"/>
            <a:headEnd/>
            <a:tailEnd/>
          </a:ln>
        </p:spPr>
      </p:pic>
      <p:cxnSp>
        <p:nvCxnSpPr>
          <p:cNvPr id="13" name="Straight Arrow Connector 12">
            <a:extLst>
              <a:ext uri="{FF2B5EF4-FFF2-40B4-BE49-F238E27FC236}">
                <a16:creationId xmlns:a16="http://schemas.microsoft.com/office/drawing/2014/main" id="{F1FC6059-BA16-462D-B58B-B4D445243FE8}"/>
              </a:ext>
            </a:extLst>
          </p:cNvPr>
          <p:cNvCxnSpPr>
            <a:cxnSpLocks/>
          </p:cNvCxnSpPr>
          <p:nvPr/>
        </p:nvCxnSpPr>
        <p:spPr>
          <a:xfrm flipH="1">
            <a:off x="5619750" y="1181100"/>
            <a:ext cx="2381250" cy="74295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D06709C-A89D-5457-1342-A7A45D5D0C87}"/>
              </a:ext>
            </a:extLst>
          </p:cNvPr>
          <p:cNvSpPr txBox="1"/>
          <p:nvPr/>
        </p:nvSpPr>
        <p:spPr>
          <a:xfrm rot="20492410">
            <a:off x="8030264" y="1335330"/>
            <a:ext cx="945931" cy="338554"/>
          </a:xfrm>
          <a:prstGeom prst="rect">
            <a:avLst/>
          </a:prstGeom>
          <a:noFill/>
        </p:spPr>
        <p:txBody>
          <a:bodyPr wrap="square" rtlCol="0">
            <a:spAutoFit/>
          </a:bodyPr>
          <a:lstStyle/>
          <a:p>
            <a:r>
              <a:rPr lang="en-US" sz="1600" b="1" dirty="0">
                <a:latin typeface="+mn-lt"/>
              </a:rPr>
              <a:t>Pro Tip</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B5877B2-3EF0-4D58-8753-C11C7E46CCE2}"/>
              </a:ext>
            </a:extLst>
          </p:cNvPr>
          <p:cNvPicPr>
            <a:picLocks noChangeAspect="1"/>
          </p:cNvPicPr>
          <p:nvPr/>
        </p:nvPicPr>
        <p:blipFill>
          <a:blip r:embed="rId3"/>
          <a:stretch>
            <a:fillRect/>
          </a:stretch>
        </p:blipFill>
        <p:spPr>
          <a:xfrm>
            <a:off x="971328" y="482600"/>
            <a:ext cx="4648421" cy="4497912"/>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22</a:t>
            </a:fld>
            <a:endParaRPr lang="en-US"/>
          </a:p>
        </p:txBody>
      </p:sp>
      <p:sp>
        <p:nvSpPr>
          <p:cNvPr id="9" name="TextBox 8"/>
          <p:cNvSpPr txBox="1"/>
          <p:nvPr/>
        </p:nvSpPr>
        <p:spPr>
          <a:xfrm>
            <a:off x="457200" y="530352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“Add MARKS” button acts as a link to the OPUS upload web page.</a:t>
            </a:r>
            <a:endParaRPr lang="en-US" sz="2400" dirty="0">
              <a:solidFill>
                <a:schemeClr val="bg1"/>
              </a:solidFill>
            </a:endParaRPr>
          </a:p>
        </p:txBody>
      </p:sp>
      <p:pic>
        <p:nvPicPr>
          <p:cNvPr id="13" name="Picture 12">
            <a:extLst>
              <a:ext uri="{FF2B5EF4-FFF2-40B4-BE49-F238E27FC236}">
                <a16:creationId xmlns:a16="http://schemas.microsoft.com/office/drawing/2014/main" id="{CF83154B-CAD3-4D48-AE89-F3C70896065B}"/>
              </a:ext>
            </a:extLst>
          </p:cNvPr>
          <p:cNvPicPr>
            <a:picLocks noChangeAspect="1"/>
          </p:cNvPicPr>
          <p:nvPr/>
        </p:nvPicPr>
        <p:blipFill>
          <a:blip r:embed="rId4"/>
          <a:stretch>
            <a:fillRect/>
          </a:stretch>
        </p:blipFill>
        <p:spPr>
          <a:xfrm>
            <a:off x="8001000" y="218402"/>
            <a:ext cx="898337" cy="3116470"/>
          </a:xfrm>
          <a:prstGeom prst="rect">
            <a:avLst/>
          </a:prstGeom>
        </p:spPr>
      </p:pic>
      <p:cxnSp>
        <p:nvCxnSpPr>
          <p:cNvPr id="16" name="Straight Arrow Connector 15">
            <a:extLst>
              <a:ext uri="{FF2B5EF4-FFF2-40B4-BE49-F238E27FC236}">
                <a16:creationId xmlns:a16="http://schemas.microsoft.com/office/drawing/2014/main" id="{0876851D-145A-4C20-B2F0-CD591865366F}"/>
              </a:ext>
            </a:extLst>
          </p:cNvPr>
          <p:cNvCxnSpPr>
            <a:cxnSpLocks/>
            <a:stCxn id="21" idx="2"/>
          </p:cNvCxnSpPr>
          <p:nvPr/>
        </p:nvCxnSpPr>
        <p:spPr>
          <a:xfrm flipH="1">
            <a:off x="5619749" y="3205970"/>
            <a:ext cx="2258919" cy="44486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2EEBAD6F-DEF6-4153-BA94-1D0BC6089B70}"/>
              </a:ext>
            </a:extLst>
          </p:cNvPr>
          <p:cNvSpPr/>
          <p:nvPr/>
        </p:nvSpPr>
        <p:spPr>
          <a:xfrm>
            <a:off x="7878668" y="2982939"/>
            <a:ext cx="1143000" cy="446061"/>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416F1E8-7007-4D4F-9294-4C62F09083AE}"/>
              </a:ext>
            </a:extLst>
          </p:cNvPr>
          <p:cNvPicPr>
            <a:picLocks noChangeAspect="1"/>
          </p:cNvPicPr>
          <p:nvPr/>
        </p:nvPicPr>
        <p:blipFill>
          <a:blip r:embed="rId3"/>
          <a:stretch>
            <a:fillRect/>
          </a:stretch>
        </p:blipFill>
        <p:spPr>
          <a:xfrm>
            <a:off x="0" y="0"/>
            <a:ext cx="9144000" cy="5085613"/>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23</a:t>
            </a:fld>
            <a:endParaRPr lang="en-US"/>
          </a:p>
        </p:txBody>
      </p:sp>
      <p:sp>
        <p:nvSpPr>
          <p:cNvPr id="9" name="TextBox 8"/>
          <p:cNvSpPr txBox="1"/>
          <p:nvPr/>
        </p:nvSpPr>
        <p:spPr>
          <a:xfrm>
            <a:off x="457200" y="5767684"/>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Below that is a list of the CORS </a:t>
            </a:r>
            <a:r>
              <a:rPr lang="en-US" sz="2400" dirty="0">
                <a:solidFill>
                  <a:srgbClr val="FFC000"/>
                </a:solidFill>
              </a:rPr>
              <a:t>included in this session.</a:t>
            </a:r>
          </a:p>
        </p:txBody>
      </p:sp>
      <p:sp>
        <p:nvSpPr>
          <p:cNvPr id="12" name="Oval 11">
            <a:extLst>
              <a:ext uri="{FF2B5EF4-FFF2-40B4-BE49-F238E27FC236}">
                <a16:creationId xmlns:a16="http://schemas.microsoft.com/office/drawing/2014/main" id="{886C5069-A6FC-4031-85E7-F106E4C987C6}"/>
              </a:ext>
            </a:extLst>
          </p:cNvPr>
          <p:cNvSpPr/>
          <p:nvPr/>
        </p:nvSpPr>
        <p:spPr>
          <a:xfrm>
            <a:off x="7878668" y="3276599"/>
            <a:ext cx="1143000" cy="1809013"/>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8826417-066C-45BE-BC4C-183BF4B2B2D2}"/>
              </a:ext>
            </a:extLst>
          </p:cNvPr>
          <p:cNvPicPr>
            <a:picLocks noChangeAspect="1"/>
          </p:cNvPicPr>
          <p:nvPr/>
        </p:nvPicPr>
        <p:blipFill>
          <a:blip r:embed="rId3"/>
          <a:stretch>
            <a:fillRect/>
          </a:stretch>
        </p:blipFill>
        <p:spPr>
          <a:xfrm>
            <a:off x="457199" y="1970652"/>
            <a:ext cx="6219223" cy="3972948"/>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24</a:t>
            </a:fld>
            <a:endParaRPr lang="en-US"/>
          </a:p>
        </p:txBody>
      </p:sp>
      <p:sp>
        <p:nvSpPr>
          <p:cNvPr id="9" name="TextBox 8"/>
          <p:cNvSpPr txBox="1"/>
          <p:nvPr/>
        </p:nvSpPr>
        <p:spPr>
          <a:xfrm>
            <a:off x="457200" y="63500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At the bottom-right is the “Add/Del CORS” button. Clicking that opens a window with controls to add/delete other CORS </a:t>
            </a:r>
            <a:r>
              <a:rPr lang="en-US" sz="2400" dirty="0">
                <a:solidFill>
                  <a:srgbClr val="FFC000"/>
                </a:solidFill>
              </a:rPr>
              <a:t>to this session only.    But, remember to a</a:t>
            </a:r>
            <a:r>
              <a:rPr lang="en-US" sz="2400" i="1" dirty="0">
                <a:solidFill>
                  <a:srgbClr val="FFC000"/>
                </a:solidFill>
              </a:rPr>
              <a:t>dd “distant” CORS to ALL sessions via the Managers Page.</a:t>
            </a:r>
          </a:p>
        </p:txBody>
      </p:sp>
      <p:pic>
        <p:nvPicPr>
          <p:cNvPr id="3" name="Picture 2">
            <a:extLst>
              <a:ext uri="{FF2B5EF4-FFF2-40B4-BE49-F238E27FC236}">
                <a16:creationId xmlns:a16="http://schemas.microsoft.com/office/drawing/2014/main" id="{FA86F839-49BC-4820-876A-9EC480BD93E8}"/>
              </a:ext>
            </a:extLst>
          </p:cNvPr>
          <p:cNvPicPr>
            <a:picLocks noChangeAspect="1"/>
          </p:cNvPicPr>
          <p:nvPr/>
        </p:nvPicPr>
        <p:blipFill>
          <a:blip r:embed="rId4"/>
          <a:stretch>
            <a:fillRect/>
          </a:stretch>
        </p:blipFill>
        <p:spPr>
          <a:xfrm>
            <a:off x="7012047" y="1975947"/>
            <a:ext cx="1674753" cy="3266596"/>
          </a:xfrm>
          <a:prstGeom prst="rect">
            <a:avLst/>
          </a:prstGeom>
        </p:spPr>
      </p:pic>
      <p:cxnSp>
        <p:nvCxnSpPr>
          <p:cNvPr id="15" name="Straight Arrow Connector 14">
            <a:extLst>
              <a:ext uri="{FF2B5EF4-FFF2-40B4-BE49-F238E27FC236}">
                <a16:creationId xmlns:a16="http://schemas.microsoft.com/office/drawing/2014/main" id="{681FE807-7BD9-49C6-845D-DFCEE42AC870}"/>
              </a:ext>
            </a:extLst>
          </p:cNvPr>
          <p:cNvCxnSpPr>
            <a:cxnSpLocks/>
            <a:stCxn id="17" idx="2"/>
          </p:cNvCxnSpPr>
          <p:nvPr/>
        </p:nvCxnSpPr>
        <p:spPr>
          <a:xfrm flipH="1">
            <a:off x="6019800" y="4965318"/>
            <a:ext cx="838200" cy="14728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3C1978C0-6A17-460C-93F8-AA9FB8D1C8E2}"/>
              </a:ext>
            </a:extLst>
          </p:cNvPr>
          <p:cNvSpPr/>
          <p:nvPr/>
        </p:nvSpPr>
        <p:spPr>
          <a:xfrm>
            <a:off x="6858000" y="4674801"/>
            <a:ext cx="1943100" cy="581033"/>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DEC2DCB-EDD7-47FD-AA6C-E3DBC2B757BF}"/>
              </a:ext>
            </a:extLst>
          </p:cNvPr>
          <p:cNvSpPr txBox="1"/>
          <p:nvPr/>
        </p:nvSpPr>
        <p:spPr>
          <a:xfrm rot="21342531">
            <a:off x="6676423" y="5350470"/>
            <a:ext cx="2467578" cy="923330"/>
          </a:xfrm>
          <a:prstGeom prst="rect">
            <a:avLst/>
          </a:prstGeom>
          <a:noFill/>
        </p:spPr>
        <p:txBody>
          <a:bodyPr wrap="square" rtlCol="0">
            <a:spAutoFit/>
          </a:bodyPr>
          <a:lstStyle/>
          <a:p>
            <a:r>
              <a:rPr lang="en-US" b="1" i="1" dirty="0">
                <a:solidFill>
                  <a:srgbClr val="FF0000"/>
                </a:solidFill>
              </a:rPr>
              <a:t>Add “distant” CORS to ALL sessions via the Managers Page.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5ACAC5-884C-0333-B6EC-5774D27D798C}"/>
              </a:ext>
            </a:extLst>
          </p:cNvPr>
          <p:cNvPicPr>
            <a:picLocks noChangeAspect="1"/>
          </p:cNvPicPr>
          <p:nvPr/>
        </p:nvPicPr>
        <p:blipFill>
          <a:blip r:embed="rId2"/>
          <a:stretch>
            <a:fillRect/>
          </a:stretch>
        </p:blipFill>
        <p:spPr>
          <a:xfrm>
            <a:off x="1233161" y="1525073"/>
            <a:ext cx="1674753" cy="3266596"/>
          </a:xfrm>
          <a:prstGeom prst="rect">
            <a:avLst/>
          </a:prstGeom>
        </p:spPr>
      </p:pic>
      <p:sp>
        <p:nvSpPr>
          <p:cNvPr id="2" name="Date Placeholder 1">
            <a:extLst>
              <a:ext uri="{FF2B5EF4-FFF2-40B4-BE49-F238E27FC236}">
                <a16:creationId xmlns:a16="http://schemas.microsoft.com/office/drawing/2014/main" id="{74A186B5-6203-8201-12BB-9C0CDF29F5AC}"/>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9D64E5AB-F1A4-845A-03C3-7DF9796A547B}"/>
              </a:ext>
            </a:extLst>
          </p:cNvPr>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a:extLst>
              <a:ext uri="{FF2B5EF4-FFF2-40B4-BE49-F238E27FC236}">
                <a16:creationId xmlns:a16="http://schemas.microsoft.com/office/drawing/2014/main" id="{9A1F3F12-035D-9D7B-0060-76B2DC4BC706}"/>
              </a:ext>
            </a:extLst>
          </p:cNvPr>
          <p:cNvSpPr>
            <a:spLocks noGrp="1"/>
          </p:cNvSpPr>
          <p:nvPr>
            <p:ph type="sldNum" sz="quarter" idx="12"/>
          </p:nvPr>
        </p:nvSpPr>
        <p:spPr/>
        <p:txBody>
          <a:bodyPr/>
          <a:lstStyle/>
          <a:p>
            <a:pPr>
              <a:defRPr/>
            </a:pPr>
            <a:fld id="{5A0A20C1-84A2-43C6-AE3D-B33835BB02C3}" type="slidenum">
              <a:rPr lang="en-US" smtClean="0"/>
              <a:pPr>
                <a:defRPr/>
              </a:pPr>
              <a:t>25</a:t>
            </a:fld>
            <a:endParaRPr lang="en-US"/>
          </a:p>
        </p:txBody>
      </p:sp>
      <p:sp>
        <p:nvSpPr>
          <p:cNvPr id="6" name="TextBox 5">
            <a:extLst>
              <a:ext uri="{FF2B5EF4-FFF2-40B4-BE49-F238E27FC236}">
                <a16:creationId xmlns:a16="http://schemas.microsoft.com/office/drawing/2014/main" id="{FC244D9C-C078-8D10-EBF0-9EB2BDD9FA50}"/>
              </a:ext>
            </a:extLst>
          </p:cNvPr>
          <p:cNvSpPr txBox="1"/>
          <p:nvPr/>
        </p:nvSpPr>
        <p:spPr>
          <a:xfrm>
            <a:off x="3124200" y="945394"/>
            <a:ext cx="570992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If you ADD/DEL CORS from a </a:t>
            </a:r>
            <a:r>
              <a:rPr lang="en-US" sz="2400" dirty="0">
                <a:solidFill>
                  <a:srgbClr val="FFC000"/>
                </a:solidFill>
              </a:rPr>
              <a:t>SESSION</a:t>
            </a:r>
            <a:r>
              <a:rPr lang="en-US" sz="2400" dirty="0"/>
              <a:t> Page, it will affect </a:t>
            </a:r>
            <a:r>
              <a:rPr lang="en-US" sz="2400" dirty="0">
                <a:solidFill>
                  <a:srgbClr val="FFC000"/>
                </a:solidFill>
              </a:rPr>
              <a:t>only</a:t>
            </a:r>
            <a:r>
              <a:rPr lang="en-US" sz="2400" dirty="0"/>
              <a:t> that Session!</a:t>
            </a:r>
            <a:endParaRPr lang="en-US" sz="2400" i="1" dirty="0">
              <a:solidFill>
                <a:srgbClr val="FFC000"/>
              </a:solidFill>
            </a:endParaRPr>
          </a:p>
        </p:txBody>
      </p:sp>
      <p:sp>
        <p:nvSpPr>
          <p:cNvPr id="7" name="TextBox 6">
            <a:extLst>
              <a:ext uri="{FF2B5EF4-FFF2-40B4-BE49-F238E27FC236}">
                <a16:creationId xmlns:a16="http://schemas.microsoft.com/office/drawing/2014/main" id="{D881550F-8C92-0B32-0857-D879275F0A45}"/>
              </a:ext>
            </a:extLst>
          </p:cNvPr>
          <p:cNvSpPr txBox="1"/>
          <p:nvPr/>
        </p:nvSpPr>
        <p:spPr>
          <a:xfrm>
            <a:off x="3124200" y="4558872"/>
            <a:ext cx="570992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If you ADD/DEL CORS from </a:t>
            </a:r>
            <a:r>
              <a:rPr lang="en-US" sz="2400" dirty="0">
                <a:solidFill>
                  <a:srgbClr val="FFC000"/>
                </a:solidFill>
              </a:rPr>
              <a:t>Manager</a:t>
            </a:r>
            <a:r>
              <a:rPr lang="en-US" sz="2400" dirty="0"/>
              <a:t>’s Page, it will affect </a:t>
            </a:r>
            <a:r>
              <a:rPr lang="en-US" sz="2400" dirty="0">
                <a:solidFill>
                  <a:srgbClr val="FFC000"/>
                </a:solidFill>
              </a:rPr>
              <a:t>all</a:t>
            </a:r>
            <a:r>
              <a:rPr lang="en-US" sz="2400" dirty="0"/>
              <a:t> Sessions!</a:t>
            </a:r>
            <a:endParaRPr lang="en-US" sz="2400" i="1" dirty="0">
              <a:solidFill>
                <a:srgbClr val="FFC000"/>
              </a:solidFill>
            </a:endParaRPr>
          </a:p>
        </p:txBody>
      </p:sp>
      <p:cxnSp>
        <p:nvCxnSpPr>
          <p:cNvPr id="8" name="Straight Arrow Connector 7">
            <a:extLst>
              <a:ext uri="{FF2B5EF4-FFF2-40B4-BE49-F238E27FC236}">
                <a16:creationId xmlns:a16="http://schemas.microsoft.com/office/drawing/2014/main" id="{4FC8414D-9559-9E2C-C678-FFA714BE9E30}"/>
              </a:ext>
            </a:extLst>
          </p:cNvPr>
          <p:cNvCxnSpPr>
            <a:cxnSpLocks/>
            <a:stCxn id="5" idx="3"/>
            <a:endCxn id="6" idx="2"/>
          </p:cNvCxnSpPr>
          <p:nvPr/>
        </p:nvCxnSpPr>
        <p:spPr>
          <a:xfrm flipV="1">
            <a:off x="2907914" y="1776391"/>
            <a:ext cx="3071246" cy="138198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2F7C0AD-32B9-8A91-A6B2-F68E83EF787B}"/>
              </a:ext>
            </a:extLst>
          </p:cNvPr>
          <p:cNvCxnSpPr>
            <a:cxnSpLocks/>
            <a:stCxn id="5" idx="3"/>
            <a:endCxn id="7" idx="0"/>
          </p:cNvCxnSpPr>
          <p:nvPr/>
        </p:nvCxnSpPr>
        <p:spPr>
          <a:xfrm>
            <a:off x="2907914" y="3158371"/>
            <a:ext cx="3071246" cy="140050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4946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750"/>
                            </p:stCondLst>
                            <p:childTnLst>
                              <p:par>
                                <p:cTn id="13" presetID="22" presetClass="entr" presetSubtype="8" fill="hold" nodeType="after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2750"/>
                            </p:stCondLst>
                            <p:childTnLst>
                              <p:par>
                                <p:cTn id="17" presetID="22" presetClass="entr" presetSubtype="8" fill="hold" grpId="0" nodeType="afterEffect">
                                  <p:stCondLst>
                                    <p:cond delay="25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4364525-CE10-4C75-A2D8-947C0BB64517}"/>
              </a:ext>
            </a:extLst>
          </p:cNvPr>
          <p:cNvPicPr>
            <a:picLocks noChangeAspect="1"/>
          </p:cNvPicPr>
          <p:nvPr/>
        </p:nvPicPr>
        <p:blipFill>
          <a:blip r:embed="rId3"/>
          <a:stretch>
            <a:fillRect/>
          </a:stretch>
        </p:blipFill>
        <p:spPr>
          <a:xfrm>
            <a:off x="109515" y="1057261"/>
            <a:ext cx="5959197" cy="3806839"/>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26</a:t>
            </a:fld>
            <a:endParaRPr lang="en-US"/>
          </a:p>
        </p:txBody>
      </p:sp>
      <p:sp>
        <p:nvSpPr>
          <p:cNvPr id="9" name="TextBox 8"/>
          <p:cNvSpPr txBox="1"/>
          <p:nvPr/>
        </p:nvSpPr>
        <p:spPr>
          <a:xfrm>
            <a:off x="457200" y="507352"/>
            <a:ext cx="8518248"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Let’s take a moment to explore this new window.</a:t>
            </a:r>
            <a:endParaRPr lang="en-US" sz="2400" dirty="0">
              <a:solidFill>
                <a:schemeClr val="bg1"/>
              </a:solidFill>
            </a:endParaRPr>
          </a:p>
        </p:txBody>
      </p:sp>
      <p:sp>
        <p:nvSpPr>
          <p:cNvPr id="10" name="TextBox 9">
            <a:extLst>
              <a:ext uri="{FF2B5EF4-FFF2-40B4-BE49-F238E27FC236}">
                <a16:creationId xmlns:a16="http://schemas.microsoft.com/office/drawing/2014/main" id="{0CB44792-2746-49F3-9E20-E7A6823F8401}"/>
              </a:ext>
            </a:extLst>
          </p:cNvPr>
          <p:cNvSpPr txBox="1"/>
          <p:nvPr/>
        </p:nvSpPr>
        <p:spPr>
          <a:xfrm>
            <a:off x="6184900" y="1711482"/>
            <a:ext cx="2790548" cy="2677656"/>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map in this window is similar to the map on the primary web page: you can zoom in and out, drag the map to other areas …</a:t>
            </a:r>
            <a:endParaRPr lang="en-US" sz="2400" dirty="0">
              <a:solidFill>
                <a:schemeClr val="bg1"/>
              </a:solidFill>
            </a:endParaRPr>
          </a:p>
        </p:txBody>
      </p:sp>
      <p:sp>
        <p:nvSpPr>
          <p:cNvPr id="11" name="TextBox 10">
            <a:extLst>
              <a:ext uri="{FF2B5EF4-FFF2-40B4-BE49-F238E27FC236}">
                <a16:creationId xmlns:a16="http://schemas.microsoft.com/office/drawing/2014/main" id="{17B906FC-0B4A-4E74-9849-1384ACA32B28}"/>
              </a:ext>
            </a:extLst>
          </p:cNvPr>
          <p:cNvSpPr txBox="1"/>
          <p:nvPr/>
        </p:nvSpPr>
        <p:spPr>
          <a:xfrm>
            <a:off x="109515" y="5194726"/>
            <a:ext cx="8865933"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 you can move the cursor over a map icon to see the mark’s ID or click on it for more information.  Note the ADD and DEL buttons.</a:t>
            </a:r>
            <a:endParaRPr lang="en-US" sz="2400" dirty="0">
              <a:solidFill>
                <a:schemeClr val="bg1"/>
              </a:solidFill>
            </a:endParaRPr>
          </a:p>
        </p:txBody>
      </p:sp>
      <p:sp>
        <p:nvSpPr>
          <p:cNvPr id="14" name="Oval 13">
            <a:extLst>
              <a:ext uri="{FF2B5EF4-FFF2-40B4-BE49-F238E27FC236}">
                <a16:creationId xmlns:a16="http://schemas.microsoft.com/office/drawing/2014/main" id="{39B5A47B-068F-4A79-807D-F890BE5B9B68}"/>
              </a:ext>
            </a:extLst>
          </p:cNvPr>
          <p:cNvSpPr/>
          <p:nvPr/>
        </p:nvSpPr>
        <p:spPr>
          <a:xfrm>
            <a:off x="4703624" y="3823647"/>
            <a:ext cx="380957" cy="722699"/>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7D204DC-426E-4232-A8F0-0417341F1ACE}"/>
              </a:ext>
            </a:extLst>
          </p:cNvPr>
          <p:cNvPicPr>
            <a:picLocks noChangeAspect="1"/>
          </p:cNvPicPr>
          <p:nvPr/>
        </p:nvPicPr>
        <p:blipFill>
          <a:blip r:embed="rId4"/>
          <a:stretch>
            <a:fillRect/>
          </a:stretch>
        </p:blipFill>
        <p:spPr>
          <a:xfrm>
            <a:off x="1233488" y="1809182"/>
            <a:ext cx="2852737" cy="1525527"/>
          </a:xfrm>
          <a:prstGeom prst="rect">
            <a:avLst/>
          </a:prstGeom>
        </p:spPr>
      </p:pic>
      <p:pic>
        <p:nvPicPr>
          <p:cNvPr id="12" name="Picture 11" descr="whitearrow.gif"/>
          <p:cNvPicPr>
            <a:picLocks noChangeAspect="1"/>
          </p:cNvPicPr>
          <p:nvPr/>
        </p:nvPicPr>
        <p:blipFill>
          <a:blip r:embed="rId5" cstate="print"/>
          <a:srcRect/>
          <a:stretch>
            <a:fillRect/>
          </a:stretch>
        </p:blipFill>
        <p:spPr bwMode="auto">
          <a:xfrm>
            <a:off x="2514600" y="3203259"/>
            <a:ext cx="439387" cy="439387"/>
          </a:xfrm>
          <a:prstGeom prst="rect">
            <a:avLst/>
          </a:prstGeom>
          <a:noFill/>
          <a:ln w="9525">
            <a:noFill/>
            <a:miter lim="800000"/>
            <a:headEnd/>
            <a:tailEnd/>
          </a:ln>
        </p:spPr>
      </p:pic>
      <p:cxnSp>
        <p:nvCxnSpPr>
          <p:cNvPr id="17" name="Straight Arrow Connector 16">
            <a:extLst>
              <a:ext uri="{FF2B5EF4-FFF2-40B4-BE49-F238E27FC236}">
                <a16:creationId xmlns:a16="http://schemas.microsoft.com/office/drawing/2014/main" id="{9B58AC8C-34B3-4EF4-92A6-DE95069C97A3}"/>
              </a:ext>
            </a:extLst>
          </p:cNvPr>
          <p:cNvCxnSpPr>
            <a:cxnSpLocks/>
          </p:cNvCxnSpPr>
          <p:nvPr/>
        </p:nvCxnSpPr>
        <p:spPr>
          <a:xfrm flipH="1">
            <a:off x="5157546" y="4037710"/>
            <a:ext cx="953651" cy="14728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D8FAA20-6A5C-4476-A016-991134D3C0E9}"/>
              </a:ext>
            </a:extLst>
          </p:cNvPr>
          <p:cNvCxnSpPr>
            <a:cxnSpLocks/>
          </p:cNvCxnSpPr>
          <p:nvPr/>
        </p:nvCxnSpPr>
        <p:spPr>
          <a:xfrm flipV="1">
            <a:off x="2659856" y="3511854"/>
            <a:ext cx="0" cy="165069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8E4AF529-FD59-41E5-BA58-E31E11526643}"/>
              </a:ext>
            </a:extLst>
          </p:cNvPr>
          <p:cNvSpPr/>
          <p:nvPr/>
        </p:nvSpPr>
        <p:spPr>
          <a:xfrm>
            <a:off x="2086046" y="2812752"/>
            <a:ext cx="1000054"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750"/>
                            </p:stCondLst>
                            <p:childTnLst>
                              <p:par>
                                <p:cTn id="9" presetID="22" presetClass="entr" presetSubtype="2" fill="hold" nodeType="afterEffect">
                                  <p:stCondLst>
                                    <p:cond delay="25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500"/>
                                        <p:tgtEl>
                                          <p:spTgt spid="17"/>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2250"/>
                            </p:stCondLst>
                            <p:childTnLst>
                              <p:par>
                                <p:cTn id="17" presetID="10" presetClass="entr" presetSubtype="0" fill="hold" grpId="0" nodeType="afterEffect">
                                  <p:stCondLst>
                                    <p:cond delay="25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3000"/>
                            </p:stCondLst>
                            <p:childTnLst>
                              <p:par>
                                <p:cTn id="21" presetID="22" presetClass="entr" presetSubtype="4" fill="hold" nodeType="afterEffect">
                                  <p:stCondLst>
                                    <p:cond delay="25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3750"/>
                            </p:stCondLst>
                            <p:childTnLst>
                              <p:par>
                                <p:cTn id="25" presetID="22" presetClass="entr" presetSubtype="4" fill="hold" nodeType="afterEffect">
                                  <p:stCondLst>
                                    <p:cond delay="25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D0E331F-7822-4717-A9CC-B06C88C32E51}"/>
              </a:ext>
            </a:extLst>
          </p:cNvPr>
          <p:cNvPicPr>
            <a:picLocks noChangeAspect="1"/>
          </p:cNvPicPr>
          <p:nvPr/>
        </p:nvPicPr>
        <p:blipFill>
          <a:blip r:embed="rId3"/>
          <a:stretch>
            <a:fillRect/>
          </a:stretch>
        </p:blipFill>
        <p:spPr>
          <a:xfrm>
            <a:off x="457200" y="2292682"/>
            <a:ext cx="2895600" cy="1562705"/>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27</a:t>
            </a:fld>
            <a:endParaRPr lang="en-US"/>
          </a:p>
        </p:txBody>
      </p:sp>
      <p:pic>
        <p:nvPicPr>
          <p:cNvPr id="14" name="Picture 13" descr="whitearrow.gif"/>
          <p:cNvPicPr>
            <a:picLocks noChangeAspect="1"/>
          </p:cNvPicPr>
          <p:nvPr/>
        </p:nvPicPr>
        <p:blipFill>
          <a:blip r:embed="rId4" cstate="print"/>
          <a:srcRect/>
          <a:stretch>
            <a:fillRect/>
          </a:stretch>
        </p:blipFill>
        <p:spPr bwMode="auto">
          <a:xfrm>
            <a:off x="4684814" y="5065818"/>
            <a:ext cx="439387" cy="439387"/>
          </a:xfrm>
          <a:prstGeom prst="rect">
            <a:avLst/>
          </a:prstGeom>
          <a:noFill/>
          <a:ln w="9525">
            <a:noFill/>
            <a:miter lim="800000"/>
            <a:headEnd/>
            <a:tailEnd/>
          </a:ln>
        </p:spPr>
      </p:pic>
      <p:sp>
        <p:nvSpPr>
          <p:cNvPr id="9" name="TextBox 8"/>
          <p:cNvSpPr txBox="1"/>
          <p:nvPr/>
        </p:nvSpPr>
        <p:spPr>
          <a:xfrm>
            <a:off x="457200" y="745252"/>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To add a CORS to </a:t>
            </a:r>
            <a:r>
              <a:rPr lang="en-US" sz="2400" dirty="0">
                <a:solidFill>
                  <a:srgbClr val="FFC000"/>
                </a:solidFill>
              </a:rPr>
              <a:t>this session</a:t>
            </a:r>
            <a:r>
              <a:rPr lang="en-US" sz="2400" dirty="0"/>
              <a:t>, click the “Add” button in its information bubble or type its four character ID into the “To Be Added” box on the left.</a:t>
            </a:r>
            <a:endParaRPr lang="en-US" sz="2400" dirty="0">
              <a:solidFill>
                <a:schemeClr val="bg1"/>
              </a:solidFill>
            </a:endParaRPr>
          </a:p>
        </p:txBody>
      </p:sp>
      <p:pic>
        <p:nvPicPr>
          <p:cNvPr id="16" name="Picture 15">
            <a:extLst>
              <a:ext uri="{FF2B5EF4-FFF2-40B4-BE49-F238E27FC236}">
                <a16:creationId xmlns:a16="http://schemas.microsoft.com/office/drawing/2014/main" id="{75603A4B-8B4F-40A2-8373-B9CF5C2F2AFE}"/>
              </a:ext>
            </a:extLst>
          </p:cNvPr>
          <p:cNvPicPr>
            <a:picLocks noChangeAspect="1"/>
          </p:cNvPicPr>
          <p:nvPr/>
        </p:nvPicPr>
        <p:blipFill>
          <a:blip r:embed="rId5"/>
          <a:stretch>
            <a:fillRect/>
          </a:stretch>
        </p:blipFill>
        <p:spPr>
          <a:xfrm>
            <a:off x="3563867" y="2672240"/>
            <a:ext cx="5508162" cy="3518710"/>
          </a:xfrm>
          <a:prstGeom prst="rect">
            <a:avLst/>
          </a:prstGeom>
        </p:spPr>
      </p:pic>
      <p:sp>
        <p:nvSpPr>
          <p:cNvPr id="18" name="Oval 17">
            <a:extLst>
              <a:ext uri="{FF2B5EF4-FFF2-40B4-BE49-F238E27FC236}">
                <a16:creationId xmlns:a16="http://schemas.microsoft.com/office/drawing/2014/main" id="{259492BA-8437-448D-A1A6-6169512462A5}"/>
              </a:ext>
            </a:extLst>
          </p:cNvPr>
          <p:cNvSpPr/>
          <p:nvPr/>
        </p:nvSpPr>
        <p:spPr>
          <a:xfrm>
            <a:off x="1409842" y="3324226"/>
            <a:ext cx="422133" cy="199458"/>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Connector: Elbow 18">
            <a:extLst>
              <a:ext uri="{FF2B5EF4-FFF2-40B4-BE49-F238E27FC236}">
                <a16:creationId xmlns:a16="http://schemas.microsoft.com/office/drawing/2014/main" id="{6577C0DC-980C-4575-AE1C-356D03E7EEFB}"/>
              </a:ext>
            </a:extLst>
          </p:cNvPr>
          <p:cNvCxnSpPr>
            <a:cxnSpLocks/>
            <a:stCxn id="18" idx="4"/>
          </p:cNvCxnSpPr>
          <p:nvPr/>
        </p:nvCxnSpPr>
        <p:spPr>
          <a:xfrm rot="16200000" flipH="1">
            <a:off x="2338170" y="2806422"/>
            <a:ext cx="830769" cy="2265291"/>
          </a:xfrm>
          <a:prstGeom prst="bentConnector2">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6790173-0E69-45B4-A5D0-16B5C5CA379D}"/>
              </a:ext>
            </a:extLst>
          </p:cNvPr>
          <p:cNvSpPr txBox="1"/>
          <p:nvPr/>
        </p:nvSpPr>
        <p:spPr>
          <a:xfrm>
            <a:off x="320489" y="4431595"/>
            <a:ext cx="3320402"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To delete a CORS, click the “Del” button,  or type its four character ID into the “To Be Deleted” box on the right.</a:t>
            </a:r>
            <a:endParaRPr lang="en-US" sz="2400" dirty="0">
              <a:solidFill>
                <a:schemeClr val="bg1"/>
              </a:solidFill>
            </a:endParaRPr>
          </a:p>
        </p:txBody>
      </p:sp>
      <p:sp>
        <p:nvSpPr>
          <p:cNvPr id="26" name="Oval 25">
            <a:extLst>
              <a:ext uri="{FF2B5EF4-FFF2-40B4-BE49-F238E27FC236}">
                <a16:creationId xmlns:a16="http://schemas.microsoft.com/office/drawing/2014/main" id="{3A7E3234-FED9-47D1-A124-8FA104B2C7CA}"/>
              </a:ext>
            </a:extLst>
          </p:cNvPr>
          <p:cNvSpPr/>
          <p:nvPr/>
        </p:nvSpPr>
        <p:spPr>
          <a:xfrm>
            <a:off x="1843077" y="3319825"/>
            <a:ext cx="422133" cy="199458"/>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Connector: Elbow 26">
            <a:extLst>
              <a:ext uri="{FF2B5EF4-FFF2-40B4-BE49-F238E27FC236}">
                <a16:creationId xmlns:a16="http://schemas.microsoft.com/office/drawing/2014/main" id="{74B4E081-E33C-4FD9-A9AF-ADF164552490}"/>
              </a:ext>
            </a:extLst>
          </p:cNvPr>
          <p:cNvCxnSpPr>
            <a:cxnSpLocks/>
            <a:stCxn id="26" idx="4"/>
          </p:cNvCxnSpPr>
          <p:nvPr/>
        </p:nvCxnSpPr>
        <p:spPr>
          <a:xfrm rot="16200000" flipH="1">
            <a:off x="4896267" y="677160"/>
            <a:ext cx="669011" cy="6353256"/>
          </a:xfrm>
          <a:prstGeom prst="bentConnector2">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1000"/>
                            </p:stCondLst>
                            <p:childTnLst>
                              <p:par>
                                <p:cTn id="9" presetID="22" presetClass="entr" presetSubtype="8" fill="hold" nodeType="afterEffect">
                                  <p:stCondLst>
                                    <p:cond delay="25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750"/>
                            </p:stCondLst>
                            <p:childTnLst>
                              <p:par>
                                <p:cTn id="13" presetID="22" presetClass="entr" presetSubtype="8" fill="hold" grpId="0" nodeType="afterEffect">
                                  <p:stCondLst>
                                    <p:cond delay="5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1000"/>
                                        <p:tgtEl>
                                          <p:spTgt spid="23"/>
                                        </p:tgtEl>
                                      </p:cBhvr>
                                    </p:animEffect>
                                  </p:childTnLst>
                                </p:cTn>
                              </p:par>
                            </p:childTnLst>
                          </p:cTn>
                        </p:par>
                        <p:par>
                          <p:cTn id="16" fill="hold">
                            <p:stCondLst>
                              <p:cond delay="3250"/>
                            </p:stCondLst>
                            <p:childTnLst>
                              <p:par>
                                <p:cTn id="17" presetID="22" presetClass="entr" presetSubtype="8" fill="hold" grpId="0" nodeType="afterEffect">
                                  <p:stCondLst>
                                    <p:cond delay="5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4250"/>
                            </p:stCondLst>
                            <p:childTnLst>
                              <p:par>
                                <p:cTn id="21" presetID="22" presetClass="entr" presetSubtype="8" fill="hold" nodeType="afterEffect">
                                  <p:stCondLst>
                                    <p:cond delay="25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28</a:t>
            </a:fld>
            <a:endParaRPr lang="en-US"/>
          </a:p>
        </p:txBody>
      </p:sp>
      <p:sp>
        <p:nvSpPr>
          <p:cNvPr id="9" name="TextBox 8"/>
          <p:cNvSpPr txBox="1"/>
          <p:nvPr/>
        </p:nvSpPr>
        <p:spPr>
          <a:xfrm>
            <a:off x="504701" y="521208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When the list of CORS to be added or deleted is complete, click the “Add/Del CORS” button on the control bar near the top of the window to begin the process. In this example, we’ll just close the window.</a:t>
            </a:r>
            <a:endParaRPr lang="en-US" sz="2400" dirty="0">
              <a:solidFill>
                <a:schemeClr val="bg1"/>
              </a:solidFill>
            </a:endParaRPr>
          </a:p>
        </p:txBody>
      </p:sp>
      <p:pic>
        <p:nvPicPr>
          <p:cNvPr id="3" name="Picture 2">
            <a:extLst>
              <a:ext uri="{FF2B5EF4-FFF2-40B4-BE49-F238E27FC236}">
                <a16:creationId xmlns:a16="http://schemas.microsoft.com/office/drawing/2014/main" id="{377C37B6-CC35-4E23-A703-F8B0FF58D4BF}"/>
              </a:ext>
            </a:extLst>
          </p:cNvPr>
          <p:cNvPicPr>
            <a:picLocks noChangeAspect="1"/>
          </p:cNvPicPr>
          <p:nvPr/>
        </p:nvPicPr>
        <p:blipFill>
          <a:blip r:embed="rId3"/>
          <a:stretch>
            <a:fillRect/>
          </a:stretch>
        </p:blipFill>
        <p:spPr>
          <a:xfrm>
            <a:off x="1179992" y="520394"/>
            <a:ext cx="6784016" cy="4455306"/>
          </a:xfrm>
          <a:prstGeom prst="rect">
            <a:avLst/>
          </a:prstGeom>
        </p:spPr>
      </p:pic>
      <p:pic>
        <p:nvPicPr>
          <p:cNvPr id="12" name="Picture 11" descr="whitearrow.gif"/>
          <p:cNvPicPr>
            <a:picLocks noChangeAspect="1"/>
          </p:cNvPicPr>
          <p:nvPr/>
        </p:nvPicPr>
        <p:blipFill>
          <a:blip r:embed="rId4" cstate="print"/>
          <a:srcRect/>
          <a:stretch>
            <a:fillRect/>
          </a:stretch>
        </p:blipFill>
        <p:spPr bwMode="auto">
          <a:xfrm>
            <a:off x="4564038" y="905660"/>
            <a:ext cx="439387" cy="439387"/>
          </a:xfrm>
          <a:prstGeom prst="rect">
            <a:avLst/>
          </a:prstGeom>
          <a:noFill/>
          <a:ln w="9525">
            <a:noFill/>
            <a:miter lim="800000"/>
            <a:headEnd/>
            <a:tailEnd/>
          </a:ln>
        </p:spPr>
      </p:pic>
      <p:sp>
        <p:nvSpPr>
          <p:cNvPr id="13" name="Oval 12">
            <a:extLst>
              <a:ext uri="{FF2B5EF4-FFF2-40B4-BE49-F238E27FC236}">
                <a16:creationId xmlns:a16="http://schemas.microsoft.com/office/drawing/2014/main" id="{2DCFEB87-82F1-413E-A19F-9376ABE50D8B}"/>
              </a:ext>
            </a:extLst>
          </p:cNvPr>
          <p:cNvSpPr/>
          <p:nvPr/>
        </p:nvSpPr>
        <p:spPr>
          <a:xfrm>
            <a:off x="4140574" y="596594"/>
            <a:ext cx="862851" cy="439387"/>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8000C07-E684-41F4-875A-DE9B2713FCA8}"/>
              </a:ext>
            </a:extLst>
          </p:cNvPr>
          <p:cNvSpPr/>
          <p:nvPr/>
        </p:nvSpPr>
        <p:spPr>
          <a:xfrm>
            <a:off x="1285946" y="2215852"/>
            <a:ext cx="709542"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33B268D-FC6E-47CB-8B3B-B38E8237B22F}"/>
              </a:ext>
            </a:extLst>
          </p:cNvPr>
          <p:cNvSpPr/>
          <p:nvPr/>
        </p:nvSpPr>
        <p:spPr>
          <a:xfrm>
            <a:off x="6963954" y="2215852"/>
            <a:ext cx="636996"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19E022-7670-4B13-A36C-1C4185891FC5}"/>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1D02FD76-66D0-48D2-8B4A-EDDBF0918C14}"/>
              </a:ext>
            </a:extLst>
          </p:cNvPr>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a:extLst>
              <a:ext uri="{FF2B5EF4-FFF2-40B4-BE49-F238E27FC236}">
                <a16:creationId xmlns:a16="http://schemas.microsoft.com/office/drawing/2014/main" id="{B032CB88-F833-457D-AEE9-0370606560F6}"/>
              </a:ext>
            </a:extLst>
          </p:cNvPr>
          <p:cNvSpPr>
            <a:spLocks noGrp="1"/>
          </p:cNvSpPr>
          <p:nvPr>
            <p:ph type="sldNum" sz="quarter" idx="12"/>
          </p:nvPr>
        </p:nvSpPr>
        <p:spPr/>
        <p:txBody>
          <a:bodyPr/>
          <a:lstStyle/>
          <a:p>
            <a:pPr>
              <a:defRPr/>
            </a:pPr>
            <a:fld id="{5A0A20C1-84A2-43C6-AE3D-B33835BB02C3}" type="slidenum">
              <a:rPr lang="en-US" smtClean="0"/>
              <a:pPr>
                <a:defRPr/>
              </a:pPr>
              <a:t>29</a:t>
            </a:fld>
            <a:endParaRPr lang="en-US"/>
          </a:p>
        </p:txBody>
      </p:sp>
      <p:pic>
        <p:nvPicPr>
          <p:cNvPr id="5" name="Picture 4">
            <a:extLst>
              <a:ext uri="{FF2B5EF4-FFF2-40B4-BE49-F238E27FC236}">
                <a16:creationId xmlns:a16="http://schemas.microsoft.com/office/drawing/2014/main" id="{A64E7332-E5E1-444D-B268-541BEA5793A6}"/>
              </a:ext>
            </a:extLst>
          </p:cNvPr>
          <p:cNvPicPr>
            <a:picLocks noChangeAspect="1"/>
          </p:cNvPicPr>
          <p:nvPr/>
        </p:nvPicPr>
        <p:blipFill>
          <a:blip r:embed="rId2"/>
          <a:stretch>
            <a:fillRect/>
          </a:stretch>
        </p:blipFill>
        <p:spPr>
          <a:xfrm>
            <a:off x="971999" y="1645194"/>
            <a:ext cx="5181151" cy="2796177"/>
          </a:xfrm>
          <a:prstGeom prst="rect">
            <a:avLst/>
          </a:prstGeom>
        </p:spPr>
      </p:pic>
      <p:sp>
        <p:nvSpPr>
          <p:cNvPr id="6" name="TextBox 5">
            <a:extLst>
              <a:ext uri="{FF2B5EF4-FFF2-40B4-BE49-F238E27FC236}">
                <a16:creationId xmlns:a16="http://schemas.microsoft.com/office/drawing/2014/main" id="{640CF911-42FD-4165-9C19-7D63F0E1F563}"/>
              </a:ext>
            </a:extLst>
          </p:cNvPr>
          <p:cNvSpPr txBox="1"/>
          <p:nvPr/>
        </p:nvSpPr>
        <p:spPr>
          <a:xfrm>
            <a:off x="457200" y="4878385"/>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Add/Del CORS Information Bubble also shows how many years that the CORS has been ACTIVE. Longer is better! Note also that the Map Legend is color coded. </a:t>
            </a:r>
            <a:endParaRPr lang="en-US" sz="2400" dirty="0">
              <a:solidFill>
                <a:schemeClr val="bg1"/>
              </a:solidFill>
            </a:endParaRPr>
          </a:p>
        </p:txBody>
      </p:sp>
      <p:sp>
        <p:nvSpPr>
          <p:cNvPr id="7" name="Oval 6">
            <a:extLst>
              <a:ext uri="{FF2B5EF4-FFF2-40B4-BE49-F238E27FC236}">
                <a16:creationId xmlns:a16="http://schemas.microsoft.com/office/drawing/2014/main" id="{03367134-FB45-45AA-B883-D116B9F274CC}"/>
              </a:ext>
            </a:extLst>
          </p:cNvPr>
          <p:cNvSpPr/>
          <p:nvPr/>
        </p:nvSpPr>
        <p:spPr>
          <a:xfrm>
            <a:off x="1092200" y="2789141"/>
            <a:ext cx="2921000" cy="284621"/>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B63BB21-D7C5-4927-B282-5FEEBB79739A}"/>
              </a:ext>
            </a:extLst>
          </p:cNvPr>
          <p:cNvPicPr>
            <a:picLocks noChangeAspect="1"/>
          </p:cNvPicPr>
          <p:nvPr/>
        </p:nvPicPr>
        <p:blipFill>
          <a:blip r:embed="rId3"/>
          <a:stretch>
            <a:fillRect/>
          </a:stretch>
        </p:blipFill>
        <p:spPr>
          <a:xfrm>
            <a:off x="928457" y="697988"/>
            <a:ext cx="7066667" cy="857143"/>
          </a:xfrm>
          <a:prstGeom prst="rect">
            <a:avLst/>
          </a:prstGeom>
        </p:spPr>
      </p:pic>
      <p:sp>
        <p:nvSpPr>
          <p:cNvPr id="8" name="Oval 7">
            <a:extLst>
              <a:ext uri="{FF2B5EF4-FFF2-40B4-BE49-F238E27FC236}">
                <a16:creationId xmlns:a16="http://schemas.microsoft.com/office/drawing/2014/main" id="{50725B16-0A92-486F-8FCD-3B2ACC4B0BA1}"/>
              </a:ext>
            </a:extLst>
          </p:cNvPr>
          <p:cNvSpPr/>
          <p:nvPr/>
        </p:nvSpPr>
        <p:spPr>
          <a:xfrm>
            <a:off x="6554152" y="2018824"/>
            <a:ext cx="167640" cy="17526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272BA0E2-FD12-4429-B77A-778D41B887FA}"/>
              </a:ext>
            </a:extLst>
          </p:cNvPr>
          <p:cNvSpPr/>
          <p:nvPr/>
        </p:nvSpPr>
        <p:spPr>
          <a:xfrm>
            <a:off x="6564312" y="2618416"/>
            <a:ext cx="167640" cy="17526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C722B15-8027-4CBC-B57F-D5AE673C4F6A}"/>
              </a:ext>
            </a:extLst>
          </p:cNvPr>
          <p:cNvSpPr/>
          <p:nvPr/>
        </p:nvSpPr>
        <p:spPr>
          <a:xfrm>
            <a:off x="6554152" y="2321282"/>
            <a:ext cx="167640" cy="16868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07CC48-7A11-4D66-B00B-8A4AE4425B6C}"/>
              </a:ext>
            </a:extLst>
          </p:cNvPr>
          <p:cNvSpPr/>
          <p:nvPr/>
        </p:nvSpPr>
        <p:spPr>
          <a:xfrm>
            <a:off x="6554152" y="2944887"/>
            <a:ext cx="167640" cy="17526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6A421A3-751D-4483-B1CB-B0E31F4CE7ED}"/>
              </a:ext>
            </a:extLst>
          </p:cNvPr>
          <p:cNvSpPr txBox="1"/>
          <p:nvPr/>
        </p:nvSpPr>
        <p:spPr>
          <a:xfrm>
            <a:off x="6745287" y="1940826"/>
            <a:ext cx="1426713" cy="307777"/>
          </a:xfrm>
          <a:prstGeom prst="rect">
            <a:avLst/>
          </a:prstGeom>
          <a:noFill/>
        </p:spPr>
        <p:txBody>
          <a:bodyPr wrap="square" rtlCol="0">
            <a:spAutoFit/>
          </a:bodyPr>
          <a:lstStyle/>
          <a:p>
            <a:r>
              <a:rPr lang="en-US" sz="1400" dirty="0">
                <a:solidFill>
                  <a:srgbClr val="00B050"/>
                </a:solidFill>
              </a:rPr>
              <a:t>recommended</a:t>
            </a:r>
          </a:p>
        </p:txBody>
      </p:sp>
      <p:sp>
        <p:nvSpPr>
          <p:cNvPr id="14" name="TextBox 13">
            <a:extLst>
              <a:ext uri="{FF2B5EF4-FFF2-40B4-BE49-F238E27FC236}">
                <a16:creationId xmlns:a16="http://schemas.microsoft.com/office/drawing/2014/main" id="{8F04B660-93D9-4C44-8FA9-5E9A17304236}"/>
              </a:ext>
            </a:extLst>
          </p:cNvPr>
          <p:cNvSpPr txBox="1"/>
          <p:nvPr/>
        </p:nvSpPr>
        <p:spPr>
          <a:xfrm>
            <a:off x="6755448" y="2539397"/>
            <a:ext cx="816610" cy="307777"/>
          </a:xfrm>
          <a:prstGeom prst="rect">
            <a:avLst/>
          </a:prstGeom>
          <a:noFill/>
        </p:spPr>
        <p:txBody>
          <a:bodyPr wrap="square" rtlCol="0">
            <a:spAutoFit/>
          </a:bodyPr>
          <a:lstStyle/>
          <a:p>
            <a:r>
              <a:rPr lang="en-US" sz="1400" dirty="0">
                <a:solidFill>
                  <a:srgbClr val="FFC000"/>
                </a:solidFill>
              </a:rPr>
              <a:t>caution</a:t>
            </a:r>
          </a:p>
        </p:txBody>
      </p:sp>
      <p:sp>
        <p:nvSpPr>
          <p:cNvPr id="15" name="TextBox 14">
            <a:extLst>
              <a:ext uri="{FF2B5EF4-FFF2-40B4-BE49-F238E27FC236}">
                <a16:creationId xmlns:a16="http://schemas.microsoft.com/office/drawing/2014/main" id="{68F7DA9C-F245-43BA-AB44-8C40D2FB3635}"/>
              </a:ext>
            </a:extLst>
          </p:cNvPr>
          <p:cNvSpPr txBox="1"/>
          <p:nvPr/>
        </p:nvSpPr>
        <p:spPr>
          <a:xfrm>
            <a:off x="6755448" y="2244103"/>
            <a:ext cx="1017906" cy="307777"/>
          </a:xfrm>
          <a:prstGeom prst="rect">
            <a:avLst/>
          </a:prstGeom>
          <a:noFill/>
        </p:spPr>
        <p:txBody>
          <a:bodyPr wrap="square" rtlCol="0">
            <a:spAutoFit/>
          </a:bodyPr>
          <a:lstStyle/>
          <a:p>
            <a:r>
              <a:rPr lang="en-US" sz="1400" dirty="0">
                <a:solidFill>
                  <a:srgbClr val="00B0F0"/>
                </a:solidFill>
              </a:rPr>
              <a:t>use freely</a:t>
            </a:r>
          </a:p>
        </p:txBody>
      </p:sp>
      <p:sp>
        <p:nvSpPr>
          <p:cNvPr id="16" name="TextBox 15">
            <a:extLst>
              <a:ext uri="{FF2B5EF4-FFF2-40B4-BE49-F238E27FC236}">
                <a16:creationId xmlns:a16="http://schemas.microsoft.com/office/drawing/2014/main" id="{0F693799-0CDF-4A7E-A07F-F65FD3250D18}"/>
              </a:ext>
            </a:extLst>
          </p:cNvPr>
          <p:cNvSpPr txBox="1"/>
          <p:nvPr/>
        </p:nvSpPr>
        <p:spPr>
          <a:xfrm>
            <a:off x="6756401" y="2855157"/>
            <a:ext cx="643255" cy="307777"/>
          </a:xfrm>
          <a:prstGeom prst="rect">
            <a:avLst/>
          </a:prstGeom>
          <a:noFill/>
        </p:spPr>
        <p:txBody>
          <a:bodyPr wrap="square" rtlCol="0">
            <a:spAutoFit/>
          </a:bodyPr>
          <a:lstStyle/>
          <a:p>
            <a:r>
              <a:rPr lang="en-US" sz="1400" dirty="0">
                <a:solidFill>
                  <a:srgbClr val="FF0000"/>
                </a:solidFill>
              </a:rPr>
              <a:t>avoid</a:t>
            </a:r>
          </a:p>
        </p:txBody>
      </p:sp>
    </p:spTree>
    <p:extLst>
      <p:ext uri="{BB962C8B-B14F-4D97-AF65-F5344CB8AC3E}">
        <p14:creationId xmlns:p14="http://schemas.microsoft.com/office/powerpoint/2010/main" val="33616630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4000" dirty="0"/>
              <a:t>What’s in this training?</a:t>
            </a:r>
          </a:p>
        </p:txBody>
      </p:sp>
      <p:sp>
        <p:nvSpPr>
          <p:cNvPr id="7" name="TextBox 6"/>
          <p:cNvSpPr txBox="1"/>
          <p:nvPr/>
        </p:nvSpPr>
        <p:spPr>
          <a:xfrm>
            <a:off x="457200" y="1280160"/>
            <a:ext cx="8229600" cy="2462213"/>
          </a:xfrm>
          <a:prstGeom prst="rect">
            <a:avLst/>
          </a:prstGeom>
          <a:noFill/>
          <a:effectLst/>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a:spcBef>
                <a:spcPct val="50000"/>
              </a:spcBef>
            </a:pPr>
            <a:r>
              <a:rPr lang="en-US" sz="2800" i="1" dirty="0">
                <a:solidFill>
                  <a:srgbClr val="0070C0"/>
                </a:solidFill>
                <a:cs typeface="Arial" pitchFamily="34" charset="0"/>
              </a:rPr>
              <a:t>This presentation begins after all the RINEX observation data files and all GVX files for the project have been uploaded.</a:t>
            </a:r>
          </a:p>
          <a:p>
            <a:pPr marL="3175" indent="-3175">
              <a:spcBef>
                <a:spcPct val="50000"/>
              </a:spcBef>
            </a:pPr>
            <a:r>
              <a:rPr lang="en-US" sz="2800" i="1" dirty="0">
                <a:solidFill>
                  <a:srgbClr val="0070C0"/>
                </a:solidFill>
                <a:cs typeface="Arial" pitchFamily="34" charset="0"/>
              </a:rPr>
              <a:t>Then, it describes the session web pages, important QA/QC steps, and how to process the data in a session</a:t>
            </a:r>
            <a:r>
              <a:rPr lang="en-US" sz="2800" dirty="0">
                <a:solidFill>
                  <a:schemeClr val="tx1"/>
                </a:solidFill>
                <a:cs typeface="Arial" pitchFamily="34" charset="0"/>
              </a:rPr>
              <a:t>. </a:t>
            </a:r>
          </a:p>
        </p:txBody>
      </p:sp>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3</a:t>
            </a:fld>
            <a:endParaRPr lang="en-US"/>
          </a:p>
        </p:txBody>
      </p:sp>
      <p:sp>
        <p:nvSpPr>
          <p:cNvPr id="20" name="Footer Placeholder 19"/>
          <p:cNvSpPr>
            <a:spLocks noGrp="1"/>
          </p:cNvSpPr>
          <p:nvPr>
            <p:ph type="ftr" sz="quarter" idx="11"/>
          </p:nvPr>
        </p:nvSpPr>
        <p:spPr/>
        <p:txBody>
          <a:bodyPr/>
          <a:lstStyle/>
          <a:p>
            <a:pPr>
              <a:defRPr/>
            </a:pPr>
            <a:r>
              <a:rPr lang="en-US" dirty="0"/>
              <a:t>Step 3 : Session Processing</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A16A101-02C0-4F78-8FC0-5361D3106DAF}"/>
              </a:ext>
            </a:extLst>
          </p:cNvPr>
          <p:cNvPicPr>
            <a:picLocks noChangeAspect="1"/>
          </p:cNvPicPr>
          <p:nvPr/>
        </p:nvPicPr>
        <p:blipFill>
          <a:blip r:embed="rId3"/>
          <a:stretch>
            <a:fillRect/>
          </a:stretch>
        </p:blipFill>
        <p:spPr>
          <a:xfrm>
            <a:off x="0" y="0"/>
            <a:ext cx="9144000" cy="507061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30</a:t>
            </a:fld>
            <a:endParaRPr lang="en-US"/>
          </a:p>
        </p:txBody>
      </p:sp>
      <p:sp>
        <p:nvSpPr>
          <p:cNvPr id="9" name="TextBox 8"/>
          <p:cNvSpPr txBox="1"/>
          <p:nvPr/>
        </p:nvSpPr>
        <p:spPr>
          <a:xfrm>
            <a:off x="457200" y="5156021"/>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pull-down menus at the top of the web page identify the session and solution results shown on this web page: OPUS solutions from session 2013-121-A in this case</a:t>
            </a:r>
            <a:r>
              <a:rPr lang="en-US" sz="2400" dirty="0">
                <a:solidFill>
                  <a:schemeClr val="bg1"/>
                </a:solidFill>
              </a:rPr>
              <a:t>.</a:t>
            </a:r>
          </a:p>
        </p:txBody>
      </p:sp>
      <p:pic>
        <p:nvPicPr>
          <p:cNvPr id="10" name="Picture 9" descr="whitearrow.gif">
            <a:extLst>
              <a:ext uri="{FF2B5EF4-FFF2-40B4-BE49-F238E27FC236}">
                <a16:creationId xmlns:a16="http://schemas.microsoft.com/office/drawing/2014/main" id="{BDC0D42A-2307-4B71-ACC9-C7851741E999}"/>
              </a:ext>
            </a:extLst>
          </p:cNvPr>
          <p:cNvPicPr>
            <a:picLocks noChangeAspect="1"/>
          </p:cNvPicPr>
          <p:nvPr/>
        </p:nvPicPr>
        <p:blipFill>
          <a:blip r:embed="rId4" cstate="print"/>
          <a:srcRect/>
          <a:stretch>
            <a:fillRect/>
          </a:stretch>
        </p:blipFill>
        <p:spPr bwMode="auto">
          <a:xfrm>
            <a:off x="7600207" y="1604160"/>
            <a:ext cx="439387" cy="439387"/>
          </a:xfrm>
          <a:prstGeom prst="rect">
            <a:avLst/>
          </a:prstGeom>
          <a:noFill/>
          <a:ln w="9525">
            <a:noFill/>
            <a:miter lim="800000"/>
            <a:headEnd/>
            <a:tailEnd/>
          </a:ln>
        </p:spPr>
      </p:pic>
      <p:sp>
        <p:nvSpPr>
          <p:cNvPr id="16" name="Oval 15">
            <a:extLst>
              <a:ext uri="{FF2B5EF4-FFF2-40B4-BE49-F238E27FC236}">
                <a16:creationId xmlns:a16="http://schemas.microsoft.com/office/drawing/2014/main" id="{B87BF3FE-5C89-403A-A743-600915DA2CF6}"/>
              </a:ext>
            </a:extLst>
          </p:cNvPr>
          <p:cNvSpPr/>
          <p:nvPr/>
        </p:nvSpPr>
        <p:spPr>
          <a:xfrm>
            <a:off x="285375" y="0"/>
            <a:ext cx="3350709" cy="284621"/>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B469C75A-0BEB-49D8-ADFA-9A2DCBB7F67F}"/>
              </a:ext>
            </a:extLst>
          </p:cNvPr>
          <p:cNvCxnSpPr>
            <a:cxnSpLocks/>
          </p:cNvCxnSpPr>
          <p:nvPr/>
        </p:nvCxnSpPr>
        <p:spPr>
          <a:xfrm flipH="1" flipV="1">
            <a:off x="2178756" y="284621"/>
            <a:ext cx="945445" cy="478598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25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31</a:t>
            </a:fld>
            <a:endParaRPr lang="en-US"/>
          </a:p>
        </p:txBody>
      </p:sp>
      <p:sp>
        <p:nvSpPr>
          <p:cNvPr id="9" name="TextBox 8"/>
          <p:cNvSpPr txBox="1"/>
          <p:nvPr/>
        </p:nvSpPr>
        <p:spPr>
          <a:xfrm>
            <a:off x="457200" y="548640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You can use the session menu to navigate to another session…</a:t>
            </a:r>
            <a:endParaRPr lang="en-US" sz="2400" dirty="0">
              <a:solidFill>
                <a:schemeClr val="bg1"/>
              </a:solidFill>
            </a:endParaRPr>
          </a:p>
        </p:txBody>
      </p:sp>
      <p:pic>
        <p:nvPicPr>
          <p:cNvPr id="11" name="Picture 10" descr="whitearrow.gif">
            <a:extLst>
              <a:ext uri="{FF2B5EF4-FFF2-40B4-BE49-F238E27FC236}">
                <a16:creationId xmlns:a16="http://schemas.microsoft.com/office/drawing/2014/main" id="{4C8E1742-BEED-41FF-A4CB-9625512732D0}"/>
              </a:ext>
            </a:extLst>
          </p:cNvPr>
          <p:cNvPicPr>
            <a:picLocks noChangeAspect="1"/>
          </p:cNvPicPr>
          <p:nvPr/>
        </p:nvPicPr>
        <p:blipFill>
          <a:blip r:embed="rId3" cstate="print"/>
          <a:srcRect/>
          <a:stretch>
            <a:fillRect/>
          </a:stretch>
        </p:blipFill>
        <p:spPr bwMode="auto">
          <a:xfrm>
            <a:off x="7600207" y="1604160"/>
            <a:ext cx="439387" cy="439387"/>
          </a:xfrm>
          <a:prstGeom prst="rect">
            <a:avLst/>
          </a:prstGeom>
          <a:noFill/>
          <a:ln w="9525">
            <a:noFill/>
            <a:miter lim="800000"/>
            <a:headEnd/>
            <a:tailEnd/>
          </a:ln>
        </p:spPr>
      </p:pic>
      <p:pic>
        <p:nvPicPr>
          <p:cNvPr id="3" name="Picture 2">
            <a:extLst>
              <a:ext uri="{FF2B5EF4-FFF2-40B4-BE49-F238E27FC236}">
                <a16:creationId xmlns:a16="http://schemas.microsoft.com/office/drawing/2014/main" id="{97C294D4-3A17-495D-9139-9D265A0B1696}"/>
              </a:ext>
            </a:extLst>
          </p:cNvPr>
          <p:cNvPicPr>
            <a:picLocks noChangeAspect="1"/>
          </p:cNvPicPr>
          <p:nvPr/>
        </p:nvPicPr>
        <p:blipFill>
          <a:blip r:embed="rId4"/>
          <a:stretch>
            <a:fillRect/>
          </a:stretch>
        </p:blipFill>
        <p:spPr>
          <a:xfrm>
            <a:off x="0" y="0"/>
            <a:ext cx="9144000" cy="5070610"/>
          </a:xfrm>
          <a:prstGeom prst="rect">
            <a:avLst/>
          </a:prstGeom>
        </p:spPr>
      </p:pic>
      <p:sp>
        <p:nvSpPr>
          <p:cNvPr id="15" name="Oval 14">
            <a:extLst>
              <a:ext uri="{FF2B5EF4-FFF2-40B4-BE49-F238E27FC236}">
                <a16:creationId xmlns:a16="http://schemas.microsoft.com/office/drawing/2014/main" id="{FEA60F7E-4ADF-471D-B393-D84805FACD21}"/>
              </a:ext>
            </a:extLst>
          </p:cNvPr>
          <p:cNvSpPr/>
          <p:nvPr/>
        </p:nvSpPr>
        <p:spPr>
          <a:xfrm>
            <a:off x="523875" y="0"/>
            <a:ext cx="1000126" cy="962025"/>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5D85D539-8338-445B-A251-BFC8992A7A52}"/>
              </a:ext>
            </a:extLst>
          </p:cNvPr>
          <p:cNvCxnSpPr>
            <a:cxnSpLocks/>
          </p:cNvCxnSpPr>
          <p:nvPr/>
        </p:nvCxnSpPr>
        <p:spPr>
          <a:xfrm flipH="1" flipV="1">
            <a:off x="1104406" y="962025"/>
            <a:ext cx="2019795" cy="4108585"/>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25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32</a:t>
            </a:fld>
            <a:endParaRPr lang="en-US"/>
          </a:p>
        </p:txBody>
      </p:sp>
      <p:sp>
        <p:nvSpPr>
          <p:cNvPr id="9" name="TextBox 8"/>
          <p:cNvSpPr txBox="1"/>
          <p:nvPr/>
        </p:nvSpPr>
        <p:spPr>
          <a:xfrm>
            <a:off x="457200" y="548640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…or review other processing results for this session. </a:t>
            </a:r>
          </a:p>
          <a:p>
            <a:r>
              <a:rPr lang="en-US" sz="2400" dirty="0">
                <a:solidFill>
                  <a:schemeClr val="bg1"/>
                </a:solidFill>
              </a:rPr>
              <a:t>In this example, only OPUS SOLUTIONS exist, so far.</a:t>
            </a:r>
          </a:p>
        </p:txBody>
      </p:sp>
      <p:pic>
        <p:nvPicPr>
          <p:cNvPr id="22" name="Picture 21" descr="whitearrow.gif"/>
          <p:cNvPicPr>
            <a:picLocks noChangeAspect="1"/>
          </p:cNvPicPr>
          <p:nvPr/>
        </p:nvPicPr>
        <p:blipFill>
          <a:blip r:embed="rId3" cstate="print"/>
          <a:srcRect/>
          <a:stretch>
            <a:fillRect/>
          </a:stretch>
        </p:blipFill>
        <p:spPr bwMode="auto">
          <a:xfrm>
            <a:off x="8467106" y="1766454"/>
            <a:ext cx="439387" cy="439387"/>
          </a:xfrm>
          <a:prstGeom prst="rect">
            <a:avLst/>
          </a:prstGeom>
          <a:noFill/>
          <a:ln w="9525">
            <a:noFill/>
            <a:miter lim="800000"/>
            <a:headEnd/>
            <a:tailEnd/>
          </a:ln>
        </p:spPr>
      </p:pic>
      <p:pic>
        <p:nvPicPr>
          <p:cNvPr id="3" name="Picture 2">
            <a:extLst>
              <a:ext uri="{FF2B5EF4-FFF2-40B4-BE49-F238E27FC236}">
                <a16:creationId xmlns:a16="http://schemas.microsoft.com/office/drawing/2014/main" id="{AEC30BDD-E4E4-4CAF-BE66-0A7F59F13B6C}"/>
              </a:ext>
            </a:extLst>
          </p:cNvPr>
          <p:cNvPicPr>
            <a:picLocks noChangeAspect="1"/>
          </p:cNvPicPr>
          <p:nvPr/>
        </p:nvPicPr>
        <p:blipFill>
          <a:blip r:embed="rId4"/>
          <a:stretch>
            <a:fillRect/>
          </a:stretch>
        </p:blipFill>
        <p:spPr>
          <a:xfrm>
            <a:off x="0" y="0"/>
            <a:ext cx="9144000" cy="5070610"/>
          </a:xfrm>
          <a:prstGeom prst="rect">
            <a:avLst/>
          </a:prstGeom>
        </p:spPr>
      </p:pic>
      <p:sp>
        <p:nvSpPr>
          <p:cNvPr id="14" name="Oval 13">
            <a:extLst>
              <a:ext uri="{FF2B5EF4-FFF2-40B4-BE49-F238E27FC236}">
                <a16:creationId xmlns:a16="http://schemas.microsoft.com/office/drawing/2014/main" id="{79F1C860-4F84-43C5-A7FB-C95F6CFEDE79}"/>
              </a:ext>
            </a:extLst>
          </p:cNvPr>
          <p:cNvSpPr/>
          <p:nvPr/>
        </p:nvSpPr>
        <p:spPr>
          <a:xfrm>
            <a:off x="2068606" y="1"/>
            <a:ext cx="1473797" cy="449580"/>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2BC8DD3E-4CDB-4E8C-B833-A47CEA8A300B}"/>
              </a:ext>
            </a:extLst>
          </p:cNvPr>
          <p:cNvCxnSpPr>
            <a:cxnSpLocks/>
          </p:cNvCxnSpPr>
          <p:nvPr/>
        </p:nvCxnSpPr>
        <p:spPr>
          <a:xfrm flipH="1" flipV="1">
            <a:off x="2757715" y="501650"/>
            <a:ext cx="366485" cy="456896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33</a:t>
            </a:fld>
            <a:endParaRPr lang="en-US"/>
          </a:p>
        </p:txBody>
      </p:sp>
      <p:sp>
        <p:nvSpPr>
          <p:cNvPr id="9" name="TextBox 8"/>
          <p:cNvSpPr txBox="1"/>
          <p:nvPr/>
        </p:nvSpPr>
        <p:spPr>
          <a:xfrm>
            <a:off x="457200" y="548640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controls for this web page are to the left of the map.</a:t>
            </a:r>
            <a:endParaRPr lang="en-US" sz="2400" dirty="0">
              <a:solidFill>
                <a:schemeClr val="bg1"/>
              </a:solidFill>
            </a:endParaRPr>
          </a:p>
        </p:txBody>
      </p:sp>
      <p:pic>
        <p:nvPicPr>
          <p:cNvPr id="3" name="Picture 2">
            <a:extLst>
              <a:ext uri="{FF2B5EF4-FFF2-40B4-BE49-F238E27FC236}">
                <a16:creationId xmlns:a16="http://schemas.microsoft.com/office/drawing/2014/main" id="{EF03ACB1-5A40-4A03-B692-78AFD40C2C94}"/>
              </a:ext>
            </a:extLst>
          </p:cNvPr>
          <p:cNvPicPr>
            <a:picLocks noChangeAspect="1"/>
          </p:cNvPicPr>
          <p:nvPr/>
        </p:nvPicPr>
        <p:blipFill>
          <a:blip r:embed="rId3"/>
          <a:stretch>
            <a:fillRect/>
          </a:stretch>
        </p:blipFill>
        <p:spPr>
          <a:xfrm>
            <a:off x="0" y="0"/>
            <a:ext cx="9144000" cy="5070610"/>
          </a:xfrm>
          <a:prstGeom prst="rect">
            <a:avLst/>
          </a:prstGeom>
        </p:spPr>
      </p:pic>
      <p:sp>
        <p:nvSpPr>
          <p:cNvPr id="11" name="Rectangle 10">
            <a:extLst>
              <a:ext uri="{FF2B5EF4-FFF2-40B4-BE49-F238E27FC236}">
                <a16:creationId xmlns:a16="http://schemas.microsoft.com/office/drawing/2014/main" id="{DC6317D7-AB7A-429B-85D4-398F9FDC8A45}"/>
              </a:ext>
            </a:extLst>
          </p:cNvPr>
          <p:cNvSpPr/>
          <p:nvPr/>
        </p:nvSpPr>
        <p:spPr>
          <a:xfrm>
            <a:off x="69851" y="190500"/>
            <a:ext cx="996949" cy="154622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34</a:t>
            </a:fld>
            <a:endParaRPr lang="en-US"/>
          </a:p>
        </p:txBody>
      </p:sp>
      <p:sp>
        <p:nvSpPr>
          <p:cNvPr id="9" name="TextBox 8"/>
          <p:cNvSpPr txBox="1"/>
          <p:nvPr/>
        </p:nvSpPr>
        <p:spPr>
          <a:xfrm>
            <a:off x="457200" y="521208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controls include help, back and refresh controls. If you navigated here from the manager’s web page, a button to return to the manager’s web page will appear too. </a:t>
            </a:r>
            <a:endParaRPr lang="en-US" sz="2400" dirty="0">
              <a:solidFill>
                <a:schemeClr val="bg1"/>
              </a:solidFill>
            </a:endParaRPr>
          </a:p>
        </p:txBody>
      </p:sp>
      <p:pic>
        <p:nvPicPr>
          <p:cNvPr id="3" name="Picture 2">
            <a:extLst>
              <a:ext uri="{FF2B5EF4-FFF2-40B4-BE49-F238E27FC236}">
                <a16:creationId xmlns:a16="http://schemas.microsoft.com/office/drawing/2014/main" id="{ACD5F21A-3EAD-4320-9560-5BFCA3979712}"/>
              </a:ext>
            </a:extLst>
          </p:cNvPr>
          <p:cNvPicPr>
            <a:picLocks noChangeAspect="1"/>
          </p:cNvPicPr>
          <p:nvPr/>
        </p:nvPicPr>
        <p:blipFill>
          <a:blip r:embed="rId3"/>
          <a:stretch>
            <a:fillRect/>
          </a:stretch>
        </p:blipFill>
        <p:spPr>
          <a:xfrm>
            <a:off x="3289335" y="1385464"/>
            <a:ext cx="2565329" cy="3826616"/>
          </a:xfrm>
          <a:prstGeom prst="rect">
            <a:avLst/>
          </a:prstGeom>
        </p:spPr>
      </p:pic>
      <p:sp>
        <p:nvSpPr>
          <p:cNvPr id="8" name="TextBox 7">
            <a:extLst>
              <a:ext uri="{FF2B5EF4-FFF2-40B4-BE49-F238E27FC236}">
                <a16:creationId xmlns:a16="http://schemas.microsoft.com/office/drawing/2014/main" id="{DBD8C290-0422-4415-B3D1-87A5F6F4D45F}"/>
              </a:ext>
            </a:extLst>
          </p:cNvPr>
          <p:cNvSpPr txBox="1"/>
          <p:nvPr/>
        </p:nvSpPr>
        <p:spPr>
          <a:xfrm>
            <a:off x="1132275" y="652116"/>
            <a:ext cx="2565329" cy="707886"/>
          </a:xfrm>
          <a:prstGeom prst="rect">
            <a:avLst/>
          </a:prstGeom>
          <a:noFill/>
        </p:spPr>
        <p:txBody>
          <a:bodyPr wrap="square" rtlCol="0">
            <a:spAutoFit/>
          </a:bodyPr>
          <a:lstStyle/>
          <a:p>
            <a:r>
              <a:rPr lang="en-US" sz="2000" dirty="0">
                <a:solidFill>
                  <a:srgbClr val="FF0000"/>
                </a:solidFill>
              </a:rPr>
              <a:t>HELP </a:t>
            </a:r>
            <a:r>
              <a:rPr lang="en-US" sz="2000" i="1" dirty="0">
                <a:solidFill>
                  <a:srgbClr val="FF0000"/>
                </a:solidFill>
              </a:rPr>
              <a:t>(brings up USER MANUAL)</a:t>
            </a:r>
          </a:p>
        </p:txBody>
      </p:sp>
      <p:sp>
        <p:nvSpPr>
          <p:cNvPr id="12" name="TextBox 11">
            <a:extLst>
              <a:ext uri="{FF2B5EF4-FFF2-40B4-BE49-F238E27FC236}">
                <a16:creationId xmlns:a16="http://schemas.microsoft.com/office/drawing/2014/main" id="{DB769631-0DCC-44A5-8751-58EBE04F0721}"/>
              </a:ext>
            </a:extLst>
          </p:cNvPr>
          <p:cNvSpPr txBox="1"/>
          <p:nvPr/>
        </p:nvSpPr>
        <p:spPr>
          <a:xfrm>
            <a:off x="4124325" y="707066"/>
            <a:ext cx="952500" cy="400110"/>
          </a:xfrm>
          <a:prstGeom prst="rect">
            <a:avLst/>
          </a:prstGeom>
          <a:noFill/>
        </p:spPr>
        <p:txBody>
          <a:bodyPr wrap="square" rtlCol="0">
            <a:spAutoFit/>
          </a:bodyPr>
          <a:lstStyle/>
          <a:p>
            <a:r>
              <a:rPr lang="en-US" sz="2000" dirty="0">
                <a:solidFill>
                  <a:srgbClr val="FF0000"/>
                </a:solidFill>
              </a:rPr>
              <a:t>BACK</a:t>
            </a:r>
          </a:p>
        </p:txBody>
      </p:sp>
      <p:sp>
        <p:nvSpPr>
          <p:cNvPr id="13" name="TextBox 12">
            <a:extLst>
              <a:ext uri="{FF2B5EF4-FFF2-40B4-BE49-F238E27FC236}">
                <a16:creationId xmlns:a16="http://schemas.microsoft.com/office/drawing/2014/main" id="{B55B7833-CD7A-48DC-858E-CB9E4932DB9E}"/>
              </a:ext>
            </a:extLst>
          </p:cNvPr>
          <p:cNvSpPr txBox="1"/>
          <p:nvPr/>
        </p:nvSpPr>
        <p:spPr>
          <a:xfrm>
            <a:off x="6076950" y="707066"/>
            <a:ext cx="1454150" cy="400110"/>
          </a:xfrm>
          <a:prstGeom prst="rect">
            <a:avLst/>
          </a:prstGeom>
          <a:noFill/>
        </p:spPr>
        <p:txBody>
          <a:bodyPr wrap="square" rtlCol="0">
            <a:spAutoFit/>
          </a:bodyPr>
          <a:lstStyle/>
          <a:p>
            <a:r>
              <a:rPr lang="en-US" sz="2000" dirty="0">
                <a:solidFill>
                  <a:srgbClr val="FF0000"/>
                </a:solidFill>
              </a:rPr>
              <a:t>REFRESH</a:t>
            </a:r>
          </a:p>
        </p:txBody>
      </p:sp>
      <p:cxnSp>
        <p:nvCxnSpPr>
          <p:cNvPr id="14" name="Straight Arrow Connector 13">
            <a:extLst>
              <a:ext uri="{FF2B5EF4-FFF2-40B4-BE49-F238E27FC236}">
                <a16:creationId xmlns:a16="http://schemas.microsoft.com/office/drawing/2014/main" id="{1DF954C9-5C2B-46D2-9B35-76A6AD396097}"/>
              </a:ext>
            </a:extLst>
          </p:cNvPr>
          <p:cNvCxnSpPr>
            <a:cxnSpLocks/>
            <a:stCxn id="8" idx="2"/>
          </p:cNvCxnSpPr>
          <p:nvPr/>
        </p:nvCxnSpPr>
        <p:spPr>
          <a:xfrm>
            <a:off x="2414940" y="1360002"/>
            <a:ext cx="1162273" cy="61952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A083CE69-5A8F-4001-B839-A1AB6DDA4B2C}"/>
              </a:ext>
            </a:extLst>
          </p:cNvPr>
          <p:cNvCxnSpPr>
            <a:cxnSpLocks/>
            <a:stCxn id="12" idx="2"/>
          </p:cNvCxnSpPr>
          <p:nvPr/>
        </p:nvCxnSpPr>
        <p:spPr>
          <a:xfrm>
            <a:off x="4600575" y="1107176"/>
            <a:ext cx="0" cy="78829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81A169-F64C-4B7C-A978-31A103BAB716}"/>
              </a:ext>
            </a:extLst>
          </p:cNvPr>
          <p:cNvCxnSpPr>
            <a:cxnSpLocks/>
            <a:stCxn id="13" idx="2"/>
          </p:cNvCxnSpPr>
          <p:nvPr/>
        </p:nvCxnSpPr>
        <p:spPr>
          <a:xfrm flipH="1">
            <a:off x="5553075" y="1107176"/>
            <a:ext cx="1250950" cy="78829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D8BBA02D-EC98-43EE-B05F-490F111F7F15}"/>
              </a:ext>
            </a:extLst>
          </p:cNvPr>
          <p:cNvCxnSpPr>
            <a:cxnSpLocks/>
          </p:cNvCxnSpPr>
          <p:nvPr/>
        </p:nvCxnSpPr>
        <p:spPr>
          <a:xfrm flipH="1">
            <a:off x="5854664" y="2897514"/>
            <a:ext cx="1492809"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EC20A2F-9A91-472F-AB66-B0304699298E}"/>
              </a:ext>
            </a:extLst>
          </p:cNvPr>
          <p:cNvSpPr txBox="1"/>
          <p:nvPr/>
        </p:nvSpPr>
        <p:spPr>
          <a:xfrm>
            <a:off x="6076950" y="2174318"/>
            <a:ext cx="2077347" cy="707886"/>
          </a:xfrm>
          <a:prstGeom prst="rect">
            <a:avLst/>
          </a:prstGeom>
          <a:noFill/>
        </p:spPr>
        <p:txBody>
          <a:bodyPr wrap="square" rtlCol="0">
            <a:spAutoFit/>
          </a:bodyPr>
          <a:lstStyle/>
          <a:p>
            <a:r>
              <a:rPr lang="en-US" sz="2000" dirty="0">
                <a:solidFill>
                  <a:srgbClr val="FF0000"/>
                </a:solidFill>
              </a:rPr>
              <a:t>RETURN to Managers Page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right)">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35</a:t>
            </a:fld>
            <a:endParaRPr lang="en-US"/>
          </a:p>
        </p:txBody>
      </p:sp>
      <p:sp>
        <p:nvSpPr>
          <p:cNvPr id="11" name="TextBox 10"/>
          <p:cNvSpPr txBox="1"/>
          <p:nvPr/>
        </p:nvSpPr>
        <p:spPr>
          <a:xfrm>
            <a:off x="411479" y="548640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OPUS solution and other processing reports can be reviewed in a separate window using the “Show File” button.</a:t>
            </a:r>
          </a:p>
        </p:txBody>
      </p:sp>
      <p:pic>
        <p:nvPicPr>
          <p:cNvPr id="12" name="Picture 11" descr="whitearrow.gif"/>
          <p:cNvPicPr>
            <a:picLocks noChangeAspect="1"/>
          </p:cNvPicPr>
          <p:nvPr/>
        </p:nvPicPr>
        <p:blipFill>
          <a:blip r:embed="rId3" cstate="print"/>
          <a:srcRect/>
          <a:stretch>
            <a:fillRect/>
          </a:stretch>
        </p:blipFill>
        <p:spPr bwMode="auto">
          <a:xfrm>
            <a:off x="8152411" y="2279733"/>
            <a:ext cx="439387" cy="439387"/>
          </a:xfrm>
          <a:prstGeom prst="rect">
            <a:avLst/>
          </a:prstGeom>
          <a:noFill/>
          <a:ln w="9525">
            <a:noFill/>
            <a:miter lim="800000"/>
            <a:headEnd/>
            <a:tailEnd/>
          </a:ln>
        </p:spPr>
      </p:pic>
      <p:pic>
        <p:nvPicPr>
          <p:cNvPr id="13" name="Picture 12">
            <a:extLst>
              <a:ext uri="{FF2B5EF4-FFF2-40B4-BE49-F238E27FC236}">
                <a16:creationId xmlns:a16="http://schemas.microsoft.com/office/drawing/2014/main" id="{339CFFFF-56FF-42CE-B421-57DB3A7339EC}"/>
              </a:ext>
            </a:extLst>
          </p:cNvPr>
          <p:cNvPicPr>
            <a:picLocks noChangeAspect="1"/>
          </p:cNvPicPr>
          <p:nvPr/>
        </p:nvPicPr>
        <p:blipFill>
          <a:blip r:embed="rId4"/>
          <a:stretch>
            <a:fillRect/>
          </a:stretch>
        </p:blipFill>
        <p:spPr>
          <a:xfrm>
            <a:off x="241335" y="515203"/>
            <a:ext cx="2565329" cy="3826616"/>
          </a:xfrm>
          <a:prstGeom prst="rect">
            <a:avLst/>
          </a:prstGeom>
        </p:spPr>
      </p:pic>
      <p:pic>
        <p:nvPicPr>
          <p:cNvPr id="9" name="Picture 8">
            <a:extLst>
              <a:ext uri="{FF2B5EF4-FFF2-40B4-BE49-F238E27FC236}">
                <a16:creationId xmlns:a16="http://schemas.microsoft.com/office/drawing/2014/main" id="{3D5C3974-87EC-4680-9B83-B01DBD1690D7}"/>
              </a:ext>
            </a:extLst>
          </p:cNvPr>
          <p:cNvPicPr>
            <a:picLocks noChangeAspect="1"/>
          </p:cNvPicPr>
          <p:nvPr/>
        </p:nvPicPr>
        <p:blipFill>
          <a:blip r:embed="rId5"/>
          <a:stretch>
            <a:fillRect/>
          </a:stretch>
        </p:blipFill>
        <p:spPr>
          <a:xfrm>
            <a:off x="3258936" y="1087133"/>
            <a:ext cx="5427864" cy="4138010"/>
          </a:xfrm>
          <a:prstGeom prst="rect">
            <a:avLst/>
          </a:prstGeom>
        </p:spPr>
      </p:pic>
      <p:cxnSp>
        <p:nvCxnSpPr>
          <p:cNvPr id="16" name="Straight Arrow Connector 15">
            <a:extLst>
              <a:ext uri="{FF2B5EF4-FFF2-40B4-BE49-F238E27FC236}">
                <a16:creationId xmlns:a16="http://schemas.microsoft.com/office/drawing/2014/main" id="{8FEF1C26-F3EF-4B66-9671-2EEB4A979AEC}"/>
              </a:ext>
            </a:extLst>
          </p:cNvPr>
          <p:cNvCxnSpPr>
            <a:cxnSpLocks/>
          </p:cNvCxnSpPr>
          <p:nvPr/>
        </p:nvCxnSpPr>
        <p:spPr>
          <a:xfrm>
            <a:off x="2656593" y="2499426"/>
            <a:ext cx="602343"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96014FB8-9776-4A18-8170-4885FB3EC694}"/>
              </a:ext>
            </a:extLst>
          </p:cNvPr>
          <p:cNvSpPr/>
          <p:nvPr/>
        </p:nvSpPr>
        <p:spPr>
          <a:xfrm>
            <a:off x="105070" y="2240354"/>
            <a:ext cx="2821009" cy="75325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AC0E236-791A-4A6B-8941-CB6E721B5682}"/>
              </a:ext>
            </a:extLst>
          </p:cNvPr>
          <p:cNvPicPr>
            <a:picLocks noChangeAspect="1"/>
          </p:cNvPicPr>
          <p:nvPr/>
        </p:nvPicPr>
        <p:blipFill>
          <a:blip r:embed="rId3"/>
          <a:stretch>
            <a:fillRect/>
          </a:stretch>
        </p:blipFill>
        <p:spPr>
          <a:xfrm>
            <a:off x="624380" y="0"/>
            <a:ext cx="7895238" cy="6019048"/>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36</a:t>
            </a:fld>
            <a:endParaRPr lang="en-US"/>
          </a:p>
        </p:txBody>
      </p:sp>
      <p:sp>
        <p:nvSpPr>
          <p:cNvPr id="11" name="TextBox 10"/>
          <p:cNvSpPr txBox="1"/>
          <p:nvPr/>
        </p:nvSpPr>
        <p:spPr>
          <a:xfrm>
            <a:off x="411479" y="548640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Any available report for this session can be displayed using the menus on the control bar.</a:t>
            </a:r>
          </a:p>
        </p:txBody>
      </p:sp>
      <p:sp>
        <p:nvSpPr>
          <p:cNvPr id="16" name="Rectangle 15">
            <a:extLst>
              <a:ext uri="{FF2B5EF4-FFF2-40B4-BE49-F238E27FC236}">
                <a16:creationId xmlns:a16="http://schemas.microsoft.com/office/drawing/2014/main" id="{934FFDD1-87DA-46B6-B94B-92A2948A6A8F}"/>
              </a:ext>
            </a:extLst>
          </p:cNvPr>
          <p:cNvSpPr/>
          <p:nvPr/>
        </p:nvSpPr>
        <p:spPr>
          <a:xfrm>
            <a:off x="2584450" y="368300"/>
            <a:ext cx="1231901" cy="470651"/>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3489564-9C1F-4B3E-BFEF-65E951B72547}"/>
              </a:ext>
            </a:extLst>
          </p:cNvPr>
          <p:cNvSpPr/>
          <p:nvPr/>
        </p:nvSpPr>
        <p:spPr>
          <a:xfrm>
            <a:off x="3848101" y="368299"/>
            <a:ext cx="679449" cy="470651"/>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2A626C7-4A54-49F1-A752-8C4448D8D734}"/>
              </a:ext>
            </a:extLst>
          </p:cNvPr>
          <p:cNvSpPr/>
          <p:nvPr/>
        </p:nvSpPr>
        <p:spPr>
          <a:xfrm>
            <a:off x="4557220" y="367463"/>
            <a:ext cx="1231901" cy="470651"/>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793CFEBD-11B6-4F71-9EB2-1F65628631E2}"/>
              </a:ext>
            </a:extLst>
          </p:cNvPr>
          <p:cNvCxnSpPr>
            <a:cxnSpLocks/>
          </p:cNvCxnSpPr>
          <p:nvPr/>
        </p:nvCxnSpPr>
        <p:spPr>
          <a:xfrm flipH="1" flipV="1">
            <a:off x="3200400" y="877067"/>
            <a:ext cx="1327150" cy="445693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992D980-AA40-40A3-8B9D-781B97CCAFCB}"/>
              </a:ext>
            </a:extLst>
          </p:cNvPr>
          <p:cNvCxnSpPr>
            <a:cxnSpLocks/>
          </p:cNvCxnSpPr>
          <p:nvPr/>
        </p:nvCxnSpPr>
        <p:spPr>
          <a:xfrm flipH="1" flipV="1">
            <a:off x="4187825" y="877903"/>
            <a:ext cx="339725" cy="4456097"/>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E81F2A4-D7EB-48E2-BD89-FE0E0BD2A912}"/>
              </a:ext>
            </a:extLst>
          </p:cNvPr>
          <p:cNvCxnSpPr>
            <a:cxnSpLocks/>
          </p:cNvCxnSpPr>
          <p:nvPr/>
        </p:nvCxnSpPr>
        <p:spPr>
          <a:xfrm flipV="1">
            <a:off x="4527550" y="877067"/>
            <a:ext cx="645620" cy="445693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25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750"/>
                            </p:stCondLst>
                            <p:childTnLst>
                              <p:par>
                                <p:cTn id="17" presetID="22" presetClass="entr" presetSubtype="8" fill="hold" grpId="0" nodeType="after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3000"/>
                            </p:stCondLst>
                            <p:childTnLst>
                              <p:par>
                                <p:cTn id="25" presetID="22" presetClass="entr" presetSubtype="8" fill="hold" grpId="0" nodeType="afterEffect">
                                  <p:stCondLst>
                                    <p:cond delay="25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13" t="8406" r="2674" b="1728"/>
          <a:stretch/>
        </p:blipFill>
        <p:spPr bwMode="auto">
          <a:xfrm>
            <a:off x="717253" y="368932"/>
            <a:ext cx="7709495" cy="6120137"/>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37</a:t>
            </a:fld>
            <a:endParaRPr lang="en-US"/>
          </a:p>
        </p:txBody>
      </p:sp>
      <p:pic>
        <p:nvPicPr>
          <p:cNvPr id="13" name="Picture 2"/>
          <p:cNvPicPr>
            <a:picLocks noChangeAspect="1" noChangeArrowheads="1"/>
          </p:cNvPicPr>
          <p:nvPr/>
        </p:nvPicPr>
        <p:blipFill>
          <a:blip r:embed="rId4" cstate="print"/>
          <a:srcRect l="24756" t="16404" r="26000" b="77166"/>
          <a:stretch>
            <a:fillRect/>
          </a:stretch>
        </p:blipFill>
        <p:spPr bwMode="auto">
          <a:xfrm>
            <a:off x="3657600" y="1080655"/>
            <a:ext cx="3420094" cy="391885"/>
          </a:xfrm>
          <a:prstGeom prst="rect">
            <a:avLst/>
          </a:prstGeom>
          <a:noFill/>
          <a:ln w="38100">
            <a:noFill/>
            <a:miter lim="800000"/>
            <a:headEnd/>
            <a:tailEnd/>
          </a:ln>
        </p:spPr>
      </p:pic>
      <p:pic>
        <p:nvPicPr>
          <p:cNvPr id="12" name="Picture 11" descr="whitearrow.gif"/>
          <p:cNvPicPr>
            <a:picLocks noChangeAspect="1"/>
          </p:cNvPicPr>
          <p:nvPr/>
        </p:nvPicPr>
        <p:blipFill>
          <a:blip r:embed="rId5" cstate="print"/>
          <a:srcRect/>
          <a:stretch>
            <a:fillRect/>
          </a:stretch>
        </p:blipFill>
        <p:spPr bwMode="auto">
          <a:xfrm>
            <a:off x="5943600" y="5190420"/>
            <a:ext cx="439387" cy="439387"/>
          </a:xfrm>
          <a:prstGeom prst="rect">
            <a:avLst/>
          </a:prstGeom>
          <a:noFill/>
          <a:ln w="9525">
            <a:noFill/>
            <a:miter lim="800000"/>
            <a:headEnd/>
            <a:tailEnd/>
          </a:ln>
        </p:spPr>
      </p:pic>
      <p:sp>
        <p:nvSpPr>
          <p:cNvPr id="11" name="TextBox 10"/>
          <p:cNvSpPr txBox="1"/>
          <p:nvPr/>
        </p:nvSpPr>
        <p:spPr>
          <a:xfrm>
            <a:off x="411479" y="498900"/>
            <a:ext cx="832104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If you wish to print this report, click somewhere on the report, then right-click. In Mozilla based browsers, the “standard” browser web page menu should appear. On this, you’ll see the “This Frame” entry. Following that, you can “Print Frame”. </a:t>
            </a:r>
          </a:p>
        </p:txBody>
      </p:sp>
    </p:spTree>
    <p:extLst>
      <p:ext uri="{BB962C8B-B14F-4D97-AF65-F5344CB8AC3E}">
        <p14:creationId xmlns:p14="http://schemas.microsoft.com/office/powerpoint/2010/main" val="17176639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428" t="8984" r="3078" b="4875"/>
          <a:stretch/>
        </p:blipFill>
        <p:spPr bwMode="auto">
          <a:xfrm>
            <a:off x="729037" y="352154"/>
            <a:ext cx="7685926" cy="6153692"/>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38</a:t>
            </a:fld>
            <a:endParaRPr lang="en-US"/>
          </a:p>
        </p:txBody>
      </p:sp>
      <p:pic>
        <p:nvPicPr>
          <p:cNvPr id="12" name="Picture 11" descr="whitearrow.gif"/>
          <p:cNvPicPr>
            <a:picLocks noChangeAspect="1"/>
          </p:cNvPicPr>
          <p:nvPr/>
        </p:nvPicPr>
        <p:blipFill>
          <a:blip r:embed="rId4" cstate="print"/>
          <a:srcRect/>
          <a:stretch>
            <a:fillRect/>
          </a:stretch>
        </p:blipFill>
        <p:spPr bwMode="auto">
          <a:xfrm>
            <a:off x="5839470" y="5800321"/>
            <a:ext cx="439387" cy="439387"/>
          </a:xfrm>
          <a:prstGeom prst="rect">
            <a:avLst/>
          </a:prstGeom>
          <a:noFill/>
          <a:ln w="9525">
            <a:noFill/>
            <a:miter lim="800000"/>
            <a:headEnd/>
            <a:tailEnd/>
          </a:ln>
        </p:spPr>
      </p:pic>
      <p:sp>
        <p:nvSpPr>
          <p:cNvPr id="11" name="TextBox 10"/>
          <p:cNvSpPr txBox="1"/>
          <p:nvPr/>
        </p:nvSpPr>
        <p:spPr>
          <a:xfrm>
            <a:off x="213756" y="498900"/>
            <a:ext cx="8763989"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With Internet Explorer, you’ll have to select the report’s text. Then, by right-clicking on the text, you can “Convert to Adobe PDF”. </a:t>
            </a:r>
          </a:p>
        </p:txBody>
      </p:sp>
    </p:spTree>
    <p:extLst>
      <p:ext uri="{BB962C8B-B14F-4D97-AF65-F5344CB8AC3E}">
        <p14:creationId xmlns:p14="http://schemas.microsoft.com/office/powerpoint/2010/main" val="12386376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39</a:t>
            </a:fld>
            <a:endParaRPr lang="en-US"/>
          </a:p>
        </p:txBody>
      </p:sp>
      <p:pic>
        <p:nvPicPr>
          <p:cNvPr id="12" name="Picture 11" descr="whitearrow.gif"/>
          <p:cNvPicPr>
            <a:picLocks noChangeAspect="1"/>
          </p:cNvPicPr>
          <p:nvPr/>
        </p:nvPicPr>
        <p:blipFill>
          <a:blip r:embed="rId3" cstate="print"/>
          <a:srcRect/>
          <a:stretch>
            <a:fillRect/>
          </a:stretch>
        </p:blipFill>
        <p:spPr bwMode="auto">
          <a:xfrm>
            <a:off x="7131131" y="5603175"/>
            <a:ext cx="439387" cy="439387"/>
          </a:xfrm>
          <a:prstGeom prst="rect">
            <a:avLst/>
          </a:prstGeom>
          <a:noFill/>
          <a:ln w="9525">
            <a:noFill/>
            <a:miter lim="800000"/>
            <a:headEnd/>
            <a:tailEnd/>
          </a:ln>
        </p:spPr>
      </p:pic>
      <p:sp>
        <p:nvSpPr>
          <p:cNvPr id="11" name="TextBox 10"/>
          <p:cNvSpPr txBox="1"/>
          <p:nvPr/>
        </p:nvSpPr>
        <p:spPr>
          <a:xfrm>
            <a:off x="457200" y="3013502"/>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With Google Chrome, allegedly there is an extension to allow you to print the text box frame, but this has not been tested. Without this extension, you’ll have to select the report’s text and copy it into a file for printing.</a:t>
            </a:r>
          </a:p>
        </p:txBody>
      </p:sp>
    </p:spTree>
    <p:extLst>
      <p:ext uri="{BB962C8B-B14F-4D97-AF65-F5344CB8AC3E}">
        <p14:creationId xmlns:p14="http://schemas.microsoft.com/office/powerpoint/2010/main" val="19562444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17ABC6AF-6A41-445A-9520-5D86CFD3D91A}"/>
              </a:ext>
            </a:extLst>
          </p:cNvPr>
          <p:cNvSpPr>
            <a:spLocks noGrp="1"/>
          </p:cNvSpPr>
          <p:nvPr>
            <p:ph type="title"/>
          </p:nvPr>
        </p:nvSpPr>
        <p:spPr>
          <a:xfrm>
            <a:off x="457199" y="457200"/>
            <a:ext cx="8471647" cy="640080"/>
          </a:xfrm>
        </p:spPr>
        <p:txBody>
          <a:bodyPr/>
          <a:lstStyle/>
          <a:p>
            <a:r>
              <a:rPr lang="en-US" sz="4000" dirty="0"/>
              <a:t>Allow (Limited) Access to Session Page</a:t>
            </a:r>
          </a:p>
        </p:txBody>
      </p:sp>
      <p:sp>
        <p:nvSpPr>
          <p:cNvPr id="3" name="Date Placeholder 3"/>
          <p:cNvSpPr>
            <a:spLocks noGrp="1"/>
          </p:cNvSpPr>
          <p:nvPr>
            <p:ph type="dt" sz="half" idx="10"/>
          </p:nvPr>
        </p:nvSpPr>
        <p:spPr/>
        <p:txBody>
          <a:bodyPr/>
          <a:lstStyle/>
          <a:p>
            <a:pPr>
              <a:defRPr/>
            </a:pPr>
            <a:r>
              <a:rPr lang="en-US"/>
              <a:t>2023-10-16</a:t>
            </a:r>
            <a:endParaRPr lang="en-US" dirty="0"/>
          </a:p>
        </p:txBody>
      </p:sp>
      <p:sp>
        <p:nvSpPr>
          <p:cNvPr id="4" name="Footer Placeholder 4"/>
          <p:cNvSpPr>
            <a:spLocks noGrp="1"/>
          </p:cNvSpPr>
          <p:nvPr>
            <p:ph type="ftr" sz="quarter" idx="11"/>
          </p:nvPr>
        </p:nvSpPr>
        <p:spPr/>
        <p:txBody>
          <a:bodyPr/>
          <a:lstStyle/>
          <a:p>
            <a:pPr>
              <a:defRPr/>
            </a:pPr>
            <a:r>
              <a:rPr lang="en-US" dirty="0"/>
              <a:t>Step 3 : Session Processing</a:t>
            </a:r>
          </a:p>
        </p:txBody>
      </p:sp>
      <p:sp>
        <p:nvSpPr>
          <p:cNvPr id="5" name="Slide Number Placeholder 5"/>
          <p:cNvSpPr>
            <a:spLocks noGrp="1"/>
          </p:cNvSpPr>
          <p:nvPr>
            <p:ph type="sldNum" sz="quarter" idx="12"/>
          </p:nvPr>
        </p:nvSpPr>
        <p:spPr/>
        <p:txBody>
          <a:bodyPr/>
          <a:lstStyle/>
          <a:p>
            <a:pPr>
              <a:defRPr/>
            </a:pPr>
            <a:fld id="{5ADE0FD7-9D69-40FF-A39A-14A1B2877D33}" type="slidenum">
              <a:rPr lang="en-US" smtClean="0"/>
              <a:pPr>
                <a:defRPr/>
              </a:pPr>
              <a:t>4</a:t>
            </a:fld>
            <a:endParaRPr lang="en-US"/>
          </a:p>
        </p:txBody>
      </p:sp>
      <p:sp>
        <p:nvSpPr>
          <p:cNvPr id="7" name="TextBox 6"/>
          <p:cNvSpPr txBox="1"/>
          <p:nvPr/>
        </p:nvSpPr>
        <p:spPr>
          <a:xfrm>
            <a:off x="457200" y="4480560"/>
            <a:ext cx="8229600"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Although you, being the project manager, would usually navigate to a session web page from the manager’s web page, others can access your project’s sessions from the </a:t>
            </a:r>
            <a:r>
              <a:rPr lang="en-US" sz="2400" dirty="0">
                <a:solidFill>
                  <a:srgbClr val="FFC000"/>
                </a:solidFill>
              </a:rPr>
              <a:t>OPUS Projects gateway web page. </a:t>
            </a:r>
            <a:r>
              <a:rPr lang="en-US" sz="2400" dirty="0"/>
              <a:t>They would require the project ID and session keyword that you would provide, and a valid email address.</a:t>
            </a:r>
            <a:endParaRPr lang="en-US" sz="2400" dirty="0">
              <a:solidFill>
                <a:schemeClr val="bg1"/>
              </a:solidFill>
            </a:endParaRPr>
          </a:p>
        </p:txBody>
      </p:sp>
      <p:pic>
        <p:nvPicPr>
          <p:cNvPr id="12" name="Picture 11">
            <a:extLst>
              <a:ext uri="{FF2B5EF4-FFF2-40B4-BE49-F238E27FC236}">
                <a16:creationId xmlns:a16="http://schemas.microsoft.com/office/drawing/2014/main" id="{7000D276-68D7-4078-B667-BFCB06FADC48}"/>
              </a:ext>
            </a:extLst>
          </p:cNvPr>
          <p:cNvPicPr>
            <a:picLocks noChangeAspect="1"/>
          </p:cNvPicPr>
          <p:nvPr/>
        </p:nvPicPr>
        <p:blipFill>
          <a:blip r:embed="rId3"/>
          <a:stretch>
            <a:fillRect/>
          </a:stretch>
        </p:blipFill>
        <p:spPr>
          <a:xfrm>
            <a:off x="2105333" y="1205090"/>
            <a:ext cx="4933333" cy="3038095"/>
          </a:xfrm>
          <a:prstGeom prst="rect">
            <a:avLst/>
          </a:prstGeom>
        </p:spPr>
      </p:pic>
      <p:sp>
        <p:nvSpPr>
          <p:cNvPr id="13" name="TextBox 12">
            <a:extLst>
              <a:ext uri="{FF2B5EF4-FFF2-40B4-BE49-F238E27FC236}">
                <a16:creationId xmlns:a16="http://schemas.microsoft.com/office/drawing/2014/main" id="{C39AB6FA-06A9-49FF-8413-3200E6B78FA3}"/>
              </a:ext>
            </a:extLst>
          </p:cNvPr>
          <p:cNvSpPr txBox="1"/>
          <p:nvPr/>
        </p:nvSpPr>
        <p:spPr>
          <a:xfrm>
            <a:off x="3842645" y="2367789"/>
            <a:ext cx="962659" cy="307777"/>
          </a:xfrm>
          <a:prstGeom prst="rect">
            <a:avLst/>
          </a:prstGeom>
          <a:noFill/>
        </p:spPr>
        <p:txBody>
          <a:bodyPr wrap="square" rtlCol="0">
            <a:spAutoFit/>
          </a:bodyPr>
          <a:lstStyle/>
          <a:p>
            <a:r>
              <a:rPr lang="en-US" sz="1400" dirty="0">
                <a:solidFill>
                  <a:srgbClr val="FF0000"/>
                </a:solidFill>
              </a:rPr>
              <a:t>hrdb86fc</a:t>
            </a:r>
          </a:p>
        </p:txBody>
      </p:sp>
      <p:sp>
        <p:nvSpPr>
          <p:cNvPr id="14" name="TextBox 13">
            <a:extLst>
              <a:ext uri="{FF2B5EF4-FFF2-40B4-BE49-F238E27FC236}">
                <a16:creationId xmlns:a16="http://schemas.microsoft.com/office/drawing/2014/main" id="{3AB35F83-F534-4402-9A14-5FAAC152F246}"/>
              </a:ext>
            </a:extLst>
          </p:cNvPr>
          <p:cNvSpPr txBox="1"/>
          <p:nvPr/>
        </p:nvSpPr>
        <p:spPr>
          <a:xfrm>
            <a:off x="3842645" y="2550217"/>
            <a:ext cx="962659" cy="307777"/>
          </a:xfrm>
          <a:prstGeom prst="rect">
            <a:avLst/>
          </a:prstGeom>
          <a:noFill/>
        </p:spPr>
        <p:txBody>
          <a:bodyPr wrap="square" rtlCol="0">
            <a:spAutoFit/>
          </a:bodyPr>
          <a:lstStyle/>
          <a:p>
            <a:r>
              <a:rPr lang="en-US" sz="1400" dirty="0">
                <a:solidFill>
                  <a:srgbClr val="FF0000"/>
                </a:solidFill>
              </a:rPr>
              <a:t>d_ssvk68</a:t>
            </a:r>
          </a:p>
        </p:txBody>
      </p:sp>
      <p:sp>
        <p:nvSpPr>
          <p:cNvPr id="15" name="TextBox 14">
            <a:extLst>
              <a:ext uri="{FF2B5EF4-FFF2-40B4-BE49-F238E27FC236}">
                <a16:creationId xmlns:a16="http://schemas.microsoft.com/office/drawing/2014/main" id="{683710D4-A094-4DA9-88BB-4BD853F45E69}"/>
              </a:ext>
            </a:extLst>
          </p:cNvPr>
          <p:cNvSpPr txBox="1"/>
          <p:nvPr/>
        </p:nvSpPr>
        <p:spPr>
          <a:xfrm>
            <a:off x="3842645" y="2760437"/>
            <a:ext cx="2795270" cy="307777"/>
          </a:xfrm>
          <a:prstGeom prst="rect">
            <a:avLst/>
          </a:prstGeom>
          <a:noFill/>
        </p:spPr>
        <p:txBody>
          <a:bodyPr wrap="square" rtlCol="0">
            <a:spAutoFit/>
          </a:bodyPr>
          <a:lstStyle/>
          <a:p>
            <a:r>
              <a:rPr lang="en-US" sz="1400" dirty="0" err="1">
                <a:solidFill>
                  <a:srgbClr val="FF0000"/>
                </a:solidFill>
              </a:rPr>
              <a:t>your.name@your.address</a:t>
            </a:r>
            <a:endParaRPr lang="en-US" sz="1400" dirty="0">
              <a:solidFill>
                <a:srgbClr val="FF0000"/>
              </a:solidFill>
            </a:endParaRPr>
          </a:p>
        </p:txBody>
      </p:sp>
      <p:sp>
        <p:nvSpPr>
          <p:cNvPr id="16" name="Rectangle 15">
            <a:extLst>
              <a:ext uri="{FF2B5EF4-FFF2-40B4-BE49-F238E27FC236}">
                <a16:creationId xmlns:a16="http://schemas.microsoft.com/office/drawing/2014/main" id="{BC931D0E-6E81-4770-95C4-000ADB247437}"/>
              </a:ext>
            </a:extLst>
          </p:cNvPr>
          <p:cNvSpPr/>
          <p:nvPr/>
        </p:nvSpPr>
        <p:spPr>
          <a:xfrm>
            <a:off x="3869139" y="2422782"/>
            <a:ext cx="936165"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0A256F8-5A43-4B5E-BD28-B346614C0934}"/>
              </a:ext>
            </a:extLst>
          </p:cNvPr>
          <p:cNvSpPr/>
          <p:nvPr/>
        </p:nvSpPr>
        <p:spPr>
          <a:xfrm>
            <a:off x="3869139" y="2620768"/>
            <a:ext cx="936165"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314CEAB-C1D4-4AFE-AA71-E8AC7B42F677}"/>
              </a:ext>
            </a:extLst>
          </p:cNvPr>
          <p:cNvSpPr/>
          <p:nvPr/>
        </p:nvSpPr>
        <p:spPr>
          <a:xfrm>
            <a:off x="3869137" y="2821317"/>
            <a:ext cx="2450701"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whitearrow.gif">
            <a:extLst>
              <a:ext uri="{FF2B5EF4-FFF2-40B4-BE49-F238E27FC236}">
                <a16:creationId xmlns:a16="http://schemas.microsoft.com/office/drawing/2014/main" id="{4CBE8AEA-3344-4B0E-B36C-1ECE33884218}"/>
              </a:ext>
            </a:extLst>
          </p:cNvPr>
          <p:cNvPicPr>
            <a:picLocks noChangeAspect="1"/>
          </p:cNvPicPr>
          <p:nvPr/>
        </p:nvPicPr>
        <p:blipFill>
          <a:blip r:embed="rId4" cstate="print"/>
          <a:srcRect/>
          <a:stretch>
            <a:fillRect/>
          </a:stretch>
        </p:blipFill>
        <p:spPr bwMode="auto">
          <a:xfrm>
            <a:off x="2448564" y="2550217"/>
            <a:ext cx="439387" cy="439387"/>
          </a:xfrm>
          <a:prstGeom prst="rect">
            <a:avLst/>
          </a:prstGeom>
          <a:noFill/>
          <a:ln w="9525">
            <a:noFill/>
            <a:miter lim="800000"/>
            <a:headEnd/>
            <a:tailEnd/>
          </a:ln>
        </p:spPr>
      </p:pic>
      <p:sp>
        <p:nvSpPr>
          <p:cNvPr id="21" name="Rectangle 20">
            <a:extLst>
              <a:ext uri="{FF2B5EF4-FFF2-40B4-BE49-F238E27FC236}">
                <a16:creationId xmlns:a16="http://schemas.microsoft.com/office/drawing/2014/main" id="{FDDC5A6F-8C44-4625-92DC-AF99865E938F}"/>
              </a:ext>
            </a:extLst>
          </p:cNvPr>
          <p:cNvSpPr/>
          <p:nvPr/>
        </p:nvSpPr>
        <p:spPr>
          <a:xfrm>
            <a:off x="2242322" y="2424013"/>
            <a:ext cx="645630"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7D96AAD-B274-4F6E-A7DF-A266C517A0C0}"/>
              </a:ext>
            </a:extLst>
          </p:cNvPr>
          <p:cNvSpPr txBox="1"/>
          <p:nvPr/>
        </p:nvSpPr>
        <p:spPr>
          <a:xfrm rot="21222702">
            <a:off x="5182497" y="2135349"/>
            <a:ext cx="1674606" cy="646331"/>
          </a:xfrm>
          <a:prstGeom prst="rect">
            <a:avLst/>
          </a:prstGeom>
          <a:noFill/>
        </p:spPr>
        <p:txBody>
          <a:bodyPr wrap="square" rtlCol="0">
            <a:spAutoFit/>
          </a:bodyPr>
          <a:lstStyle/>
          <a:p>
            <a:r>
              <a:rPr lang="en-US" sz="1200" i="1" dirty="0">
                <a:solidFill>
                  <a:srgbClr val="0070C0"/>
                </a:solidFill>
              </a:rPr>
              <a:t>You could delegate session processing to field crew leader</a:t>
            </a:r>
          </a:p>
        </p:txBody>
      </p:sp>
      <p:sp>
        <p:nvSpPr>
          <p:cNvPr id="6" name="TextBox 5">
            <a:extLst>
              <a:ext uri="{FF2B5EF4-FFF2-40B4-BE49-F238E27FC236}">
                <a16:creationId xmlns:a16="http://schemas.microsoft.com/office/drawing/2014/main" id="{0382B6AC-4E5A-CE3D-CF0E-2D76BA3CE122}"/>
              </a:ext>
            </a:extLst>
          </p:cNvPr>
          <p:cNvSpPr txBox="1"/>
          <p:nvPr/>
        </p:nvSpPr>
        <p:spPr>
          <a:xfrm rot="21222702">
            <a:off x="5203774" y="3534364"/>
            <a:ext cx="1674606" cy="276999"/>
          </a:xfrm>
          <a:prstGeom prst="rect">
            <a:avLst/>
          </a:prstGeom>
          <a:noFill/>
        </p:spPr>
        <p:txBody>
          <a:bodyPr wrap="square" rtlCol="0">
            <a:spAutoFit/>
          </a:bodyPr>
          <a:lstStyle/>
          <a:p>
            <a:r>
              <a:rPr lang="en-US" sz="1200" i="1" dirty="0">
                <a:solidFill>
                  <a:srgbClr val="0070C0"/>
                </a:solidFill>
              </a:rPr>
              <a:t>Or, login as Manager</a:t>
            </a:r>
          </a:p>
        </p:txBody>
      </p:sp>
      <p:sp>
        <p:nvSpPr>
          <p:cNvPr id="8" name="Rectangle 7">
            <a:extLst>
              <a:ext uri="{FF2B5EF4-FFF2-40B4-BE49-F238E27FC236}">
                <a16:creationId xmlns:a16="http://schemas.microsoft.com/office/drawing/2014/main" id="{80AFC45D-8E8E-ED17-C078-8E552DFD3030}"/>
              </a:ext>
            </a:extLst>
          </p:cNvPr>
          <p:cNvSpPr/>
          <p:nvPr/>
        </p:nvSpPr>
        <p:spPr>
          <a:xfrm>
            <a:off x="4105275" y="3574458"/>
            <a:ext cx="938213"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4EB16EF-68A2-8D2C-7744-55F5A2307344}"/>
              </a:ext>
            </a:extLst>
          </p:cNvPr>
          <p:cNvSpPr/>
          <p:nvPr/>
        </p:nvSpPr>
        <p:spPr>
          <a:xfrm>
            <a:off x="4105275" y="3789787"/>
            <a:ext cx="938213"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F643D45-61C4-8B5B-1A7B-E24F53F1E4B8}"/>
              </a:ext>
            </a:extLst>
          </p:cNvPr>
          <p:cNvSpPr/>
          <p:nvPr/>
        </p:nvSpPr>
        <p:spPr>
          <a:xfrm>
            <a:off x="2242322" y="3574457"/>
            <a:ext cx="645629"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3750"/>
                            </p:stCondLst>
                            <p:childTnLst>
                              <p:par>
                                <p:cTn id="25" presetID="22" presetClass="entr" presetSubtype="8" fill="hold" grpId="0" nodeType="afterEffect">
                                  <p:stCondLst>
                                    <p:cond delay="25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5250"/>
                            </p:stCondLst>
                            <p:childTnLst>
                              <p:par>
                                <p:cTn id="33" presetID="22" presetClass="entr" presetSubtype="8" fill="hold" grpId="0" nodeType="afterEffect">
                                  <p:stCondLst>
                                    <p:cond delay="25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6000"/>
                            </p:stCondLst>
                            <p:childTnLst>
                              <p:par>
                                <p:cTn id="37" presetID="22" presetClass="entr" presetSubtype="8" fill="hold" grpId="0" nodeType="after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6750"/>
                            </p:stCondLst>
                            <p:childTnLst>
                              <p:par>
                                <p:cTn id="41" presetID="22" presetClass="entr" presetSubtype="8" fill="hold" grpId="0" nodeType="afterEffect">
                                  <p:stCondLst>
                                    <p:cond delay="25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7500"/>
                            </p:stCondLst>
                            <p:childTnLst>
                              <p:par>
                                <p:cTn id="45" presetID="22" presetClass="entr" presetSubtype="8" fill="hold" grpId="0" nodeType="afterEffect">
                                  <p:stCondLst>
                                    <p:cond delay="25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par>
                          <p:cTn id="48" fill="hold">
                            <p:stCondLst>
                              <p:cond delay="8250"/>
                            </p:stCondLst>
                            <p:childTnLst>
                              <p:par>
                                <p:cTn id="49" presetID="22" presetClass="entr" presetSubtype="8" fill="hold" grpId="0" nodeType="afterEffect">
                                  <p:stCondLst>
                                    <p:cond delay="25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animBg="1"/>
      <p:bldP spid="17" grpId="0" animBg="1"/>
      <p:bldP spid="18" grpId="0" animBg="1"/>
      <p:bldP spid="21" grpId="0" animBg="1"/>
      <p:bldP spid="2" grpId="0"/>
      <p:bldP spid="6" grpId="0"/>
      <p:bldP spid="8"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40</a:t>
            </a:fld>
            <a:endParaRPr lang="en-US"/>
          </a:p>
        </p:txBody>
      </p:sp>
      <p:sp>
        <p:nvSpPr>
          <p:cNvPr id="10" name="TextBox 9"/>
          <p:cNvSpPr txBox="1"/>
          <p:nvPr/>
        </p:nvSpPr>
        <p:spPr>
          <a:xfrm>
            <a:off x="3124201" y="441378"/>
            <a:ext cx="5467598"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“Send Email” button gives you a limited means to send an email to others in the project</a:t>
            </a:r>
            <a:r>
              <a:rPr lang="en-US" sz="2400" dirty="0">
                <a:solidFill>
                  <a:schemeClr val="bg1"/>
                </a:solidFill>
              </a:rPr>
              <a:t>.</a:t>
            </a:r>
          </a:p>
        </p:txBody>
      </p:sp>
      <p:pic>
        <p:nvPicPr>
          <p:cNvPr id="12" name="Picture 11" descr="whitearrow.gif"/>
          <p:cNvPicPr>
            <a:picLocks noChangeAspect="1"/>
          </p:cNvPicPr>
          <p:nvPr/>
        </p:nvPicPr>
        <p:blipFill>
          <a:blip r:embed="rId3" cstate="print"/>
          <a:srcRect/>
          <a:stretch>
            <a:fillRect/>
          </a:stretch>
        </p:blipFill>
        <p:spPr bwMode="auto">
          <a:xfrm>
            <a:off x="2813106" y="2710862"/>
            <a:ext cx="439387" cy="439387"/>
          </a:xfrm>
          <a:prstGeom prst="rect">
            <a:avLst/>
          </a:prstGeom>
          <a:noFill/>
          <a:ln w="9525">
            <a:noFill/>
            <a:miter lim="800000"/>
            <a:headEnd/>
            <a:tailEnd/>
          </a:ln>
        </p:spPr>
      </p:pic>
      <p:pic>
        <p:nvPicPr>
          <p:cNvPr id="11" name="Picture 10">
            <a:extLst>
              <a:ext uri="{FF2B5EF4-FFF2-40B4-BE49-F238E27FC236}">
                <a16:creationId xmlns:a16="http://schemas.microsoft.com/office/drawing/2014/main" id="{95C81D93-6614-4B54-AFE1-7E96A40B5A84}"/>
              </a:ext>
            </a:extLst>
          </p:cNvPr>
          <p:cNvPicPr>
            <a:picLocks noChangeAspect="1"/>
          </p:cNvPicPr>
          <p:nvPr/>
        </p:nvPicPr>
        <p:blipFill>
          <a:blip r:embed="rId4"/>
          <a:stretch>
            <a:fillRect/>
          </a:stretch>
        </p:blipFill>
        <p:spPr>
          <a:xfrm>
            <a:off x="241335" y="731103"/>
            <a:ext cx="2565329" cy="3826616"/>
          </a:xfrm>
          <a:prstGeom prst="rect">
            <a:avLst/>
          </a:prstGeom>
        </p:spPr>
      </p:pic>
      <p:sp>
        <p:nvSpPr>
          <p:cNvPr id="14" name="Rectangle 13">
            <a:extLst>
              <a:ext uri="{FF2B5EF4-FFF2-40B4-BE49-F238E27FC236}">
                <a16:creationId xmlns:a16="http://schemas.microsoft.com/office/drawing/2014/main" id="{436F7846-3835-4DB7-99CB-091301A645D9}"/>
              </a:ext>
            </a:extLst>
          </p:cNvPr>
          <p:cNvSpPr/>
          <p:nvPr/>
        </p:nvSpPr>
        <p:spPr>
          <a:xfrm>
            <a:off x="124779" y="3014514"/>
            <a:ext cx="2821009" cy="75325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3D39AA9-165C-4EB5-97FF-7E0E59129386}"/>
              </a:ext>
            </a:extLst>
          </p:cNvPr>
          <p:cNvPicPr>
            <a:picLocks noChangeAspect="1"/>
          </p:cNvPicPr>
          <p:nvPr/>
        </p:nvPicPr>
        <p:blipFill>
          <a:blip r:embed="rId5"/>
          <a:stretch>
            <a:fillRect/>
          </a:stretch>
        </p:blipFill>
        <p:spPr>
          <a:xfrm>
            <a:off x="3084913" y="1781042"/>
            <a:ext cx="5506885" cy="3357514"/>
          </a:xfrm>
          <a:prstGeom prst="rect">
            <a:avLst/>
          </a:prstGeom>
        </p:spPr>
      </p:pic>
      <p:sp>
        <p:nvSpPr>
          <p:cNvPr id="16" name="TextBox 15">
            <a:extLst>
              <a:ext uri="{FF2B5EF4-FFF2-40B4-BE49-F238E27FC236}">
                <a16:creationId xmlns:a16="http://schemas.microsoft.com/office/drawing/2014/main" id="{59ECCFD2-A5CC-4283-A467-4909095D78E3}"/>
              </a:ext>
            </a:extLst>
          </p:cNvPr>
          <p:cNvSpPr txBox="1"/>
          <p:nvPr/>
        </p:nvSpPr>
        <p:spPr>
          <a:xfrm>
            <a:off x="362198" y="5349991"/>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Notice that you can send the email to yourself, the project manager, other project members and the OPUS Projects team</a:t>
            </a:r>
            <a:r>
              <a:rPr lang="en-US" sz="2400" dirty="0">
                <a:solidFill>
                  <a:schemeClr val="bg1"/>
                </a:solidFill>
              </a:rPr>
              <a:t>.</a:t>
            </a:r>
          </a:p>
        </p:txBody>
      </p:sp>
      <p:sp>
        <p:nvSpPr>
          <p:cNvPr id="17" name="Rectangle 16">
            <a:extLst>
              <a:ext uri="{FF2B5EF4-FFF2-40B4-BE49-F238E27FC236}">
                <a16:creationId xmlns:a16="http://schemas.microsoft.com/office/drawing/2014/main" id="{EBF81181-60C2-43A2-852B-9E113871ACB1}"/>
              </a:ext>
            </a:extLst>
          </p:cNvPr>
          <p:cNvSpPr/>
          <p:nvPr/>
        </p:nvSpPr>
        <p:spPr>
          <a:xfrm>
            <a:off x="3197887" y="2649879"/>
            <a:ext cx="4833594" cy="283821"/>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F4B57F64-5C8D-4284-9E63-8D5D1F29A60E}"/>
              </a:ext>
            </a:extLst>
          </p:cNvPr>
          <p:cNvCxnSpPr>
            <a:cxnSpLocks/>
          </p:cNvCxnSpPr>
          <p:nvPr/>
        </p:nvCxnSpPr>
        <p:spPr>
          <a:xfrm>
            <a:off x="2366669" y="3337869"/>
            <a:ext cx="737953"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41</a:t>
            </a:fld>
            <a:endParaRPr lang="en-US"/>
          </a:p>
        </p:txBody>
      </p:sp>
      <p:sp>
        <p:nvSpPr>
          <p:cNvPr id="10" name="TextBox 9"/>
          <p:cNvSpPr txBox="1"/>
          <p:nvPr/>
        </p:nvSpPr>
        <p:spPr>
          <a:xfrm>
            <a:off x="457200" y="521208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You can also attach processing reports to the email</a:t>
            </a:r>
            <a:r>
              <a:rPr lang="en-US" sz="2400" dirty="0">
                <a:solidFill>
                  <a:schemeClr val="bg1"/>
                </a:solidFill>
              </a:rPr>
              <a:t>.</a:t>
            </a:r>
          </a:p>
        </p:txBody>
      </p:sp>
      <p:pic>
        <p:nvPicPr>
          <p:cNvPr id="12" name="Picture 11" descr="whitearrow.gif"/>
          <p:cNvPicPr>
            <a:picLocks noChangeAspect="1"/>
          </p:cNvPicPr>
          <p:nvPr/>
        </p:nvPicPr>
        <p:blipFill>
          <a:blip r:embed="rId3" cstate="print">
            <a:duotone>
              <a:prstClr val="black"/>
              <a:schemeClr val="tx1">
                <a:tint val="45000"/>
                <a:satMod val="400000"/>
              </a:schemeClr>
            </a:duotone>
          </a:blip>
          <a:srcRect/>
          <a:stretch>
            <a:fillRect/>
          </a:stretch>
        </p:blipFill>
        <p:spPr bwMode="auto">
          <a:xfrm>
            <a:off x="8122721" y="1568533"/>
            <a:ext cx="439387" cy="439387"/>
          </a:xfrm>
          <a:prstGeom prst="rect">
            <a:avLst/>
          </a:prstGeom>
          <a:noFill/>
          <a:ln w="9525">
            <a:noFill/>
            <a:miter lim="800000"/>
            <a:headEnd/>
            <a:tailEnd/>
          </a:ln>
        </p:spPr>
      </p:pic>
      <p:pic>
        <p:nvPicPr>
          <p:cNvPr id="13" name="Picture 12">
            <a:extLst>
              <a:ext uri="{FF2B5EF4-FFF2-40B4-BE49-F238E27FC236}">
                <a16:creationId xmlns:a16="http://schemas.microsoft.com/office/drawing/2014/main" id="{43845AD9-EEF1-4478-84A4-D44BA6E4A9E5}"/>
              </a:ext>
            </a:extLst>
          </p:cNvPr>
          <p:cNvPicPr>
            <a:picLocks noChangeAspect="1"/>
          </p:cNvPicPr>
          <p:nvPr/>
        </p:nvPicPr>
        <p:blipFill>
          <a:blip r:embed="rId4"/>
          <a:stretch>
            <a:fillRect/>
          </a:stretch>
        </p:blipFill>
        <p:spPr>
          <a:xfrm>
            <a:off x="1112519" y="578485"/>
            <a:ext cx="7479279" cy="4560071"/>
          </a:xfrm>
          <a:prstGeom prst="rect">
            <a:avLst/>
          </a:prstGeom>
        </p:spPr>
      </p:pic>
      <p:sp>
        <p:nvSpPr>
          <p:cNvPr id="14" name="Rectangle 13">
            <a:extLst>
              <a:ext uri="{FF2B5EF4-FFF2-40B4-BE49-F238E27FC236}">
                <a16:creationId xmlns:a16="http://schemas.microsoft.com/office/drawing/2014/main" id="{C2FAD5DF-17BB-4621-9790-843DA44F0F38}"/>
              </a:ext>
            </a:extLst>
          </p:cNvPr>
          <p:cNvSpPr/>
          <p:nvPr/>
        </p:nvSpPr>
        <p:spPr>
          <a:xfrm>
            <a:off x="1277646" y="2581275"/>
            <a:ext cx="6532853" cy="5048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1E3519-640E-B750-B7DF-C755CB79D6D4}"/>
              </a:ext>
            </a:extLst>
          </p:cNvPr>
          <p:cNvSpPr>
            <a:spLocks noGrp="1"/>
          </p:cNvSpPr>
          <p:nvPr>
            <p:ph type="title"/>
          </p:nvPr>
        </p:nvSpPr>
        <p:spPr/>
        <p:txBody>
          <a:bodyPr/>
          <a:lstStyle/>
          <a:p>
            <a:r>
              <a:rPr lang="en-US" dirty="0"/>
              <a:t>Sequence of Processing Steps</a:t>
            </a:r>
          </a:p>
        </p:txBody>
      </p:sp>
      <p:sp>
        <p:nvSpPr>
          <p:cNvPr id="6" name="Content Placeholder 5">
            <a:extLst>
              <a:ext uri="{FF2B5EF4-FFF2-40B4-BE49-F238E27FC236}">
                <a16:creationId xmlns:a16="http://schemas.microsoft.com/office/drawing/2014/main" id="{C283A855-0D5F-63B0-DDB0-F14E22ABCF57}"/>
              </a:ext>
            </a:extLst>
          </p:cNvPr>
          <p:cNvSpPr>
            <a:spLocks noGrp="1"/>
          </p:cNvSpPr>
          <p:nvPr>
            <p:ph idx="1"/>
          </p:nvPr>
        </p:nvSpPr>
        <p:spPr/>
        <p:txBody>
          <a:bodyPr/>
          <a:lstStyle/>
          <a:p>
            <a:r>
              <a:rPr lang="en-US" sz="2000" b="1" dirty="0"/>
              <a:t>Recommended Sequence of Processing Steps for OPUS Projects</a:t>
            </a:r>
          </a:p>
          <a:p>
            <a:pPr lvl="1"/>
            <a:r>
              <a:rPr lang="en-US" sz="2000" dirty="0"/>
              <a:t>1  NGS Survey Proposal</a:t>
            </a:r>
          </a:p>
          <a:p>
            <a:pPr lvl="1"/>
            <a:r>
              <a:rPr lang="en-US" sz="2000" dirty="0"/>
              <a:t>2  Create your Project in OP</a:t>
            </a:r>
          </a:p>
          <a:p>
            <a:pPr lvl="1"/>
            <a:r>
              <a:rPr lang="en-US" sz="2000" dirty="0"/>
              <a:t>3  Review and Edit Project Preferences</a:t>
            </a:r>
          </a:p>
          <a:p>
            <a:pPr lvl="1"/>
            <a:r>
              <a:rPr lang="en-US" sz="2000" dirty="0"/>
              <a:t>4  Load Static GNSS Observation Files</a:t>
            </a:r>
          </a:p>
          <a:p>
            <a:pPr lvl="1"/>
            <a:r>
              <a:rPr lang="en-US" sz="2000" dirty="0"/>
              <a:t>5  Check your OPUS Static Solution Results</a:t>
            </a:r>
          </a:p>
          <a:p>
            <a:pPr lvl="1"/>
            <a:r>
              <a:rPr lang="en-US" sz="2000" dirty="0"/>
              <a:t>6  Selecting CORS</a:t>
            </a:r>
          </a:p>
          <a:p>
            <a:pPr lvl="1"/>
            <a:r>
              <a:rPr lang="en-US" sz="2000" dirty="0"/>
              <a:t>7  Upload GVX Vectors</a:t>
            </a:r>
          </a:p>
          <a:p>
            <a:pPr lvl="1"/>
            <a:r>
              <a:rPr lang="en-US" sz="2000" dirty="0"/>
              <a:t>8  </a:t>
            </a:r>
            <a:r>
              <a:rPr lang="en-US" sz="2000" b="1" i="1" dirty="0"/>
              <a:t>Mark Descriptions</a:t>
            </a:r>
          </a:p>
          <a:p>
            <a:pPr lvl="1"/>
            <a:r>
              <a:rPr lang="en-US" sz="2000" dirty="0"/>
              <a:t>9  Session Processing</a:t>
            </a:r>
          </a:p>
          <a:p>
            <a:pPr lvl="1"/>
            <a:r>
              <a:rPr lang="en-US" sz="2000" dirty="0"/>
              <a:t>10  Network Adjustments</a:t>
            </a:r>
          </a:p>
          <a:p>
            <a:pPr lvl="1"/>
            <a:r>
              <a:rPr lang="en-US" sz="2000" dirty="0"/>
              <a:t>11  Final Steps - QA/QC &amp; Reportage</a:t>
            </a:r>
          </a:p>
        </p:txBody>
      </p:sp>
      <p:sp>
        <p:nvSpPr>
          <p:cNvPr id="2" name="Date Placeholder 1">
            <a:extLst>
              <a:ext uri="{FF2B5EF4-FFF2-40B4-BE49-F238E27FC236}">
                <a16:creationId xmlns:a16="http://schemas.microsoft.com/office/drawing/2014/main" id="{832FA8D0-0D77-39CA-383D-38CAF9BAA684}"/>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2FA6B0DC-DEA3-3C61-4B17-D91EFB9AAF6A}"/>
              </a:ext>
            </a:extLst>
          </p:cNvPr>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a:extLst>
              <a:ext uri="{FF2B5EF4-FFF2-40B4-BE49-F238E27FC236}">
                <a16:creationId xmlns:a16="http://schemas.microsoft.com/office/drawing/2014/main" id="{F7F777E7-2886-122B-FB1F-AB22FBFE2095}"/>
              </a:ext>
            </a:extLst>
          </p:cNvPr>
          <p:cNvSpPr>
            <a:spLocks noGrp="1"/>
          </p:cNvSpPr>
          <p:nvPr>
            <p:ph type="sldNum" sz="quarter" idx="12"/>
          </p:nvPr>
        </p:nvSpPr>
        <p:spPr/>
        <p:txBody>
          <a:bodyPr/>
          <a:lstStyle/>
          <a:p>
            <a:pPr>
              <a:defRPr/>
            </a:pPr>
            <a:fld id="{5A0A20C1-84A2-43C6-AE3D-B33835BB02C3}" type="slidenum">
              <a:rPr lang="en-US" smtClean="0"/>
              <a:pPr>
                <a:defRPr/>
              </a:pPr>
              <a:t>42</a:t>
            </a:fld>
            <a:endParaRPr lang="en-US"/>
          </a:p>
        </p:txBody>
      </p:sp>
      <p:sp>
        <p:nvSpPr>
          <p:cNvPr id="7" name="Arrow: Right 6">
            <a:extLst>
              <a:ext uri="{FF2B5EF4-FFF2-40B4-BE49-F238E27FC236}">
                <a16:creationId xmlns:a16="http://schemas.microsoft.com/office/drawing/2014/main" id="{52C28111-50DC-D03A-83A3-FC0DDDAB1E42}"/>
              </a:ext>
            </a:extLst>
          </p:cNvPr>
          <p:cNvSpPr/>
          <p:nvPr/>
        </p:nvSpPr>
        <p:spPr>
          <a:xfrm rot="10800000">
            <a:off x="3626776" y="4366517"/>
            <a:ext cx="904126" cy="134045"/>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69853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24851-EC1A-2546-0B8A-C4770C6A2F31}"/>
              </a:ext>
            </a:extLst>
          </p:cNvPr>
          <p:cNvSpPr>
            <a:spLocks noGrp="1"/>
          </p:cNvSpPr>
          <p:nvPr>
            <p:ph type="title"/>
          </p:nvPr>
        </p:nvSpPr>
        <p:spPr/>
        <p:txBody>
          <a:bodyPr/>
          <a:lstStyle/>
          <a:p>
            <a:r>
              <a:rPr lang="en-US" dirty="0"/>
              <a:t>Sequence of Processing Steps</a:t>
            </a:r>
          </a:p>
        </p:txBody>
      </p:sp>
      <p:sp>
        <p:nvSpPr>
          <p:cNvPr id="3" name="Content Placeholder 2">
            <a:extLst>
              <a:ext uri="{FF2B5EF4-FFF2-40B4-BE49-F238E27FC236}">
                <a16:creationId xmlns:a16="http://schemas.microsoft.com/office/drawing/2014/main" id="{C69FDFE3-180A-8EC6-E989-03B66EA96B60}"/>
              </a:ext>
            </a:extLst>
          </p:cNvPr>
          <p:cNvSpPr>
            <a:spLocks noGrp="1"/>
          </p:cNvSpPr>
          <p:nvPr>
            <p:ph idx="1"/>
          </p:nvPr>
        </p:nvSpPr>
        <p:spPr/>
        <p:txBody>
          <a:bodyPr/>
          <a:lstStyle/>
          <a:p>
            <a:r>
              <a:rPr lang="en-US" dirty="0"/>
              <a:t>Upload Description - use the action button</a:t>
            </a:r>
          </a:p>
        </p:txBody>
      </p:sp>
      <p:sp>
        <p:nvSpPr>
          <p:cNvPr id="4" name="Date Placeholder 3">
            <a:extLst>
              <a:ext uri="{FF2B5EF4-FFF2-40B4-BE49-F238E27FC236}">
                <a16:creationId xmlns:a16="http://schemas.microsoft.com/office/drawing/2014/main" id="{90B26F2D-0DEA-041B-D374-A31C76BF3BB5}"/>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A5D3824E-4D2D-256C-E5B3-CF13F4669292}"/>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DAFE9DE7-621D-5703-DD76-6777D53F5039}"/>
              </a:ext>
            </a:extLst>
          </p:cNvPr>
          <p:cNvSpPr>
            <a:spLocks noGrp="1"/>
          </p:cNvSpPr>
          <p:nvPr>
            <p:ph type="sldNum" sz="quarter" idx="12"/>
          </p:nvPr>
        </p:nvSpPr>
        <p:spPr/>
        <p:txBody>
          <a:bodyPr/>
          <a:lstStyle/>
          <a:p>
            <a:pPr>
              <a:defRPr/>
            </a:pPr>
            <a:fld id="{73529DF9-F8E1-4220-8C8F-E52644C5560B}" type="slidenum">
              <a:rPr lang="en-US" smtClean="0"/>
              <a:pPr>
                <a:defRPr/>
              </a:pPr>
              <a:t>43</a:t>
            </a:fld>
            <a:endParaRPr lang="en-US"/>
          </a:p>
        </p:txBody>
      </p:sp>
      <p:pic>
        <p:nvPicPr>
          <p:cNvPr id="10" name="Picture 9">
            <a:extLst>
              <a:ext uri="{FF2B5EF4-FFF2-40B4-BE49-F238E27FC236}">
                <a16:creationId xmlns:a16="http://schemas.microsoft.com/office/drawing/2014/main" id="{5CC7CBE4-DCD4-9B6B-A420-CBAD06130BA6}"/>
              </a:ext>
            </a:extLst>
          </p:cNvPr>
          <p:cNvPicPr>
            <a:picLocks noChangeAspect="1"/>
          </p:cNvPicPr>
          <p:nvPr/>
        </p:nvPicPr>
        <p:blipFill>
          <a:blip r:embed="rId2"/>
          <a:stretch>
            <a:fillRect/>
          </a:stretch>
        </p:blipFill>
        <p:spPr>
          <a:xfrm>
            <a:off x="3579306" y="2444278"/>
            <a:ext cx="1680951" cy="1545572"/>
          </a:xfrm>
          <a:prstGeom prst="rect">
            <a:avLst/>
          </a:prstGeom>
        </p:spPr>
      </p:pic>
      <p:sp>
        <p:nvSpPr>
          <p:cNvPr id="11" name="Rectangle 10">
            <a:extLst>
              <a:ext uri="{FF2B5EF4-FFF2-40B4-BE49-F238E27FC236}">
                <a16:creationId xmlns:a16="http://schemas.microsoft.com/office/drawing/2014/main" id="{0FCD74F7-D5C2-16F4-3CB5-901DCD6B0148}"/>
              </a:ext>
            </a:extLst>
          </p:cNvPr>
          <p:cNvSpPr/>
          <p:nvPr/>
        </p:nvSpPr>
        <p:spPr>
          <a:xfrm>
            <a:off x="3200400" y="2964651"/>
            <a:ext cx="2470150" cy="55324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339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3461F-54C2-91D2-D873-8B0612019BE6}"/>
              </a:ext>
            </a:extLst>
          </p:cNvPr>
          <p:cNvSpPr>
            <a:spLocks noGrp="1"/>
          </p:cNvSpPr>
          <p:nvPr>
            <p:ph type="title"/>
          </p:nvPr>
        </p:nvSpPr>
        <p:spPr/>
        <p:txBody>
          <a:bodyPr/>
          <a:lstStyle/>
          <a:p>
            <a:r>
              <a:rPr lang="en-US" dirty="0"/>
              <a:t>Sequence of Processing Steps</a:t>
            </a:r>
          </a:p>
        </p:txBody>
      </p:sp>
      <p:sp>
        <p:nvSpPr>
          <p:cNvPr id="3" name="Content Placeholder 2">
            <a:extLst>
              <a:ext uri="{FF2B5EF4-FFF2-40B4-BE49-F238E27FC236}">
                <a16:creationId xmlns:a16="http://schemas.microsoft.com/office/drawing/2014/main" id="{59120FFE-20F1-C677-B3AD-8ADB1B3245B2}"/>
              </a:ext>
            </a:extLst>
          </p:cNvPr>
          <p:cNvSpPr>
            <a:spLocks noGrp="1"/>
          </p:cNvSpPr>
          <p:nvPr>
            <p:ph idx="1"/>
          </p:nvPr>
        </p:nvSpPr>
        <p:spPr>
          <a:xfrm>
            <a:off x="457200" y="1280160"/>
            <a:ext cx="8534400" cy="4937760"/>
          </a:xfrm>
        </p:spPr>
        <p:txBody>
          <a:bodyPr/>
          <a:lstStyle/>
          <a:p>
            <a:r>
              <a:rPr lang="en-US" dirty="0"/>
              <a:t>Upload </a:t>
            </a:r>
            <a:r>
              <a:rPr lang="en-US" dirty="0" err="1"/>
              <a:t>WinDesc</a:t>
            </a:r>
            <a:r>
              <a:rPr lang="en-US" dirty="0"/>
              <a:t> files before Session Processing.</a:t>
            </a:r>
          </a:p>
        </p:txBody>
      </p:sp>
      <p:sp>
        <p:nvSpPr>
          <p:cNvPr id="4" name="Date Placeholder 3">
            <a:extLst>
              <a:ext uri="{FF2B5EF4-FFF2-40B4-BE49-F238E27FC236}">
                <a16:creationId xmlns:a16="http://schemas.microsoft.com/office/drawing/2014/main" id="{457D39D2-516A-9953-2B2E-229E89F03184}"/>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DAB87EE0-54D9-AC45-0E62-A06C91852193}"/>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1354020C-CE4C-F699-4F2C-5BCBE3FBCB23}"/>
              </a:ext>
            </a:extLst>
          </p:cNvPr>
          <p:cNvSpPr>
            <a:spLocks noGrp="1"/>
          </p:cNvSpPr>
          <p:nvPr>
            <p:ph type="sldNum" sz="quarter" idx="12"/>
          </p:nvPr>
        </p:nvSpPr>
        <p:spPr/>
        <p:txBody>
          <a:bodyPr/>
          <a:lstStyle/>
          <a:p>
            <a:pPr>
              <a:defRPr/>
            </a:pPr>
            <a:fld id="{73529DF9-F8E1-4220-8C8F-E52644C5560B}" type="slidenum">
              <a:rPr lang="en-US" smtClean="0"/>
              <a:pPr>
                <a:defRPr/>
              </a:pPr>
              <a:t>44</a:t>
            </a:fld>
            <a:endParaRPr lang="en-US"/>
          </a:p>
        </p:txBody>
      </p:sp>
      <p:pic>
        <p:nvPicPr>
          <p:cNvPr id="8" name="Picture 7">
            <a:extLst>
              <a:ext uri="{FF2B5EF4-FFF2-40B4-BE49-F238E27FC236}">
                <a16:creationId xmlns:a16="http://schemas.microsoft.com/office/drawing/2014/main" id="{2FE0E96D-4DBC-6C8D-897D-B37D574AB274}"/>
              </a:ext>
            </a:extLst>
          </p:cNvPr>
          <p:cNvPicPr>
            <a:picLocks noChangeAspect="1"/>
          </p:cNvPicPr>
          <p:nvPr/>
        </p:nvPicPr>
        <p:blipFill>
          <a:blip r:embed="rId2"/>
          <a:stretch>
            <a:fillRect/>
          </a:stretch>
        </p:blipFill>
        <p:spPr>
          <a:xfrm>
            <a:off x="152400" y="1805654"/>
            <a:ext cx="5698940" cy="4412266"/>
          </a:xfrm>
          <a:prstGeom prst="rect">
            <a:avLst/>
          </a:prstGeom>
        </p:spPr>
      </p:pic>
      <p:sp>
        <p:nvSpPr>
          <p:cNvPr id="9" name="TextBox 8">
            <a:extLst>
              <a:ext uri="{FF2B5EF4-FFF2-40B4-BE49-F238E27FC236}">
                <a16:creationId xmlns:a16="http://schemas.microsoft.com/office/drawing/2014/main" id="{D69CBE32-7417-C756-33A6-9A6F01C8CF0C}"/>
              </a:ext>
            </a:extLst>
          </p:cNvPr>
          <p:cNvSpPr txBox="1"/>
          <p:nvPr/>
        </p:nvSpPr>
        <p:spPr>
          <a:xfrm>
            <a:off x="6019800" y="1812141"/>
            <a:ext cx="2895600" cy="4401205"/>
          </a:xfrm>
          <a:prstGeom prst="rect">
            <a:avLst/>
          </a:prstGeom>
          <a:solidFill>
            <a:srgbClr val="FFEBCD"/>
          </a:solidFill>
          <a:ln w="22225">
            <a:solidFill>
              <a:srgbClr val="FF0000"/>
            </a:solidFill>
          </a:ln>
        </p:spPr>
        <p:txBody>
          <a:bodyPr wrap="square" rtlCol="0">
            <a:spAutoFit/>
          </a:bodyPr>
          <a:lstStyle/>
          <a:p>
            <a:r>
              <a:rPr lang="en-US" sz="1400" dirty="0">
                <a:latin typeface="+mn-lt"/>
              </a:rPr>
              <a:t>IMPORTANT NOTE:</a:t>
            </a:r>
          </a:p>
          <a:p>
            <a:r>
              <a:rPr lang="en-US" sz="1400" dirty="0">
                <a:latin typeface="+mn-lt"/>
              </a:rPr>
              <a:t>This action may </a:t>
            </a:r>
            <a:r>
              <a:rPr lang="en-US" sz="1400" b="1" dirty="0">
                <a:latin typeface="+mn-lt"/>
              </a:rPr>
              <a:t>update the a priori coordinates</a:t>
            </a:r>
            <a:r>
              <a:rPr lang="en-US" sz="1400" dirty="0">
                <a:latin typeface="+mn-lt"/>
              </a:rPr>
              <a:t> for marks in your project. </a:t>
            </a:r>
          </a:p>
          <a:p>
            <a:endParaRPr lang="en-US" sz="1400" dirty="0">
              <a:latin typeface="+mn-lt"/>
            </a:endParaRPr>
          </a:p>
          <a:p>
            <a:r>
              <a:rPr lang="en-US" sz="1400" dirty="0">
                <a:latin typeface="+mn-lt"/>
              </a:rPr>
              <a:t>If that is the case, session baseline solutions (if any) involving these marks will be </a:t>
            </a:r>
            <a:r>
              <a:rPr lang="en-US" sz="1400" b="1" dirty="0">
                <a:latin typeface="+mn-lt"/>
              </a:rPr>
              <a:t>automatically deleted and reprocessed</a:t>
            </a:r>
            <a:r>
              <a:rPr lang="en-US" sz="1400" dirty="0">
                <a:latin typeface="+mn-lt"/>
              </a:rPr>
              <a:t> using the updated coordinates. </a:t>
            </a:r>
          </a:p>
          <a:p>
            <a:endParaRPr lang="en-US" sz="1400" dirty="0">
              <a:latin typeface="+mn-lt"/>
            </a:endParaRPr>
          </a:p>
          <a:p>
            <a:r>
              <a:rPr lang="en-US" sz="1400" dirty="0">
                <a:latin typeface="+mn-lt"/>
              </a:rPr>
              <a:t>You will receive </a:t>
            </a:r>
            <a:r>
              <a:rPr lang="en-US" sz="1400" b="1" dirty="0">
                <a:latin typeface="+mn-lt"/>
              </a:rPr>
              <a:t>notification emails</a:t>
            </a:r>
            <a:r>
              <a:rPr lang="en-US" sz="1400" dirty="0">
                <a:latin typeface="+mn-lt"/>
              </a:rPr>
              <a:t> for each new session solution. The reprocessing may take a few minutes to complete. </a:t>
            </a:r>
          </a:p>
          <a:p>
            <a:endParaRPr lang="en-US" sz="1400" dirty="0">
              <a:latin typeface="+mn-lt"/>
            </a:endParaRPr>
          </a:p>
          <a:p>
            <a:r>
              <a:rPr lang="en-US" sz="1400" b="1" dirty="0">
                <a:latin typeface="+mn-lt"/>
              </a:rPr>
              <a:t>Affected network solutions will also be deleted</a:t>
            </a:r>
            <a:r>
              <a:rPr lang="en-US" sz="1400" dirty="0">
                <a:latin typeface="+mn-lt"/>
              </a:rPr>
              <a:t>, and you will need to re-run the network adjustments after receiving the new session solutions.</a:t>
            </a:r>
          </a:p>
        </p:txBody>
      </p:sp>
      <p:sp>
        <p:nvSpPr>
          <p:cNvPr id="12" name="Rectangle 11">
            <a:extLst>
              <a:ext uri="{FF2B5EF4-FFF2-40B4-BE49-F238E27FC236}">
                <a16:creationId xmlns:a16="http://schemas.microsoft.com/office/drawing/2014/main" id="{6D4136EC-697C-F791-4DBC-48A95F201D89}"/>
              </a:ext>
            </a:extLst>
          </p:cNvPr>
          <p:cNvSpPr/>
          <p:nvPr/>
        </p:nvSpPr>
        <p:spPr>
          <a:xfrm>
            <a:off x="286421" y="3143251"/>
            <a:ext cx="5444331" cy="676274"/>
          </a:xfrm>
          <a:prstGeom prst="rect">
            <a:avLst/>
          </a:prstGeom>
          <a:solidFill>
            <a:srgbClr val="FF0000">
              <a:alpha val="10000"/>
            </a:srgb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Connector: Elbow 12">
            <a:extLst>
              <a:ext uri="{FF2B5EF4-FFF2-40B4-BE49-F238E27FC236}">
                <a16:creationId xmlns:a16="http://schemas.microsoft.com/office/drawing/2014/main" id="{C6B731C4-21A7-14DF-649C-E6527A82CD80}"/>
              </a:ext>
            </a:extLst>
          </p:cNvPr>
          <p:cNvCxnSpPr>
            <a:cxnSpLocks/>
            <a:stCxn id="12" idx="2"/>
            <a:endCxn id="9" idx="2"/>
          </p:cNvCxnSpPr>
          <p:nvPr/>
        </p:nvCxnSpPr>
        <p:spPr>
          <a:xfrm rot="16200000" flipH="1">
            <a:off x="4041183" y="2786928"/>
            <a:ext cx="2393821" cy="4459013"/>
          </a:xfrm>
          <a:prstGeom prst="bentConnector3">
            <a:avLst>
              <a:gd name="adj1" fmla="val 109550"/>
            </a:avLst>
          </a:prstGeom>
          <a:ln w="2222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17042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750"/>
                            </p:stCondLst>
                            <p:childTnLst>
                              <p:par>
                                <p:cTn id="9" presetID="22" presetClass="entr" presetSubtype="8" fill="hold" nodeType="after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750"/>
                            </p:stCondLst>
                            <p:childTnLst>
                              <p:par>
                                <p:cTn id="13" presetID="22" presetClass="entr" presetSubtype="4" fill="hold" grpId="0" nodeType="after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E09F0-CC51-6BB9-F0B0-60D3E45A154C}"/>
              </a:ext>
            </a:extLst>
          </p:cNvPr>
          <p:cNvSpPr>
            <a:spLocks noGrp="1"/>
          </p:cNvSpPr>
          <p:nvPr>
            <p:ph type="title"/>
          </p:nvPr>
        </p:nvSpPr>
        <p:spPr/>
        <p:txBody>
          <a:bodyPr/>
          <a:lstStyle/>
          <a:p>
            <a:r>
              <a:rPr lang="en-US" dirty="0"/>
              <a:t>The </a:t>
            </a:r>
            <a:r>
              <a:rPr lang="en-US" dirty="0" err="1"/>
              <a:t>WinDesc</a:t>
            </a:r>
            <a:r>
              <a:rPr lang="en-US" dirty="0"/>
              <a:t> Files</a:t>
            </a:r>
          </a:p>
        </p:txBody>
      </p:sp>
      <p:sp>
        <p:nvSpPr>
          <p:cNvPr id="3" name="Content Placeholder 2">
            <a:extLst>
              <a:ext uri="{FF2B5EF4-FFF2-40B4-BE49-F238E27FC236}">
                <a16:creationId xmlns:a16="http://schemas.microsoft.com/office/drawing/2014/main" id="{2497191C-7DE1-6B8B-6A07-F6A99AE2A9B2}"/>
              </a:ext>
            </a:extLst>
          </p:cNvPr>
          <p:cNvSpPr>
            <a:spLocks noGrp="1"/>
          </p:cNvSpPr>
          <p:nvPr>
            <p:ph idx="1"/>
          </p:nvPr>
        </p:nvSpPr>
        <p:spPr/>
        <p:txBody>
          <a:bodyPr/>
          <a:lstStyle/>
          <a:p>
            <a:r>
              <a:rPr lang="en-US" dirty="0"/>
              <a:t>There are 5 </a:t>
            </a:r>
            <a:r>
              <a:rPr lang="en-US" dirty="0" err="1"/>
              <a:t>WinDesc</a:t>
            </a:r>
            <a:r>
              <a:rPr lang="en-US" dirty="0"/>
              <a:t> Files to upload</a:t>
            </a:r>
          </a:p>
          <a:p>
            <a:r>
              <a:rPr lang="en-US" dirty="0"/>
              <a:t>Correct and free of </a:t>
            </a:r>
            <a:r>
              <a:rPr lang="en-US" i="1" dirty="0">
                <a:solidFill>
                  <a:srgbClr val="FF0000"/>
                </a:solidFill>
              </a:rPr>
              <a:t>Error</a:t>
            </a:r>
            <a:r>
              <a:rPr lang="en-US" dirty="0"/>
              <a:t> Messages</a:t>
            </a:r>
          </a:p>
          <a:p>
            <a:r>
              <a:rPr lang="en-US" dirty="0"/>
              <a:t>Look at them in Text Editor or from inside </a:t>
            </a:r>
            <a:r>
              <a:rPr lang="en-US" dirty="0" err="1"/>
              <a:t>WinDesc</a:t>
            </a:r>
            <a:r>
              <a:rPr lang="en-US" dirty="0"/>
              <a:t>.</a:t>
            </a:r>
          </a:p>
        </p:txBody>
      </p:sp>
      <p:sp>
        <p:nvSpPr>
          <p:cNvPr id="4" name="Date Placeholder 3">
            <a:extLst>
              <a:ext uri="{FF2B5EF4-FFF2-40B4-BE49-F238E27FC236}">
                <a16:creationId xmlns:a16="http://schemas.microsoft.com/office/drawing/2014/main" id="{5B46ACF9-923B-4614-1428-C2BDF203AA28}"/>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73F53118-3F2C-B18E-61B8-DA72F696CC0E}"/>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BDCAEC5B-7259-5AC3-6AB6-E0851BA1F9A3}"/>
              </a:ext>
            </a:extLst>
          </p:cNvPr>
          <p:cNvSpPr>
            <a:spLocks noGrp="1"/>
          </p:cNvSpPr>
          <p:nvPr>
            <p:ph type="sldNum" sz="quarter" idx="12"/>
          </p:nvPr>
        </p:nvSpPr>
        <p:spPr/>
        <p:txBody>
          <a:bodyPr/>
          <a:lstStyle/>
          <a:p>
            <a:pPr>
              <a:defRPr/>
            </a:pPr>
            <a:fld id="{73529DF9-F8E1-4220-8C8F-E52644C5560B}" type="slidenum">
              <a:rPr lang="en-US" smtClean="0"/>
              <a:pPr>
                <a:defRPr/>
              </a:pPr>
              <a:t>45</a:t>
            </a:fld>
            <a:endParaRPr lang="en-US"/>
          </a:p>
        </p:txBody>
      </p:sp>
    </p:spTree>
    <p:extLst>
      <p:ext uri="{BB962C8B-B14F-4D97-AF65-F5344CB8AC3E}">
        <p14:creationId xmlns:p14="http://schemas.microsoft.com/office/powerpoint/2010/main" val="17135602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74699-3F22-A6A3-3734-3FF2252F88AE}"/>
              </a:ext>
            </a:extLst>
          </p:cNvPr>
          <p:cNvSpPr>
            <a:spLocks noGrp="1"/>
          </p:cNvSpPr>
          <p:nvPr>
            <p:ph type="title"/>
          </p:nvPr>
        </p:nvSpPr>
        <p:spPr/>
        <p:txBody>
          <a:bodyPr/>
          <a:lstStyle/>
          <a:p>
            <a:r>
              <a:rPr lang="en-US" dirty="0"/>
              <a:t>The .DES File</a:t>
            </a:r>
          </a:p>
        </p:txBody>
      </p:sp>
      <p:sp>
        <p:nvSpPr>
          <p:cNvPr id="3" name="Content Placeholder 2">
            <a:extLst>
              <a:ext uri="{FF2B5EF4-FFF2-40B4-BE49-F238E27FC236}">
                <a16:creationId xmlns:a16="http://schemas.microsoft.com/office/drawing/2014/main" id="{DAC817BB-8FA1-743D-A4AE-08113ADAE445}"/>
              </a:ext>
            </a:extLst>
          </p:cNvPr>
          <p:cNvSpPr>
            <a:spLocks noGrp="1"/>
          </p:cNvSpPr>
          <p:nvPr>
            <p:ph idx="1"/>
          </p:nvPr>
        </p:nvSpPr>
        <p:spPr/>
        <p:txBody>
          <a:bodyPr/>
          <a:lstStyle/>
          <a:p>
            <a:r>
              <a:rPr lang="en-US" dirty="0"/>
              <a:t>The DES file is a heavily-formatted file that is </a:t>
            </a:r>
            <a:r>
              <a:rPr lang="en-US" dirty="0">
                <a:solidFill>
                  <a:srgbClr val="FF0000"/>
                </a:solidFill>
              </a:rPr>
              <a:t>NOT intended to be edited </a:t>
            </a:r>
            <a:r>
              <a:rPr lang="en-US" dirty="0"/>
              <a:t>by the User at any time. It is easily corrupted.</a:t>
            </a:r>
          </a:p>
          <a:p>
            <a:pPr lvl="1"/>
            <a:r>
              <a:rPr lang="en-US" dirty="0"/>
              <a:t>Explanation, the file is column-specific and many columns wide. Any inadvertent changes will corrupt the file.</a:t>
            </a:r>
          </a:p>
          <a:p>
            <a:pPr lvl="1"/>
            <a:r>
              <a:rPr lang="en-US" dirty="0"/>
              <a:t>There are many blank columns within the file, making it essentially impossible to notice any inadvertent changes. </a:t>
            </a:r>
          </a:p>
        </p:txBody>
      </p:sp>
      <p:sp>
        <p:nvSpPr>
          <p:cNvPr id="4" name="Date Placeholder 3">
            <a:extLst>
              <a:ext uri="{FF2B5EF4-FFF2-40B4-BE49-F238E27FC236}">
                <a16:creationId xmlns:a16="http://schemas.microsoft.com/office/drawing/2014/main" id="{D74B67F7-1480-F9BF-D161-298209D4D68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1DD48E5-393E-DA53-44A0-2B09FA1E81EB}"/>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050C3012-3390-EE2E-5E70-055DE1E2BC00}"/>
              </a:ext>
            </a:extLst>
          </p:cNvPr>
          <p:cNvSpPr>
            <a:spLocks noGrp="1"/>
          </p:cNvSpPr>
          <p:nvPr>
            <p:ph type="sldNum" sz="quarter" idx="12"/>
          </p:nvPr>
        </p:nvSpPr>
        <p:spPr/>
        <p:txBody>
          <a:bodyPr/>
          <a:lstStyle/>
          <a:p>
            <a:pPr>
              <a:defRPr/>
            </a:pPr>
            <a:fld id="{73529DF9-F8E1-4220-8C8F-E52644C5560B}" type="slidenum">
              <a:rPr lang="en-US" smtClean="0"/>
              <a:pPr>
                <a:defRPr/>
              </a:pPr>
              <a:t>46</a:t>
            </a:fld>
            <a:endParaRPr lang="en-US"/>
          </a:p>
        </p:txBody>
      </p:sp>
    </p:spTree>
    <p:extLst>
      <p:ext uri="{BB962C8B-B14F-4D97-AF65-F5344CB8AC3E}">
        <p14:creationId xmlns:p14="http://schemas.microsoft.com/office/powerpoint/2010/main" val="21903098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74699-3F22-A6A3-3734-3FF2252F88AE}"/>
              </a:ext>
            </a:extLst>
          </p:cNvPr>
          <p:cNvSpPr>
            <a:spLocks noGrp="1"/>
          </p:cNvSpPr>
          <p:nvPr>
            <p:ph type="title"/>
          </p:nvPr>
        </p:nvSpPr>
        <p:spPr/>
        <p:txBody>
          <a:bodyPr/>
          <a:lstStyle/>
          <a:p>
            <a:r>
              <a:rPr lang="en-US" dirty="0"/>
              <a:t>The .DSC File</a:t>
            </a:r>
          </a:p>
        </p:txBody>
      </p:sp>
      <p:sp>
        <p:nvSpPr>
          <p:cNvPr id="3" name="Content Placeholder 2">
            <a:extLst>
              <a:ext uri="{FF2B5EF4-FFF2-40B4-BE49-F238E27FC236}">
                <a16:creationId xmlns:a16="http://schemas.microsoft.com/office/drawing/2014/main" id="{DAC817BB-8FA1-743D-A4AE-08113ADAE445}"/>
              </a:ext>
            </a:extLst>
          </p:cNvPr>
          <p:cNvSpPr>
            <a:spLocks noGrp="1"/>
          </p:cNvSpPr>
          <p:nvPr>
            <p:ph idx="1"/>
          </p:nvPr>
        </p:nvSpPr>
        <p:spPr/>
        <p:txBody>
          <a:bodyPr/>
          <a:lstStyle/>
          <a:p>
            <a:r>
              <a:rPr lang="en-US" dirty="0"/>
              <a:t>The DSC file contains the information needed by OPUS Projects to enable the Recoveries and New Marks to be loaded in the NGS database.</a:t>
            </a:r>
          </a:p>
          <a:p>
            <a:r>
              <a:rPr lang="en-US" dirty="0"/>
              <a:t>Descriptions in the .DSC file are matched to the Marks in the Project by co-location (1.000 meter) and by 4 character ID. If no match is found, a dialogue box will allow the user to manually match the marks.</a:t>
            </a:r>
          </a:p>
          <a:p>
            <a:r>
              <a:rPr lang="en-US" dirty="0"/>
              <a:t>The DSC file is also column-specific.</a:t>
            </a:r>
          </a:p>
        </p:txBody>
      </p:sp>
      <p:sp>
        <p:nvSpPr>
          <p:cNvPr id="4" name="Date Placeholder 3">
            <a:extLst>
              <a:ext uri="{FF2B5EF4-FFF2-40B4-BE49-F238E27FC236}">
                <a16:creationId xmlns:a16="http://schemas.microsoft.com/office/drawing/2014/main" id="{D74B67F7-1480-F9BF-D161-298209D4D68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1DD48E5-393E-DA53-44A0-2B09FA1E81EB}"/>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050C3012-3390-EE2E-5E70-055DE1E2BC00}"/>
              </a:ext>
            </a:extLst>
          </p:cNvPr>
          <p:cNvSpPr>
            <a:spLocks noGrp="1"/>
          </p:cNvSpPr>
          <p:nvPr>
            <p:ph type="sldNum" sz="quarter" idx="12"/>
          </p:nvPr>
        </p:nvSpPr>
        <p:spPr/>
        <p:txBody>
          <a:bodyPr/>
          <a:lstStyle/>
          <a:p>
            <a:pPr>
              <a:defRPr/>
            </a:pPr>
            <a:fld id="{73529DF9-F8E1-4220-8C8F-E52644C5560B}" type="slidenum">
              <a:rPr lang="en-US" smtClean="0"/>
              <a:pPr>
                <a:defRPr/>
              </a:pPr>
              <a:t>47</a:t>
            </a:fld>
            <a:endParaRPr lang="en-US"/>
          </a:p>
        </p:txBody>
      </p:sp>
    </p:spTree>
    <p:extLst>
      <p:ext uri="{BB962C8B-B14F-4D97-AF65-F5344CB8AC3E}">
        <p14:creationId xmlns:p14="http://schemas.microsoft.com/office/powerpoint/2010/main" val="8625673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74699-3F22-A6A3-3734-3FF2252F88AE}"/>
              </a:ext>
            </a:extLst>
          </p:cNvPr>
          <p:cNvSpPr>
            <a:spLocks noGrp="1"/>
          </p:cNvSpPr>
          <p:nvPr>
            <p:ph type="title"/>
          </p:nvPr>
        </p:nvSpPr>
        <p:spPr/>
        <p:txBody>
          <a:bodyPr/>
          <a:lstStyle/>
          <a:p>
            <a:r>
              <a:rPr lang="en-US" dirty="0"/>
              <a:t>The .DIS File</a:t>
            </a:r>
          </a:p>
        </p:txBody>
      </p:sp>
      <p:sp>
        <p:nvSpPr>
          <p:cNvPr id="3" name="Content Placeholder 2">
            <a:extLst>
              <a:ext uri="{FF2B5EF4-FFF2-40B4-BE49-F238E27FC236}">
                <a16:creationId xmlns:a16="http://schemas.microsoft.com/office/drawing/2014/main" id="{DAC817BB-8FA1-743D-A4AE-08113ADAE445}"/>
              </a:ext>
            </a:extLst>
          </p:cNvPr>
          <p:cNvSpPr>
            <a:spLocks noGrp="1"/>
          </p:cNvSpPr>
          <p:nvPr>
            <p:ph idx="1"/>
          </p:nvPr>
        </p:nvSpPr>
        <p:spPr/>
        <p:txBody>
          <a:bodyPr/>
          <a:lstStyle/>
          <a:p>
            <a:r>
              <a:rPr lang="en-US" dirty="0"/>
              <a:t>The .DIS file checks for </a:t>
            </a:r>
            <a:r>
              <a:rPr lang="en-US" i="1" dirty="0">
                <a:solidFill>
                  <a:srgbClr val="FF0000"/>
                </a:solidFill>
              </a:rPr>
              <a:t>discrepancies</a:t>
            </a:r>
            <a:r>
              <a:rPr lang="en-US" dirty="0"/>
              <a:t> between the DSC file and the NGS Database.</a:t>
            </a:r>
          </a:p>
          <a:p>
            <a:r>
              <a:rPr lang="en-US" i="1" dirty="0">
                <a:solidFill>
                  <a:srgbClr val="FF0000"/>
                </a:solidFill>
              </a:rPr>
              <a:t>Discrepancies are not errors!</a:t>
            </a:r>
          </a:p>
          <a:p>
            <a:r>
              <a:rPr lang="en-US" dirty="0"/>
              <a:t>But, a simple explanation of each occurrence in the file should be placed in the Project Report. </a:t>
            </a:r>
          </a:p>
          <a:p>
            <a:r>
              <a:rPr lang="en-US" dirty="0"/>
              <a:t>A Blanket Statement might read:</a:t>
            </a:r>
          </a:p>
          <a:p>
            <a:pPr lvl="1"/>
            <a:r>
              <a:rPr lang="en-US" i="1" dirty="0">
                <a:solidFill>
                  <a:srgbClr val="0070C0"/>
                </a:solidFill>
              </a:rPr>
              <a:t>All discrepancies in the DIS file have been checked and verified as being correct in the DSC file, except as follows:</a:t>
            </a:r>
          </a:p>
          <a:p>
            <a:endParaRPr lang="en-US" dirty="0"/>
          </a:p>
        </p:txBody>
      </p:sp>
      <p:sp>
        <p:nvSpPr>
          <p:cNvPr id="4" name="Date Placeholder 3">
            <a:extLst>
              <a:ext uri="{FF2B5EF4-FFF2-40B4-BE49-F238E27FC236}">
                <a16:creationId xmlns:a16="http://schemas.microsoft.com/office/drawing/2014/main" id="{D74B67F7-1480-F9BF-D161-298209D4D68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1DD48E5-393E-DA53-44A0-2B09FA1E81EB}"/>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050C3012-3390-EE2E-5E70-055DE1E2BC00}"/>
              </a:ext>
            </a:extLst>
          </p:cNvPr>
          <p:cNvSpPr>
            <a:spLocks noGrp="1"/>
          </p:cNvSpPr>
          <p:nvPr>
            <p:ph type="sldNum" sz="quarter" idx="12"/>
          </p:nvPr>
        </p:nvSpPr>
        <p:spPr/>
        <p:txBody>
          <a:bodyPr/>
          <a:lstStyle/>
          <a:p>
            <a:pPr>
              <a:defRPr/>
            </a:pPr>
            <a:fld id="{73529DF9-F8E1-4220-8C8F-E52644C5560B}" type="slidenum">
              <a:rPr lang="en-US" smtClean="0"/>
              <a:pPr>
                <a:defRPr/>
              </a:pPr>
              <a:t>48</a:t>
            </a:fld>
            <a:endParaRPr lang="en-US"/>
          </a:p>
        </p:txBody>
      </p:sp>
    </p:spTree>
    <p:extLst>
      <p:ext uri="{BB962C8B-B14F-4D97-AF65-F5344CB8AC3E}">
        <p14:creationId xmlns:p14="http://schemas.microsoft.com/office/powerpoint/2010/main" val="12916192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74699-3F22-A6A3-3734-3FF2252F88AE}"/>
              </a:ext>
            </a:extLst>
          </p:cNvPr>
          <p:cNvSpPr>
            <a:spLocks noGrp="1"/>
          </p:cNvSpPr>
          <p:nvPr>
            <p:ph type="title"/>
          </p:nvPr>
        </p:nvSpPr>
        <p:spPr/>
        <p:txBody>
          <a:bodyPr/>
          <a:lstStyle/>
          <a:p>
            <a:r>
              <a:rPr lang="en-US" dirty="0"/>
              <a:t>The .ERR File</a:t>
            </a:r>
          </a:p>
        </p:txBody>
      </p:sp>
      <p:sp>
        <p:nvSpPr>
          <p:cNvPr id="3" name="Content Placeholder 2">
            <a:extLst>
              <a:ext uri="{FF2B5EF4-FFF2-40B4-BE49-F238E27FC236}">
                <a16:creationId xmlns:a16="http://schemas.microsoft.com/office/drawing/2014/main" id="{DAC817BB-8FA1-743D-A4AE-08113ADAE445}"/>
              </a:ext>
            </a:extLst>
          </p:cNvPr>
          <p:cNvSpPr>
            <a:spLocks noGrp="1"/>
          </p:cNvSpPr>
          <p:nvPr>
            <p:ph idx="1"/>
          </p:nvPr>
        </p:nvSpPr>
        <p:spPr/>
        <p:txBody>
          <a:bodyPr/>
          <a:lstStyle/>
          <a:p>
            <a:r>
              <a:rPr lang="en-US" dirty="0"/>
              <a:t>The .ERR file checks for logical correctness.</a:t>
            </a:r>
          </a:p>
          <a:p>
            <a:r>
              <a:rPr lang="en-US" sz="2800" dirty="0"/>
              <a:t>In some cases, there may be several such messages for a single underlying mistake.</a:t>
            </a:r>
          </a:p>
          <a:p>
            <a:pPr lvl="1"/>
            <a:r>
              <a:rPr lang="en-US" sz="2400" dirty="0"/>
              <a:t>Reason: In a series of logically-related checking algorithms, it is not possible to isolate a discrepant entry.</a:t>
            </a:r>
          </a:p>
          <a:p>
            <a:pPr lvl="2"/>
            <a:r>
              <a:rPr lang="en-US" sz="2000" i="1" dirty="0"/>
              <a:t>Analogy. </a:t>
            </a:r>
            <a:r>
              <a:rPr lang="en-US" sz="2000" dirty="0"/>
              <a:t>A circular curve on a plat may show </a:t>
            </a:r>
            <a:r>
              <a:rPr lang="el-GR" sz="2000" dirty="0"/>
              <a:t>Δ</a:t>
            </a:r>
            <a:r>
              <a:rPr lang="en-US" sz="2000" dirty="0"/>
              <a:t>, L, R which, if correct, must must be geometrically consistent. If not consistent, which is in error?</a:t>
            </a:r>
          </a:p>
          <a:p>
            <a:pPr lvl="2"/>
            <a:r>
              <a:rPr lang="en-US" sz="2000" dirty="0"/>
              <a:t>3 “error” statements could be generated:</a:t>
            </a:r>
          </a:p>
          <a:p>
            <a:pPr lvl="3"/>
            <a:r>
              <a:rPr lang="el-GR" sz="2000" dirty="0"/>
              <a:t>Δ</a:t>
            </a:r>
            <a:r>
              <a:rPr lang="en-US" dirty="0"/>
              <a:t> and L do not match R</a:t>
            </a:r>
          </a:p>
          <a:p>
            <a:pPr lvl="3"/>
            <a:r>
              <a:rPr lang="el-GR" sz="2000" dirty="0"/>
              <a:t>Δ</a:t>
            </a:r>
            <a:r>
              <a:rPr lang="en-US" dirty="0"/>
              <a:t> and R do not match L</a:t>
            </a:r>
          </a:p>
          <a:p>
            <a:pPr lvl="3"/>
            <a:r>
              <a:rPr lang="en-US" dirty="0"/>
              <a:t>L and R do not match </a:t>
            </a:r>
            <a:r>
              <a:rPr lang="el-GR" sz="2000" dirty="0"/>
              <a:t>Δ</a:t>
            </a:r>
            <a:endParaRPr lang="en-US" dirty="0"/>
          </a:p>
        </p:txBody>
      </p:sp>
      <p:sp>
        <p:nvSpPr>
          <p:cNvPr id="4" name="Date Placeholder 3">
            <a:extLst>
              <a:ext uri="{FF2B5EF4-FFF2-40B4-BE49-F238E27FC236}">
                <a16:creationId xmlns:a16="http://schemas.microsoft.com/office/drawing/2014/main" id="{D74B67F7-1480-F9BF-D161-298209D4D68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1DD48E5-393E-DA53-44A0-2B09FA1E81EB}"/>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050C3012-3390-EE2E-5E70-055DE1E2BC00}"/>
              </a:ext>
            </a:extLst>
          </p:cNvPr>
          <p:cNvSpPr>
            <a:spLocks noGrp="1"/>
          </p:cNvSpPr>
          <p:nvPr>
            <p:ph type="sldNum" sz="quarter" idx="12"/>
          </p:nvPr>
        </p:nvSpPr>
        <p:spPr/>
        <p:txBody>
          <a:bodyPr/>
          <a:lstStyle/>
          <a:p>
            <a:pPr>
              <a:defRPr/>
            </a:pPr>
            <a:fld id="{73529DF9-F8E1-4220-8C8F-E52644C5560B}" type="slidenum">
              <a:rPr lang="en-US" smtClean="0"/>
              <a:pPr>
                <a:defRPr/>
              </a:pPr>
              <a:t>49</a:t>
            </a:fld>
            <a:endParaRPr lang="en-US"/>
          </a:p>
        </p:txBody>
      </p:sp>
    </p:spTree>
    <p:extLst>
      <p:ext uri="{BB962C8B-B14F-4D97-AF65-F5344CB8AC3E}">
        <p14:creationId xmlns:p14="http://schemas.microsoft.com/office/powerpoint/2010/main" val="30959156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37159" y="790596"/>
            <a:ext cx="8869680" cy="4475442"/>
            <a:chOff x="137160" y="1191279"/>
            <a:chExt cx="8869680" cy="4475442"/>
          </a:xfrm>
        </p:grpSpPr>
        <p:grpSp>
          <p:nvGrpSpPr>
            <p:cNvPr id="12" name="Group 11"/>
            <p:cNvGrpSpPr/>
            <p:nvPr/>
          </p:nvGrpSpPr>
          <p:grpSpPr>
            <a:xfrm>
              <a:off x="137160" y="1191279"/>
              <a:ext cx="8869680" cy="4475442"/>
              <a:chOff x="137160" y="1191279"/>
              <a:chExt cx="8869680" cy="4475442"/>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 y="1191279"/>
                <a:ext cx="8869680" cy="4475442"/>
              </a:xfrm>
              <a:prstGeom prst="rect">
                <a:avLst/>
              </a:prstGeom>
              <a:ln>
                <a:solidFill>
                  <a:schemeClr val="accent1"/>
                </a:solidFill>
              </a:ln>
            </p:spPr>
          </p:pic>
          <p:pic>
            <p:nvPicPr>
              <p:cNvPr id="15" name="Picture 3"/>
              <p:cNvPicPr>
                <a:picLocks noChangeAspect="1" noChangeArrowheads="1"/>
              </p:cNvPicPr>
              <p:nvPr/>
            </p:nvPicPr>
            <p:blipFill rotWithShape="1">
              <a:blip r:embed="rId4" cstate="print"/>
              <a:srcRect l="44501" t="45983" r="30792" b="47169"/>
              <a:stretch/>
            </p:blipFill>
            <p:spPr bwMode="auto">
              <a:xfrm>
                <a:off x="3550737" y="3479471"/>
                <a:ext cx="1920240" cy="599382"/>
              </a:xfrm>
              <a:prstGeom prst="rect">
                <a:avLst/>
              </a:prstGeom>
              <a:noFill/>
              <a:ln w="9525">
                <a:noFill/>
                <a:miter lim="800000"/>
                <a:headEnd/>
                <a:tailEnd/>
              </a:ln>
            </p:spPr>
          </p:pic>
        </p:grpSp>
        <p:pic>
          <p:nvPicPr>
            <p:cNvPr id="13" name="Picture 12" descr="whitearrow.gif"/>
            <p:cNvPicPr>
              <a:picLocks noChangeAspect="1"/>
            </p:cNvPicPr>
            <p:nvPr/>
          </p:nvPicPr>
          <p:blipFill>
            <a:blip r:embed="rId5" cstate="print"/>
            <a:srcRect/>
            <a:stretch>
              <a:fillRect/>
            </a:stretch>
          </p:blipFill>
          <p:spPr bwMode="auto">
            <a:xfrm>
              <a:off x="2410688" y="3596518"/>
              <a:ext cx="439387" cy="439387"/>
            </a:xfrm>
            <a:prstGeom prst="rect">
              <a:avLst/>
            </a:prstGeom>
            <a:noFill/>
            <a:ln w="9525">
              <a:noFill/>
              <a:miter lim="800000"/>
              <a:headEnd/>
              <a:tailEnd/>
            </a:ln>
          </p:spPr>
        </p:pic>
      </p:grpSp>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a:t>
            </a:fld>
            <a:endParaRPr lang="en-US"/>
          </a:p>
        </p:txBody>
      </p:sp>
      <p:sp>
        <p:nvSpPr>
          <p:cNvPr id="10" name="TextBox 9"/>
          <p:cNvSpPr txBox="1"/>
          <p:nvPr/>
        </p:nvSpPr>
        <p:spPr>
          <a:xfrm>
            <a:off x="457200" y="5578258"/>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project is always scanned for changes when accessed so the information will be up-to-date</a:t>
            </a:r>
            <a:r>
              <a:rPr lang="en-US" sz="2400" dirty="0">
                <a:solidFill>
                  <a:schemeClr val="bg1"/>
                </a:solidFill>
              </a:rPr>
              <a:t>.</a:t>
            </a:r>
          </a:p>
        </p:txBody>
      </p:sp>
      <p:sp>
        <p:nvSpPr>
          <p:cNvPr id="20" name="Rectangle 19">
            <a:extLst>
              <a:ext uri="{FF2B5EF4-FFF2-40B4-BE49-F238E27FC236}">
                <a16:creationId xmlns:a16="http://schemas.microsoft.com/office/drawing/2014/main" id="{746111CA-4292-4426-B160-9363E2DE3D45}"/>
              </a:ext>
            </a:extLst>
          </p:cNvPr>
          <p:cNvSpPr/>
          <p:nvPr/>
        </p:nvSpPr>
        <p:spPr>
          <a:xfrm>
            <a:off x="3537668" y="3084093"/>
            <a:ext cx="1968649"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FDEA3153-1919-4ACD-A1A4-BBF7F7D0906B}"/>
              </a:ext>
            </a:extLst>
          </p:cNvPr>
          <p:cNvSpPr/>
          <p:nvPr/>
        </p:nvSpPr>
        <p:spPr>
          <a:xfrm>
            <a:off x="3537668" y="3282079"/>
            <a:ext cx="1968649"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0F4E26B6-8712-4F3A-9226-73351D3037CB}"/>
              </a:ext>
            </a:extLst>
          </p:cNvPr>
          <p:cNvSpPr/>
          <p:nvPr/>
        </p:nvSpPr>
        <p:spPr>
          <a:xfrm>
            <a:off x="3537667" y="3482628"/>
            <a:ext cx="2450701"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0DC2D86-39AB-4A5E-934B-C10610CB51EF}"/>
              </a:ext>
            </a:extLst>
          </p:cNvPr>
          <p:cNvSpPr/>
          <p:nvPr/>
        </p:nvSpPr>
        <p:spPr>
          <a:xfrm>
            <a:off x="2006102" y="3085324"/>
            <a:ext cx="645630"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523BC05-B07F-4E79-9164-F69FD1EE7916}"/>
              </a:ext>
            </a:extLst>
          </p:cNvPr>
          <p:cNvPicPr>
            <a:picLocks noChangeAspect="1"/>
          </p:cNvPicPr>
          <p:nvPr/>
        </p:nvPicPr>
        <p:blipFill>
          <a:blip r:embed="rId6"/>
          <a:stretch>
            <a:fillRect/>
          </a:stretch>
        </p:blipFill>
        <p:spPr>
          <a:xfrm>
            <a:off x="2915371" y="438339"/>
            <a:ext cx="5771429" cy="251428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50"/>
                                        <p:tgtEl>
                                          <p:spTgt spid="20"/>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250"/>
                                        <p:tgtEl>
                                          <p:spTgt spid="2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250"/>
                                        <p:tgtEl>
                                          <p:spTgt spid="22"/>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250"/>
                                        <p:tgtEl>
                                          <p:spTgt spid="2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4130C-801D-DF02-6A70-4A9C70086A45}"/>
              </a:ext>
            </a:extLst>
          </p:cNvPr>
          <p:cNvSpPr>
            <a:spLocks noGrp="1"/>
          </p:cNvSpPr>
          <p:nvPr>
            <p:ph type="title"/>
          </p:nvPr>
        </p:nvSpPr>
        <p:spPr/>
        <p:txBody>
          <a:bodyPr/>
          <a:lstStyle/>
          <a:p>
            <a:r>
              <a:rPr lang="en-US" dirty="0"/>
              <a:t>The .ERR File</a:t>
            </a:r>
          </a:p>
        </p:txBody>
      </p:sp>
      <p:sp>
        <p:nvSpPr>
          <p:cNvPr id="3" name="Content Placeholder 2">
            <a:extLst>
              <a:ext uri="{FF2B5EF4-FFF2-40B4-BE49-F238E27FC236}">
                <a16:creationId xmlns:a16="http://schemas.microsoft.com/office/drawing/2014/main" id="{E7AC1114-920A-EBD3-A459-7331F610FE04}"/>
              </a:ext>
            </a:extLst>
          </p:cNvPr>
          <p:cNvSpPr>
            <a:spLocks noGrp="1"/>
          </p:cNvSpPr>
          <p:nvPr>
            <p:ph idx="1"/>
          </p:nvPr>
        </p:nvSpPr>
        <p:spPr/>
        <p:txBody>
          <a:bodyPr/>
          <a:lstStyle/>
          <a:p>
            <a:r>
              <a:rPr lang="en-US" dirty="0"/>
              <a:t>The ERR file must be free of </a:t>
            </a:r>
            <a:r>
              <a:rPr lang="en-US" i="1" dirty="0">
                <a:solidFill>
                  <a:srgbClr val="FF0000"/>
                </a:solidFill>
              </a:rPr>
              <a:t>ERROR</a:t>
            </a:r>
            <a:r>
              <a:rPr lang="en-US" dirty="0"/>
              <a:t> messages</a:t>
            </a:r>
          </a:p>
          <a:p>
            <a:r>
              <a:rPr lang="en-US" dirty="0"/>
              <a:t>It may contain a few </a:t>
            </a:r>
            <a:r>
              <a:rPr lang="en-US" i="1" dirty="0">
                <a:solidFill>
                  <a:srgbClr val="FF0000"/>
                </a:solidFill>
              </a:rPr>
              <a:t>WARNING </a:t>
            </a:r>
            <a:r>
              <a:rPr lang="en-US" dirty="0"/>
              <a:t>messages. </a:t>
            </a:r>
          </a:p>
          <a:p>
            <a:r>
              <a:rPr lang="en-US" dirty="0"/>
              <a:t>Explain in the Project Report why you could not eliminate the error message.</a:t>
            </a:r>
          </a:p>
          <a:p>
            <a:r>
              <a:rPr lang="en-US" dirty="0"/>
              <a:t>Example: </a:t>
            </a:r>
          </a:p>
          <a:p>
            <a:pPr lvl="1"/>
            <a:r>
              <a:rPr lang="en-US" sz="1400" b="1" dirty="0">
                <a:latin typeface="Courier New" panose="02070309020205020404" pitchFamily="49" charset="0"/>
                <a:cs typeface="Courier New" panose="02070309020205020404" pitchFamily="49" charset="0"/>
              </a:rPr>
              <a:t>ACCESSION: GPS</a:t>
            </a:r>
          </a:p>
          <a:p>
            <a:pPr lvl="1"/>
            <a:r>
              <a:rPr lang="en-US" sz="1400" b="1" dirty="0">
                <a:latin typeface="Courier New" panose="02070309020205020404" pitchFamily="49" charset="0"/>
                <a:cs typeface="Courier New" panose="02070309020205020404" pitchFamily="49" charset="0"/>
              </a:rPr>
              <a:t>--(ERROR) Accession prefixes (project types) of 'GPS' must be </a:t>
            </a:r>
          </a:p>
          <a:p>
            <a:pPr marL="457200" lvl="1" indent="0">
              <a:buNone/>
            </a:pPr>
            <a:r>
              <a:rPr lang="en-US" sz="1400" b="1" dirty="0">
                <a:latin typeface="Courier New" panose="02070309020205020404" pitchFamily="49" charset="0"/>
                <a:cs typeface="Courier New" panose="02070309020205020404" pitchFamily="49" charset="0"/>
              </a:rPr>
              <a:t>     followed by an accession (project) number 1-5 digits in length.</a:t>
            </a:r>
          </a:p>
          <a:p>
            <a:pPr lvl="1"/>
            <a:endParaRPr lang="en-US" sz="1400" b="1" dirty="0">
              <a:latin typeface="Courier New" panose="02070309020205020404" pitchFamily="49" charset="0"/>
              <a:cs typeface="Courier New" panose="02070309020205020404" pitchFamily="49" charset="0"/>
            </a:endParaRPr>
          </a:p>
          <a:p>
            <a:pPr lvl="1"/>
            <a:r>
              <a:rPr lang="en-US" sz="1400" b="1" dirty="0">
                <a:latin typeface="Courier New" panose="02070309020205020404" pitchFamily="49" charset="0"/>
                <a:cs typeface="Courier New" panose="02070309020205020404" pitchFamily="49" charset="0"/>
              </a:rPr>
              <a:t>--(ERROR) The accession number is blank.</a:t>
            </a:r>
          </a:p>
        </p:txBody>
      </p:sp>
      <p:sp>
        <p:nvSpPr>
          <p:cNvPr id="4" name="Date Placeholder 3">
            <a:extLst>
              <a:ext uri="{FF2B5EF4-FFF2-40B4-BE49-F238E27FC236}">
                <a16:creationId xmlns:a16="http://schemas.microsoft.com/office/drawing/2014/main" id="{E830154C-4621-1A63-BE7C-68637E00CAD8}"/>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6977B416-6318-63D9-1B67-D002B10CBDBA}"/>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81453C95-C624-11B8-06D6-685927E74A47}"/>
              </a:ext>
            </a:extLst>
          </p:cNvPr>
          <p:cNvSpPr>
            <a:spLocks noGrp="1"/>
          </p:cNvSpPr>
          <p:nvPr>
            <p:ph type="sldNum" sz="quarter" idx="12"/>
          </p:nvPr>
        </p:nvSpPr>
        <p:spPr/>
        <p:txBody>
          <a:bodyPr/>
          <a:lstStyle/>
          <a:p>
            <a:pPr>
              <a:defRPr/>
            </a:pPr>
            <a:fld id="{73529DF9-F8E1-4220-8C8F-E52644C5560B}" type="slidenum">
              <a:rPr lang="en-US" smtClean="0"/>
              <a:pPr>
                <a:defRPr/>
              </a:pPr>
              <a:t>50</a:t>
            </a:fld>
            <a:endParaRPr lang="en-US"/>
          </a:p>
        </p:txBody>
      </p:sp>
      <p:sp>
        <p:nvSpPr>
          <p:cNvPr id="7" name="TextBox 6">
            <a:extLst>
              <a:ext uri="{FF2B5EF4-FFF2-40B4-BE49-F238E27FC236}">
                <a16:creationId xmlns:a16="http://schemas.microsoft.com/office/drawing/2014/main" id="{3592A84F-06BF-358B-3909-940542151294}"/>
              </a:ext>
            </a:extLst>
          </p:cNvPr>
          <p:cNvSpPr txBox="1"/>
          <p:nvPr/>
        </p:nvSpPr>
        <p:spPr>
          <a:xfrm rot="21006349">
            <a:off x="5817435" y="5000415"/>
            <a:ext cx="2882900" cy="830997"/>
          </a:xfrm>
          <a:prstGeom prst="rect">
            <a:avLst/>
          </a:prstGeom>
          <a:noFill/>
        </p:spPr>
        <p:txBody>
          <a:bodyPr wrap="square" rtlCol="0">
            <a:spAutoFit/>
          </a:bodyPr>
          <a:lstStyle/>
          <a:p>
            <a:r>
              <a:rPr lang="en-US" sz="1600" i="1" dirty="0">
                <a:solidFill>
                  <a:srgbClr val="FF0000"/>
                </a:solidFill>
              </a:rPr>
              <a:t>Reason: NGS assigns accession numbers after submittal.</a:t>
            </a:r>
          </a:p>
        </p:txBody>
      </p:sp>
    </p:spTree>
    <p:extLst>
      <p:ext uri="{BB962C8B-B14F-4D97-AF65-F5344CB8AC3E}">
        <p14:creationId xmlns:p14="http://schemas.microsoft.com/office/powerpoint/2010/main" val="269528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74699-3F22-A6A3-3734-3FF2252F88AE}"/>
              </a:ext>
            </a:extLst>
          </p:cNvPr>
          <p:cNvSpPr>
            <a:spLocks noGrp="1"/>
          </p:cNvSpPr>
          <p:nvPr>
            <p:ph type="title"/>
          </p:nvPr>
        </p:nvSpPr>
        <p:spPr/>
        <p:txBody>
          <a:bodyPr/>
          <a:lstStyle/>
          <a:p>
            <a:r>
              <a:rPr lang="en-US" dirty="0"/>
              <a:t>The .NBR File</a:t>
            </a:r>
          </a:p>
        </p:txBody>
      </p:sp>
      <p:sp>
        <p:nvSpPr>
          <p:cNvPr id="3" name="Content Placeholder 2">
            <a:extLst>
              <a:ext uri="{FF2B5EF4-FFF2-40B4-BE49-F238E27FC236}">
                <a16:creationId xmlns:a16="http://schemas.microsoft.com/office/drawing/2014/main" id="{DAC817BB-8FA1-743D-A4AE-08113ADAE445}"/>
              </a:ext>
            </a:extLst>
          </p:cNvPr>
          <p:cNvSpPr>
            <a:spLocks noGrp="1"/>
          </p:cNvSpPr>
          <p:nvPr>
            <p:ph idx="1"/>
          </p:nvPr>
        </p:nvSpPr>
        <p:spPr/>
        <p:txBody>
          <a:bodyPr/>
          <a:lstStyle/>
          <a:p>
            <a:r>
              <a:rPr lang="en-US" dirty="0"/>
              <a:t>The NBR file checks for near neighbors of the submitted mark and lists them in order by distance (km).</a:t>
            </a:r>
          </a:p>
          <a:p>
            <a:r>
              <a:rPr lang="en-US" dirty="0"/>
              <a:t>It does this to help users discover a mis-identified mark.</a:t>
            </a:r>
          </a:p>
          <a:p>
            <a:r>
              <a:rPr lang="en-US" dirty="0"/>
              <a:t>A simple affirmation should be placed in the Project Report. It might read:</a:t>
            </a:r>
          </a:p>
          <a:p>
            <a:pPr lvl="1"/>
            <a:r>
              <a:rPr lang="en-US" i="1" dirty="0">
                <a:solidFill>
                  <a:srgbClr val="0070C0"/>
                </a:solidFill>
              </a:rPr>
              <a:t>The NBR Report has been checked. All marks in the DSC file are correctly identified.</a:t>
            </a:r>
            <a:endParaRPr lang="en-US" dirty="0"/>
          </a:p>
          <a:p>
            <a:endParaRPr lang="en-US" dirty="0"/>
          </a:p>
        </p:txBody>
      </p:sp>
      <p:sp>
        <p:nvSpPr>
          <p:cNvPr id="4" name="Date Placeholder 3">
            <a:extLst>
              <a:ext uri="{FF2B5EF4-FFF2-40B4-BE49-F238E27FC236}">
                <a16:creationId xmlns:a16="http://schemas.microsoft.com/office/drawing/2014/main" id="{D74B67F7-1480-F9BF-D161-298209D4D68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1DD48E5-393E-DA53-44A0-2B09FA1E81EB}"/>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050C3012-3390-EE2E-5E70-055DE1E2BC00}"/>
              </a:ext>
            </a:extLst>
          </p:cNvPr>
          <p:cNvSpPr>
            <a:spLocks noGrp="1"/>
          </p:cNvSpPr>
          <p:nvPr>
            <p:ph type="sldNum" sz="quarter" idx="12"/>
          </p:nvPr>
        </p:nvSpPr>
        <p:spPr/>
        <p:txBody>
          <a:bodyPr/>
          <a:lstStyle/>
          <a:p>
            <a:pPr>
              <a:defRPr/>
            </a:pPr>
            <a:fld id="{73529DF9-F8E1-4220-8C8F-E52644C5560B}" type="slidenum">
              <a:rPr lang="en-US" smtClean="0"/>
              <a:pPr>
                <a:defRPr/>
              </a:pPr>
              <a:t>51</a:t>
            </a:fld>
            <a:endParaRPr lang="en-US"/>
          </a:p>
        </p:txBody>
      </p:sp>
    </p:spTree>
    <p:extLst>
      <p:ext uri="{BB962C8B-B14F-4D97-AF65-F5344CB8AC3E}">
        <p14:creationId xmlns:p14="http://schemas.microsoft.com/office/powerpoint/2010/main" val="20423185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D5C87-0FF7-75F0-3100-98B45E2DA225}"/>
              </a:ext>
            </a:extLst>
          </p:cNvPr>
          <p:cNvSpPr>
            <a:spLocks noGrp="1"/>
          </p:cNvSpPr>
          <p:nvPr>
            <p:ph type="title"/>
          </p:nvPr>
        </p:nvSpPr>
        <p:spPr/>
        <p:txBody>
          <a:bodyPr/>
          <a:lstStyle/>
          <a:p>
            <a:r>
              <a:rPr lang="en-US" dirty="0"/>
              <a:t>Sequence of Processing Steps</a:t>
            </a:r>
          </a:p>
        </p:txBody>
      </p:sp>
      <p:sp>
        <p:nvSpPr>
          <p:cNvPr id="11" name="Content Placeholder 10">
            <a:extLst>
              <a:ext uri="{FF2B5EF4-FFF2-40B4-BE49-F238E27FC236}">
                <a16:creationId xmlns:a16="http://schemas.microsoft.com/office/drawing/2014/main" id="{245C78D2-EA4E-061C-8DC3-E9B2AC10CDCB}"/>
              </a:ext>
            </a:extLst>
          </p:cNvPr>
          <p:cNvSpPr>
            <a:spLocks noGrp="1"/>
          </p:cNvSpPr>
          <p:nvPr>
            <p:ph idx="1"/>
          </p:nvPr>
        </p:nvSpPr>
        <p:spPr/>
        <p:txBody>
          <a:bodyPr/>
          <a:lstStyle/>
          <a:p>
            <a:r>
              <a:rPr lang="en-US" sz="2400" dirty="0"/>
              <a:t>If all 5 </a:t>
            </a:r>
            <a:r>
              <a:rPr lang="en-US" sz="2400" dirty="0" err="1"/>
              <a:t>WinDesc</a:t>
            </a:r>
            <a:r>
              <a:rPr lang="en-US" sz="2400" dirty="0"/>
              <a:t> files are correct, then they can be uploaded.</a:t>
            </a:r>
          </a:p>
          <a:p>
            <a:endParaRPr lang="en-US" dirty="0"/>
          </a:p>
        </p:txBody>
      </p:sp>
      <p:sp>
        <p:nvSpPr>
          <p:cNvPr id="4" name="Date Placeholder 3">
            <a:extLst>
              <a:ext uri="{FF2B5EF4-FFF2-40B4-BE49-F238E27FC236}">
                <a16:creationId xmlns:a16="http://schemas.microsoft.com/office/drawing/2014/main" id="{D020B06B-D67F-3D98-7101-CF7C85857A94}"/>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C987126D-1EC1-618C-16AF-A2DB03B124DA}"/>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11FAD5B5-69DB-8D55-7C88-B26655D1F81D}"/>
              </a:ext>
            </a:extLst>
          </p:cNvPr>
          <p:cNvSpPr>
            <a:spLocks noGrp="1"/>
          </p:cNvSpPr>
          <p:nvPr>
            <p:ph type="sldNum" sz="quarter" idx="12"/>
          </p:nvPr>
        </p:nvSpPr>
        <p:spPr/>
        <p:txBody>
          <a:bodyPr/>
          <a:lstStyle/>
          <a:p>
            <a:pPr>
              <a:defRPr/>
            </a:pPr>
            <a:fld id="{73529DF9-F8E1-4220-8C8F-E52644C5560B}" type="slidenum">
              <a:rPr lang="en-US" smtClean="0"/>
              <a:pPr>
                <a:defRPr/>
              </a:pPr>
              <a:t>52</a:t>
            </a:fld>
            <a:endParaRPr lang="en-US"/>
          </a:p>
        </p:txBody>
      </p:sp>
      <p:pic>
        <p:nvPicPr>
          <p:cNvPr id="9" name="Picture 8">
            <a:extLst>
              <a:ext uri="{FF2B5EF4-FFF2-40B4-BE49-F238E27FC236}">
                <a16:creationId xmlns:a16="http://schemas.microsoft.com/office/drawing/2014/main" id="{15D43FE0-A38E-C3A7-188E-9D8793A4AA5E}"/>
              </a:ext>
            </a:extLst>
          </p:cNvPr>
          <p:cNvPicPr>
            <a:picLocks noChangeAspect="1"/>
          </p:cNvPicPr>
          <p:nvPr/>
        </p:nvPicPr>
        <p:blipFill>
          <a:blip r:embed="rId2"/>
          <a:stretch>
            <a:fillRect/>
          </a:stretch>
        </p:blipFill>
        <p:spPr>
          <a:xfrm>
            <a:off x="152400" y="1807567"/>
            <a:ext cx="5698940" cy="4412267"/>
          </a:xfrm>
          <a:prstGeom prst="rect">
            <a:avLst/>
          </a:prstGeom>
        </p:spPr>
      </p:pic>
      <p:sp>
        <p:nvSpPr>
          <p:cNvPr id="10" name="Rectangle 9">
            <a:extLst>
              <a:ext uri="{FF2B5EF4-FFF2-40B4-BE49-F238E27FC236}">
                <a16:creationId xmlns:a16="http://schemas.microsoft.com/office/drawing/2014/main" id="{D70B27CF-B832-A65B-4EC5-026C96E7B2F8}"/>
              </a:ext>
            </a:extLst>
          </p:cNvPr>
          <p:cNvSpPr/>
          <p:nvPr/>
        </p:nvSpPr>
        <p:spPr>
          <a:xfrm>
            <a:off x="2006600" y="3911600"/>
            <a:ext cx="1117600" cy="11811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or: Elbow 14">
            <a:extLst>
              <a:ext uri="{FF2B5EF4-FFF2-40B4-BE49-F238E27FC236}">
                <a16:creationId xmlns:a16="http://schemas.microsoft.com/office/drawing/2014/main" id="{A2459A29-CEF9-5B46-2353-2C489FD65AC9}"/>
              </a:ext>
            </a:extLst>
          </p:cNvPr>
          <p:cNvCxnSpPr>
            <a:cxnSpLocks/>
            <a:stCxn id="10" idx="0"/>
          </p:cNvCxnSpPr>
          <p:nvPr/>
        </p:nvCxnSpPr>
        <p:spPr>
          <a:xfrm rot="5400000" flipH="1" flipV="1">
            <a:off x="2101057" y="2964657"/>
            <a:ext cx="1411286" cy="482600"/>
          </a:xfrm>
          <a:prstGeom prst="bentConnector3">
            <a:avLst/>
          </a:prstGeom>
          <a:ln w="25400">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0025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000"/>
                                        <p:tgtEl>
                                          <p:spTgt spid="10"/>
                                        </p:tgtEl>
                                      </p:cBhvr>
                                    </p:animEffect>
                                  </p:childTnLst>
                                </p:cTn>
                              </p:par>
                            </p:childTnLst>
                          </p:cTn>
                        </p:par>
                        <p:par>
                          <p:cTn id="8" fill="hold">
                            <p:stCondLst>
                              <p:cond delay="1250"/>
                            </p:stCondLst>
                            <p:childTnLst>
                              <p:par>
                                <p:cTn id="9" presetID="22" presetClass="entr" presetSubtype="4"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7600D-49DD-2B18-D244-A6B44E2F6F63}"/>
              </a:ext>
            </a:extLst>
          </p:cNvPr>
          <p:cNvSpPr>
            <a:spLocks noGrp="1"/>
          </p:cNvSpPr>
          <p:nvPr>
            <p:ph type="title"/>
          </p:nvPr>
        </p:nvSpPr>
        <p:spPr/>
        <p:txBody>
          <a:bodyPr/>
          <a:lstStyle/>
          <a:p>
            <a:r>
              <a:rPr lang="en-US" dirty="0"/>
              <a:t>Sequence of Processing Steps</a:t>
            </a:r>
          </a:p>
        </p:txBody>
      </p:sp>
      <p:sp>
        <p:nvSpPr>
          <p:cNvPr id="4" name="Date Placeholder 3">
            <a:extLst>
              <a:ext uri="{FF2B5EF4-FFF2-40B4-BE49-F238E27FC236}">
                <a16:creationId xmlns:a16="http://schemas.microsoft.com/office/drawing/2014/main" id="{F060C46C-B517-0440-C80D-19F6D16F25B7}"/>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2C28A0D6-9A5A-02DE-D2EE-F0AB4543B69E}"/>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8575BC85-0753-972B-3593-2C7F34E8F6B3}"/>
              </a:ext>
            </a:extLst>
          </p:cNvPr>
          <p:cNvSpPr>
            <a:spLocks noGrp="1"/>
          </p:cNvSpPr>
          <p:nvPr>
            <p:ph type="sldNum" sz="quarter" idx="12"/>
          </p:nvPr>
        </p:nvSpPr>
        <p:spPr/>
        <p:txBody>
          <a:bodyPr/>
          <a:lstStyle/>
          <a:p>
            <a:pPr>
              <a:defRPr/>
            </a:pPr>
            <a:fld id="{73529DF9-F8E1-4220-8C8F-E52644C5560B}" type="slidenum">
              <a:rPr lang="en-US" smtClean="0"/>
              <a:pPr>
                <a:defRPr/>
              </a:pPr>
              <a:t>53</a:t>
            </a:fld>
            <a:endParaRPr lang="en-US"/>
          </a:p>
        </p:txBody>
      </p:sp>
      <p:pic>
        <p:nvPicPr>
          <p:cNvPr id="11" name="Picture 10">
            <a:extLst>
              <a:ext uri="{FF2B5EF4-FFF2-40B4-BE49-F238E27FC236}">
                <a16:creationId xmlns:a16="http://schemas.microsoft.com/office/drawing/2014/main" id="{617690A7-4BC4-37D8-F8FD-1128845BDA72}"/>
              </a:ext>
            </a:extLst>
          </p:cNvPr>
          <p:cNvPicPr>
            <a:picLocks noChangeAspect="1"/>
          </p:cNvPicPr>
          <p:nvPr/>
        </p:nvPicPr>
        <p:blipFill>
          <a:blip r:embed="rId2"/>
          <a:stretch>
            <a:fillRect/>
          </a:stretch>
        </p:blipFill>
        <p:spPr>
          <a:xfrm>
            <a:off x="152400" y="1807567"/>
            <a:ext cx="5696469" cy="4410353"/>
          </a:xfrm>
          <a:prstGeom prst="rect">
            <a:avLst/>
          </a:prstGeom>
        </p:spPr>
      </p:pic>
      <p:sp>
        <p:nvSpPr>
          <p:cNvPr id="12" name="Rectangle 11">
            <a:extLst>
              <a:ext uri="{FF2B5EF4-FFF2-40B4-BE49-F238E27FC236}">
                <a16:creationId xmlns:a16="http://schemas.microsoft.com/office/drawing/2014/main" id="{5C36FE0B-BC71-3FBE-893A-047899C3AB39}"/>
              </a:ext>
            </a:extLst>
          </p:cNvPr>
          <p:cNvSpPr/>
          <p:nvPr/>
        </p:nvSpPr>
        <p:spPr>
          <a:xfrm>
            <a:off x="226962" y="2590801"/>
            <a:ext cx="5495412" cy="1212850"/>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397A3E9-4738-BBCC-2516-91355D770449}"/>
              </a:ext>
            </a:extLst>
          </p:cNvPr>
          <p:cNvSpPr/>
          <p:nvPr/>
        </p:nvSpPr>
        <p:spPr>
          <a:xfrm>
            <a:off x="226962" y="4513938"/>
            <a:ext cx="2027288" cy="324762"/>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8B7A25F-4357-6708-7E08-6E9B71627FFB}"/>
              </a:ext>
            </a:extLst>
          </p:cNvPr>
          <p:cNvSpPr txBox="1"/>
          <p:nvPr/>
        </p:nvSpPr>
        <p:spPr>
          <a:xfrm>
            <a:off x="6018021" y="2950052"/>
            <a:ext cx="2668119" cy="307777"/>
          </a:xfrm>
          <a:prstGeom prst="rect">
            <a:avLst/>
          </a:prstGeom>
          <a:solidFill>
            <a:srgbClr val="FFE5E5"/>
          </a:solidFill>
          <a:ln w="25400">
            <a:solidFill>
              <a:schemeClr val="accent1"/>
            </a:solidFill>
          </a:ln>
        </p:spPr>
        <p:txBody>
          <a:bodyPr wrap="square" rtlCol="0">
            <a:spAutoFit/>
          </a:bodyPr>
          <a:lstStyle/>
          <a:p>
            <a:r>
              <a:rPr lang="en-US" sz="1400" dirty="0">
                <a:solidFill>
                  <a:srgbClr val="0070C0"/>
                </a:solidFill>
              </a:rPr>
              <a:t>Read the message.</a:t>
            </a:r>
          </a:p>
        </p:txBody>
      </p:sp>
      <p:sp>
        <p:nvSpPr>
          <p:cNvPr id="15" name="TextBox 14">
            <a:extLst>
              <a:ext uri="{FF2B5EF4-FFF2-40B4-BE49-F238E27FC236}">
                <a16:creationId xmlns:a16="http://schemas.microsoft.com/office/drawing/2014/main" id="{73C20EFC-112E-87CD-284C-8087F47C77CE}"/>
              </a:ext>
            </a:extLst>
          </p:cNvPr>
          <p:cNvSpPr txBox="1"/>
          <p:nvPr/>
        </p:nvSpPr>
        <p:spPr>
          <a:xfrm>
            <a:off x="6002254" y="4414709"/>
            <a:ext cx="2668120" cy="523220"/>
          </a:xfrm>
          <a:prstGeom prst="rect">
            <a:avLst/>
          </a:prstGeom>
          <a:solidFill>
            <a:srgbClr val="FFE5E5"/>
          </a:solidFill>
          <a:ln w="25400">
            <a:solidFill>
              <a:schemeClr val="accent1"/>
            </a:solidFill>
          </a:ln>
        </p:spPr>
        <p:txBody>
          <a:bodyPr wrap="square" rtlCol="0">
            <a:spAutoFit/>
          </a:bodyPr>
          <a:lstStyle/>
          <a:p>
            <a:r>
              <a:rPr lang="en-US" sz="1400" dirty="0">
                <a:solidFill>
                  <a:srgbClr val="0070C0"/>
                </a:solidFill>
              </a:rPr>
              <a:t>NCN CORS do not need to be in the </a:t>
            </a:r>
            <a:r>
              <a:rPr lang="en-US" sz="1400" dirty="0" err="1">
                <a:solidFill>
                  <a:srgbClr val="0070C0"/>
                </a:solidFill>
              </a:rPr>
              <a:t>WinDesc</a:t>
            </a:r>
            <a:r>
              <a:rPr lang="en-US" sz="1400" dirty="0">
                <a:solidFill>
                  <a:srgbClr val="0070C0"/>
                </a:solidFill>
              </a:rPr>
              <a:t> files.</a:t>
            </a:r>
          </a:p>
        </p:txBody>
      </p:sp>
      <p:cxnSp>
        <p:nvCxnSpPr>
          <p:cNvPr id="7" name="Straight Arrow Connector 6">
            <a:extLst>
              <a:ext uri="{FF2B5EF4-FFF2-40B4-BE49-F238E27FC236}">
                <a16:creationId xmlns:a16="http://schemas.microsoft.com/office/drawing/2014/main" id="{CEA5F1A5-4A52-4FEB-6C3D-93E08203EB82}"/>
              </a:ext>
            </a:extLst>
          </p:cNvPr>
          <p:cNvCxnSpPr>
            <a:stCxn id="13" idx="3"/>
            <a:endCxn id="15" idx="1"/>
          </p:cNvCxnSpPr>
          <p:nvPr/>
        </p:nvCxnSpPr>
        <p:spPr>
          <a:xfrm>
            <a:off x="2254250" y="4676319"/>
            <a:ext cx="3748004" cy="0"/>
          </a:xfrm>
          <a:prstGeom prst="straightConnector1">
            <a:avLst/>
          </a:prstGeom>
          <a:ln w="25400">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38428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2250"/>
                            </p:stCondLst>
                            <p:childTnLst>
                              <p:par>
                                <p:cTn id="17" presetID="22" presetClass="entr" presetSubtype="8" fill="hold" nodeType="afterEffect">
                                  <p:stCondLst>
                                    <p:cond delay="25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484EB-FCB1-5A0E-FFA5-BEF14D88ADBC}"/>
              </a:ext>
            </a:extLst>
          </p:cNvPr>
          <p:cNvSpPr>
            <a:spLocks noGrp="1"/>
          </p:cNvSpPr>
          <p:nvPr>
            <p:ph type="title"/>
          </p:nvPr>
        </p:nvSpPr>
        <p:spPr/>
        <p:txBody>
          <a:bodyPr/>
          <a:lstStyle/>
          <a:p>
            <a:r>
              <a:rPr lang="en-US" dirty="0"/>
              <a:t>Sequence of Processing Steps</a:t>
            </a:r>
          </a:p>
        </p:txBody>
      </p:sp>
      <p:sp>
        <p:nvSpPr>
          <p:cNvPr id="3" name="Content Placeholder 2">
            <a:extLst>
              <a:ext uri="{FF2B5EF4-FFF2-40B4-BE49-F238E27FC236}">
                <a16:creationId xmlns:a16="http://schemas.microsoft.com/office/drawing/2014/main" id="{87CBBA70-5612-8728-2129-448EE33061E4}"/>
              </a:ext>
            </a:extLst>
          </p:cNvPr>
          <p:cNvSpPr>
            <a:spLocks noGrp="1"/>
          </p:cNvSpPr>
          <p:nvPr>
            <p:ph idx="1"/>
          </p:nvPr>
        </p:nvSpPr>
        <p:spPr/>
        <p:txBody>
          <a:bodyPr/>
          <a:lstStyle/>
          <a:p>
            <a:r>
              <a:rPr lang="en-US" sz="2800" dirty="0"/>
              <a:t>The contents of the DSC file will be written to the individual Mark Pages. </a:t>
            </a:r>
          </a:p>
          <a:p>
            <a:pPr lvl="1"/>
            <a:r>
              <a:rPr lang="en-US" sz="2400" dirty="0"/>
              <a:t>That’s why we </a:t>
            </a:r>
            <a:r>
              <a:rPr lang="en-US" sz="2400" i="1" dirty="0"/>
              <a:t>SKIPPED DESCRIPTION </a:t>
            </a:r>
            <a:r>
              <a:rPr lang="en-US" sz="2400" dirty="0"/>
              <a:t>earlier.</a:t>
            </a:r>
          </a:p>
        </p:txBody>
      </p:sp>
      <p:sp>
        <p:nvSpPr>
          <p:cNvPr id="4" name="Date Placeholder 3">
            <a:extLst>
              <a:ext uri="{FF2B5EF4-FFF2-40B4-BE49-F238E27FC236}">
                <a16:creationId xmlns:a16="http://schemas.microsoft.com/office/drawing/2014/main" id="{0534ED2D-0DC8-B16A-FB40-DA520F78B415}"/>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45CFD5FE-D6A6-4610-295D-FF4999E7EB6A}"/>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4A69185F-EBA5-4906-97F6-9FFF68043EA9}"/>
              </a:ext>
            </a:extLst>
          </p:cNvPr>
          <p:cNvSpPr>
            <a:spLocks noGrp="1"/>
          </p:cNvSpPr>
          <p:nvPr>
            <p:ph type="sldNum" sz="quarter" idx="12"/>
          </p:nvPr>
        </p:nvSpPr>
        <p:spPr/>
        <p:txBody>
          <a:bodyPr/>
          <a:lstStyle/>
          <a:p>
            <a:pPr>
              <a:defRPr/>
            </a:pPr>
            <a:fld id="{73529DF9-F8E1-4220-8C8F-E52644C5560B}" type="slidenum">
              <a:rPr lang="en-US" smtClean="0"/>
              <a:pPr>
                <a:defRPr/>
              </a:pPr>
              <a:t>54</a:t>
            </a:fld>
            <a:endParaRPr lang="en-US"/>
          </a:p>
        </p:txBody>
      </p:sp>
      <p:pic>
        <p:nvPicPr>
          <p:cNvPr id="10" name="Picture 9">
            <a:extLst>
              <a:ext uri="{FF2B5EF4-FFF2-40B4-BE49-F238E27FC236}">
                <a16:creationId xmlns:a16="http://schemas.microsoft.com/office/drawing/2014/main" id="{0AC8E631-BC9C-671B-6245-B48E0DB75A8C}"/>
              </a:ext>
            </a:extLst>
          </p:cNvPr>
          <p:cNvPicPr>
            <a:picLocks noChangeAspect="1"/>
          </p:cNvPicPr>
          <p:nvPr/>
        </p:nvPicPr>
        <p:blipFill>
          <a:blip r:embed="rId2"/>
          <a:stretch>
            <a:fillRect/>
          </a:stretch>
        </p:blipFill>
        <p:spPr>
          <a:xfrm>
            <a:off x="673163" y="2831690"/>
            <a:ext cx="7797674" cy="3569110"/>
          </a:xfrm>
          <a:prstGeom prst="rect">
            <a:avLst/>
          </a:prstGeom>
        </p:spPr>
      </p:pic>
    </p:spTree>
    <p:extLst>
      <p:ext uri="{BB962C8B-B14F-4D97-AF65-F5344CB8AC3E}">
        <p14:creationId xmlns:p14="http://schemas.microsoft.com/office/powerpoint/2010/main" val="318332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lum bright="70000" contrast="-70000"/>
          </a:blip>
          <a:srcRect l="730" t="68033" r="2586" b="13816"/>
          <a:stretch>
            <a:fillRect/>
          </a:stretch>
        </p:blipFill>
        <p:spPr bwMode="auto">
          <a:xfrm>
            <a:off x="552203" y="5498275"/>
            <a:ext cx="8039595" cy="1721922"/>
          </a:xfrm>
          <a:prstGeom prst="rect">
            <a:avLst/>
          </a:prstGeom>
          <a:noFill/>
          <a:ln w="9525">
            <a:noFill/>
            <a:miter lim="800000"/>
            <a:headEnd/>
            <a:tailEnd/>
          </a:ln>
          <a:effectLst>
            <a:softEdge rad="127000"/>
          </a:effectLst>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55</a:t>
            </a:fld>
            <a:endParaRPr lang="en-US"/>
          </a:p>
        </p:txBody>
      </p:sp>
      <p:sp>
        <p:nvSpPr>
          <p:cNvPr id="10" name="TextBox 9"/>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“Set up Processing” button displays the session processing controls. L</a:t>
            </a:r>
            <a:r>
              <a:rPr lang="en-US" sz="2400" dirty="0">
                <a:solidFill>
                  <a:schemeClr val="bg1"/>
                </a:solidFill>
              </a:rPr>
              <a:t>et’s leave this until we finish exploring the web page.</a:t>
            </a:r>
          </a:p>
        </p:txBody>
      </p:sp>
      <p:pic>
        <p:nvPicPr>
          <p:cNvPr id="12" name="Picture 11" descr="whitearrow.gif"/>
          <p:cNvPicPr>
            <a:picLocks noChangeAspect="1"/>
          </p:cNvPicPr>
          <p:nvPr/>
        </p:nvPicPr>
        <p:blipFill>
          <a:blip r:embed="rId4" cstate="print"/>
          <a:srcRect/>
          <a:stretch>
            <a:fillRect/>
          </a:stretch>
        </p:blipFill>
        <p:spPr bwMode="auto">
          <a:xfrm>
            <a:off x="1638794" y="2079171"/>
            <a:ext cx="439387" cy="439387"/>
          </a:xfrm>
          <a:prstGeom prst="rect">
            <a:avLst/>
          </a:prstGeom>
          <a:noFill/>
          <a:ln w="9525">
            <a:noFill/>
            <a:miter lim="800000"/>
            <a:headEnd/>
            <a:tailEnd/>
          </a:ln>
        </p:spPr>
      </p:pic>
      <p:pic>
        <p:nvPicPr>
          <p:cNvPr id="11" name="Picture 10">
            <a:extLst>
              <a:ext uri="{FF2B5EF4-FFF2-40B4-BE49-F238E27FC236}">
                <a16:creationId xmlns:a16="http://schemas.microsoft.com/office/drawing/2014/main" id="{D4161CB0-1BD6-482D-BD33-A669728ACFE4}"/>
              </a:ext>
            </a:extLst>
          </p:cNvPr>
          <p:cNvPicPr>
            <a:picLocks noChangeAspect="1"/>
          </p:cNvPicPr>
          <p:nvPr/>
        </p:nvPicPr>
        <p:blipFill>
          <a:blip r:embed="rId5"/>
          <a:stretch>
            <a:fillRect/>
          </a:stretch>
        </p:blipFill>
        <p:spPr>
          <a:xfrm>
            <a:off x="573756" y="768290"/>
            <a:ext cx="2565329" cy="3826616"/>
          </a:xfrm>
          <a:prstGeom prst="rect">
            <a:avLst/>
          </a:prstGeom>
        </p:spPr>
      </p:pic>
      <p:sp>
        <p:nvSpPr>
          <p:cNvPr id="13" name="Rectangle 12">
            <a:extLst>
              <a:ext uri="{FF2B5EF4-FFF2-40B4-BE49-F238E27FC236}">
                <a16:creationId xmlns:a16="http://schemas.microsoft.com/office/drawing/2014/main" id="{DE5EB958-4DA7-438C-AEF3-7E3449818C9F}"/>
              </a:ext>
            </a:extLst>
          </p:cNvPr>
          <p:cNvSpPr/>
          <p:nvPr/>
        </p:nvSpPr>
        <p:spPr>
          <a:xfrm>
            <a:off x="457200" y="3666754"/>
            <a:ext cx="2821009" cy="88052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56</a:t>
            </a:fld>
            <a:endParaRPr lang="en-US"/>
          </a:p>
        </p:txBody>
      </p:sp>
      <p:pic>
        <p:nvPicPr>
          <p:cNvPr id="12" name="Picture 11" descr="whitearrow.gif"/>
          <p:cNvPicPr>
            <a:picLocks noChangeAspect="1"/>
          </p:cNvPicPr>
          <p:nvPr/>
        </p:nvPicPr>
        <p:blipFill>
          <a:blip r:embed="rId3" cstate="print"/>
          <a:srcRect/>
          <a:stretch>
            <a:fillRect/>
          </a:stretch>
        </p:blipFill>
        <p:spPr bwMode="auto">
          <a:xfrm>
            <a:off x="1638794" y="2079171"/>
            <a:ext cx="439387" cy="439387"/>
          </a:xfrm>
          <a:prstGeom prst="rect">
            <a:avLst/>
          </a:prstGeom>
          <a:noFill/>
          <a:ln w="9525">
            <a:noFill/>
            <a:miter lim="800000"/>
            <a:headEnd/>
            <a:tailEnd/>
          </a:ln>
        </p:spPr>
      </p:pic>
      <p:sp>
        <p:nvSpPr>
          <p:cNvPr id="10" name="TextBox 9"/>
          <p:cNvSpPr txBox="1"/>
          <p:nvPr/>
        </p:nvSpPr>
        <p:spPr>
          <a:xfrm>
            <a:off x="304800" y="3911536"/>
            <a:ext cx="8229600"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Scrolling to the bottom of the web page, we see a table below the map with the solution values that are checked against the solution quality thresholds</a:t>
            </a:r>
            <a:r>
              <a:rPr lang="en-US" sz="2400" dirty="0">
                <a:solidFill>
                  <a:schemeClr val="bg1"/>
                </a:solidFill>
              </a:rPr>
              <a:t>. If a value exceeds its threshold, the value is highlighted using an </a:t>
            </a:r>
            <a:r>
              <a:rPr lang="en-US" sz="2400" dirty="0">
                <a:solidFill>
                  <a:srgbClr val="FFC000"/>
                </a:solidFill>
              </a:rPr>
              <a:t>orange color </a:t>
            </a:r>
            <a:r>
              <a:rPr lang="en-US" sz="2400" dirty="0">
                <a:solidFill>
                  <a:schemeClr val="bg1"/>
                </a:solidFill>
              </a:rPr>
              <a:t>and the mark’s icon is changed to reflect this condition. This table shows that the OPUS solutions for this session meet the project’s preferences.</a:t>
            </a:r>
          </a:p>
        </p:txBody>
      </p:sp>
      <p:pic>
        <p:nvPicPr>
          <p:cNvPr id="8" name="Picture 7">
            <a:extLst>
              <a:ext uri="{FF2B5EF4-FFF2-40B4-BE49-F238E27FC236}">
                <a16:creationId xmlns:a16="http://schemas.microsoft.com/office/drawing/2014/main" id="{F11CFBDB-D0FE-47B9-9A58-83B196B22D92}"/>
              </a:ext>
            </a:extLst>
          </p:cNvPr>
          <p:cNvPicPr>
            <a:picLocks noChangeAspect="1"/>
          </p:cNvPicPr>
          <p:nvPr/>
        </p:nvPicPr>
        <p:blipFill>
          <a:blip r:embed="rId4"/>
          <a:stretch>
            <a:fillRect/>
          </a:stretch>
        </p:blipFill>
        <p:spPr>
          <a:xfrm>
            <a:off x="0" y="0"/>
            <a:ext cx="9144000" cy="3775046"/>
          </a:xfrm>
          <a:prstGeom prst="rect">
            <a:avLst/>
          </a:prstGeom>
        </p:spPr>
      </p:pic>
      <p:sp>
        <p:nvSpPr>
          <p:cNvPr id="14" name="Rectangle 13">
            <a:extLst>
              <a:ext uri="{FF2B5EF4-FFF2-40B4-BE49-F238E27FC236}">
                <a16:creationId xmlns:a16="http://schemas.microsoft.com/office/drawing/2014/main" id="{D10DD114-6AB0-4EE0-A9B7-6ACC2D56218E}"/>
              </a:ext>
            </a:extLst>
          </p:cNvPr>
          <p:cNvSpPr/>
          <p:nvPr/>
        </p:nvSpPr>
        <p:spPr>
          <a:xfrm>
            <a:off x="101598" y="136525"/>
            <a:ext cx="4949373" cy="164873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FC305B9-C251-4392-85B0-E08579FF66CC}"/>
              </a:ext>
            </a:extLst>
          </p:cNvPr>
          <p:cNvSpPr txBox="1"/>
          <p:nvPr/>
        </p:nvSpPr>
        <p:spPr>
          <a:xfrm rot="20926211">
            <a:off x="5219699" y="776225"/>
            <a:ext cx="2667000" cy="369332"/>
          </a:xfrm>
          <a:prstGeom prst="rect">
            <a:avLst/>
          </a:prstGeom>
          <a:noFill/>
        </p:spPr>
        <p:txBody>
          <a:bodyPr wrap="square" rtlCol="0">
            <a:spAutoFit/>
          </a:bodyPr>
          <a:lstStyle/>
          <a:p>
            <a:r>
              <a:rPr lang="en-US" dirty="0"/>
              <a:t>All ICON’s are GREEN</a:t>
            </a:r>
          </a:p>
        </p:txBody>
      </p:sp>
      <p:pic>
        <p:nvPicPr>
          <p:cNvPr id="16" name="Picture 15" descr="whitearrow.gif">
            <a:extLst>
              <a:ext uri="{FF2B5EF4-FFF2-40B4-BE49-F238E27FC236}">
                <a16:creationId xmlns:a16="http://schemas.microsoft.com/office/drawing/2014/main" id="{242D13E2-7ACC-4806-977F-AA7E2001F2E0}"/>
              </a:ext>
            </a:extLst>
          </p:cNvPr>
          <p:cNvPicPr>
            <a:picLocks noChangeAspect="1"/>
          </p:cNvPicPr>
          <p:nvPr/>
        </p:nvPicPr>
        <p:blipFill>
          <a:blip r:embed="rId3" cstate="print"/>
          <a:srcRect/>
          <a:stretch>
            <a:fillRect/>
          </a:stretch>
        </p:blipFill>
        <p:spPr bwMode="auto">
          <a:xfrm>
            <a:off x="4910426" y="1538204"/>
            <a:ext cx="439387" cy="439387"/>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59C5966-C24F-456C-8A18-CFF821024EAB}"/>
              </a:ext>
            </a:extLst>
          </p:cNvPr>
          <p:cNvPicPr>
            <a:picLocks noChangeAspect="1"/>
          </p:cNvPicPr>
          <p:nvPr/>
        </p:nvPicPr>
        <p:blipFill>
          <a:blip r:embed="rId3"/>
          <a:stretch>
            <a:fillRect/>
          </a:stretch>
        </p:blipFill>
        <p:spPr>
          <a:xfrm>
            <a:off x="0" y="0"/>
            <a:ext cx="9144000" cy="377504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57</a:t>
            </a:fld>
            <a:endParaRPr lang="en-US"/>
          </a:p>
        </p:txBody>
      </p:sp>
      <p:pic>
        <p:nvPicPr>
          <p:cNvPr id="12" name="Picture 11" descr="whitearrow.gif"/>
          <p:cNvPicPr>
            <a:picLocks noChangeAspect="1"/>
          </p:cNvPicPr>
          <p:nvPr/>
        </p:nvPicPr>
        <p:blipFill>
          <a:blip r:embed="rId4" cstate="print"/>
          <a:srcRect/>
          <a:stretch>
            <a:fillRect/>
          </a:stretch>
        </p:blipFill>
        <p:spPr bwMode="auto">
          <a:xfrm>
            <a:off x="4352306" y="2608632"/>
            <a:ext cx="439387" cy="439387"/>
          </a:xfrm>
          <a:prstGeom prst="rect">
            <a:avLst/>
          </a:prstGeom>
          <a:noFill/>
          <a:ln w="9525">
            <a:noFill/>
            <a:miter lim="800000"/>
            <a:headEnd/>
            <a:tailEnd/>
          </a:ln>
        </p:spPr>
      </p:pic>
      <p:sp>
        <p:nvSpPr>
          <p:cNvPr id="10" name="TextBox 9"/>
          <p:cNvSpPr txBox="1"/>
          <p:nvPr/>
        </p:nvSpPr>
        <p:spPr>
          <a:xfrm>
            <a:off x="416993" y="4596109"/>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At the bottom of the web page is a Data Availability plot.</a:t>
            </a:r>
            <a:endParaRPr lang="en-US" sz="2400" dirty="0">
              <a:solidFill>
                <a:schemeClr val="bg1"/>
              </a:solidFill>
            </a:endParaRPr>
          </a:p>
          <a:p>
            <a:r>
              <a:rPr lang="en-US" sz="2400" dirty="0"/>
              <a:t>The numbers and colors indicate the approximate satellite count in each time block.  (1 to 9, then A,B,C </a:t>
            </a:r>
            <a:r>
              <a:rPr lang="en-US" sz="2400" dirty="0" err="1"/>
              <a:t>etc</a:t>
            </a:r>
            <a:r>
              <a:rPr lang="en-US" sz="2400" dirty="0"/>
              <a:t>)</a:t>
            </a:r>
          </a:p>
        </p:txBody>
      </p:sp>
      <p:sp>
        <p:nvSpPr>
          <p:cNvPr id="15" name="Rectangle 14">
            <a:extLst>
              <a:ext uri="{FF2B5EF4-FFF2-40B4-BE49-F238E27FC236}">
                <a16:creationId xmlns:a16="http://schemas.microsoft.com/office/drawing/2014/main" id="{EB061CB0-ECD0-415C-ADED-31A4DFAF0349}"/>
              </a:ext>
            </a:extLst>
          </p:cNvPr>
          <p:cNvSpPr/>
          <p:nvPr/>
        </p:nvSpPr>
        <p:spPr>
          <a:xfrm>
            <a:off x="116113" y="1784266"/>
            <a:ext cx="4949373" cy="164873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06E6032-2360-4E54-B1D1-0A6B86A48C42}"/>
              </a:ext>
            </a:extLst>
          </p:cNvPr>
          <p:cNvPicPr>
            <a:picLocks noChangeAspect="1"/>
          </p:cNvPicPr>
          <p:nvPr/>
        </p:nvPicPr>
        <p:blipFill>
          <a:blip r:embed="rId3"/>
          <a:stretch>
            <a:fillRect/>
          </a:stretch>
        </p:blipFill>
        <p:spPr>
          <a:xfrm>
            <a:off x="0" y="0"/>
            <a:ext cx="9144000" cy="3775046"/>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58</a:t>
            </a:fld>
            <a:endParaRPr lang="en-US"/>
          </a:p>
        </p:txBody>
      </p:sp>
      <p:pic>
        <p:nvPicPr>
          <p:cNvPr id="12" name="Picture 11" descr="whitearrow.gif"/>
          <p:cNvPicPr>
            <a:picLocks noChangeAspect="1"/>
          </p:cNvPicPr>
          <p:nvPr/>
        </p:nvPicPr>
        <p:blipFill>
          <a:blip r:embed="rId4" cstate="print"/>
          <a:srcRect/>
          <a:stretch>
            <a:fillRect/>
          </a:stretch>
        </p:blipFill>
        <p:spPr bwMode="auto">
          <a:xfrm>
            <a:off x="8704613" y="2558142"/>
            <a:ext cx="439387" cy="439387"/>
          </a:xfrm>
          <a:prstGeom prst="rect">
            <a:avLst/>
          </a:prstGeom>
          <a:noFill/>
          <a:ln w="9525">
            <a:noFill/>
            <a:miter lim="800000"/>
            <a:headEnd/>
            <a:tailEnd/>
          </a:ln>
        </p:spPr>
      </p:pic>
      <p:sp>
        <p:nvSpPr>
          <p:cNvPr id="10" name="TextBox 9"/>
          <p:cNvSpPr txBox="1"/>
          <p:nvPr/>
        </p:nvSpPr>
        <p:spPr>
          <a:xfrm>
            <a:off x="326571" y="4650199"/>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Mark ID’s labeling in each row are convenience links to navigate to the Mark Summary web pages.</a:t>
            </a:r>
            <a:endParaRPr lang="en-US" sz="2400" dirty="0">
              <a:solidFill>
                <a:schemeClr val="bg1"/>
              </a:solidFill>
            </a:endParaRPr>
          </a:p>
        </p:txBody>
      </p:sp>
      <p:sp>
        <p:nvSpPr>
          <p:cNvPr id="16" name="Rectangle 15">
            <a:extLst>
              <a:ext uri="{FF2B5EF4-FFF2-40B4-BE49-F238E27FC236}">
                <a16:creationId xmlns:a16="http://schemas.microsoft.com/office/drawing/2014/main" id="{1B6C6221-7C81-403B-B214-4226D649BD8C}"/>
              </a:ext>
            </a:extLst>
          </p:cNvPr>
          <p:cNvSpPr/>
          <p:nvPr/>
        </p:nvSpPr>
        <p:spPr>
          <a:xfrm>
            <a:off x="116114" y="246743"/>
            <a:ext cx="607786" cy="119629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81E7FEE-599C-43ED-94D5-C59C564AA253}"/>
              </a:ext>
            </a:extLst>
          </p:cNvPr>
          <p:cNvSpPr/>
          <p:nvPr/>
        </p:nvSpPr>
        <p:spPr>
          <a:xfrm>
            <a:off x="116114" y="2179687"/>
            <a:ext cx="607786" cy="12493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1000"/>
                            </p:stCondLst>
                            <p:childTnLst>
                              <p:par>
                                <p:cTn id="9" presetID="22" presetClass="entr" presetSubtype="1" fill="hold" grpId="0" nodeType="after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59</a:t>
            </a:fld>
            <a:endParaRPr lang="en-US"/>
          </a:p>
        </p:txBody>
      </p:sp>
      <p:sp>
        <p:nvSpPr>
          <p:cNvPr id="10" name="TextBox 9"/>
          <p:cNvSpPr txBox="1"/>
          <p:nvPr/>
        </p:nvSpPr>
        <p:spPr>
          <a:xfrm>
            <a:off x="457200" y="521208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Now let’s scroll back to the top of the web page and describe the processing controls</a:t>
            </a:r>
            <a:r>
              <a:rPr lang="en-US" sz="2400" dirty="0">
                <a:solidFill>
                  <a:schemeClr val="bg1"/>
                </a:solidFill>
              </a:rPr>
              <a:t>.</a:t>
            </a:r>
          </a:p>
        </p:txBody>
      </p:sp>
      <p:pic>
        <p:nvPicPr>
          <p:cNvPr id="12" name="Picture 11" descr="whitearrow.gif"/>
          <p:cNvPicPr>
            <a:picLocks noChangeAspect="1"/>
          </p:cNvPicPr>
          <p:nvPr/>
        </p:nvPicPr>
        <p:blipFill>
          <a:blip r:embed="rId3" cstate="print"/>
          <a:srcRect/>
          <a:stretch>
            <a:fillRect/>
          </a:stretch>
        </p:blipFill>
        <p:spPr bwMode="auto">
          <a:xfrm>
            <a:off x="8924306" y="1393371"/>
            <a:ext cx="439387" cy="439387"/>
          </a:xfrm>
          <a:prstGeom prst="rect">
            <a:avLst/>
          </a:prstGeom>
          <a:noFill/>
          <a:ln w="9525">
            <a:noFill/>
            <a:miter lim="800000"/>
            <a:headEnd/>
            <a:tailEnd/>
          </a:ln>
        </p:spPr>
      </p:pic>
      <p:pic>
        <p:nvPicPr>
          <p:cNvPr id="3" name="Picture 2">
            <a:extLst>
              <a:ext uri="{FF2B5EF4-FFF2-40B4-BE49-F238E27FC236}">
                <a16:creationId xmlns:a16="http://schemas.microsoft.com/office/drawing/2014/main" id="{87F92208-506A-4E1C-A34E-C5A99D9649F2}"/>
              </a:ext>
            </a:extLst>
          </p:cNvPr>
          <p:cNvPicPr>
            <a:picLocks noChangeAspect="1"/>
          </p:cNvPicPr>
          <p:nvPr/>
        </p:nvPicPr>
        <p:blipFill>
          <a:blip r:embed="rId4"/>
          <a:stretch>
            <a:fillRect/>
          </a:stretch>
        </p:blipFill>
        <p:spPr>
          <a:xfrm>
            <a:off x="0" y="0"/>
            <a:ext cx="9144000" cy="5053708"/>
          </a:xfrm>
          <a:prstGeom prst="rect">
            <a:avLst/>
          </a:prstGeom>
        </p:spPr>
      </p:pic>
      <p:sp>
        <p:nvSpPr>
          <p:cNvPr id="13" name="Rectangle 12">
            <a:extLst>
              <a:ext uri="{FF2B5EF4-FFF2-40B4-BE49-F238E27FC236}">
                <a16:creationId xmlns:a16="http://schemas.microsoft.com/office/drawing/2014/main" id="{F93E2BE4-B6D0-43EB-87BD-4F48F6F8298C}"/>
              </a:ext>
            </a:extLst>
          </p:cNvPr>
          <p:cNvSpPr/>
          <p:nvPr/>
        </p:nvSpPr>
        <p:spPr>
          <a:xfrm>
            <a:off x="78014" y="1319563"/>
            <a:ext cx="1045936" cy="43938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CDAD2D2E-7E35-4B2B-8B88-1B4324D1312A}"/>
              </a:ext>
            </a:extLst>
          </p:cNvPr>
          <p:cNvCxnSpPr>
            <a:cxnSpLocks/>
          </p:cNvCxnSpPr>
          <p:nvPr/>
        </p:nvCxnSpPr>
        <p:spPr>
          <a:xfrm flipH="1" flipV="1">
            <a:off x="1123950" y="1758950"/>
            <a:ext cx="3448050" cy="334010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1000"/>
                            </p:stCondLst>
                            <p:childTnLst>
                              <p:par>
                                <p:cTn id="9" presetID="22" presetClass="entr" presetSubtype="2" fill="hold" grpId="0" nodeType="after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F1B16D-E7BF-4577-AF6A-86637BF0C06A}"/>
              </a:ext>
            </a:extLst>
          </p:cNvPr>
          <p:cNvPicPr>
            <a:picLocks noChangeAspect="1"/>
          </p:cNvPicPr>
          <p:nvPr/>
        </p:nvPicPr>
        <p:blipFill>
          <a:blip r:embed="rId3"/>
          <a:stretch>
            <a:fillRect/>
          </a:stretch>
        </p:blipFill>
        <p:spPr>
          <a:xfrm>
            <a:off x="206356" y="0"/>
            <a:ext cx="8731288" cy="68580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a:t>
            </a:fld>
            <a:endParaRPr lang="en-US"/>
          </a:p>
        </p:txBody>
      </p:sp>
      <p:sp>
        <p:nvSpPr>
          <p:cNvPr id="9" name="TextBox 8"/>
          <p:cNvSpPr txBox="1"/>
          <p:nvPr/>
        </p:nvSpPr>
        <p:spPr>
          <a:xfrm>
            <a:off x="3877684" y="4786690"/>
            <a:ext cx="4824805"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In a few moments, the web page for the earliest session in the project will appear. </a:t>
            </a:r>
          </a:p>
          <a:p>
            <a:r>
              <a:rPr lang="en-US" sz="2400" dirty="0"/>
              <a:t>In this case, session 2013-121-A.</a:t>
            </a:r>
            <a:endParaRPr lang="en-US" sz="2400" dirty="0">
              <a:solidFill>
                <a:schemeClr val="bg1"/>
              </a:solidFill>
            </a:endParaRPr>
          </a:p>
        </p:txBody>
      </p:sp>
      <p:sp>
        <p:nvSpPr>
          <p:cNvPr id="11" name="Rectangle 10">
            <a:extLst>
              <a:ext uri="{FF2B5EF4-FFF2-40B4-BE49-F238E27FC236}">
                <a16:creationId xmlns:a16="http://schemas.microsoft.com/office/drawing/2014/main" id="{89C135D3-BD85-41D6-A4F6-4146FC33FEB1}"/>
              </a:ext>
            </a:extLst>
          </p:cNvPr>
          <p:cNvSpPr/>
          <p:nvPr/>
        </p:nvSpPr>
        <p:spPr>
          <a:xfrm>
            <a:off x="586256" y="617174"/>
            <a:ext cx="759944" cy="1968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574C097D-2639-4853-A4E4-61E85BDCABDB}"/>
              </a:ext>
            </a:extLst>
          </p:cNvPr>
          <p:cNvCxnSpPr>
            <a:cxnSpLocks/>
            <a:endCxn id="11" idx="3"/>
          </p:cNvCxnSpPr>
          <p:nvPr/>
        </p:nvCxnSpPr>
        <p:spPr>
          <a:xfrm flipH="1" flipV="1">
            <a:off x="1346200" y="715581"/>
            <a:ext cx="4548992" cy="3910208"/>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2880916-57BC-49F2-9C42-37C326510AC8}"/>
              </a:ext>
            </a:extLst>
          </p:cNvPr>
          <p:cNvSpPr txBox="1"/>
          <p:nvPr/>
        </p:nvSpPr>
        <p:spPr>
          <a:xfrm rot="20949600">
            <a:off x="4238541" y="1643191"/>
            <a:ext cx="4114800" cy="646331"/>
          </a:xfrm>
          <a:prstGeom prst="rect">
            <a:avLst/>
          </a:prstGeom>
          <a:noFill/>
        </p:spPr>
        <p:txBody>
          <a:bodyPr wrap="square" rtlCol="0">
            <a:spAutoFit/>
          </a:bodyPr>
          <a:lstStyle/>
          <a:p>
            <a:r>
              <a:rPr lang="en-US" dirty="0">
                <a:solidFill>
                  <a:srgbClr val="0070C0"/>
                </a:solidFill>
              </a:rPr>
              <a:t>No baselines are shown because the sessions have NOT been processed.</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1000"/>
                            </p:stCondLst>
                            <p:childTnLst>
                              <p:par>
                                <p:cTn id="9" presetID="22" presetClass="entr" presetSubtype="2"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EBD24BA-8DAE-40BB-831B-8A42FC82C03A}"/>
              </a:ext>
            </a:extLst>
          </p:cNvPr>
          <p:cNvPicPr>
            <a:picLocks noChangeAspect="1"/>
          </p:cNvPicPr>
          <p:nvPr/>
        </p:nvPicPr>
        <p:blipFill>
          <a:blip r:embed="rId3"/>
          <a:stretch>
            <a:fillRect/>
          </a:stretch>
        </p:blipFill>
        <p:spPr>
          <a:xfrm>
            <a:off x="558871" y="1019704"/>
            <a:ext cx="2565329" cy="3826616"/>
          </a:xfrm>
          <a:prstGeom prst="rect">
            <a:avLst/>
          </a:prstGeom>
        </p:spPr>
      </p:pic>
      <p:pic>
        <p:nvPicPr>
          <p:cNvPr id="9" name="Picture 8">
            <a:extLst>
              <a:ext uri="{FF2B5EF4-FFF2-40B4-BE49-F238E27FC236}">
                <a16:creationId xmlns:a16="http://schemas.microsoft.com/office/drawing/2014/main" id="{949B9888-9174-41E3-B2CB-DD5553D13236}"/>
              </a:ext>
            </a:extLst>
          </p:cNvPr>
          <p:cNvPicPr>
            <a:picLocks noChangeAspect="1"/>
          </p:cNvPicPr>
          <p:nvPr/>
        </p:nvPicPr>
        <p:blipFill>
          <a:blip r:embed="rId4"/>
          <a:stretch>
            <a:fillRect/>
          </a:stretch>
        </p:blipFill>
        <p:spPr>
          <a:xfrm>
            <a:off x="3302000" y="1427657"/>
            <a:ext cx="5384800" cy="3113168"/>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60</a:t>
            </a:fld>
            <a:endParaRPr lang="en-US"/>
          </a:p>
        </p:txBody>
      </p:sp>
      <p:sp>
        <p:nvSpPr>
          <p:cNvPr id="10" name="TextBox 9"/>
          <p:cNvSpPr txBox="1"/>
          <p:nvPr/>
        </p:nvSpPr>
        <p:spPr>
          <a:xfrm>
            <a:off x="457200" y="484632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Clicking the “Set up Processing” button causes two things to happen: the processing set up window appears and the baselines implied by the processing selections are shown on the session map.</a:t>
            </a:r>
            <a:endParaRPr lang="en-US" sz="2400" dirty="0">
              <a:solidFill>
                <a:schemeClr val="bg1"/>
              </a:solidFill>
            </a:endParaRPr>
          </a:p>
        </p:txBody>
      </p:sp>
      <p:pic>
        <p:nvPicPr>
          <p:cNvPr id="3" name="Picture 2">
            <a:extLst>
              <a:ext uri="{FF2B5EF4-FFF2-40B4-BE49-F238E27FC236}">
                <a16:creationId xmlns:a16="http://schemas.microsoft.com/office/drawing/2014/main" id="{8CA00B38-38F2-46FB-B09E-A3E759588A12}"/>
              </a:ext>
            </a:extLst>
          </p:cNvPr>
          <p:cNvPicPr>
            <a:picLocks noChangeAspect="1"/>
          </p:cNvPicPr>
          <p:nvPr/>
        </p:nvPicPr>
        <p:blipFill>
          <a:blip r:embed="rId5"/>
          <a:stretch>
            <a:fillRect/>
          </a:stretch>
        </p:blipFill>
        <p:spPr>
          <a:xfrm>
            <a:off x="442315" y="109714"/>
            <a:ext cx="4726814" cy="3760829"/>
          </a:xfrm>
          <a:prstGeom prst="rect">
            <a:avLst/>
          </a:prstGeom>
        </p:spPr>
      </p:pic>
      <p:pic>
        <p:nvPicPr>
          <p:cNvPr id="13" name="Picture 12" descr="whitearrow.gif">
            <a:extLst>
              <a:ext uri="{FF2B5EF4-FFF2-40B4-BE49-F238E27FC236}">
                <a16:creationId xmlns:a16="http://schemas.microsoft.com/office/drawing/2014/main" id="{178FF940-1931-48FE-B6E9-EA3DA0C2B580}"/>
              </a:ext>
            </a:extLst>
          </p:cNvPr>
          <p:cNvPicPr>
            <a:picLocks noChangeAspect="1"/>
          </p:cNvPicPr>
          <p:nvPr/>
        </p:nvPicPr>
        <p:blipFill>
          <a:blip r:embed="rId6" cstate="print"/>
          <a:srcRect/>
          <a:stretch>
            <a:fillRect/>
          </a:stretch>
        </p:blipFill>
        <p:spPr bwMode="auto">
          <a:xfrm>
            <a:off x="3058515" y="4397897"/>
            <a:ext cx="439387" cy="439387"/>
          </a:xfrm>
          <a:prstGeom prst="rect">
            <a:avLst/>
          </a:prstGeom>
          <a:noFill/>
          <a:ln w="9525">
            <a:noFill/>
            <a:miter lim="800000"/>
            <a:headEnd/>
            <a:tailEnd/>
          </a:ln>
        </p:spPr>
      </p:pic>
      <p:sp>
        <p:nvSpPr>
          <p:cNvPr id="15" name="Rectangle 14">
            <a:extLst>
              <a:ext uri="{FF2B5EF4-FFF2-40B4-BE49-F238E27FC236}">
                <a16:creationId xmlns:a16="http://schemas.microsoft.com/office/drawing/2014/main" id="{D20A7991-9CC0-4978-B0D2-3B1630D8BE90}"/>
              </a:ext>
            </a:extLst>
          </p:cNvPr>
          <p:cNvSpPr/>
          <p:nvPr/>
        </p:nvSpPr>
        <p:spPr>
          <a:xfrm>
            <a:off x="457200" y="3904769"/>
            <a:ext cx="2821009" cy="88052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par>
                          <p:cTn id="8" fill="hold">
                            <p:stCondLst>
                              <p:cond delay="750"/>
                            </p:stCondLst>
                            <p:childTnLst>
                              <p:par>
                                <p:cTn id="9" presetID="22" presetClass="entr" presetSubtype="8"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750"/>
                                        <p:tgtEl>
                                          <p:spTgt spid="15"/>
                                        </p:tgtEl>
                                      </p:cBhvr>
                                    </p:animEffect>
                                  </p:childTnLst>
                                </p:cTn>
                              </p:par>
                            </p:childTnLst>
                          </p:cTn>
                        </p:par>
                        <p:par>
                          <p:cTn id="12" fill="hold">
                            <p:stCondLst>
                              <p:cond delay="2000"/>
                            </p:stCondLst>
                            <p:childTnLst>
                              <p:par>
                                <p:cTn id="13" presetID="22" presetClass="entr" presetSubtype="8"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750"/>
                                        <p:tgtEl>
                                          <p:spTgt spid="3"/>
                                        </p:tgtEl>
                                      </p:cBhvr>
                                    </p:animEffect>
                                  </p:childTnLst>
                                </p:cTn>
                              </p:par>
                            </p:childTnLst>
                          </p:cTn>
                        </p:par>
                        <p:par>
                          <p:cTn id="16" fill="hold">
                            <p:stCondLst>
                              <p:cond delay="3250"/>
                            </p:stCondLst>
                            <p:childTnLst>
                              <p:par>
                                <p:cTn id="17" presetID="22" presetClass="entr" presetSubtype="8" fill="hold" nodeType="after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61</a:t>
            </a:fld>
            <a:endParaRPr lang="en-US"/>
          </a:p>
        </p:txBody>
      </p:sp>
      <p:sp>
        <p:nvSpPr>
          <p:cNvPr id="10" name="TextBox 9"/>
          <p:cNvSpPr txBox="1"/>
          <p:nvPr/>
        </p:nvSpPr>
        <p:spPr>
          <a:xfrm>
            <a:off x="457200" y="484632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After shrinking both windows and placing them side by side, we see that the baselines are indeed drawn on the map. Let’s focus on the session processing form, but keep a small copy of the map for the remainder of this discussion.</a:t>
            </a:r>
            <a:endParaRPr lang="en-US" sz="2400" dirty="0">
              <a:solidFill>
                <a:schemeClr val="bg1"/>
              </a:solidFill>
            </a:endParaRPr>
          </a:p>
        </p:txBody>
      </p:sp>
      <p:pic>
        <p:nvPicPr>
          <p:cNvPr id="12" name="Picture 11">
            <a:extLst>
              <a:ext uri="{FF2B5EF4-FFF2-40B4-BE49-F238E27FC236}">
                <a16:creationId xmlns:a16="http://schemas.microsoft.com/office/drawing/2014/main" id="{B0899967-50D6-47B2-B76B-7A6B09F55848}"/>
              </a:ext>
            </a:extLst>
          </p:cNvPr>
          <p:cNvPicPr>
            <a:picLocks noChangeAspect="1"/>
          </p:cNvPicPr>
          <p:nvPr/>
        </p:nvPicPr>
        <p:blipFill>
          <a:blip r:embed="rId3"/>
          <a:stretch>
            <a:fillRect/>
          </a:stretch>
        </p:blipFill>
        <p:spPr>
          <a:xfrm>
            <a:off x="5907114" y="0"/>
            <a:ext cx="3236885" cy="1839558"/>
          </a:xfrm>
          <a:prstGeom prst="rect">
            <a:avLst/>
          </a:prstGeom>
        </p:spPr>
      </p:pic>
      <p:pic>
        <p:nvPicPr>
          <p:cNvPr id="14" name="Picture 13">
            <a:extLst>
              <a:ext uri="{FF2B5EF4-FFF2-40B4-BE49-F238E27FC236}">
                <a16:creationId xmlns:a16="http://schemas.microsoft.com/office/drawing/2014/main" id="{86D62324-8FC9-4B0E-ACBD-42CD0195AEE9}"/>
              </a:ext>
            </a:extLst>
          </p:cNvPr>
          <p:cNvPicPr>
            <a:picLocks noChangeAspect="1"/>
          </p:cNvPicPr>
          <p:nvPr/>
        </p:nvPicPr>
        <p:blipFill>
          <a:blip r:embed="rId4"/>
          <a:stretch>
            <a:fillRect/>
          </a:stretch>
        </p:blipFill>
        <p:spPr>
          <a:xfrm>
            <a:off x="0" y="0"/>
            <a:ext cx="5911517" cy="42545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71BB9F9F-9481-4B4C-971D-B6D0B0EC968B}"/>
              </a:ext>
            </a:extLst>
          </p:cNvPr>
          <p:cNvPicPr>
            <a:picLocks noChangeAspect="1"/>
          </p:cNvPicPr>
          <p:nvPr/>
        </p:nvPicPr>
        <p:blipFill>
          <a:blip r:embed="rId3"/>
          <a:stretch>
            <a:fillRect/>
          </a:stretch>
        </p:blipFill>
        <p:spPr>
          <a:xfrm>
            <a:off x="0" y="0"/>
            <a:ext cx="5911517" cy="42545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62</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If processing  </a:t>
            </a:r>
            <a:r>
              <a:rPr lang="en-US" sz="2400" dirty="0">
                <a:solidFill>
                  <a:srgbClr val="FFC000"/>
                </a:solidFill>
              </a:rPr>
              <a:t>has not been performed in this session</a:t>
            </a:r>
            <a:r>
              <a:rPr lang="en-US" sz="2400" dirty="0"/>
              <a:t>, the default selections are used as is the case here: all marks are included, a CORS  is suggested as a hub and it is constrained in 3D.</a:t>
            </a:r>
            <a:endParaRPr lang="en-US" sz="2400" dirty="0">
              <a:solidFill>
                <a:schemeClr val="bg1"/>
              </a:solidFill>
            </a:endParaRPr>
          </a:p>
        </p:txBody>
      </p:sp>
      <p:sp>
        <p:nvSpPr>
          <p:cNvPr id="11" name="Rectangle 10">
            <a:extLst>
              <a:ext uri="{FF2B5EF4-FFF2-40B4-BE49-F238E27FC236}">
                <a16:creationId xmlns:a16="http://schemas.microsoft.com/office/drawing/2014/main" id="{EEDE3C54-89B8-4288-8050-301AE0CA99E5}"/>
              </a:ext>
            </a:extLst>
          </p:cNvPr>
          <p:cNvSpPr/>
          <p:nvPr/>
        </p:nvSpPr>
        <p:spPr>
          <a:xfrm>
            <a:off x="113495" y="961544"/>
            <a:ext cx="229405" cy="188325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610BA3B-C511-45AC-A54A-019A4B7EDA03}"/>
              </a:ext>
            </a:extLst>
          </p:cNvPr>
          <p:cNvSpPr/>
          <p:nvPr/>
        </p:nvSpPr>
        <p:spPr>
          <a:xfrm>
            <a:off x="732620" y="961544"/>
            <a:ext cx="229405" cy="188325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F26DB07-9693-4641-AD71-4C844768D8E9}"/>
              </a:ext>
            </a:extLst>
          </p:cNvPr>
          <p:cNvSpPr/>
          <p:nvPr/>
        </p:nvSpPr>
        <p:spPr>
          <a:xfrm>
            <a:off x="1003242" y="961544"/>
            <a:ext cx="638980" cy="188325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02317A6-45ED-4BF8-8F12-F62FAD440B62}"/>
              </a:ext>
            </a:extLst>
          </p:cNvPr>
          <p:cNvSpPr txBox="1"/>
          <p:nvPr/>
        </p:nvSpPr>
        <p:spPr>
          <a:xfrm>
            <a:off x="342900" y="4476471"/>
            <a:ext cx="2381250" cy="369332"/>
          </a:xfrm>
          <a:prstGeom prst="rect">
            <a:avLst/>
          </a:prstGeom>
          <a:noFill/>
        </p:spPr>
        <p:txBody>
          <a:bodyPr wrap="square" rtlCol="0">
            <a:spAutoFit/>
          </a:bodyPr>
          <a:lstStyle/>
          <a:p>
            <a:r>
              <a:rPr lang="en-US" dirty="0">
                <a:solidFill>
                  <a:srgbClr val="FF0000"/>
                </a:solidFill>
              </a:rPr>
              <a:t>Include/exclude mark</a:t>
            </a:r>
          </a:p>
        </p:txBody>
      </p:sp>
      <p:sp>
        <p:nvSpPr>
          <p:cNvPr id="14" name="TextBox 13">
            <a:extLst>
              <a:ext uri="{FF2B5EF4-FFF2-40B4-BE49-F238E27FC236}">
                <a16:creationId xmlns:a16="http://schemas.microsoft.com/office/drawing/2014/main" id="{3E25E1F1-C0EE-4E6C-87A2-10EE454EDA09}"/>
              </a:ext>
            </a:extLst>
          </p:cNvPr>
          <p:cNvSpPr txBox="1"/>
          <p:nvPr/>
        </p:nvSpPr>
        <p:spPr>
          <a:xfrm>
            <a:off x="2724150" y="4476471"/>
            <a:ext cx="1676400" cy="369332"/>
          </a:xfrm>
          <a:prstGeom prst="rect">
            <a:avLst/>
          </a:prstGeom>
          <a:noFill/>
        </p:spPr>
        <p:txBody>
          <a:bodyPr wrap="square" rtlCol="0">
            <a:spAutoFit/>
          </a:bodyPr>
          <a:lstStyle/>
          <a:p>
            <a:r>
              <a:rPr lang="en-US" dirty="0">
                <a:solidFill>
                  <a:srgbClr val="FF0000"/>
                </a:solidFill>
              </a:rPr>
              <a:t>HUB Selection</a:t>
            </a:r>
          </a:p>
        </p:txBody>
      </p:sp>
      <p:sp>
        <p:nvSpPr>
          <p:cNvPr id="15" name="TextBox 14">
            <a:extLst>
              <a:ext uri="{FF2B5EF4-FFF2-40B4-BE49-F238E27FC236}">
                <a16:creationId xmlns:a16="http://schemas.microsoft.com/office/drawing/2014/main" id="{E13254F6-1508-4450-8FC4-3671B695588A}"/>
              </a:ext>
            </a:extLst>
          </p:cNvPr>
          <p:cNvSpPr txBox="1"/>
          <p:nvPr/>
        </p:nvSpPr>
        <p:spPr>
          <a:xfrm>
            <a:off x="4400550" y="4490175"/>
            <a:ext cx="2183130" cy="369332"/>
          </a:xfrm>
          <a:prstGeom prst="rect">
            <a:avLst/>
          </a:prstGeom>
          <a:noFill/>
        </p:spPr>
        <p:txBody>
          <a:bodyPr wrap="square" rtlCol="0">
            <a:spAutoFit/>
          </a:bodyPr>
          <a:lstStyle/>
          <a:p>
            <a:r>
              <a:rPr lang="en-US" dirty="0">
                <a:solidFill>
                  <a:srgbClr val="FF0000"/>
                </a:solidFill>
              </a:rPr>
              <a:t>Constraint Choices</a:t>
            </a:r>
          </a:p>
        </p:txBody>
      </p:sp>
      <p:cxnSp>
        <p:nvCxnSpPr>
          <p:cNvPr id="16" name="Straight Arrow Connector 15">
            <a:extLst>
              <a:ext uri="{FF2B5EF4-FFF2-40B4-BE49-F238E27FC236}">
                <a16:creationId xmlns:a16="http://schemas.microsoft.com/office/drawing/2014/main" id="{A2877DAF-DF23-4177-8BC1-72AAF64C1E81}"/>
              </a:ext>
            </a:extLst>
          </p:cNvPr>
          <p:cNvCxnSpPr>
            <a:cxnSpLocks/>
            <a:stCxn id="2" idx="0"/>
            <a:endCxn id="11" idx="2"/>
          </p:cNvCxnSpPr>
          <p:nvPr/>
        </p:nvCxnSpPr>
        <p:spPr>
          <a:xfrm flipH="1" flipV="1">
            <a:off x="228198" y="2844800"/>
            <a:ext cx="1305327" cy="163167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B20FB37-F639-490D-AF03-280AD4110F9B}"/>
              </a:ext>
            </a:extLst>
          </p:cNvPr>
          <p:cNvCxnSpPr>
            <a:cxnSpLocks/>
            <a:stCxn id="14" idx="0"/>
            <a:endCxn id="12" idx="2"/>
          </p:cNvCxnSpPr>
          <p:nvPr/>
        </p:nvCxnSpPr>
        <p:spPr>
          <a:xfrm flipH="1" flipV="1">
            <a:off x="847323" y="2844800"/>
            <a:ext cx="2715027" cy="163167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EED8DD5D-7BE6-461C-BA51-0E82B7EEDFCF}"/>
              </a:ext>
            </a:extLst>
          </p:cNvPr>
          <p:cNvCxnSpPr>
            <a:cxnSpLocks/>
            <a:stCxn id="15" idx="0"/>
            <a:endCxn id="13" idx="2"/>
          </p:cNvCxnSpPr>
          <p:nvPr/>
        </p:nvCxnSpPr>
        <p:spPr>
          <a:xfrm flipH="1" flipV="1">
            <a:off x="1322732" y="2844800"/>
            <a:ext cx="4169383" cy="1645375"/>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1A9AE473-A9D8-4CA7-B6EC-3A0F79A22E93}"/>
              </a:ext>
            </a:extLst>
          </p:cNvPr>
          <p:cNvPicPr>
            <a:picLocks noChangeAspect="1"/>
          </p:cNvPicPr>
          <p:nvPr/>
        </p:nvPicPr>
        <p:blipFill>
          <a:blip r:embed="rId4"/>
          <a:stretch>
            <a:fillRect/>
          </a:stretch>
        </p:blipFill>
        <p:spPr>
          <a:xfrm>
            <a:off x="5907114" y="0"/>
            <a:ext cx="3236885" cy="183955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grpId="0" nodeType="after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3000"/>
                            </p:stCondLst>
                            <p:childTnLst>
                              <p:par>
                                <p:cTn id="25" presetID="22" presetClass="entr" presetSubtype="4" fill="hold" grpId="0" nodeType="after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4500"/>
                            </p:stCondLst>
                            <p:childTnLst>
                              <p:par>
                                <p:cTn id="33" presetID="2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5000"/>
                            </p:stCondLst>
                            <p:childTnLst>
                              <p:par>
                                <p:cTn id="37" presetID="22" presetClass="entr" presetSubtype="4" fill="hold" grpId="0" nodeType="afterEffect">
                                  <p:stCondLst>
                                    <p:cond delay="50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8CDB493-4A71-40D6-A074-94409D6E684F}"/>
              </a:ext>
            </a:extLst>
          </p:cNvPr>
          <p:cNvPicPr>
            <a:picLocks noChangeAspect="1"/>
          </p:cNvPicPr>
          <p:nvPr/>
        </p:nvPicPr>
        <p:blipFill>
          <a:blip r:embed="rId3"/>
          <a:stretch>
            <a:fillRect/>
          </a:stretch>
        </p:blipFill>
        <p:spPr>
          <a:xfrm>
            <a:off x="0" y="0"/>
            <a:ext cx="5911517" cy="42545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63</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 and the PROCESSING PREFERENCES located at the bottom of the window are the defaults chosen when we initially set the project preferences (see the Managers Page).</a:t>
            </a:r>
            <a:endParaRPr lang="en-US" sz="2400" dirty="0">
              <a:solidFill>
                <a:schemeClr val="bg1"/>
              </a:solidFill>
            </a:endParaRPr>
          </a:p>
        </p:txBody>
      </p:sp>
      <p:pic>
        <p:nvPicPr>
          <p:cNvPr id="11" name="Picture 10">
            <a:extLst>
              <a:ext uri="{FF2B5EF4-FFF2-40B4-BE49-F238E27FC236}">
                <a16:creationId xmlns:a16="http://schemas.microsoft.com/office/drawing/2014/main" id="{D4EB65F6-F665-4ABD-9F6C-980C62B8585C}"/>
              </a:ext>
            </a:extLst>
          </p:cNvPr>
          <p:cNvPicPr>
            <a:picLocks noChangeAspect="1"/>
          </p:cNvPicPr>
          <p:nvPr/>
        </p:nvPicPr>
        <p:blipFill>
          <a:blip r:embed="rId4"/>
          <a:stretch>
            <a:fillRect/>
          </a:stretch>
        </p:blipFill>
        <p:spPr>
          <a:xfrm>
            <a:off x="5907114" y="0"/>
            <a:ext cx="3236885" cy="1839558"/>
          </a:xfrm>
          <a:prstGeom prst="rect">
            <a:avLst/>
          </a:prstGeom>
        </p:spPr>
      </p:pic>
      <p:sp>
        <p:nvSpPr>
          <p:cNvPr id="12" name="Rectangle 11">
            <a:extLst>
              <a:ext uri="{FF2B5EF4-FFF2-40B4-BE49-F238E27FC236}">
                <a16:creationId xmlns:a16="http://schemas.microsoft.com/office/drawing/2014/main" id="{8DE00DE7-3C32-4EFA-8BE7-D0F801111B5E}"/>
              </a:ext>
            </a:extLst>
          </p:cNvPr>
          <p:cNvSpPr/>
          <p:nvPr/>
        </p:nvSpPr>
        <p:spPr>
          <a:xfrm>
            <a:off x="86909" y="2844053"/>
            <a:ext cx="2315035" cy="125864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AC53F9C1-0C97-4D35-968C-44EEE18893EF}"/>
              </a:ext>
            </a:extLst>
          </p:cNvPr>
          <p:cNvPicPr>
            <a:picLocks noChangeAspect="1"/>
          </p:cNvPicPr>
          <p:nvPr/>
        </p:nvPicPr>
        <p:blipFill>
          <a:blip r:embed="rId3"/>
          <a:stretch>
            <a:fillRect/>
          </a:stretch>
        </p:blipFill>
        <p:spPr>
          <a:xfrm>
            <a:off x="1" y="0"/>
            <a:ext cx="5911514" cy="4254499"/>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64</a:t>
            </a:fld>
            <a:endParaRPr lang="en-US"/>
          </a:p>
        </p:txBody>
      </p:sp>
      <p:sp>
        <p:nvSpPr>
          <p:cNvPr id="10" name="TextBox 9"/>
          <p:cNvSpPr txBox="1"/>
          <p:nvPr/>
        </p:nvSpPr>
        <p:spPr>
          <a:xfrm>
            <a:off x="457200" y="493776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But if processing </a:t>
            </a:r>
            <a:r>
              <a:rPr lang="en-US" sz="2400" i="1" dirty="0">
                <a:solidFill>
                  <a:srgbClr val="FFC000"/>
                </a:solidFill>
              </a:rPr>
              <a:t>has previously occurred </a:t>
            </a:r>
            <a:r>
              <a:rPr lang="en-US" sz="2400" dirty="0"/>
              <a:t>in this session (say by your designated field crew leader) the previous processing selections will  be shown. But, remember that you can make different choices for the re-processing.</a:t>
            </a:r>
            <a:endParaRPr lang="en-US" sz="2400" dirty="0">
              <a:solidFill>
                <a:schemeClr val="bg1"/>
              </a:solidFill>
            </a:endParaRPr>
          </a:p>
        </p:txBody>
      </p:sp>
      <p:pic>
        <p:nvPicPr>
          <p:cNvPr id="13" name="Picture 12">
            <a:extLst>
              <a:ext uri="{FF2B5EF4-FFF2-40B4-BE49-F238E27FC236}">
                <a16:creationId xmlns:a16="http://schemas.microsoft.com/office/drawing/2014/main" id="{BFB6BD49-F751-47B6-BB41-A2AD8875E5D1}"/>
              </a:ext>
            </a:extLst>
          </p:cNvPr>
          <p:cNvPicPr>
            <a:picLocks noChangeAspect="1"/>
          </p:cNvPicPr>
          <p:nvPr/>
        </p:nvPicPr>
        <p:blipFill>
          <a:blip r:embed="rId4"/>
          <a:stretch>
            <a:fillRect/>
          </a:stretch>
        </p:blipFill>
        <p:spPr>
          <a:xfrm>
            <a:off x="5907114" y="0"/>
            <a:ext cx="3236885" cy="1839558"/>
          </a:xfrm>
          <a:prstGeom prst="rect">
            <a:avLst/>
          </a:prstGeom>
        </p:spPr>
      </p:pic>
      <p:sp>
        <p:nvSpPr>
          <p:cNvPr id="16" name="Rectangle 15">
            <a:extLst>
              <a:ext uri="{FF2B5EF4-FFF2-40B4-BE49-F238E27FC236}">
                <a16:creationId xmlns:a16="http://schemas.microsoft.com/office/drawing/2014/main" id="{94D37AA5-4766-4AAC-AC1D-EC5F43E3D464}"/>
              </a:ext>
            </a:extLst>
          </p:cNvPr>
          <p:cNvSpPr/>
          <p:nvPr/>
        </p:nvSpPr>
        <p:spPr>
          <a:xfrm>
            <a:off x="766359" y="1237503"/>
            <a:ext cx="871941" cy="20394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F54F8A2-FE6F-438A-8C8F-F846F9A1CE32}"/>
              </a:ext>
            </a:extLst>
          </p:cNvPr>
          <p:cNvSpPr/>
          <p:nvPr/>
        </p:nvSpPr>
        <p:spPr>
          <a:xfrm>
            <a:off x="766358" y="1763358"/>
            <a:ext cx="871941" cy="20394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7678F94-990B-4930-9A07-BE4693094BDE}"/>
              </a:ext>
            </a:extLst>
          </p:cNvPr>
          <p:cNvSpPr/>
          <p:nvPr/>
        </p:nvSpPr>
        <p:spPr>
          <a:xfrm>
            <a:off x="766357" y="2344996"/>
            <a:ext cx="871941" cy="20394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56D1418-06D5-4399-8AF5-34DF8C0C9122}"/>
              </a:ext>
            </a:extLst>
          </p:cNvPr>
          <p:cNvSpPr/>
          <p:nvPr/>
        </p:nvSpPr>
        <p:spPr>
          <a:xfrm>
            <a:off x="1883959" y="3628278"/>
            <a:ext cx="567141" cy="20394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DF3BC2C-49CC-42AC-B3BF-AD3396074564}"/>
              </a:ext>
            </a:extLst>
          </p:cNvPr>
          <p:cNvSpPr/>
          <p:nvPr/>
        </p:nvSpPr>
        <p:spPr>
          <a:xfrm>
            <a:off x="947334" y="3281082"/>
            <a:ext cx="1195791" cy="20394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500"/>
                            </p:stCondLst>
                            <p:childTnLst>
                              <p:par>
                                <p:cTn id="13" presetID="22" presetClass="entr" presetSubtype="1" fill="hold" grpId="0" nodeType="afterEffect">
                                  <p:stCondLst>
                                    <p:cond delay="25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2250"/>
                            </p:stCondLst>
                            <p:childTnLst>
                              <p:par>
                                <p:cTn id="17" presetID="22" presetClass="entr" presetSubtype="1" fill="hold" grpId="0" nodeType="afterEffect">
                                  <p:stCondLst>
                                    <p:cond delay="25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3000"/>
                            </p:stCondLst>
                            <p:childTnLst>
                              <p:par>
                                <p:cTn id="21" presetID="22" presetClass="entr" presetSubtype="1" fill="hold" grpId="0" nodeType="afterEffect">
                                  <p:stCondLst>
                                    <p:cond delay="25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50ADA9A-DA0B-4403-87D2-630755B3FCBC}"/>
              </a:ext>
            </a:extLst>
          </p:cNvPr>
          <p:cNvPicPr>
            <a:picLocks noChangeAspect="1"/>
          </p:cNvPicPr>
          <p:nvPr/>
        </p:nvPicPr>
        <p:blipFill>
          <a:blip r:embed="rId3"/>
          <a:stretch>
            <a:fillRect/>
          </a:stretch>
        </p:blipFill>
        <p:spPr>
          <a:xfrm>
            <a:off x="0" y="0"/>
            <a:ext cx="5911517" cy="42545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65</a:t>
            </a:fld>
            <a:endParaRPr lang="en-US"/>
          </a:p>
        </p:txBody>
      </p:sp>
      <p:sp>
        <p:nvSpPr>
          <p:cNvPr id="10" name="TextBox 9"/>
          <p:cNvSpPr txBox="1"/>
          <p:nvPr/>
        </p:nvSpPr>
        <p:spPr>
          <a:xfrm>
            <a:off x="457200" y="493776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Use the SOLUTION NAME as a reminder about this solution. Normally, you’ll leave it as the letter identifier for this session: “A” from 2013-121-A in this case. If you’re experimenting with alternate processing  configurations, use a name like “A test 1.”</a:t>
            </a:r>
            <a:endParaRPr lang="en-US" sz="2400" dirty="0">
              <a:solidFill>
                <a:schemeClr val="bg1"/>
              </a:solidFill>
            </a:endParaRPr>
          </a:p>
        </p:txBody>
      </p:sp>
      <p:pic>
        <p:nvPicPr>
          <p:cNvPr id="15" name="Picture 14">
            <a:extLst>
              <a:ext uri="{FF2B5EF4-FFF2-40B4-BE49-F238E27FC236}">
                <a16:creationId xmlns:a16="http://schemas.microsoft.com/office/drawing/2014/main" id="{374F0BD5-C95D-40C1-8F3B-C0255FF764F4}"/>
              </a:ext>
            </a:extLst>
          </p:cNvPr>
          <p:cNvPicPr>
            <a:picLocks noChangeAspect="1"/>
          </p:cNvPicPr>
          <p:nvPr/>
        </p:nvPicPr>
        <p:blipFill>
          <a:blip r:embed="rId4"/>
          <a:stretch>
            <a:fillRect/>
          </a:stretch>
        </p:blipFill>
        <p:spPr>
          <a:xfrm>
            <a:off x="5907114" y="0"/>
            <a:ext cx="3236885" cy="1839558"/>
          </a:xfrm>
          <a:prstGeom prst="rect">
            <a:avLst/>
          </a:prstGeom>
        </p:spPr>
      </p:pic>
      <p:sp>
        <p:nvSpPr>
          <p:cNvPr id="16" name="Rectangle 15">
            <a:extLst>
              <a:ext uri="{FF2B5EF4-FFF2-40B4-BE49-F238E27FC236}">
                <a16:creationId xmlns:a16="http://schemas.microsoft.com/office/drawing/2014/main" id="{58B7C4B4-05C2-4DB0-9665-DE0D875C2B90}"/>
              </a:ext>
            </a:extLst>
          </p:cNvPr>
          <p:cNvSpPr/>
          <p:nvPr/>
        </p:nvSpPr>
        <p:spPr>
          <a:xfrm>
            <a:off x="84729" y="443529"/>
            <a:ext cx="3039471" cy="20394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15158026-91C4-4152-9B49-216A6181FEB0}"/>
              </a:ext>
            </a:extLst>
          </p:cNvPr>
          <p:cNvCxnSpPr>
            <a:cxnSpLocks/>
          </p:cNvCxnSpPr>
          <p:nvPr/>
        </p:nvCxnSpPr>
        <p:spPr>
          <a:xfrm flipH="1" flipV="1">
            <a:off x="2286000" y="523986"/>
            <a:ext cx="1308880" cy="4215404"/>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Session Naming</a:t>
            </a:r>
          </a:p>
        </p:txBody>
      </p:sp>
      <p:sp>
        <p:nvSpPr>
          <p:cNvPr id="6" name="Content Placeholder 5"/>
          <p:cNvSpPr>
            <a:spLocks noGrp="1"/>
          </p:cNvSpPr>
          <p:nvPr>
            <p:ph idx="1"/>
          </p:nvPr>
        </p:nvSpPr>
        <p:spPr/>
        <p:txBody>
          <a:bodyPr/>
          <a:lstStyle/>
          <a:p>
            <a:r>
              <a:rPr lang="en-US" dirty="0"/>
              <a:t>OPUS Projects creates a name for each </a:t>
            </a:r>
            <a:r>
              <a:rPr lang="en-US" i="1" dirty="0">
                <a:solidFill>
                  <a:srgbClr val="FF0000"/>
                </a:solidFill>
              </a:rPr>
              <a:t>session</a:t>
            </a:r>
            <a:r>
              <a:rPr lang="en-US" dirty="0"/>
              <a:t> as you submit files via the OPUS interface.</a:t>
            </a:r>
          </a:p>
          <a:p>
            <a:r>
              <a:rPr lang="en-US" dirty="0"/>
              <a:t>When you PROCESS a session, OPUS Projects allows you to specify a name for the processed </a:t>
            </a:r>
            <a:r>
              <a:rPr lang="en-US" i="1" dirty="0">
                <a:solidFill>
                  <a:srgbClr val="FF0000"/>
                </a:solidFill>
              </a:rPr>
              <a:t>solution</a:t>
            </a:r>
            <a:r>
              <a:rPr lang="en-US" dirty="0">
                <a:solidFill>
                  <a:srgbClr val="FF0000"/>
                </a:solidFill>
              </a:rPr>
              <a:t>.</a:t>
            </a:r>
          </a:p>
          <a:p>
            <a:r>
              <a:rPr lang="en-US" dirty="0"/>
              <a:t>I suggest that you retain the “root” name and add a logical extender name.</a:t>
            </a:r>
          </a:p>
        </p:txBody>
      </p:sp>
      <p:sp>
        <p:nvSpPr>
          <p:cNvPr id="2" name="Date Placeholder 1"/>
          <p:cNvSpPr>
            <a:spLocks noGrp="1"/>
          </p:cNvSpPr>
          <p:nvPr>
            <p:ph type="dt" sz="half" idx="10"/>
          </p:nvPr>
        </p:nvSpPr>
        <p:spPr/>
        <p:txBody>
          <a:bodyPr/>
          <a:lstStyle/>
          <a:p>
            <a:pPr>
              <a:defRPr/>
            </a:pPr>
            <a:r>
              <a:rPr lang="en-US"/>
              <a:t>2023-10-16</a:t>
            </a:r>
            <a:endParaRPr lang="en-US" dirty="0"/>
          </a:p>
        </p:txBody>
      </p:sp>
      <p:sp>
        <p:nvSpPr>
          <p:cNvPr id="3" name="Footer Placeholder 2"/>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p:cNvSpPr>
            <a:spLocks noGrp="1"/>
          </p:cNvSpPr>
          <p:nvPr>
            <p:ph type="sldNum" sz="quarter" idx="12"/>
          </p:nvPr>
        </p:nvSpPr>
        <p:spPr/>
        <p:txBody>
          <a:bodyPr/>
          <a:lstStyle/>
          <a:p>
            <a:pPr>
              <a:defRPr/>
            </a:pPr>
            <a:fld id="{5A0A20C1-84A2-43C6-AE3D-B33835BB02C3}" type="slidenum">
              <a:rPr lang="en-US" smtClean="0"/>
              <a:pPr>
                <a:defRPr/>
              </a:pPr>
              <a:t>66</a:t>
            </a:fld>
            <a:endParaRPr lang="en-US"/>
          </a:p>
        </p:txBody>
      </p:sp>
      <p:sp>
        <p:nvSpPr>
          <p:cNvPr id="7" name="Rectangle 6">
            <a:extLst>
              <a:ext uri="{FF2B5EF4-FFF2-40B4-BE49-F238E27FC236}">
                <a16:creationId xmlns:a16="http://schemas.microsoft.com/office/drawing/2014/main" id="{4B082D7F-F97C-4D61-8F1E-BA942002A3F8}"/>
              </a:ext>
            </a:extLst>
          </p:cNvPr>
          <p:cNvSpPr/>
          <p:nvPr/>
        </p:nvSpPr>
        <p:spPr>
          <a:xfrm>
            <a:off x="819325" y="3881009"/>
            <a:ext cx="7695738" cy="117867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6F05555-BC25-94B3-281F-CDF1598FB54B}"/>
              </a:ext>
            </a:extLst>
          </p:cNvPr>
          <p:cNvSpPr txBox="1"/>
          <p:nvPr/>
        </p:nvSpPr>
        <p:spPr>
          <a:xfrm rot="21306311">
            <a:off x="2483256" y="5305306"/>
            <a:ext cx="4367877" cy="923330"/>
          </a:xfrm>
          <a:prstGeom prst="rect">
            <a:avLst/>
          </a:prstGeom>
          <a:noFill/>
        </p:spPr>
        <p:txBody>
          <a:bodyPr wrap="square" rtlCol="0">
            <a:spAutoFit/>
          </a:bodyPr>
          <a:lstStyle/>
          <a:p>
            <a:r>
              <a:rPr lang="en-US" i="1" dirty="0">
                <a:solidFill>
                  <a:srgbClr val="FF0000"/>
                </a:solidFill>
              </a:rPr>
              <a:t>Note: </a:t>
            </a:r>
          </a:p>
          <a:p>
            <a:r>
              <a:rPr lang="en-US" i="1" dirty="0">
                <a:solidFill>
                  <a:srgbClr val="FF0000"/>
                </a:solidFill>
              </a:rPr>
              <a:t>A Session is not the same as a Solution.</a:t>
            </a:r>
          </a:p>
          <a:p>
            <a:r>
              <a:rPr lang="en-US" i="1" dirty="0">
                <a:solidFill>
                  <a:srgbClr val="FF0000"/>
                </a:solidFill>
              </a:rPr>
              <a:t>See slides 120-122.</a:t>
            </a:r>
          </a:p>
        </p:txBody>
      </p:sp>
    </p:spTree>
    <p:extLst>
      <p:ext uri="{BB962C8B-B14F-4D97-AF65-F5344CB8AC3E}">
        <p14:creationId xmlns:p14="http://schemas.microsoft.com/office/powerpoint/2010/main" val="1929398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Naming</a:t>
            </a:r>
          </a:p>
        </p:txBody>
      </p:sp>
      <p:sp>
        <p:nvSpPr>
          <p:cNvPr id="3" name="Content Placeholder 2"/>
          <p:cNvSpPr>
            <a:spLocks noGrp="1"/>
          </p:cNvSpPr>
          <p:nvPr>
            <p:ph idx="1"/>
          </p:nvPr>
        </p:nvSpPr>
        <p:spPr/>
        <p:txBody>
          <a:bodyPr/>
          <a:lstStyle/>
          <a:p>
            <a:r>
              <a:rPr lang="en-US" dirty="0"/>
              <a:t>Example:</a:t>
            </a:r>
          </a:p>
          <a:p>
            <a:r>
              <a:rPr lang="en-US" dirty="0"/>
              <a:t>Submitted session “root” name: 2013-121-A</a:t>
            </a:r>
          </a:p>
          <a:p>
            <a:pPr lvl="1"/>
            <a:r>
              <a:rPr lang="en-US" dirty="0"/>
              <a:t>Suggested extender name: 2013-121-A</a:t>
            </a:r>
            <a:r>
              <a:rPr lang="en-US" dirty="0">
                <a:solidFill>
                  <a:srgbClr val="FF0000"/>
                </a:solidFill>
              </a:rPr>
              <a:t>-Trial 1</a:t>
            </a:r>
          </a:p>
          <a:p>
            <a:pPr lvl="1"/>
            <a:r>
              <a:rPr lang="en-US" dirty="0"/>
              <a:t>Suggested extender name: 2013-121-A</a:t>
            </a:r>
            <a:r>
              <a:rPr lang="en-US" dirty="0">
                <a:solidFill>
                  <a:srgbClr val="FF0000"/>
                </a:solidFill>
              </a:rPr>
              <a:t>-No ALDR2</a:t>
            </a:r>
          </a:p>
          <a:p>
            <a:r>
              <a:rPr lang="en-US" dirty="0"/>
              <a:t>If you re-use the same name, OP will over-write the solution.</a:t>
            </a:r>
          </a:p>
          <a:p>
            <a:r>
              <a:rPr lang="en-US" dirty="0">
                <a:solidFill>
                  <a:srgbClr val="FF0000"/>
                </a:solidFill>
              </a:rPr>
              <a:t>Bad idea</a:t>
            </a:r>
            <a:r>
              <a:rPr lang="en-US" dirty="0"/>
              <a:t> to not retain the </a:t>
            </a:r>
            <a:r>
              <a:rPr lang="en-US" u="sng" dirty="0"/>
              <a:t>root</a:t>
            </a:r>
            <a:r>
              <a:rPr lang="en-US" dirty="0"/>
              <a:t> in your naming.</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Footer Placeholder 4"/>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p:cNvSpPr>
            <a:spLocks noGrp="1"/>
          </p:cNvSpPr>
          <p:nvPr>
            <p:ph type="sldNum" sz="quarter" idx="12"/>
          </p:nvPr>
        </p:nvSpPr>
        <p:spPr/>
        <p:txBody>
          <a:bodyPr/>
          <a:lstStyle/>
          <a:p>
            <a:pPr>
              <a:defRPr/>
            </a:pPr>
            <a:fld id="{73529DF9-F8E1-4220-8C8F-E52644C5560B}" type="slidenum">
              <a:rPr lang="en-US" smtClean="0"/>
              <a:pPr>
                <a:defRPr/>
              </a:pPr>
              <a:t>67</a:t>
            </a:fld>
            <a:endParaRPr lang="en-US"/>
          </a:p>
        </p:txBody>
      </p:sp>
      <p:sp>
        <p:nvSpPr>
          <p:cNvPr id="7" name="Rectangle 6">
            <a:extLst>
              <a:ext uri="{FF2B5EF4-FFF2-40B4-BE49-F238E27FC236}">
                <a16:creationId xmlns:a16="http://schemas.microsoft.com/office/drawing/2014/main" id="{0BCEDF01-CC0C-4B18-87CB-F7793A38BD60}"/>
              </a:ext>
            </a:extLst>
          </p:cNvPr>
          <p:cNvSpPr/>
          <p:nvPr/>
        </p:nvSpPr>
        <p:spPr>
          <a:xfrm>
            <a:off x="6920329" y="2487561"/>
            <a:ext cx="1623904" cy="94143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63057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0CDCD33-0532-4DA4-AFFF-84051EBBBAB4}"/>
              </a:ext>
            </a:extLst>
          </p:cNvPr>
          <p:cNvPicPr>
            <a:picLocks noChangeAspect="1"/>
          </p:cNvPicPr>
          <p:nvPr/>
        </p:nvPicPr>
        <p:blipFill>
          <a:blip r:embed="rId3"/>
          <a:stretch>
            <a:fillRect/>
          </a:stretch>
        </p:blipFill>
        <p:spPr>
          <a:xfrm>
            <a:off x="0" y="0"/>
            <a:ext cx="5911517" cy="42545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68</a:t>
            </a:fld>
            <a:endParaRPr lang="en-US"/>
          </a:p>
        </p:txBody>
      </p:sp>
      <p:sp>
        <p:nvSpPr>
          <p:cNvPr id="10" name="TextBox 9"/>
          <p:cNvSpPr txBox="1"/>
          <p:nvPr/>
        </p:nvSpPr>
        <p:spPr>
          <a:xfrm>
            <a:off x="457200" y="493776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SOLUTION SPAN is informational, not an input field. It gives the time span of the data, excluding the CORS, in this session.</a:t>
            </a:r>
            <a:endParaRPr lang="en-US" sz="2400" dirty="0">
              <a:solidFill>
                <a:schemeClr val="bg1"/>
              </a:solidFill>
            </a:endParaRPr>
          </a:p>
        </p:txBody>
      </p:sp>
      <p:pic>
        <p:nvPicPr>
          <p:cNvPr id="12" name="Picture 11">
            <a:extLst>
              <a:ext uri="{FF2B5EF4-FFF2-40B4-BE49-F238E27FC236}">
                <a16:creationId xmlns:a16="http://schemas.microsoft.com/office/drawing/2014/main" id="{6C511DAE-CE73-49BD-B013-4DCE3BB3E06B}"/>
              </a:ext>
            </a:extLst>
          </p:cNvPr>
          <p:cNvPicPr>
            <a:picLocks noChangeAspect="1"/>
          </p:cNvPicPr>
          <p:nvPr/>
        </p:nvPicPr>
        <p:blipFill>
          <a:blip r:embed="rId4"/>
          <a:stretch>
            <a:fillRect/>
          </a:stretch>
        </p:blipFill>
        <p:spPr>
          <a:xfrm>
            <a:off x="5907114" y="0"/>
            <a:ext cx="3236885" cy="1839558"/>
          </a:xfrm>
          <a:prstGeom prst="rect">
            <a:avLst/>
          </a:prstGeom>
        </p:spPr>
      </p:pic>
      <p:sp>
        <p:nvSpPr>
          <p:cNvPr id="16" name="Rectangle 15">
            <a:extLst>
              <a:ext uri="{FF2B5EF4-FFF2-40B4-BE49-F238E27FC236}">
                <a16:creationId xmlns:a16="http://schemas.microsoft.com/office/drawing/2014/main" id="{4A644BF1-F814-4766-BA40-67E3434FD373}"/>
              </a:ext>
            </a:extLst>
          </p:cNvPr>
          <p:cNvSpPr/>
          <p:nvPr/>
        </p:nvSpPr>
        <p:spPr>
          <a:xfrm>
            <a:off x="84729" y="655320"/>
            <a:ext cx="3039471" cy="26445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7BF4D165-FDAC-4A3C-B0B1-3FC922EB6370}"/>
              </a:ext>
            </a:extLst>
          </p:cNvPr>
          <p:cNvCxnSpPr>
            <a:cxnSpLocks/>
          </p:cNvCxnSpPr>
          <p:nvPr/>
        </p:nvCxnSpPr>
        <p:spPr>
          <a:xfrm flipH="1" flipV="1">
            <a:off x="2407920" y="919779"/>
            <a:ext cx="1186960" cy="381961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F529F749-A8B5-434C-95C6-BC99A438C6F7}"/>
              </a:ext>
            </a:extLst>
          </p:cNvPr>
          <p:cNvPicPr>
            <a:picLocks noChangeAspect="1"/>
          </p:cNvPicPr>
          <p:nvPr/>
        </p:nvPicPr>
        <p:blipFill>
          <a:blip r:embed="rId3"/>
          <a:stretch>
            <a:fillRect/>
          </a:stretch>
        </p:blipFill>
        <p:spPr>
          <a:xfrm>
            <a:off x="0" y="0"/>
            <a:ext cx="5911517" cy="42545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69</a:t>
            </a:fld>
            <a:endParaRPr lang="en-US"/>
          </a:p>
        </p:txBody>
      </p:sp>
      <p:sp>
        <p:nvSpPr>
          <p:cNvPr id="10" name="TextBox 9"/>
          <p:cNvSpPr txBox="1"/>
          <p:nvPr/>
        </p:nvSpPr>
        <p:spPr>
          <a:xfrm>
            <a:off x="457200" y="493776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MARK and CORS tables control information about the marks for the processing.</a:t>
            </a:r>
            <a:endParaRPr lang="en-US" sz="2400" dirty="0">
              <a:solidFill>
                <a:schemeClr val="bg1"/>
              </a:solidFill>
            </a:endParaRPr>
          </a:p>
        </p:txBody>
      </p:sp>
      <p:pic>
        <p:nvPicPr>
          <p:cNvPr id="19" name="Picture 18">
            <a:extLst>
              <a:ext uri="{FF2B5EF4-FFF2-40B4-BE49-F238E27FC236}">
                <a16:creationId xmlns:a16="http://schemas.microsoft.com/office/drawing/2014/main" id="{FF947788-3A39-4E07-976F-BDD6CEC47361}"/>
              </a:ext>
            </a:extLst>
          </p:cNvPr>
          <p:cNvPicPr>
            <a:picLocks noChangeAspect="1"/>
          </p:cNvPicPr>
          <p:nvPr/>
        </p:nvPicPr>
        <p:blipFill>
          <a:blip r:embed="rId4"/>
          <a:stretch>
            <a:fillRect/>
          </a:stretch>
        </p:blipFill>
        <p:spPr>
          <a:xfrm>
            <a:off x="5907115" y="0"/>
            <a:ext cx="3236885" cy="1839558"/>
          </a:xfrm>
          <a:prstGeom prst="rect">
            <a:avLst/>
          </a:prstGeom>
        </p:spPr>
      </p:pic>
      <p:sp>
        <p:nvSpPr>
          <p:cNvPr id="20" name="Rectangle 19">
            <a:extLst>
              <a:ext uri="{FF2B5EF4-FFF2-40B4-BE49-F238E27FC236}">
                <a16:creationId xmlns:a16="http://schemas.microsoft.com/office/drawing/2014/main" id="{B4B49574-AEB9-4F3D-A404-F198D788D2C8}"/>
              </a:ext>
            </a:extLst>
          </p:cNvPr>
          <p:cNvSpPr/>
          <p:nvPr/>
        </p:nvSpPr>
        <p:spPr>
          <a:xfrm>
            <a:off x="84730" y="954442"/>
            <a:ext cx="5573791" cy="183955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FE28B0E9-D8C5-4647-8BF4-8D1E56ED5831}"/>
              </a:ext>
            </a:extLst>
          </p:cNvPr>
          <p:cNvCxnSpPr>
            <a:cxnSpLocks/>
            <a:endCxn id="20" idx="2"/>
          </p:cNvCxnSpPr>
          <p:nvPr/>
        </p:nvCxnSpPr>
        <p:spPr>
          <a:xfrm flipH="1" flipV="1">
            <a:off x="2871626" y="2794001"/>
            <a:ext cx="723256" cy="194539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9D4E4F0-F0A9-41A7-B707-E6A16F534982}"/>
              </a:ext>
            </a:extLst>
          </p:cNvPr>
          <p:cNvPicPr>
            <a:picLocks noChangeAspect="1"/>
          </p:cNvPicPr>
          <p:nvPr/>
        </p:nvPicPr>
        <p:blipFill>
          <a:blip r:embed="rId3"/>
          <a:stretch>
            <a:fillRect/>
          </a:stretch>
        </p:blipFill>
        <p:spPr>
          <a:xfrm>
            <a:off x="0" y="-25400"/>
            <a:ext cx="9144000" cy="5238399"/>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a:t>
            </a:fld>
            <a:endParaRPr lang="en-US"/>
          </a:p>
        </p:txBody>
      </p:sp>
      <p:sp>
        <p:nvSpPr>
          <p:cNvPr id="9" name="TextBox 8"/>
          <p:cNvSpPr txBox="1"/>
          <p:nvPr/>
        </p:nvSpPr>
        <p:spPr>
          <a:xfrm>
            <a:off x="457200" y="530352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Lets explore this session web page</a:t>
            </a:r>
            <a:r>
              <a:rPr lang="en-US" sz="2400" dirty="0">
                <a:solidFill>
                  <a:schemeClr val="bg1"/>
                </a:solidFill>
              </a:rPr>
              <a:t>. The web page is too long to fit and be readable on a single slide, so we’ll first focus on the top portion.</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E148428-1EB6-46B7-A430-B5246C66A745}"/>
              </a:ext>
            </a:extLst>
          </p:cNvPr>
          <p:cNvPicPr>
            <a:picLocks noChangeAspect="1"/>
          </p:cNvPicPr>
          <p:nvPr/>
        </p:nvPicPr>
        <p:blipFill>
          <a:blip r:embed="rId3"/>
          <a:stretch>
            <a:fillRect/>
          </a:stretch>
        </p:blipFill>
        <p:spPr>
          <a:xfrm>
            <a:off x="0" y="0"/>
            <a:ext cx="5911517" cy="42545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70</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You can select marks to be </a:t>
            </a:r>
            <a:r>
              <a:rPr lang="en-US" sz="2400" dirty="0">
                <a:solidFill>
                  <a:srgbClr val="FFC000"/>
                </a:solidFill>
              </a:rPr>
              <a:t>included or excluded </a:t>
            </a:r>
            <a:r>
              <a:rPr lang="en-US" sz="2400" dirty="0"/>
              <a:t>from the processing. All are included here. To change a mark’s status, click the checkbox.</a:t>
            </a:r>
            <a:endParaRPr lang="en-US" sz="2400" dirty="0">
              <a:solidFill>
                <a:schemeClr val="bg1"/>
              </a:solidFill>
            </a:endParaRPr>
          </a:p>
        </p:txBody>
      </p:sp>
      <p:pic>
        <p:nvPicPr>
          <p:cNvPr id="12" name="Picture 11">
            <a:extLst>
              <a:ext uri="{FF2B5EF4-FFF2-40B4-BE49-F238E27FC236}">
                <a16:creationId xmlns:a16="http://schemas.microsoft.com/office/drawing/2014/main" id="{2A8E0E6A-7C04-44AC-8A2B-6C194A55BF6D}"/>
              </a:ext>
            </a:extLst>
          </p:cNvPr>
          <p:cNvPicPr>
            <a:picLocks noChangeAspect="1"/>
          </p:cNvPicPr>
          <p:nvPr/>
        </p:nvPicPr>
        <p:blipFill>
          <a:blip r:embed="rId4"/>
          <a:stretch>
            <a:fillRect/>
          </a:stretch>
        </p:blipFill>
        <p:spPr>
          <a:xfrm>
            <a:off x="5907114" y="0"/>
            <a:ext cx="3236885" cy="1839558"/>
          </a:xfrm>
          <a:prstGeom prst="rect">
            <a:avLst/>
          </a:prstGeom>
        </p:spPr>
      </p:pic>
      <p:sp>
        <p:nvSpPr>
          <p:cNvPr id="16" name="Rectangle 15">
            <a:extLst>
              <a:ext uri="{FF2B5EF4-FFF2-40B4-BE49-F238E27FC236}">
                <a16:creationId xmlns:a16="http://schemas.microsoft.com/office/drawing/2014/main" id="{0D898105-0429-4E59-8E1D-AC49D0D01BE4}"/>
              </a:ext>
            </a:extLst>
          </p:cNvPr>
          <p:cNvSpPr/>
          <p:nvPr/>
        </p:nvSpPr>
        <p:spPr>
          <a:xfrm>
            <a:off x="84729" y="959894"/>
            <a:ext cx="270273" cy="183955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85851BB9-E0A7-4B0C-827A-D3EA6604B212}"/>
              </a:ext>
            </a:extLst>
          </p:cNvPr>
          <p:cNvCxnSpPr>
            <a:cxnSpLocks/>
          </p:cNvCxnSpPr>
          <p:nvPr/>
        </p:nvCxnSpPr>
        <p:spPr>
          <a:xfrm flipH="1" flipV="1">
            <a:off x="355002" y="2818502"/>
            <a:ext cx="3239878" cy="192089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750"/>
                            </p:stCondLst>
                            <p:childTnLst>
                              <p:par>
                                <p:cTn id="9" presetID="22" presetClass="entr" presetSubtype="4" fill="hold" grpId="0"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EE209CC2-B766-4337-A0DA-18393C3B343D}"/>
              </a:ext>
            </a:extLst>
          </p:cNvPr>
          <p:cNvPicPr>
            <a:picLocks noChangeAspect="1"/>
          </p:cNvPicPr>
          <p:nvPr/>
        </p:nvPicPr>
        <p:blipFill>
          <a:blip r:embed="rId3"/>
          <a:stretch>
            <a:fillRect/>
          </a:stretch>
        </p:blipFill>
        <p:spPr>
          <a:xfrm>
            <a:off x="0" y="0"/>
            <a:ext cx="5911517" cy="42545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71</a:t>
            </a:fld>
            <a:endParaRPr lang="en-US"/>
          </a:p>
        </p:txBody>
      </p:sp>
      <p:sp>
        <p:nvSpPr>
          <p:cNvPr id="10" name="TextBox 9"/>
          <p:cNvSpPr txBox="1"/>
          <p:nvPr/>
        </p:nvSpPr>
        <p:spPr>
          <a:xfrm>
            <a:off x="457200" y="493776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For this training, let’s exclude the CORS MNLC and WDLM.</a:t>
            </a:r>
            <a:endParaRPr lang="en-US" sz="2400" dirty="0">
              <a:solidFill>
                <a:schemeClr val="bg1"/>
              </a:solidFill>
            </a:endParaRPr>
          </a:p>
        </p:txBody>
      </p:sp>
      <p:pic>
        <p:nvPicPr>
          <p:cNvPr id="12" name="Picture 11">
            <a:extLst>
              <a:ext uri="{FF2B5EF4-FFF2-40B4-BE49-F238E27FC236}">
                <a16:creationId xmlns:a16="http://schemas.microsoft.com/office/drawing/2014/main" id="{B9FF25B6-CEA0-4603-A2C8-AA735FDA0EE4}"/>
              </a:ext>
            </a:extLst>
          </p:cNvPr>
          <p:cNvPicPr>
            <a:picLocks noChangeAspect="1"/>
          </p:cNvPicPr>
          <p:nvPr/>
        </p:nvPicPr>
        <p:blipFill>
          <a:blip r:embed="rId4"/>
          <a:stretch>
            <a:fillRect/>
          </a:stretch>
        </p:blipFill>
        <p:spPr>
          <a:xfrm>
            <a:off x="5907114" y="0"/>
            <a:ext cx="3236885" cy="1839558"/>
          </a:xfrm>
          <a:prstGeom prst="rect">
            <a:avLst/>
          </a:prstGeom>
        </p:spPr>
      </p:pic>
      <p:pic>
        <p:nvPicPr>
          <p:cNvPr id="24" name="Picture 23" descr="whitearrow.gif">
            <a:extLst>
              <a:ext uri="{FF2B5EF4-FFF2-40B4-BE49-F238E27FC236}">
                <a16:creationId xmlns:a16="http://schemas.microsoft.com/office/drawing/2014/main" id="{F5FC7F80-5C18-49B9-9778-48CE006D256B}"/>
              </a:ext>
            </a:extLst>
          </p:cNvPr>
          <p:cNvPicPr>
            <a:picLocks noChangeAspect="1"/>
          </p:cNvPicPr>
          <p:nvPr/>
        </p:nvPicPr>
        <p:blipFill>
          <a:blip r:embed="rId5" cstate="print"/>
          <a:srcRect/>
          <a:stretch>
            <a:fillRect/>
          </a:stretch>
        </p:blipFill>
        <p:spPr bwMode="auto">
          <a:xfrm>
            <a:off x="7830357" y="919779"/>
            <a:ext cx="439387" cy="439387"/>
          </a:xfrm>
          <a:prstGeom prst="rect">
            <a:avLst/>
          </a:prstGeom>
          <a:noFill/>
          <a:ln w="9525">
            <a:noFill/>
            <a:miter lim="800000"/>
            <a:headEnd/>
            <a:tailEnd/>
          </a:ln>
        </p:spPr>
      </p:pic>
      <p:pic>
        <p:nvPicPr>
          <p:cNvPr id="35" name="Picture 34" descr="whitearrow.gif">
            <a:extLst>
              <a:ext uri="{FF2B5EF4-FFF2-40B4-BE49-F238E27FC236}">
                <a16:creationId xmlns:a16="http://schemas.microsoft.com/office/drawing/2014/main" id="{D6EE353E-FB71-456E-9FCF-6EFCBF9766EA}"/>
              </a:ext>
            </a:extLst>
          </p:cNvPr>
          <p:cNvPicPr>
            <a:picLocks noChangeAspect="1"/>
          </p:cNvPicPr>
          <p:nvPr/>
        </p:nvPicPr>
        <p:blipFill>
          <a:blip r:embed="rId5" cstate="print"/>
          <a:srcRect/>
          <a:stretch>
            <a:fillRect/>
          </a:stretch>
        </p:blipFill>
        <p:spPr bwMode="auto">
          <a:xfrm>
            <a:off x="380010" y="2738647"/>
            <a:ext cx="439387" cy="439387"/>
          </a:xfrm>
          <a:prstGeom prst="rect">
            <a:avLst/>
          </a:prstGeom>
          <a:noFill/>
          <a:ln w="9525">
            <a:noFill/>
            <a:miter lim="800000"/>
            <a:headEnd/>
            <a:tailEnd/>
          </a:ln>
        </p:spPr>
      </p:pic>
      <p:sp>
        <p:nvSpPr>
          <p:cNvPr id="36" name="Rectangle 35">
            <a:extLst>
              <a:ext uri="{FF2B5EF4-FFF2-40B4-BE49-F238E27FC236}">
                <a16:creationId xmlns:a16="http://schemas.microsoft.com/office/drawing/2014/main" id="{25DA6659-8425-44B6-8475-38B3D776A2BD}"/>
              </a:ext>
            </a:extLst>
          </p:cNvPr>
          <p:cNvSpPr/>
          <p:nvPr/>
        </p:nvSpPr>
        <p:spPr>
          <a:xfrm>
            <a:off x="108541" y="2047875"/>
            <a:ext cx="886821" cy="22238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20B0494-8FCB-4772-9147-BB4D89579B19}"/>
              </a:ext>
            </a:extLst>
          </p:cNvPr>
          <p:cNvSpPr/>
          <p:nvPr/>
        </p:nvSpPr>
        <p:spPr>
          <a:xfrm>
            <a:off x="108541" y="2621276"/>
            <a:ext cx="886821" cy="22238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Arrow Connector 37">
            <a:extLst>
              <a:ext uri="{FF2B5EF4-FFF2-40B4-BE49-F238E27FC236}">
                <a16:creationId xmlns:a16="http://schemas.microsoft.com/office/drawing/2014/main" id="{43A9D10F-F82F-466F-A072-7BB02EC8E371}"/>
              </a:ext>
            </a:extLst>
          </p:cNvPr>
          <p:cNvCxnSpPr>
            <a:cxnSpLocks/>
          </p:cNvCxnSpPr>
          <p:nvPr/>
        </p:nvCxnSpPr>
        <p:spPr>
          <a:xfrm flipH="1" flipV="1">
            <a:off x="995362" y="2843656"/>
            <a:ext cx="2599518" cy="189573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A09B0CDE-1210-4436-8976-80D41B81AF75}"/>
              </a:ext>
            </a:extLst>
          </p:cNvPr>
          <p:cNvCxnSpPr>
            <a:cxnSpLocks/>
          </p:cNvCxnSpPr>
          <p:nvPr/>
        </p:nvCxnSpPr>
        <p:spPr>
          <a:xfrm flipH="1" flipV="1">
            <a:off x="995362" y="2270255"/>
            <a:ext cx="2599520" cy="246913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0481" name="TextBox 20480">
            <a:extLst>
              <a:ext uri="{FF2B5EF4-FFF2-40B4-BE49-F238E27FC236}">
                <a16:creationId xmlns:a16="http://schemas.microsoft.com/office/drawing/2014/main" id="{F930AA50-3CD2-4D01-B35E-17311BF3A391}"/>
              </a:ext>
            </a:extLst>
          </p:cNvPr>
          <p:cNvSpPr txBox="1"/>
          <p:nvPr/>
        </p:nvSpPr>
        <p:spPr>
          <a:xfrm>
            <a:off x="6087482" y="1909613"/>
            <a:ext cx="2861534" cy="369332"/>
          </a:xfrm>
          <a:prstGeom prst="rect">
            <a:avLst/>
          </a:prstGeom>
          <a:noFill/>
        </p:spPr>
        <p:txBody>
          <a:bodyPr wrap="square" rtlCol="0">
            <a:spAutoFit/>
          </a:bodyPr>
          <a:lstStyle/>
          <a:p>
            <a:r>
              <a:rPr lang="en-US" dirty="0"/>
              <a:t>Effect of Include/Exclude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779D5696-C20F-40E2-85FD-8618CC66C777}"/>
              </a:ext>
            </a:extLst>
          </p:cNvPr>
          <p:cNvPicPr>
            <a:picLocks noChangeAspect="1"/>
          </p:cNvPicPr>
          <p:nvPr/>
        </p:nvPicPr>
        <p:blipFill>
          <a:blip r:embed="rId3"/>
          <a:stretch>
            <a:fillRect/>
          </a:stretch>
        </p:blipFill>
        <p:spPr>
          <a:xfrm>
            <a:off x="1" y="1"/>
            <a:ext cx="5911515" cy="4254499"/>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72</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First, note how the baselines changed in response. Also note that the MNLC and WDLM rows are disabled (</a:t>
            </a:r>
            <a:r>
              <a:rPr lang="en-US" sz="2400" dirty="0" err="1"/>
              <a:t>grey’d</a:t>
            </a:r>
            <a:r>
              <a:rPr lang="en-US" sz="2400" dirty="0"/>
              <a:t> out) now that they are excluded.</a:t>
            </a:r>
            <a:endParaRPr lang="en-US" sz="2400" dirty="0">
              <a:solidFill>
                <a:schemeClr val="bg1"/>
              </a:solidFill>
            </a:endParaRPr>
          </a:p>
        </p:txBody>
      </p:sp>
      <p:pic>
        <p:nvPicPr>
          <p:cNvPr id="17" name="Picture 16">
            <a:extLst>
              <a:ext uri="{FF2B5EF4-FFF2-40B4-BE49-F238E27FC236}">
                <a16:creationId xmlns:a16="http://schemas.microsoft.com/office/drawing/2014/main" id="{50114B02-3112-4E3A-B3BD-E2F34F71793F}"/>
              </a:ext>
            </a:extLst>
          </p:cNvPr>
          <p:cNvPicPr>
            <a:picLocks noChangeAspect="1"/>
          </p:cNvPicPr>
          <p:nvPr/>
        </p:nvPicPr>
        <p:blipFill>
          <a:blip r:embed="rId4"/>
          <a:stretch>
            <a:fillRect/>
          </a:stretch>
        </p:blipFill>
        <p:spPr>
          <a:xfrm>
            <a:off x="5907114" y="0"/>
            <a:ext cx="3236886" cy="1839559"/>
          </a:xfrm>
          <a:prstGeom prst="rect">
            <a:avLst/>
          </a:prstGeom>
        </p:spPr>
      </p:pic>
      <p:pic>
        <p:nvPicPr>
          <p:cNvPr id="11" name="Picture 10" descr="whitearrow.gif"/>
          <p:cNvPicPr>
            <a:picLocks noChangeAspect="1"/>
          </p:cNvPicPr>
          <p:nvPr/>
        </p:nvPicPr>
        <p:blipFill>
          <a:blip r:embed="rId5" cstate="print"/>
          <a:srcRect/>
          <a:stretch>
            <a:fillRect/>
          </a:stretch>
        </p:blipFill>
        <p:spPr bwMode="auto">
          <a:xfrm>
            <a:off x="7830357" y="919779"/>
            <a:ext cx="439387" cy="439387"/>
          </a:xfrm>
          <a:prstGeom prst="rect">
            <a:avLst/>
          </a:prstGeom>
          <a:noFill/>
          <a:ln w="9525">
            <a:noFill/>
            <a:miter lim="800000"/>
            <a:headEnd/>
            <a:tailEnd/>
          </a:ln>
        </p:spPr>
      </p:pic>
      <p:pic>
        <p:nvPicPr>
          <p:cNvPr id="32" name="Picture 31" descr="whitearrow.gif">
            <a:extLst>
              <a:ext uri="{FF2B5EF4-FFF2-40B4-BE49-F238E27FC236}">
                <a16:creationId xmlns:a16="http://schemas.microsoft.com/office/drawing/2014/main" id="{8BED1372-6391-47DD-B00D-34A1D4F00B9A}"/>
              </a:ext>
            </a:extLst>
          </p:cNvPr>
          <p:cNvPicPr>
            <a:picLocks noChangeAspect="1"/>
          </p:cNvPicPr>
          <p:nvPr/>
        </p:nvPicPr>
        <p:blipFill>
          <a:blip r:embed="rId5" cstate="print"/>
          <a:srcRect/>
          <a:stretch>
            <a:fillRect/>
          </a:stretch>
        </p:blipFill>
        <p:spPr bwMode="auto">
          <a:xfrm>
            <a:off x="380010" y="2738647"/>
            <a:ext cx="439387" cy="439387"/>
          </a:xfrm>
          <a:prstGeom prst="rect">
            <a:avLst/>
          </a:prstGeom>
          <a:noFill/>
          <a:ln w="9525">
            <a:noFill/>
            <a:miter lim="800000"/>
            <a:headEnd/>
            <a:tailEnd/>
          </a:ln>
        </p:spPr>
      </p:pic>
      <p:sp>
        <p:nvSpPr>
          <p:cNvPr id="33" name="Rectangle 32">
            <a:extLst>
              <a:ext uri="{FF2B5EF4-FFF2-40B4-BE49-F238E27FC236}">
                <a16:creationId xmlns:a16="http://schemas.microsoft.com/office/drawing/2014/main" id="{3B3775A9-0C7C-4935-A189-0239B4BD936C}"/>
              </a:ext>
            </a:extLst>
          </p:cNvPr>
          <p:cNvSpPr/>
          <p:nvPr/>
        </p:nvSpPr>
        <p:spPr>
          <a:xfrm>
            <a:off x="108541" y="2047875"/>
            <a:ext cx="886821" cy="22238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F239C198-C9F5-40E1-BE3E-017BE44F422A}"/>
              </a:ext>
            </a:extLst>
          </p:cNvPr>
          <p:cNvSpPr/>
          <p:nvPr/>
        </p:nvSpPr>
        <p:spPr>
          <a:xfrm>
            <a:off x="108541" y="2621276"/>
            <a:ext cx="886819" cy="22238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Arrow Connector 34">
            <a:extLst>
              <a:ext uri="{FF2B5EF4-FFF2-40B4-BE49-F238E27FC236}">
                <a16:creationId xmlns:a16="http://schemas.microsoft.com/office/drawing/2014/main" id="{F5E9234B-5487-41FE-BB73-0BED681C323E}"/>
              </a:ext>
            </a:extLst>
          </p:cNvPr>
          <p:cNvCxnSpPr>
            <a:cxnSpLocks/>
          </p:cNvCxnSpPr>
          <p:nvPr/>
        </p:nvCxnSpPr>
        <p:spPr>
          <a:xfrm flipH="1" flipV="1">
            <a:off x="995362" y="2843656"/>
            <a:ext cx="2599518" cy="189573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D40AEDB8-973F-4ED5-B4A3-A27BC79679CD}"/>
              </a:ext>
            </a:extLst>
          </p:cNvPr>
          <p:cNvCxnSpPr>
            <a:cxnSpLocks/>
          </p:cNvCxnSpPr>
          <p:nvPr/>
        </p:nvCxnSpPr>
        <p:spPr>
          <a:xfrm flipH="1" flipV="1">
            <a:off x="995362" y="2270255"/>
            <a:ext cx="2599520" cy="246913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E69FC410-841D-4E8C-A29C-5D164E7FE076}"/>
              </a:ext>
            </a:extLst>
          </p:cNvPr>
          <p:cNvSpPr txBox="1"/>
          <p:nvPr/>
        </p:nvSpPr>
        <p:spPr>
          <a:xfrm>
            <a:off x="6087482" y="1909613"/>
            <a:ext cx="2861534" cy="369332"/>
          </a:xfrm>
          <a:prstGeom prst="rect">
            <a:avLst/>
          </a:prstGeom>
          <a:noFill/>
        </p:spPr>
        <p:txBody>
          <a:bodyPr wrap="square" rtlCol="0">
            <a:spAutoFit/>
          </a:bodyPr>
          <a:lstStyle/>
          <a:p>
            <a:r>
              <a:rPr lang="en-US" dirty="0"/>
              <a:t>Effect of Include/Exclude</a:t>
            </a:r>
          </a:p>
        </p:txBody>
      </p:sp>
      <p:cxnSp>
        <p:nvCxnSpPr>
          <p:cNvPr id="15" name="Straight Arrow Connector 14">
            <a:extLst>
              <a:ext uri="{FF2B5EF4-FFF2-40B4-BE49-F238E27FC236}">
                <a16:creationId xmlns:a16="http://schemas.microsoft.com/office/drawing/2014/main" id="{CC10F228-5E7E-4525-8285-6575BA42DDBB}"/>
              </a:ext>
            </a:extLst>
          </p:cNvPr>
          <p:cNvCxnSpPr>
            <a:cxnSpLocks/>
          </p:cNvCxnSpPr>
          <p:nvPr/>
        </p:nvCxnSpPr>
        <p:spPr>
          <a:xfrm flipV="1">
            <a:off x="3594880" y="1682951"/>
            <a:ext cx="2469036" cy="305643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73</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Marks can be designated as hubs. We do that by clicking the checkboxes.  After the changes, the baselines for this session will look radically different. </a:t>
            </a:r>
            <a:endParaRPr lang="en-US" sz="2400" dirty="0">
              <a:solidFill>
                <a:schemeClr val="bg1"/>
              </a:solidFill>
            </a:endParaRPr>
          </a:p>
        </p:txBody>
      </p:sp>
      <p:pic>
        <p:nvPicPr>
          <p:cNvPr id="12" name="Picture 11">
            <a:extLst>
              <a:ext uri="{FF2B5EF4-FFF2-40B4-BE49-F238E27FC236}">
                <a16:creationId xmlns:a16="http://schemas.microsoft.com/office/drawing/2014/main" id="{8A373F2C-C5E4-44B2-9AB4-9447FC271138}"/>
              </a:ext>
            </a:extLst>
          </p:cNvPr>
          <p:cNvPicPr>
            <a:picLocks noChangeAspect="1"/>
          </p:cNvPicPr>
          <p:nvPr/>
        </p:nvPicPr>
        <p:blipFill>
          <a:blip r:embed="rId3"/>
          <a:stretch>
            <a:fillRect/>
          </a:stretch>
        </p:blipFill>
        <p:spPr>
          <a:xfrm>
            <a:off x="5907114" y="0"/>
            <a:ext cx="3236885" cy="1839558"/>
          </a:xfrm>
          <a:prstGeom prst="rect">
            <a:avLst/>
          </a:prstGeom>
        </p:spPr>
      </p:pic>
      <p:pic>
        <p:nvPicPr>
          <p:cNvPr id="13" name="Picture 12">
            <a:extLst>
              <a:ext uri="{FF2B5EF4-FFF2-40B4-BE49-F238E27FC236}">
                <a16:creationId xmlns:a16="http://schemas.microsoft.com/office/drawing/2014/main" id="{D6783A73-C528-4B86-8F8A-0FB4DF2C3E76}"/>
              </a:ext>
            </a:extLst>
          </p:cNvPr>
          <p:cNvPicPr>
            <a:picLocks noChangeAspect="1"/>
          </p:cNvPicPr>
          <p:nvPr/>
        </p:nvPicPr>
        <p:blipFill>
          <a:blip r:embed="rId4"/>
          <a:stretch>
            <a:fillRect/>
          </a:stretch>
        </p:blipFill>
        <p:spPr>
          <a:xfrm>
            <a:off x="0" y="0"/>
            <a:ext cx="5911517" cy="4254500"/>
          </a:xfrm>
          <a:prstGeom prst="rect">
            <a:avLst/>
          </a:prstGeom>
        </p:spPr>
      </p:pic>
      <p:sp>
        <p:nvSpPr>
          <p:cNvPr id="16" name="Rectangle 15">
            <a:extLst>
              <a:ext uri="{FF2B5EF4-FFF2-40B4-BE49-F238E27FC236}">
                <a16:creationId xmlns:a16="http://schemas.microsoft.com/office/drawing/2014/main" id="{7C8AA669-FD70-4FB5-AF65-39F49468D252}"/>
              </a:ext>
            </a:extLst>
          </p:cNvPr>
          <p:cNvSpPr/>
          <p:nvPr/>
        </p:nvSpPr>
        <p:spPr>
          <a:xfrm>
            <a:off x="708673" y="992166"/>
            <a:ext cx="270273" cy="183955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30FD6EB6-E25C-4727-9F00-DF70428DB093}"/>
              </a:ext>
            </a:extLst>
          </p:cNvPr>
          <p:cNvSpPr txBox="1"/>
          <p:nvPr/>
        </p:nvSpPr>
        <p:spPr>
          <a:xfrm>
            <a:off x="6087482" y="1909613"/>
            <a:ext cx="2861534" cy="369332"/>
          </a:xfrm>
          <a:prstGeom prst="rect">
            <a:avLst/>
          </a:prstGeom>
          <a:noFill/>
        </p:spPr>
        <p:txBody>
          <a:bodyPr wrap="square" rtlCol="0">
            <a:spAutoFit/>
          </a:bodyPr>
          <a:lstStyle/>
          <a:p>
            <a:r>
              <a:rPr lang="en-US" dirty="0"/>
              <a:t>Effect of Hub Selection</a:t>
            </a:r>
          </a:p>
        </p:txBody>
      </p:sp>
      <p:sp>
        <p:nvSpPr>
          <p:cNvPr id="11" name="TextBox 10">
            <a:extLst>
              <a:ext uri="{FF2B5EF4-FFF2-40B4-BE49-F238E27FC236}">
                <a16:creationId xmlns:a16="http://schemas.microsoft.com/office/drawing/2014/main" id="{48F7F98C-A8A3-47C4-A899-C6F37F05A8D9}"/>
              </a:ext>
            </a:extLst>
          </p:cNvPr>
          <p:cNvSpPr txBox="1"/>
          <p:nvPr/>
        </p:nvSpPr>
        <p:spPr>
          <a:xfrm rot="20786927">
            <a:off x="7041675" y="2487560"/>
            <a:ext cx="942787" cy="369332"/>
          </a:xfrm>
          <a:prstGeom prst="rect">
            <a:avLst/>
          </a:prstGeom>
          <a:noFill/>
        </p:spPr>
        <p:txBody>
          <a:bodyPr wrap="square" rtlCol="0">
            <a:spAutoFit/>
          </a:bodyPr>
          <a:lstStyle/>
          <a:p>
            <a:r>
              <a:rPr lang="en-US" dirty="0">
                <a:solidFill>
                  <a:srgbClr val="0070C0"/>
                </a:solidFill>
              </a:rPr>
              <a:t>1 Hub</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F507512-FB67-48D5-8580-4D47CF12686F}"/>
              </a:ext>
            </a:extLst>
          </p:cNvPr>
          <p:cNvPicPr>
            <a:picLocks noChangeAspect="1"/>
          </p:cNvPicPr>
          <p:nvPr/>
        </p:nvPicPr>
        <p:blipFill>
          <a:blip r:embed="rId3"/>
          <a:stretch>
            <a:fillRect/>
          </a:stretch>
        </p:blipFill>
        <p:spPr>
          <a:xfrm>
            <a:off x="0" y="0"/>
            <a:ext cx="5907114" cy="425450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74</a:t>
            </a:fld>
            <a:endParaRPr lang="en-US"/>
          </a:p>
        </p:txBody>
      </p:sp>
      <p:sp>
        <p:nvSpPr>
          <p:cNvPr id="10" name="TextBox 9"/>
          <p:cNvSpPr txBox="1"/>
          <p:nvPr/>
        </p:nvSpPr>
        <p:spPr>
          <a:xfrm>
            <a:off x="457200" y="4937760"/>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For dramatic effect, let’s select a project mark and 2 more CORS as hubs. Note the baselines update right away.</a:t>
            </a:r>
            <a:endParaRPr lang="en-US" sz="2400" dirty="0">
              <a:solidFill>
                <a:schemeClr val="bg1"/>
              </a:solidFill>
            </a:endParaRPr>
          </a:p>
        </p:txBody>
      </p:sp>
      <p:pic>
        <p:nvPicPr>
          <p:cNvPr id="9" name="Picture 8" descr="whitearrow.gif"/>
          <p:cNvPicPr>
            <a:picLocks noChangeAspect="1"/>
          </p:cNvPicPr>
          <p:nvPr/>
        </p:nvPicPr>
        <p:blipFill>
          <a:blip r:embed="rId4" cstate="print"/>
          <a:srcRect/>
          <a:stretch>
            <a:fillRect/>
          </a:stretch>
        </p:blipFill>
        <p:spPr bwMode="auto">
          <a:xfrm>
            <a:off x="8686800" y="3984883"/>
            <a:ext cx="439387" cy="439387"/>
          </a:xfrm>
          <a:prstGeom prst="rect">
            <a:avLst/>
          </a:prstGeom>
          <a:noFill/>
          <a:ln w="9525">
            <a:noFill/>
            <a:miter lim="800000"/>
            <a:headEnd/>
            <a:tailEnd/>
          </a:ln>
        </p:spPr>
      </p:pic>
      <p:sp>
        <p:nvSpPr>
          <p:cNvPr id="19" name="Rectangle 18">
            <a:extLst>
              <a:ext uri="{FF2B5EF4-FFF2-40B4-BE49-F238E27FC236}">
                <a16:creationId xmlns:a16="http://schemas.microsoft.com/office/drawing/2014/main" id="{FFD8344A-8234-48F6-B976-D3D24081D471}"/>
              </a:ext>
            </a:extLst>
          </p:cNvPr>
          <p:cNvSpPr/>
          <p:nvPr/>
        </p:nvSpPr>
        <p:spPr>
          <a:xfrm>
            <a:off x="787734" y="1089243"/>
            <a:ext cx="270273" cy="183955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751B2C24-5AE3-4BB0-88D7-83AD04D944B8}"/>
              </a:ext>
            </a:extLst>
          </p:cNvPr>
          <p:cNvSpPr txBox="1"/>
          <p:nvPr/>
        </p:nvSpPr>
        <p:spPr>
          <a:xfrm>
            <a:off x="6087482" y="1909613"/>
            <a:ext cx="2861534" cy="369332"/>
          </a:xfrm>
          <a:prstGeom prst="rect">
            <a:avLst/>
          </a:prstGeom>
          <a:noFill/>
        </p:spPr>
        <p:txBody>
          <a:bodyPr wrap="square" rtlCol="0">
            <a:spAutoFit/>
          </a:bodyPr>
          <a:lstStyle/>
          <a:p>
            <a:r>
              <a:rPr lang="en-US" dirty="0"/>
              <a:t>Effect of Hub Selection</a:t>
            </a:r>
          </a:p>
        </p:txBody>
      </p:sp>
      <p:pic>
        <p:nvPicPr>
          <p:cNvPr id="33" name="Picture 32">
            <a:extLst>
              <a:ext uri="{FF2B5EF4-FFF2-40B4-BE49-F238E27FC236}">
                <a16:creationId xmlns:a16="http://schemas.microsoft.com/office/drawing/2014/main" id="{A3CD4534-4E96-442C-9B84-E991E384A875}"/>
              </a:ext>
            </a:extLst>
          </p:cNvPr>
          <p:cNvPicPr>
            <a:picLocks noChangeAspect="1"/>
          </p:cNvPicPr>
          <p:nvPr/>
        </p:nvPicPr>
        <p:blipFill>
          <a:blip r:embed="rId5"/>
          <a:stretch>
            <a:fillRect/>
          </a:stretch>
        </p:blipFill>
        <p:spPr>
          <a:xfrm>
            <a:off x="5907114" y="32046"/>
            <a:ext cx="3236886" cy="1813382"/>
          </a:xfrm>
          <a:prstGeom prst="rect">
            <a:avLst/>
          </a:prstGeom>
        </p:spPr>
      </p:pic>
      <p:cxnSp>
        <p:nvCxnSpPr>
          <p:cNvPr id="15" name="Straight Arrow Connector 14">
            <a:extLst>
              <a:ext uri="{FF2B5EF4-FFF2-40B4-BE49-F238E27FC236}">
                <a16:creationId xmlns:a16="http://schemas.microsoft.com/office/drawing/2014/main" id="{8A48CBB8-5302-4CD8-87A0-08E2D78ACDBB}"/>
              </a:ext>
            </a:extLst>
          </p:cNvPr>
          <p:cNvCxnSpPr>
            <a:cxnSpLocks/>
          </p:cNvCxnSpPr>
          <p:nvPr/>
        </p:nvCxnSpPr>
        <p:spPr>
          <a:xfrm flipV="1">
            <a:off x="3747280" y="1682951"/>
            <a:ext cx="2316636" cy="320883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E0DF312-58F9-46D7-A6C2-B53DDF0C0BE4}"/>
              </a:ext>
            </a:extLst>
          </p:cNvPr>
          <p:cNvSpPr txBox="1"/>
          <p:nvPr/>
        </p:nvSpPr>
        <p:spPr>
          <a:xfrm rot="20786927">
            <a:off x="7041675" y="2487560"/>
            <a:ext cx="942787" cy="369332"/>
          </a:xfrm>
          <a:prstGeom prst="rect">
            <a:avLst/>
          </a:prstGeom>
          <a:noFill/>
        </p:spPr>
        <p:txBody>
          <a:bodyPr wrap="square" rtlCol="0">
            <a:spAutoFit/>
          </a:bodyPr>
          <a:lstStyle/>
          <a:p>
            <a:r>
              <a:rPr lang="en-US" dirty="0">
                <a:solidFill>
                  <a:srgbClr val="0070C0"/>
                </a:solidFill>
              </a:rPr>
              <a:t>4 Hubs</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75</a:t>
            </a:fld>
            <a:endParaRPr lang="en-US"/>
          </a:p>
        </p:txBody>
      </p:sp>
      <p:sp>
        <p:nvSpPr>
          <p:cNvPr id="10" name="TextBox 9"/>
          <p:cNvSpPr txBox="1"/>
          <p:nvPr/>
        </p:nvSpPr>
        <p:spPr>
          <a:xfrm>
            <a:off x="400050" y="5057760"/>
            <a:ext cx="83439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You can also select which marks will be constrained. </a:t>
            </a:r>
          </a:p>
          <a:p>
            <a:r>
              <a:rPr lang="en-US" sz="2400" dirty="0"/>
              <a:t>Note that they don’t have to be hubs.</a:t>
            </a:r>
          </a:p>
          <a:p>
            <a:r>
              <a:rPr lang="en-US" sz="2400" dirty="0">
                <a:solidFill>
                  <a:srgbClr val="FFC000"/>
                </a:solidFill>
              </a:rPr>
              <a:t>Unless special circumstances exist, suggest only 1 constraint in 3D</a:t>
            </a:r>
          </a:p>
        </p:txBody>
      </p:sp>
      <p:pic>
        <p:nvPicPr>
          <p:cNvPr id="8" name="Picture 7">
            <a:extLst>
              <a:ext uri="{FF2B5EF4-FFF2-40B4-BE49-F238E27FC236}">
                <a16:creationId xmlns:a16="http://schemas.microsoft.com/office/drawing/2014/main" id="{7C1086AC-F89B-45E9-AB28-7FD96BD65DF9}"/>
              </a:ext>
            </a:extLst>
          </p:cNvPr>
          <p:cNvPicPr>
            <a:picLocks noChangeAspect="1"/>
          </p:cNvPicPr>
          <p:nvPr/>
        </p:nvPicPr>
        <p:blipFill>
          <a:blip r:embed="rId3"/>
          <a:stretch>
            <a:fillRect/>
          </a:stretch>
        </p:blipFill>
        <p:spPr>
          <a:xfrm>
            <a:off x="5930570" y="0"/>
            <a:ext cx="3213430" cy="1800241"/>
          </a:xfrm>
          <a:prstGeom prst="rect">
            <a:avLst/>
          </a:prstGeom>
        </p:spPr>
      </p:pic>
      <p:pic>
        <p:nvPicPr>
          <p:cNvPr id="17" name="Picture 16">
            <a:extLst>
              <a:ext uri="{FF2B5EF4-FFF2-40B4-BE49-F238E27FC236}">
                <a16:creationId xmlns:a16="http://schemas.microsoft.com/office/drawing/2014/main" id="{0AB238A9-F121-4FD0-8483-19624A143E53}"/>
              </a:ext>
            </a:extLst>
          </p:cNvPr>
          <p:cNvPicPr>
            <a:picLocks noChangeAspect="1"/>
          </p:cNvPicPr>
          <p:nvPr/>
        </p:nvPicPr>
        <p:blipFill>
          <a:blip r:embed="rId4"/>
          <a:stretch>
            <a:fillRect/>
          </a:stretch>
        </p:blipFill>
        <p:spPr>
          <a:xfrm>
            <a:off x="2202" y="1"/>
            <a:ext cx="5904912" cy="4254498"/>
          </a:xfrm>
          <a:prstGeom prst="rect">
            <a:avLst/>
          </a:prstGeom>
        </p:spPr>
      </p:pic>
      <p:sp>
        <p:nvSpPr>
          <p:cNvPr id="18" name="Rectangle 17">
            <a:extLst>
              <a:ext uri="{FF2B5EF4-FFF2-40B4-BE49-F238E27FC236}">
                <a16:creationId xmlns:a16="http://schemas.microsoft.com/office/drawing/2014/main" id="{6481F929-5E14-42F6-9E25-B23CB9B99397}"/>
              </a:ext>
            </a:extLst>
          </p:cNvPr>
          <p:cNvSpPr/>
          <p:nvPr/>
        </p:nvSpPr>
        <p:spPr>
          <a:xfrm>
            <a:off x="954361" y="1738313"/>
            <a:ext cx="886821" cy="1047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AA726CC-7BB2-4F69-8169-5DEB71F06B82}"/>
              </a:ext>
            </a:extLst>
          </p:cNvPr>
          <p:cNvSpPr/>
          <p:nvPr/>
        </p:nvSpPr>
        <p:spPr>
          <a:xfrm>
            <a:off x="954361" y="1876429"/>
            <a:ext cx="886821" cy="1047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7D7975F-09BC-4AC9-BFDB-68A19D4EE59E}"/>
              </a:ext>
            </a:extLst>
          </p:cNvPr>
          <p:cNvSpPr/>
          <p:nvPr/>
        </p:nvSpPr>
        <p:spPr>
          <a:xfrm>
            <a:off x="954361" y="2309813"/>
            <a:ext cx="886821" cy="1047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F50F9D3-21DA-49F9-ADD3-6902AEA85A93}"/>
              </a:ext>
            </a:extLst>
          </p:cNvPr>
          <p:cNvSpPr/>
          <p:nvPr/>
        </p:nvSpPr>
        <p:spPr>
          <a:xfrm>
            <a:off x="954361" y="2459684"/>
            <a:ext cx="886821" cy="1047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69E54E-351D-416F-B976-11CC332631E9}"/>
              </a:ext>
            </a:extLst>
          </p:cNvPr>
          <p:cNvPicPr>
            <a:picLocks noChangeAspect="1"/>
          </p:cNvPicPr>
          <p:nvPr/>
        </p:nvPicPr>
        <p:blipFill>
          <a:blip r:embed="rId3"/>
          <a:stretch>
            <a:fillRect/>
          </a:stretch>
        </p:blipFill>
        <p:spPr>
          <a:xfrm>
            <a:off x="0" y="3250"/>
            <a:ext cx="5907114" cy="490022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76</a:t>
            </a:fld>
            <a:endParaRPr lang="en-US"/>
          </a:p>
        </p:txBody>
      </p:sp>
      <p:sp>
        <p:nvSpPr>
          <p:cNvPr id="10" name="TextBox 9"/>
          <p:cNvSpPr txBox="1"/>
          <p:nvPr/>
        </p:nvSpPr>
        <p:spPr>
          <a:xfrm>
            <a:off x="457200" y="493776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Four options are available: NONE (no constraint).</a:t>
            </a:r>
            <a:br>
              <a:rPr lang="en-US" sz="2400" dirty="0"/>
            </a:br>
            <a:r>
              <a:rPr lang="en-US" sz="2400" dirty="0"/>
              <a:t>HOR-ONLY (constrain only the horizontal coordinates).</a:t>
            </a:r>
            <a:br>
              <a:rPr lang="en-US" sz="2400" dirty="0"/>
            </a:br>
            <a:r>
              <a:rPr lang="en-US" sz="2400" dirty="0"/>
              <a:t>VER-ONLY (constrain only the vertical coordinate).</a:t>
            </a:r>
          </a:p>
          <a:p>
            <a:r>
              <a:rPr lang="en-US" sz="2400" dirty="0"/>
              <a:t>3-D (constrain the horizontal and vertical coordinates).</a:t>
            </a:r>
            <a:endParaRPr lang="en-US" sz="2400" dirty="0">
              <a:solidFill>
                <a:schemeClr val="bg1"/>
              </a:solidFill>
            </a:endParaRPr>
          </a:p>
        </p:txBody>
      </p:sp>
      <p:pic>
        <p:nvPicPr>
          <p:cNvPr id="12" name="Picture 11">
            <a:extLst>
              <a:ext uri="{FF2B5EF4-FFF2-40B4-BE49-F238E27FC236}">
                <a16:creationId xmlns:a16="http://schemas.microsoft.com/office/drawing/2014/main" id="{AD5A43F5-8D97-4847-A33A-BB426DCE10D9}"/>
              </a:ext>
            </a:extLst>
          </p:cNvPr>
          <p:cNvPicPr>
            <a:picLocks noChangeAspect="1"/>
          </p:cNvPicPr>
          <p:nvPr/>
        </p:nvPicPr>
        <p:blipFill>
          <a:blip r:embed="rId4"/>
          <a:stretch>
            <a:fillRect/>
          </a:stretch>
        </p:blipFill>
        <p:spPr>
          <a:xfrm>
            <a:off x="5907114" y="0"/>
            <a:ext cx="3236885" cy="1839558"/>
          </a:xfrm>
          <a:prstGeom prst="rect">
            <a:avLst/>
          </a:prstGeom>
        </p:spPr>
      </p:pic>
      <p:sp>
        <p:nvSpPr>
          <p:cNvPr id="16" name="Rectangle 15">
            <a:extLst>
              <a:ext uri="{FF2B5EF4-FFF2-40B4-BE49-F238E27FC236}">
                <a16:creationId xmlns:a16="http://schemas.microsoft.com/office/drawing/2014/main" id="{C39B9C8E-6EDB-4C69-86E2-95E8068E16C6}"/>
              </a:ext>
            </a:extLst>
          </p:cNvPr>
          <p:cNvSpPr/>
          <p:nvPr/>
        </p:nvSpPr>
        <p:spPr>
          <a:xfrm>
            <a:off x="990600" y="2190750"/>
            <a:ext cx="828675" cy="6953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2D23F81-2035-4615-AF9C-8907A8BDBE18}"/>
              </a:ext>
            </a:extLst>
          </p:cNvPr>
          <p:cNvPicPr>
            <a:picLocks noChangeAspect="1"/>
          </p:cNvPicPr>
          <p:nvPr/>
        </p:nvPicPr>
        <p:blipFill>
          <a:blip r:embed="rId3"/>
          <a:stretch>
            <a:fillRect/>
          </a:stretch>
        </p:blipFill>
        <p:spPr>
          <a:xfrm>
            <a:off x="0" y="3250"/>
            <a:ext cx="5907114" cy="4900220"/>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77</a:t>
            </a:fld>
            <a:endParaRPr lang="en-US"/>
          </a:p>
        </p:txBody>
      </p:sp>
      <p:sp>
        <p:nvSpPr>
          <p:cNvPr id="10" name="TextBox 9"/>
          <p:cNvSpPr txBox="1"/>
          <p:nvPr/>
        </p:nvSpPr>
        <p:spPr>
          <a:xfrm>
            <a:off x="2663371" y="3626873"/>
            <a:ext cx="6023429" cy="2677656"/>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OPUS solution values are used as the </a:t>
            </a:r>
            <a:r>
              <a:rPr lang="en-US" sz="2400" dirty="0">
                <a:solidFill>
                  <a:srgbClr val="FFC000"/>
                </a:solidFill>
              </a:rPr>
              <a:t>a priori </a:t>
            </a:r>
            <a:r>
              <a:rPr lang="en-US" sz="2400" dirty="0"/>
              <a:t>coordinates for the project’s marks; the published coordinates are used for the CORS.</a:t>
            </a:r>
          </a:p>
          <a:p>
            <a:r>
              <a:rPr lang="en-US" sz="2400" dirty="0">
                <a:solidFill>
                  <a:srgbClr val="FFC000"/>
                </a:solidFill>
              </a:rPr>
              <a:t>The USER can hand-enter other LATITUDE, LONGITUDE, ellipsoid or orthometric HEIGHT values and have them used as constraints.  (Not recommended!)</a:t>
            </a:r>
          </a:p>
        </p:txBody>
      </p:sp>
      <p:pic>
        <p:nvPicPr>
          <p:cNvPr id="13" name="Picture 12">
            <a:extLst>
              <a:ext uri="{FF2B5EF4-FFF2-40B4-BE49-F238E27FC236}">
                <a16:creationId xmlns:a16="http://schemas.microsoft.com/office/drawing/2014/main" id="{FBF3B6B4-6034-4A7A-A4B3-44888174D138}"/>
              </a:ext>
            </a:extLst>
          </p:cNvPr>
          <p:cNvPicPr>
            <a:picLocks noChangeAspect="1"/>
          </p:cNvPicPr>
          <p:nvPr/>
        </p:nvPicPr>
        <p:blipFill>
          <a:blip r:embed="rId4"/>
          <a:stretch>
            <a:fillRect/>
          </a:stretch>
        </p:blipFill>
        <p:spPr>
          <a:xfrm>
            <a:off x="5907114" y="0"/>
            <a:ext cx="3236885" cy="1839558"/>
          </a:xfrm>
          <a:prstGeom prst="rect">
            <a:avLst/>
          </a:prstGeom>
        </p:spPr>
      </p:pic>
      <p:sp>
        <p:nvSpPr>
          <p:cNvPr id="16" name="Rectangle 15">
            <a:extLst>
              <a:ext uri="{FF2B5EF4-FFF2-40B4-BE49-F238E27FC236}">
                <a16:creationId xmlns:a16="http://schemas.microsoft.com/office/drawing/2014/main" id="{08DF6638-9CCA-4DFA-936D-02FEBF9CC850}"/>
              </a:ext>
            </a:extLst>
          </p:cNvPr>
          <p:cNvSpPr/>
          <p:nvPr/>
        </p:nvSpPr>
        <p:spPr>
          <a:xfrm>
            <a:off x="1714500" y="2038350"/>
            <a:ext cx="3949700" cy="11811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15C3455-756F-4F1E-A0BD-923F49762D80}"/>
              </a:ext>
            </a:extLst>
          </p:cNvPr>
          <p:cNvSpPr/>
          <p:nvPr/>
        </p:nvSpPr>
        <p:spPr>
          <a:xfrm>
            <a:off x="1714500" y="1250950"/>
            <a:ext cx="3949700" cy="64135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78</a:t>
            </a:fld>
            <a:endParaRPr lang="en-US"/>
          </a:p>
        </p:txBody>
      </p:sp>
      <p:sp>
        <p:nvSpPr>
          <p:cNvPr id="10" name="TextBox 9"/>
          <p:cNvSpPr txBox="1"/>
          <p:nvPr/>
        </p:nvSpPr>
        <p:spPr>
          <a:xfrm>
            <a:off x="5907114" y="1860178"/>
            <a:ext cx="3171376" cy="3046988"/>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OPUS computations are always in best available international terrestrial reference frame (ITRF) at the epoch of the data, so the solution results are always given in that frame. </a:t>
            </a:r>
            <a:endParaRPr lang="en-US" sz="2400" dirty="0">
              <a:solidFill>
                <a:schemeClr val="bg1"/>
              </a:solidFill>
            </a:endParaRPr>
          </a:p>
        </p:txBody>
      </p:sp>
      <p:pic>
        <p:nvPicPr>
          <p:cNvPr id="12" name="Picture 11">
            <a:extLst>
              <a:ext uri="{FF2B5EF4-FFF2-40B4-BE49-F238E27FC236}">
                <a16:creationId xmlns:a16="http://schemas.microsoft.com/office/drawing/2014/main" id="{D577D1E0-CE6C-419A-9813-C216367889F3}"/>
              </a:ext>
            </a:extLst>
          </p:cNvPr>
          <p:cNvPicPr>
            <a:picLocks noChangeAspect="1"/>
          </p:cNvPicPr>
          <p:nvPr/>
        </p:nvPicPr>
        <p:blipFill>
          <a:blip r:embed="rId3"/>
          <a:stretch>
            <a:fillRect/>
          </a:stretch>
        </p:blipFill>
        <p:spPr>
          <a:xfrm>
            <a:off x="0" y="3250"/>
            <a:ext cx="5907114" cy="4900220"/>
          </a:xfrm>
          <a:prstGeom prst="rect">
            <a:avLst/>
          </a:prstGeom>
        </p:spPr>
      </p:pic>
      <p:pic>
        <p:nvPicPr>
          <p:cNvPr id="13" name="Picture 12">
            <a:extLst>
              <a:ext uri="{FF2B5EF4-FFF2-40B4-BE49-F238E27FC236}">
                <a16:creationId xmlns:a16="http://schemas.microsoft.com/office/drawing/2014/main" id="{606E147E-B33F-41B6-B8A3-BDD51EE9693F}"/>
              </a:ext>
            </a:extLst>
          </p:cNvPr>
          <p:cNvPicPr>
            <a:picLocks noChangeAspect="1"/>
          </p:cNvPicPr>
          <p:nvPr/>
        </p:nvPicPr>
        <p:blipFill>
          <a:blip r:embed="rId4"/>
          <a:stretch>
            <a:fillRect/>
          </a:stretch>
        </p:blipFill>
        <p:spPr>
          <a:xfrm>
            <a:off x="5907114" y="0"/>
            <a:ext cx="3236885" cy="1839558"/>
          </a:xfrm>
          <a:prstGeom prst="rect">
            <a:avLst/>
          </a:prstGeom>
        </p:spPr>
      </p:pic>
      <p:sp>
        <p:nvSpPr>
          <p:cNvPr id="16" name="Rectangle 15">
            <a:extLst>
              <a:ext uri="{FF2B5EF4-FFF2-40B4-BE49-F238E27FC236}">
                <a16:creationId xmlns:a16="http://schemas.microsoft.com/office/drawing/2014/main" id="{28975162-39D2-44A4-A288-50203EAB4964}"/>
              </a:ext>
            </a:extLst>
          </p:cNvPr>
          <p:cNvSpPr/>
          <p:nvPr/>
        </p:nvSpPr>
        <p:spPr>
          <a:xfrm>
            <a:off x="1076325" y="3352801"/>
            <a:ext cx="1190625" cy="2286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6D32CD7-3D2F-4E8A-9456-7EBB85C77FD7}"/>
              </a:ext>
            </a:extLst>
          </p:cNvPr>
          <p:cNvSpPr txBox="1"/>
          <p:nvPr/>
        </p:nvSpPr>
        <p:spPr>
          <a:xfrm>
            <a:off x="360381" y="4969252"/>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“LET OPUS CHOOSE” implies the NAD 83 datum realization that best corresponds to the constraint reference frame will be used</a:t>
            </a:r>
          </a:p>
          <a:p>
            <a:r>
              <a:rPr lang="en-US" sz="2400" dirty="0"/>
              <a:t>      ITRF2014(2010.00) ↔ NAD 83(2011)</a:t>
            </a:r>
          </a:p>
          <a:p>
            <a:r>
              <a:rPr lang="en-US" sz="2400" dirty="0">
                <a:solidFill>
                  <a:schemeClr val="bg1"/>
                </a:solidFill>
              </a:rPr>
              <a:t>                       ITRF2000 </a:t>
            </a:r>
            <a:r>
              <a:rPr lang="en-US" sz="2400" dirty="0"/>
              <a:t>↔ NAD 83(2007)</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79</a:t>
            </a:fld>
            <a:endParaRPr lang="en-US"/>
          </a:p>
        </p:txBody>
      </p:sp>
      <p:pic>
        <p:nvPicPr>
          <p:cNvPr id="13" name="Picture 12">
            <a:extLst>
              <a:ext uri="{FF2B5EF4-FFF2-40B4-BE49-F238E27FC236}">
                <a16:creationId xmlns:a16="http://schemas.microsoft.com/office/drawing/2014/main" id="{4DBF2440-B091-47AC-893A-C84B46063D70}"/>
              </a:ext>
            </a:extLst>
          </p:cNvPr>
          <p:cNvPicPr>
            <a:picLocks noChangeAspect="1"/>
          </p:cNvPicPr>
          <p:nvPr/>
        </p:nvPicPr>
        <p:blipFill>
          <a:blip r:embed="rId3"/>
          <a:stretch>
            <a:fillRect/>
          </a:stretch>
        </p:blipFill>
        <p:spPr>
          <a:xfrm>
            <a:off x="0" y="3250"/>
            <a:ext cx="5907114" cy="4900220"/>
          </a:xfrm>
          <a:prstGeom prst="rect">
            <a:avLst/>
          </a:prstGeom>
        </p:spPr>
      </p:pic>
      <p:pic>
        <p:nvPicPr>
          <p:cNvPr id="16" name="Picture 15">
            <a:extLst>
              <a:ext uri="{FF2B5EF4-FFF2-40B4-BE49-F238E27FC236}">
                <a16:creationId xmlns:a16="http://schemas.microsoft.com/office/drawing/2014/main" id="{0B67763A-17A5-41A9-BCD2-519D1722C3DE}"/>
              </a:ext>
            </a:extLst>
          </p:cNvPr>
          <p:cNvPicPr>
            <a:picLocks noChangeAspect="1"/>
          </p:cNvPicPr>
          <p:nvPr/>
        </p:nvPicPr>
        <p:blipFill>
          <a:blip r:embed="rId4"/>
          <a:stretch>
            <a:fillRect/>
          </a:stretch>
        </p:blipFill>
        <p:spPr>
          <a:xfrm>
            <a:off x="5907114" y="0"/>
            <a:ext cx="3236885" cy="1839558"/>
          </a:xfrm>
          <a:prstGeom prst="rect">
            <a:avLst/>
          </a:prstGeom>
        </p:spPr>
      </p:pic>
      <p:sp>
        <p:nvSpPr>
          <p:cNvPr id="17" name="Rectangle 16">
            <a:extLst>
              <a:ext uri="{FF2B5EF4-FFF2-40B4-BE49-F238E27FC236}">
                <a16:creationId xmlns:a16="http://schemas.microsoft.com/office/drawing/2014/main" id="{0E552C62-961F-4CE0-B7DC-46EB06A54FD7}"/>
              </a:ext>
            </a:extLst>
          </p:cNvPr>
          <p:cNvSpPr/>
          <p:nvPr/>
        </p:nvSpPr>
        <p:spPr>
          <a:xfrm>
            <a:off x="1087083" y="3514165"/>
            <a:ext cx="1190625" cy="2286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DB2F354-A39D-4473-B31F-ACF271428B04}"/>
              </a:ext>
            </a:extLst>
          </p:cNvPr>
          <p:cNvSpPr txBox="1"/>
          <p:nvPr/>
        </p:nvSpPr>
        <p:spPr>
          <a:xfrm>
            <a:off x="5913266" y="1860178"/>
            <a:ext cx="3165224" cy="2677656"/>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computed ellipsoid heights are transformed to orthometric heights using a geoid or hybrid-geoid model when possible. The model can be selected.</a:t>
            </a:r>
            <a:endParaRPr lang="en-US" sz="2400" dirty="0">
              <a:solidFill>
                <a:schemeClr val="bg1"/>
              </a:solidFill>
            </a:endParaRPr>
          </a:p>
        </p:txBody>
      </p:sp>
      <p:sp>
        <p:nvSpPr>
          <p:cNvPr id="12" name="TextBox 11">
            <a:extLst>
              <a:ext uri="{FF2B5EF4-FFF2-40B4-BE49-F238E27FC236}">
                <a16:creationId xmlns:a16="http://schemas.microsoft.com/office/drawing/2014/main" id="{AE38C1EA-CEB8-4AF2-A586-4B938F553BE7}"/>
              </a:ext>
            </a:extLst>
          </p:cNvPr>
          <p:cNvSpPr txBox="1"/>
          <p:nvPr/>
        </p:nvSpPr>
        <p:spPr>
          <a:xfrm>
            <a:off x="360381" y="4972948"/>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“LET OPUS CHOOSE” implies the hybrid geoid model that best corresponds to the constraint reference frame will be used. </a:t>
            </a:r>
          </a:p>
          <a:p>
            <a:r>
              <a:rPr lang="en-US" sz="2400" dirty="0"/>
              <a:t>   ITRF2014(2010.00) ↔ NAD 83(2011) ↔ GEOID18</a:t>
            </a:r>
          </a:p>
          <a:p>
            <a:r>
              <a:rPr lang="en-US" sz="2400" dirty="0">
                <a:solidFill>
                  <a:schemeClr val="bg1"/>
                </a:solidFill>
              </a:rPr>
              <a:t>	       ITRF2000 </a:t>
            </a:r>
            <a:r>
              <a:rPr lang="en-US" sz="2400" dirty="0"/>
              <a:t>↔ NAD 83(2007) ↔ GEOID09</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a:t>
            </a:fld>
            <a:endParaRPr lang="en-US"/>
          </a:p>
        </p:txBody>
      </p:sp>
      <p:sp>
        <p:nvSpPr>
          <p:cNvPr id="9" name="TextBox 8"/>
          <p:cNvSpPr txBox="1"/>
          <p:nvPr/>
        </p:nvSpPr>
        <p:spPr>
          <a:xfrm>
            <a:off x="457200" y="530352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web page is built around a Google Map Services™ interactive map showing the locations of marks and included CORS. The map is centered on the project’s marks.</a:t>
            </a:r>
            <a:endParaRPr lang="en-US" sz="2400" dirty="0">
              <a:solidFill>
                <a:schemeClr val="bg1"/>
              </a:solidFill>
            </a:endParaRPr>
          </a:p>
        </p:txBody>
      </p:sp>
      <p:pic>
        <p:nvPicPr>
          <p:cNvPr id="13" name="Picture 12">
            <a:extLst>
              <a:ext uri="{FF2B5EF4-FFF2-40B4-BE49-F238E27FC236}">
                <a16:creationId xmlns:a16="http://schemas.microsoft.com/office/drawing/2014/main" id="{DD58F0F8-CC32-4382-B564-D34E6FF51D3D}"/>
              </a:ext>
            </a:extLst>
          </p:cNvPr>
          <p:cNvPicPr>
            <a:picLocks noChangeAspect="1"/>
          </p:cNvPicPr>
          <p:nvPr/>
        </p:nvPicPr>
        <p:blipFill>
          <a:blip r:embed="rId3"/>
          <a:stretch>
            <a:fillRect/>
          </a:stretch>
        </p:blipFill>
        <p:spPr>
          <a:xfrm>
            <a:off x="0" y="-21515"/>
            <a:ext cx="9144000" cy="5238399"/>
          </a:xfrm>
          <a:prstGeom prst="rect">
            <a:avLst/>
          </a:prstGeom>
        </p:spPr>
      </p:pic>
      <p:sp>
        <p:nvSpPr>
          <p:cNvPr id="3" name="TextBox 2">
            <a:extLst>
              <a:ext uri="{FF2B5EF4-FFF2-40B4-BE49-F238E27FC236}">
                <a16:creationId xmlns:a16="http://schemas.microsoft.com/office/drawing/2014/main" id="{C46278A2-B6F4-4941-86E8-B32B971B1D3D}"/>
              </a:ext>
            </a:extLst>
          </p:cNvPr>
          <p:cNvSpPr txBox="1"/>
          <p:nvPr/>
        </p:nvSpPr>
        <p:spPr>
          <a:xfrm rot="20980801">
            <a:off x="2936475" y="2260021"/>
            <a:ext cx="4638339" cy="923330"/>
          </a:xfrm>
          <a:prstGeom prst="rect">
            <a:avLst/>
          </a:prstGeom>
          <a:solidFill>
            <a:srgbClr val="FF0000">
              <a:alpha val="10000"/>
            </a:srgbClr>
          </a:solidFill>
          <a:ln w="25400">
            <a:solidFill>
              <a:srgbClr val="0070C0"/>
            </a:solidFill>
          </a:ln>
        </p:spPr>
        <p:txBody>
          <a:bodyPr wrap="square" rtlCol="0">
            <a:spAutoFit/>
          </a:bodyPr>
          <a:lstStyle/>
          <a:p>
            <a:r>
              <a:rPr lang="en-US" dirty="0"/>
              <a:t>Before we get into QA/QC and Session Processing – let’s review the screen navigation and other options available.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80</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satellite system or systems whose data are to be used in the processing can be selected. The only option is GPS-only at this time.</a:t>
            </a:r>
            <a:endParaRPr lang="en-US" sz="2400" dirty="0">
              <a:solidFill>
                <a:schemeClr val="bg1"/>
              </a:solidFill>
            </a:endParaRPr>
          </a:p>
        </p:txBody>
      </p:sp>
      <p:pic>
        <p:nvPicPr>
          <p:cNvPr id="13" name="Picture 12">
            <a:extLst>
              <a:ext uri="{FF2B5EF4-FFF2-40B4-BE49-F238E27FC236}">
                <a16:creationId xmlns:a16="http://schemas.microsoft.com/office/drawing/2014/main" id="{BB81C5C5-88F4-4CBB-A5D2-B4978D9EC0C6}"/>
              </a:ext>
            </a:extLst>
          </p:cNvPr>
          <p:cNvPicPr>
            <a:picLocks noChangeAspect="1"/>
          </p:cNvPicPr>
          <p:nvPr/>
        </p:nvPicPr>
        <p:blipFill>
          <a:blip r:embed="rId3"/>
          <a:stretch>
            <a:fillRect/>
          </a:stretch>
        </p:blipFill>
        <p:spPr>
          <a:xfrm>
            <a:off x="0" y="3250"/>
            <a:ext cx="5907114" cy="4900220"/>
          </a:xfrm>
          <a:prstGeom prst="rect">
            <a:avLst/>
          </a:prstGeom>
        </p:spPr>
      </p:pic>
      <p:pic>
        <p:nvPicPr>
          <p:cNvPr id="16" name="Picture 15">
            <a:extLst>
              <a:ext uri="{FF2B5EF4-FFF2-40B4-BE49-F238E27FC236}">
                <a16:creationId xmlns:a16="http://schemas.microsoft.com/office/drawing/2014/main" id="{76979217-D59D-4DAC-9186-5B795D4F4B95}"/>
              </a:ext>
            </a:extLst>
          </p:cNvPr>
          <p:cNvPicPr>
            <a:picLocks noChangeAspect="1"/>
          </p:cNvPicPr>
          <p:nvPr/>
        </p:nvPicPr>
        <p:blipFill>
          <a:blip r:embed="rId4"/>
          <a:stretch>
            <a:fillRect/>
          </a:stretch>
        </p:blipFill>
        <p:spPr>
          <a:xfrm>
            <a:off x="5907114" y="0"/>
            <a:ext cx="3236885" cy="1839558"/>
          </a:xfrm>
          <a:prstGeom prst="rect">
            <a:avLst/>
          </a:prstGeom>
        </p:spPr>
      </p:pic>
      <p:sp>
        <p:nvSpPr>
          <p:cNvPr id="17" name="Rectangle 16">
            <a:extLst>
              <a:ext uri="{FF2B5EF4-FFF2-40B4-BE49-F238E27FC236}">
                <a16:creationId xmlns:a16="http://schemas.microsoft.com/office/drawing/2014/main" id="{BDCEC435-A95A-4A3E-BD51-726CF573BC63}"/>
              </a:ext>
            </a:extLst>
          </p:cNvPr>
          <p:cNvSpPr/>
          <p:nvPr/>
        </p:nvSpPr>
        <p:spPr>
          <a:xfrm>
            <a:off x="1076325" y="3654014"/>
            <a:ext cx="1190625" cy="2286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81</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Some control over the </a:t>
            </a:r>
            <a:r>
              <a:rPr lang="en-US" sz="2400" dirty="0" err="1"/>
              <a:t>tropo</a:t>
            </a:r>
            <a:r>
              <a:rPr lang="en-US" sz="2400" dirty="0"/>
              <a:t> (wet, neutral atmospheric) correction is available via two parameters: the model or “shape” of the correction and the interval for updating the correction.</a:t>
            </a:r>
            <a:endParaRPr lang="en-US" sz="2400" dirty="0">
              <a:solidFill>
                <a:schemeClr val="bg1"/>
              </a:solidFill>
            </a:endParaRPr>
          </a:p>
        </p:txBody>
      </p:sp>
      <p:pic>
        <p:nvPicPr>
          <p:cNvPr id="12" name="Picture 11">
            <a:extLst>
              <a:ext uri="{FF2B5EF4-FFF2-40B4-BE49-F238E27FC236}">
                <a16:creationId xmlns:a16="http://schemas.microsoft.com/office/drawing/2014/main" id="{E96639C8-C6F3-4057-8327-79341AEB245D}"/>
              </a:ext>
            </a:extLst>
          </p:cNvPr>
          <p:cNvPicPr>
            <a:picLocks noChangeAspect="1"/>
          </p:cNvPicPr>
          <p:nvPr/>
        </p:nvPicPr>
        <p:blipFill>
          <a:blip r:embed="rId3"/>
          <a:stretch>
            <a:fillRect/>
          </a:stretch>
        </p:blipFill>
        <p:spPr>
          <a:xfrm>
            <a:off x="0" y="3250"/>
            <a:ext cx="5907114" cy="4900220"/>
          </a:xfrm>
          <a:prstGeom prst="rect">
            <a:avLst/>
          </a:prstGeom>
        </p:spPr>
      </p:pic>
      <p:sp>
        <p:nvSpPr>
          <p:cNvPr id="13" name="Rectangle 12">
            <a:extLst>
              <a:ext uri="{FF2B5EF4-FFF2-40B4-BE49-F238E27FC236}">
                <a16:creationId xmlns:a16="http://schemas.microsoft.com/office/drawing/2014/main" id="{B5D04273-3816-4132-9AD9-273225A91613}"/>
              </a:ext>
            </a:extLst>
          </p:cNvPr>
          <p:cNvSpPr/>
          <p:nvPr/>
        </p:nvSpPr>
        <p:spPr>
          <a:xfrm>
            <a:off x="1087083" y="3793863"/>
            <a:ext cx="1190625" cy="2286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61B06F78-EC63-4CE7-9E0B-81B6B478513A}"/>
              </a:ext>
            </a:extLst>
          </p:cNvPr>
          <p:cNvPicPr>
            <a:picLocks noChangeAspect="1"/>
          </p:cNvPicPr>
          <p:nvPr/>
        </p:nvPicPr>
        <p:blipFill>
          <a:blip r:embed="rId4"/>
          <a:stretch>
            <a:fillRect/>
          </a:stretch>
        </p:blipFill>
        <p:spPr>
          <a:xfrm>
            <a:off x="5907114" y="0"/>
            <a:ext cx="3236885" cy="183955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82</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Tropo Model correction can be constructed as a simple offsets for each interval. When plotted, these adjustments reminiscent of a staircase. Thus the name Step-Offset.</a:t>
            </a:r>
            <a:endParaRPr lang="en-US" sz="2400" dirty="0">
              <a:solidFill>
                <a:schemeClr val="bg1"/>
              </a:solidFill>
            </a:endParaRPr>
          </a:p>
        </p:txBody>
      </p:sp>
      <p:sp>
        <p:nvSpPr>
          <p:cNvPr id="2" name="Rectangle 1"/>
          <p:cNvSpPr/>
          <p:nvPr/>
        </p:nvSpPr>
        <p:spPr>
          <a:xfrm>
            <a:off x="2078736" y="682752"/>
            <a:ext cx="4986528" cy="4059936"/>
          </a:xfrm>
          <a:prstGeom prst="rect">
            <a:avLst/>
          </a:prstGeom>
          <a:ln w="76200">
            <a:solidFill>
              <a:schemeClr val="tx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3" name="Freeform 2"/>
          <p:cNvSpPr/>
          <p:nvPr/>
        </p:nvSpPr>
        <p:spPr>
          <a:xfrm>
            <a:off x="2340864" y="1280161"/>
            <a:ext cx="4511040" cy="2938272"/>
          </a:xfrm>
          <a:custGeom>
            <a:avLst/>
            <a:gdLst>
              <a:gd name="connsiteX0" fmla="*/ 0 w 4376928"/>
              <a:gd name="connsiteY0" fmla="*/ 2404765 h 2404765"/>
              <a:gd name="connsiteX1" fmla="*/ 1389888 w 4376928"/>
              <a:gd name="connsiteY1" fmla="*/ 15133 h 2404765"/>
              <a:gd name="connsiteX2" fmla="*/ 3145536 w 4376928"/>
              <a:gd name="connsiteY2" fmla="*/ 1405021 h 2404765"/>
              <a:gd name="connsiteX3" fmla="*/ 4376928 w 4376928"/>
              <a:gd name="connsiteY3" fmla="*/ 1807357 h 2404765"/>
              <a:gd name="connsiteX4" fmla="*/ 4376928 w 4376928"/>
              <a:gd name="connsiteY4" fmla="*/ 1807357 h 240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6928" h="2404765">
                <a:moveTo>
                  <a:pt x="0" y="2404765"/>
                </a:moveTo>
                <a:cubicBezTo>
                  <a:pt x="432816" y="1293261"/>
                  <a:pt x="865632" y="181757"/>
                  <a:pt x="1389888" y="15133"/>
                </a:cubicBezTo>
                <a:cubicBezTo>
                  <a:pt x="1914144" y="-151491"/>
                  <a:pt x="2647696" y="1106317"/>
                  <a:pt x="3145536" y="1405021"/>
                </a:cubicBezTo>
                <a:cubicBezTo>
                  <a:pt x="3643376" y="1703725"/>
                  <a:pt x="4376928" y="1807357"/>
                  <a:pt x="4376928" y="1807357"/>
                </a:cubicBezTo>
                <a:lnTo>
                  <a:pt x="4376928" y="1807357"/>
                </a:lnTo>
              </a:path>
            </a:pathLst>
          </a:cu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a:off x="3108960" y="1597152"/>
            <a:ext cx="768096"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877056" y="1531548"/>
            <a:ext cx="768096"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596384" y="2328672"/>
            <a:ext cx="768096"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364480" y="3096768"/>
            <a:ext cx="768096"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132576" y="3401568"/>
            <a:ext cx="719328"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340864" y="3157728"/>
            <a:ext cx="768096"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4035552" y="4298867"/>
            <a:ext cx="1109472" cy="178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Time </a:t>
            </a:r>
            <a:r>
              <a:rPr lang="en-US" dirty="0">
                <a:solidFill>
                  <a:schemeClr val="tx2"/>
                </a:solidFill>
                <a:sym typeface="Wingdings 3"/>
              </a:rPr>
              <a:t></a:t>
            </a:r>
            <a:endParaRPr lang="en-US" dirty="0">
              <a:solidFill>
                <a:schemeClr val="tx2"/>
              </a:solidFill>
            </a:endParaRPr>
          </a:p>
        </p:txBody>
      </p:sp>
      <p:cxnSp>
        <p:nvCxnSpPr>
          <p:cNvPr id="20" name="Straight Connector 19">
            <a:extLst>
              <a:ext uri="{FF2B5EF4-FFF2-40B4-BE49-F238E27FC236}">
                <a16:creationId xmlns:a16="http://schemas.microsoft.com/office/drawing/2014/main" id="{528A4114-3C33-44EB-9DFB-A8DAB1BDA6B8}"/>
              </a:ext>
            </a:extLst>
          </p:cNvPr>
          <p:cNvCxnSpPr>
            <a:cxnSpLocks/>
          </p:cNvCxnSpPr>
          <p:nvPr/>
        </p:nvCxnSpPr>
        <p:spPr>
          <a:xfrm flipH="1">
            <a:off x="3096959" y="1362075"/>
            <a:ext cx="27241" cy="1953959"/>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62FAA05-0180-4862-B246-56CD418EF871}"/>
              </a:ext>
            </a:extLst>
          </p:cNvPr>
          <p:cNvCxnSpPr>
            <a:cxnSpLocks/>
          </p:cNvCxnSpPr>
          <p:nvPr/>
        </p:nvCxnSpPr>
        <p:spPr>
          <a:xfrm flipH="1">
            <a:off x="5380482" y="2215133"/>
            <a:ext cx="16002" cy="942595"/>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E3EA079-7B02-4933-ADAD-A070B1B50AE3}"/>
              </a:ext>
            </a:extLst>
          </p:cNvPr>
          <p:cNvCxnSpPr>
            <a:cxnSpLocks/>
          </p:cNvCxnSpPr>
          <p:nvPr/>
        </p:nvCxnSpPr>
        <p:spPr>
          <a:xfrm flipH="1">
            <a:off x="6116193" y="2957702"/>
            <a:ext cx="32385" cy="672466"/>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A287CA6-C80E-483E-A8CB-E4260CFAE465}"/>
              </a:ext>
            </a:extLst>
          </p:cNvPr>
          <p:cNvSpPr txBox="1"/>
          <p:nvPr/>
        </p:nvSpPr>
        <p:spPr>
          <a:xfrm>
            <a:off x="2883345" y="3280220"/>
            <a:ext cx="1219326" cy="646331"/>
          </a:xfrm>
          <a:prstGeom prst="rect">
            <a:avLst/>
          </a:prstGeom>
          <a:noFill/>
        </p:spPr>
        <p:txBody>
          <a:bodyPr wrap="square" rtlCol="0">
            <a:spAutoFit/>
          </a:bodyPr>
          <a:lstStyle/>
          <a:p>
            <a:r>
              <a:rPr lang="en-US" b="1" dirty="0" err="1">
                <a:solidFill>
                  <a:srgbClr val="0070C0"/>
                </a:solidFill>
              </a:rPr>
              <a:t>Tropo</a:t>
            </a:r>
            <a:r>
              <a:rPr lang="en-US" b="1" dirty="0">
                <a:solidFill>
                  <a:srgbClr val="0070C0"/>
                </a:solidFill>
              </a:rPr>
              <a:t> Intervals</a:t>
            </a:r>
          </a:p>
        </p:txBody>
      </p:sp>
      <p:cxnSp>
        <p:nvCxnSpPr>
          <p:cNvPr id="31" name="Straight Connector 30">
            <a:extLst>
              <a:ext uri="{FF2B5EF4-FFF2-40B4-BE49-F238E27FC236}">
                <a16:creationId xmlns:a16="http://schemas.microsoft.com/office/drawing/2014/main" id="{21850529-0EE5-418C-B971-25A39FF6CDDA}"/>
              </a:ext>
            </a:extLst>
          </p:cNvPr>
          <p:cNvCxnSpPr>
            <a:cxnSpLocks/>
          </p:cNvCxnSpPr>
          <p:nvPr/>
        </p:nvCxnSpPr>
        <p:spPr>
          <a:xfrm>
            <a:off x="3876294" y="939800"/>
            <a:ext cx="1" cy="958850"/>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20C0EF0-E6FF-4D38-811F-36F7AA68779F}"/>
              </a:ext>
            </a:extLst>
          </p:cNvPr>
          <p:cNvSpPr txBox="1"/>
          <p:nvPr/>
        </p:nvSpPr>
        <p:spPr>
          <a:xfrm>
            <a:off x="5145024" y="708967"/>
            <a:ext cx="1920237" cy="461665"/>
          </a:xfrm>
          <a:prstGeom prst="rect">
            <a:avLst/>
          </a:prstGeom>
          <a:noFill/>
        </p:spPr>
        <p:txBody>
          <a:bodyPr wrap="square" rtlCol="0">
            <a:spAutoFit/>
          </a:bodyPr>
          <a:lstStyle/>
          <a:p>
            <a:r>
              <a:rPr lang="en-US" sz="2400" b="1" dirty="0">
                <a:solidFill>
                  <a:srgbClr val="0070C0"/>
                </a:solidFill>
              </a:rPr>
              <a:t>Step-Offset</a:t>
            </a:r>
          </a:p>
        </p:txBody>
      </p:sp>
      <p:cxnSp>
        <p:nvCxnSpPr>
          <p:cNvPr id="35" name="Straight Connector 34">
            <a:extLst>
              <a:ext uri="{FF2B5EF4-FFF2-40B4-BE49-F238E27FC236}">
                <a16:creationId xmlns:a16="http://schemas.microsoft.com/office/drawing/2014/main" id="{9696963D-FCDC-4439-A5DD-813EA50947CE}"/>
              </a:ext>
            </a:extLst>
          </p:cNvPr>
          <p:cNvCxnSpPr>
            <a:cxnSpLocks/>
          </p:cNvCxnSpPr>
          <p:nvPr/>
        </p:nvCxnSpPr>
        <p:spPr>
          <a:xfrm flipH="1">
            <a:off x="4612386" y="1362075"/>
            <a:ext cx="32766" cy="1066800"/>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528461C-1C26-4DC4-9AC4-002B272230C3}"/>
              </a:ext>
            </a:extLst>
          </p:cNvPr>
          <p:cNvCxnSpPr>
            <a:cxnSpLocks/>
          </p:cNvCxnSpPr>
          <p:nvPr/>
        </p:nvCxnSpPr>
        <p:spPr>
          <a:xfrm>
            <a:off x="2369439" y="2957702"/>
            <a:ext cx="0" cy="1341165"/>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83</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Alternately, the </a:t>
            </a:r>
            <a:r>
              <a:rPr lang="en-US" sz="2400" dirty="0" err="1"/>
              <a:t>Tropo</a:t>
            </a:r>
            <a:r>
              <a:rPr lang="en-US" sz="2400" dirty="0"/>
              <a:t> Model can be corrected as a series of straight line segments whose ends connect. Thus, the name Piecewise Linear.</a:t>
            </a:r>
            <a:endParaRPr lang="en-US" sz="2400" dirty="0">
              <a:solidFill>
                <a:schemeClr val="bg1"/>
              </a:solidFill>
            </a:endParaRPr>
          </a:p>
        </p:txBody>
      </p:sp>
      <p:sp>
        <p:nvSpPr>
          <p:cNvPr id="14" name="Rectangle 13"/>
          <p:cNvSpPr/>
          <p:nvPr/>
        </p:nvSpPr>
        <p:spPr>
          <a:xfrm>
            <a:off x="2078736" y="682752"/>
            <a:ext cx="4986528" cy="4059936"/>
          </a:xfrm>
          <a:prstGeom prst="rect">
            <a:avLst/>
          </a:prstGeom>
          <a:ln w="76200">
            <a:solidFill>
              <a:schemeClr val="tx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22" name="Freeform 21"/>
          <p:cNvSpPr/>
          <p:nvPr/>
        </p:nvSpPr>
        <p:spPr>
          <a:xfrm>
            <a:off x="2340864" y="1280161"/>
            <a:ext cx="4511040" cy="2938272"/>
          </a:xfrm>
          <a:custGeom>
            <a:avLst/>
            <a:gdLst>
              <a:gd name="connsiteX0" fmla="*/ 0 w 4376928"/>
              <a:gd name="connsiteY0" fmla="*/ 2404765 h 2404765"/>
              <a:gd name="connsiteX1" fmla="*/ 1389888 w 4376928"/>
              <a:gd name="connsiteY1" fmla="*/ 15133 h 2404765"/>
              <a:gd name="connsiteX2" fmla="*/ 3145536 w 4376928"/>
              <a:gd name="connsiteY2" fmla="*/ 1405021 h 2404765"/>
              <a:gd name="connsiteX3" fmla="*/ 4376928 w 4376928"/>
              <a:gd name="connsiteY3" fmla="*/ 1807357 h 2404765"/>
              <a:gd name="connsiteX4" fmla="*/ 4376928 w 4376928"/>
              <a:gd name="connsiteY4" fmla="*/ 1807357 h 240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6928" h="2404765">
                <a:moveTo>
                  <a:pt x="0" y="2404765"/>
                </a:moveTo>
                <a:cubicBezTo>
                  <a:pt x="432816" y="1293261"/>
                  <a:pt x="865632" y="181757"/>
                  <a:pt x="1389888" y="15133"/>
                </a:cubicBezTo>
                <a:cubicBezTo>
                  <a:pt x="1914144" y="-151491"/>
                  <a:pt x="2647696" y="1106317"/>
                  <a:pt x="3145536" y="1405021"/>
                </a:cubicBezTo>
                <a:cubicBezTo>
                  <a:pt x="3643376" y="1703725"/>
                  <a:pt x="4376928" y="1807357"/>
                  <a:pt x="4376928" y="1807357"/>
                </a:cubicBezTo>
                <a:lnTo>
                  <a:pt x="4376928" y="1807357"/>
                </a:lnTo>
              </a:path>
            </a:pathLst>
          </a:cu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035552" y="4298867"/>
            <a:ext cx="1109472" cy="178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Time </a:t>
            </a:r>
            <a:r>
              <a:rPr lang="en-US" dirty="0">
                <a:solidFill>
                  <a:schemeClr val="tx2"/>
                </a:solidFill>
                <a:sym typeface="Wingdings 3"/>
              </a:rPr>
              <a:t></a:t>
            </a:r>
            <a:endParaRPr lang="en-US" dirty="0">
              <a:solidFill>
                <a:schemeClr val="tx2"/>
              </a:solidFill>
            </a:endParaRPr>
          </a:p>
        </p:txBody>
      </p:sp>
      <p:cxnSp>
        <p:nvCxnSpPr>
          <p:cNvPr id="23" name="Straight Connector 22"/>
          <p:cNvCxnSpPr/>
          <p:nvPr/>
        </p:nvCxnSpPr>
        <p:spPr>
          <a:xfrm flipV="1">
            <a:off x="3108960" y="1109472"/>
            <a:ext cx="768096" cy="1109472"/>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870960" y="1109472"/>
            <a:ext cx="768096" cy="743712"/>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639056" y="1853184"/>
            <a:ext cx="725424" cy="993218"/>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364480" y="2846402"/>
            <a:ext cx="768096" cy="45217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22" idx="3"/>
          </p:cNvCxnSpPr>
          <p:nvPr/>
        </p:nvCxnSpPr>
        <p:spPr>
          <a:xfrm>
            <a:off x="6132576" y="3298572"/>
            <a:ext cx="719328" cy="189916"/>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22" idx="0"/>
          </p:cNvCxnSpPr>
          <p:nvPr/>
        </p:nvCxnSpPr>
        <p:spPr>
          <a:xfrm flipV="1">
            <a:off x="2340864" y="2218944"/>
            <a:ext cx="762000" cy="1999489"/>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BA884A6F-BEF1-4205-9E10-E04FA71762E8}"/>
              </a:ext>
            </a:extLst>
          </p:cNvPr>
          <p:cNvSpPr txBox="1"/>
          <p:nvPr/>
        </p:nvSpPr>
        <p:spPr>
          <a:xfrm>
            <a:off x="2883345" y="3280220"/>
            <a:ext cx="1219326" cy="646331"/>
          </a:xfrm>
          <a:prstGeom prst="rect">
            <a:avLst/>
          </a:prstGeom>
          <a:noFill/>
        </p:spPr>
        <p:txBody>
          <a:bodyPr wrap="square" rtlCol="0">
            <a:spAutoFit/>
          </a:bodyPr>
          <a:lstStyle/>
          <a:p>
            <a:r>
              <a:rPr lang="en-US" b="1" dirty="0" err="1">
                <a:solidFill>
                  <a:srgbClr val="0070C0"/>
                </a:solidFill>
              </a:rPr>
              <a:t>Tropo</a:t>
            </a:r>
            <a:r>
              <a:rPr lang="en-US" b="1" dirty="0">
                <a:solidFill>
                  <a:srgbClr val="0070C0"/>
                </a:solidFill>
              </a:rPr>
              <a:t> Intervals</a:t>
            </a:r>
          </a:p>
        </p:txBody>
      </p:sp>
      <p:cxnSp>
        <p:nvCxnSpPr>
          <p:cNvPr id="36" name="Straight Connector 35">
            <a:extLst>
              <a:ext uri="{FF2B5EF4-FFF2-40B4-BE49-F238E27FC236}">
                <a16:creationId xmlns:a16="http://schemas.microsoft.com/office/drawing/2014/main" id="{9BF972E8-93A7-4409-BDC0-A4396FCD7428}"/>
              </a:ext>
            </a:extLst>
          </p:cNvPr>
          <p:cNvCxnSpPr>
            <a:cxnSpLocks/>
          </p:cNvCxnSpPr>
          <p:nvPr/>
        </p:nvCxnSpPr>
        <p:spPr>
          <a:xfrm>
            <a:off x="2369439" y="2957702"/>
            <a:ext cx="0" cy="1341165"/>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85F4901-6645-41A1-8905-34B7D9699EE1}"/>
              </a:ext>
            </a:extLst>
          </p:cNvPr>
          <p:cNvCxnSpPr>
            <a:cxnSpLocks/>
          </p:cNvCxnSpPr>
          <p:nvPr/>
        </p:nvCxnSpPr>
        <p:spPr>
          <a:xfrm flipH="1">
            <a:off x="3096959" y="1362075"/>
            <a:ext cx="27241" cy="1953959"/>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7D36A56-3787-408F-ABD7-CA15CE843402}"/>
              </a:ext>
            </a:extLst>
          </p:cNvPr>
          <p:cNvCxnSpPr>
            <a:cxnSpLocks/>
          </p:cNvCxnSpPr>
          <p:nvPr/>
        </p:nvCxnSpPr>
        <p:spPr>
          <a:xfrm flipH="1">
            <a:off x="5380482" y="2215133"/>
            <a:ext cx="16002" cy="942595"/>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6C4A5B5-9414-4ACF-B863-EC6DFA515A0F}"/>
              </a:ext>
            </a:extLst>
          </p:cNvPr>
          <p:cNvCxnSpPr>
            <a:cxnSpLocks/>
          </p:cNvCxnSpPr>
          <p:nvPr/>
        </p:nvCxnSpPr>
        <p:spPr>
          <a:xfrm flipH="1">
            <a:off x="6116193" y="2957702"/>
            <a:ext cx="32385" cy="672466"/>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52029B8-93D2-475B-98ED-1863243DA48C}"/>
              </a:ext>
            </a:extLst>
          </p:cNvPr>
          <p:cNvCxnSpPr>
            <a:cxnSpLocks/>
          </p:cNvCxnSpPr>
          <p:nvPr/>
        </p:nvCxnSpPr>
        <p:spPr>
          <a:xfrm>
            <a:off x="3876294" y="939800"/>
            <a:ext cx="1" cy="958850"/>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3046AD09-A6E5-48F3-8325-17E78F2F1FCA}"/>
              </a:ext>
            </a:extLst>
          </p:cNvPr>
          <p:cNvSpPr txBox="1"/>
          <p:nvPr/>
        </p:nvSpPr>
        <p:spPr>
          <a:xfrm>
            <a:off x="4354288" y="708967"/>
            <a:ext cx="2710974" cy="461665"/>
          </a:xfrm>
          <a:prstGeom prst="rect">
            <a:avLst/>
          </a:prstGeom>
          <a:noFill/>
        </p:spPr>
        <p:txBody>
          <a:bodyPr wrap="square" rtlCol="0">
            <a:spAutoFit/>
          </a:bodyPr>
          <a:lstStyle/>
          <a:p>
            <a:r>
              <a:rPr lang="en-US" sz="2400" b="1" dirty="0">
                <a:solidFill>
                  <a:srgbClr val="0070C0"/>
                </a:solidFill>
              </a:rPr>
              <a:t>Piecewise Linear</a:t>
            </a:r>
          </a:p>
        </p:txBody>
      </p:sp>
      <p:cxnSp>
        <p:nvCxnSpPr>
          <p:cNvPr id="43" name="Straight Connector 42">
            <a:extLst>
              <a:ext uri="{FF2B5EF4-FFF2-40B4-BE49-F238E27FC236}">
                <a16:creationId xmlns:a16="http://schemas.microsoft.com/office/drawing/2014/main" id="{5FB8A57B-B3B1-437B-9601-D057F70DC629}"/>
              </a:ext>
            </a:extLst>
          </p:cNvPr>
          <p:cNvCxnSpPr>
            <a:cxnSpLocks/>
          </p:cNvCxnSpPr>
          <p:nvPr/>
        </p:nvCxnSpPr>
        <p:spPr>
          <a:xfrm flipH="1">
            <a:off x="4612386" y="1362075"/>
            <a:ext cx="32766" cy="1066800"/>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178BD9BA-D997-448F-8836-E284FA90FAA2}"/>
              </a:ext>
            </a:extLst>
          </p:cNvPr>
          <p:cNvSpPr txBox="1"/>
          <p:nvPr/>
        </p:nvSpPr>
        <p:spPr>
          <a:xfrm rot="20786927">
            <a:off x="7222035" y="2304809"/>
            <a:ext cx="1893207" cy="369332"/>
          </a:xfrm>
          <a:prstGeom prst="rect">
            <a:avLst/>
          </a:prstGeom>
          <a:noFill/>
        </p:spPr>
        <p:txBody>
          <a:bodyPr wrap="square" rtlCol="0">
            <a:spAutoFit/>
          </a:bodyPr>
          <a:lstStyle/>
          <a:p>
            <a:r>
              <a:rPr lang="en-US" dirty="0">
                <a:solidFill>
                  <a:srgbClr val="0070C0"/>
                </a:solidFill>
              </a:rPr>
              <a:t>Recommended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84</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err="1"/>
              <a:t>Tropo</a:t>
            </a:r>
            <a:r>
              <a:rPr lang="en-US" sz="2400" dirty="0"/>
              <a:t> Interval (7200 sec) and Elevation Cutoff (15 deg) are excellent general choices but some projects (or data) may require a different parameterization.</a:t>
            </a:r>
            <a:endParaRPr lang="en-US" sz="2400" dirty="0">
              <a:solidFill>
                <a:schemeClr val="bg1"/>
              </a:solidFill>
            </a:endParaRPr>
          </a:p>
        </p:txBody>
      </p:sp>
      <p:pic>
        <p:nvPicPr>
          <p:cNvPr id="12" name="Picture 11">
            <a:extLst>
              <a:ext uri="{FF2B5EF4-FFF2-40B4-BE49-F238E27FC236}">
                <a16:creationId xmlns:a16="http://schemas.microsoft.com/office/drawing/2014/main" id="{F4A24C3C-74D9-4F6C-91FA-B7E2A26A94C9}"/>
              </a:ext>
            </a:extLst>
          </p:cNvPr>
          <p:cNvPicPr>
            <a:picLocks noChangeAspect="1"/>
          </p:cNvPicPr>
          <p:nvPr/>
        </p:nvPicPr>
        <p:blipFill>
          <a:blip r:embed="rId3"/>
          <a:stretch>
            <a:fillRect/>
          </a:stretch>
        </p:blipFill>
        <p:spPr>
          <a:xfrm>
            <a:off x="0" y="3250"/>
            <a:ext cx="5907114" cy="4900220"/>
          </a:xfrm>
          <a:prstGeom prst="rect">
            <a:avLst/>
          </a:prstGeom>
        </p:spPr>
      </p:pic>
      <p:sp>
        <p:nvSpPr>
          <p:cNvPr id="13" name="Rectangle 12">
            <a:extLst>
              <a:ext uri="{FF2B5EF4-FFF2-40B4-BE49-F238E27FC236}">
                <a16:creationId xmlns:a16="http://schemas.microsoft.com/office/drawing/2014/main" id="{07383913-D3C0-401C-BCE3-1BB656AD2EA2}"/>
              </a:ext>
            </a:extLst>
          </p:cNvPr>
          <p:cNvSpPr/>
          <p:nvPr/>
        </p:nvSpPr>
        <p:spPr>
          <a:xfrm>
            <a:off x="1087081" y="3955228"/>
            <a:ext cx="1190625" cy="3048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85</a:t>
            </a:fld>
            <a:endParaRPr lang="en-US"/>
          </a:p>
        </p:txBody>
      </p:sp>
      <p:sp>
        <p:nvSpPr>
          <p:cNvPr id="10" name="TextBox 9"/>
          <p:cNvSpPr txBox="1"/>
          <p:nvPr/>
        </p:nvSpPr>
        <p:spPr>
          <a:xfrm>
            <a:off x="457200" y="4937760"/>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Elevation Cutoff omits data from satellites whose elevations are below this limit. Common choices are 12° and 15°. Here again, your project may specify this limit.</a:t>
            </a:r>
            <a:endParaRPr lang="en-US" sz="2400" dirty="0">
              <a:solidFill>
                <a:schemeClr val="bg1"/>
              </a:solidFill>
            </a:endParaRPr>
          </a:p>
        </p:txBody>
      </p:sp>
      <p:pic>
        <p:nvPicPr>
          <p:cNvPr id="12" name="Picture 11">
            <a:extLst>
              <a:ext uri="{FF2B5EF4-FFF2-40B4-BE49-F238E27FC236}">
                <a16:creationId xmlns:a16="http://schemas.microsoft.com/office/drawing/2014/main" id="{852B39D4-88F6-4E4B-82D1-95DBAF47781D}"/>
              </a:ext>
            </a:extLst>
          </p:cNvPr>
          <p:cNvPicPr>
            <a:picLocks noChangeAspect="1"/>
          </p:cNvPicPr>
          <p:nvPr/>
        </p:nvPicPr>
        <p:blipFill>
          <a:blip r:embed="rId3"/>
          <a:stretch>
            <a:fillRect/>
          </a:stretch>
        </p:blipFill>
        <p:spPr>
          <a:xfrm>
            <a:off x="0" y="3250"/>
            <a:ext cx="5907114" cy="4900220"/>
          </a:xfrm>
          <a:prstGeom prst="rect">
            <a:avLst/>
          </a:prstGeom>
        </p:spPr>
      </p:pic>
      <p:sp>
        <p:nvSpPr>
          <p:cNvPr id="13" name="Rectangle 12">
            <a:extLst>
              <a:ext uri="{FF2B5EF4-FFF2-40B4-BE49-F238E27FC236}">
                <a16:creationId xmlns:a16="http://schemas.microsoft.com/office/drawing/2014/main" id="{DC3D0637-B4DF-4552-A2F1-758A0DA4A1A8}"/>
              </a:ext>
            </a:extLst>
          </p:cNvPr>
          <p:cNvSpPr/>
          <p:nvPr/>
        </p:nvSpPr>
        <p:spPr>
          <a:xfrm>
            <a:off x="1087081" y="3955228"/>
            <a:ext cx="1190625" cy="3048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86</a:t>
            </a:fld>
            <a:endParaRPr lang="en-US"/>
          </a:p>
        </p:txBody>
      </p:sp>
      <p:sp>
        <p:nvSpPr>
          <p:cNvPr id="10" name="TextBox 9"/>
          <p:cNvSpPr txBox="1"/>
          <p:nvPr/>
        </p:nvSpPr>
        <p:spPr>
          <a:xfrm>
            <a:off x="457200" y="493776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Constraint Weights specify how “tight” the coordinates are constrained. In other words, these limit the maximum change in constrained coordinates. The weights are based upon the uncertainties associated with each coordinate. </a:t>
            </a:r>
            <a:endParaRPr lang="en-US" sz="2400" dirty="0">
              <a:solidFill>
                <a:schemeClr val="bg1"/>
              </a:solidFill>
            </a:endParaRPr>
          </a:p>
        </p:txBody>
      </p:sp>
      <p:pic>
        <p:nvPicPr>
          <p:cNvPr id="12" name="Picture 11">
            <a:extLst>
              <a:ext uri="{FF2B5EF4-FFF2-40B4-BE49-F238E27FC236}">
                <a16:creationId xmlns:a16="http://schemas.microsoft.com/office/drawing/2014/main" id="{1B7F489E-C81A-4E64-B2AF-196B6C1AB8BF}"/>
              </a:ext>
            </a:extLst>
          </p:cNvPr>
          <p:cNvPicPr>
            <a:picLocks noChangeAspect="1"/>
          </p:cNvPicPr>
          <p:nvPr/>
        </p:nvPicPr>
        <p:blipFill>
          <a:blip r:embed="rId3"/>
          <a:stretch>
            <a:fillRect/>
          </a:stretch>
        </p:blipFill>
        <p:spPr>
          <a:xfrm>
            <a:off x="0" y="3250"/>
            <a:ext cx="5907114" cy="4900220"/>
          </a:xfrm>
          <a:prstGeom prst="rect">
            <a:avLst/>
          </a:prstGeom>
        </p:spPr>
      </p:pic>
      <p:sp>
        <p:nvSpPr>
          <p:cNvPr id="13" name="Rectangle 12">
            <a:extLst>
              <a:ext uri="{FF2B5EF4-FFF2-40B4-BE49-F238E27FC236}">
                <a16:creationId xmlns:a16="http://schemas.microsoft.com/office/drawing/2014/main" id="{BCBA2A9F-8B28-4638-A39B-092702CCFEC6}"/>
              </a:ext>
            </a:extLst>
          </p:cNvPr>
          <p:cNvSpPr/>
          <p:nvPr/>
        </p:nvSpPr>
        <p:spPr>
          <a:xfrm>
            <a:off x="1048981" y="4234628"/>
            <a:ext cx="1541819" cy="16592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8BE4A36-53DB-E923-FABE-9F9EECD7AEF9}"/>
              </a:ext>
            </a:extLst>
          </p:cNvPr>
          <p:cNvSpPr txBox="1"/>
          <p:nvPr/>
        </p:nvSpPr>
        <p:spPr>
          <a:xfrm rot="21079019">
            <a:off x="6328240" y="1275823"/>
            <a:ext cx="2432022" cy="830997"/>
          </a:xfrm>
          <a:prstGeom prst="rect">
            <a:avLst/>
          </a:prstGeom>
          <a:noFill/>
        </p:spPr>
        <p:txBody>
          <a:bodyPr wrap="square" rtlCol="0">
            <a:spAutoFit/>
          </a:bodyPr>
          <a:lstStyle/>
          <a:p>
            <a:r>
              <a:rPr lang="en-US" sz="1600" dirty="0">
                <a:solidFill>
                  <a:srgbClr val="0070C0"/>
                </a:solidFill>
              </a:rPr>
              <a:t>Recommend NORMAL because as you’ll see the CORS aren’t perfect.</a:t>
            </a:r>
          </a:p>
        </p:txBody>
      </p:sp>
      <p:graphicFrame>
        <p:nvGraphicFramePr>
          <p:cNvPr id="3" name="Table 6">
            <a:extLst>
              <a:ext uri="{FF2B5EF4-FFF2-40B4-BE49-F238E27FC236}">
                <a16:creationId xmlns:a16="http://schemas.microsoft.com/office/drawing/2014/main" id="{F4AAEB55-9672-EC48-FFA4-D44F0876D51C}"/>
              </a:ext>
            </a:extLst>
          </p:cNvPr>
          <p:cNvGraphicFramePr>
            <a:graphicFrameLocks noGrp="1"/>
          </p:cNvGraphicFramePr>
          <p:nvPr>
            <p:extLst>
              <p:ext uri="{D42A27DB-BD31-4B8C-83A1-F6EECF244321}">
                <p14:modId xmlns:p14="http://schemas.microsoft.com/office/powerpoint/2010/main" val="3607066190"/>
              </p:ext>
            </p:extLst>
          </p:nvPr>
        </p:nvGraphicFramePr>
        <p:xfrm>
          <a:off x="6079296" y="2499692"/>
          <a:ext cx="2929909" cy="1630680"/>
        </p:xfrm>
        <a:graphic>
          <a:graphicData uri="http://schemas.openxmlformats.org/drawingml/2006/table">
            <a:tbl>
              <a:tblPr firstRow="1" bandRow="1">
                <a:tableStyleId>{5C22544A-7EE6-4342-B048-85BDC9FD1C3A}</a:tableStyleId>
              </a:tblPr>
              <a:tblGrid>
                <a:gridCol w="1179786">
                  <a:extLst>
                    <a:ext uri="{9D8B030D-6E8A-4147-A177-3AD203B41FA5}">
                      <a16:colId xmlns:a16="http://schemas.microsoft.com/office/drawing/2014/main" val="3842422748"/>
                    </a:ext>
                  </a:extLst>
                </a:gridCol>
                <a:gridCol w="1750123">
                  <a:extLst>
                    <a:ext uri="{9D8B030D-6E8A-4147-A177-3AD203B41FA5}">
                      <a16:colId xmlns:a16="http://schemas.microsoft.com/office/drawing/2014/main" val="4172026355"/>
                    </a:ext>
                  </a:extLst>
                </a:gridCol>
              </a:tblGrid>
              <a:tr h="370840">
                <a:tc>
                  <a:txBody>
                    <a:bodyPr/>
                    <a:lstStyle/>
                    <a:p>
                      <a:r>
                        <a:rPr lang="en-US" sz="1400" dirty="0"/>
                        <a:t>Constraint Type</a:t>
                      </a:r>
                    </a:p>
                  </a:txBody>
                  <a:tcPr/>
                </a:tc>
                <a:tc>
                  <a:txBody>
                    <a:bodyPr/>
                    <a:lstStyle/>
                    <a:p>
                      <a:r>
                        <a:rPr lang="en-US" sz="1400" dirty="0"/>
                        <a:t>Implied coordinate uncertainty</a:t>
                      </a:r>
                    </a:p>
                  </a:txBody>
                  <a:tcPr/>
                </a:tc>
                <a:extLst>
                  <a:ext uri="{0D108BD9-81ED-4DB2-BD59-A6C34878D82A}">
                    <a16:rowId xmlns:a16="http://schemas.microsoft.com/office/drawing/2014/main" val="3219591048"/>
                  </a:ext>
                </a:extLst>
              </a:tr>
              <a:tr h="370840">
                <a:tc>
                  <a:txBody>
                    <a:bodyPr/>
                    <a:lstStyle/>
                    <a:p>
                      <a:r>
                        <a:rPr lang="en-US" sz="1400" dirty="0"/>
                        <a:t>Loose</a:t>
                      </a:r>
                    </a:p>
                  </a:txBody>
                  <a:tcPr/>
                </a:tc>
                <a:tc>
                  <a:txBody>
                    <a:bodyPr/>
                    <a:lstStyle/>
                    <a:p>
                      <a:r>
                        <a:rPr lang="en-US" sz="1400" dirty="0"/>
                        <a:t>1.0 meters</a:t>
                      </a:r>
                    </a:p>
                  </a:txBody>
                  <a:tcPr/>
                </a:tc>
                <a:extLst>
                  <a:ext uri="{0D108BD9-81ED-4DB2-BD59-A6C34878D82A}">
                    <a16:rowId xmlns:a16="http://schemas.microsoft.com/office/drawing/2014/main" val="287603886"/>
                  </a:ext>
                </a:extLst>
              </a:tr>
              <a:tr h="370840">
                <a:tc>
                  <a:txBody>
                    <a:bodyPr/>
                    <a:lstStyle/>
                    <a:p>
                      <a:r>
                        <a:rPr lang="en-US" sz="1400" dirty="0"/>
                        <a:t>Normal</a:t>
                      </a:r>
                    </a:p>
                  </a:txBody>
                  <a:tcPr/>
                </a:tc>
                <a:tc>
                  <a:txBody>
                    <a:bodyPr/>
                    <a:lstStyle/>
                    <a:p>
                      <a:r>
                        <a:rPr lang="en-US" sz="1400" dirty="0"/>
                        <a:t>0.01 meters</a:t>
                      </a:r>
                    </a:p>
                  </a:txBody>
                  <a:tcPr/>
                </a:tc>
                <a:extLst>
                  <a:ext uri="{0D108BD9-81ED-4DB2-BD59-A6C34878D82A}">
                    <a16:rowId xmlns:a16="http://schemas.microsoft.com/office/drawing/2014/main" val="27877711"/>
                  </a:ext>
                </a:extLst>
              </a:tr>
              <a:tr h="370840">
                <a:tc>
                  <a:txBody>
                    <a:bodyPr/>
                    <a:lstStyle/>
                    <a:p>
                      <a:r>
                        <a:rPr lang="en-US" sz="1400" dirty="0"/>
                        <a:t>Tight</a:t>
                      </a:r>
                    </a:p>
                  </a:txBody>
                  <a:tcPr/>
                </a:tc>
                <a:tc>
                  <a:txBody>
                    <a:bodyPr/>
                    <a:lstStyle/>
                    <a:p>
                      <a:r>
                        <a:rPr lang="en-US" sz="1400" dirty="0"/>
                        <a:t>0.0001 meters</a:t>
                      </a:r>
                    </a:p>
                  </a:txBody>
                  <a:tcPr/>
                </a:tc>
                <a:extLst>
                  <a:ext uri="{0D108BD9-81ED-4DB2-BD59-A6C34878D82A}">
                    <a16:rowId xmlns:a16="http://schemas.microsoft.com/office/drawing/2014/main" val="66800643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87</a:t>
            </a:fld>
            <a:endParaRPr lang="en-US"/>
          </a:p>
        </p:txBody>
      </p:sp>
      <p:sp>
        <p:nvSpPr>
          <p:cNvPr id="10" name="TextBox 9"/>
          <p:cNvSpPr txBox="1"/>
          <p:nvPr/>
        </p:nvSpPr>
        <p:spPr>
          <a:xfrm>
            <a:off x="6019800" y="379155"/>
            <a:ext cx="3009900" cy="452431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The Network Design offers some common strategies for connecting marks via baselines in the processing. Picking one of these strategies may change the hub selections, but will not change which marks are included nor their coordinates.</a:t>
            </a:r>
            <a:endParaRPr lang="en-US" sz="2400" dirty="0">
              <a:solidFill>
                <a:schemeClr val="bg1"/>
              </a:solidFill>
            </a:endParaRPr>
          </a:p>
        </p:txBody>
      </p:sp>
      <p:pic>
        <p:nvPicPr>
          <p:cNvPr id="12" name="Picture 11">
            <a:extLst>
              <a:ext uri="{FF2B5EF4-FFF2-40B4-BE49-F238E27FC236}">
                <a16:creationId xmlns:a16="http://schemas.microsoft.com/office/drawing/2014/main" id="{FCDD5180-0651-4C16-950E-954591D56FE0}"/>
              </a:ext>
            </a:extLst>
          </p:cNvPr>
          <p:cNvPicPr>
            <a:picLocks noChangeAspect="1"/>
          </p:cNvPicPr>
          <p:nvPr/>
        </p:nvPicPr>
        <p:blipFill>
          <a:blip r:embed="rId3"/>
          <a:stretch>
            <a:fillRect/>
          </a:stretch>
        </p:blipFill>
        <p:spPr>
          <a:xfrm>
            <a:off x="0" y="3250"/>
            <a:ext cx="5907114" cy="4900220"/>
          </a:xfrm>
          <a:prstGeom prst="rect">
            <a:avLst/>
          </a:prstGeom>
        </p:spPr>
      </p:pic>
      <p:sp>
        <p:nvSpPr>
          <p:cNvPr id="13" name="Rectangle 12">
            <a:extLst>
              <a:ext uri="{FF2B5EF4-FFF2-40B4-BE49-F238E27FC236}">
                <a16:creationId xmlns:a16="http://schemas.microsoft.com/office/drawing/2014/main" id="{2E65B7C6-C0A7-4088-90BA-F6E915502C27}"/>
              </a:ext>
            </a:extLst>
          </p:cNvPr>
          <p:cNvSpPr/>
          <p:nvPr/>
        </p:nvSpPr>
        <p:spPr>
          <a:xfrm>
            <a:off x="1048981" y="4348928"/>
            <a:ext cx="1541819" cy="16592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BD667F6F-BE5D-4F5C-8C0B-902BCEAB409C}"/>
              </a:ext>
            </a:extLst>
          </p:cNvPr>
          <p:cNvSpPr txBox="1"/>
          <p:nvPr/>
        </p:nvSpPr>
        <p:spPr>
          <a:xfrm>
            <a:off x="457200" y="5156021"/>
            <a:ext cx="822960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We will demonstrate the various network strategies at a later time. The strategies seem to change the results, but that is not the case.</a:t>
            </a:r>
            <a:endParaRPr lang="en-US"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B93E952-2324-491C-A4E5-402A4EA0380A}"/>
              </a:ext>
            </a:extLst>
          </p:cNvPr>
          <p:cNvPicPr>
            <a:picLocks noChangeAspect="1"/>
          </p:cNvPicPr>
          <p:nvPr/>
        </p:nvPicPr>
        <p:blipFill>
          <a:blip r:embed="rId3"/>
          <a:stretch>
            <a:fillRect/>
          </a:stretch>
        </p:blipFill>
        <p:spPr>
          <a:xfrm>
            <a:off x="148190" y="209952"/>
            <a:ext cx="8847619" cy="6438095"/>
          </a:xfrm>
          <a:prstGeom prst="rect">
            <a:avLst/>
          </a:prstGeom>
        </p:spPr>
      </p:pic>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88</a:t>
            </a:fld>
            <a:endParaRPr lang="en-US"/>
          </a:p>
        </p:txBody>
      </p:sp>
      <p:pic>
        <p:nvPicPr>
          <p:cNvPr id="16" name="Picture 15" descr="whitearrow.gif"/>
          <p:cNvPicPr>
            <a:picLocks noChangeAspect="1"/>
          </p:cNvPicPr>
          <p:nvPr/>
        </p:nvPicPr>
        <p:blipFill>
          <a:blip r:embed="rId4" cstate="print"/>
          <a:srcRect/>
          <a:stretch>
            <a:fillRect/>
          </a:stretch>
        </p:blipFill>
        <p:spPr bwMode="auto">
          <a:xfrm>
            <a:off x="4888545" y="681233"/>
            <a:ext cx="439387" cy="439387"/>
          </a:xfrm>
          <a:prstGeom prst="rect">
            <a:avLst/>
          </a:prstGeom>
          <a:noFill/>
          <a:ln w="9525">
            <a:noFill/>
            <a:miter lim="800000"/>
            <a:headEnd/>
            <a:tailEnd/>
          </a:ln>
        </p:spPr>
      </p:pic>
      <p:sp>
        <p:nvSpPr>
          <p:cNvPr id="9" name="TextBox 8"/>
          <p:cNvSpPr txBox="1"/>
          <p:nvPr/>
        </p:nvSpPr>
        <p:spPr>
          <a:xfrm>
            <a:off x="3477984" y="4417358"/>
            <a:ext cx="5312229"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Let’s return to the default design of all marks included, choose 1 CORS (MNLS) as the hub and as the 3D constraint, </a:t>
            </a:r>
            <a:r>
              <a:rPr lang="en-US" sz="2400" dirty="0">
                <a:solidFill>
                  <a:srgbClr val="FFC000"/>
                </a:solidFill>
              </a:rPr>
              <a:t>distant CORS (AMC2) added</a:t>
            </a:r>
            <a:r>
              <a:rPr lang="en-US" sz="2400" dirty="0"/>
              <a:t>, and submit our selections for processing.</a:t>
            </a:r>
            <a:endParaRPr lang="en-US" sz="2400" dirty="0">
              <a:solidFill>
                <a:schemeClr val="bg1"/>
              </a:solidFill>
            </a:endParaRPr>
          </a:p>
        </p:txBody>
      </p:sp>
      <p:sp>
        <p:nvSpPr>
          <p:cNvPr id="10" name="Rectangle 9">
            <a:extLst>
              <a:ext uri="{FF2B5EF4-FFF2-40B4-BE49-F238E27FC236}">
                <a16:creationId xmlns:a16="http://schemas.microsoft.com/office/drawing/2014/main" id="{22EC986F-4875-4249-BA73-383DF7E288CE}"/>
              </a:ext>
            </a:extLst>
          </p:cNvPr>
          <p:cNvSpPr/>
          <p:nvPr/>
        </p:nvSpPr>
        <p:spPr>
          <a:xfrm>
            <a:off x="3825538" y="342637"/>
            <a:ext cx="1282701" cy="38123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F7383CF-D028-4A03-9DEA-F0C92C1ADA9B}"/>
              </a:ext>
            </a:extLst>
          </p:cNvPr>
          <p:cNvSpPr/>
          <p:nvPr/>
        </p:nvSpPr>
        <p:spPr>
          <a:xfrm>
            <a:off x="274122" y="1619251"/>
            <a:ext cx="1008612" cy="282892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B495CE5-49C3-46A7-A67D-3443A6E3BA5D}"/>
              </a:ext>
            </a:extLst>
          </p:cNvPr>
          <p:cNvSpPr/>
          <p:nvPr/>
        </p:nvSpPr>
        <p:spPr>
          <a:xfrm>
            <a:off x="1314451" y="3803651"/>
            <a:ext cx="247650" cy="2413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DAAC546-502A-4518-8DF0-040D3F41C5B1}"/>
              </a:ext>
            </a:extLst>
          </p:cNvPr>
          <p:cNvSpPr/>
          <p:nvPr/>
        </p:nvSpPr>
        <p:spPr>
          <a:xfrm>
            <a:off x="1593818" y="3803651"/>
            <a:ext cx="762032" cy="2413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344299C-1345-4A43-BE39-1A569886363C}"/>
              </a:ext>
            </a:extLst>
          </p:cNvPr>
          <p:cNvPicPr>
            <a:picLocks noChangeAspect="1"/>
          </p:cNvPicPr>
          <p:nvPr/>
        </p:nvPicPr>
        <p:blipFill>
          <a:blip r:embed="rId5"/>
          <a:stretch>
            <a:fillRect/>
          </a:stretch>
        </p:blipFill>
        <p:spPr>
          <a:xfrm>
            <a:off x="6390939" y="1"/>
            <a:ext cx="2753060" cy="1546836"/>
          </a:xfrm>
          <a:prstGeom prst="rect">
            <a:avLst/>
          </a:prstGeom>
        </p:spPr>
      </p:pic>
      <p:sp>
        <p:nvSpPr>
          <p:cNvPr id="15" name="TextBox 14">
            <a:extLst>
              <a:ext uri="{FF2B5EF4-FFF2-40B4-BE49-F238E27FC236}">
                <a16:creationId xmlns:a16="http://schemas.microsoft.com/office/drawing/2014/main" id="{3747A6F5-0F36-4679-8EA8-37A63A3C62E2}"/>
              </a:ext>
            </a:extLst>
          </p:cNvPr>
          <p:cNvSpPr txBox="1"/>
          <p:nvPr/>
        </p:nvSpPr>
        <p:spPr>
          <a:xfrm rot="21286456">
            <a:off x="2646761" y="2405273"/>
            <a:ext cx="6219223" cy="369332"/>
          </a:xfrm>
          <a:prstGeom prst="rect">
            <a:avLst/>
          </a:prstGeom>
          <a:solidFill>
            <a:srgbClr val="FFFF00">
              <a:alpha val="61000"/>
            </a:srgbClr>
          </a:solidFill>
          <a:ln w="22225">
            <a:solidFill>
              <a:schemeClr val="accent1"/>
            </a:solidFill>
          </a:ln>
        </p:spPr>
        <p:txBody>
          <a:bodyPr wrap="square" rtlCol="0">
            <a:spAutoFit/>
          </a:bodyPr>
          <a:lstStyle/>
          <a:p>
            <a:r>
              <a:rPr lang="en-US" i="1" dirty="0">
                <a:solidFill>
                  <a:srgbClr val="0070C0"/>
                </a:solidFill>
              </a:rPr>
              <a:t>ADD “distant” CORS to all sessions via the Managers Page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791328-B249-48A2-B1FC-5CFFAC895960}"/>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411AAA9D-48B3-4EB4-9CF3-0D6612C15B74}"/>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9384ABB2-CA0D-4E32-9298-A838605112F0}"/>
              </a:ext>
            </a:extLst>
          </p:cNvPr>
          <p:cNvSpPr>
            <a:spLocks noGrp="1"/>
          </p:cNvSpPr>
          <p:nvPr>
            <p:ph type="sldNum" sz="quarter" idx="12"/>
          </p:nvPr>
        </p:nvSpPr>
        <p:spPr/>
        <p:txBody>
          <a:bodyPr/>
          <a:lstStyle/>
          <a:p>
            <a:pPr>
              <a:defRPr/>
            </a:pPr>
            <a:fld id="{73529DF9-F8E1-4220-8C8F-E52644C5560B}" type="slidenum">
              <a:rPr lang="en-US" smtClean="0"/>
              <a:pPr>
                <a:defRPr/>
              </a:pPr>
              <a:t>89</a:t>
            </a:fld>
            <a:endParaRPr lang="en-US"/>
          </a:p>
        </p:txBody>
      </p:sp>
      <p:sp>
        <p:nvSpPr>
          <p:cNvPr id="9" name="TextBox 8">
            <a:extLst>
              <a:ext uri="{FF2B5EF4-FFF2-40B4-BE49-F238E27FC236}">
                <a16:creationId xmlns:a16="http://schemas.microsoft.com/office/drawing/2014/main" id="{9D3F45FD-950C-43AA-99D3-F87BBCF98F82}"/>
              </a:ext>
            </a:extLst>
          </p:cNvPr>
          <p:cNvSpPr txBox="1"/>
          <p:nvPr/>
        </p:nvSpPr>
        <p:spPr>
          <a:xfrm>
            <a:off x="2325757" y="2604053"/>
            <a:ext cx="4949687" cy="584775"/>
          </a:xfrm>
          <a:prstGeom prst="rect">
            <a:avLst/>
          </a:prstGeom>
          <a:noFill/>
        </p:spPr>
        <p:txBody>
          <a:bodyPr wrap="square" rtlCol="0">
            <a:spAutoFit/>
          </a:bodyPr>
          <a:lstStyle/>
          <a:p>
            <a:r>
              <a:rPr lang="en-US" sz="3200" dirty="0">
                <a:solidFill>
                  <a:srgbClr val="0070C0"/>
                </a:solidFill>
              </a:rPr>
              <a:t>Choose a HUB Strategy</a:t>
            </a:r>
          </a:p>
        </p:txBody>
      </p:sp>
    </p:spTree>
    <p:extLst>
      <p:ext uri="{BB962C8B-B14F-4D97-AF65-F5344CB8AC3E}">
        <p14:creationId xmlns:p14="http://schemas.microsoft.com/office/powerpoint/2010/main" val="31893762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5" name="Footer Placeholder 4"/>
          <p:cNvSpPr>
            <a:spLocks noGrp="1"/>
          </p:cNvSpPr>
          <p:nvPr>
            <p:ph type="ftr" sz="quarter" idx="11"/>
          </p:nvPr>
        </p:nvSpPr>
        <p:spPr>
          <a:xfrm>
            <a:off x="3124200" y="6356350"/>
            <a:ext cx="2895600" cy="365125"/>
          </a:xfrm>
        </p:spPr>
        <p:txBody>
          <a:bodyPr/>
          <a:lstStyle/>
          <a:p>
            <a:pPr>
              <a:defRPr/>
            </a:pPr>
            <a:r>
              <a:rPr lang="en-US" dirty="0"/>
              <a:t>Step 3 : Session Processing</a:t>
            </a:r>
          </a:p>
        </p:txBody>
      </p:sp>
      <p:sp>
        <p:nvSpPr>
          <p:cNvPr id="6"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9</a:t>
            </a:fld>
            <a:endParaRPr lang="en-US"/>
          </a:p>
        </p:txBody>
      </p:sp>
      <p:sp>
        <p:nvSpPr>
          <p:cNvPr id="9" name="TextBox 8"/>
          <p:cNvSpPr txBox="1"/>
          <p:nvPr/>
        </p:nvSpPr>
        <p:spPr>
          <a:xfrm>
            <a:off x="457200" y="5303520"/>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r>
              <a:rPr lang="en-US" sz="2400" dirty="0"/>
              <a:t>You can use the controls on the map to zoom in (+) or out (-) …</a:t>
            </a:r>
            <a:endParaRPr lang="en-US" sz="2400" dirty="0">
              <a:solidFill>
                <a:schemeClr val="bg1"/>
              </a:solidFill>
            </a:endParaRPr>
          </a:p>
        </p:txBody>
      </p:sp>
      <p:pic>
        <p:nvPicPr>
          <p:cNvPr id="13" name="Picture 12" descr="whitearrow.gif"/>
          <p:cNvPicPr>
            <a:picLocks noChangeAspect="1"/>
          </p:cNvPicPr>
          <p:nvPr/>
        </p:nvPicPr>
        <p:blipFill>
          <a:blip r:embed="rId3" cstate="print"/>
          <a:srcRect/>
          <a:stretch>
            <a:fillRect/>
          </a:stretch>
        </p:blipFill>
        <p:spPr bwMode="auto">
          <a:xfrm>
            <a:off x="3823853" y="1461655"/>
            <a:ext cx="439387" cy="439387"/>
          </a:xfrm>
          <a:prstGeom prst="rect">
            <a:avLst/>
          </a:prstGeom>
          <a:noFill/>
          <a:ln w="9525">
            <a:noFill/>
            <a:miter lim="800000"/>
            <a:headEnd/>
            <a:tailEnd/>
          </a:ln>
        </p:spPr>
      </p:pic>
      <p:pic>
        <p:nvPicPr>
          <p:cNvPr id="12" name="Picture 11">
            <a:extLst>
              <a:ext uri="{FF2B5EF4-FFF2-40B4-BE49-F238E27FC236}">
                <a16:creationId xmlns:a16="http://schemas.microsoft.com/office/drawing/2014/main" id="{574BC3D5-CA59-4851-85F0-9622777CC4D2}"/>
              </a:ext>
            </a:extLst>
          </p:cNvPr>
          <p:cNvPicPr>
            <a:picLocks noChangeAspect="1"/>
          </p:cNvPicPr>
          <p:nvPr/>
        </p:nvPicPr>
        <p:blipFill>
          <a:blip r:embed="rId4"/>
          <a:stretch>
            <a:fillRect/>
          </a:stretch>
        </p:blipFill>
        <p:spPr>
          <a:xfrm>
            <a:off x="0" y="-21515"/>
            <a:ext cx="9144000" cy="5238399"/>
          </a:xfrm>
          <a:prstGeom prst="rect">
            <a:avLst/>
          </a:prstGeom>
        </p:spPr>
      </p:pic>
      <p:sp>
        <p:nvSpPr>
          <p:cNvPr id="2" name="Oval 1">
            <a:extLst>
              <a:ext uri="{FF2B5EF4-FFF2-40B4-BE49-F238E27FC236}">
                <a16:creationId xmlns:a16="http://schemas.microsoft.com/office/drawing/2014/main" id="{6A4C9C73-A0E0-499D-B581-E10CA70D374A}"/>
              </a:ext>
            </a:extLst>
          </p:cNvPr>
          <p:cNvSpPr/>
          <p:nvPr/>
        </p:nvSpPr>
        <p:spPr>
          <a:xfrm>
            <a:off x="2535363" y="633415"/>
            <a:ext cx="2012822" cy="286817"/>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5994BA92-2518-4328-A352-30D808151076}"/>
              </a:ext>
            </a:extLst>
          </p:cNvPr>
          <p:cNvCxnSpPr>
            <a:cxnSpLocks/>
          </p:cNvCxnSpPr>
          <p:nvPr/>
        </p:nvCxnSpPr>
        <p:spPr>
          <a:xfrm flipV="1">
            <a:off x="4263240" y="920232"/>
            <a:ext cx="0" cy="54830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33C579D-5B07-4549-A5F4-B119D70C57F9}"/>
              </a:ext>
            </a:extLst>
          </p:cNvPr>
          <p:cNvCxnSpPr>
            <a:cxnSpLocks/>
          </p:cNvCxnSpPr>
          <p:nvPr/>
        </p:nvCxnSpPr>
        <p:spPr>
          <a:xfrm flipV="1">
            <a:off x="2780477" y="922020"/>
            <a:ext cx="0" cy="54830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4" fill="hold"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66BB26-B223-4498-B9BD-127A05C0CCE5}"/>
              </a:ext>
            </a:extLst>
          </p:cNvPr>
          <p:cNvSpPr>
            <a:spLocks noGrp="1"/>
          </p:cNvSpPr>
          <p:nvPr>
            <p:ph type="title"/>
          </p:nvPr>
        </p:nvSpPr>
        <p:spPr/>
        <p:txBody>
          <a:bodyPr/>
          <a:lstStyle/>
          <a:p>
            <a:r>
              <a:rPr lang="en-US" sz="3600" dirty="0"/>
              <a:t>The SINEX File </a:t>
            </a:r>
            <a:r>
              <a:rPr lang="en-US" sz="2400" i="1" dirty="0"/>
              <a:t>(example for 2013-121-A)</a:t>
            </a:r>
            <a:endParaRPr lang="en-US" sz="3600" i="1" dirty="0"/>
          </a:p>
        </p:txBody>
      </p:sp>
      <p:sp>
        <p:nvSpPr>
          <p:cNvPr id="6" name="Content Placeholder 5">
            <a:extLst>
              <a:ext uri="{FF2B5EF4-FFF2-40B4-BE49-F238E27FC236}">
                <a16:creationId xmlns:a16="http://schemas.microsoft.com/office/drawing/2014/main" id="{D9CF15C3-49AC-4900-8535-85E3AB2438F7}"/>
              </a:ext>
            </a:extLst>
          </p:cNvPr>
          <p:cNvSpPr>
            <a:spLocks noGrp="1"/>
          </p:cNvSpPr>
          <p:nvPr>
            <p:ph idx="1"/>
          </p:nvPr>
        </p:nvSpPr>
        <p:spPr>
          <a:xfrm>
            <a:off x="457200" y="1280160"/>
            <a:ext cx="8229600" cy="4937760"/>
          </a:xfrm>
        </p:spPr>
        <p:txBody>
          <a:bodyPr/>
          <a:lstStyle/>
          <a:p>
            <a:r>
              <a:rPr lang="en-US" sz="2400" dirty="0"/>
              <a:t>In this example there are </a:t>
            </a:r>
            <a:r>
              <a:rPr lang="en-US" sz="2400" dirty="0">
                <a:solidFill>
                  <a:srgbClr val="FF0000"/>
                </a:solidFill>
              </a:rPr>
              <a:t>12</a:t>
            </a:r>
            <a:r>
              <a:rPr lang="en-US" sz="2400" dirty="0"/>
              <a:t> marks (4 passive + 8 CORS).</a:t>
            </a:r>
          </a:p>
          <a:p>
            <a:r>
              <a:rPr lang="en-US" sz="2400" dirty="0"/>
              <a:t>The SINEX File (.</a:t>
            </a:r>
            <a:r>
              <a:rPr lang="en-US" sz="2400" dirty="0" err="1"/>
              <a:t>snx</a:t>
            </a:r>
            <a:r>
              <a:rPr lang="en-US" sz="2400" dirty="0"/>
              <a:t>) contains computed ECEF XYZ positions for all 12 marks, making </a:t>
            </a:r>
            <a:r>
              <a:rPr lang="en-US" sz="2400" dirty="0">
                <a:solidFill>
                  <a:srgbClr val="FF0000"/>
                </a:solidFill>
              </a:rPr>
              <a:t>36</a:t>
            </a:r>
            <a:r>
              <a:rPr lang="en-US" sz="2400" dirty="0"/>
              <a:t> results.</a:t>
            </a:r>
          </a:p>
          <a:p>
            <a:r>
              <a:rPr lang="en-US" sz="2400" dirty="0"/>
              <a:t>The SINEX File also contains variance / covariance entries for all 36 results in a 36 x 36 matrix which is symmetrical, so </a:t>
            </a:r>
            <a:r>
              <a:rPr lang="en-US" sz="2400" dirty="0">
                <a:solidFill>
                  <a:srgbClr val="0070C0"/>
                </a:solidFill>
              </a:rPr>
              <a:t>only the upper right half plus the diagonal are listed</a:t>
            </a:r>
            <a:r>
              <a:rPr lang="en-US" sz="2400" dirty="0"/>
              <a:t>.</a:t>
            </a:r>
          </a:p>
          <a:p>
            <a:r>
              <a:rPr lang="en-US" sz="2400" dirty="0"/>
              <a:t>The 36 positions (12 marks) can form any combination of 11 interconnected baselines, so long as one accounts for the variance/covariance terms correctly. No approximations.</a:t>
            </a:r>
          </a:p>
          <a:p>
            <a:r>
              <a:rPr lang="en-US" sz="2400" dirty="0"/>
              <a:t>The HUB Selections </a:t>
            </a:r>
            <a:r>
              <a:rPr lang="en-US" sz="2400" dirty="0">
                <a:solidFill>
                  <a:srgbClr val="0070C0"/>
                </a:solidFill>
              </a:rPr>
              <a:t>drive</a:t>
            </a:r>
            <a:r>
              <a:rPr lang="en-US" sz="2400" dirty="0"/>
              <a:t> the baseline creations.</a:t>
            </a:r>
          </a:p>
          <a:p>
            <a:r>
              <a:rPr lang="en-US" sz="2400" dirty="0"/>
              <a:t>So ALL HUB Strategies deliver </a:t>
            </a:r>
            <a:r>
              <a:rPr lang="en-US" sz="2400" dirty="0">
                <a:solidFill>
                  <a:srgbClr val="0070C0"/>
                </a:solidFill>
              </a:rPr>
              <a:t>mathematically-interconvertible </a:t>
            </a:r>
            <a:r>
              <a:rPr lang="en-US" sz="2400" dirty="0"/>
              <a:t>results, making any HUB Strategy is </a:t>
            </a:r>
            <a:r>
              <a:rPr lang="en-US" sz="2400" dirty="0">
                <a:solidFill>
                  <a:srgbClr val="0070C0"/>
                </a:solidFill>
              </a:rPr>
              <a:t>as good as any other</a:t>
            </a:r>
            <a:r>
              <a:rPr lang="en-US" sz="2400" dirty="0"/>
              <a:t>.</a:t>
            </a:r>
          </a:p>
          <a:p>
            <a:endParaRPr lang="en-US" dirty="0"/>
          </a:p>
        </p:txBody>
      </p:sp>
      <p:sp>
        <p:nvSpPr>
          <p:cNvPr id="2" name="Date Placeholder 1">
            <a:extLst>
              <a:ext uri="{FF2B5EF4-FFF2-40B4-BE49-F238E27FC236}">
                <a16:creationId xmlns:a16="http://schemas.microsoft.com/office/drawing/2014/main" id="{A3765A58-37A4-44CE-A8EE-B9B8C40C19C2}"/>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6386C4E4-9BF0-4A20-A133-FED98BCEFFEB}"/>
              </a:ext>
            </a:extLst>
          </p:cNvPr>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a:extLst>
              <a:ext uri="{FF2B5EF4-FFF2-40B4-BE49-F238E27FC236}">
                <a16:creationId xmlns:a16="http://schemas.microsoft.com/office/drawing/2014/main" id="{8EAE7551-897A-4EEF-AD07-91BA43E277F3}"/>
              </a:ext>
            </a:extLst>
          </p:cNvPr>
          <p:cNvSpPr>
            <a:spLocks noGrp="1"/>
          </p:cNvSpPr>
          <p:nvPr>
            <p:ph type="sldNum" sz="quarter" idx="12"/>
          </p:nvPr>
        </p:nvSpPr>
        <p:spPr/>
        <p:txBody>
          <a:bodyPr/>
          <a:lstStyle/>
          <a:p>
            <a:pPr>
              <a:defRPr/>
            </a:pPr>
            <a:fld id="{5A0A20C1-84A2-43C6-AE3D-B33835BB02C3}" type="slidenum">
              <a:rPr lang="en-US" smtClean="0"/>
              <a:pPr>
                <a:defRPr/>
              </a:pPr>
              <a:t>90</a:t>
            </a:fld>
            <a:endParaRPr lang="en-US"/>
          </a:p>
        </p:txBody>
      </p:sp>
      <p:pic>
        <p:nvPicPr>
          <p:cNvPr id="7" name="Picture 6">
            <a:extLst>
              <a:ext uri="{FF2B5EF4-FFF2-40B4-BE49-F238E27FC236}">
                <a16:creationId xmlns:a16="http://schemas.microsoft.com/office/drawing/2014/main" id="{12521E0B-BF12-4988-B1AF-7BD25208DC04}"/>
              </a:ext>
            </a:extLst>
          </p:cNvPr>
          <p:cNvPicPr>
            <a:picLocks noChangeAspect="1"/>
          </p:cNvPicPr>
          <p:nvPr/>
        </p:nvPicPr>
        <p:blipFill>
          <a:blip r:embed="rId2"/>
          <a:stretch>
            <a:fillRect/>
          </a:stretch>
        </p:blipFill>
        <p:spPr>
          <a:xfrm>
            <a:off x="7788204" y="333336"/>
            <a:ext cx="1283226" cy="1527888"/>
          </a:xfrm>
          <a:prstGeom prst="rect">
            <a:avLst/>
          </a:prstGeom>
        </p:spPr>
      </p:pic>
    </p:spTree>
    <p:extLst>
      <p:ext uri="{BB962C8B-B14F-4D97-AF65-F5344CB8AC3E}">
        <p14:creationId xmlns:p14="http://schemas.microsoft.com/office/powerpoint/2010/main" val="30095822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28EC26-8A41-B7D6-DA51-96B765CF1F98}"/>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72F05CAA-2577-4644-7883-959713A0B924}"/>
              </a:ext>
            </a:extLst>
          </p:cNvPr>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a:extLst>
              <a:ext uri="{FF2B5EF4-FFF2-40B4-BE49-F238E27FC236}">
                <a16:creationId xmlns:a16="http://schemas.microsoft.com/office/drawing/2014/main" id="{84D39270-397A-C5CE-2C4C-5E774E91A66F}"/>
              </a:ext>
            </a:extLst>
          </p:cNvPr>
          <p:cNvSpPr>
            <a:spLocks noGrp="1"/>
          </p:cNvSpPr>
          <p:nvPr>
            <p:ph type="sldNum" sz="quarter" idx="12"/>
          </p:nvPr>
        </p:nvSpPr>
        <p:spPr/>
        <p:txBody>
          <a:bodyPr/>
          <a:lstStyle/>
          <a:p>
            <a:pPr>
              <a:defRPr/>
            </a:pPr>
            <a:fld id="{5A0A20C1-84A2-43C6-AE3D-B33835BB02C3}" type="slidenum">
              <a:rPr lang="en-US" smtClean="0"/>
              <a:pPr>
                <a:defRPr/>
              </a:pPr>
              <a:t>91</a:t>
            </a:fld>
            <a:endParaRPr lang="en-US"/>
          </a:p>
        </p:txBody>
      </p:sp>
      <p:graphicFrame>
        <p:nvGraphicFramePr>
          <p:cNvPr id="5" name="Table 5">
            <a:extLst>
              <a:ext uri="{FF2B5EF4-FFF2-40B4-BE49-F238E27FC236}">
                <a16:creationId xmlns:a16="http://schemas.microsoft.com/office/drawing/2014/main" id="{9F69D96D-7ABD-E0E0-2EA7-BA0BD9BFDFE9}"/>
              </a:ext>
            </a:extLst>
          </p:cNvPr>
          <p:cNvGraphicFramePr>
            <a:graphicFrameLocks noGrp="1"/>
          </p:cNvGraphicFramePr>
          <p:nvPr>
            <p:extLst>
              <p:ext uri="{D42A27DB-BD31-4B8C-83A1-F6EECF244321}">
                <p14:modId xmlns:p14="http://schemas.microsoft.com/office/powerpoint/2010/main" val="1518212666"/>
              </p:ext>
            </p:extLst>
          </p:nvPr>
        </p:nvGraphicFramePr>
        <p:xfrm>
          <a:off x="1087120" y="462280"/>
          <a:ext cx="7623838" cy="6033780"/>
        </p:xfrm>
        <a:graphic>
          <a:graphicData uri="http://schemas.openxmlformats.org/drawingml/2006/table">
            <a:tbl>
              <a:tblPr firstRow="1" bandRow="1">
                <a:tableStyleId>{5C22544A-7EE6-4342-B048-85BDC9FD1C3A}</a:tableStyleId>
              </a:tblPr>
              <a:tblGrid>
                <a:gridCol w="235268">
                  <a:extLst>
                    <a:ext uri="{9D8B030D-6E8A-4147-A177-3AD203B41FA5}">
                      <a16:colId xmlns:a16="http://schemas.microsoft.com/office/drawing/2014/main" val="445955513"/>
                    </a:ext>
                  </a:extLst>
                </a:gridCol>
                <a:gridCol w="211102">
                  <a:extLst>
                    <a:ext uri="{9D8B030D-6E8A-4147-A177-3AD203B41FA5}">
                      <a16:colId xmlns:a16="http://schemas.microsoft.com/office/drawing/2014/main" val="1895323623"/>
                    </a:ext>
                  </a:extLst>
                </a:gridCol>
                <a:gridCol w="211102">
                  <a:extLst>
                    <a:ext uri="{9D8B030D-6E8A-4147-A177-3AD203B41FA5}">
                      <a16:colId xmlns:a16="http://schemas.microsoft.com/office/drawing/2014/main" val="1483169017"/>
                    </a:ext>
                  </a:extLst>
                </a:gridCol>
                <a:gridCol w="211102">
                  <a:extLst>
                    <a:ext uri="{9D8B030D-6E8A-4147-A177-3AD203B41FA5}">
                      <a16:colId xmlns:a16="http://schemas.microsoft.com/office/drawing/2014/main" val="1809447189"/>
                    </a:ext>
                  </a:extLst>
                </a:gridCol>
                <a:gridCol w="211102">
                  <a:extLst>
                    <a:ext uri="{9D8B030D-6E8A-4147-A177-3AD203B41FA5}">
                      <a16:colId xmlns:a16="http://schemas.microsoft.com/office/drawing/2014/main" val="988419388"/>
                    </a:ext>
                  </a:extLst>
                </a:gridCol>
                <a:gridCol w="211102">
                  <a:extLst>
                    <a:ext uri="{9D8B030D-6E8A-4147-A177-3AD203B41FA5}">
                      <a16:colId xmlns:a16="http://schemas.microsoft.com/office/drawing/2014/main" val="2494962276"/>
                    </a:ext>
                  </a:extLst>
                </a:gridCol>
                <a:gridCol w="211102">
                  <a:extLst>
                    <a:ext uri="{9D8B030D-6E8A-4147-A177-3AD203B41FA5}">
                      <a16:colId xmlns:a16="http://schemas.microsoft.com/office/drawing/2014/main" val="3008092214"/>
                    </a:ext>
                  </a:extLst>
                </a:gridCol>
                <a:gridCol w="211102">
                  <a:extLst>
                    <a:ext uri="{9D8B030D-6E8A-4147-A177-3AD203B41FA5}">
                      <a16:colId xmlns:a16="http://schemas.microsoft.com/office/drawing/2014/main" val="646436201"/>
                    </a:ext>
                  </a:extLst>
                </a:gridCol>
                <a:gridCol w="211102">
                  <a:extLst>
                    <a:ext uri="{9D8B030D-6E8A-4147-A177-3AD203B41FA5}">
                      <a16:colId xmlns:a16="http://schemas.microsoft.com/office/drawing/2014/main" val="3821022354"/>
                    </a:ext>
                  </a:extLst>
                </a:gridCol>
                <a:gridCol w="211102">
                  <a:extLst>
                    <a:ext uri="{9D8B030D-6E8A-4147-A177-3AD203B41FA5}">
                      <a16:colId xmlns:a16="http://schemas.microsoft.com/office/drawing/2014/main" val="1381415868"/>
                    </a:ext>
                  </a:extLst>
                </a:gridCol>
                <a:gridCol w="211102">
                  <a:extLst>
                    <a:ext uri="{9D8B030D-6E8A-4147-A177-3AD203B41FA5}">
                      <a16:colId xmlns:a16="http://schemas.microsoft.com/office/drawing/2014/main" val="1638018510"/>
                    </a:ext>
                  </a:extLst>
                </a:gridCol>
                <a:gridCol w="211102">
                  <a:extLst>
                    <a:ext uri="{9D8B030D-6E8A-4147-A177-3AD203B41FA5}">
                      <a16:colId xmlns:a16="http://schemas.microsoft.com/office/drawing/2014/main" val="1700311760"/>
                    </a:ext>
                  </a:extLst>
                </a:gridCol>
                <a:gridCol w="211102">
                  <a:extLst>
                    <a:ext uri="{9D8B030D-6E8A-4147-A177-3AD203B41FA5}">
                      <a16:colId xmlns:a16="http://schemas.microsoft.com/office/drawing/2014/main" val="1565434164"/>
                    </a:ext>
                  </a:extLst>
                </a:gridCol>
                <a:gridCol w="211102">
                  <a:extLst>
                    <a:ext uri="{9D8B030D-6E8A-4147-A177-3AD203B41FA5}">
                      <a16:colId xmlns:a16="http://schemas.microsoft.com/office/drawing/2014/main" val="2960540715"/>
                    </a:ext>
                  </a:extLst>
                </a:gridCol>
                <a:gridCol w="211102">
                  <a:extLst>
                    <a:ext uri="{9D8B030D-6E8A-4147-A177-3AD203B41FA5}">
                      <a16:colId xmlns:a16="http://schemas.microsoft.com/office/drawing/2014/main" val="1307387764"/>
                    </a:ext>
                  </a:extLst>
                </a:gridCol>
                <a:gridCol w="211102">
                  <a:extLst>
                    <a:ext uri="{9D8B030D-6E8A-4147-A177-3AD203B41FA5}">
                      <a16:colId xmlns:a16="http://schemas.microsoft.com/office/drawing/2014/main" val="617125235"/>
                    </a:ext>
                  </a:extLst>
                </a:gridCol>
                <a:gridCol w="211102">
                  <a:extLst>
                    <a:ext uri="{9D8B030D-6E8A-4147-A177-3AD203B41FA5}">
                      <a16:colId xmlns:a16="http://schemas.microsoft.com/office/drawing/2014/main" val="2509349191"/>
                    </a:ext>
                  </a:extLst>
                </a:gridCol>
                <a:gridCol w="211102">
                  <a:extLst>
                    <a:ext uri="{9D8B030D-6E8A-4147-A177-3AD203B41FA5}">
                      <a16:colId xmlns:a16="http://schemas.microsoft.com/office/drawing/2014/main" val="1323831840"/>
                    </a:ext>
                  </a:extLst>
                </a:gridCol>
                <a:gridCol w="211102">
                  <a:extLst>
                    <a:ext uri="{9D8B030D-6E8A-4147-A177-3AD203B41FA5}">
                      <a16:colId xmlns:a16="http://schemas.microsoft.com/office/drawing/2014/main" val="744651437"/>
                    </a:ext>
                  </a:extLst>
                </a:gridCol>
                <a:gridCol w="211102">
                  <a:extLst>
                    <a:ext uri="{9D8B030D-6E8A-4147-A177-3AD203B41FA5}">
                      <a16:colId xmlns:a16="http://schemas.microsoft.com/office/drawing/2014/main" val="3055510684"/>
                    </a:ext>
                  </a:extLst>
                </a:gridCol>
                <a:gridCol w="211102">
                  <a:extLst>
                    <a:ext uri="{9D8B030D-6E8A-4147-A177-3AD203B41FA5}">
                      <a16:colId xmlns:a16="http://schemas.microsoft.com/office/drawing/2014/main" val="4261264726"/>
                    </a:ext>
                  </a:extLst>
                </a:gridCol>
                <a:gridCol w="211102">
                  <a:extLst>
                    <a:ext uri="{9D8B030D-6E8A-4147-A177-3AD203B41FA5}">
                      <a16:colId xmlns:a16="http://schemas.microsoft.com/office/drawing/2014/main" val="568534813"/>
                    </a:ext>
                  </a:extLst>
                </a:gridCol>
                <a:gridCol w="211102">
                  <a:extLst>
                    <a:ext uri="{9D8B030D-6E8A-4147-A177-3AD203B41FA5}">
                      <a16:colId xmlns:a16="http://schemas.microsoft.com/office/drawing/2014/main" val="2733740167"/>
                    </a:ext>
                  </a:extLst>
                </a:gridCol>
                <a:gridCol w="211102">
                  <a:extLst>
                    <a:ext uri="{9D8B030D-6E8A-4147-A177-3AD203B41FA5}">
                      <a16:colId xmlns:a16="http://schemas.microsoft.com/office/drawing/2014/main" val="1956135156"/>
                    </a:ext>
                  </a:extLst>
                </a:gridCol>
                <a:gridCol w="211102">
                  <a:extLst>
                    <a:ext uri="{9D8B030D-6E8A-4147-A177-3AD203B41FA5}">
                      <a16:colId xmlns:a16="http://schemas.microsoft.com/office/drawing/2014/main" val="2218190082"/>
                    </a:ext>
                  </a:extLst>
                </a:gridCol>
                <a:gridCol w="211102">
                  <a:extLst>
                    <a:ext uri="{9D8B030D-6E8A-4147-A177-3AD203B41FA5}">
                      <a16:colId xmlns:a16="http://schemas.microsoft.com/office/drawing/2014/main" val="2396929102"/>
                    </a:ext>
                  </a:extLst>
                </a:gridCol>
                <a:gridCol w="211102">
                  <a:extLst>
                    <a:ext uri="{9D8B030D-6E8A-4147-A177-3AD203B41FA5}">
                      <a16:colId xmlns:a16="http://schemas.microsoft.com/office/drawing/2014/main" val="2406420131"/>
                    </a:ext>
                  </a:extLst>
                </a:gridCol>
                <a:gridCol w="211102">
                  <a:extLst>
                    <a:ext uri="{9D8B030D-6E8A-4147-A177-3AD203B41FA5}">
                      <a16:colId xmlns:a16="http://schemas.microsoft.com/office/drawing/2014/main" val="3360439606"/>
                    </a:ext>
                  </a:extLst>
                </a:gridCol>
                <a:gridCol w="211102">
                  <a:extLst>
                    <a:ext uri="{9D8B030D-6E8A-4147-A177-3AD203B41FA5}">
                      <a16:colId xmlns:a16="http://schemas.microsoft.com/office/drawing/2014/main" val="260501659"/>
                    </a:ext>
                  </a:extLst>
                </a:gridCol>
                <a:gridCol w="211102">
                  <a:extLst>
                    <a:ext uri="{9D8B030D-6E8A-4147-A177-3AD203B41FA5}">
                      <a16:colId xmlns:a16="http://schemas.microsoft.com/office/drawing/2014/main" val="1956867646"/>
                    </a:ext>
                  </a:extLst>
                </a:gridCol>
                <a:gridCol w="211102">
                  <a:extLst>
                    <a:ext uri="{9D8B030D-6E8A-4147-A177-3AD203B41FA5}">
                      <a16:colId xmlns:a16="http://schemas.microsoft.com/office/drawing/2014/main" val="4290164807"/>
                    </a:ext>
                  </a:extLst>
                </a:gridCol>
                <a:gridCol w="211102">
                  <a:extLst>
                    <a:ext uri="{9D8B030D-6E8A-4147-A177-3AD203B41FA5}">
                      <a16:colId xmlns:a16="http://schemas.microsoft.com/office/drawing/2014/main" val="2245850307"/>
                    </a:ext>
                  </a:extLst>
                </a:gridCol>
                <a:gridCol w="211102">
                  <a:extLst>
                    <a:ext uri="{9D8B030D-6E8A-4147-A177-3AD203B41FA5}">
                      <a16:colId xmlns:a16="http://schemas.microsoft.com/office/drawing/2014/main" val="317430335"/>
                    </a:ext>
                  </a:extLst>
                </a:gridCol>
                <a:gridCol w="211102">
                  <a:extLst>
                    <a:ext uri="{9D8B030D-6E8A-4147-A177-3AD203B41FA5}">
                      <a16:colId xmlns:a16="http://schemas.microsoft.com/office/drawing/2014/main" val="3733787389"/>
                    </a:ext>
                  </a:extLst>
                </a:gridCol>
                <a:gridCol w="211102">
                  <a:extLst>
                    <a:ext uri="{9D8B030D-6E8A-4147-A177-3AD203B41FA5}">
                      <a16:colId xmlns:a16="http://schemas.microsoft.com/office/drawing/2014/main" val="3017704621"/>
                    </a:ext>
                  </a:extLst>
                </a:gridCol>
                <a:gridCol w="211102">
                  <a:extLst>
                    <a:ext uri="{9D8B030D-6E8A-4147-A177-3AD203B41FA5}">
                      <a16:colId xmlns:a16="http://schemas.microsoft.com/office/drawing/2014/main" val="935618255"/>
                    </a:ext>
                  </a:extLst>
                </a:gridCol>
              </a:tblGrid>
              <a:tr h="167605">
                <a:tc>
                  <a:txBody>
                    <a:bodyPr/>
                    <a:lstStyle/>
                    <a:p>
                      <a:endParaRPr lang="en-US" sz="400" dirty="0"/>
                    </a:p>
                  </a:txBody>
                  <a:tcPr>
                    <a:solidFill>
                      <a:schemeClr val="accent1">
                        <a:lumMod val="20000"/>
                        <a:lumOff val="80000"/>
                      </a:schemeClr>
                    </a:solidFill>
                  </a:tcPr>
                </a:tc>
                <a:tc>
                  <a:txBody>
                    <a:bodyPr/>
                    <a:lstStyle/>
                    <a:p>
                      <a:endParaRPr lang="en-US" sz="400" dirty="0"/>
                    </a:p>
                  </a:txBody>
                  <a:tcPr>
                    <a:solidFill>
                      <a:schemeClr val="accent1">
                        <a:lumMod val="20000"/>
                        <a:lumOff val="80000"/>
                      </a:schemeClr>
                    </a:solidFill>
                  </a:tcPr>
                </a:tc>
                <a:tc>
                  <a:txBody>
                    <a:bodyPr/>
                    <a:lstStyle/>
                    <a:p>
                      <a:endParaRPr lang="en-US" sz="400" dirty="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a:p>
                  </a:txBody>
                  <a:tcPr>
                    <a:solidFill>
                      <a:schemeClr val="accent1">
                        <a:lumMod val="20000"/>
                        <a:lumOff val="80000"/>
                      </a:schemeClr>
                    </a:solidFill>
                  </a:tcPr>
                </a:tc>
                <a:tc>
                  <a:txBody>
                    <a:bodyPr/>
                    <a:lstStyle/>
                    <a:p>
                      <a:endParaRPr lang="en-US" sz="400" dirty="0"/>
                    </a:p>
                  </a:txBody>
                  <a:tcPr>
                    <a:solidFill>
                      <a:schemeClr val="accent1">
                        <a:lumMod val="20000"/>
                        <a:lumOff val="80000"/>
                      </a:schemeClr>
                    </a:solidFill>
                  </a:tcPr>
                </a:tc>
                <a:extLst>
                  <a:ext uri="{0D108BD9-81ED-4DB2-BD59-A6C34878D82A}">
                    <a16:rowId xmlns:a16="http://schemas.microsoft.com/office/drawing/2014/main" val="3511319473"/>
                  </a:ext>
                </a:extLst>
              </a:tr>
              <a:tr h="167605">
                <a:tc>
                  <a:txBody>
                    <a:bodyPr/>
                    <a:lstStyle/>
                    <a:p>
                      <a:endParaRPr lang="en-US" sz="400" dirty="0"/>
                    </a:p>
                  </a:txBody>
                  <a:tcPr/>
                </a:tc>
                <a:tc>
                  <a:txBody>
                    <a:bodyPr/>
                    <a:lstStyle/>
                    <a:p>
                      <a:endParaRPr lang="en-US" sz="400" dirty="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extLst>
                  <a:ext uri="{0D108BD9-81ED-4DB2-BD59-A6C34878D82A}">
                    <a16:rowId xmlns:a16="http://schemas.microsoft.com/office/drawing/2014/main" val="1542893255"/>
                  </a:ext>
                </a:extLst>
              </a:tr>
              <a:tr h="167605">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extLst>
                  <a:ext uri="{0D108BD9-81ED-4DB2-BD59-A6C34878D82A}">
                    <a16:rowId xmlns:a16="http://schemas.microsoft.com/office/drawing/2014/main" val="660039834"/>
                  </a:ext>
                </a:extLst>
              </a:tr>
              <a:tr h="167605">
                <a:tc>
                  <a:txBody>
                    <a:bodyPr/>
                    <a:lstStyle/>
                    <a:p>
                      <a:endParaRPr lang="en-US" sz="400" dirty="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4181786980"/>
                  </a:ext>
                </a:extLst>
              </a:tr>
              <a:tr h="167605">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3846505341"/>
                  </a:ext>
                </a:extLst>
              </a:tr>
              <a:tr h="167605">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1379215006"/>
                  </a:ext>
                </a:extLst>
              </a:tr>
              <a:tr h="167605">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2818443518"/>
                  </a:ext>
                </a:extLst>
              </a:tr>
              <a:tr h="167605">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1218647204"/>
                  </a:ext>
                </a:extLst>
              </a:tr>
              <a:tr h="167605">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969785743"/>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4057370644"/>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2059236265"/>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1103011682"/>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824173372"/>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tc>
                  <a:txBody>
                    <a:bodyPr/>
                    <a:lstStyle/>
                    <a:p>
                      <a:endParaRPr lang="en-US" sz="400" dirty="0"/>
                    </a:p>
                  </a:txBody>
                  <a:tcPr/>
                </a:tc>
                <a:extLst>
                  <a:ext uri="{0D108BD9-81ED-4DB2-BD59-A6C34878D82A}">
                    <a16:rowId xmlns:a16="http://schemas.microsoft.com/office/drawing/2014/main" val="3518044684"/>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219140376"/>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2219736189"/>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1808807762"/>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1274667952"/>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4152153400"/>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666515824"/>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2272174960"/>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986293375"/>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3753356652"/>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35998410"/>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3609742123"/>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754050855"/>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1891405780"/>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470561130"/>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303108788"/>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1472731714"/>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1247852522"/>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4140056753"/>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931290666"/>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25419589"/>
                  </a:ext>
                </a:extLst>
              </a:tr>
              <a:tr h="167605">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extLst>
                  <a:ext uri="{0D108BD9-81ED-4DB2-BD59-A6C34878D82A}">
                    <a16:rowId xmlns:a16="http://schemas.microsoft.com/office/drawing/2014/main" val="3321290184"/>
                  </a:ext>
                </a:extLst>
              </a:tr>
              <a:tr h="167605">
                <a:tc>
                  <a:txBody>
                    <a:bodyPr/>
                    <a:lstStyle/>
                    <a:p>
                      <a:endParaRPr lang="en-US" sz="400" dirty="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a:p>
                  </a:txBody>
                  <a:tcPr/>
                </a:tc>
                <a:tc>
                  <a:txBody>
                    <a:bodyPr/>
                    <a:lstStyle/>
                    <a:p>
                      <a:endParaRPr lang="en-US" sz="400" dirty="0"/>
                    </a:p>
                  </a:txBody>
                  <a:tcPr/>
                </a:tc>
                <a:extLst>
                  <a:ext uri="{0D108BD9-81ED-4DB2-BD59-A6C34878D82A}">
                    <a16:rowId xmlns:a16="http://schemas.microsoft.com/office/drawing/2014/main" val="260066093"/>
                  </a:ext>
                </a:extLst>
              </a:tr>
            </a:tbl>
          </a:graphicData>
        </a:graphic>
      </p:graphicFrame>
      <p:sp>
        <p:nvSpPr>
          <p:cNvPr id="7" name="TextBox 6">
            <a:extLst>
              <a:ext uri="{FF2B5EF4-FFF2-40B4-BE49-F238E27FC236}">
                <a16:creationId xmlns:a16="http://schemas.microsoft.com/office/drawing/2014/main" id="{A307956D-1B8F-D120-E03F-8CFF4BB84A46}"/>
              </a:ext>
            </a:extLst>
          </p:cNvPr>
          <p:cNvSpPr txBox="1"/>
          <p:nvPr/>
        </p:nvSpPr>
        <p:spPr>
          <a:xfrm rot="16200000">
            <a:off x="173098" y="2836421"/>
            <a:ext cx="1254448" cy="369332"/>
          </a:xfrm>
          <a:prstGeom prst="rect">
            <a:avLst/>
          </a:prstGeom>
          <a:solidFill>
            <a:schemeClr val="accent3">
              <a:lumMod val="20000"/>
              <a:lumOff val="80000"/>
            </a:schemeClr>
          </a:solidFill>
        </p:spPr>
        <p:txBody>
          <a:bodyPr wrap="square" rtlCol="0">
            <a:spAutoFit/>
          </a:bodyPr>
          <a:lstStyle/>
          <a:p>
            <a:r>
              <a:rPr lang="en-US" dirty="0"/>
              <a:t>36 rows</a:t>
            </a:r>
          </a:p>
        </p:txBody>
      </p:sp>
      <p:cxnSp>
        <p:nvCxnSpPr>
          <p:cNvPr id="9" name="Straight Arrow Connector 8">
            <a:extLst>
              <a:ext uri="{FF2B5EF4-FFF2-40B4-BE49-F238E27FC236}">
                <a16:creationId xmlns:a16="http://schemas.microsoft.com/office/drawing/2014/main" id="{E5D02601-3947-4942-D4A7-72DC41C49196}"/>
              </a:ext>
            </a:extLst>
          </p:cNvPr>
          <p:cNvCxnSpPr>
            <a:cxnSpLocks/>
          </p:cNvCxnSpPr>
          <p:nvPr/>
        </p:nvCxnSpPr>
        <p:spPr>
          <a:xfrm>
            <a:off x="1187450" y="527050"/>
            <a:ext cx="7437438" cy="5907088"/>
          </a:xfrm>
          <a:prstGeom prst="straightConnector1">
            <a:avLst/>
          </a:prstGeom>
          <a:ln w="25400">
            <a:solidFill>
              <a:srgbClr val="FF0000"/>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F98325B-CA4E-9219-89C1-BB0B4D64EA09}"/>
              </a:ext>
            </a:extLst>
          </p:cNvPr>
          <p:cNvSpPr txBox="1"/>
          <p:nvPr/>
        </p:nvSpPr>
        <p:spPr>
          <a:xfrm rot="2258036">
            <a:off x="3949700" y="3390900"/>
            <a:ext cx="1676400" cy="369332"/>
          </a:xfrm>
          <a:prstGeom prst="rect">
            <a:avLst/>
          </a:prstGeom>
          <a:noFill/>
        </p:spPr>
        <p:txBody>
          <a:bodyPr wrap="square" rtlCol="0">
            <a:spAutoFit/>
          </a:bodyPr>
          <a:lstStyle/>
          <a:p>
            <a:r>
              <a:rPr lang="en-US" dirty="0">
                <a:solidFill>
                  <a:srgbClr val="FF0000"/>
                </a:solidFill>
              </a:rPr>
              <a:t>the diagonal</a:t>
            </a:r>
          </a:p>
        </p:txBody>
      </p:sp>
      <p:sp>
        <p:nvSpPr>
          <p:cNvPr id="13" name="TextBox 12">
            <a:extLst>
              <a:ext uri="{FF2B5EF4-FFF2-40B4-BE49-F238E27FC236}">
                <a16:creationId xmlns:a16="http://schemas.microsoft.com/office/drawing/2014/main" id="{FD9E15E5-E7AE-7845-6AE9-88AE95674280}"/>
              </a:ext>
            </a:extLst>
          </p:cNvPr>
          <p:cNvSpPr txBox="1"/>
          <p:nvPr/>
        </p:nvSpPr>
        <p:spPr>
          <a:xfrm>
            <a:off x="5207000" y="2036132"/>
            <a:ext cx="2209800" cy="369332"/>
          </a:xfrm>
          <a:prstGeom prst="rect">
            <a:avLst/>
          </a:prstGeom>
          <a:noFill/>
        </p:spPr>
        <p:txBody>
          <a:bodyPr wrap="square" rtlCol="0">
            <a:spAutoFit/>
          </a:bodyPr>
          <a:lstStyle/>
          <a:p>
            <a:r>
              <a:rPr lang="en-US" dirty="0">
                <a:solidFill>
                  <a:srgbClr val="FF0000"/>
                </a:solidFill>
              </a:rPr>
              <a:t>upper half of matrix</a:t>
            </a:r>
          </a:p>
        </p:txBody>
      </p:sp>
      <p:sp>
        <p:nvSpPr>
          <p:cNvPr id="14" name="TextBox 13">
            <a:extLst>
              <a:ext uri="{FF2B5EF4-FFF2-40B4-BE49-F238E27FC236}">
                <a16:creationId xmlns:a16="http://schemas.microsoft.com/office/drawing/2014/main" id="{C11347CF-BDB9-9EAD-A05C-C5C338C8CE1D}"/>
              </a:ext>
            </a:extLst>
          </p:cNvPr>
          <p:cNvSpPr txBox="1"/>
          <p:nvPr/>
        </p:nvSpPr>
        <p:spPr>
          <a:xfrm>
            <a:off x="2019300" y="4376336"/>
            <a:ext cx="2552700" cy="584775"/>
          </a:xfrm>
          <a:prstGeom prst="rect">
            <a:avLst/>
          </a:prstGeom>
          <a:noFill/>
        </p:spPr>
        <p:txBody>
          <a:bodyPr wrap="square" rtlCol="0">
            <a:spAutoFit/>
          </a:bodyPr>
          <a:lstStyle/>
          <a:p>
            <a:r>
              <a:rPr lang="en-US" dirty="0">
                <a:solidFill>
                  <a:srgbClr val="FF0000"/>
                </a:solidFill>
              </a:rPr>
              <a:t>lower half of matrix</a:t>
            </a:r>
          </a:p>
          <a:p>
            <a:r>
              <a:rPr lang="en-US" sz="1400" i="1" dirty="0">
                <a:solidFill>
                  <a:srgbClr val="FF0000"/>
                </a:solidFill>
              </a:rPr>
              <a:t>(not needed due to symmetry)</a:t>
            </a:r>
          </a:p>
        </p:txBody>
      </p:sp>
      <p:cxnSp>
        <p:nvCxnSpPr>
          <p:cNvPr id="17" name="Straight Arrow Connector 16">
            <a:extLst>
              <a:ext uri="{FF2B5EF4-FFF2-40B4-BE49-F238E27FC236}">
                <a16:creationId xmlns:a16="http://schemas.microsoft.com/office/drawing/2014/main" id="{E0E4E0DF-3EB4-EEDA-4FA8-B4841BCCB797}"/>
              </a:ext>
            </a:extLst>
          </p:cNvPr>
          <p:cNvCxnSpPr/>
          <p:nvPr/>
        </p:nvCxnSpPr>
        <p:spPr>
          <a:xfrm flipH="1">
            <a:off x="3251200" y="2143085"/>
            <a:ext cx="760146" cy="878002"/>
          </a:xfrm>
          <a:prstGeom prst="straightConnector1">
            <a:avLst/>
          </a:prstGeom>
          <a:ln w="25400">
            <a:solidFill>
              <a:srgbClr val="00B050"/>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2856EFF4-4F57-9A80-764A-352897ACD664}"/>
              </a:ext>
            </a:extLst>
          </p:cNvPr>
          <p:cNvSpPr txBox="1"/>
          <p:nvPr/>
        </p:nvSpPr>
        <p:spPr>
          <a:xfrm>
            <a:off x="617708" y="462280"/>
            <a:ext cx="383342" cy="369332"/>
          </a:xfrm>
          <a:prstGeom prst="rect">
            <a:avLst/>
          </a:prstGeom>
          <a:solidFill>
            <a:schemeClr val="accent3">
              <a:lumMod val="20000"/>
              <a:lumOff val="80000"/>
            </a:schemeClr>
          </a:solidFill>
        </p:spPr>
        <p:txBody>
          <a:bodyPr wrap="square" rtlCol="0">
            <a:spAutoFit/>
          </a:bodyPr>
          <a:lstStyle/>
          <a:p>
            <a:r>
              <a:rPr lang="en-US" dirty="0"/>
              <a:t>1</a:t>
            </a:r>
          </a:p>
        </p:txBody>
      </p:sp>
      <p:sp>
        <p:nvSpPr>
          <p:cNvPr id="20" name="TextBox 19">
            <a:extLst>
              <a:ext uri="{FF2B5EF4-FFF2-40B4-BE49-F238E27FC236}">
                <a16:creationId xmlns:a16="http://schemas.microsoft.com/office/drawing/2014/main" id="{1A912801-C5C7-3507-0DA9-1AF00F670CB2}"/>
              </a:ext>
            </a:extLst>
          </p:cNvPr>
          <p:cNvSpPr txBox="1"/>
          <p:nvPr/>
        </p:nvSpPr>
        <p:spPr>
          <a:xfrm>
            <a:off x="603448" y="6169580"/>
            <a:ext cx="483672" cy="369332"/>
          </a:xfrm>
          <a:prstGeom prst="rect">
            <a:avLst/>
          </a:prstGeom>
          <a:solidFill>
            <a:schemeClr val="accent3">
              <a:lumMod val="20000"/>
              <a:lumOff val="80000"/>
            </a:schemeClr>
          </a:solidFill>
        </p:spPr>
        <p:txBody>
          <a:bodyPr wrap="square" rtlCol="0">
            <a:spAutoFit/>
          </a:bodyPr>
          <a:lstStyle/>
          <a:p>
            <a:r>
              <a:rPr lang="en-US" dirty="0"/>
              <a:t>36</a:t>
            </a:r>
          </a:p>
        </p:txBody>
      </p:sp>
      <p:sp>
        <p:nvSpPr>
          <p:cNvPr id="21" name="TextBox 20">
            <a:extLst>
              <a:ext uri="{FF2B5EF4-FFF2-40B4-BE49-F238E27FC236}">
                <a16:creationId xmlns:a16="http://schemas.microsoft.com/office/drawing/2014/main" id="{B5BDC6B5-B780-D123-B148-9195C51D8AED}"/>
              </a:ext>
            </a:extLst>
          </p:cNvPr>
          <p:cNvSpPr txBox="1"/>
          <p:nvPr/>
        </p:nvSpPr>
        <p:spPr>
          <a:xfrm>
            <a:off x="1062010" y="92948"/>
            <a:ext cx="383342" cy="369332"/>
          </a:xfrm>
          <a:prstGeom prst="rect">
            <a:avLst/>
          </a:prstGeom>
          <a:solidFill>
            <a:schemeClr val="accent3">
              <a:lumMod val="20000"/>
              <a:lumOff val="80000"/>
            </a:schemeClr>
          </a:solidFill>
        </p:spPr>
        <p:txBody>
          <a:bodyPr wrap="square" rtlCol="0">
            <a:spAutoFit/>
          </a:bodyPr>
          <a:lstStyle/>
          <a:p>
            <a:r>
              <a:rPr lang="en-US" dirty="0"/>
              <a:t>1</a:t>
            </a:r>
          </a:p>
        </p:txBody>
      </p:sp>
      <p:sp>
        <p:nvSpPr>
          <p:cNvPr id="22" name="TextBox 21">
            <a:extLst>
              <a:ext uri="{FF2B5EF4-FFF2-40B4-BE49-F238E27FC236}">
                <a16:creationId xmlns:a16="http://schemas.microsoft.com/office/drawing/2014/main" id="{F686639E-5A23-0AA3-22CE-A4E5BB4A978C}"/>
              </a:ext>
            </a:extLst>
          </p:cNvPr>
          <p:cNvSpPr txBox="1"/>
          <p:nvPr/>
        </p:nvSpPr>
        <p:spPr>
          <a:xfrm>
            <a:off x="8383052" y="110490"/>
            <a:ext cx="483672" cy="369332"/>
          </a:xfrm>
          <a:prstGeom prst="rect">
            <a:avLst/>
          </a:prstGeom>
          <a:solidFill>
            <a:schemeClr val="accent3">
              <a:lumMod val="20000"/>
              <a:lumOff val="80000"/>
            </a:schemeClr>
          </a:solidFill>
        </p:spPr>
        <p:txBody>
          <a:bodyPr wrap="square" rtlCol="0">
            <a:spAutoFit/>
          </a:bodyPr>
          <a:lstStyle/>
          <a:p>
            <a:r>
              <a:rPr lang="en-US" dirty="0"/>
              <a:t>36</a:t>
            </a:r>
          </a:p>
        </p:txBody>
      </p:sp>
      <p:sp>
        <p:nvSpPr>
          <p:cNvPr id="23" name="TextBox 22">
            <a:extLst>
              <a:ext uri="{FF2B5EF4-FFF2-40B4-BE49-F238E27FC236}">
                <a16:creationId xmlns:a16="http://schemas.microsoft.com/office/drawing/2014/main" id="{07D369C8-E5A7-87D0-51FE-9570660683D0}"/>
              </a:ext>
            </a:extLst>
          </p:cNvPr>
          <p:cNvSpPr txBox="1"/>
          <p:nvPr/>
        </p:nvSpPr>
        <p:spPr>
          <a:xfrm>
            <a:off x="4241802" y="40550"/>
            <a:ext cx="1418247" cy="369332"/>
          </a:xfrm>
          <a:prstGeom prst="rect">
            <a:avLst/>
          </a:prstGeom>
          <a:solidFill>
            <a:schemeClr val="accent3">
              <a:lumMod val="20000"/>
              <a:lumOff val="80000"/>
            </a:schemeClr>
          </a:solidFill>
        </p:spPr>
        <p:txBody>
          <a:bodyPr wrap="square" rtlCol="0">
            <a:spAutoFit/>
          </a:bodyPr>
          <a:lstStyle/>
          <a:p>
            <a:r>
              <a:rPr lang="en-US" dirty="0"/>
              <a:t>36 columns</a:t>
            </a:r>
          </a:p>
        </p:txBody>
      </p:sp>
      <p:sp>
        <p:nvSpPr>
          <p:cNvPr id="15" name="TextBox 14">
            <a:extLst>
              <a:ext uri="{FF2B5EF4-FFF2-40B4-BE49-F238E27FC236}">
                <a16:creationId xmlns:a16="http://schemas.microsoft.com/office/drawing/2014/main" id="{D3FD6B8B-71D4-905F-01A6-13A07ACD2620}"/>
              </a:ext>
            </a:extLst>
          </p:cNvPr>
          <p:cNvSpPr txBox="1"/>
          <p:nvPr/>
        </p:nvSpPr>
        <p:spPr>
          <a:xfrm rot="18586712">
            <a:off x="2181762" y="1884111"/>
            <a:ext cx="2138873" cy="646331"/>
          </a:xfrm>
          <a:prstGeom prst="rect">
            <a:avLst/>
          </a:prstGeom>
          <a:solidFill>
            <a:schemeClr val="bg2">
              <a:alpha val="72000"/>
            </a:schemeClr>
          </a:solidFill>
        </p:spPr>
        <p:txBody>
          <a:bodyPr wrap="square" rtlCol="0">
            <a:spAutoFit/>
          </a:bodyPr>
          <a:lstStyle/>
          <a:p>
            <a:pPr algn="ctr"/>
            <a:r>
              <a:rPr lang="en-US" dirty="0">
                <a:solidFill>
                  <a:srgbClr val="00B050"/>
                </a:solidFill>
              </a:rPr>
              <a:t>Symmetric entries</a:t>
            </a:r>
          </a:p>
          <a:p>
            <a:pPr algn="ctr"/>
            <a:r>
              <a:rPr lang="en-US" dirty="0">
                <a:solidFill>
                  <a:srgbClr val="00B050"/>
                </a:solidFill>
              </a:rPr>
              <a:t>(mirrored) </a:t>
            </a:r>
          </a:p>
        </p:txBody>
      </p:sp>
    </p:spTree>
    <p:extLst>
      <p:ext uri="{BB962C8B-B14F-4D97-AF65-F5344CB8AC3E}">
        <p14:creationId xmlns:p14="http://schemas.microsoft.com/office/powerpoint/2010/main" val="19728439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404A9-11B5-4EA5-A937-7216527A6CBE}"/>
              </a:ext>
            </a:extLst>
          </p:cNvPr>
          <p:cNvSpPr>
            <a:spLocks noGrp="1"/>
          </p:cNvSpPr>
          <p:nvPr>
            <p:ph type="title"/>
          </p:nvPr>
        </p:nvSpPr>
        <p:spPr/>
        <p:txBody>
          <a:bodyPr/>
          <a:lstStyle/>
          <a:p>
            <a:r>
              <a:rPr kumimoji="0" lang="en-US" sz="3600" b="0" i="0" u="none" strike="noStrike" kern="1200" cap="none" spc="0" normalizeH="0" baseline="0" noProof="0" dirty="0">
                <a:ln>
                  <a:noFill/>
                </a:ln>
                <a:solidFill>
                  <a:prstClr val="black"/>
                </a:solidFill>
                <a:effectLst/>
                <a:uLnTx/>
                <a:uFillTx/>
                <a:latin typeface="Calibri"/>
                <a:ea typeface="+mj-ea"/>
                <a:cs typeface="+mj-cs"/>
              </a:rPr>
              <a:t>The SINEX </a:t>
            </a:r>
            <a:r>
              <a:rPr lang="en-US" sz="3600" dirty="0">
                <a:solidFill>
                  <a:prstClr val="black"/>
                </a:solidFill>
                <a:latin typeface="Calibri"/>
              </a:rPr>
              <a:t>File</a:t>
            </a:r>
            <a:r>
              <a:rPr kumimoji="0" lang="en-US" sz="3600" b="0" i="0" u="none" strike="noStrike" kern="1200" cap="none" spc="0" normalizeH="0" baseline="0" noProof="0" dirty="0">
                <a:ln>
                  <a:noFill/>
                </a:ln>
                <a:solidFill>
                  <a:prstClr val="black"/>
                </a:solidFill>
                <a:effectLst/>
                <a:uLnTx/>
                <a:uFillTx/>
                <a:latin typeface="Calibri"/>
                <a:ea typeface="+mj-ea"/>
                <a:cs typeface="+mj-cs"/>
              </a:rPr>
              <a:t> </a:t>
            </a:r>
            <a:r>
              <a:rPr kumimoji="0" lang="en-US" sz="2400" b="0" i="1" u="none" strike="noStrike" kern="1200" cap="none" spc="0" normalizeH="0" baseline="0" noProof="0" dirty="0">
                <a:ln>
                  <a:noFill/>
                </a:ln>
                <a:solidFill>
                  <a:prstClr val="black"/>
                </a:solidFill>
                <a:effectLst/>
                <a:uLnTx/>
                <a:uFillTx/>
                <a:latin typeface="Calibri"/>
                <a:ea typeface="+mj-ea"/>
                <a:cs typeface="+mj-cs"/>
              </a:rPr>
              <a:t>(example for 2013-121-A)</a:t>
            </a:r>
            <a:endParaRPr lang="en-US" dirty="0"/>
          </a:p>
        </p:txBody>
      </p:sp>
      <p:sp>
        <p:nvSpPr>
          <p:cNvPr id="4" name="Date Placeholder 3">
            <a:extLst>
              <a:ext uri="{FF2B5EF4-FFF2-40B4-BE49-F238E27FC236}">
                <a16:creationId xmlns:a16="http://schemas.microsoft.com/office/drawing/2014/main" id="{DBEDAFFD-532F-45D8-83F6-5528626D0A14}"/>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3B930318-CDAE-4D96-8649-CF09228C6E48}"/>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BFD75402-A8E9-44B1-9361-7FD9E171D121}"/>
              </a:ext>
            </a:extLst>
          </p:cNvPr>
          <p:cNvSpPr>
            <a:spLocks noGrp="1"/>
          </p:cNvSpPr>
          <p:nvPr>
            <p:ph type="sldNum" sz="quarter" idx="12"/>
          </p:nvPr>
        </p:nvSpPr>
        <p:spPr/>
        <p:txBody>
          <a:bodyPr/>
          <a:lstStyle/>
          <a:p>
            <a:pPr>
              <a:defRPr/>
            </a:pPr>
            <a:fld id="{73529DF9-F8E1-4220-8C8F-E52644C5560B}" type="slidenum">
              <a:rPr lang="en-US" smtClean="0"/>
              <a:pPr>
                <a:defRPr/>
              </a:pPr>
              <a:t>92</a:t>
            </a:fld>
            <a:endParaRPr lang="en-US"/>
          </a:p>
        </p:txBody>
      </p:sp>
      <p:sp>
        <p:nvSpPr>
          <p:cNvPr id="7" name="TextBox 6">
            <a:extLst>
              <a:ext uri="{FF2B5EF4-FFF2-40B4-BE49-F238E27FC236}">
                <a16:creationId xmlns:a16="http://schemas.microsoft.com/office/drawing/2014/main" id="{73E9B11E-C92A-4409-8EB2-EEABD01AC389}"/>
              </a:ext>
            </a:extLst>
          </p:cNvPr>
          <p:cNvSpPr txBox="1"/>
          <p:nvPr/>
        </p:nvSpPr>
        <p:spPr>
          <a:xfrm>
            <a:off x="434340" y="1001038"/>
            <a:ext cx="5852160" cy="5355312"/>
          </a:xfrm>
          <a:prstGeom prst="rect">
            <a:avLst/>
          </a:prstGeom>
          <a:noFill/>
        </p:spPr>
        <p:txBody>
          <a:bodyPr wrap="square" rtlCol="0">
            <a:spAutoFit/>
          </a:bodyPr>
          <a:lstStyle/>
          <a:p>
            <a:r>
              <a:rPr lang="it-IT" sz="900" dirty="0">
                <a:latin typeface="Courier New" panose="02070309020205020404" pitchFamily="49" charset="0"/>
                <a:cs typeface="Courier New" panose="02070309020205020404" pitchFamily="49" charset="0"/>
              </a:rPr>
              <a:t>+SOLUTION/ESTIMATE</a:t>
            </a:r>
          </a:p>
          <a:p>
            <a:r>
              <a:rPr lang="it-IT" sz="900" dirty="0">
                <a:latin typeface="Courier New" panose="02070309020205020404" pitchFamily="49" charset="0"/>
                <a:cs typeface="Courier New" panose="02070309020205020404" pitchFamily="49" charset="0"/>
              </a:rPr>
              <a:t>*INDEX TYPE   CODE PT SOLN _REF_EPOCH__ UNIT S  __ESTIMATED VALUE___ _STD_DEV___</a:t>
            </a:r>
          </a:p>
          <a:p>
            <a:r>
              <a:rPr lang="it-IT" sz="900" dirty="0">
                <a:latin typeface="Courier New" panose="02070309020205020404" pitchFamily="49" charset="0"/>
                <a:cs typeface="Courier New" panose="02070309020205020404" pitchFamily="49" charset="0"/>
              </a:rPr>
              <a:t>     1 STAX   BM02  -    1 13:121:77980 m    2 -0.352721611657472E+6 .333399E-03</a:t>
            </a:r>
          </a:p>
          <a:p>
            <a:r>
              <a:rPr lang="it-IT" sz="900" dirty="0">
                <a:latin typeface="Courier New" panose="02070309020205020404" pitchFamily="49" charset="0"/>
                <a:cs typeface="Courier New" panose="02070309020205020404" pitchFamily="49" charset="0"/>
              </a:rPr>
              <a:t>     2 STAY   BM02  -    1 13:121:77980 m    2 -0.455864616712488E+7 .164644E-02</a:t>
            </a:r>
          </a:p>
          <a:p>
            <a:r>
              <a:rPr lang="it-IT" sz="900" dirty="0">
                <a:latin typeface="Courier New" panose="02070309020205020404" pitchFamily="49" charset="0"/>
                <a:cs typeface="Courier New" panose="02070309020205020404" pitchFamily="49" charset="0"/>
              </a:rPr>
              <a:t>     3 STAZ   BM02  -    1 13:121:77980 m    2  0.443231585519171E+7 .164094E-02</a:t>
            </a:r>
          </a:p>
          <a:p>
            <a:r>
              <a:rPr lang="it-IT" sz="900" dirty="0">
                <a:latin typeface="Courier New" panose="02070309020205020404" pitchFamily="49" charset="0"/>
                <a:cs typeface="Courier New" panose="02070309020205020404" pitchFamily="49" charset="0"/>
              </a:rPr>
              <a:t>     4 STAX   CBN1  -    1 13:121:76962 m    2 -0.333911970795278E+6 .318963E-03</a:t>
            </a:r>
          </a:p>
          <a:p>
            <a:r>
              <a:rPr lang="it-IT" sz="900" dirty="0">
                <a:latin typeface="Courier New" panose="02070309020205020404" pitchFamily="49" charset="0"/>
                <a:cs typeface="Courier New" panose="02070309020205020404" pitchFamily="49" charset="0"/>
              </a:rPr>
              <a:t>     5 STAY   CBN1  -    1 13:121:76962 m    2 -0.455746979835712E+7 .152395E-02</a:t>
            </a:r>
          </a:p>
          <a:p>
            <a:r>
              <a:rPr lang="it-IT" sz="900" dirty="0">
                <a:latin typeface="Courier New" panose="02070309020205020404" pitchFamily="49" charset="0"/>
                <a:cs typeface="Courier New" panose="02070309020205020404" pitchFamily="49" charset="0"/>
              </a:rPr>
              <a:t>     6 STAZ   CBN1  -    1 13:121:76962 m    2  0.443503047084937E+7 .150192E-02</a:t>
            </a:r>
          </a:p>
          <a:p>
            <a:r>
              <a:rPr lang="it-IT" sz="900" dirty="0">
                <a:latin typeface="Courier New" panose="02070309020205020404" pitchFamily="49" charset="0"/>
                <a:cs typeface="Courier New" panose="02070309020205020404" pitchFamily="49" charset="0"/>
              </a:rPr>
              <a:t>     7 STAX   E115  -    1 13:121:78016 m    2 -0.352831395031778E+6 .318478E-03</a:t>
            </a:r>
          </a:p>
          <a:p>
            <a:r>
              <a:rPr lang="it-IT" sz="900" dirty="0">
                <a:latin typeface="Courier New" panose="02070309020205020404" pitchFamily="49" charset="0"/>
                <a:cs typeface="Courier New" panose="02070309020205020404" pitchFamily="49" charset="0"/>
              </a:rPr>
              <a:t>     8 STAY   E115  -    1 13:121:78016 m    2 -0.456015197912549E+7 .149347E-02</a:t>
            </a:r>
          </a:p>
          <a:p>
            <a:r>
              <a:rPr lang="it-IT" sz="900" dirty="0">
                <a:latin typeface="Courier New" panose="02070309020205020404" pitchFamily="49" charset="0"/>
                <a:cs typeface="Courier New" panose="02070309020205020404" pitchFamily="49" charset="0"/>
              </a:rPr>
              <a:t>     9 STAZ   E115  -    1 13:121:78016 m    2  0.443076406468935E+7 .147064E-02</a:t>
            </a:r>
          </a:p>
          <a:p>
            <a:r>
              <a:rPr lang="it-IT" sz="900" dirty="0">
                <a:latin typeface="Courier New" panose="02070309020205020404" pitchFamily="49" charset="0"/>
                <a:cs typeface="Courier New" panose="02070309020205020404" pitchFamily="49" charset="0"/>
              </a:rPr>
              <a:t>    10 STAX   ULMA  -    1 13:121:78333 m    2 -0.358533713609866E+6 .309097E-03</a:t>
            </a:r>
          </a:p>
          <a:p>
            <a:r>
              <a:rPr lang="it-IT" sz="900" dirty="0">
                <a:latin typeface="Courier New" panose="02070309020205020404" pitchFamily="49" charset="0"/>
                <a:cs typeface="Courier New" panose="02070309020205020404" pitchFamily="49" charset="0"/>
              </a:rPr>
              <a:t>    11 STAY   ULMA  -    1 13:121:78333 m    2 -0.455703008829559E+7 .145282E-02</a:t>
            </a:r>
          </a:p>
          <a:p>
            <a:r>
              <a:rPr lang="it-IT" sz="900" dirty="0">
                <a:latin typeface="Courier New" panose="02070309020205020404" pitchFamily="49" charset="0"/>
                <a:cs typeface="Courier New" panose="02070309020205020404" pitchFamily="49" charset="0"/>
              </a:rPr>
              <a:t>    12 STAZ   ULMA  -    1 13:121:78333 m    2  0.443358317780991E+7 .144253E-02</a:t>
            </a:r>
          </a:p>
          <a:p>
            <a:r>
              <a:rPr lang="it-IT" sz="900" dirty="0">
                <a:latin typeface="Courier New" panose="02070309020205020404" pitchFamily="49" charset="0"/>
                <a:cs typeface="Courier New" panose="02070309020205020404" pitchFamily="49" charset="0"/>
              </a:rPr>
              <a:t>    13 STAX   AMC2  A    4 13:121:54493 m    2 -0.124859631090512E+7 .320256E-03</a:t>
            </a:r>
          </a:p>
          <a:p>
            <a:r>
              <a:rPr lang="it-IT" sz="900" dirty="0">
                <a:latin typeface="Courier New" panose="02070309020205020404" pitchFamily="49" charset="0"/>
                <a:cs typeface="Courier New" panose="02070309020205020404" pitchFamily="49" charset="0"/>
              </a:rPr>
              <a:t>    14 STAY   AMC2  A    4 13:121:54493 m    2 -0.481942820609568E+7 .112536E-02</a:t>
            </a:r>
          </a:p>
          <a:p>
            <a:r>
              <a:rPr lang="it-IT" sz="900" dirty="0">
                <a:latin typeface="Courier New" panose="02070309020205020404" pitchFamily="49" charset="0"/>
                <a:cs typeface="Courier New" panose="02070309020205020404" pitchFamily="49" charset="0"/>
              </a:rPr>
              <a:t>    15 STAZ   AMC2  A    4 13:121:54493 m    2  0.397650594770331E+7 .110694E-02</a:t>
            </a:r>
          </a:p>
          <a:p>
            <a:r>
              <a:rPr lang="it-IT" sz="900" dirty="0">
                <a:latin typeface="Courier New" panose="02070309020205020404" pitchFamily="49" charset="0"/>
                <a:cs typeface="Courier New" panose="02070309020205020404" pitchFamily="49" charset="0"/>
              </a:rPr>
              <a:t>    16 STAX   MNBE  A    3 13:121:43769 m    2 -0.332213463534256E+6 .257134E-03</a:t>
            </a:r>
          </a:p>
          <a:p>
            <a:r>
              <a:rPr lang="it-IT" sz="900" dirty="0">
                <a:latin typeface="Courier New" panose="02070309020205020404" pitchFamily="49" charset="0"/>
                <a:cs typeface="Courier New" panose="02070309020205020404" pitchFamily="49" charset="0"/>
              </a:rPr>
              <a:t>    17 STAY   MNBE  A    3 13:121:43769 m    2 -0.460968003019403E+7 .111960E-02</a:t>
            </a:r>
          </a:p>
          <a:p>
            <a:r>
              <a:rPr lang="it-IT" sz="900" dirty="0">
                <a:latin typeface="Courier New" panose="02070309020205020404" pitchFamily="49" charset="0"/>
                <a:cs typeface="Courier New" panose="02070309020205020404" pitchFamily="49" charset="0"/>
              </a:rPr>
              <a:t>    18 STAZ   MNBE  A    3 13:121:43769 m    2  0.438127957043821E+7 .109913E-02</a:t>
            </a:r>
          </a:p>
          <a:p>
            <a:r>
              <a:rPr lang="it-IT" sz="900" dirty="0">
                <a:latin typeface="Courier New" panose="02070309020205020404" pitchFamily="49" charset="0"/>
                <a:cs typeface="Courier New" panose="02070309020205020404" pitchFamily="49" charset="0"/>
              </a:rPr>
              <a:t>    19 STAX   MNJF  A    3 13:121:54750 m    2 -0.409557733847783E+6 .255211E-03</a:t>
            </a:r>
          </a:p>
          <a:p>
            <a:r>
              <a:rPr lang="it-IT" sz="900" dirty="0">
                <a:latin typeface="Courier New" panose="02070309020205020404" pitchFamily="49" charset="0"/>
                <a:cs typeface="Courier New" panose="02070309020205020404" pitchFamily="49" charset="0"/>
              </a:rPr>
              <a:t>    20 STAY   MNJF  A    3 13:121:54750 m    2 -0.457100344601202E+7 .108887E-02</a:t>
            </a:r>
          </a:p>
          <a:p>
            <a:r>
              <a:rPr lang="it-IT" sz="900" dirty="0">
                <a:latin typeface="Courier New" panose="02070309020205020404" pitchFamily="49" charset="0"/>
                <a:cs typeface="Courier New" panose="02070309020205020404" pitchFamily="49" charset="0"/>
              </a:rPr>
              <a:t>    21 STAZ   MNJF  A    3 13:121:54750 m    2  0.441505004372878E+7 .107509E-02</a:t>
            </a:r>
          </a:p>
          <a:p>
            <a:r>
              <a:rPr lang="it-IT" sz="900" dirty="0">
                <a:latin typeface="Courier New" panose="02070309020205020404" pitchFamily="49" charset="0"/>
                <a:cs typeface="Courier New" panose="02070309020205020404" pitchFamily="49" charset="0"/>
              </a:rPr>
              <a:t>    22 STAX   MNLC  A    3 13:121:43565 m    2 -0.261803918351368E+6 .257308E-03</a:t>
            </a:r>
          </a:p>
          <a:p>
            <a:r>
              <a:rPr lang="it-IT" sz="900" dirty="0">
                <a:latin typeface="Courier New" panose="02070309020205020404" pitchFamily="49" charset="0"/>
                <a:cs typeface="Courier New" panose="02070309020205020404" pitchFamily="49" charset="0"/>
              </a:rPr>
              <a:t>    23 STAY   MNLC  A    3 13:121:43565 m    2 -0.455107083980174E+7 .112199E-02</a:t>
            </a:r>
          </a:p>
          <a:p>
            <a:r>
              <a:rPr lang="it-IT" sz="900" dirty="0">
                <a:latin typeface="Courier New" panose="02070309020205020404" pitchFamily="49" charset="0"/>
                <a:cs typeface="Courier New" panose="02070309020205020404" pitchFamily="49" charset="0"/>
              </a:rPr>
              <a:t>    24 STAZ   MNLC  A    3 13:121:43565 m    2  0.444636248561124E+7 .110631E-02</a:t>
            </a:r>
          </a:p>
          <a:p>
            <a:r>
              <a:rPr lang="it-IT" sz="900" dirty="0">
                <a:latin typeface="Courier New" panose="02070309020205020404" pitchFamily="49" charset="0"/>
                <a:cs typeface="Courier New" panose="02070309020205020404" pitchFamily="49" charset="0"/>
              </a:rPr>
              <a:t>    25 STAX   MNLK  A    3 13:121:54228 m    2 -0.412504576549909E+6 .254931E-03</a:t>
            </a:r>
          </a:p>
          <a:p>
            <a:r>
              <a:rPr lang="it-IT" sz="900" dirty="0">
                <a:latin typeface="Courier New" panose="02070309020205020404" pitchFamily="49" charset="0"/>
                <a:cs typeface="Courier New" panose="02070309020205020404" pitchFamily="49" charset="0"/>
              </a:rPr>
              <a:t>    26 STAY   MNLK  A    3 13:121:54228 m    2 -0.460514517858203E+7 .109288E-02</a:t>
            </a:r>
          </a:p>
          <a:p>
            <a:r>
              <a:rPr lang="it-IT" sz="900" dirty="0">
                <a:latin typeface="Courier New" panose="02070309020205020404" pitchFamily="49" charset="0"/>
                <a:cs typeface="Courier New" panose="02070309020205020404" pitchFamily="49" charset="0"/>
              </a:rPr>
              <a:t>    27 STAZ   MNLK  A    3 13:121:54228 m    2  0.437942559896384E+7 .107447E-02</a:t>
            </a:r>
          </a:p>
          <a:p>
            <a:r>
              <a:rPr lang="it-IT" sz="900" dirty="0">
                <a:latin typeface="Courier New" panose="02070309020205020404" pitchFamily="49" charset="0"/>
                <a:cs typeface="Courier New" panose="02070309020205020404" pitchFamily="49" charset="0"/>
              </a:rPr>
              <a:t>    28 STAX   MNLS  A    5 13:121:54587 m    0 -0.310793095703722E+6 .224556E-03</a:t>
            </a:r>
          </a:p>
          <a:p>
            <a:r>
              <a:rPr lang="it-IT" sz="900" dirty="0">
                <a:latin typeface="Courier New" panose="02070309020205020404" pitchFamily="49" charset="0"/>
                <a:cs typeface="Courier New" panose="02070309020205020404" pitchFamily="49" charset="0"/>
              </a:rPr>
              <a:t>    29 STAY   MNLS  A    5 13:121:54587 m    0 -0.455085933077128E+7 .863075E-03</a:t>
            </a:r>
          </a:p>
          <a:p>
            <a:r>
              <a:rPr lang="it-IT" sz="900" dirty="0">
                <a:latin typeface="Courier New" panose="02070309020205020404" pitchFamily="49" charset="0"/>
                <a:cs typeface="Courier New" panose="02070309020205020404" pitchFamily="49" charset="0"/>
              </a:rPr>
              <a:t>    30 STAZ   MNLS  A    5 13:121:54587 m    0  0.444338934917038E+7 .863547E-03</a:t>
            </a:r>
          </a:p>
          <a:p>
            <a:r>
              <a:rPr lang="it-IT" sz="900" dirty="0">
                <a:latin typeface="Courier New" panose="02070309020205020404" pitchFamily="49" charset="0"/>
                <a:cs typeface="Courier New" panose="02070309020205020404" pitchFamily="49" charset="0"/>
              </a:rPr>
              <a:t>    31 STAX   MNMN  A    2 13:121:54379 m    2 -0.396503348042565E+6 .254101E-03</a:t>
            </a:r>
          </a:p>
          <a:p>
            <a:r>
              <a:rPr lang="it-IT" sz="900" dirty="0">
                <a:latin typeface="Courier New" panose="02070309020205020404" pitchFamily="49" charset="0"/>
                <a:cs typeface="Courier New" panose="02070309020205020404" pitchFamily="49" charset="0"/>
              </a:rPr>
              <a:t>    32 STAY   MNMN  A    2 13:121:54379 m    2 -0.453610547067024E+7 .108721E-02</a:t>
            </a:r>
          </a:p>
          <a:p>
            <a:r>
              <a:rPr lang="it-IT" sz="900" dirty="0">
                <a:latin typeface="Courier New" panose="02070309020205020404" pitchFamily="49" charset="0"/>
                <a:cs typeface="Courier New" panose="02070309020205020404" pitchFamily="49" charset="0"/>
              </a:rPr>
              <a:t>    33 STAZ   MNMN  A    2 13:121:54379 m    2  0.445157900691974E+7 .107508E-02</a:t>
            </a:r>
          </a:p>
          <a:p>
            <a:r>
              <a:rPr lang="it-IT" sz="900" dirty="0">
                <a:latin typeface="Courier New" panose="02070309020205020404" pitchFamily="49" charset="0"/>
                <a:cs typeface="Courier New" panose="02070309020205020404" pitchFamily="49" charset="0"/>
              </a:rPr>
              <a:t>    34 STAX   WDLM  A    4 13:121:54871 m    2 -0.431414980776897E+6 .255668E-03</a:t>
            </a:r>
          </a:p>
          <a:p>
            <a:r>
              <a:rPr lang="it-IT" sz="900" dirty="0">
                <a:latin typeface="Courier New" panose="02070309020205020404" pitchFamily="49" charset="0"/>
                <a:cs typeface="Courier New" panose="02070309020205020404" pitchFamily="49" charset="0"/>
              </a:rPr>
              <a:t>    35 STAY   WDLM  A    4 13:121:54871 m    2 -0.452295564025948E+7 .108817E-02</a:t>
            </a:r>
          </a:p>
          <a:p>
            <a:r>
              <a:rPr lang="it-IT" sz="900" dirty="0">
                <a:latin typeface="Courier New" panose="02070309020205020404" pitchFamily="49" charset="0"/>
                <a:cs typeface="Courier New" panose="02070309020205020404" pitchFamily="49" charset="0"/>
              </a:rPr>
              <a:t>    36 STAZ   WDLM  A    4 13:121:54871 m    2  0.446172449238400E+7 .107682E-02</a:t>
            </a:r>
            <a:endParaRPr lang="en-US" sz="900" dirty="0">
              <a:latin typeface="Courier New" panose="02070309020205020404" pitchFamily="49" charset="0"/>
              <a:cs typeface="Courier New" panose="02070309020205020404" pitchFamily="49" charset="0"/>
            </a:endParaRPr>
          </a:p>
        </p:txBody>
      </p:sp>
      <p:sp>
        <p:nvSpPr>
          <p:cNvPr id="9" name="TextBox 8">
            <a:extLst>
              <a:ext uri="{FF2B5EF4-FFF2-40B4-BE49-F238E27FC236}">
                <a16:creationId xmlns:a16="http://schemas.microsoft.com/office/drawing/2014/main" id="{0EF1DAD1-447F-411F-950A-0FE8A335017C}"/>
              </a:ext>
            </a:extLst>
          </p:cNvPr>
          <p:cNvSpPr txBox="1"/>
          <p:nvPr/>
        </p:nvSpPr>
        <p:spPr>
          <a:xfrm>
            <a:off x="6795977" y="1933321"/>
            <a:ext cx="1890823" cy="307777"/>
          </a:xfrm>
          <a:prstGeom prst="rect">
            <a:avLst/>
          </a:prstGeom>
          <a:noFill/>
        </p:spPr>
        <p:txBody>
          <a:bodyPr wrap="square" rtlCol="0">
            <a:spAutoFit/>
          </a:bodyPr>
          <a:lstStyle/>
          <a:p>
            <a:r>
              <a:rPr lang="en-US" sz="1400" dirty="0">
                <a:solidFill>
                  <a:srgbClr val="0070C0"/>
                </a:solidFill>
              </a:rPr>
              <a:t>12 triads = 36 entries</a:t>
            </a:r>
          </a:p>
        </p:txBody>
      </p:sp>
      <p:sp>
        <p:nvSpPr>
          <p:cNvPr id="10" name="TextBox 9">
            <a:extLst>
              <a:ext uri="{FF2B5EF4-FFF2-40B4-BE49-F238E27FC236}">
                <a16:creationId xmlns:a16="http://schemas.microsoft.com/office/drawing/2014/main" id="{C76EF65B-DA98-42AA-A7D5-A1EB7C505F06}"/>
              </a:ext>
            </a:extLst>
          </p:cNvPr>
          <p:cNvSpPr txBox="1"/>
          <p:nvPr/>
        </p:nvSpPr>
        <p:spPr>
          <a:xfrm>
            <a:off x="6704495" y="2905780"/>
            <a:ext cx="2085821" cy="523220"/>
          </a:xfrm>
          <a:prstGeom prst="rect">
            <a:avLst/>
          </a:prstGeom>
          <a:noFill/>
        </p:spPr>
        <p:txBody>
          <a:bodyPr wrap="square" rtlCol="0">
            <a:spAutoFit/>
          </a:bodyPr>
          <a:lstStyle/>
          <a:p>
            <a:r>
              <a:rPr lang="en-US" sz="1400" dirty="0">
                <a:solidFill>
                  <a:srgbClr val="0070C0"/>
                </a:solidFill>
              </a:rPr>
              <a:t>Note: Scientific Notation in both columns</a:t>
            </a:r>
          </a:p>
        </p:txBody>
      </p:sp>
      <p:cxnSp>
        <p:nvCxnSpPr>
          <p:cNvPr id="14" name="Connector: Elbow 13">
            <a:extLst>
              <a:ext uri="{FF2B5EF4-FFF2-40B4-BE49-F238E27FC236}">
                <a16:creationId xmlns:a16="http://schemas.microsoft.com/office/drawing/2014/main" id="{F57F549A-9D26-43F8-A2BB-0216DD4AD94B}"/>
              </a:ext>
            </a:extLst>
          </p:cNvPr>
          <p:cNvCxnSpPr>
            <a:cxnSpLocks/>
            <a:stCxn id="10" idx="1"/>
            <a:endCxn id="18" idx="3"/>
          </p:cNvCxnSpPr>
          <p:nvPr/>
        </p:nvCxnSpPr>
        <p:spPr>
          <a:xfrm rot="10800000" flipV="1">
            <a:off x="6146799" y="3167390"/>
            <a:ext cx="557697" cy="539448"/>
          </a:xfrm>
          <a:prstGeom prst="bentConnector3">
            <a:avLst>
              <a:gd name="adj1" fmla="val 50000"/>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67A7E1B9-76C3-49A8-8069-D397C646FB46}"/>
              </a:ext>
            </a:extLst>
          </p:cNvPr>
          <p:cNvSpPr/>
          <p:nvPr/>
        </p:nvSpPr>
        <p:spPr>
          <a:xfrm>
            <a:off x="3733799" y="1142085"/>
            <a:ext cx="2412999" cy="512950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Connector: Elbow 14">
            <a:extLst>
              <a:ext uri="{FF2B5EF4-FFF2-40B4-BE49-F238E27FC236}">
                <a16:creationId xmlns:a16="http://schemas.microsoft.com/office/drawing/2014/main" id="{C37DA221-12D1-4D27-BBB8-14B61AA857C0}"/>
              </a:ext>
            </a:extLst>
          </p:cNvPr>
          <p:cNvCxnSpPr>
            <a:cxnSpLocks/>
            <a:stCxn id="9" idx="1"/>
            <a:endCxn id="8" idx="3"/>
          </p:cNvCxnSpPr>
          <p:nvPr/>
        </p:nvCxnSpPr>
        <p:spPr>
          <a:xfrm rot="10800000">
            <a:off x="6146799" y="1535352"/>
            <a:ext cx="649178" cy="551859"/>
          </a:xfrm>
          <a:prstGeom prst="bentConnector3">
            <a:avLst>
              <a:gd name="adj1" fmla="val 50000"/>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1E4DEAA6-E9B3-4826-AF97-9BF6E9A35DDF}"/>
              </a:ext>
            </a:extLst>
          </p:cNvPr>
          <p:cNvSpPr/>
          <p:nvPr/>
        </p:nvSpPr>
        <p:spPr>
          <a:xfrm>
            <a:off x="457200" y="1333341"/>
            <a:ext cx="5689599" cy="40401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E7F9193-45B7-416B-89DF-101A9BA2305A}"/>
              </a:ext>
            </a:extLst>
          </p:cNvPr>
          <p:cNvSpPr/>
          <p:nvPr/>
        </p:nvSpPr>
        <p:spPr>
          <a:xfrm>
            <a:off x="784860" y="2150111"/>
            <a:ext cx="548639" cy="39282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B99B12E-3164-44A6-B6A4-8A87BD0D4953}"/>
              </a:ext>
            </a:extLst>
          </p:cNvPr>
          <p:cNvSpPr/>
          <p:nvPr/>
        </p:nvSpPr>
        <p:spPr>
          <a:xfrm>
            <a:off x="1381125" y="2150111"/>
            <a:ext cx="440531" cy="39282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C4C633F-7123-C7FA-758C-A34C2065D8E5}"/>
              </a:ext>
            </a:extLst>
          </p:cNvPr>
          <p:cNvSpPr txBox="1"/>
          <p:nvPr/>
        </p:nvSpPr>
        <p:spPr>
          <a:xfrm rot="20015660">
            <a:off x="6568462" y="5209702"/>
            <a:ext cx="2041927" cy="923330"/>
          </a:xfrm>
          <a:prstGeom prst="rect">
            <a:avLst/>
          </a:prstGeom>
          <a:noFill/>
        </p:spPr>
        <p:txBody>
          <a:bodyPr wrap="square" rtlCol="0">
            <a:spAutoFit/>
          </a:bodyPr>
          <a:lstStyle/>
          <a:p>
            <a:r>
              <a:rPr lang="en-US" dirty="0">
                <a:solidFill>
                  <a:srgbClr val="FF0000"/>
                </a:solidFill>
              </a:rPr>
              <a:t>the 36 component  coordinates of the 12 marks</a:t>
            </a:r>
          </a:p>
        </p:txBody>
      </p:sp>
      <p:sp>
        <p:nvSpPr>
          <p:cNvPr id="11" name="Rectangle 10">
            <a:extLst>
              <a:ext uri="{FF2B5EF4-FFF2-40B4-BE49-F238E27FC236}">
                <a16:creationId xmlns:a16="http://schemas.microsoft.com/office/drawing/2014/main" id="{5A9E140D-9862-EA6D-1E25-9AE8EFED4CFC}"/>
              </a:ext>
            </a:extLst>
          </p:cNvPr>
          <p:cNvSpPr/>
          <p:nvPr/>
        </p:nvSpPr>
        <p:spPr>
          <a:xfrm>
            <a:off x="457200" y="1001037"/>
            <a:ext cx="1319214" cy="199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36238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 grpId="0" animBg="1"/>
      <p:bldP spid="13" grpId="0" animBg="1"/>
      <p:bldP spid="16" grpId="0" animBg="1"/>
      <p:bldP spid="11"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97F58-C0C2-4FCA-818C-FE1B423F2953}"/>
              </a:ext>
            </a:extLst>
          </p:cNvPr>
          <p:cNvSpPr>
            <a:spLocks noGrp="1"/>
          </p:cNvSpPr>
          <p:nvPr>
            <p:ph type="title"/>
          </p:nvPr>
        </p:nvSpPr>
        <p:spPr/>
        <p:txBody>
          <a:bodyPr/>
          <a:lstStyle/>
          <a:p>
            <a:r>
              <a:rPr kumimoji="0" lang="en-US" sz="3600" b="0" i="0" u="none" strike="noStrike" kern="1200" cap="none" spc="0" normalizeH="0" baseline="0" noProof="0" dirty="0">
                <a:ln>
                  <a:noFill/>
                </a:ln>
                <a:solidFill>
                  <a:prstClr val="black"/>
                </a:solidFill>
                <a:effectLst/>
                <a:uLnTx/>
                <a:uFillTx/>
                <a:latin typeface="Calibri"/>
                <a:ea typeface="+mj-ea"/>
                <a:cs typeface="+mj-cs"/>
              </a:rPr>
              <a:t>The SINEX File Matrix </a:t>
            </a:r>
            <a:r>
              <a:rPr kumimoji="0" lang="en-US" sz="2400" b="0" i="1" u="none" strike="noStrike" kern="1200" cap="none" spc="0" normalizeH="0" baseline="0" noProof="0" dirty="0">
                <a:ln>
                  <a:noFill/>
                </a:ln>
                <a:solidFill>
                  <a:prstClr val="black"/>
                </a:solidFill>
                <a:effectLst/>
                <a:uLnTx/>
                <a:uFillTx/>
                <a:latin typeface="Calibri"/>
                <a:ea typeface="+mj-ea"/>
                <a:cs typeface="+mj-cs"/>
              </a:rPr>
              <a:t>(example for 2013-121-A)</a:t>
            </a:r>
            <a:endParaRPr lang="en-US" dirty="0"/>
          </a:p>
        </p:txBody>
      </p:sp>
      <p:sp>
        <p:nvSpPr>
          <p:cNvPr id="4" name="Date Placeholder 3">
            <a:extLst>
              <a:ext uri="{FF2B5EF4-FFF2-40B4-BE49-F238E27FC236}">
                <a16:creationId xmlns:a16="http://schemas.microsoft.com/office/drawing/2014/main" id="{144A39CD-55D6-4544-98F5-1AB545AED746}"/>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565C32FB-284C-46B7-BCC4-5E1A7C460AFC}"/>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12296A29-0575-44EC-930E-8F270772DC05}"/>
              </a:ext>
            </a:extLst>
          </p:cNvPr>
          <p:cNvSpPr>
            <a:spLocks noGrp="1"/>
          </p:cNvSpPr>
          <p:nvPr>
            <p:ph type="sldNum" sz="quarter" idx="12"/>
          </p:nvPr>
        </p:nvSpPr>
        <p:spPr/>
        <p:txBody>
          <a:bodyPr/>
          <a:lstStyle/>
          <a:p>
            <a:pPr>
              <a:defRPr/>
            </a:pPr>
            <a:fld id="{73529DF9-F8E1-4220-8C8F-E52644C5560B}" type="slidenum">
              <a:rPr lang="en-US" smtClean="0"/>
              <a:pPr>
                <a:defRPr/>
              </a:pPr>
              <a:t>93</a:t>
            </a:fld>
            <a:endParaRPr lang="en-US"/>
          </a:p>
        </p:txBody>
      </p:sp>
      <p:sp>
        <p:nvSpPr>
          <p:cNvPr id="7" name="TextBox 6">
            <a:extLst>
              <a:ext uri="{FF2B5EF4-FFF2-40B4-BE49-F238E27FC236}">
                <a16:creationId xmlns:a16="http://schemas.microsoft.com/office/drawing/2014/main" id="{096A432C-91E8-4532-B5C7-2E6D04E3C64F}"/>
              </a:ext>
            </a:extLst>
          </p:cNvPr>
          <p:cNvSpPr txBox="1"/>
          <p:nvPr/>
        </p:nvSpPr>
        <p:spPr>
          <a:xfrm>
            <a:off x="434340" y="1001038"/>
            <a:ext cx="5852160" cy="4939814"/>
          </a:xfrm>
          <a:prstGeom prst="rect">
            <a:avLst/>
          </a:prstGeom>
          <a:noFill/>
        </p:spPr>
        <p:txBody>
          <a:bodyPr wrap="square" rtlCol="0">
            <a:spAutoFit/>
          </a:bodyPr>
          <a:lstStyle/>
          <a:p>
            <a:r>
              <a:rPr lang="it-IT" sz="900" dirty="0">
                <a:latin typeface="Courier New" panose="02070309020205020404" pitchFamily="49" charset="0"/>
                <a:cs typeface="Courier New" panose="02070309020205020404" pitchFamily="49" charset="0"/>
              </a:rPr>
              <a:t>+SOLUTION/MATRIX_ESTIMATE U COVA</a:t>
            </a:r>
          </a:p>
          <a:p>
            <a:r>
              <a:rPr lang="it-IT" sz="900" dirty="0">
                <a:latin typeface="Courier New" panose="02070309020205020404" pitchFamily="49" charset="0"/>
                <a:cs typeface="Courier New" panose="02070309020205020404" pitchFamily="49" charset="0"/>
              </a:rPr>
              <a:t>     1     1 0.111154651228499E-06 0.136084248125083E-06 -.735681530996255E-07</a:t>
            </a:r>
          </a:p>
          <a:p>
            <a:r>
              <a:rPr lang="it-IT" sz="900" dirty="0">
                <a:latin typeface="Courier New" panose="02070309020205020404" pitchFamily="49" charset="0"/>
                <a:cs typeface="Courier New" panose="02070309020205020404" pitchFamily="49" charset="0"/>
              </a:rPr>
              <a:t>     1     4 0.617273536866020E-07 0.645370720469201E-07 -.145034736374522E-07</a:t>
            </a:r>
          </a:p>
          <a:p>
            <a:r>
              <a:rPr lang="it-IT" sz="900" dirty="0">
                <a:latin typeface="Courier New" panose="02070309020205020404" pitchFamily="49" charset="0"/>
                <a:cs typeface="Courier New" panose="02070309020205020404" pitchFamily="49" charset="0"/>
              </a:rPr>
              <a:t>     1     7 0.616857731468334E-07 0.646588125602462E-07 -.142899485112735E-07</a:t>
            </a:r>
          </a:p>
          <a:p>
            <a:r>
              <a:rPr lang="it-IT" sz="900" dirty="0">
                <a:latin typeface="Courier New" panose="02070309020205020404" pitchFamily="49" charset="0"/>
                <a:cs typeface="Courier New" panose="02070309020205020404" pitchFamily="49" charset="0"/>
              </a:rPr>
              <a:t>     1    10 0.610190113810344E-07 0.636724405480656E-07 -.135605702788791E-07</a:t>
            </a:r>
          </a:p>
          <a:p>
            <a:r>
              <a:rPr lang="it-IT" sz="900" dirty="0">
                <a:latin typeface="Courier New" panose="02070309020205020404" pitchFamily="49" charset="0"/>
                <a:cs typeface="Courier New" panose="02070309020205020404" pitchFamily="49" charset="0"/>
              </a:rPr>
              <a:t>     1    13 0.567208181318511E-07 0.579520966426191E-07 -.977085741811538E-08</a:t>
            </a:r>
          </a:p>
          <a:p>
            <a:r>
              <a:rPr lang="it-IT" sz="900" dirty="0">
                <a:latin typeface="Courier New" panose="02070309020205020404" pitchFamily="49" charset="0"/>
                <a:cs typeface="Courier New" panose="02070309020205020404" pitchFamily="49" charset="0"/>
              </a:rPr>
              <a:t>     1    16 0.574071484752050E-07 0.583869603653447E-07 -.989212676016241E-08</a:t>
            </a:r>
          </a:p>
          <a:p>
            <a:r>
              <a:rPr lang="it-IT" sz="900" dirty="0">
                <a:latin typeface="Courier New" panose="02070309020205020404" pitchFamily="49" charset="0"/>
                <a:cs typeface="Courier New" panose="02070309020205020404" pitchFamily="49" charset="0"/>
              </a:rPr>
              <a:t>     1    19 0.571396340691135E-07 0.580909024469072E-07 -.954912041155452E-08</a:t>
            </a:r>
          </a:p>
          <a:p>
            <a:r>
              <a:rPr lang="it-IT" sz="900" dirty="0">
                <a:latin typeface="Courier New" panose="02070309020205020404" pitchFamily="49" charset="0"/>
                <a:cs typeface="Courier New" panose="02070309020205020404" pitchFamily="49" charset="0"/>
              </a:rPr>
              <a:t>     1    22 0.573655366912292E-07 0.581161891629666E-07 -.961475860651931E-08</a:t>
            </a:r>
          </a:p>
          <a:p>
            <a:r>
              <a:rPr lang="it-IT" sz="900" dirty="0">
                <a:latin typeface="Courier New" panose="02070309020205020404" pitchFamily="49" charset="0"/>
                <a:cs typeface="Courier New" panose="02070309020205020404" pitchFamily="49" charset="0"/>
              </a:rPr>
              <a:t>     1    25 0.571218875869544E-07 0.581183382109001E-07 -.959198886174607E-08</a:t>
            </a:r>
          </a:p>
          <a:p>
            <a:r>
              <a:rPr lang="it-IT" sz="900" dirty="0">
                <a:latin typeface="Courier New" panose="02070309020205020404" pitchFamily="49" charset="0"/>
                <a:cs typeface="Courier New" panose="02070309020205020404" pitchFamily="49" charset="0"/>
              </a:rPr>
              <a:t>     1    28 0.503632192096922E-07 0.466207221662809E-07 0.785219408126183E-09</a:t>
            </a:r>
          </a:p>
          <a:p>
            <a:r>
              <a:rPr lang="it-IT" sz="900" dirty="0">
                <a:latin typeface="Courier New" panose="02070309020205020404" pitchFamily="49" charset="0"/>
                <a:cs typeface="Courier New" panose="02070309020205020404" pitchFamily="49" charset="0"/>
              </a:rPr>
              <a:t>     1    31 0.570712926206525E-07 0.577792529706426E-07 -.923338687476055E-08</a:t>
            </a:r>
          </a:p>
          <a:p>
            <a:r>
              <a:rPr lang="it-IT" sz="900" dirty="0">
                <a:latin typeface="Courier New" panose="02070309020205020404" pitchFamily="49" charset="0"/>
                <a:cs typeface="Courier New" panose="02070309020205020404" pitchFamily="49" charset="0"/>
              </a:rPr>
              <a:t>     1    34 0.571146983908952E-07 0.581660006324038E-07 -.955652693117281E-08</a:t>
            </a:r>
          </a:p>
          <a:p>
            <a:r>
              <a:rPr lang="it-IT" sz="900" dirty="0">
                <a:latin typeface="Courier New" panose="02070309020205020404" pitchFamily="49" charset="0"/>
                <a:cs typeface="Courier New" panose="02070309020205020404" pitchFamily="49" charset="0"/>
              </a:rPr>
              <a:t>     2     2 0.271077903464155E-05 -.187016264440054E-05 0.645199613824845E-07</a:t>
            </a:r>
          </a:p>
          <a:p>
            <a:r>
              <a:rPr lang="it-IT" sz="900" dirty="0">
                <a:latin typeface="Courier New" panose="02070309020205020404" pitchFamily="49" charset="0"/>
                <a:cs typeface="Courier New" panose="02070309020205020404" pitchFamily="49" charset="0"/>
              </a:rPr>
              <a:t>     2     5 0.108151623506348E-05 -.312422694999910E-06 0.645949218416899E-07</a:t>
            </a:r>
          </a:p>
          <a:p>
            <a:r>
              <a:rPr lang="it-IT" sz="900" dirty="0">
                <a:latin typeface="Courier New" panose="02070309020205020404" pitchFamily="49" charset="0"/>
                <a:cs typeface="Courier New" panose="02070309020205020404" pitchFamily="49" charset="0"/>
              </a:rPr>
              <a:t>     2     8 0.107714733845970E-05 -.308004678573134E-06 0.633604338829759E-07</a:t>
            </a:r>
          </a:p>
          <a:p>
            <a:r>
              <a:rPr lang="it-IT" sz="900" dirty="0">
                <a:latin typeface="Courier New" panose="02070309020205020404" pitchFamily="49" charset="0"/>
                <a:cs typeface="Courier New" panose="02070309020205020404" pitchFamily="49" charset="0"/>
              </a:rPr>
              <a:t>     2    11 0.106159400527245E-05 -.295221624196330E-06 0.265142026067824E-07</a:t>
            </a:r>
          </a:p>
          <a:p>
            <a:r>
              <a:rPr lang="it-IT" sz="900" dirty="0">
                <a:latin typeface="Courier New" panose="02070309020205020404" pitchFamily="49" charset="0"/>
                <a:cs typeface="Courier New" panose="02070309020205020404" pitchFamily="49" charset="0"/>
              </a:rPr>
              <a:t>     2    14 0.943619566072369E-06 -.213022430060283E-06 0.591022984164512E-07</a:t>
            </a:r>
          </a:p>
          <a:p>
            <a:r>
              <a:rPr lang="it-IT" sz="900" dirty="0">
                <a:latin typeface="Courier New" panose="02070309020205020404" pitchFamily="49" charset="0"/>
                <a:cs typeface="Courier New" panose="02070309020205020404" pitchFamily="49" charset="0"/>
              </a:rPr>
              <a:t>     2    17 0.964270396808497E-06 -.206115673419223E-06 0.559688387421385E-07</a:t>
            </a:r>
          </a:p>
          <a:p>
            <a:r>
              <a:rPr lang="it-IT" sz="900" dirty="0">
                <a:latin typeface="Courier New" panose="02070309020205020404" pitchFamily="49" charset="0"/>
                <a:cs typeface="Courier New" panose="02070309020205020404" pitchFamily="49" charset="0"/>
              </a:rPr>
              <a:t>     2    20 0.955626933907049E-06 -.195477553640142E-06 0.612641815371842E-07</a:t>
            </a:r>
          </a:p>
          <a:p>
            <a:r>
              <a:rPr lang="it-IT" sz="900" dirty="0">
                <a:latin typeface="Courier New" panose="02070309020205020404" pitchFamily="49" charset="0"/>
                <a:cs typeface="Courier New" panose="02070309020205020404" pitchFamily="49" charset="0"/>
              </a:rPr>
              <a:t>     2    23 0.963545219746535E-06 -.200693285114473E-06 0.559388070667324E-07</a:t>
            </a:r>
          </a:p>
          <a:p>
            <a:r>
              <a:rPr lang="it-IT" sz="900" dirty="0">
                <a:latin typeface="Courier New" panose="02070309020205020404" pitchFamily="49" charset="0"/>
                <a:cs typeface="Courier New" panose="02070309020205020404" pitchFamily="49" charset="0"/>
              </a:rPr>
              <a:t>     2    26 0.954823308576010E-06 -.197383251256848E-06 0.476849107487170E-07</a:t>
            </a:r>
          </a:p>
          <a:p>
            <a:r>
              <a:rPr lang="it-IT" sz="900" dirty="0">
                <a:latin typeface="Courier New" panose="02070309020205020404" pitchFamily="49" charset="0"/>
                <a:cs typeface="Courier New" panose="02070309020205020404" pitchFamily="49" charset="0"/>
              </a:rPr>
              <a:t>     2    29 0.744488122794893E-06 0.677512083323357E-10 0.561768303987948E-07</a:t>
            </a:r>
          </a:p>
          <a:p>
            <a:r>
              <a:rPr lang="it-IT" sz="900" dirty="0">
                <a:latin typeface="Courier New" panose="02070309020205020404" pitchFamily="49" charset="0"/>
                <a:cs typeface="Courier New" panose="02070309020205020404" pitchFamily="49" charset="0"/>
              </a:rPr>
              <a:t>     2    32 0.955501033928786E-06 -.192589433758638E-06 0.552403619109972E-07</a:t>
            </a:r>
          </a:p>
          <a:p>
            <a:r>
              <a:rPr lang="it-IT" sz="900" dirty="0">
                <a:latin typeface="Courier New" panose="02070309020205020404" pitchFamily="49" charset="0"/>
                <a:cs typeface="Courier New" panose="02070309020205020404" pitchFamily="49" charset="0"/>
              </a:rPr>
              <a:t>     2    35 0.956259452956815E-06 -.192176233866394E-06</a:t>
            </a:r>
          </a:p>
          <a:p>
            <a:r>
              <a:rPr lang="it-IT" sz="900" dirty="0">
                <a:latin typeface="Courier New" panose="02070309020205020404" pitchFamily="49" charset="0"/>
                <a:cs typeface="Courier New" panose="02070309020205020404" pitchFamily="49" charset="0"/>
              </a:rPr>
              <a:t>     3     3 0.269268572326136E-05 -.147167943916128E-07 -.313000465843602E-06</a:t>
            </a:r>
          </a:p>
          <a:p>
            <a:r>
              <a:rPr lang="it-IT" sz="900" dirty="0">
                <a:latin typeface="Courier New" panose="02070309020205020404" pitchFamily="49" charset="0"/>
                <a:cs typeface="Courier New" panose="02070309020205020404" pitchFamily="49" charset="0"/>
              </a:rPr>
              <a:t>     3     6 0.106422102392420E-05 -.143871973403845E-07 -.308723968931822E-06</a:t>
            </a:r>
          </a:p>
          <a:p>
            <a:r>
              <a:rPr lang="it-IT" sz="900" dirty="0">
                <a:latin typeface="Courier New" panose="02070309020205020404" pitchFamily="49" charset="0"/>
                <a:cs typeface="Courier New" panose="02070309020205020404" pitchFamily="49" charset="0"/>
              </a:rPr>
              <a:t>     .</a:t>
            </a:r>
          </a:p>
          <a:p>
            <a:r>
              <a:rPr lang="it-IT" sz="900" dirty="0">
                <a:latin typeface="Courier New" panose="02070309020205020404" pitchFamily="49" charset="0"/>
                <a:cs typeface="Courier New" panose="02070309020205020404" pitchFamily="49" charset="0"/>
              </a:rPr>
              <a:t>     .</a:t>
            </a:r>
          </a:p>
          <a:p>
            <a:r>
              <a:rPr lang="it-IT" sz="900" dirty="0">
                <a:latin typeface="Courier New" panose="02070309020205020404" pitchFamily="49" charset="0"/>
                <a:cs typeface="Courier New" panose="02070309020205020404" pitchFamily="49" charset="0"/>
              </a:rPr>
              <a:t>    33    36 0.943119664078174E-06</a:t>
            </a:r>
          </a:p>
          <a:p>
            <a:r>
              <a:rPr lang="it-IT" sz="900" dirty="0">
                <a:latin typeface="Courier New" panose="02070309020205020404" pitchFamily="49" charset="0"/>
                <a:cs typeface="Courier New" panose="02070309020205020404" pitchFamily="49" charset="0"/>
              </a:rPr>
              <a:t>    34    34 0.653659327352433E-07 0.748062982257856E-07 -.249569068302189E-07</a:t>
            </a:r>
          </a:p>
          <a:p>
            <a:r>
              <a:rPr lang="it-IT" sz="900" dirty="0">
                <a:latin typeface="Courier New" panose="02070309020205020404" pitchFamily="49" charset="0"/>
                <a:cs typeface="Courier New" panose="02070309020205020404" pitchFamily="49" charset="0"/>
              </a:rPr>
              <a:t>    35    35 0.118411631034006E-05 -.405416715044360E-06</a:t>
            </a:r>
          </a:p>
          <a:p>
            <a:r>
              <a:rPr lang="it-IT" sz="900" dirty="0">
                <a:latin typeface="Courier New" panose="02070309020205020404" pitchFamily="49" charset="0"/>
                <a:cs typeface="Courier New" panose="02070309020205020404" pitchFamily="49" charset="0"/>
              </a:rPr>
              <a:t>    36    36 0.115953674967001E-05</a:t>
            </a:r>
          </a:p>
          <a:p>
            <a:r>
              <a:rPr lang="it-IT" sz="900" dirty="0">
                <a:latin typeface="Courier New" panose="02070309020205020404" pitchFamily="49" charset="0"/>
                <a:cs typeface="Courier New" panose="02070309020205020404" pitchFamily="49" charset="0"/>
              </a:rPr>
              <a:t>-SOLUTION/MATRIX_ESTIMATE U COVA</a:t>
            </a:r>
          </a:p>
          <a:p>
            <a:endParaRPr lang="it-IT" sz="900" dirty="0">
              <a:latin typeface="Courier New" panose="02070309020205020404" pitchFamily="49" charset="0"/>
              <a:cs typeface="Courier New" panose="02070309020205020404" pitchFamily="49" charset="0"/>
            </a:endParaRPr>
          </a:p>
        </p:txBody>
      </p:sp>
      <p:sp>
        <p:nvSpPr>
          <p:cNvPr id="9" name="Rectangle 8">
            <a:extLst>
              <a:ext uri="{FF2B5EF4-FFF2-40B4-BE49-F238E27FC236}">
                <a16:creationId xmlns:a16="http://schemas.microsoft.com/office/drawing/2014/main" id="{FCDF5D52-54F6-4091-9385-7EDDDFF2219F}"/>
              </a:ext>
            </a:extLst>
          </p:cNvPr>
          <p:cNvSpPr/>
          <p:nvPr/>
        </p:nvSpPr>
        <p:spPr>
          <a:xfrm>
            <a:off x="772159" y="1200150"/>
            <a:ext cx="599441" cy="435737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46A2EDB-FE12-4797-AE71-0A9DA17C2845}"/>
              </a:ext>
            </a:extLst>
          </p:cNvPr>
          <p:cNvSpPr txBox="1"/>
          <p:nvPr/>
        </p:nvSpPr>
        <p:spPr>
          <a:xfrm>
            <a:off x="-22860" y="1512778"/>
            <a:ext cx="960120" cy="646331"/>
          </a:xfrm>
          <a:prstGeom prst="rect">
            <a:avLst/>
          </a:prstGeom>
          <a:noFill/>
        </p:spPr>
        <p:txBody>
          <a:bodyPr wrap="square" rtlCol="0">
            <a:spAutoFit/>
          </a:bodyPr>
          <a:lstStyle/>
          <a:p>
            <a:r>
              <a:rPr lang="en-US" sz="1200" dirty="0">
                <a:solidFill>
                  <a:srgbClr val="0070C0"/>
                </a:solidFill>
              </a:rPr>
              <a:t>Row and Column Indices</a:t>
            </a:r>
          </a:p>
        </p:txBody>
      </p:sp>
      <p:sp>
        <p:nvSpPr>
          <p:cNvPr id="12" name="TextBox 11">
            <a:extLst>
              <a:ext uri="{FF2B5EF4-FFF2-40B4-BE49-F238E27FC236}">
                <a16:creationId xmlns:a16="http://schemas.microsoft.com/office/drawing/2014/main" id="{57BA5E93-CF3F-409D-B96E-E6365442513B}"/>
              </a:ext>
            </a:extLst>
          </p:cNvPr>
          <p:cNvSpPr txBox="1"/>
          <p:nvPr/>
        </p:nvSpPr>
        <p:spPr>
          <a:xfrm>
            <a:off x="4723130" y="5426715"/>
            <a:ext cx="2763520" cy="261610"/>
          </a:xfrm>
          <a:prstGeom prst="rect">
            <a:avLst/>
          </a:prstGeom>
          <a:noFill/>
        </p:spPr>
        <p:txBody>
          <a:bodyPr wrap="square" rtlCol="0">
            <a:spAutoFit/>
          </a:bodyPr>
          <a:lstStyle/>
          <a:p>
            <a:r>
              <a:rPr lang="en-US" sz="1050" dirty="0">
                <a:solidFill>
                  <a:srgbClr val="0070C0"/>
                </a:solidFill>
              </a:rPr>
              <a:t>Last Entry = Row 36 Column 36</a:t>
            </a:r>
          </a:p>
        </p:txBody>
      </p:sp>
      <p:sp>
        <p:nvSpPr>
          <p:cNvPr id="13" name="TextBox 12">
            <a:extLst>
              <a:ext uri="{FF2B5EF4-FFF2-40B4-BE49-F238E27FC236}">
                <a16:creationId xmlns:a16="http://schemas.microsoft.com/office/drawing/2014/main" id="{2168BFC8-3806-49D3-860C-B32E3C8553C0}"/>
              </a:ext>
            </a:extLst>
          </p:cNvPr>
          <p:cNvSpPr txBox="1"/>
          <p:nvPr/>
        </p:nvSpPr>
        <p:spPr>
          <a:xfrm>
            <a:off x="6380480" y="1634500"/>
            <a:ext cx="2763520" cy="1754326"/>
          </a:xfrm>
          <a:prstGeom prst="rect">
            <a:avLst/>
          </a:prstGeom>
          <a:noFill/>
        </p:spPr>
        <p:txBody>
          <a:bodyPr wrap="square" rtlCol="0">
            <a:spAutoFit/>
          </a:bodyPr>
          <a:lstStyle/>
          <a:p>
            <a:r>
              <a:rPr lang="en-US" sz="1200" dirty="0">
                <a:solidFill>
                  <a:srgbClr val="0070C0"/>
                </a:solidFill>
              </a:rPr>
              <a:t>This symmetrical MATRIX is 36 x 36</a:t>
            </a:r>
          </a:p>
          <a:p>
            <a:r>
              <a:rPr lang="en-US" sz="1200" dirty="0">
                <a:solidFill>
                  <a:srgbClr val="0070C0"/>
                </a:solidFill>
              </a:rPr>
              <a:t>But only the upper right half plus the diagonal are listed. A total of </a:t>
            </a:r>
            <a:r>
              <a:rPr lang="en-US" sz="1200" b="1" dirty="0">
                <a:solidFill>
                  <a:srgbClr val="FF0000"/>
                </a:solidFill>
              </a:rPr>
              <a:t>666</a:t>
            </a:r>
            <a:r>
              <a:rPr lang="en-US" sz="1200" dirty="0">
                <a:solidFill>
                  <a:srgbClr val="0070C0"/>
                </a:solidFill>
              </a:rPr>
              <a:t> entries in this case.</a:t>
            </a:r>
          </a:p>
          <a:p>
            <a:endParaRPr lang="en-US" sz="1200" dirty="0">
              <a:solidFill>
                <a:srgbClr val="0070C0"/>
              </a:solidFill>
            </a:endParaRPr>
          </a:p>
          <a:p>
            <a:r>
              <a:rPr lang="en-US" sz="1200" dirty="0">
                <a:solidFill>
                  <a:srgbClr val="0070C0"/>
                </a:solidFill>
              </a:rPr>
              <a:t>36x36 = 1296</a:t>
            </a:r>
          </a:p>
          <a:p>
            <a:r>
              <a:rPr lang="en-US" sz="1200" dirty="0">
                <a:solidFill>
                  <a:srgbClr val="0070C0"/>
                </a:solidFill>
              </a:rPr>
              <a:t>  Minus 36 in diagonal = 1260</a:t>
            </a:r>
          </a:p>
          <a:p>
            <a:r>
              <a:rPr lang="en-US" sz="1200" dirty="0">
                <a:solidFill>
                  <a:srgbClr val="0070C0"/>
                </a:solidFill>
              </a:rPr>
              <a:t>  Minus lower left half = 630</a:t>
            </a:r>
          </a:p>
          <a:p>
            <a:r>
              <a:rPr lang="en-US" sz="1200" dirty="0">
                <a:solidFill>
                  <a:srgbClr val="0070C0"/>
                </a:solidFill>
              </a:rPr>
              <a:t>  Plus add back the diagonal = </a:t>
            </a:r>
            <a:r>
              <a:rPr lang="en-US" sz="1200" b="1" dirty="0">
                <a:solidFill>
                  <a:srgbClr val="FF0000"/>
                </a:solidFill>
              </a:rPr>
              <a:t>666</a:t>
            </a:r>
          </a:p>
        </p:txBody>
      </p:sp>
      <p:sp>
        <p:nvSpPr>
          <p:cNvPr id="3" name="TextBox 2">
            <a:extLst>
              <a:ext uri="{FF2B5EF4-FFF2-40B4-BE49-F238E27FC236}">
                <a16:creationId xmlns:a16="http://schemas.microsoft.com/office/drawing/2014/main" id="{69AE4F3B-C1AF-4E80-83A2-5F594653ABDD}"/>
              </a:ext>
            </a:extLst>
          </p:cNvPr>
          <p:cNvSpPr txBox="1"/>
          <p:nvPr/>
        </p:nvSpPr>
        <p:spPr>
          <a:xfrm rot="19963109">
            <a:off x="6185788" y="3937632"/>
            <a:ext cx="2858217" cy="461665"/>
          </a:xfrm>
          <a:prstGeom prst="rect">
            <a:avLst/>
          </a:prstGeom>
          <a:noFill/>
        </p:spPr>
        <p:txBody>
          <a:bodyPr wrap="square" rtlCol="0">
            <a:spAutoFit/>
          </a:bodyPr>
          <a:lstStyle/>
          <a:p>
            <a:r>
              <a:rPr lang="en-US" sz="1200" dirty="0">
                <a:solidFill>
                  <a:srgbClr val="0070C0"/>
                </a:solidFill>
              </a:rPr>
              <a:t>Q) Why is Row 2, Column 1 not listed?</a:t>
            </a:r>
          </a:p>
          <a:p>
            <a:r>
              <a:rPr lang="en-US" sz="1200" dirty="0">
                <a:solidFill>
                  <a:srgbClr val="0070C0"/>
                </a:solidFill>
              </a:rPr>
              <a:t>A) It’s in the lower left half of the matrix.</a:t>
            </a:r>
          </a:p>
        </p:txBody>
      </p:sp>
      <p:sp>
        <p:nvSpPr>
          <p:cNvPr id="11" name="TextBox 10">
            <a:extLst>
              <a:ext uri="{FF2B5EF4-FFF2-40B4-BE49-F238E27FC236}">
                <a16:creationId xmlns:a16="http://schemas.microsoft.com/office/drawing/2014/main" id="{32F43C12-F567-BC55-A0FA-142FFCB53E63}"/>
              </a:ext>
            </a:extLst>
          </p:cNvPr>
          <p:cNvSpPr txBox="1"/>
          <p:nvPr/>
        </p:nvSpPr>
        <p:spPr>
          <a:xfrm rot="20017285">
            <a:off x="6580299" y="5373531"/>
            <a:ext cx="2237437" cy="646331"/>
          </a:xfrm>
          <a:prstGeom prst="rect">
            <a:avLst/>
          </a:prstGeom>
          <a:noFill/>
        </p:spPr>
        <p:txBody>
          <a:bodyPr wrap="square" rtlCol="0">
            <a:spAutoFit/>
          </a:bodyPr>
          <a:lstStyle/>
          <a:p>
            <a:r>
              <a:rPr lang="en-US" dirty="0">
                <a:solidFill>
                  <a:srgbClr val="FF0000"/>
                </a:solidFill>
              </a:rPr>
              <a:t>upper half of matrix + the diagonal</a:t>
            </a:r>
          </a:p>
        </p:txBody>
      </p:sp>
      <p:sp>
        <p:nvSpPr>
          <p:cNvPr id="8" name="Rectangle 7">
            <a:extLst>
              <a:ext uri="{FF2B5EF4-FFF2-40B4-BE49-F238E27FC236}">
                <a16:creationId xmlns:a16="http://schemas.microsoft.com/office/drawing/2014/main" id="{DB6D5120-AE98-0DB6-BFFD-F62B77299D38}"/>
              </a:ext>
            </a:extLst>
          </p:cNvPr>
          <p:cNvSpPr/>
          <p:nvPr/>
        </p:nvSpPr>
        <p:spPr>
          <a:xfrm>
            <a:off x="457200" y="1045369"/>
            <a:ext cx="2317750" cy="12858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09577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1AF0BB3D-6A5B-4D6A-0E73-A3DFD0C4D7D3}"/>
              </a:ext>
            </a:extLst>
          </p:cNvPr>
          <p:cNvSpPr>
            <a:spLocks noGrp="1"/>
          </p:cNvSpPr>
          <p:nvPr>
            <p:ph type="title"/>
          </p:nvPr>
        </p:nvSpPr>
        <p:spPr/>
        <p:txBody>
          <a:bodyPr/>
          <a:lstStyle/>
          <a:p>
            <a:r>
              <a:rPr lang="en-US" sz="3200" dirty="0"/>
              <a:t>Mathematical, but not Graphical Equivalence</a:t>
            </a:r>
            <a:endParaRPr lang="en-US" dirty="0"/>
          </a:p>
        </p:txBody>
      </p:sp>
      <p:sp>
        <p:nvSpPr>
          <p:cNvPr id="2" name="Date Placeholder 1"/>
          <p:cNvSpPr>
            <a:spLocks noGrp="1"/>
          </p:cNvSpPr>
          <p:nvPr>
            <p:ph type="dt" sz="half" idx="10"/>
          </p:nvPr>
        </p:nvSpPr>
        <p:spPr/>
        <p:txBody>
          <a:bodyPr/>
          <a:lstStyle/>
          <a:p>
            <a:pPr>
              <a:defRPr/>
            </a:pPr>
            <a:r>
              <a:rPr lang="en-US"/>
              <a:t>2023-10-16</a:t>
            </a:r>
            <a:endParaRPr lang="en-US" dirty="0"/>
          </a:p>
        </p:txBody>
      </p:sp>
      <p:sp>
        <p:nvSpPr>
          <p:cNvPr id="3" name="Footer Placeholder 2"/>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p:cNvSpPr>
            <a:spLocks noGrp="1"/>
          </p:cNvSpPr>
          <p:nvPr>
            <p:ph type="sldNum" sz="quarter" idx="12"/>
          </p:nvPr>
        </p:nvSpPr>
        <p:spPr/>
        <p:txBody>
          <a:bodyPr/>
          <a:lstStyle/>
          <a:p>
            <a:pPr>
              <a:defRPr/>
            </a:pPr>
            <a:fld id="{5A0A20C1-84A2-43C6-AE3D-B33835BB02C3}" type="slidenum">
              <a:rPr lang="en-US" smtClean="0"/>
              <a:pPr>
                <a:defRPr/>
              </a:pPr>
              <a:t>94</a:t>
            </a:fld>
            <a:endParaRPr lang="en-US"/>
          </a:p>
        </p:txBody>
      </p:sp>
      <p:cxnSp>
        <p:nvCxnSpPr>
          <p:cNvPr id="6" name="Straight Connector 5"/>
          <p:cNvCxnSpPr/>
          <p:nvPr/>
        </p:nvCxnSpPr>
        <p:spPr>
          <a:xfrm>
            <a:off x="762000" y="2362200"/>
            <a:ext cx="304800" cy="18288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3276600" y="2286000"/>
            <a:ext cx="533400" cy="17526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2362200" y="4038600"/>
            <a:ext cx="1447800" cy="17526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2362200" y="2362200"/>
            <a:ext cx="914400" cy="3363191"/>
          </a:xfrm>
          <a:prstGeom prst="line">
            <a:avLst/>
          </a:prstGeom>
          <a:ln w="31750">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066800" y="4191000"/>
            <a:ext cx="1295400" cy="16002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762000" y="2286000"/>
            <a:ext cx="2514600" cy="762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1066800" y="2324100"/>
            <a:ext cx="2209800" cy="1866900"/>
          </a:xfrm>
          <a:prstGeom prst="line">
            <a:avLst/>
          </a:prstGeom>
          <a:ln w="31750">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62000" y="2362200"/>
            <a:ext cx="1600200" cy="3363191"/>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62000" y="2362200"/>
            <a:ext cx="3048000" cy="1681595"/>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105400" y="2209800"/>
            <a:ext cx="304800" cy="18288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620000" y="2133600"/>
            <a:ext cx="533400" cy="17526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6705600" y="3886200"/>
            <a:ext cx="1447800" cy="17526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6705600" y="2209800"/>
            <a:ext cx="914400" cy="3363191"/>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410200" y="4038600"/>
            <a:ext cx="1295400" cy="16002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5105400" y="2133600"/>
            <a:ext cx="2514600" cy="762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410200" y="2171700"/>
            <a:ext cx="2209800" cy="18669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105400" y="2209800"/>
            <a:ext cx="1600200" cy="3363191"/>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105400" y="2209800"/>
            <a:ext cx="3048000" cy="1681595"/>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038600" y="2985186"/>
            <a:ext cx="1219200" cy="1446550"/>
          </a:xfrm>
          <a:prstGeom prst="rect">
            <a:avLst/>
          </a:prstGeom>
          <a:noFill/>
        </p:spPr>
        <p:txBody>
          <a:bodyPr wrap="square" rtlCol="0">
            <a:spAutoFit/>
          </a:bodyPr>
          <a:lstStyle/>
          <a:p>
            <a:r>
              <a:rPr lang="en-US" sz="8800" dirty="0">
                <a:solidFill>
                  <a:srgbClr val="0070C0"/>
                </a:solidFill>
              </a:rPr>
              <a:t>=</a:t>
            </a:r>
          </a:p>
        </p:txBody>
      </p:sp>
      <p:cxnSp>
        <p:nvCxnSpPr>
          <p:cNvPr id="25" name="Straight Connector 24">
            <a:extLst>
              <a:ext uri="{FF2B5EF4-FFF2-40B4-BE49-F238E27FC236}">
                <a16:creationId xmlns:a16="http://schemas.microsoft.com/office/drawing/2014/main" id="{ECD0C3B6-A6AF-4DD9-A5E0-A1040274FD77}"/>
              </a:ext>
            </a:extLst>
          </p:cNvPr>
          <p:cNvCxnSpPr>
            <a:cxnSpLocks/>
          </p:cNvCxnSpPr>
          <p:nvPr/>
        </p:nvCxnSpPr>
        <p:spPr>
          <a:xfrm flipV="1">
            <a:off x="1066800" y="4076700"/>
            <a:ext cx="2743200" cy="109105"/>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1E56D6C-5565-4FAB-B93E-B3B9F79406D2}"/>
              </a:ext>
            </a:extLst>
          </p:cNvPr>
          <p:cNvCxnSpPr>
            <a:cxnSpLocks/>
          </p:cNvCxnSpPr>
          <p:nvPr/>
        </p:nvCxnSpPr>
        <p:spPr>
          <a:xfrm flipV="1">
            <a:off x="5410200" y="3912755"/>
            <a:ext cx="2743200" cy="109105"/>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377F7895-5C1B-45D8-B29A-5B5D2600339D}"/>
              </a:ext>
            </a:extLst>
          </p:cNvPr>
          <p:cNvSpPr txBox="1"/>
          <p:nvPr/>
        </p:nvSpPr>
        <p:spPr>
          <a:xfrm>
            <a:off x="1149626" y="1591358"/>
            <a:ext cx="7596808" cy="646331"/>
          </a:xfrm>
          <a:prstGeom prst="rect">
            <a:avLst/>
          </a:prstGeom>
          <a:noFill/>
        </p:spPr>
        <p:txBody>
          <a:bodyPr wrap="square">
            <a:spAutoFit/>
          </a:bodyPr>
          <a:lstStyle/>
          <a:p>
            <a:r>
              <a:rPr lang="en-US" dirty="0"/>
              <a:t>ALL HUB Strategies deliver </a:t>
            </a:r>
            <a:r>
              <a:rPr lang="en-US" dirty="0">
                <a:solidFill>
                  <a:srgbClr val="0070C0"/>
                </a:solidFill>
              </a:rPr>
              <a:t>mathematically-interconvertible </a:t>
            </a:r>
            <a:r>
              <a:rPr lang="en-US" dirty="0"/>
              <a:t>results, making any HUB Strategy is </a:t>
            </a:r>
            <a:r>
              <a:rPr lang="en-US" dirty="0">
                <a:solidFill>
                  <a:srgbClr val="0070C0"/>
                </a:solidFill>
              </a:rPr>
              <a:t>as good as any other</a:t>
            </a:r>
            <a:r>
              <a:rPr lang="en-US" dirty="0"/>
              <a:t>.</a:t>
            </a:r>
          </a:p>
        </p:txBody>
      </p:sp>
      <p:sp>
        <p:nvSpPr>
          <p:cNvPr id="28" name="TextBox 27">
            <a:extLst>
              <a:ext uri="{FF2B5EF4-FFF2-40B4-BE49-F238E27FC236}">
                <a16:creationId xmlns:a16="http://schemas.microsoft.com/office/drawing/2014/main" id="{B6AF1D60-9C02-4D9A-9AC4-0A62F5B63945}"/>
              </a:ext>
            </a:extLst>
          </p:cNvPr>
          <p:cNvSpPr txBox="1"/>
          <p:nvPr/>
        </p:nvSpPr>
        <p:spPr>
          <a:xfrm rot="20786927">
            <a:off x="2951366" y="5164155"/>
            <a:ext cx="942787" cy="369332"/>
          </a:xfrm>
          <a:prstGeom prst="rect">
            <a:avLst/>
          </a:prstGeom>
          <a:noFill/>
        </p:spPr>
        <p:txBody>
          <a:bodyPr wrap="square" rtlCol="0">
            <a:spAutoFit/>
          </a:bodyPr>
          <a:lstStyle/>
          <a:p>
            <a:r>
              <a:rPr lang="en-US" dirty="0">
                <a:solidFill>
                  <a:srgbClr val="0070C0"/>
                </a:solidFill>
              </a:rPr>
              <a:t>1 Hub</a:t>
            </a:r>
          </a:p>
        </p:txBody>
      </p:sp>
      <p:sp>
        <p:nvSpPr>
          <p:cNvPr id="30" name="TextBox 29">
            <a:extLst>
              <a:ext uri="{FF2B5EF4-FFF2-40B4-BE49-F238E27FC236}">
                <a16:creationId xmlns:a16="http://schemas.microsoft.com/office/drawing/2014/main" id="{C86F3E4A-8FE0-4C9F-B677-354A08C490C2}"/>
              </a:ext>
            </a:extLst>
          </p:cNvPr>
          <p:cNvSpPr txBox="1"/>
          <p:nvPr/>
        </p:nvSpPr>
        <p:spPr>
          <a:xfrm rot="20786927">
            <a:off x="7447167" y="5096413"/>
            <a:ext cx="942787" cy="369332"/>
          </a:xfrm>
          <a:prstGeom prst="rect">
            <a:avLst/>
          </a:prstGeom>
          <a:noFill/>
        </p:spPr>
        <p:txBody>
          <a:bodyPr wrap="square" rtlCol="0">
            <a:spAutoFit/>
          </a:bodyPr>
          <a:lstStyle/>
          <a:p>
            <a:r>
              <a:rPr lang="en-US" dirty="0">
                <a:solidFill>
                  <a:srgbClr val="0070C0"/>
                </a:solidFill>
              </a:rPr>
              <a:t>3 Hubs</a:t>
            </a:r>
          </a:p>
        </p:txBody>
      </p:sp>
      <p:sp>
        <p:nvSpPr>
          <p:cNvPr id="26" name="Oval 25">
            <a:extLst>
              <a:ext uri="{FF2B5EF4-FFF2-40B4-BE49-F238E27FC236}">
                <a16:creationId xmlns:a16="http://schemas.microsoft.com/office/drawing/2014/main" id="{DE7876BF-CD85-458F-98EB-E7EEFB46620A}"/>
              </a:ext>
            </a:extLst>
          </p:cNvPr>
          <p:cNvSpPr/>
          <p:nvPr/>
        </p:nvSpPr>
        <p:spPr>
          <a:xfrm>
            <a:off x="3178810" y="2225586"/>
            <a:ext cx="195579"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8C95A560-56CC-4A04-A0CB-C7FC83E5B006}"/>
              </a:ext>
            </a:extLst>
          </p:cNvPr>
          <p:cNvSpPr/>
          <p:nvPr/>
        </p:nvSpPr>
        <p:spPr>
          <a:xfrm>
            <a:off x="5312410" y="3943350"/>
            <a:ext cx="195579"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A08CFB8-6402-4525-90F1-D757E41FC191}"/>
              </a:ext>
            </a:extLst>
          </p:cNvPr>
          <p:cNvSpPr/>
          <p:nvPr/>
        </p:nvSpPr>
        <p:spPr>
          <a:xfrm>
            <a:off x="8050004" y="3812310"/>
            <a:ext cx="195579"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6CE0EEDD-1B5A-4B57-A7BC-0B7A7C8D5284}"/>
              </a:ext>
            </a:extLst>
          </p:cNvPr>
          <p:cNvSpPr/>
          <p:nvPr/>
        </p:nvSpPr>
        <p:spPr>
          <a:xfrm>
            <a:off x="6612256" y="5539906"/>
            <a:ext cx="195579"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24257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641DCD82-49C6-D153-4A6B-7CE90C6D3BF0}"/>
              </a:ext>
            </a:extLst>
          </p:cNvPr>
          <p:cNvSpPr>
            <a:spLocks noGrp="1"/>
          </p:cNvSpPr>
          <p:nvPr>
            <p:ph type="title"/>
          </p:nvPr>
        </p:nvSpPr>
        <p:spPr/>
        <p:txBody>
          <a:bodyPr/>
          <a:lstStyle/>
          <a:p>
            <a:r>
              <a:rPr lang="en-US" sz="3200" dirty="0"/>
              <a:t>Mathematical, but not Graphical Equivalence</a:t>
            </a:r>
          </a:p>
        </p:txBody>
      </p:sp>
      <p:sp>
        <p:nvSpPr>
          <p:cNvPr id="2" name="Date Placeholder 1"/>
          <p:cNvSpPr>
            <a:spLocks noGrp="1"/>
          </p:cNvSpPr>
          <p:nvPr>
            <p:ph type="dt" sz="half" idx="10"/>
          </p:nvPr>
        </p:nvSpPr>
        <p:spPr/>
        <p:txBody>
          <a:bodyPr/>
          <a:lstStyle/>
          <a:p>
            <a:pPr>
              <a:defRPr/>
            </a:pPr>
            <a:r>
              <a:rPr lang="en-US"/>
              <a:t>2023-10-16</a:t>
            </a:r>
            <a:endParaRPr lang="en-US" dirty="0"/>
          </a:p>
        </p:txBody>
      </p:sp>
      <p:sp>
        <p:nvSpPr>
          <p:cNvPr id="3" name="Footer Placeholder 2"/>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p:cNvSpPr>
            <a:spLocks noGrp="1"/>
          </p:cNvSpPr>
          <p:nvPr>
            <p:ph type="sldNum" sz="quarter" idx="12"/>
          </p:nvPr>
        </p:nvSpPr>
        <p:spPr/>
        <p:txBody>
          <a:bodyPr/>
          <a:lstStyle/>
          <a:p>
            <a:pPr>
              <a:defRPr/>
            </a:pPr>
            <a:fld id="{5A0A20C1-84A2-43C6-AE3D-B33835BB02C3}" type="slidenum">
              <a:rPr lang="en-US" smtClean="0"/>
              <a:pPr>
                <a:defRPr/>
              </a:pPr>
              <a:t>95</a:t>
            </a:fld>
            <a:endParaRPr lang="en-US"/>
          </a:p>
        </p:txBody>
      </p:sp>
      <p:cxnSp>
        <p:nvCxnSpPr>
          <p:cNvPr id="6" name="Straight Connector 5"/>
          <p:cNvCxnSpPr/>
          <p:nvPr/>
        </p:nvCxnSpPr>
        <p:spPr>
          <a:xfrm>
            <a:off x="3276600" y="2286000"/>
            <a:ext cx="533400" cy="17526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2362200" y="2362200"/>
            <a:ext cx="914400" cy="3363191"/>
          </a:xfrm>
          <a:prstGeom prst="line">
            <a:avLst/>
          </a:prstGeom>
          <a:ln w="31750">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762000" y="2286000"/>
            <a:ext cx="2514600" cy="762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066800" y="2324100"/>
            <a:ext cx="2209800" cy="1866900"/>
          </a:xfrm>
          <a:prstGeom prst="line">
            <a:avLst/>
          </a:prstGeom>
          <a:ln w="31750">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105400" y="2209800"/>
            <a:ext cx="304800" cy="18288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620000" y="2133600"/>
            <a:ext cx="533400" cy="17526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6705600" y="3886200"/>
            <a:ext cx="1447800" cy="175260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410200" y="4038600"/>
            <a:ext cx="1295400" cy="160020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038600" y="2985186"/>
            <a:ext cx="1219200" cy="1446550"/>
          </a:xfrm>
          <a:prstGeom prst="rect">
            <a:avLst/>
          </a:prstGeom>
          <a:noFill/>
        </p:spPr>
        <p:txBody>
          <a:bodyPr wrap="square" rtlCol="0">
            <a:spAutoFit/>
          </a:bodyPr>
          <a:lstStyle/>
          <a:p>
            <a:r>
              <a:rPr lang="en-US" sz="8800" dirty="0">
                <a:solidFill>
                  <a:srgbClr val="0070C0"/>
                </a:solidFill>
              </a:rPr>
              <a:t>=</a:t>
            </a:r>
          </a:p>
        </p:txBody>
      </p:sp>
      <p:sp>
        <p:nvSpPr>
          <p:cNvPr id="15" name="TextBox 14">
            <a:extLst>
              <a:ext uri="{FF2B5EF4-FFF2-40B4-BE49-F238E27FC236}">
                <a16:creationId xmlns:a16="http://schemas.microsoft.com/office/drawing/2014/main" id="{043AB514-9334-4E43-8F6C-24B49CBF3752}"/>
              </a:ext>
            </a:extLst>
          </p:cNvPr>
          <p:cNvSpPr txBox="1"/>
          <p:nvPr/>
        </p:nvSpPr>
        <p:spPr>
          <a:xfrm>
            <a:off x="1149626" y="1595993"/>
            <a:ext cx="7300686" cy="369332"/>
          </a:xfrm>
          <a:prstGeom prst="rect">
            <a:avLst/>
          </a:prstGeom>
          <a:noFill/>
        </p:spPr>
        <p:txBody>
          <a:bodyPr wrap="square" rtlCol="0">
            <a:spAutoFit/>
          </a:bodyPr>
          <a:lstStyle/>
          <a:p>
            <a:r>
              <a:rPr lang="en-US" dirty="0"/>
              <a:t>For pictorial clarity, OP shows only the hub-selected baselines</a:t>
            </a:r>
          </a:p>
        </p:txBody>
      </p:sp>
      <p:sp>
        <p:nvSpPr>
          <p:cNvPr id="16" name="TextBox 15">
            <a:extLst>
              <a:ext uri="{FF2B5EF4-FFF2-40B4-BE49-F238E27FC236}">
                <a16:creationId xmlns:a16="http://schemas.microsoft.com/office/drawing/2014/main" id="{4D4EC6F0-26C2-4D0C-A06E-0BC8CC21C6CF}"/>
              </a:ext>
            </a:extLst>
          </p:cNvPr>
          <p:cNvSpPr txBox="1"/>
          <p:nvPr/>
        </p:nvSpPr>
        <p:spPr>
          <a:xfrm rot="20786927">
            <a:off x="2951366" y="5164155"/>
            <a:ext cx="942787" cy="369332"/>
          </a:xfrm>
          <a:prstGeom prst="rect">
            <a:avLst/>
          </a:prstGeom>
          <a:noFill/>
        </p:spPr>
        <p:txBody>
          <a:bodyPr wrap="square" rtlCol="0">
            <a:spAutoFit/>
          </a:bodyPr>
          <a:lstStyle/>
          <a:p>
            <a:r>
              <a:rPr lang="en-US" dirty="0">
                <a:solidFill>
                  <a:srgbClr val="0070C0"/>
                </a:solidFill>
              </a:rPr>
              <a:t>1 Hub</a:t>
            </a:r>
          </a:p>
        </p:txBody>
      </p:sp>
      <p:sp>
        <p:nvSpPr>
          <p:cNvPr id="17" name="TextBox 16">
            <a:extLst>
              <a:ext uri="{FF2B5EF4-FFF2-40B4-BE49-F238E27FC236}">
                <a16:creationId xmlns:a16="http://schemas.microsoft.com/office/drawing/2014/main" id="{3E6DDF7A-2C0B-4AED-A663-0E83AF797045}"/>
              </a:ext>
            </a:extLst>
          </p:cNvPr>
          <p:cNvSpPr txBox="1"/>
          <p:nvPr/>
        </p:nvSpPr>
        <p:spPr>
          <a:xfrm rot="20786927">
            <a:off x="7447167" y="5096413"/>
            <a:ext cx="942787" cy="369332"/>
          </a:xfrm>
          <a:prstGeom prst="rect">
            <a:avLst/>
          </a:prstGeom>
          <a:noFill/>
        </p:spPr>
        <p:txBody>
          <a:bodyPr wrap="square" rtlCol="0">
            <a:spAutoFit/>
          </a:bodyPr>
          <a:lstStyle/>
          <a:p>
            <a:r>
              <a:rPr lang="en-US" dirty="0">
                <a:solidFill>
                  <a:srgbClr val="0070C0"/>
                </a:solidFill>
              </a:rPr>
              <a:t>3 Hubs</a:t>
            </a:r>
          </a:p>
        </p:txBody>
      </p:sp>
      <p:sp>
        <p:nvSpPr>
          <p:cNvPr id="5" name="Oval 4">
            <a:extLst>
              <a:ext uri="{FF2B5EF4-FFF2-40B4-BE49-F238E27FC236}">
                <a16:creationId xmlns:a16="http://schemas.microsoft.com/office/drawing/2014/main" id="{AECA679A-C0E1-3412-BF9C-530D5ECFAD31}"/>
              </a:ext>
            </a:extLst>
          </p:cNvPr>
          <p:cNvSpPr/>
          <p:nvPr/>
        </p:nvSpPr>
        <p:spPr>
          <a:xfrm>
            <a:off x="3178810" y="2225586"/>
            <a:ext cx="195579"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2B331094-59A9-9D83-1891-7CE671F6DA99}"/>
              </a:ext>
            </a:extLst>
          </p:cNvPr>
          <p:cNvSpPr/>
          <p:nvPr/>
        </p:nvSpPr>
        <p:spPr>
          <a:xfrm>
            <a:off x="5312410" y="3943350"/>
            <a:ext cx="195579"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E94FA37-C236-04BC-1085-781F3B376C96}"/>
              </a:ext>
            </a:extLst>
          </p:cNvPr>
          <p:cNvSpPr/>
          <p:nvPr/>
        </p:nvSpPr>
        <p:spPr>
          <a:xfrm>
            <a:off x="8050004" y="3812310"/>
            <a:ext cx="195579"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962FE496-162F-071B-AE55-2D6F6BABE061}"/>
              </a:ext>
            </a:extLst>
          </p:cNvPr>
          <p:cNvSpPr/>
          <p:nvPr/>
        </p:nvSpPr>
        <p:spPr>
          <a:xfrm>
            <a:off x="6612256" y="5539906"/>
            <a:ext cx="195579"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5937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8F7892D-B28C-4DB1-BCA4-6C2299A7F290}"/>
              </a:ext>
            </a:extLst>
          </p:cNvPr>
          <p:cNvSpPr>
            <a:spLocks noGrp="1"/>
          </p:cNvSpPr>
          <p:nvPr>
            <p:ph type="title"/>
          </p:nvPr>
        </p:nvSpPr>
        <p:spPr/>
        <p:txBody>
          <a:bodyPr/>
          <a:lstStyle/>
          <a:p>
            <a:r>
              <a:rPr lang="en-US" dirty="0"/>
              <a:t>Optimize CORS included in Project</a:t>
            </a:r>
          </a:p>
        </p:txBody>
      </p:sp>
      <p:sp>
        <p:nvSpPr>
          <p:cNvPr id="6" name="Content Placeholder 5">
            <a:extLst>
              <a:ext uri="{FF2B5EF4-FFF2-40B4-BE49-F238E27FC236}">
                <a16:creationId xmlns:a16="http://schemas.microsoft.com/office/drawing/2014/main" id="{50225C87-DA9B-4AE0-838D-4CF0A21BD67F}"/>
              </a:ext>
            </a:extLst>
          </p:cNvPr>
          <p:cNvSpPr>
            <a:spLocks noGrp="1"/>
          </p:cNvSpPr>
          <p:nvPr>
            <p:ph idx="1"/>
          </p:nvPr>
        </p:nvSpPr>
        <p:spPr/>
        <p:txBody>
          <a:bodyPr/>
          <a:lstStyle/>
          <a:p>
            <a:r>
              <a:rPr lang="en-US" sz="2800" dirty="0"/>
              <a:t>The collection of included CORS is inherited from the OPUS STATIC submissions.</a:t>
            </a:r>
          </a:p>
          <a:p>
            <a:r>
              <a:rPr lang="en-US" sz="2800" dirty="0"/>
              <a:t>Need to edit the CORS selections:</a:t>
            </a:r>
          </a:p>
          <a:p>
            <a:pPr lvl="1"/>
            <a:r>
              <a:rPr lang="en-US" sz="2400" dirty="0"/>
              <a:t>Need to add at least one distant CORS before session processing</a:t>
            </a:r>
          </a:p>
          <a:p>
            <a:pPr lvl="1"/>
            <a:r>
              <a:rPr lang="en-US" sz="2400" dirty="0"/>
              <a:t>Probably too many CORS – prefer 3 to 5 local + 1 distant</a:t>
            </a:r>
          </a:p>
          <a:p>
            <a:pPr lvl="1"/>
            <a:r>
              <a:rPr lang="en-US" sz="2400" dirty="0"/>
              <a:t>Some CORS may be unstable</a:t>
            </a:r>
          </a:p>
          <a:p>
            <a:pPr lvl="1"/>
            <a:r>
              <a:rPr lang="en-US" sz="2400" dirty="0"/>
              <a:t>Some CORS lack data in some sessions</a:t>
            </a:r>
          </a:p>
          <a:p>
            <a:r>
              <a:rPr lang="en-US" sz="2800" dirty="0"/>
              <a:t>The question is WHEN to edit the CORS Selection? </a:t>
            </a:r>
          </a:p>
          <a:p>
            <a:pPr lvl="1"/>
            <a:r>
              <a:rPr lang="en-US" sz="2400" dirty="0"/>
              <a:t>Before session processing? After? Iterative?</a:t>
            </a:r>
          </a:p>
        </p:txBody>
      </p:sp>
      <p:sp>
        <p:nvSpPr>
          <p:cNvPr id="2" name="Date Placeholder 1">
            <a:extLst>
              <a:ext uri="{FF2B5EF4-FFF2-40B4-BE49-F238E27FC236}">
                <a16:creationId xmlns:a16="http://schemas.microsoft.com/office/drawing/2014/main" id="{AD9CA3B5-4CC9-45CC-834D-D01DF40EAF7A}"/>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241354BC-F87E-4CA0-A63B-993C889C1C82}"/>
              </a:ext>
            </a:extLst>
          </p:cNvPr>
          <p:cNvSpPr>
            <a:spLocks noGrp="1"/>
          </p:cNvSpPr>
          <p:nvPr>
            <p:ph type="ftr" sz="quarter" idx="11"/>
          </p:nvPr>
        </p:nvSpPr>
        <p:spPr/>
        <p:txBody>
          <a:bodyPr/>
          <a:lstStyle/>
          <a:p>
            <a:pPr>
              <a:defRPr/>
            </a:pPr>
            <a:r>
              <a:rPr lang="en-US"/>
              <a:t>Step 3 : Session Processing</a:t>
            </a:r>
            <a:endParaRPr lang="en-US" dirty="0"/>
          </a:p>
        </p:txBody>
      </p:sp>
      <p:sp>
        <p:nvSpPr>
          <p:cNvPr id="4" name="Slide Number Placeholder 3">
            <a:extLst>
              <a:ext uri="{FF2B5EF4-FFF2-40B4-BE49-F238E27FC236}">
                <a16:creationId xmlns:a16="http://schemas.microsoft.com/office/drawing/2014/main" id="{4B28F86A-2139-44C5-9B66-B51B81614108}"/>
              </a:ext>
            </a:extLst>
          </p:cNvPr>
          <p:cNvSpPr>
            <a:spLocks noGrp="1"/>
          </p:cNvSpPr>
          <p:nvPr>
            <p:ph type="sldNum" sz="quarter" idx="12"/>
          </p:nvPr>
        </p:nvSpPr>
        <p:spPr/>
        <p:txBody>
          <a:bodyPr/>
          <a:lstStyle/>
          <a:p>
            <a:pPr>
              <a:defRPr/>
            </a:pPr>
            <a:fld id="{5A0A20C1-84A2-43C6-AE3D-B33835BB02C3}" type="slidenum">
              <a:rPr lang="en-US" smtClean="0"/>
              <a:pPr>
                <a:defRPr/>
              </a:pPr>
              <a:t>96</a:t>
            </a:fld>
            <a:endParaRPr lang="en-US"/>
          </a:p>
        </p:txBody>
      </p:sp>
      <p:sp>
        <p:nvSpPr>
          <p:cNvPr id="7" name="TextBox 6">
            <a:extLst>
              <a:ext uri="{FF2B5EF4-FFF2-40B4-BE49-F238E27FC236}">
                <a16:creationId xmlns:a16="http://schemas.microsoft.com/office/drawing/2014/main" id="{33A7ECBC-DC16-4334-413D-55F323689038}"/>
              </a:ext>
            </a:extLst>
          </p:cNvPr>
          <p:cNvSpPr txBox="1"/>
          <p:nvPr/>
        </p:nvSpPr>
        <p:spPr>
          <a:xfrm rot="21016990">
            <a:off x="5862319" y="5676093"/>
            <a:ext cx="2895600" cy="369332"/>
          </a:xfrm>
          <a:prstGeom prst="rect">
            <a:avLst/>
          </a:prstGeom>
          <a:noFill/>
        </p:spPr>
        <p:txBody>
          <a:bodyPr wrap="square" rtlCol="0">
            <a:spAutoFit/>
          </a:bodyPr>
          <a:lstStyle/>
          <a:p>
            <a:r>
              <a:rPr lang="en-US" i="1" dirty="0">
                <a:solidFill>
                  <a:srgbClr val="FF0000"/>
                </a:solidFill>
              </a:rPr>
              <a:t>BEFORE is usually best</a:t>
            </a:r>
          </a:p>
        </p:txBody>
      </p:sp>
    </p:spTree>
    <p:extLst>
      <p:ext uri="{BB962C8B-B14F-4D97-AF65-F5344CB8AC3E}">
        <p14:creationId xmlns:p14="http://schemas.microsoft.com/office/powerpoint/2010/main" val="19409357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9A91D-7BFC-41BA-8B93-2798866A4715}"/>
              </a:ext>
            </a:extLst>
          </p:cNvPr>
          <p:cNvSpPr>
            <a:spLocks noGrp="1"/>
          </p:cNvSpPr>
          <p:nvPr>
            <p:ph type="title"/>
          </p:nvPr>
        </p:nvSpPr>
        <p:spPr/>
        <p:txBody>
          <a:bodyPr/>
          <a:lstStyle/>
          <a:p>
            <a:r>
              <a:rPr lang="en-US" dirty="0"/>
              <a:t>Chesapeake Tutorial Project</a:t>
            </a:r>
          </a:p>
        </p:txBody>
      </p:sp>
      <p:sp>
        <p:nvSpPr>
          <p:cNvPr id="3" name="Content Placeholder 2">
            <a:extLst>
              <a:ext uri="{FF2B5EF4-FFF2-40B4-BE49-F238E27FC236}">
                <a16:creationId xmlns:a16="http://schemas.microsoft.com/office/drawing/2014/main" id="{3D2BF826-FE7A-DA39-4F1D-76EF42CA089E}"/>
              </a:ext>
            </a:extLst>
          </p:cNvPr>
          <p:cNvSpPr>
            <a:spLocks noGrp="1"/>
          </p:cNvSpPr>
          <p:nvPr>
            <p:ph idx="1"/>
          </p:nvPr>
        </p:nvSpPr>
        <p:spPr/>
        <p:txBody>
          <a:bodyPr/>
          <a:lstStyle/>
          <a:p>
            <a:r>
              <a:rPr lang="en-US" dirty="0"/>
              <a:t>When to Edit the CORS Selections - before session processing (after, iterative) ?</a:t>
            </a:r>
          </a:p>
          <a:p>
            <a:pPr lvl="1"/>
            <a:r>
              <a:rPr lang="en-US" dirty="0"/>
              <a:t>Distant CORS – add BEFORE</a:t>
            </a:r>
          </a:p>
          <a:p>
            <a:pPr lvl="1"/>
            <a:r>
              <a:rPr lang="en-US" dirty="0"/>
              <a:t>If we know which CORS can be trusted – add them to the project BEFORE</a:t>
            </a:r>
          </a:p>
          <a:p>
            <a:pPr lvl="1"/>
            <a:r>
              <a:rPr lang="en-US" dirty="0"/>
              <a:t>If we know which CORS can’t be trusted – remove them from the project BEFORE</a:t>
            </a:r>
          </a:p>
          <a:p>
            <a:r>
              <a:rPr lang="en-US" dirty="0"/>
              <a:t>Let’s look at the short-term CORS Plots for Chesapeake Tutorial Project and decide.</a:t>
            </a:r>
          </a:p>
          <a:p>
            <a:pPr lvl="1"/>
            <a:endParaRPr lang="en-US" dirty="0"/>
          </a:p>
        </p:txBody>
      </p:sp>
      <p:sp>
        <p:nvSpPr>
          <p:cNvPr id="4" name="Date Placeholder 3">
            <a:extLst>
              <a:ext uri="{FF2B5EF4-FFF2-40B4-BE49-F238E27FC236}">
                <a16:creationId xmlns:a16="http://schemas.microsoft.com/office/drawing/2014/main" id="{4464D174-7BD2-D77C-651B-559C332FDC24}"/>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6A003BFC-A490-0A41-69AB-7CB51275159E}"/>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12E2CC3B-D75E-DD3F-0546-FA942590FF6E}"/>
              </a:ext>
            </a:extLst>
          </p:cNvPr>
          <p:cNvSpPr>
            <a:spLocks noGrp="1"/>
          </p:cNvSpPr>
          <p:nvPr>
            <p:ph type="sldNum" sz="quarter" idx="12"/>
          </p:nvPr>
        </p:nvSpPr>
        <p:spPr/>
        <p:txBody>
          <a:bodyPr/>
          <a:lstStyle/>
          <a:p>
            <a:pPr>
              <a:defRPr/>
            </a:pPr>
            <a:fld id="{73529DF9-F8E1-4220-8C8F-E52644C5560B}" type="slidenum">
              <a:rPr lang="en-US" smtClean="0"/>
              <a:pPr>
                <a:defRPr/>
              </a:pPr>
              <a:t>97</a:t>
            </a:fld>
            <a:endParaRPr lang="en-US"/>
          </a:p>
        </p:txBody>
      </p:sp>
    </p:spTree>
    <p:extLst>
      <p:ext uri="{BB962C8B-B14F-4D97-AF65-F5344CB8AC3E}">
        <p14:creationId xmlns:p14="http://schemas.microsoft.com/office/powerpoint/2010/main" val="38521284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05E67-E2B1-9961-C846-A3B49BCE5E4C}"/>
              </a:ext>
            </a:extLst>
          </p:cNvPr>
          <p:cNvSpPr>
            <a:spLocks noGrp="1"/>
          </p:cNvSpPr>
          <p:nvPr>
            <p:ph type="title"/>
          </p:nvPr>
        </p:nvSpPr>
        <p:spPr/>
        <p:txBody>
          <a:bodyPr/>
          <a:lstStyle/>
          <a:p>
            <a:r>
              <a:rPr lang="en-US" sz="4000" dirty="0"/>
              <a:t>Obtain Short-term CORS Plots (Beta )</a:t>
            </a:r>
          </a:p>
        </p:txBody>
      </p:sp>
      <p:sp>
        <p:nvSpPr>
          <p:cNvPr id="4" name="Date Placeholder 3">
            <a:extLst>
              <a:ext uri="{FF2B5EF4-FFF2-40B4-BE49-F238E27FC236}">
                <a16:creationId xmlns:a16="http://schemas.microsoft.com/office/drawing/2014/main" id="{7C00226F-0363-E6BE-9D48-F111037E7E4A}"/>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7A2142F2-A9CA-A058-45FA-3BB649C19A02}"/>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A97D6786-0501-D3D4-CC7C-0D4487805BCD}"/>
              </a:ext>
            </a:extLst>
          </p:cNvPr>
          <p:cNvSpPr>
            <a:spLocks noGrp="1"/>
          </p:cNvSpPr>
          <p:nvPr>
            <p:ph type="sldNum" sz="quarter" idx="12"/>
          </p:nvPr>
        </p:nvSpPr>
        <p:spPr/>
        <p:txBody>
          <a:bodyPr/>
          <a:lstStyle/>
          <a:p>
            <a:pPr>
              <a:defRPr/>
            </a:pPr>
            <a:fld id="{73529DF9-F8E1-4220-8C8F-E52644C5560B}" type="slidenum">
              <a:rPr lang="en-US" smtClean="0"/>
              <a:pPr>
                <a:defRPr/>
              </a:pPr>
              <a:t>98</a:t>
            </a:fld>
            <a:endParaRPr lang="en-US"/>
          </a:p>
        </p:txBody>
      </p:sp>
      <p:pic>
        <p:nvPicPr>
          <p:cNvPr id="8" name="Picture 7">
            <a:extLst>
              <a:ext uri="{FF2B5EF4-FFF2-40B4-BE49-F238E27FC236}">
                <a16:creationId xmlns:a16="http://schemas.microsoft.com/office/drawing/2014/main" id="{B8D54E67-E520-769A-6F39-5D04BA3E1121}"/>
              </a:ext>
            </a:extLst>
          </p:cNvPr>
          <p:cNvPicPr>
            <a:picLocks noChangeAspect="1"/>
          </p:cNvPicPr>
          <p:nvPr/>
        </p:nvPicPr>
        <p:blipFill>
          <a:blip r:embed="rId2"/>
          <a:stretch>
            <a:fillRect/>
          </a:stretch>
        </p:blipFill>
        <p:spPr>
          <a:xfrm>
            <a:off x="149770" y="1234771"/>
            <a:ext cx="4195116" cy="3885364"/>
          </a:xfrm>
          <a:prstGeom prst="rect">
            <a:avLst/>
          </a:prstGeom>
        </p:spPr>
      </p:pic>
      <p:sp>
        <p:nvSpPr>
          <p:cNvPr id="9" name="TextBox 8">
            <a:extLst>
              <a:ext uri="{FF2B5EF4-FFF2-40B4-BE49-F238E27FC236}">
                <a16:creationId xmlns:a16="http://schemas.microsoft.com/office/drawing/2014/main" id="{2EC0BD26-C72B-B455-53ED-615A89EF48FF}"/>
              </a:ext>
            </a:extLst>
          </p:cNvPr>
          <p:cNvSpPr txBox="1"/>
          <p:nvPr/>
        </p:nvSpPr>
        <p:spPr>
          <a:xfrm>
            <a:off x="149770" y="5094246"/>
            <a:ext cx="2133599" cy="369332"/>
          </a:xfrm>
          <a:prstGeom prst="rect">
            <a:avLst/>
          </a:prstGeom>
          <a:noFill/>
        </p:spPr>
        <p:txBody>
          <a:bodyPr wrap="square" rtlCol="0">
            <a:spAutoFit/>
          </a:bodyPr>
          <a:lstStyle/>
          <a:p>
            <a:r>
              <a:rPr lang="en-US" dirty="0"/>
              <a:t>October 03, 2023</a:t>
            </a:r>
          </a:p>
        </p:txBody>
      </p:sp>
      <p:sp>
        <p:nvSpPr>
          <p:cNvPr id="11" name="TextBox 10">
            <a:extLst>
              <a:ext uri="{FF2B5EF4-FFF2-40B4-BE49-F238E27FC236}">
                <a16:creationId xmlns:a16="http://schemas.microsoft.com/office/drawing/2014/main" id="{EF2966D8-D04C-8B72-746C-3BF299778DBF}"/>
              </a:ext>
            </a:extLst>
          </p:cNvPr>
          <p:cNvSpPr txBox="1"/>
          <p:nvPr/>
        </p:nvSpPr>
        <p:spPr>
          <a:xfrm>
            <a:off x="1216569" y="5451033"/>
            <a:ext cx="7047186" cy="646331"/>
          </a:xfrm>
          <a:prstGeom prst="rect">
            <a:avLst/>
          </a:prstGeom>
          <a:noFill/>
        </p:spPr>
        <p:txBody>
          <a:bodyPr wrap="square">
            <a:spAutoFit/>
          </a:bodyPr>
          <a:lstStyle/>
          <a:p>
            <a:r>
              <a:rPr lang="en-US" sz="1800" dirty="0"/>
              <a:t>https://beta.ngs.noaa.gov/OPUS-Tools/cors-time-series-tool/index.html?utm_medium=email&amp;utm_source=GovDelivery</a:t>
            </a:r>
          </a:p>
        </p:txBody>
      </p:sp>
      <p:pic>
        <p:nvPicPr>
          <p:cNvPr id="13" name="Picture 12">
            <a:extLst>
              <a:ext uri="{FF2B5EF4-FFF2-40B4-BE49-F238E27FC236}">
                <a16:creationId xmlns:a16="http://schemas.microsoft.com/office/drawing/2014/main" id="{ADFB55C9-9AC5-C61D-A980-70F0ED6A60DA}"/>
              </a:ext>
            </a:extLst>
          </p:cNvPr>
          <p:cNvPicPr>
            <a:picLocks noChangeAspect="1"/>
          </p:cNvPicPr>
          <p:nvPr/>
        </p:nvPicPr>
        <p:blipFill>
          <a:blip r:embed="rId3"/>
          <a:stretch>
            <a:fillRect/>
          </a:stretch>
        </p:blipFill>
        <p:spPr>
          <a:xfrm>
            <a:off x="4363677" y="1239553"/>
            <a:ext cx="4658312" cy="3875158"/>
          </a:xfrm>
          <a:prstGeom prst="rect">
            <a:avLst/>
          </a:prstGeom>
        </p:spPr>
      </p:pic>
    </p:spTree>
    <p:extLst>
      <p:ext uri="{BB962C8B-B14F-4D97-AF65-F5344CB8AC3E}">
        <p14:creationId xmlns:p14="http://schemas.microsoft.com/office/powerpoint/2010/main" val="9544252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A306D-DFDC-F2E1-A34A-1C5DFD3ED042}"/>
              </a:ext>
            </a:extLst>
          </p:cNvPr>
          <p:cNvSpPr>
            <a:spLocks noGrp="1"/>
          </p:cNvSpPr>
          <p:nvPr>
            <p:ph type="title"/>
          </p:nvPr>
        </p:nvSpPr>
        <p:spPr/>
        <p:txBody>
          <a:bodyPr/>
          <a:lstStyle/>
          <a:p>
            <a:r>
              <a:rPr lang="en-US" dirty="0"/>
              <a:t>Chesapeake Tutorial Project</a:t>
            </a:r>
          </a:p>
        </p:txBody>
      </p:sp>
      <p:sp>
        <p:nvSpPr>
          <p:cNvPr id="4" name="Date Placeholder 3">
            <a:extLst>
              <a:ext uri="{FF2B5EF4-FFF2-40B4-BE49-F238E27FC236}">
                <a16:creationId xmlns:a16="http://schemas.microsoft.com/office/drawing/2014/main" id="{36131EF4-60E9-E170-D7BB-D99277B34E18}"/>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365355C8-E691-F77B-AF41-BCBB7246188E}"/>
              </a:ext>
            </a:extLst>
          </p:cNvPr>
          <p:cNvSpPr>
            <a:spLocks noGrp="1"/>
          </p:cNvSpPr>
          <p:nvPr>
            <p:ph type="ftr" sz="quarter" idx="11"/>
          </p:nvPr>
        </p:nvSpPr>
        <p:spPr/>
        <p:txBody>
          <a:bodyPr/>
          <a:lstStyle/>
          <a:p>
            <a:pPr>
              <a:defRPr/>
            </a:pPr>
            <a:r>
              <a:rPr lang="en-US"/>
              <a:t>Step 3 : Session Processing</a:t>
            </a:r>
            <a:endParaRPr lang="en-US" dirty="0"/>
          </a:p>
        </p:txBody>
      </p:sp>
      <p:sp>
        <p:nvSpPr>
          <p:cNvPr id="6" name="Slide Number Placeholder 5">
            <a:extLst>
              <a:ext uri="{FF2B5EF4-FFF2-40B4-BE49-F238E27FC236}">
                <a16:creationId xmlns:a16="http://schemas.microsoft.com/office/drawing/2014/main" id="{197BA508-1DBA-C5A7-2704-DD9A55FC0567}"/>
              </a:ext>
            </a:extLst>
          </p:cNvPr>
          <p:cNvSpPr>
            <a:spLocks noGrp="1"/>
          </p:cNvSpPr>
          <p:nvPr>
            <p:ph type="sldNum" sz="quarter" idx="12"/>
          </p:nvPr>
        </p:nvSpPr>
        <p:spPr/>
        <p:txBody>
          <a:bodyPr/>
          <a:lstStyle/>
          <a:p>
            <a:pPr>
              <a:defRPr/>
            </a:pPr>
            <a:fld id="{73529DF9-F8E1-4220-8C8F-E52644C5560B}" type="slidenum">
              <a:rPr lang="en-US" smtClean="0"/>
              <a:pPr>
                <a:defRPr/>
              </a:pPr>
              <a:t>99</a:t>
            </a:fld>
            <a:endParaRPr lang="en-US"/>
          </a:p>
        </p:txBody>
      </p:sp>
      <p:pic>
        <p:nvPicPr>
          <p:cNvPr id="27" name="Picture 26">
            <a:extLst>
              <a:ext uri="{FF2B5EF4-FFF2-40B4-BE49-F238E27FC236}">
                <a16:creationId xmlns:a16="http://schemas.microsoft.com/office/drawing/2014/main" id="{DC2CB766-2773-4516-9286-CABCEE96DCB0}"/>
              </a:ext>
            </a:extLst>
          </p:cNvPr>
          <p:cNvPicPr>
            <a:picLocks noChangeAspect="1"/>
          </p:cNvPicPr>
          <p:nvPr/>
        </p:nvPicPr>
        <p:blipFill>
          <a:blip r:embed="rId2"/>
          <a:stretch>
            <a:fillRect/>
          </a:stretch>
        </p:blipFill>
        <p:spPr>
          <a:xfrm>
            <a:off x="73444" y="1638843"/>
            <a:ext cx="2238407" cy="1951244"/>
          </a:xfrm>
          <a:prstGeom prst="rect">
            <a:avLst/>
          </a:prstGeom>
          <a:ln w="9525">
            <a:solidFill>
              <a:sysClr val="windowText" lastClr="000000"/>
            </a:solidFill>
          </a:ln>
        </p:spPr>
      </p:pic>
      <p:sp>
        <p:nvSpPr>
          <p:cNvPr id="28" name="TextBox 27">
            <a:extLst>
              <a:ext uri="{FF2B5EF4-FFF2-40B4-BE49-F238E27FC236}">
                <a16:creationId xmlns:a16="http://schemas.microsoft.com/office/drawing/2014/main" id="{271BB00B-6BC8-C746-D478-0FEFD29AC055}"/>
              </a:ext>
            </a:extLst>
          </p:cNvPr>
          <p:cNvSpPr txBox="1"/>
          <p:nvPr/>
        </p:nvSpPr>
        <p:spPr>
          <a:xfrm>
            <a:off x="90179" y="1346205"/>
            <a:ext cx="2144338" cy="276999"/>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200" kern="0" dirty="0">
                <a:solidFill>
                  <a:srgbClr val="000000"/>
                </a:solidFill>
                <a:latin typeface="Arial"/>
                <a:cs typeface="Arial"/>
                <a:sym typeface="Arial"/>
              </a:rPr>
              <a:t>ASUB - a “distant CORS”</a:t>
            </a:r>
          </a:p>
        </p:txBody>
      </p:sp>
      <p:pic>
        <p:nvPicPr>
          <p:cNvPr id="29" name="Picture 28">
            <a:extLst>
              <a:ext uri="{FF2B5EF4-FFF2-40B4-BE49-F238E27FC236}">
                <a16:creationId xmlns:a16="http://schemas.microsoft.com/office/drawing/2014/main" id="{809F3CE0-645B-8F7E-B79E-3F6A4B5AC9B2}"/>
              </a:ext>
            </a:extLst>
          </p:cNvPr>
          <p:cNvPicPr>
            <a:picLocks noChangeAspect="1"/>
          </p:cNvPicPr>
          <p:nvPr/>
        </p:nvPicPr>
        <p:blipFill>
          <a:blip r:embed="rId3"/>
          <a:stretch>
            <a:fillRect/>
          </a:stretch>
        </p:blipFill>
        <p:spPr>
          <a:xfrm>
            <a:off x="2327824" y="1638843"/>
            <a:ext cx="2238040" cy="1950927"/>
          </a:xfrm>
          <a:prstGeom prst="rect">
            <a:avLst/>
          </a:prstGeom>
          <a:ln w="9525">
            <a:solidFill>
              <a:sysClr val="windowText" lastClr="000000"/>
            </a:solidFill>
          </a:ln>
        </p:spPr>
      </p:pic>
      <p:pic>
        <p:nvPicPr>
          <p:cNvPr id="32" name="Picture 31">
            <a:extLst>
              <a:ext uri="{FF2B5EF4-FFF2-40B4-BE49-F238E27FC236}">
                <a16:creationId xmlns:a16="http://schemas.microsoft.com/office/drawing/2014/main" id="{759964BB-D0B3-EDB9-8ACB-F5E5E9939E7A}"/>
              </a:ext>
            </a:extLst>
          </p:cNvPr>
          <p:cNvPicPr>
            <a:picLocks noChangeAspect="1"/>
          </p:cNvPicPr>
          <p:nvPr/>
        </p:nvPicPr>
        <p:blipFill>
          <a:blip r:embed="rId4"/>
          <a:stretch>
            <a:fillRect/>
          </a:stretch>
        </p:blipFill>
        <p:spPr>
          <a:xfrm>
            <a:off x="2322735" y="4018472"/>
            <a:ext cx="2242332" cy="1948874"/>
          </a:xfrm>
          <a:prstGeom prst="rect">
            <a:avLst/>
          </a:prstGeom>
          <a:ln>
            <a:solidFill>
              <a:sysClr val="windowText" lastClr="000000"/>
            </a:solidFill>
          </a:ln>
        </p:spPr>
      </p:pic>
      <p:pic>
        <p:nvPicPr>
          <p:cNvPr id="33" name="Picture 32">
            <a:extLst>
              <a:ext uri="{FF2B5EF4-FFF2-40B4-BE49-F238E27FC236}">
                <a16:creationId xmlns:a16="http://schemas.microsoft.com/office/drawing/2014/main" id="{D1253AB5-DB99-F75A-3824-A01639063ED0}"/>
              </a:ext>
            </a:extLst>
          </p:cNvPr>
          <p:cNvPicPr>
            <a:picLocks noChangeAspect="1"/>
          </p:cNvPicPr>
          <p:nvPr/>
        </p:nvPicPr>
        <p:blipFill>
          <a:blip r:embed="rId5"/>
          <a:stretch>
            <a:fillRect/>
          </a:stretch>
        </p:blipFill>
        <p:spPr>
          <a:xfrm>
            <a:off x="4579682" y="1638526"/>
            <a:ext cx="2244167" cy="1951244"/>
          </a:xfrm>
          <a:prstGeom prst="rect">
            <a:avLst/>
          </a:prstGeom>
          <a:ln>
            <a:solidFill>
              <a:sysClr val="windowText" lastClr="000000"/>
            </a:solidFill>
          </a:ln>
        </p:spPr>
      </p:pic>
      <p:pic>
        <p:nvPicPr>
          <p:cNvPr id="34" name="Picture 33">
            <a:extLst>
              <a:ext uri="{FF2B5EF4-FFF2-40B4-BE49-F238E27FC236}">
                <a16:creationId xmlns:a16="http://schemas.microsoft.com/office/drawing/2014/main" id="{371445CC-1127-001C-9737-8AAF6DA85FD6}"/>
              </a:ext>
            </a:extLst>
          </p:cNvPr>
          <p:cNvPicPr>
            <a:picLocks noChangeAspect="1"/>
          </p:cNvPicPr>
          <p:nvPr/>
        </p:nvPicPr>
        <p:blipFill>
          <a:blip r:embed="rId6"/>
          <a:stretch>
            <a:fillRect/>
          </a:stretch>
        </p:blipFill>
        <p:spPr>
          <a:xfrm>
            <a:off x="4583447" y="4018471"/>
            <a:ext cx="2243945" cy="1948875"/>
          </a:xfrm>
          <a:prstGeom prst="rect">
            <a:avLst/>
          </a:prstGeom>
          <a:ln>
            <a:solidFill>
              <a:sysClr val="windowText" lastClr="000000"/>
            </a:solidFill>
          </a:ln>
        </p:spPr>
      </p:pic>
      <p:pic>
        <p:nvPicPr>
          <p:cNvPr id="35" name="Picture 34">
            <a:extLst>
              <a:ext uri="{FF2B5EF4-FFF2-40B4-BE49-F238E27FC236}">
                <a16:creationId xmlns:a16="http://schemas.microsoft.com/office/drawing/2014/main" id="{060D7C5C-0F41-5DFA-EC33-FD4D40647B39}"/>
              </a:ext>
            </a:extLst>
          </p:cNvPr>
          <p:cNvPicPr>
            <a:picLocks noChangeAspect="1"/>
          </p:cNvPicPr>
          <p:nvPr/>
        </p:nvPicPr>
        <p:blipFill>
          <a:blip r:embed="rId7"/>
          <a:stretch>
            <a:fillRect/>
          </a:stretch>
        </p:blipFill>
        <p:spPr>
          <a:xfrm>
            <a:off x="6847898" y="4016881"/>
            <a:ext cx="2243982" cy="1948875"/>
          </a:xfrm>
          <a:prstGeom prst="rect">
            <a:avLst/>
          </a:prstGeom>
          <a:ln>
            <a:solidFill>
              <a:sysClr val="windowText" lastClr="000000"/>
            </a:solidFill>
          </a:ln>
        </p:spPr>
      </p:pic>
      <p:sp>
        <p:nvSpPr>
          <p:cNvPr id="36" name="TextBox 35">
            <a:extLst>
              <a:ext uri="{FF2B5EF4-FFF2-40B4-BE49-F238E27FC236}">
                <a16:creationId xmlns:a16="http://schemas.microsoft.com/office/drawing/2014/main" id="{18A88B19-910E-BEA4-3761-A67131AAEE2A}"/>
              </a:ext>
            </a:extLst>
          </p:cNvPr>
          <p:cNvSpPr txBox="1"/>
          <p:nvPr/>
        </p:nvSpPr>
        <p:spPr>
          <a:xfrm>
            <a:off x="2321517" y="1360307"/>
            <a:ext cx="780340" cy="276999"/>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200" kern="0" dirty="0">
                <a:solidFill>
                  <a:srgbClr val="000000"/>
                </a:solidFill>
                <a:latin typeface="Arial"/>
                <a:cs typeface="Arial"/>
                <a:sym typeface="Arial"/>
              </a:rPr>
              <a:t>LOY2</a:t>
            </a:r>
          </a:p>
        </p:txBody>
      </p:sp>
      <p:sp>
        <p:nvSpPr>
          <p:cNvPr id="39" name="TextBox 38">
            <a:extLst>
              <a:ext uri="{FF2B5EF4-FFF2-40B4-BE49-F238E27FC236}">
                <a16:creationId xmlns:a16="http://schemas.microsoft.com/office/drawing/2014/main" id="{157DC094-7DD3-11A1-CDEE-06164D821B55}"/>
              </a:ext>
            </a:extLst>
          </p:cNvPr>
          <p:cNvSpPr txBox="1"/>
          <p:nvPr/>
        </p:nvSpPr>
        <p:spPr>
          <a:xfrm>
            <a:off x="4603432" y="1349781"/>
            <a:ext cx="780340" cy="276999"/>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200" kern="0" dirty="0">
                <a:solidFill>
                  <a:srgbClr val="000000"/>
                </a:solidFill>
                <a:latin typeface="Arial"/>
                <a:cs typeface="Arial"/>
                <a:sym typeface="Arial"/>
              </a:rPr>
              <a:t>LS03</a:t>
            </a:r>
          </a:p>
        </p:txBody>
      </p:sp>
      <p:sp>
        <p:nvSpPr>
          <p:cNvPr id="40" name="TextBox 39">
            <a:extLst>
              <a:ext uri="{FF2B5EF4-FFF2-40B4-BE49-F238E27FC236}">
                <a16:creationId xmlns:a16="http://schemas.microsoft.com/office/drawing/2014/main" id="{1EA76BAF-FF85-228D-174E-615999543036}"/>
              </a:ext>
            </a:extLst>
          </p:cNvPr>
          <p:cNvSpPr txBox="1"/>
          <p:nvPr/>
        </p:nvSpPr>
        <p:spPr>
          <a:xfrm>
            <a:off x="2315960" y="3734548"/>
            <a:ext cx="780340" cy="276999"/>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200" kern="0" dirty="0">
                <a:solidFill>
                  <a:srgbClr val="000000"/>
                </a:solidFill>
                <a:latin typeface="Arial"/>
                <a:cs typeface="Arial"/>
                <a:sym typeface="Arial"/>
              </a:rPr>
              <a:t>NCEL</a:t>
            </a:r>
          </a:p>
        </p:txBody>
      </p:sp>
      <p:sp>
        <p:nvSpPr>
          <p:cNvPr id="41" name="TextBox 40">
            <a:extLst>
              <a:ext uri="{FF2B5EF4-FFF2-40B4-BE49-F238E27FC236}">
                <a16:creationId xmlns:a16="http://schemas.microsoft.com/office/drawing/2014/main" id="{FA306D6C-A7BF-A7A3-5D39-44DEDE13B55D}"/>
              </a:ext>
            </a:extLst>
          </p:cNvPr>
          <p:cNvSpPr txBox="1"/>
          <p:nvPr/>
        </p:nvSpPr>
        <p:spPr>
          <a:xfrm>
            <a:off x="4576876" y="3727357"/>
            <a:ext cx="780340" cy="276999"/>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200" kern="0" dirty="0">
                <a:solidFill>
                  <a:srgbClr val="000000"/>
                </a:solidFill>
                <a:latin typeface="Arial"/>
                <a:cs typeface="Arial"/>
                <a:sym typeface="Arial"/>
              </a:rPr>
              <a:t>NCGA</a:t>
            </a:r>
          </a:p>
        </p:txBody>
      </p:sp>
      <p:sp>
        <p:nvSpPr>
          <p:cNvPr id="42" name="TextBox 41">
            <a:extLst>
              <a:ext uri="{FF2B5EF4-FFF2-40B4-BE49-F238E27FC236}">
                <a16:creationId xmlns:a16="http://schemas.microsoft.com/office/drawing/2014/main" id="{77F29022-D383-16D7-1203-14E4E4F259CE}"/>
              </a:ext>
            </a:extLst>
          </p:cNvPr>
          <p:cNvSpPr txBox="1"/>
          <p:nvPr/>
        </p:nvSpPr>
        <p:spPr>
          <a:xfrm>
            <a:off x="6841229" y="3756966"/>
            <a:ext cx="780340" cy="276999"/>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200" kern="0" dirty="0">
                <a:solidFill>
                  <a:srgbClr val="000000"/>
                </a:solidFill>
                <a:latin typeface="Arial"/>
                <a:cs typeface="Arial"/>
                <a:sym typeface="Arial"/>
              </a:rPr>
              <a:t>VAGP</a:t>
            </a:r>
          </a:p>
        </p:txBody>
      </p:sp>
      <p:sp>
        <p:nvSpPr>
          <p:cNvPr id="43" name="TextBox 42">
            <a:extLst>
              <a:ext uri="{FF2B5EF4-FFF2-40B4-BE49-F238E27FC236}">
                <a16:creationId xmlns:a16="http://schemas.microsoft.com/office/drawing/2014/main" id="{FDDFD579-8110-1D27-FE57-18A711B7917E}"/>
              </a:ext>
            </a:extLst>
          </p:cNvPr>
          <p:cNvSpPr txBox="1"/>
          <p:nvPr/>
        </p:nvSpPr>
        <p:spPr>
          <a:xfrm>
            <a:off x="74070" y="1634455"/>
            <a:ext cx="403905" cy="261610"/>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100" kern="0" dirty="0">
                <a:solidFill>
                  <a:srgbClr val="FF0000"/>
                </a:solidFill>
                <a:latin typeface="Arial"/>
                <a:cs typeface="Arial"/>
                <a:sym typeface="Arial"/>
              </a:rPr>
              <a:t>OK</a:t>
            </a:r>
          </a:p>
        </p:txBody>
      </p:sp>
      <p:sp>
        <p:nvSpPr>
          <p:cNvPr id="44" name="TextBox 43">
            <a:extLst>
              <a:ext uri="{FF2B5EF4-FFF2-40B4-BE49-F238E27FC236}">
                <a16:creationId xmlns:a16="http://schemas.microsoft.com/office/drawing/2014/main" id="{A44C8131-88A1-DB76-FB01-752665215794}"/>
              </a:ext>
            </a:extLst>
          </p:cNvPr>
          <p:cNvSpPr txBox="1"/>
          <p:nvPr/>
        </p:nvSpPr>
        <p:spPr>
          <a:xfrm>
            <a:off x="2333159" y="1634455"/>
            <a:ext cx="403905" cy="261610"/>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100" kern="0" dirty="0">
                <a:solidFill>
                  <a:srgbClr val="FF0000"/>
                </a:solidFill>
                <a:latin typeface="Arial"/>
                <a:cs typeface="Arial"/>
                <a:sym typeface="Arial"/>
              </a:rPr>
              <a:t>OK</a:t>
            </a:r>
          </a:p>
        </p:txBody>
      </p:sp>
      <p:sp>
        <p:nvSpPr>
          <p:cNvPr id="45" name="TextBox 44">
            <a:extLst>
              <a:ext uri="{FF2B5EF4-FFF2-40B4-BE49-F238E27FC236}">
                <a16:creationId xmlns:a16="http://schemas.microsoft.com/office/drawing/2014/main" id="{CDD62C00-0EC6-EF06-956F-93A6613EB087}"/>
              </a:ext>
            </a:extLst>
          </p:cNvPr>
          <p:cNvSpPr txBox="1"/>
          <p:nvPr/>
        </p:nvSpPr>
        <p:spPr>
          <a:xfrm>
            <a:off x="4581332" y="1633971"/>
            <a:ext cx="403905" cy="261610"/>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100" kern="0" dirty="0">
                <a:solidFill>
                  <a:srgbClr val="FF0000"/>
                </a:solidFill>
                <a:latin typeface="Arial"/>
                <a:cs typeface="Arial"/>
                <a:sym typeface="Arial"/>
              </a:rPr>
              <a:t>OK</a:t>
            </a:r>
          </a:p>
        </p:txBody>
      </p:sp>
      <p:sp>
        <p:nvSpPr>
          <p:cNvPr id="46" name="TextBox 45">
            <a:extLst>
              <a:ext uri="{FF2B5EF4-FFF2-40B4-BE49-F238E27FC236}">
                <a16:creationId xmlns:a16="http://schemas.microsoft.com/office/drawing/2014/main" id="{DFDF45AC-558E-4FE5-7B24-A691FCA283EF}"/>
              </a:ext>
            </a:extLst>
          </p:cNvPr>
          <p:cNvSpPr txBox="1"/>
          <p:nvPr/>
        </p:nvSpPr>
        <p:spPr>
          <a:xfrm>
            <a:off x="2320164" y="4011547"/>
            <a:ext cx="403905" cy="261610"/>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100" kern="0" dirty="0">
                <a:solidFill>
                  <a:srgbClr val="FF0000"/>
                </a:solidFill>
                <a:latin typeface="Arial"/>
                <a:cs typeface="Arial"/>
                <a:sym typeface="Arial"/>
              </a:rPr>
              <a:t>OK</a:t>
            </a:r>
          </a:p>
        </p:txBody>
      </p:sp>
      <p:sp>
        <p:nvSpPr>
          <p:cNvPr id="47" name="TextBox 46">
            <a:extLst>
              <a:ext uri="{FF2B5EF4-FFF2-40B4-BE49-F238E27FC236}">
                <a16:creationId xmlns:a16="http://schemas.microsoft.com/office/drawing/2014/main" id="{71883C72-4F22-498E-A4B4-9A6DE07B8ECA}"/>
              </a:ext>
            </a:extLst>
          </p:cNvPr>
          <p:cNvSpPr txBox="1"/>
          <p:nvPr/>
        </p:nvSpPr>
        <p:spPr>
          <a:xfrm>
            <a:off x="4557301" y="4011547"/>
            <a:ext cx="403905" cy="261610"/>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100" kern="0" dirty="0">
                <a:solidFill>
                  <a:srgbClr val="FF0000"/>
                </a:solidFill>
                <a:latin typeface="Arial"/>
                <a:cs typeface="Arial"/>
                <a:sym typeface="Arial"/>
              </a:rPr>
              <a:t>OK</a:t>
            </a:r>
          </a:p>
        </p:txBody>
      </p:sp>
      <p:sp>
        <p:nvSpPr>
          <p:cNvPr id="48" name="TextBox 47">
            <a:extLst>
              <a:ext uri="{FF2B5EF4-FFF2-40B4-BE49-F238E27FC236}">
                <a16:creationId xmlns:a16="http://schemas.microsoft.com/office/drawing/2014/main" id="{C64446F4-3DF9-1A93-F870-3C7F27E88467}"/>
              </a:ext>
            </a:extLst>
          </p:cNvPr>
          <p:cNvSpPr txBox="1"/>
          <p:nvPr/>
        </p:nvSpPr>
        <p:spPr>
          <a:xfrm>
            <a:off x="6816390" y="4011547"/>
            <a:ext cx="403905" cy="261610"/>
          </a:xfrm>
          <a:prstGeom prst="rect">
            <a:avLst/>
          </a:prstGeom>
          <a:noFill/>
        </p:spPr>
        <p:txBody>
          <a:bodyPr wrap="square" rtlCol="0">
            <a:spAutoFit/>
          </a:bodyPr>
          <a:lstStyle/>
          <a:p>
            <a:pPr fontAlgn="auto">
              <a:spcBef>
                <a:spcPts val="0"/>
              </a:spcBef>
              <a:spcAft>
                <a:spcPts val="0"/>
              </a:spcAft>
              <a:buClr>
                <a:srgbClr val="000000"/>
              </a:buClr>
              <a:buFont typeface="Arial"/>
              <a:buNone/>
            </a:pPr>
            <a:r>
              <a:rPr lang="en-US" sz="1100" kern="0" dirty="0">
                <a:solidFill>
                  <a:srgbClr val="FF0000"/>
                </a:solidFill>
                <a:latin typeface="Arial"/>
                <a:cs typeface="Arial"/>
                <a:sym typeface="Arial"/>
              </a:rPr>
              <a:t>OK</a:t>
            </a:r>
          </a:p>
        </p:txBody>
      </p:sp>
    </p:spTree>
    <p:extLst>
      <p:ext uri="{BB962C8B-B14F-4D97-AF65-F5344CB8AC3E}">
        <p14:creationId xmlns:p14="http://schemas.microsoft.com/office/powerpoint/2010/main" val="21733642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training_draf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training_draft</Template>
  <TotalTime>5597</TotalTime>
  <Words>16028</Words>
  <Application>Microsoft Office PowerPoint</Application>
  <PresentationFormat>On-screen Show (4:3)</PresentationFormat>
  <Paragraphs>3023</Paragraphs>
  <Slides>153</Slides>
  <Notes>85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153</vt:i4>
      </vt:variant>
    </vt:vector>
  </HeadingPairs>
  <TitlesOfParts>
    <vt:vector size="158" baseType="lpstr">
      <vt:lpstr>Arial</vt:lpstr>
      <vt:lpstr>Calibri</vt:lpstr>
      <vt:lpstr>Courier New</vt:lpstr>
      <vt:lpstr>Wingdings</vt:lpstr>
      <vt:lpstr>training_draft</vt:lpstr>
      <vt:lpstr>PowerPoint Presentation</vt:lpstr>
      <vt:lpstr>Outline</vt:lpstr>
      <vt:lpstr>What’s in this training?</vt:lpstr>
      <vt:lpstr>Allow (Limited) Access to Session Page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Sequence of Processing Steps</vt:lpstr>
      <vt:lpstr>Sequence of Processing Steps</vt:lpstr>
      <vt:lpstr>Sequence of Processing Steps</vt:lpstr>
      <vt:lpstr>The WinDesc Files</vt:lpstr>
      <vt:lpstr>The .DES File</vt:lpstr>
      <vt:lpstr>The .DSC File</vt:lpstr>
      <vt:lpstr>The .DIS File</vt:lpstr>
      <vt:lpstr>The .ERR File</vt:lpstr>
      <vt:lpstr>The .ERR File</vt:lpstr>
      <vt:lpstr>The .NBR File</vt:lpstr>
      <vt:lpstr>Sequence of Processing Steps</vt:lpstr>
      <vt:lpstr>Sequence of Processing Steps</vt:lpstr>
      <vt:lpstr>Sequence of Processing Steps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Session Naming</vt:lpstr>
      <vt:lpstr>Session Naming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SINEX File (example for 2013-121-A)</vt:lpstr>
      <vt:lpstr>PowerPoint Presentation</vt:lpstr>
      <vt:lpstr>The SINEX File (example for 2013-121-A)</vt:lpstr>
      <vt:lpstr>The SINEX File Matrix (example for 2013-121-A)</vt:lpstr>
      <vt:lpstr>Mathematical, but not Graphical Equivalence</vt:lpstr>
      <vt:lpstr>Mathematical, but not Graphical Equivalence</vt:lpstr>
      <vt:lpstr>Optimize CORS included in Project</vt:lpstr>
      <vt:lpstr>Chesapeake Tutorial Project</vt:lpstr>
      <vt:lpstr>Obtain Short-term CORS Plots (Beta )</vt:lpstr>
      <vt:lpstr>Chesapeake Tutorial Project</vt:lpstr>
      <vt:lpstr>Chesapeake Tutorial Project</vt:lpstr>
      <vt:lpstr>Chesapeake Tutorial Project</vt:lpstr>
      <vt:lpstr>Chesapeake Tutorial Project</vt:lpstr>
      <vt:lpstr>Chesapeake Tutorial Project</vt:lpstr>
      <vt:lpstr>Chesapeake Tutorial Project</vt:lpstr>
      <vt:lpstr>PowerPoint Presentation</vt:lpstr>
      <vt:lpstr>Break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Session 2021-048-A</vt:lpstr>
      <vt:lpstr>Alternative “Solutions” of a “Session”</vt:lpstr>
      <vt:lpstr>Alternative “Solutions” of a “Session”</vt:lpstr>
      <vt:lpstr>Alternative “Solutions” of a “Session”</vt:lpstr>
      <vt:lpstr>Choosing a Network Design Method </vt:lpstr>
      <vt:lpstr>Choosing a Network Design Method </vt:lpstr>
      <vt:lpstr>Choosing a Network Design Method</vt:lpstr>
      <vt:lpstr>Choosing a Network Design Method</vt:lpstr>
      <vt:lpstr>Effect of Bad Occupation</vt:lpstr>
      <vt:lpstr>The ALDER Project Experience</vt:lpstr>
      <vt:lpstr>The ALDER Project Experience</vt:lpstr>
      <vt:lpstr>The ALDER Project Experience</vt:lpstr>
      <vt:lpstr>The ALDER Project Experience</vt:lpstr>
      <vt:lpstr>The ALDER Project Experience</vt:lpstr>
      <vt:lpstr>The ALDER Project Experience</vt:lpstr>
      <vt:lpstr>The ALDER Project Experience</vt:lpstr>
      <vt:lpstr>The ALDER Project Experience</vt:lpstr>
      <vt:lpstr>The ALDER Project Experience - 2022</vt:lpstr>
      <vt:lpstr>The ALDER Project Experience - 2022</vt:lpstr>
      <vt:lpstr>The ALDER Project Experience - 2022</vt:lpstr>
      <vt:lpstr>The ALDER Project Experience - 2022</vt:lpstr>
      <vt:lpstr>The Fort Peck Experience</vt:lpstr>
      <vt:lpstr>The Fort Peck Experience</vt:lpstr>
      <vt:lpstr>The Fort Peck Experience</vt:lpstr>
      <vt:lpstr>The Fort Peck Experience</vt:lpstr>
      <vt:lpstr>The Fort Peck Experience</vt:lpstr>
      <vt:lpstr>The Fort Peck Experience</vt:lpstr>
      <vt:lpstr>The Fort Peck Experience</vt:lpstr>
      <vt:lpstr>The Fort Peck Experience - 2022</vt:lpstr>
      <vt:lpstr>The Fort Peck Experience - 2022</vt:lpstr>
      <vt:lpstr>The Fort Peck Experience - 2022</vt:lpstr>
      <vt:lpstr>The Fort Peck Experience - 2022</vt:lpstr>
      <vt:lpstr>PowerPoint Presentation</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OPUS-Projects Manager Training</dc:title>
  <dc:creator>mark.schenewerk</dc:creator>
  <cp:keywords>Process</cp:keywords>
  <cp:lastModifiedBy>David Zenk</cp:lastModifiedBy>
  <cp:revision>225</cp:revision>
  <dcterms:created xsi:type="dcterms:W3CDTF">2010-09-08T16:22:07Z</dcterms:created>
  <dcterms:modified xsi:type="dcterms:W3CDTF">2023-10-05T18:19:15Z</dcterms:modified>
  <cp:category>training</cp:category>
</cp:coreProperties>
</file>