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5" r:id="rId1"/>
    <p:sldMasterId id="2147484015" r:id="rId2"/>
  </p:sldMasterIdLst>
  <p:notesMasterIdLst>
    <p:notesMasterId r:id="rId76"/>
  </p:notesMasterIdLst>
  <p:handoutMasterIdLst>
    <p:handoutMasterId r:id="rId77"/>
  </p:handoutMasterIdLst>
  <p:sldIdLst>
    <p:sldId id="256" r:id="rId3"/>
    <p:sldId id="385" r:id="rId4"/>
    <p:sldId id="388" r:id="rId5"/>
    <p:sldId id="528" r:id="rId6"/>
    <p:sldId id="529" r:id="rId7"/>
    <p:sldId id="530" r:id="rId8"/>
    <p:sldId id="531" r:id="rId9"/>
    <p:sldId id="532" r:id="rId10"/>
    <p:sldId id="533" r:id="rId11"/>
    <p:sldId id="549" r:id="rId12"/>
    <p:sldId id="550" r:id="rId13"/>
    <p:sldId id="579" r:id="rId14"/>
    <p:sldId id="551" r:id="rId15"/>
    <p:sldId id="580" r:id="rId16"/>
    <p:sldId id="581" r:id="rId17"/>
    <p:sldId id="535" r:id="rId18"/>
    <p:sldId id="582" r:id="rId19"/>
    <p:sldId id="583" r:id="rId20"/>
    <p:sldId id="584" r:id="rId21"/>
    <p:sldId id="585" r:id="rId22"/>
    <p:sldId id="586" r:id="rId23"/>
    <p:sldId id="587" r:id="rId24"/>
    <p:sldId id="588" r:id="rId25"/>
    <p:sldId id="589" r:id="rId26"/>
    <p:sldId id="590" r:id="rId27"/>
    <p:sldId id="557" r:id="rId28"/>
    <p:sldId id="558" r:id="rId29"/>
    <p:sldId id="560" r:id="rId30"/>
    <p:sldId id="561" r:id="rId31"/>
    <p:sldId id="559" r:id="rId32"/>
    <p:sldId id="562" r:id="rId33"/>
    <p:sldId id="591" r:id="rId34"/>
    <p:sldId id="577" r:id="rId35"/>
    <p:sldId id="567" r:id="rId36"/>
    <p:sldId id="566" r:id="rId37"/>
    <p:sldId id="592" r:id="rId38"/>
    <p:sldId id="568" r:id="rId39"/>
    <p:sldId id="569" r:id="rId40"/>
    <p:sldId id="593" r:id="rId41"/>
    <p:sldId id="570" r:id="rId42"/>
    <p:sldId id="536" r:id="rId43"/>
    <p:sldId id="537" r:id="rId44"/>
    <p:sldId id="594" r:id="rId45"/>
    <p:sldId id="578" r:id="rId46"/>
    <p:sldId id="571" r:id="rId47"/>
    <p:sldId id="538" r:id="rId48"/>
    <p:sldId id="572" r:id="rId49"/>
    <p:sldId id="573" r:id="rId50"/>
    <p:sldId id="574" r:id="rId51"/>
    <p:sldId id="597" r:id="rId52"/>
    <p:sldId id="539" r:id="rId53"/>
    <p:sldId id="596" r:id="rId54"/>
    <p:sldId id="540" r:id="rId55"/>
    <p:sldId id="541" r:id="rId56"/>
    <p:sldId id="543" r:id="rId57"/>
    <p:sldId id="542" r:id="rId58"/>
    <p:sldId id="544" r:id="rId59"/>
    <p:sldId id="555" r:id="rId60"/>
    <p:sldId id="545" r:id="rId61"/>
    <p:sldId id="564" r:id="rId62"/>
    <p:sldId id="565" r:id="rId63"/>
    <p:sldId id="575" r:id="rId64"/>
    <p:sldId id="576" r:id="rId65"/>
    <p:sldId id="598" r:id="rId66"/>
    <p:sldId id="546" r:id="rId67"/>
    <p:sldId id="599" r:id="rId68"/>
    <p:sldId id="547" r:id="rId69"/>
    <p:sldId id="552" r:id="rId70"/>
    <p:sldId id="554" r:id="rId71"/>
    <p:sldId id="548" r:id="rId72"/>
    <p:sldId id="600" r:id="rId73"/>
    <p:sldId id="452" r:id="rId74"/>
    <p:sldId id="523" r:id="rId7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Julie.Prusky" initials="J" lastIdx="8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clrMode="gray" frameSlides="1"/>
  <p:clrMru>
    <a:srgbClr val="A16AD5"/>
    <a:srgbClr val="0303CE"/>
    <a:srgbClr val="0000FF"/>
    <a:srgbClr val="FFFFC1"/>
    <a:srgbClr val="FFFF00"/>
    <a:srgbClr val="FFFFCC"/>
    <a:srgbClr val="AFFFAF"/>
    <a:srgbClr val="006400"/>
    <a:srgbClr val="CC9900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8" autoAdjust="0"/>
    <p:restoredTop sz="89050" autoAdjust="0"/>
  </p:normalViewPr>
  <p:slideViewPr>
    <p:cSldViewPr snapToGrid="0">
      <p:cViewPr varScale="1">
        <p:scale>
          <a:sx n="101" d="100"/>
          <a:sy n="101" d="100"/>
        </p:scale>
        <p:origin x="1440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8166"/>
    </p:cViewPr>
  </p:outlineViewPr>
  <p:notesTextViewPr>
    <p:cViewPr>
      <p:scale>
        <a:sx n="150" d="100"/>
        <a:sy n="150" d="100"/>
      </p:scale>
      <p:origin x="0" y="0"/>
    </p:cViewPr>
  </p:notesTextViewPr>
  <p:sorterViewPr>
    <p:cViewPr varScale="1">
      <p:scale>
        <a:sx n="100" d="100"/>
        <a:sy n="100" d="100"/>
      </p:scale>
      <p:origin x="0" y="-4272"/>
    </p:cViewPr>
  </p:sorterViewPr>
  <p:notesViewPr>
    <p:cSldViewPr snapToGrid="0">
      <p:cViewPr varScale="1">
        <p:scale>
          <a:sx n="65" d="100"/>
          <a:sy n="65" d="100"/>
        </p:scale>
        <p:origin x="-1680" y="-10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6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slide" Target="slides/slide72.xml"/><Relationship Id="rId79" Type="http://schemas.openxmlformats.org/officeDocument/2006/relationships/presProps" Target="presProps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82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commentAuthors" Target="commentAuthors.xml"/><Relationship Id="rId8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handoutMaster" Target="handoutMasters/handoutMaster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viewProps" Target="viewProp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dirty="0"/>
              <a:t>OPUS Projects Manager Training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dirty="0"/>
              <a:t>2013-08-07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Session Processing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4282F8-D756-4B0E-96CD-FC556D2A987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7700156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r>
              <a:rPr lang="en-US" dirty="0"/>
              <a:t>OPUS Projects Manager Training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r>
              <a:rPr lang="en-US" dirty="0"/>
              <a:t>2013-08-07</a:t>
            </a:r>
          </a:p>
        </p:txBody>
      </p:sp>
      <p:sp>
        <p:nvSpPr>
          <p:cNvPr id="645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Session Processing</a:t>
            </a:r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6B750040-0BBC-4DF2-9753-C906C0F189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997918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B750040-0BBC-4DF2-9753-C906C0F1896C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2013-08-07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Session Processing</a:t>
            </a:r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OPUS Projects Manager Training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OPUS Projects Manager Training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2013-08-07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Session Processing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B750040-0BBC-4DF2-9753-C906C0F1896C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5146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OPUS Projects Manager Training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2013-08-07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Session Processing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B750040-0BBC-4DF2-9753-C906C0F1896C}" type="slidenum">
              <a:rPr lang="en-US" smtClean="0"/>
              <a:pPr>
                <a:defRPr/>
              </a:pPr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18461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OPUS Projects Manager Training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2013-08-07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Session Processing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B750040-0BBC-4DF2-9753-C906C0F1896C}" type="slidenum">
              <a:rPr lang="en-US" smtClean="0"/>
              <a:pPr>
                <a:defRPr/>
              </a:pPr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24074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B750040-0BBC-4DF2-9753-C906C0F1896C}" type="slidenum">
              <a:rPr lang="en-US" smtClean="0"/>
              <a:pPr>
                <a:defRPr/>
              </a:pPr>
              <a:t>73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2013-08-07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Session Processing</a:t>
            </a:r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OPUS Projects Manager Training</a:t>
            </a:r>
          </a:p>
        </p:txBody>
      </p:sp>
    </p:spTree>
    <p:extLst>
      <p:ext uri="{BB962C8B-B14F-4D97-AF65-F5344CB8AC3E}">
        <p14:creationId xmlns:p14="http://schemas.microsoft.com/office/powerpoint/2010/main" val="18181316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2023-10-16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Step 3 : Session Processing QA/QC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7DA517-2C82-445E-B311-3D5BB660DD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2023-10-16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Step 3 : Session Processing QA/QC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8A11A0-B52E-4CBD-850D-2F2880A570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2023-10-16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Step 3 : Session Processing QA/QC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CD9F25-7EF7-40F6-8A32-4C4E5BF7EE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2023-10-16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Step 3 : Session Processing QA/QC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7DA517-2C82-445E-B311-3D5BB660DD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9305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2023-10-16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Step 3 : Session Processing QA/QC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529DF9-F8E1-4220-8C8F-E52644C556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475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2023-10-16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Step 3 : Session Processing QA/QC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DE0FD7-9D69-40FF-A39A-14A1B2877D3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91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2023-10-16</a:t>
            </a:r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Step 3 : Session Processing QA/QC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07A65C-DB02-40FD-B398-2EDF7BACDC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3131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2023-10-16</a:t>
            </a:r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Step 3 : Session Processing QA/QC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9AE211-844B-4151-8B2D-057E7F6F7A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3484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2023-10-16</a:t>
            </a:r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Step 3 : Session Processing QA/QC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4C86E-AAC7-4EB9-9B17-B55C6A2338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8593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2023-10-16</a:t>
            </a:r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Step 3 : Session Processing QA/QC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0A20C1-84A2-43C6-AE3D-B33835BB02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2023-10-16</a:t>
            </a:r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Step 3 : Session Processing QA/QC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2E2499-3BD0-4479-A007-81116472F9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4808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2023-10-16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Step 3 : Session Processing QA/QC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529DF9-F8E1-4220-8C8F-E52644C556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2023-10-16</a:t>
            </a:r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Step 3 : Session Processing QA/QC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DE69C7-1B18-4440-B37C-980B15AE2C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6973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2023-10-16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Step 3 : Session Processing QA/QC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8A11A0-B52E-4CBD-850D-2F2880A570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0611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2023-10-16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Step 3 : Session Processing QA/QC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CD9F25-7EF7-40F6-8A32-4C4E5BF7EE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7102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2023-10-16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Step 3 : Session Processing QA/QC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DE0FD7-9D69-40FF-A39A-14A1B2877D3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2023-10-16</a:t>
            </a:r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Step 3 : Session Processing QA/QC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07A65C-DB02-40FD-B398-2EDF7BACDC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2023-10-16</a:t>
            </a:r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Step 3 : Session Processing QA/QC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9AE211-844B-4151-8B2D-057E7F6F7A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2023-10-16</a:t>
            </a:r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Step 3 : Session Processing QA/QC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4C86E-AAC7-4EB9-9B17-B55C6A2338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2023-10-16</a:t>
            </a:r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Step 3 : Session Processing QA/QC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0A20C1-84A2-43C6-AE3D-B33835BB02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2023-10-16</a:t>
            </a:r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Step 3 : Session Processing QA/QC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2E2499-3BD0-4479-A007-81116472F9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2023-10-16</a:t>
            </a:r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Step 3 : Session Processing QA/QC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DE69C7-1B18-4440-B37C-980B15AE2C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6" descr="Continuation Slide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457200"/>
            <a:ext cx="8229600" cy="64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14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80160"/>
            <a:ext cx="8229600" cy="4937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2023-10-16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Step 3 : Session Processing QA/QC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FDB39F3B-4E68-46BF-96FD-9721229251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4" r:id="rId1"/>
    <p:sldLayoutId id="2147484005" r:id="rId2"/>
    <p:sldLayoutId id="2147484006" r:id="rId3"/>
    <p:sldLayoutId id="2147484007" r:id="rId4"/>
    <p:sldLayoutId id="2147484008" r:id="rId5"/>
    <p:sldLayoutId id="2147484009" r:id="rId6"/>
    <p:sldLayoutId id="2147484010" r:id="rId7"/>
    <p:sldLayoutId id="2147484011" r:id="rId8"/>
    <p:sldLayoutId id="2147484012" r:id="rId9"/>
    <p:sldLayoutId id="2147484013" r:id="rId10"/>
    <p:sldLayoutId id="2147484014" r:id="rId11"/>
  </p:sldLayoutIdLst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6" descr="Continuation Slide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457200"/>
            <a:ext cx="8229600" cy="64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14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80160"/>
            <a:ext cx="8229600" cy="4937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2023-10-16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Step 3 : Session Processing QA/QC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FDB39F3B-4E68-46BF-96FD-9721229251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62802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6" r:id="rId1"/>
    <p:sldLayoutId id="2147484017" r:id="rId2"/>
    <p:sldLayoutId id="2147484018" r:id="rId3"/>
    <p:sldLayoutId id="2147484019" r:id="rId4"/>
    <p:sldLayoutId id="2147484020" r:id="rId5"/>
    <p:sldLayoutId id="2147484021" r:id="rId6"/>
    <p:sldLayoutId id="2147484022" r:id="rId7"/>
    <p:sldLayoutId id="2147484023" r:id="rId8"/>
    <p:sldLayoutId id="2147484024" r:id="rId9"/>
    <p:sldLayoutId id="2147484025" r:id="rId10"/>
    <p:sldLayoutId id="2147484026" r:id="rId11"/>
  </p:sldLayoutIdLst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 bwMode="auto">
          <a:xfrm>
            <a:off x="685800" y="2286000"/>
            <a:ext cx="7772400" cy="762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OPUS Projects Manager Training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 bwMode="auto">
          <a:xfrm>
            <a:off x="685800" y="3017520"/>
            <a:ext cx="7772400" cy="762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>
              <a:defRPr/>
            </a:pPr>
            <a:r>
              <a:rPr lang="en-US" sz="3600" dirty="0"/>
              <a:t>Step 3 : Session Processing QA/QC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br>
              <a:rPr lang="en-US"/>
            </a:br>
            <a:r>
              <a:rPr lang="en-US"/>
              <a:t> ngs.opus.projects@noaa.gov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2023-10-16</a:t>
            </a:r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7DA517-2C82-445E-B311-3D5BB660DD96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Step 3 : Session Processing QA/QC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6B7C40A-7F0D-8C7D-1D8A-3CCE765B83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90" y="1053408"/>
            <a:ext cx="7703586" cy="580459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C5A7EEE-4A57-4140-A7AE-4BEC2CDA7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Comparison of Results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87B0FF-9B64-4F8D-A4F1-B8A23C5182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2023-10-16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FD8D4E-869F-44EB-A0F0-A661B4C93A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Step 3 : Session Processing QA/QC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8C15A7-1061-4B04-A7BC-9E495832B6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529DF9-F8E1-4220-8C8F-E52644C5560B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F5AF23F-F59A-48E6-A226-DCCA713243F4}"/>
              </a:ext>
            </a:extLst>
          </p:cNvPr>
          <p:cNvSpPr txBox="1"/>
          <p:nvPr/>
        </p:nvSpPr>
        <p:spPr>
          <a:xfrm>
            <a:off x="4318000" y="3313569"/>
            <a:ext cx="4254500" cy="2677656"/>
          </a:xfrm>
          <a:prstGeom prst="rect">
            <a:avLst/>
          </a:prstGeom>
        </p:spPr>
        <p:style>
          <a:lnRef idx="0">
            <a:schemeClr val="accent1"/>
          </a:lnRef>
          <a:fillRef idx="1001">
            <a:schemeClr val="dk2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800" dirty="0"/>
              <a:t>OPUS PROJECTS 4.0 already provides a quick and easy summary of the session processing results. These are in the Table at bottom of Manager’s Page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427812C2-5D10-4152-A0B1-47829B5FD533}"/>
              </a:ext>
            </a:extLst>
          </p:cNvPr>
          <p:cNvCxnSpPr>
            <a:cxnSpLocks/>
            <a:stCxn id="9" idx="1"/>
            <a:endCxn id="15" idx="3"/>
          </p:cNvCxnSpPr>
          <p:nvPr/>
        </p:nvCxnSpPr>
        <p:spPr>
          <a:xfrm flipH="1" flipV="1">
            <a:off x="1219200" y="4362509"/>
            <a:ext cx="3098800" cy="289888"/>
          </a:xfrm>
          <a:prstGeom prst="straightConnector1">
            <a:avLst/>
          </a:prstGeom>
          <a:ln w="31750"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>
            <a:extLst>
              <a:ext uri="{FF2B5EF4-FFF2-40B4-BE49-F238E27FC236}">
                <a16:creationId xmlns:a16="http://schemas.microsoft.com/office/drawing/2014/main" id="{2051FEFA-0C09-4D6D-A425-2F15BE28346D}"/>
              </a:ext>
            </a:extLst>
          </p:cNvPr>
          <p:cNvSpPr/>
          <p:nvPr/>
        </p:nvSpPr>
        <p:spPr>
          <a:xfrm>
            <a:off x="104775" y="3652955"/>
            <a:ext cx="1114425" cy="1419107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6377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0565123-76C6-DD2E-D898-DA6865DBC1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576" y="1161352"/>
            <a:ext cx="6238095" cy="249523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FD8A3E44-40FF-2EC4-FEA9-76BA7EDBA3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2852" y="3143250"/>
            <a:ext cx="6228571" cy="332380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7D2F58E-31BF-4B51-831F-CD58ABB426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Comparison of Results – all Sessions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294B09-B589-4995-AE59-DB4C1F6ABA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2023-10-16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F096ED-2D3E-4264-AAD8-667B2C7D4A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Step 3 : Session Processing QA/QC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96EA3C-A651-4F64-8CA5-112F194AE2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529DF9-F8E1-4220-8C8F-E52644C5560B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6C855D3-169B-401C-9AC4-75ACF284E80C}"/>
              </a:ext>
            </a:extLst>
          </p:cNvPr>
          <p:cNvSpPr/>
          <p:nvPr/>
        </p:nvSpPr>
        <p:spPr>
          <a:xfrm>
            <a:off x="82749" y="3243448"/>
            <a:ext cx="1989201" cy="239594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1C48D8C2-600B-4213-9EE3-EE93589D0101}"/>
              </a:ext>
            </a:extLst>
          </p:cNvPr>
          <p:cNvCxnSpPr>
            <a:cxnSpLocks/>
            <a:stCxn id="12" idx="2"/>
            <a:endCxn id="17" idx="1"/>
          </p:cNvCxnSpPr>
          <p:nvPr/>
        </p:nvCxnSpPr>
        <p:spPr>
          <a:xfrm>
            <a:off x="1077350" y="3483042"/>
            <a:ext cx="1635502" cy="1322113"/>
          </a:xfrm>
          <a:prstGeom prst="straightConnector1">
            <a:avLst/>
          </a:prstGeom>
          <a:ln w="31750"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>
            <a:extLst>
              <a:ext uri="{FF2B5EF4-FFF2-40B4-BE49-F238E27FC236}">
                <a16:creationId xmlns:a16="http://schemas.microsoft.com/office/drawing/2014/main" id="{0C6D509B-D252-4376-93C0-25A25B54FF54}"/>
              </a:ext>
            </a:extLst>
          </p:cNvPr>
          <p:cNvSpPr/>
          <p:nvPr/>
        </p:nvSpPr>
        <p:spPr>
          <a:xfrm>
            <a:off x="1956634" y="1314840"/>
            <a:ext cx="1989201" cy="295299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180A566-084A-4D13-B78B-EA065AAC7964}"/>
              </a:ext>
            </a:extLst>
          </p:cNvPr>
          <p:cNvSpPr txBox="1"/>
          <p:nvPr/>
        </p:nvSpPr>
        <p:spPr>
          <a:xfrm rot="21103861">
            <a:off x="6498057" y="1492272"/>
            <a:ext cx="259080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>
                <a:solidFill>
                  <a:srgbClr val="0070C0"/>
                </a:solidFill>
              </a:rPr>
              <a:t>P2P compares the computed positions from all session solutions and shows max-min (peak-to-peak) result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58EB414-FBFE-4983-8036-8D5F0B0CA92D}"/>
              </a:ext>
            </a:extLst>
          </p:cNvPr>
          <p:cNvSpPr/>
          <p:nvPr/>
        </p:nvSpPr>
        <p:spPr>
          <a:xfrm>
            <a:off x="6813996" y="3429000"/>
            <a:ext cx="1496049" cy="339792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2883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75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9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74C3A1-F8B1-07CA-A652-754829FB51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Comparison of Results – all GVX Vectors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9602A4-FF2E-60FE-DA30-DC001F550E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2023-10-16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B668E7-763E-1E8E-D375-14DE135A62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Step 3 : Session Processing QA/QC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4D9345-E548-F1C8-AB82-6E3E9785F5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529DF9-F8E1-4220-8C8F-E52644C5560B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CE82C2D-1DA3-2CDE-2BDB-50D72DEB56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722553"/>
            <a:ext cx="9144000" cy="1895494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8AE0E46A-1DBF-B088-51AD-F23929FB7194}"/>
              </a:ext>
            </a:extLst>
          </p:cNvPr>
          <p:cNvSpPr/>
          <p:nvPr/>
        </p:nvSpPr>
        <p:spPr>
          <a:xfrm>
            <a:off x="6287222" y="3330508"/>
            <a:ext cx="2161039" cy="220522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80329AA-E23C-C1A7-5740-A0A1CA1BFFEF}"/>
              </a:ext>
            </a:extLst>
          </p:cNvPr>
          <p:cNvSpPr txBox="1"/>
          <p:nvPr/>
        </p:nvSpPr>
        <p:spPr>
          <a:xfrm rot="21103861">
            <a:off x="6498057" y="1492272"/>
            <a:ext cx="259080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>
                <a:solidFill>
                  <a:srgbClr val="0070C0"/>
                </a:solidFill>
              </a:rPr>
              <a:t>P2P compares the computed positions from all GVX vectors and shows max-min (peak-to-peak) result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CA8A33C-48F4-C6C9-2C01-1D29BB48F39D}"/>
              </a:ext>
            </a:extLst>
          </p:cNvPr>
          <p:cNvSpPr txBox="1"/>
          <p:nvPr/>
        </p:nvSpPr>
        <p:spPr>
          <a:xfrm>
            <a:off x="60814" y="2258393"/>
            <a:ext cx="45111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rgbClr val="0070C0"/>
                </a:solidFill>
              </a:rPr>
              <a:t>Similar tabulation for the GVX Vectors</a:t>
            </a:r>
          </a:p>
        </p:txBody>
      </p:sp>
    </p:spTree>
    <p:extLst>
      <p:ext uri="{BB962C8B-B14F-4D97-AF65-F5344CB8AC3E}">
        <p14:creationId xmlns:p14="http://schemas.microsoft.com/office/powerpoint/2010/main" val="1420830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42C79EB-2776-6BFC-BE11-4934CD685C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36492"/>
            <a:ext cx="9144000" cy="487959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7D2F58E-31BF-4B51-831F-CD58ABB426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Comparison of Results – all Sessions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294B09-B589-4995-AE59-DB4C1F6ABA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2023-10-16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F096ED-2D3E-4264-AAD8-667B2C7D4A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Step 3 : Session Processing QA/QC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96EA3C-A651-4F64-8CA5-112F194AE2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529DF9-F8E1-4220-8C8F-E52644C5560B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DA49A24-72C9-4F2A-8032-0F525F6B5BCE}"/>
              </a:ext>
            </a:extLst>
          </p:cNvPr>
          <p:cNvSpPr/>
          <p:nvPr/>
        </p:nvSpPr>
        <p:spPr>
          <a:xfrm>
            <a:off x="891213" y="1670881"/>
            <a:ext cx="1042406" cy="4337538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424F279-F54B-48E4-9E98-4C15F0DDF813}"/>
              </a:ext>
            </a:extLst>
          </p:cNvPr>
          <p:cNvSpPr/>
          <p:nvPr/>
        </p:nvSpPr>
        <p:spPr>
          <a:xfrm>
            <a:off x="1933618" y="1670881"/>
            <a:ext cx="1099141" cy="4337538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F9A28CF-5847-4CF2-8BEB-4306D416045B}"/>
              </a:ext>
            </a:extLst>
          </p:cNvPr>
          <p:cNvSpPr/>
          <p:nvPr/>
        </p:nvSpPr>
        <p:spPr>
          <a:xfrm>
            <a:off x="3893819" y="1670881"/>
            <a:ext cx="658303" cy="4337538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565FA90-4C45-42D4-A2EC-40A4F214FD17}"/>
              </a:ext>
            </a:extLst>
          </p:cNvPr>
          <p:cNvSpPr/>
          <p:nvPr/>
        </p:nvSpPr>
        <p:spPr>
          <a:xfrm>
            <a:off x="4552122" y="1670881"/>
            <a:ext cx="698060" cy="4337538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EE50E1D-582C-45C3-ABBF-05A95277CF34}"/>
              </a:ext>
            </a:extLst>
          </p:cNvPr>
          <p:cNvSpPr/>
          <p:nvPr/>
        </p:nvSpPr>
        <p:spPr>
          <a:xfrm>
            <a:off x="5246536" y="1670881"/>
            <a:ext cx="773263" cy="4337538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8077D86-1455-4D00-A765-782DED5EDA7A}"/>
              </a:ext>
            </a:extLst>
          </p:cNvPr>
          <p:cNvSpPr/>
          <p:nvPr/>
        </p:nvSpPr>
        <p:spPr>
          <a:xfrm>
            <a:off x="6019799" y="1670881"/>
            <a:ext cx="795317" cy="4337538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99E5387-2752-4FE9-B549-FE7BD4EB6276}"/>
              </a:ext>
            </a:extLst>
          </p:cNvPr>
          <p:cNvSpPr/>
          <p:nvPr/>
        </p:nvSpPr>
        <p:spPr>
          <a:xfrm>
            <a:off x="6815116" y="1670881"/>
            <a:ext cx="713443" cy="4337538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28EDE9D-87D8-4CEA-B967-EDEB624FFC96}"/>
              </a:ext>
            </a:extLst>
          </p:cNvPr>
          <p:cNvSpPr/>
          <p:nvPr/>
        </p:nvSpPr>
        <p:spPr>
          <a:xfrm>
            <a:off x="7528559" y="1670881"/>
            <a:ext cx="709363" cy="4337538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6D503226-9E0F-49A1-94D7-DF0A448B9837}"/>
              </a:ext>
            </a:extLst>
          </p:cNvPr>
          <p:cNvSpPr/>
          <p:nvPr/>
        </p:nvSpPr>
        <p:spPr>
          <a:xfrm>
            <a:off x="4555632" y="3201963"/>
            <a:ext cx="637292" cy="293077"/>
          </a:xfrm>
          <a:prstGeom prst="ellipse">
            <a:avLst/>
          </a:prstGeom>
          <a:solidFill>
            <a:srgbClr val="FF0000">
              <a:alpha val="1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E870EF3-2FE2-EA65-488B-A545D05EC4C7}"/>
              </a:ext>
            </a:extLst>
          </p:cNvPr>
          <p:cNvSpPr/>
          <p:nvPr/>
        </p:nvSpPr>
        <p:spPr>
          <a:xfrm>
            <a:off x="3032759" y="1674196"/>
            <a:ext cx="861061" cy="4337538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BCF51E9-BA89-3A27-5DBD-5DBCB118AD4C}"/>
              </a:ext>
            </a:extLst>
          </p:cNvPr>
          <p:cNvSpPr txBox="1"/>
          <p:nvPr/>
        </p:nvSpPr>
        <p:spPr>
          <a:xfrm>
            <a:off x="281576" y="6106149"/>
            <a:ext cx="44032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70C0"/>
                </a:solidFill>
              </a:rPr>
              <a:t>Note: LOYX was excluded in session processing 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07A8755-5C24-F81B-E4B0-E9807F91BD73}"/>
              </a:ext>
            </a:extLst>
          </p:cNvPr>
          <p:cNvSpPr/>
          <p:nvPr/>
        </p:nvSpPr>
        <p:spPr>
          <a:xfrm>
            <a:off x="86862" y="4592777"/>
            <a:ext cx="8973318" cy="220522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1413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7" grpId="0"/>
      <p:bldP spid="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B56CF3-C03C-313D-04DC-AECBF100C1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Comparison of Results – all GVX Vectors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DD5435-1473-869D-3B6A-B66D4F14DA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2023-10-16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B2E39E-0A9A-E837-1177-4F27EA3D73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Step 3 : Session Processing QA/QC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A6D047-5556-D100-840D-1248BD556F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529DF9-F8E1-4220-8C8F-E52644C5560B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C7BB582-3CAC-1B3E-F1E7-9DAAE24982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481253"/>
            <a:ext cx="9144000" cy="189549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1AB0538F-DFD3-9B4F-8ACB-3DC147719A1E}"/>
              </a:ext>
            </a:extLst>
          </p:cNvPr>
          <p:cNvSpPr/>
          <p:nvPr/>
        </p:nvSpPr>
        <p:spPr>
          <a:xfrm>
            <a:off x="718001" y="3124200"/>
            <a:ext cx="706939" cy="1252547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A790C36-38AD-08BC-6DB9-7D96CA1D3683}"/>
              </a:ext>
            </a:extLst>
          </p:cNvPr>
          <p:cNvSpPr/>
          <p:nvPr/>
        </p:nvSpPr>
        <p:spPr>
          <a:xfrm>
            <a:off x="1424941" y="3124200"/>
            <a:ext cx="658302" cy="1252547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5D56107-5C4E-7A4A-064F-11E11DE396E5}"/>
              </a:ext>
            </a:extLst>
          </p:cNvPr>
          <p:cNvSpPr/>
          <p:nvPr/>
        </p:nvSpPr>
        <p:spPr>
          <a:xfrm>
            <a:off x="2741547" y="3124200"/>
            <a:ext cx="694413" cy="1252547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77B7202-DDDB-2145-A133-124DCB69D4EB}"/>
              </a:ext>
            </a:extLst>
          </p:cNvPr>
          <p:cNvSpPr/>
          <p:nvPr/>
        </p:nvSpPr>
        <p:spPr>
          <a:xfrm>
            <a:off x="3435960" y="3124200"/>
            <a:ext cx="869340" cy="1252547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30082C8-8FC6-F613-6C25-AC7C9CA76BB1}"/>
              </a:ext>
            </a:extLst>
          </p:cNvPr>
          <p:cNvSpPr/>
          <p:nvPr/>
        </p:nvSpPr>
        <p:spPr>
          <a:xfrm>
            <a:off x="4305301" y="3124200"/>
            <a:ext cx="887624" cy="1252547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BB02A92-96A3-8C4C-C0DB-9DCF6CC3BCC2}"/>
              </a:ext>
            </a:extLst>
          </p:cNvPr>
          <p:cNvSpPr/>
          <p:nvPr/>
        </p:nvSpPr>
        <p:spPr>
          <a:xfrm>
            <a:off x="5192925" y="3124200"/>
            <a:ext cx="555413" cy="1252547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060CEC9-7CD9-A414-7416-F3923DA2DF4D}"/>
              </a:ext>
            </a:extLst>
          </p:cNvPr>
          <p:cNvSpPr/>
          <p:nvPr/>
        </p:nvSpPr>
        <p:spPr>
          <a:xfrm>
            <a:off x="5748338" y="3124200"/>
            <a:ext cx="555413" cy="1252547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FC29763-3E4E-9361-8E28-1F95D6A664E5}"/>
              </a:ext>
            </a:extLst>
          </p:cNvPr>
          <p:cNvSpPr/>
          <p:nvPr/>
        </p:nvSpPr>
        <p:spPr>
          <a:xfrm>
            <a:off x="6303752" y="3124200"/>
            <a:ext cx="792374" cy="1252547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FE497224-6BAE-8DC2-3AC9-7C5BE7D84FF7}"/>
              </a:ext>
            </a:extLst>
          </p:cNvPr>
          <p:cNvSpPr/>
          <p:nvPr/>
        </p:nvSpPr>
        <p:spPr>
          <a:xfrm>
            <a:off x="1445951" y="3645844"/>
            <a:ext cx="637292" cy="164156"/>
          </a:xfrm>
          <a:prstGeom prst="ellipse">
            <a:avLst/>
          </a:prstGeom>
          <a:solidFill>
            <a:srgbClr val="FF0000">
              <a:alpha val="1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E61E35E-FE1E-82AA-FE5E-2138AC763F8E}"/>
              </a:ext>
            </a:extLst>
          </p:cNvPr>
          <p:cNvSpPr/>
          <p:nvPr/>
        </p:nvSpPr>
        <p:spPr>
          <a:xfrm>
            <a:off x="2083244" y="3127515"/>
            <a:ext cx="658302" cy="1252547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AAC24D2-100E-D464-34E8-5F08C0EC6C46}"/>
              </a:ext>
            </a:extLst>
          </p:cNvPr>
          <p:cNvSpPr/>
          <p:nvPr/>
        </p:nvSpPr>
        <p:spPr>
          <a:xfrm>
            <a:off x="7096126" y="3124200"/>
            <a:ext cx="714374" cy="1252547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5AE78E0-2AEB-83CB-CD21-90955FEDF65F}"/>
              </a:ext>
            </a:extLst>
          </p:cNvPr>
          <p:cNvSpPr/>
          <p:nvPr/>
        </p:nvSpPr>
        <p:spPr>
          <a:xfrm>
            <a:off x="7810500" y="3124200"/>
            <a:ext cx="615499" cy="1252547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5BA5AFA8-5742-E949-4174-F7019A207856}"/>
              </a:ext>
            </a:extLst>
          </p:cNvPr>
          <p:cNvSpPr/>
          <p:nvPr/>
        </p:nvSpPr>
        <p:spPr>
          <a:xfrm>
            <a:off x="1436425" y="4132171"/>
            <a:ext cx="637292" cy="164156"/>
          </a:xfrm>
          <a:prstGeom prst="ellipse">
            <a:avLst/>
          </a:prstGeom>
          <a:solidFill>
            <a:srgbClr val="FF0000">
              <a:alpha val="1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37D2A6-79C6-F38F-B1D8-5A9A402C782D}"/>
              </a:ext>
            </a:extLst>
          </p:cNvPr>
          <p:cNvSpPr txBox="1"/>
          <p:nvPr/>
        </p:nvSpPr>
        <p:spPr>
          <a:xfrm>
            <a:off x="759087" y="4496474"/>
            <a:ext cx="20110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70C0"/>
                </a:solidFill>
              </a:rPr>
              <a:t>Note: 2 GVX vectors were excluded earlier.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4344582-3CC6-A8B2-C984-0BD060E9B4DC}"/>
              </a:ext>
            </a:extLst>
          </p:cNvPr>
          <p:cNvSpPr txBox="1"/>
          <p:nvPr/>
        </p:nvSpPr>
        <p:spPr>
          <a:xfrm rot="21103861">
            <a:off x="6498057" y="1492272"/>
            <a:ext cx="259080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>
                <a:solidFill>
                  <a:srgbClr val="0070C0"/>
                </a:solidFill>
              </a:rPr>
              <a:t>P2P compares the computed positions from all GVX vectors and shows max-min (peak-to-peak) result</a:t>
            </a:r>
          </a:p>
        </p:txBody>
      </p:sp>
    </p:spTree>
    <p:extLst>
      <p:ext uri="{BB962C8B-B14F-4D97-AF65-F5344CB8AC3E}">
        <p14:creationId xmlns:p14="http://schemas.microsoft.com/office/powerpoint/2010/main" val="626240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25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7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25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75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F7845C-1412-CE03-528A-9FD5DF095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Comparison of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BD2C6E-8DB6-8AB4-9831-EB43AFAFAB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a perfect world</a:t>
            </a:r>
          </a:p>
          <a:p>
            <a:pPr lvl="1"/>
            <a:r>
              <a:rPr lang="en-US" dirty="0"/>
              <a:t>the P2P columns would be close to zero. </a:t>
            </a:r>
          </a:p>
          <a:p>
            <a:r>
              <a:rPr lang="en-US" dirty="0"/>
              <a:t>Usual tolerance</a:t>
            </a:r>
          </a:p>
          <a:p>
            <a:pPr lvl="1"/>
            <a:r>
              <a:rPr lang="en-US" dirty="0"/>
              <a:t>2 cm NORTH and EAST</a:t>
            </a:r>
          </a:p>
          <a:p>
            <a:pPr lvl="1"/>
            <a:r>
              <a:rPr lang="en-US" dirty="0"/>
              <a:t>4 cm UP</a:t>
            </a:r>
          </a:p>
          <a:p>
            <a:endParaRPr lang="en-US" dirty="0"/>
          </a:p>
          <a:p>
            <a:r>
              <a:rPr lang="en-US" dirty="0"/>
              <a:t>But, what if there are outliers?</a:t>
            </a:r>
          </a:p>
          <a:p>
            <a:r>
              <a:rPr lang="en-US" dirty="0"/>
              <a:t>How do we determine which ones?</a:t>
            </a:r>
          </a:p>
          <a:p>
            <a:pPr lvl="1"/>
            <a:r>
              <a:rPr lang="en-US" dirty="0"/>
              <a:t>P2P does not show us.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A787ED-7A3D-0E35-9484-24AD5D3F5E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2023-10-16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E5AE51-F38F-625D-FF54-AA05AAD8ED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Step 3 : Session Processing QA/QC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5E8CEF-CB25-EDA5-0C29-7D4D0A3E0F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529DF9-F8E1-4220-8C8F-E52644C5560B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8880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88A25D-AB26-42AC-8947-06E43A2434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Comparison of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4D5B68-703B-4434-B61A-3384224E9F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a perfect world</a:t>
            </a:r>
          </a:p>
          <a:p>
            <a:pPr lvl="1"/>
            <a:r>
              <a:rPr lang="en-US" dirty="0"/>
              <a:t>All observations would yield vectors that match.</a:t>
            </a:r>
          </a:p>
          <a:p>
            <a:pPr lvl="1"/>
            <a:r>
              <a:rPr lang="en-US" dirty="0"/>
              <a:t>All vectors would yield positions that match.</a:t>
            </a:r>
          </a:p>
          <a:p>
            <a:pPr lvl="1"/>
            <a:r>
              <a:rPr lang="en-US" dirty="0"/>
              <a:t>These are 2 sides of the same coin.</a:t>
            </a:r>
          </a:p>
          <a:p>
            <a:r>
              <a:rPr lang="en-US" dirty="0"/>
              <a:t>I like to look at both.</a:t>
            </a:r>
          </a:p>
          <a:p>
            <a:r>
              <a:rPr lang="en-US" dirty="0" err="1"/>
              <a:t>WinTEQC</a:t>
            </a:r>
            <a:r>
              <a:rPr lang="en-US" dirty="0"/>
              <a:t> is a big help again, but I have to do some manual copying and pasting.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C56002-6A87-4D86-8411-3EC12BE52B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2023-10-16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AE6A3E-4A4E-431C-93A7-006B92B9F7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Step 3 : Session Processing QA/QC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AC4AD7-9786-4489-B9B3-F62548F614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529DF9-F8E1-4220-8C8F-E52644C5560B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1775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EBE8DE-3773-2F88-DABE-901FABFE1B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Comparison of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278E55-D38D-AEF6-FCED-D20EFB16A0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good and simple first step in looking for outliers is the individual Mark Pages.</a:t>
            </a:r>
          </a:p>
          <a:p>
            <a:r>
              <a:rPr lang="en-US" dirty="0"/>
              <a:t>Next 7 slides show the bottom part of each mark page.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9575DB-E75F-0700-E1D0-0BF0B7BC2E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2023-10-16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C606AE-D142-DD6F-80D5-9BACC16AB4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Step 3 : Session Processing QA/QC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C48C74-98A2-C73A-B05E-A3AC0040FF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529DF9-F8E1-4220-8C8F-E52644C5560B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F6890B8-2719-B649-054D-C6476D393C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7920" y="2890837"/>
            <a:ext cx="1509158" cy="35687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2495F26-3EDA-F23E-536E-AA445EAB5B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6072" y="3556438"/>
            <a:ext cx="4427848" cy="2730697"/>
          </a:xfrm>
          <a:prstGeom prst="rect">
            <a:avLst/>
          </a:prstGeom>
        </p:spPr>
      </p:pic>
      <p:sp>
        <p:nvSpPr>
          <p:cNvPr id="11" name="Arrow: Right 10">
            <a:extLst>
              <a:ext uri="{FF2B5EF4-FFF2-40B4-BE49-F238E27FC236}">
                <a16:creationId xmlns:a16="http://schemas.microsoft.com/office/drawing/2014/main" id="{E63E9726-0F42-2FFF-2D1E-E1E139085147}"/>
              </a:ext>
            </a:extLst>
          </p:cNvPr>
          <p:cNvSpPr/>
          <p:nvPr/>
        </p:nvSpPr>
        <p:spPr>
          <a:xfrm rot="20657288">
            <a:off x="3987800" y="5372100"/>
            <a:ext cx="584200" cy="20574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1628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84D25EDD-C54F-4796-6524-6E0677D7FC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2161"/>
            <a:ext cx="9144000" cy="607675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1123C4-86F2-C403-7694-86D3650B3A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2023-10-16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136AE1-F436-17A1-2831-A1FA6EFE6C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Step 3 : Session Processing QA/QC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5566AA-5E95-2509-9B68-0145A4ACD9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529DF9-F8E1-4220-8C8F-E52644C5560B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A01B891-FD4C-F789-8215-BA06DD282B4F}"/>
              </a:ext>
            </a:extLst>
          </p:cNvPr>
          <p:cNvSpPr txBox="1"/>
          <p:nvPr/>
        </p:nvSpPr>
        <p:spPr>
          <a:xfrm>
            <a:off x="-1" y="13732"/>
            <a:ext cx="874643" cy="369332"/>
          </a:xfrm>
          <a:prstGeom prst="rect">
            <a:avLst/>
          </a:prstGeom>
          <a:solidFill>
            <a:schemeClr val="bg1"/>
          </a:solidFill>
          <a:ln w="254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863F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4F026D4-0CEF-2537-AA7B-A68BB766826A}"/>
              </a:ext>
            </a:extLst>
          </p:cNvPr>
          <p:cNvSpPr txBox="1"/>
          <p:nvPr/>
        </p:nvSpPr>
        <p:spPr>
          <a:xfrm>
            <a:off x="3017520" y="537184"/>
            <a:ext cx="11582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0303CE"/>
                </a:solidFill>
              </a:rPr>
              <a:t>Blue = Session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5FAF1F9-154B-972F-6F71-C5D52D2CED8B}"/>
              </a:ext>
            </a:extLst>
          </p:cNvPr>
          <p:cNvSpPr txBox="1"/>
          <p:nvPr/>
        </p:nvSpPr>
        <p:spPr>
          <a:xfrm>
            <a:off x="5090160" y="537184"/>
            <a:ext cx="14630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A16AD5"/>
                </a:solidFill>
              </a:rPr>
              <a:t>Magenta = GVX / RTK</a:t>
            </a:r>
          </a:p>
        </p:txBody>
      </p:sp>
    </p:spTree>
    <p:extLst>
      <p:ext uri="{BB962C8B-B14F-4D97-AF65-F5344CB8AC3E}">
        <p14:creationId xmlns:p14="http://schemas.microsoft.com/office/powerpoint/2010/main" val="4034316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1123C4-86F2-C403-7694-86D3650B3A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2023-10-16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136AE1-F436-17A1-2831-A1FA6EFE6C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Step 3 : Session Processing QA/QC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5566AA-5E95-2509-9B68-0145A4ACD9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529DF9-F8E1-4220-8C8F-E52644C5560B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9518C9C-9E20-273D-A671-6AEFC6D44339}"/>
              </a:ext>
            </a:extLst>
          </p:cNvPr>
          <p:cNvSpPr txBox="1"/>
          <p:nvPr/>
        </p:nvSpPr>
        <p:spPr>
          <a:xfrm>
            <a:off x="0" y="13732"/>
            <a:ext cx="863600" cy="369332"/>
          </a:xfrm>
          <a:prstGeom prst="rect">
            <a:avLst/>
          </a:prstGeom>
          <a:solidFill>
            <a:schemeClr val="bg1"/>
          </a:solidFill>
          <a:ln w="254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BRMR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EA13A08-2DF1-DDEE-4217-A2EC7469F1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90625"/>
            <a:ext cx="9144000" cy="607675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0D75803-6F51-6729-02C7-4CD6458D06EC}"/>
              </a:ext>
            </a:extLst>
          </p:cNvPr>
          <p:cNvSpPr txBox="1"/>
          <p:nvPr/>
        </p:nvSpPr>
        <p:spPr>
          <a:xfrm>
            <a:off x="3017520" y="537184"/>
            <a:ext cx="11582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0303CE"/>
                </a:solidFill>
              </a:rPr>
              <a:t>Blue = Session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8A5C30D-6D8C-D696-FE4E-34C21E2273B6}"/>
              </a:ext>
            </a:extLst>
          </p:cNvPr>
          <p:cNvSpPr txBox="1"/>
          <p:nvPr/>
        </p:nvSpPr>
        <p:spPr>
          <a:xfrm>
            <a:off x="5090160" y="537184"/>
            <a:ext cx="14630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A16AD5"/>
                </a:solidFill>
              </a:rPr>
              <a:t>Magenta = GVX / RTK</a:t>
            </a:r>
          </a:p>
        </p:txBody>
      </p:sp>
    </p:spTree>
    <p:extLst>
      <p:ext uri="{BB962C8B-B14F-4D97-AF65-F5344CB8AC3E}">
        <p14:creationId xmlns:p14="http://schemas.microsoft.com/office/powerpoint/2010/main" val="1696626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0160"/>
            <a:ext cx="8686800" cy="4937760"/>
          </a:xfrm>
        </p:spPr>
        <p:txBody>
          <a:bodyPr/>
          <a:lstStyle/>
          <a:p>
            <a:pPr marL="461963" indent="-461963"/>
            <a:r>
              <a:rPr lang="en-US" sz="2800" dirty="0"/>
              <a:t>Introduction</a:t>
            </a:r>
          </a:p>
          <a:p>
            <a:pPr marL="461963" indent="-461963"/>
            <a:r>
              <a:rPr lang="en-US" sz="2800" dirty="0"/>
              <a:t>Step 1 : Creating a Project</a:t>
            </a:r>
          </a:p>
          <a:p>
            <a:pPr marL="461963" indent="-461963"/>
            <a:r>
              <a:rPr lang="en-US" sz="2800" dirty="0"/>
              <a:t>Step 2 : Uploading Data</a:t>
            </a:r>
          </a:p>
          <a:p>
            <a:pPr marL="461963" indent="-461963">
              <a:buFont typeface="Wingdings" pitchFamily="2" charset="2"/>
              <a:buChar char="Ø"/>
            </a:pPr>
            <a:r>
              <a:rPr lang="en-US" sz="2800" b="1" dirty="0"/>
              <a:t>Step 3 : Session Processing QA/QC</a:t>
            </a:r>
          </a:p>
          <a:p>
            <a:pPr marL="461963" indent="-461963"/>
            <a:r>
              <a:rPr lang="en-US" sz="2800" dirty="0"/>
              <a:t>Step 4 : Network Adjustment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2023-10-16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529DF9-F8E1-4220-8C8F-E52644C5560B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Step 3 : Session Processing QA/QC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1123C4-86F2-C403-7694-86D3650B3A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2023-10-16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136AE1-F436-17A1-2831-A1FA6EFE6C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Step 3 : Session Processing QA/QC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5566AA-5E95-2509-9B68-0145A4ACD9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529DF9-F8E1-4220-8C8F-E52644C5560B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C59DE63-F9F2-8421-FBE1-9DD25A255A24}"/>
              </a:ext>
            </a:extLst>
          </p:cNvPr>
          <p:cNvSpPr txBox="1"/>
          <p:nvPr/>
        </p:nvSpPr>
        <p:spPr>
          <a:xfrm>
            <a:off x="0" y="13732"/>
            <a:ext cx="894522" cy="369332"/>
          </a:xfrm>
          <a:prstGeom prst="rect">
            <a:avLst/>
          </a:prstGeom>
          <a:solidFill>
            <a:schemeClr val="bg1"/>
          </a:solidFill>
          <a:ln w="254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GP99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241B849-FA1A-9CC1-CC7B-F00B83BC49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90625"/>
            <a:ext cx="9144000" cy="607675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BAA630B-D387-82F3-F746-FE4CD7721720}"/>
              </a:ext>
            </a:extLst>
          </p:cNvPr>
          <p:cNvSpPr txBox="1"/>
          <p:nvPr/>
        </p:nvSpPr>
        <p:spPr>
          <a:xfrm rot="20888093">
            <a:off x="49944" y="1418291"/>
            <a:ext cx="142760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0070C0"/>
                </a:solidFill>
              </a:rPr>
              <a:t>V140 was excluded earlier – should it have been?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45E6FE7E-9B1F-623B-DBA5-9A11FE2A83F7}"/>
              </a:ext>
            </a:extLst>
          </p:cNvPr>
          <p:cNvSpPr/>
          <p:nvPr/>
        </p:nvSpPr>
        <p:spPr>
          <a:xfrm>
            <a:off x="1381539" y="1411357"/>
            <a:ext cx="735496" cy="566530"/>
          </a:xfrm>
          <a:prstGeom prst="ellipse">
            <a:avLst/>
          </a:prstGeom>
          <a:noFill/>
          <a:ln w="1905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BF72599-0784-A55A-F064-B7C99B0E099D}"/>
              </a:ext>
            </a:extLst>
          </p:cNvPr>
          <p:cNvSpPr txBox="1"/>
          <p:nvPr/>
        </p:nvSpPr>
        <p:spPr>
          <a:xfrm>
            <a:off x="3017520" y="537184"/>
            <a:ext cx="11582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0303CE"/>
                </a:solidFill>
              </a:rPr>
              <a:t>Blue = Session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1162B13-6CC4-53B9-16A0-011F18070616}"/>
              </a:ext>
            </a:extLst>
          </p:cNvPr>
          <p:cNvSpPr txBox="1"/>
          <p:nvPr/>
        </p:nvSpPr>
        <p:spPr>
          <a:xfrm>
            <a:off x="5090160" y="537184"/>
            <a:ext cx="14630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A16AD5"/>
                </a:solidFill>
              </a:rPr>
              <a:t>Magenta = GVX / RTK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C8305303-B8B3-395C-E7AB-5FD03019A51F}"/>
              </a:ext>
            </a:extLst>
          </p:cNvPr>
          <p:cNvSpPr/>
          <p:nvPr/>
        </p:nvSpPr>
        <p:spPr>
          <a:xfrm>
            <a:off x="3596640" y="5307082"/>
            <a:ext cx="735496" cy="566530"/>
          </a:xfrm>
          <a:prstGeom prst="ellipse">
            <a:avLst/>
          </a:prstGeom>
          <a:noFill/>
          <a:ln w="1905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FDD1E480-3A9A-6F7C-37A0-8087FC57B6EC}"/>
              </a:ext>
            </a:extLst>
          </p:cNvPr>
          <p:cNvSpPr/>
          <p:nvPr/>
        </p:nvSpPr>
        <p:spPr>
          <a:xfrm>
            <a:off x="7877589" y="3859282"/>
            <a:ext cx="735496" cy="566530"/>
          </a:xfrm>
          <a:prstGeom prst="ellipse">
            <a:avLst/>
          </a:prstGeom>
          <a:noFill/>
          <a:ln w="1905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F905FC59-EE97-67A4-B27E-CA99D04D9EE9}"/>
              </a:ext>
            </a:extLst>
          </p:cNvPr>
          <p:cNvSpPr/>
          <p:nvPr/>
        </p:nvSpPr>
        <p:spPr>
          <a:xfrm>
            <a:off x="7877589" y="2862470"/>
            <a:ext cx="735496" cy="566530"/>
          </a:xfrm>
          <a:prstGeom prst="ellipse">
            <a:avLst/>
          </a:prstGeom>
          <a:noFill/>
          <a:ln w="1905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2865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C0E8E906-8CF7-5CE5-BFE7-161778CC4C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55286"/>
            <a:ext cx="9144000" cy="607675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1123C4-86F2-C403-7694-86D3650B3A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2023-10-16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136AE1-F436-17A1-2831-A1FA6EFE6C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Step 3 : Session Processing QA/QC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5566AA-5E95-2509-9B68-0145A4ACD9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529DF9-F8E1-4220-8C8F-E52644C5560B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367D5B0-3F8D-CE2F-3F0F-8196B5E8060C}"/>
              </a:ext>
            </a:extLst>
          </p:cNvPr>
          <p:cNvSpPr txBox="1"/>
          <p:nvPr/>
        </p:nvSpPr>
        <p:spPr>
          <a:xfrm>
            <a:off x="0" y="13732"/>
            <a:ext cx="850900" cy="369332"/>
          </a:xfrm>
          <a:prstGeom prst="rect">
            <a:avLst/>
          </a:prstGeom>
          <a:solidFill>
            <a:schemeClr val="bg1"/>
          </a:solidFill>
          <a:ln w="254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OU03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78614BA-F1F1-F9D8-39B6-7787A5CE069E}"/>
              </a:ext>
            </a:extLst>
          </p:cNvPr>
          <p:cNvSpPr txBox="1"/>
          <p:nvPr/>
        </p:nvSpPr>
        <p:spPr>
          <a:xfrm>
            <a:off x="3017520" y="537184"/>
            <a:ext cx="11582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0303CE"/>
                </a:solidFill>
              </a:rPr>
              <a:t>Blue = Session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05BFFCA-137F-6CCD-C2B6-D7AAA05296CA}"/>
              </a:ext>
            </a:extLst>
          </p:cNvPr>
          <p:cNvSpPr txBox="1"/>
          <p:nvPr/>
        </p:nvSpPr>
        <p:spPr>
          <a:xfrm>
            <a:off x="5090160" y="537184"/>
            <a:ext cx="14630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A16AD5"/>
                </a:solidFill>
              </a:rPr>
              <a:t>Magenta = GVX / RTK</a:t>
            </a:r>
          </a:p>
        </p:txBody>
      </p:sp>
    </p:spTree>
    <p:extLst>
      <p:ext uri="{BB962C8B-B14F-4D97-AF65-F5344CB8AC3E}">
        <p14:creationId xmlns:p14="http://schemas.microsoft.com/office/powerpoint/2010/main" val="2397429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1A1FABED-CC39-DB31-5E4C-E0BB378D45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8225"/>
            <a:ext cx="9144000" cy="607675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1123C4-86F2-C403-7694-86D3650B3A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2023-10-16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136AE1-F436-17A1-2831-A1FA6EFE6C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Step 3 : Session Processing QA/QC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5566AA-5E95-2509-9B68-0145A4ACD9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529DF9-F8E1-4220-8C8F-E52644C5560B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187FF34-E51A-2F5B-2C4C-94B42C774AF4}"/>
              </a:ext>
            </a:extLst>
          </p:cNvPr>
          <p:cNvSpPr txBox="1"/>
          <p:nvPr/>
        </p:nvSpPr>
        <p:spPr>
          <a:xfrm>
            <a:off x="0" y="13732"/>
            <a:ext cx="876300" cy="369332"/>
          </a:xfrm>
          <a:prstGeom prst="rect">
            <a:avLst/>
          </a:prstGeom>
          <a:solidFill>
            <a:schemeClr val="bg1"/>
          </a:solidFill>
          <a:ln w="254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OU18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1E01867-9E2E-A78E-96AA-D3D4C5F4E848}"/>
              </a:ext>
            </a:extLst>
          </p:cNvPr>
          <p:cNvSpPr txBox="1"/>
          <p:nvPr/>
        </p:nvSpPr>
        <p:spPr>
          <a:xfrm>
            <a:off x="3017520" y="537184"/>
            <a:ext cx="11582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0303CE"/>
                </a:solidFill>
              </a:rPr>
              <a:t>Blue = Session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7C6CCD-FE71-3AB5-916D-EE81E021D8A9}"/>
              </a:ext>
            </a:extLst>
          </p:cNvPr>
          <p:cNvSpPr txBox="1"/>
          <p:nvPr/>
        </p:nvSpPr>
        <p:spPr>
          <a:xfrm>
            <a:off x="5090160" y="537184"/>
            <a:ext cx="14630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A16AD5"/>
                </a:solidFill>
              </a:rPr>
              <a:t>Magenta = GVX / RTK</a:t>
            </a:r>
          </a:p>
        </p:txBody>
      </p:sp>
    </p:spTree>
    <p:extLst>
      <p:ext uri="{BB962C8B-B14F-4D97-AF65-F5344CB8AC3E}">
        <p14:creationId xmlns:p14="http://schemas.microsoft.com/office/powerpoint/2010/main" val="964469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1123C4-86F2-C403-7694-86D3650B3A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2023-10-16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136AE1-F436-17A1-2831-A1FA6EFE6C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Step 3 : Session Processing QA/QC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5566AA-5E95-2509-9B68-0145A4ACD9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529DF9-F8E1-4220-8C8F-E52644C5560B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87EA1A5-1846-CD98-85DD-DF512A6AE09A}"/>
              </a:ext>
            </a:extLst>
          </p:cNvPr>
          <p:cNvSpPr txBox="1"/>
          <p:nvPr/>
        </p:nvSpPr>
        <p:spPr>
          <a:xfrm>
            <a:off x="0" y="13732"/>
            <a:ext cx="812800" cy="369332"/>
          </a:xfrm>
          <a:prstGeom prst="rect">
            <a:avLst/>
          </a:prstGeom>
          <a:solidFill>
            <a:schemeClr val="bg1"/>
          </a:solidFill>
          <a:ln w="254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W416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B4E3CB8-183C-4BDA-3431-AAD7B84CA1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3264"/>
            <a:ext cx="9144000" cy="607675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C4FC12C-B558-AFA9-658E-E5EC3421ED0D}"/>
              </a:ext>
            </a:extLst>
          </p:cNvPr>
          <p:cNvSpPr txBox="1"/>
          <p:nvPr/>
        </p:nvSpPr>
        <p:spPr>
          <a:xfrm rot="20888093">
            <a:off x="98997" y="2954983"/>
            <a:ext cx="142760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0070C0"/>
                </a:solidFill>
              </a:rPr>
              <a:t>V135 was excluded earlier – looks like we were correct !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0E2B37A9-BD01-74C3-45D6-82D7B1D7190A}"/>
              </a:ext>
            </a:extLst>
          </p:cNvPr>
          <p:cNvSpPr/>
          <p:nvPr/>
        </p:nvSpPr>
        <p:spPr>
          <a:xfrm>
            <a:off x="2541105" y="2981739"/>
            <a:ext cx="735496" cy="566530"/>
          </a:xfrm>
          <a:prstGeom prst="ellipse">
            <a:avLst/>
          </a:prstGeom>
          <a:noFill/>
          <a:ln w="1905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695215F-C787-65D3-EEA9-44246C08E4DD}"/>
              </a:ext>
            </a:extLst>
          </p:cNvPr>
          <p:cNvSpPr txBox="1"/>
          <p:nvPr/>
        </p:nvSpPr>
        <p:spPr>
          <a:xfrm>
            <a:off x="3017520" y="537184"/>
            <a:ext cx="11582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0303CE"/>
                </a:solidFill>
              </a:rPr>
              <a:t>Blue = Session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279BD15-F8EF-FB48-01D8-1983A1FF97C6}"/>
              </a:ext>
            </a:extLst>
          </p:cNvPr>
          <p:cNvSpPr txBox="1"/>
          <p:nvPr/>
        </p:nvSpPr>
        <p:spPr>
          <a:xfrm>
            <a:off x="5090160" y="537184"/>
            <a:ext cx="14630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A16AD5"/>
                </a:solidFill>
              </a:rPr>
              <a:t>Magenta = GVX / RTK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C6F96A6D-F45C-D5CA-0BD5-3CAAAE81F18A}"/>
              </a:ext>
            </a:extLst>
          </p:cNvPr>
          <p:cNvSpPr/>
          <p:nvPr/>
        </p:nvSpPr>
        <p:spPr>
          <a:xfrm>
            <a:off x="6884504" y="5429749"/>
            <a:ext cx="735496" cy="566530"/>
          </a:xfrm>
          <a:prstGeom prst="ellipse">
            <a:avLst/>
          </a:prstGeom>
          <a:noFill/>
          <a:ln w="1905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DA71C3D1-0E08-6CA5-72C4-37827D9F7AC0}"/>
              </a:ext>
            </a:extLst>
          </p:cNvPr>
          <p:cNvSpPr/>
          <p:nvPr/>
        </p:nvSpPr>
        <p:spPr>
          <a:xfrm>
            <a:off x="6884504" y="2354977"/>
            <a:ext cx="735496" cy="566530"/>
          </a:xfrm>
          <a:prstGeom prst="ellipse">
            <a:avLst/>
          </a:prstGeom>
          <a:noFill/>
          <a:ln w="1905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5C17F714-B31C-5188-33DE-210CDBB93878}"/>
              </a:ext>
            </a:extLst>
          </p:cNvPr>
          <p:cNvSpPr/>
          <p:nvPr/>
        </p:nvSpPr>
        <p:spPr>
          <a:xfrm>
            <a:off x="2621197" y="4140571"/>
            <a:ext cx="735496" cy="566530"/>
          </a:xfrm>
          <a:prstGeom prst="ellipse">
            <a:avLst/>
          </a:prstGeom>
          <a:noFill/>
          <a:ln w="1905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4126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CF39350E-C1BE-4468-95FA-43140B8D58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4364"/>
            <a:ext cx="9144000" cy="607675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1123C4-86F2-C403-7694-86D3650B3A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2023-10-16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136AE1-F436-17A1-2831-A1FA6EFE6C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Step 3 : Session Processing QA/QC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5566AA-5E95-2509-9B68-0145A4ACD9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529DF9-F8E1-4220-8C8F-E52644C5560B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1C0E98F-1F86-C23B-F1F2-13D39AA3CD44}"/>
              </a:ext>
            </a:extLst>
          </p:cNvPr>
          <p:cNvSpPr txBox="1"/>
          <p:nvPr/>
        </p:nvSpPr>
        <p:spPr>
          <a:xfrm>
            <a:off x="0" y="13732"/>
            <a:ext cx="812800" cy="369332"/>
          </a:xfrm>
          <a:prstGeom prst="rect">
            <a:avLst/>
          </a:prstGeom>
          <a:solidFill>
            <a:schemeClr val="bg1"/>
          </a:solidFill>
          <a:ln w="254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WLP2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8DC09CB-9D3C-B8F3-FF83-F7366588602E}"/>
              </a:ext>
            </a:extLst>
          </p:cNvPr>
          <p:cNvSpPr txBox="1"/>
          <p:nvPr/>
        </p:nvSpPr>
        <p:spPr>
          <a:xfrm>
            <a:off x="3017520" y="537184"/>
            <a:ext cx="11582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0303CE"/>
                </a:solidFill>
              </a:rPr>
              <a:t>Blue = Session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4DFA886-F3A7-F1F6-190F-437F6F64C7C0}"/>
              </a:ext>
            </a:extLst>
          </p:cNvPr>
          <p:cNvSpPr txBox="1"/>
          <p:nvPr/>
        </p:nvSpPr>
        <p:spPr>
          <a:xfrm>
            <a:off x="5090160" y="537184"/>
            <a:ext cx="14630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A16AD5"/>
                </a:solidFill>
              </a:rPr>
              <a:t>Magenta = GVX / RTK</a:t>
            </a:r>
          </a:p>
        </p:txBody>
      </p:sp>
    </p:spTree>
    <p:extLst>
      <p:ext uri="{BB962C8B-B14F-4D97-AF65-F5344CB8AC3E}">
        <p14:creationId xmlns:p14="http://schemas.microsoft.com/office/powerpoint/2010/main" val="3109667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D3745EA-22FC-5D7B-9D16-CE4D70CB5D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Comparison of Results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6E2932A-6764-8C93-077E-15BF0072FA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By examining the contents of the .TXT and the  .VEC files, we can take a very close look at granular results and make more careful and targeted decisions regarding what is and is not an outlier.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1B073C6-2218-3000-D9C4-352F93517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2023-10-16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CBC8B8B-5F10-23D1-CC41-BF7D0E8C66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Step 3 : Session Processing QA/QC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F5613C3-80ED-6114-B192-30306F2E5A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0A20C1-84A2-43C6-AE3D-B33835BB02C3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374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053A6B-C55A-4060-ADA7-497C041CAE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 .TXT File contents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0CBC6F-F1A5-4178-8206-2CB117CF27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The .TXT file contains the computed (called “estimated”) positions for each mark in the solution.</a:t>
            </a:r>
          </a:p>
          <a:p>
            <a:r>
              <a:rPr lang="en-US" sz="2800" dirty="0"/>
              <a:t>The position is derived by computing from the HUB to the remote mark using the vectors.</a:t>
            </a:r>
          </a:p>
          <a:p>
            <a:r>
              <a:rPr lang="en-US" sz="2800" dirty="0"/>
              <a:t>If multiple marks are constrained </a:t>
            </a:r>
            <a:r>
              <a:rPr lang="en-US" sz="2400" i="1" dirty="0">
                <a:solidFill>
                  <a:srgbClr val="FF0000"/>
                </a:solidFill>
              </a:rPr>
              <a:t>(don’t do this), </a:t>
            </a:r>
            <a:r>
              <a:rPr lang="en-US" sz="2800" dirty="0"/>
              <a:t>it will be a least squares computation which blends observational errors with positional errors, making it harder to error-trap.</a:t>
            </a:r>
          </a:p>
          <a:p>
            <a:r>
              <a:rPr lang="en-US" sz="2800" dirty="0"/>
              <a:t>The .TXT file is the </a:t>
            </a:r>
            <a:r>
              <a:rPr lang="en-US" sz="2800" dirty="0">
                <a:solidFill>
                  <a:srgbClr val="FF0000"/>
                </a:solidFill>
              </a:rPr>
              <a:t>ONLY PLACE </a:t>
            </a:r>
            <a:r>
              <a:rPr lang="en-US" sz="2800" dirty="0"/>
              <a:t>where the computed (estimated) positions are to be found in a file.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6E962D-5230-4F01-8A41-677B14A102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2023-10-16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993E68-E1EB-4F24-A70F-0418D1F488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Step 3 : Session Processing QA/QC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486FD4-3C73-45B7-B86E-BDD34E157F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529DF9-F8E1-4220-8C8F-E52644C5560B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0319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2409F3-898D-4716-B178-00B845101A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 .TXT File contents </a:t>
            </a:r>
            <a:r>
              <a:rPr lang="en-US" sz="2800" i="1" dirty="0"/>
              <a:t>(upper part)</a:t>
            </a:r>
            <a:endParaRPr lang="en-US" i="1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D97123-0C2A-4517-AB6D-A427A09567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2023-10-16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EE891A-468B-4597-A290-27CA9175D7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Step 3 : Session Processing QA/QC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46DE5C-2C14-47B2-91E9-3D2D30EF1F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529DF9-F8E1-4220-8C8F-E52644C5560B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AF70A87-F348-42A1-9179-B0AB3FB0CE21}"/>
              </a:ext>
            </a:extLst>
          </p:cNvPr>
          <p:cNvSpPr txBox="1"/>
          <p:nvPr/>
        </p:nvSpPr>
        <p:spPr>
          <a:xfrm>
            <a:off x="660400" y="1107440"/>
            <a:ext cx="7609840" cy="53399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NGS OPUS-Projects 5.1.2 SESSION SOLUTION REPORT</a:t>
            </a:r>
          </a:p>
          <a:p>
            <a:r>
              <a:rPr lang="en-US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 ===============================================</a:t>
            </a:r>
          </a:p>
          <a:p>
            <a:endParaRPr lang="en-US" sz="11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All coordinate accuracies reported here are 1x the formal</a:t>
            </a:r>
          </a:p>
          <a:p>
            <a:r>
              <a:rPr lang="en-US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uncertainties from the solution. For additional information:</a:t>
            </a:r>
          </a:p>
          <a:p>
            <a:r>
              <a:rPr lang="en-US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geodesy.noaa.gov/OPUS/</a:t>
            </a:r>
            <a:r>
              <a:rPr lang="en-US" sz="11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Using_OPUS-Projects.html#accuracy</a:t>
            </a:r>
            <a:endParaRPr lang="en-US" sz="11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endParaRPr lang="en-US" sz="11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These positions were computed without any knowledge by the National</a:t>
            </a:r>
          </a:p>
          <a:p>
            <a:r>
              <a:rPr lang="en-US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Geodetic Survey regarding the equipment or field operating procedures used.</a:t>
            </a:r>
          </a:p>
          <a:p>
            <a:endParaRPr lang="en-US" sz="11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SUBMITTED BY:                  </a:t>
            </a:r>
            <a:r>
              <a:rPr lang="en-US" sz="11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dave.zenk</a:t>
            </a:r>
            <a:endParaRPr lang="en-US" sz="11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SOLUTION FILE NAME:            2021-041-A.sum</a:t>
            </a:r>
          </a:p>
          <a:p>
            <a:r>
              <a:rPr lang="en-US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SOLUTION SOFTWARE:             page5(2008.25)</a:t>
            </a:r>
          </a:p>
          <a:p>
            <a:r>
              <a:rPr lang="en-US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SOLUTION DATE:                 2023-06-20T14:01:18 UTC</a:t>
            </a:r>
          </a:p>
          <a:p>
            <a:r>
              <a:rPr lang="en-US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STANDARD ERROR OF UNIT WEIGHT: 0.795</a:t>
            </a:r>
          </a:p>
          <a:p>
            <a:r>
              <a:rPr lang="en-US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TOTAL NUMBER OF OBSERVATIONS:  120361</a:t>
            </a:r>
          </a:p>
          <a:p>
            <a:r>
              <a:rPr lang="en-US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TOTAL NUMBER OF MARKS:         12</a:t>
            </a:r>
          </a:p>
          <a:p>
            <a:r>
              <a:rPr lang="en-US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CONSTRAINED MARKS:             1 HORIZONTAL, 0 VERTICAL</a:t>
            </a:r>
          </a:p>
          <a:p>
            <a:r>
              <a:rPr lang="en-US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loy2 N36:45:50.43110 W076:14:16.06827   -23.44m        NAD_83(2011) @ 2010.0000</a:t>
            </a:r>
          </a:p>
          <a:p>
            <a:r>
              <a:rPr lang="en-US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loy2         0.14cm           0.08cm     0.13cm        NEU SIGMAS</a:t>
            </a:r>
          </a:p>
          <a:p>
            <a:endParaRPr lang="en-US" sz="11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OVERALL RMS:                   1.6 cm </a:t>
            </a:r>
          </a:p>
          <a:p>
            <a:r>
              <a:rPr lang="en-US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START TIME:                    2021-02-10T00:00:00 GPS</a:t>
            </a:r>
          </a:p>
          <a:p>
            <a:r>
              <a:rPr lang="en-US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STOP TIME:                     2021-02-10T23:59:30 GPS</a:t>
            </a:r>
          </a:p>
          <a:p>
            <a:r>
              <a:rPr lang="en-US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PROGRAM OPERATION:             FULL RUN</a:t>
            </a:r>
          </a:p>
          <a:p>
            <a:r>
              <a:rPr lang="en-US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FREQUENCY:                     L1-ONLY TO ION-FREE [BY BASELINE LENGTH]</a:t>
            </a:r>
          </a:p>
          <a:p>
            <a:r>
              <a:rPr lang="en-US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OBSERVATION INTERVAL:          30 s</a:t>
            </a:r>
          </a:p>
          <a:p>
            <a:r>
              <a:rPr lang="en-US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ELEVATION CUTOFF:              15 deg</a:t>
            </a:r>
          </a:p>
          <a:p>
            <a:r>
              <a:rPr lang="en-US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TROPO INTERVAL:                7200 s [PIECEWISE LINEAR PARAMETERIZATION]</a:t>
            </a:r>
          </a:p>
          <a:p>
            <a:r>
              <a:rPr lang="en-US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DD CORRELATIONS:               ON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74F5093-3609-4F6C-9E91-E823A8B3D3C3}"/>
              </a:ext>
            </a:extLst>
          </p:cNvPr>
          <p:cNvSpPr/>
          <p:nvPr/>
        </p:nvSpPr>
        <p:spPr>
          <a:xfrm>
            <a:off x="3383281" y="3498850"/>
            <a:ext cx="693420" cy="179070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729776A-9929-4B55-87AF-0C024432276A}"/>
              </a:ext>
            </a:extLst>
          </p:cNvPr>
          <p:cNvSpPr/>
          <p:nvPr/>
        </p:nvSpPr>
        <p:spPr>
          <a:xfrm>
            <a:off x="3383281" y="3827780"/>
            <a:ext cx="693420" cy="179070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342BDC9-6076-4857-B61F-AA0881A5AB48}"/>
              </a:ext>
            </a:extLst>
          </p:cNvPr>
          <p:cNvSpPr/>
          <p:nvPr/>
        </p:nvSpPr>
        <p:spPr>
          <a:xfrm>
            <a:off x="3383281" y="4671060"/>
            <a:ext cx="693420" cy="179070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5A2AB15-81CF-4206-80A7-723297EC541A}"/>
              </a:ext>
            </a:extLst>
          </p:cNvPr>
          <p:cNvSpPr/>
          <p:nvPr/>
        </p:nvSpPr>
        <p:spPr>
          <a:xfrm>
            <a:off x="3383280" y="3989070"/>
            <a:ext cx="2217419" cy="179070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675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338B15-C8E2-4DF9-A27E-B6D343304B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 .TXT File contents </a:t>
            </a:r>
            <a:r>
              <a:rPr lang="en-US" sz="2800" i="1" dirty="0"/>
              <a:t>(RMS summary)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D68A5E-C7C7-4446-8C15-6FC359127D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2023-10-16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CEC2EE-ADFD-471D-9E69-9C7ECFB447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Step 3 : Session Processing QA/QC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A23BD6-9185-423D-80ED-1031BA3AFE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529DF9-F8E1-4220-8C8F-E52644C5560B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B855C40-244A-44E8-B2F7-36541E5B11CA}"/>
              </a:ext>
            </a:extLst>
          </p:cNvPr>
          <p:cNvSpPr/>
          <p:nvPr/>
        </p:nvSpPr>
        <p:spPr>
          <a:xfrm>
            <a:off x="830580" y="1464016"/>
            <a:ext cx="928370" cy="1882433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872E411-5D8C-40E2-B1BF-6880B6FCE3E8}"/>
              </a:ext>
            </a:extLst>
          </p:cNvPr>
          <p:cNvSpPr/>
          <p:nvPr/>
        </p:nvSpPr>
        <p:spPr>
          <a:xfrm>
            <a:off x="3211831" y="1464016"/>
            <a:ext cx="693420" cy="1882433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075D5D1-DAE8-43C8-9030-C15C7DF5EB76}"/>
              </a:ext>
            </a:extLst>
          </p:cNvPr>
          <p:cNvSpPr/>
          <p:nvPr/>
        </p:nvSpPr>
        <p:spPr>
          <a:xfrm>
            <a:off x="4823461" y="1464016"/>
            <a:ext cx="693420" cy="1882432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7421BFC-5C1D-466B-91F1-C720353B242A}"/>
              </a:ext>
            </a:extLst>
          </p:cNvPr>
          <p:cNvSpPr/>
          <p:nvPr/>
        </p:nvSpPr>
        <p:spPr>
          <a:xfrm>
            <a:off x="4053841" y="1464017"/>
            <a:ext cx="693421" cy="1882432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6B829CF-0088-4FE7-8268-3F919B91D64B}"/>
              </a:ext>
            </a:extLst>
          </p:cNvPr>
          <p:cNvSpPr/>
          <p:nvPr/>
        </p:nvSpPr>
        <p:spPr>
          <a:xfrm>
            <a:off x="5570222" y="1464016"/>
            <a:ext cx="693420" cy="1882432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CB39ABC-240F-482A-90A5-BE5B4110DFB4}"/>
              </a:ext>
            </a:extLst>
          </p:cNvPr>
          <p:cNvSpPr txBox="1"/>
          <p:nvPr/>
        </p:nvSpPr>
        <p:spPr>
          <a:xfrm>
            <a:off x="660400" y="1107440"/>
            <a:ext cx="7609840" cy="2292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BASELINE      LENGTH       RMS       OBS   OMITTED    FIXED</a:t>
            </a:r>
          </a:p>
          <a:p>
            <a:r>
              <a:rPr lang="en-US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--------------------------------------------------------------</a:t>
            </a:r>
          </a:p>
          <a:p>
            <a:r>
              <a:rPr lang="en-US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brmr-loy2     11.497 km      1.1 cm     5258     6.7%   100.0%   </a:t>
            </a:r>
          </a:p>
          <a:p>
            <a:r>
              <a:rPr lang="en-US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gp99-loy2     14.532 km      1.9 cm     5674    12.8%    97.1%   </a:t>
            </a:r>
          </a:p>
          <a:p>
            <a:r>
              <a:rPr lang="en-US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ou03-loy2     14.825 km      1.4 cm     5001    12.1%    98.1%   </a:t>
            </a:r>
          </a:p>
          <a:p>
            <a:r>
              <a:rPr lang="en-US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ou18-loy2     15.251 km      2.2 cm     4582    24.9%    97.5%   </a:t>
            </a:r>
          </a:p>
          <a:p>
            <a:r>
              <a:rPr lang="en-US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863f-loy2     21.424 km      1.6 cm     4833    17.6%    91.4%   </a:t>
            </a:r>
          </a:p>
          <a:p>
            <a:r>
              <a:rPr lang="en-US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w416-loy2     21.627 km      2.0 cm     4486    20.7%    97.8%   </a:t>
            </a:r>
          </a:p>
          <a:p>
            <a:r>
              <a:rPr lang="en-US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ls03-loy2     24.992 km      1.5 cm    18235     5.1%    99.6%   </a:t>
            </a:r>
          </a:p>
          <a:p>
            <a:r>
              <a:rPr lang="en-US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ncel-loy2     46.939 km      1.4 cm    18174     5.3%    99.2%   </a:t>
            </a:r>
          </a:p>
          <a:p>
            <a:r>
              <a:rPr lang="en-US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ncga-loy2     56.473 km      1.6 cm    17889     6.9%    99.6%   </a:t>
            </a:r>
          </a:p>
          <a:p>
            <a:r>
              <a:rPr lang="en-US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vagp-loy2     58.603 km      1.5 cm    18500     3.1%    99.6%   </a:t>
            </a:r>
          </a:p>
          <a:p>
            <a:r>
              <a:rPr lang="en-US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asub-loy2    491.455 km      1.4 cm    17729     3.4%    89.1% </a:t>
            </a:r>
          </a:p>
        </p:txBody>
      </p:sp>
    </p:spTree>
    <p:extLst>
      <p:ext uri="{BB962C8B-B14F-4D97-AF65-F5344CB8AC3E}">
        <p14:creationId xmlns:p14="http://schemas.microsoft.com/office/powerpoint/2010/main" val="7149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F9BFC3D-4D8E-4D3D-9830-BE060CCD47C3}"/>
              </a:ext>
            </a:extLst>
          </p:cNvPr>
          <p:cNvSpPr txBox="1"/>
          <p:nvPr/>
        </p:nvSpPr>
        <p:spPr>
          <a:xfrm>
            <a:off x="660400" y="1107440"/>
            <a:ext cx="7609840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MARK  ESTIMATED - A PRIORI COORDINATE SHIFTS</a:t>
            </a:r>
          </a:p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------------------------------------------------------------------------------</a:t>
            </a:r>
          </a:p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863f  N:      0.005 m (0.001 m) E:     -0.005 m (0.001 m) H:     -0.017 m (0.002 m)</a:t>
            </a:r>
          </a:p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asub  N:     -0.002 m (0.001 m) E:      0.005 m (0.001 m) H:      0.006 m (0.002 m)</a:t>
            </a:r>
          </a:p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brmr  N:      0.001 m (0.001 m) E:     -0.003 m (0.001 m) H:     -0.010 m (0.002 m)</a:t>
            </a:r>
          </a:p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gp99  N:     -0.004 m (0.001 m) E:     -0.002 m (0.001 m) H:      0.003 m (0.002 m)</a:t>
            </a:r>
          </a:p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loy2  N:      0.000 m (0.001 m) E:      0.000 m (0.001 m) H:     -0.001 m (0.001 m)</a:t>
            </a:r>
          </a:p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ls03  N:     -0.003 m (0.001 m) E:     -0.003 m (0.001 m) H:     -0.003 m (0.002 m)</a:t>
            </a:r>
          </a:p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ncel  N:     -0.004 m (0.001 m) E:     -0.004 m (0.001 m) H:     -0.003 m (0.002 m)</a:t>
            </a:r>
          </a:p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ncga  N:     -0.004 m (0.001 m) E:     -0.005 m (0.001 m) H:      0.014 m (0.002 m)</a:t>
            </a:r>
          </a:p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ou03  N:      0.000 m (0.001 m) E:     -0.003 m (0.001 m) H:     -0.007 m (0.002 m)</a:t>
            </a:r>
          </a:p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ou18  N:     -0.003 m (0.001 m) E:     -0.004 m (0.001 m) H:      0.017 m (0.002 m)</a:t>
            </a:r>
          </a:p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vagp  N:      0.003 m (0.001 m) E:      0.000 m (0.001 m) H:     -0.004 m (0.002 m)</a:t>
            </a:r>
          </a:p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w416  N:      0.001 m (0.001 m) E:     -0.002 m (0.001 m) H:      0.006 m (0.002 m))</a:t>
            </a:r>
            <a:endParaRPr lang="en-US" sz="11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062A558-1973-4C0D-BE6D-08F5290982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 .TXT File contents </a:t>
            </a:r>
            <a:r>
              <a:rPr lang="en-US" sz="2800" i="1" dirty="0"/>
              <a:t>(a-priori shifts)</a:t>
            </a:r>
            <a:endParaRPr lang="en-US" i="1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9A8C9F-A976-4571-BB14-13D202FA1D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2023-10-16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7AA67B-3FB0-4B5F-8D41-CD9FF35D87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Step 3 : Session Processing QA/QC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0AB352-2A3C-4DD2-A1E7-103C774EA1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529DF9-F8E1-4220-8C8F-E52644C5560B}" type="slidenum">
              <a:rPr lang="en-US" smtClean="0"/>
              <a:pPr>
                <a:defRPr/>
              </a:pPr>
              <a:t>29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D4BC309-072A-43C3-8E9D-2A5AC5801640}"/>
              </a:ext>
            </a:extLst>
          </p:cNvPr>
          <p:cNvSpPr/>
          <p:nvPr/>
        </p:nvSpPr>
        <p:spPr>
          <a:xfrm>
            <a:off x="830580" y="1464016"/>
            <a:ext cx="510540" cy="2105637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815F28B-8DDE-44A1-B280-AD79573C69B0}"/>
              </a:ext>
            </a:extLst>
          </p:cNvPr>
          <p:cNvSpPr/>
          <p:nvPr/>
        </p:nvSpPr>
        <p:spPr>
          <a:xfrm>
            <a:off x="1957373" y="1464016"/>
            <a:ext cx="762634" cy="2105637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B9BEBBB-DCBF-4E1C-977F-2258104F9F30}"/>
              </a:ext>
            </a:extLst>
          </p:cNvPr>
          <p:cNvSpPr/>
          <p:nvPr/>
        </p:nvSpPr>
        <p:spPr>
          <a:xfrm>
            <a:off x="6346793" y="1464016"/>
            <a:ext cx="756920" cy="2105636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161424B-82C3-463D-90EC-C5FD58D70921}"/>
              </a:ext>
            </a:extLst>
          </p:cNvPr>
          <p:cNvSpPr/>
          <p:nvPr/>
        </p:nvSpPr>
        <p:spPr>
          <a:xfrm>
            <a:off x="4090018" y="1464016"/>
            <a:ext cx="839787" cy="2105636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7630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000" dirty="0"/>
              <a:t>What’s in this training?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7200" y="1280160"/>
            <a:ext cx="8229600" cy="2893100"/>
          </a:xfrm>
          <a:prstGeom prst="rect">
            <a:avLst/>
          </a:prstGeom>
          <a:noFill/>
          <a:effectLst/>
        </p:spPr>
        <p:style>
          <a:lnRef idx="0">
            <a:schemeClr val="accent1"/>
          </a:lnRef>
          <a:fillRef idx="1001">
            <a:schemeClr val="dk2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3175" indent="-3175">
              <a:spcBef>
                <a:spcPct val="50000"/>
              </a:spcBef>
            </a:pPr>
            <a:r>
              <a:rPr lang="en-US" sz="2800" dirty="0">
                <a:solidFill>
                  <a:schemeClr val="tx1"/>
                </a:solidFill>
                <a:cs typeface="Arial" pitchFamily="34" charset="0"/>
              </a:rPr>
              <a:t>This presentation begins after all the sessions have been processed. </a:t>
            </a:r>
          </a:p>
          <a:p>
            <a:pPr marL="3175" indent="-3175">
              <a:spcBef>
                <a:spcPct val="50000"/>
              </a:spcBef>
            </a:pPr>
            <a:r>
              <a:rPr lang="en-US" sz="2800" dirty="0">
                <a:solidFill>
                  <a:schemeClr val="tx1"/>
                </a:solidFill>
                <a:cs typeface="Arial" pitchFamily="34" charset="0"/>
              </a:rPr>
              <a:t>Then, it describes the session web pages, important QA/QC steps (.VEC and POS), how to evaluate and select CORS, and how to compare computed results to published control.</a:t>
            </a:r>
          </a:p>
        </p:txBody>
      </p:sp>
      <p:sp>
        <p:nvSpPr>
          <p:cNvPr id="18" name="Date Placeholder 1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2023-10-16</a:t>
            </a:r>
            <a:endParaRPr lang="en-US" dirty="0"/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529DF9-F8E1-4220-8C8F-E52644C5560B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Step 3 : Session Processing QA/QC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89F509-EED2-432F-AF1A-67C3875BE9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 .TXT File contents </a:t>
            </a:r>
            <a:r>
              <a:rPr lang="en-US" sz="2800" i="1" dirty="0"/>
              <a:t>(lower part)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CD0665-D4AD-4D22-9ED1-3E27AB2E16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2023-10-16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586438-9A12-45B9-85AA-97A83803DF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Step 3 : Session Processing QA/QC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71F5DA-8A73-46DF-880E-10339204A6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529DF9-F8E1-4220-8C8F-E52644C5560B}" type="slidenum">
              <a:rPr lang="en-US" smtClean="0"/>
              <a:pPr>
                <a:defRPr/>
              </a:pPr>
              <a:t>30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5F45010-E82A-4784-868D-D682FCE96BA7}"/>
              </a:ext>
            </a:extLst>
          </p:cNvPr>
          <p:cNvSpPr txBox="1"/>
          <p:nvPr/>
        </p:nvSpPr>
        <p:spPr>
          <a:xfrm>
            <a:off x="660400" y="1107440"/>
            <a:ext cx="7609840" cy="43242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+++++++++++++++++++++++++++++++++++++++++++++++++++++++++++++++++++++++++++++</a:t>
            </a:r>
          </a:p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UNCONSTRAINED MARKS</a:t>
            </a:r>
          </a:p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+++++++++++++++++++++++++++++++++++++++++++++++++++++++++++++++++++++++++++++</a:t>
            </a:r>
          </a:p>
          <a:p>
            <a:endParaRPr lang="pt-BR" sz="11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MARK:      863f (863f       1; 863f)</a:t>
            </a:r>
          </a:p>
          <a:p>
            <a:endParaRPr lang="pt-BR" sz="11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REF FRAME:    NAD_83(2011) @ 2010.00000000          ITRF2014 @ 2021.11104925</a:t>
            </a:r>
          </a:p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X:                1206288.546 m    0.001 m          1206287.638 m    0.001 m</a:t>
            </a:r>
          </a:p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Y:               -4959186.770 m    0.002 m         -4959185.298 m    0.002 m</a:t>
            </a:r>
          </a:p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Z:                3812292.490 m    0.002 m          3812292.426 m    0.002 m</a:t>
            </a:r>
          </a:p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LAT:           36 56 33.74469      0.001 m       36 56 33.77511      0.001 m</a:t>
            </a:r>
          </a:p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E LON:        283 40 16.70066      0.001 m      283 40 16.67908      0.001 m</a:t>
            </a:r>
          </a:p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W LON:         76 19 43.29934      0.001 m       76 19 43.32092      0.001 m</a:t>
            </a:r>
          </a:p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EL HGT:               -34.695 m    0.002 m              -36.048 m    0.002 m</a:t>
            </a:r>
          </a:p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ORTHO HGT:              2.207 m    0.017 m  (= EL HGT - -36.902 GEOID18 HGT)</a:t>
            </a:r>
          </a:p>
          <a:p>
            <a:endParaRPr lang="pt-BR" sz="11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UTM COORDINATES    STATE PLANE COORDINATES</a:t>
            </a:r>
          </a:p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 UTM (Zone 18)         SPC (4502 VA S)</a:t>
            </a:r>
          </a:p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NORTHING (Y)      4089341.276 m        1069848.933 m</a:t>
            </a:r>
          </a:p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EASTING (X)        381686.396 m        3693394.137 m</a:t>
            </a:r>
          </a:p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CONVERGENCE       -0.79865833 deg       1.31781944 deg</a:t>
            </a:r>
          </a:p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POINT SCALE        0.99977245           0.99997271</a:t>
            </a:r>
          </a:p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COMBINED FACTOR    0.99977789           0.99997815</a:t>
            </a:r>
          </a:p>
          <a:p>
            <a:endParaRPr lang="pt-BR" sz="11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US NATIONAL GRID DESIGNATOR: 18SUF8168689341 (NAD 83)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ED01053-5F44-4650-813B-EEDD12378154}"/>
              </a:ext>
            </a:extLst>
          </p:cNvPr>
          <p:cNvSpPr/>
          <p:nvPr/>
        </p:nvSpPr>
        <p:spPr>
          <a:xfrm>
            <a:off x="800100" y="2141221"/>
            <a:ext cx="3575685" cy="182880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5F00272-5670-4B63-B7B9-05B7D25AB87C}"/>
              </a:ext>
            </a:extLst>
          </p:cNvPr>
          <p:cNvSpPr/>
          <p:nvPr/>
        </p:nvSpPr>
        <p:spPr>
          <a:xfrm>
            <a:off x="800100" y="2825082"/>
            <a:ext cx="2851150" cy="158623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ABCE547-6ABA-4EB1-AA71-2CD62E8543A8}"/>
              </a:ext>
            </a:extLst>
          </p:cNvPr>
          <p:cNvSpPr/>
          <p:nvPr/>
        </p:nvSpPr>
        <p:spPr>
          <a:xfrm>
            <a:off x="800100" y="3338830"/>
            <a:ext cx="2851150" cy="158623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D9EF28A-2794-4D0E-BFDC-D0D10A0F2338}"/>
              </a:ext>
            </a:extLst>
          </p:cNvPr>
          <p:cNvSpPr/>
          <p:nvPr/>
        </p:nvSpPr>
        <p:spPr>
          <a:xfrm>
            <a:off x="800100" y="3154885"/>
            <a:ext cx="2851150" cy="158623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AADE200-3E70-4C00-AE3C-A8C8DC8783A1}"/>
              </a:ext>
            </a:extLst>
          </p:cNvPr>
          <p:cNvSpPr/>
          <p:nvPr/>
        </p:nvSpPr>
        <p:spPr>
          <a:xfrm>
            <a:off x="800100" y="3510264"/>
            <a:ext cx="6419850" cy="158623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189D204-AA2E-4432-8A28-7B10D87CD28B}"/>
              </a:ext>
            </a:extLst>
          </p:cNvPr>
          <p:cNvSpPr/>
          <p:nvPr/>
        </p:nvSpPr>
        <p:spPr>
          <a:xfrm>
            <a:off x="800099" y="1820496"/>
            <a:ext cx="1365251" cy="182880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1928A85-8017-4F55-B09F-42C2E7E5DD6D}"/>
              </a:ext>
            </a:extLst>
          </p:cNvPr>
          <p:cNvSpPr/>
          <p:nvPr/>
        </p:nvSpPr>
        <p:spPr>
          <a:xfrm>
            <a:off x="800099" y="1312808"/>
            <a:ext cx="1866902" cy="182880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69C5AC2-7234-4015-861D-51ED4748180B}"/>
              </a:ext>
            </a:extLst>
          </p:cNvPr>
          <p:cNvSpPr/>
          <p:nvPr/>
        </p:nvSpPr>
        <p:spPr>
          <a:xfrm>
            <a:off x="660400" y="2080078"/>
            <a:ext cx="3820160" cy="1668962"/>
          </a:xfrm>
          <a:prstGeom prst="rect">
            <a:avLst/>
          </a:prstGeom>
          <a:solidFill>
            <a:srgbClr val="FFFF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8E15528-BD31-44B8-B2B5-7A6A791E612D}"/>
              </a:ext>
            </a:extLst>
          </p:cNvPr>
          <p:cNvSpPr/>
          <p:nvPr/>
        </p:nvSpPr>
        <p:spPr>
          <a:xfrm>
            <a:off x="4569460" y="2083491"/>
            <a:ext cx="2867660" cy="1389959"/>
          </a:xfrm>
          <a:prstGeom prst="rect">
            <a:avLst/>
          </a:prstGeom>
          <a:solidFill>
            <a:srgbClr val="92D05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54BF7D1-3910-419B-8157-9A8E7FBEAFEB}"/>
              </a:ext>
            </a:extLst>
          </p:cNvPr>
          <p:cNvSpPr/>
          <p:nvPr/>
        </p:nvSpPr>
        <p:spPr>
          <a:xfrm>
            <a:off x="5162550" y="2132917"/>
            <a:ext cx="2121693" cy="182880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1EE3FA9-C7E5-4FD2-8F08-DC709D419F90}"/>
              </a:ext>
            </a:extLst>
          </p:cNvPr>
          <p:cNvSpPr/>
          <p:nvPr/>
        </p:nvSpPr>
        <p:spPr>
          <a:xfrm>
            <a:off x="4480560" y="3510264"/>
            <a:ext cx="2803683" cy="238211"/>
          </a:xfrm>
          <a:prstGeom prst="rect">
            <a:avLst/>
          </a:prstGeom>
          <a:solidFill>
            <a:srgbClr val="FFFF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7537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25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25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156EBC-4F19-48CA-A618-B48CB01AFC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 .TXT File contents </a:t>
            </a:r>
            <a:r>
              <a:rPr lang="en-US" sz="2800" i="1" dirty="0"/>
              <a:t>(bottom part)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CCD904-E15F-4D95-BE22-672046C2B2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2023-10-16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73334C-FC8A-417E-94C8-8B41FA7483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Step 3 : Session Processing QA/QC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098A1F-D4F0-41AE-AB4D-93A97CEC9A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529DF9-F8E1-4220-8C8F-E52644C5560B}" type="slidenum">
              <a:rPr lang="en-US" smtClean="0"/>
              <a:pPr>
                <a:defRPr/>
              </a:pPr>
              <a:t>31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B7D3DB3-0FF6-4A46-AEE4-F0A8710F2749}"/>
              </a:ext>
            </a:extLst>
          </p:cNvPr>
          <p:cNvSpPr txBox="1"/>
          <p:nvPr/>
        </p:nvSpPr>
        <p:spPr>
          <a:xfrm>
            <a:off x="660400" y="1107440"/>
            <a:ext cx="7609840" cy="5001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+++++++++++++++++++++++++++++++++++++++++++++++++++++++++++++++++++++++++++++</a:t>
            </a:r>
          </a:p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CONSTRAINED MARKS</a:t>
            </a:r>
          </a:p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+++++++++++++++++++++++++++++++++++++++++++++++++++++++++++++++++++++++++++++</a:t>
            </a:r>
          </a:p>
          <a:p>
            <a:endParaRPr lang="pt-BR" sz="11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MARK:      loy2 (loy2  a    3; LOYOLA 2 COOP; Chesapeake, Virginia, U.S.A)</a:t>
            </a:r>
          </a:p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CONSTRAIN: 3-D NORMAL</a:t>
            </a:r>
          </a:p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N36:45:50.43110 W076:14:16.06827   -23.44m        NAD_83(2011) @ 2010.0000</a:t>
            </a:r>
          </a:p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0.14cm           0.08cm     0.13cm        NEU SIGMAS</a:t>
            </a:r>
          </a:p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SHIFTS N:      0.000 m (0.001 m) E:      0.000 m (0.001 m) H:     -0.001 m (0.001 m)</a:t>
            </a:r>
          </a:p>
          <a:p>
            <a:endParaRPr lang="pt-BR" sz="11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REF FRAME:    NAD_83(2011) @ 2010.00000000          ITRF2014 @ 2021.11104925</a:t>
            </a:r>
          </a:p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X:                1216986.213 m    0.001 m          1216985.298 m    0.001 m</a:t>
            </a:r>
          </a:p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Y:               -4968828.058 m    0.001 m         -4968826.570 m    0.001 m</a:t>
            </a:r>
          </a:p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Z:                3796431.071 m    0.001 m          3796430.998 m    0.001 m</a:t>
            </a:r>
          </a:p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LAT:           36 45 50.43109      0.001 m       36 45 50.46147      0.001 m</a:t>
            </a:r>
          </a:p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E LON:        283 45 43.93174      0.001 m      283 45 43.91017      0.001 m</a:t>
            </a:r>
          </a:p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W LON:         76 14 16.06826      0.001 m       76 14 16.08983      0.001 m</a:t>
            </a:r>
          </a:p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EL HGT:               -23.441 m    0.001 m              -24.817 m    0.001 m</a:t>
            </a:r>
          </a:p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ORTHO HGT:             13.842 m    0.017 m  (= EL HGT - -37.283 GEOID18 HGT)</a:t>
            </a:r>
          </a:p>
          <a:p>
            <a:endParaRPr lang="pt-BR" sz="11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UTM COORDINATES    STATE PLANE COORDINATES</a:t>
            </a:r>
          </a:p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 UTM (Zone 18)         SPC (4502 VA S)</a:t>
            </a:r>
          </a:p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NORTHING (Y)      4069407.907 m        1050214.000 m</a:t>
            </a:r>
          </a:p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EASTING (X)        389523.825 m        3701963.852 m</a:t>
            </a:r>
          </a:p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CONVERGENCE       -0.74092222 deg       1.37298611 deg</a:t>
            </a:r>
          </a:p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POINT SCALE        0.99975036           1.00000048</a:t>
            </a:r>
          </a:p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COMBINED FACTOR    0.99975404           1.00000416</a:t>
            </a:r>
          </a:p>
          <a:p>
            <a:endParaRPr lang="pt-BR" sz="11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US NATIONAL GRID DESIGNATOR: 18SUF8952469408 (NAD 83)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7CDADAD-20B2-49BC-B1D4-AE0B26712DF2}"/>
              </a:ext>
            </a:extLst>
          </p:cNvPr>
          <p:cNvSpPr/>
          <p:nvPr/>
        </p:nvSpPr>
        <p:spPr>
          <a:xfrm>
            <a:off x="800100" y="2482751"/>
            <a:ext cx="7143750" cy="182880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C583D6C-8B3F-4DC4-BC62-A89102708BC6}"/>
              </a:ext>
            </a:extLst>
          </p:cNvPr>
          <p:cNvSpPr/>
          <p:nvPr/>
        </p:nvSpPr>
        <p:spPr>
          <a:xfrm>
            <a:off x="800100" y="2825082"/>
            <a:ext cx="2851150" cy="158623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EBF28D2-13CA-436E-9C80-EB92BB727C10}"/>
              </a:ext>
            </a:extLst>
          </p:cNvPr>
          <p:cNvSpPr/>
          <p:nvPr/>
        </p:nvSpPr>
        <p:spPr>
          <a:xfrm>
            <a:off x="800099" y="4010793"/>
            <a:ext cx="2851150" cy="158623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5106C37-B787-4FAE-9908-2F3501EC7B43}"/>
              </a:ext>
            </a:extLst>
          </p:cNvPr>
          <p:cNvSpPr/>
          <p:nvPr/>
        </p:nvSpPr>
        <p:spPr>
          <a:xfrm>
            <a:off x="800099" y="3826848"/>
            <a:ext cx="2851150" cy="158623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EBD564C-7472-4E67-B271-6349CC3D6319}"/>
              </a:ext>
            </a:extLst>
          </p:cNvPr>
          <p:cNvSpPr/>
          <p:nvPr/>
        </p:nvSpPr>
        <p:spPr>
          <a:xfrm>
            <a:off x="800098" y="4182227"/>
            <a:ext cx="6445251" cy="158623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3D47EC3-4680-491E-BAEA-527150864FBF}"/>
              </a:ext>
            </a:extLst>
          </p:cNvPr>
          <p:cNvSpPr/>
          <p:nvPr/>
        </p:nvSpPr>
        <p:spPr>
          <a:xfrm>
            <a:off x="800099" y="1820496"/>
            <a:ext cx="1365251" cy="182880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3DDF1AF-A636-44A1-BBFD-738021268946}"/>
              </a:ext>
            </a:extLst>
          </p:cNvPr>
          <p:cNvSpPr/>
          <p:nvPr/>
        </p:nvSpPr>
        <p:spPr>
          <a:xfrm>
            <a:off x="800099" y="3506111"/>
            <a:ext cx="2851150" cy="158623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59C0956-0530-4007-86CB-83D6F132E251}"/>
              </a:ext>
            </a:extLst>
          </p:cNvPr>
          <p:cNvSpPr/>
          <p:nvPr/>
        </p:nvSpPr>
        <p:spPr>
          <a:xfrm>
            <a:off x="800099" y="1306489"/>
            <a:ext cx="1600201" cy="182880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4086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2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BDE176-8C41-F6EB-E638-B6AC7D2CAF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.TXT Position Comparison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E6AD28-87A6-8D0F-720D-42DC78C651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a few minutes, we’ll come back to the .TXT file to harvest the positions and make the position comparisons.</a:t>
            </a:r>
          </a:p>
          <a:p>
            <a:r>
              <a:rPr lang="en-US" dirty="0"/>
              <a:t>But first, let’s look at the .VEC files and make the vector comparisons.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C902E8-B30E-D3D2-53FD-191D599C20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2023-10-16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28D9E9-C769-0147-C017-FEEB81F078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Step 3 : Session Processing QA/QC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9FBB47-DCF6-0FE3-2BE6-DB32878503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529DF9-F8E1-4220-8C8F-E52644C5560B}" type="slidenum">
              <a:rPr lang="en-US" smtClean="0"/>
              <a:pPr>
                <a:defRPr/>
              </a:pPr>
              <a:t>32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ED71FC0-405E-AF13-8B9E-A89568EEC0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9043" y="3840050"/>
            <a:ext cx="5985914" cy="256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17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49F76E-D0E6-494F-93BE-5B51FC15A4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.VEC Comparison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23D501-B82D-0D8C-5138-6393C72868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2 ways to compare the results in the .VEC files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Use a </a:t>
            </a:r>
            <a:r>
              <a:rPr lang="en-US" i="1" dirty="0"/>
              <a:t>generic text editor </a:t>
            </a:r>
            <a:r>
              <a:rPr lang="en-US" dirty="0"/>
              <a:t>to combine, sort, inspect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Use the </a:t>
            </a:r>
            <a:r>
              <a:rPr lang="en-US" i="1" dirty="0" err="1"/>
              <a:t>WinTeqc</a:t>
            </a:r>
            <a:r>
              <a:rPr lang="en-US" i="1" dirty="0"/>
              <a:t> utility </a:t>
            </a:r>
            <a:r>
              <a:rPr lang="en-US" dirty="0"/>
              <a:t>to combine, sort, inspect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1848E5-C815-713A-3571-925EA236DF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2023-10-16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0EE08C-EF82-64D3-D6C5-FE6EB92124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Step 3 : Session Processing QA/QC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F02FA4-6E4D-26FF-6A34-0C0E0F163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529DF9-F8E1-4220-8C8F-E52644C5560B}" type="slidenum">
              <a:rPr lang="en-US" smtClean="0"/>
              <a:pPr>
                <a:defRPr/>
              </a:pPr>
              <a:t>33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F6769F-485A-D753-9EA0-8BEA1AD09499}"/>
              </a:ext>
            </a:extLst>
          </p:cNvPr>
          <p:cNvSpPr txBox="1"/>
          <p:nvPr/>
        </p:nvSpPr>
        <p:spPr>
          <a:xfrm rot="21271891">
            <a:off x="358971" y="4351751"/>
            <a:ext cx="8426056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rgbClr val="0070C0"/>
                </a:solidFill>
              </a:rPr>
              <a:t>Note:</a:t>
            </a:r>
          </a:p>
          <a:p>
            <a:r>
              <a:rPr lang="en-US" i="1" dirty="0">
                <a:solidFill>
                  <a:srgbClr val="0070C0"/>
                </a:solidFill>
              </a:rPr>
              <a:t>The following .VEC Comparisons are ONLY for the SESSIONS.</a:t>
            </a:r>
          </a:p>
          <a:p>
            <a:r>
              <a:rPr lang="en-US" i="1" dirty="0">
                <a:solidFill>
                  <a:srgbClr val="0070C0"/>
                </a:solidFill>
              </a:rPr>
              <a:t>The GVX Vectors cannot be harvested in a similar format at this time. </a:t>
            </a:r>
          </a:p>
          <a:p>
            <a:r>
              <a:rPr lang="en-US" i="1" dirty="0">
                <a:solidFill>
                  <a:srgbClr val="0070C0"/>
                </a:solidFill>
              </a:rPr>
              <a:t>However, the individual Mark Pages (slides 18-24) show a graphical comparison.</a:t>
            </a:r>
          </a:p>
        </p:txBody>
      </p:sp>
    </p:spTree>
    <p:extLst>
      <p:ext uri="{BB962C8B-B14F-4D97-AF65-F5344CB8AC3E}">
        <p14:creationId xmlns:p14="http://schemas.microsoft.com/office/powerpoint/2010/main" val="1946856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3C7E4C-77DA-4007-ADB1-0A89AAE419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.VEC Comparison (1 of 5)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086517-A7AC-43DE-B03B-96C75ADDFB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2023-10-16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BF3289-D5BB-4235-9B3C-9FBFC14DB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Step 3 : Session Processing QA/QC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C71D98-3A95-4943-B966-46291AB4F9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529DF9-F8E1-4220-8C8F-E52644C5560B}" type="slidenum">
              <a:rPr lang="en-US" smtClean="0"/>
              <a:pPr>
                <a:defRPr/>
              </a:pPr>
              <a:t>34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DBC581C-09E3-49C8-9E7D-51647B41B0A2}"/>
              </a:ext>
            </a:extLst>
          </p:cNvPr>
          <p:cNvSpPr txBox="1"/>
          <p:nvPr/>
        </p:nvSpPr>
        <p:spPr>
          <a:xfrm>
            <a:off x="152400" y="1536174"/>
            <a:ext cx="85344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2021-041-A.vec created: 2023-06-20 18:02 UTC downloaded: 2023-06-21 16:30 UTC</a:t>
            </a: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DOY SESS  REF  REM      DELTA X    SIGX      DELTA Y    SIGY      DELTA Z    SIGZ     L (METERS)  PATH   </a:t>
            </a: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-------- ---- ----   ------------- ----   ------------- ----   ------------- ----    -----------  -------</a:t>
            </a: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21-041-A 863F LOY2      10697.6595    5      -9641.2724   16     -15861.4287   13     21423.7945  </a:t>
            </a:r>
            <a:r>
              <a:rPr lang="en-US" sz="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rmetpjfy</a:t>
            </a:r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/21041/Results</a:t>
            </a: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21-041-A BRMR LOY2       6836.0444    5      -4546.1948   16      -8048.5667   12     11496.9046  </a:t>
            </a:r>
            <a:r>
              <a:rPr lang="en-US" sz="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rmetpjfy</a:t>
            </a:r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/21041/Results</a:t>
            </a: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21-041-A GP99 LOY2       6915.7057    4      -6710.0208   16     -10878.4862   12     14532.4749  </a:t>
            </a:r>
            <a:r>
              <a:rPr lang="en-US" sz="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rmetpjfy</a:t>
            </a:r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/21041/Results</a:t>
            </a: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21-041-A OU03 LOY2       7653.7617    5      -6535.1458   17     -10886.0861   12     14825.4871  </a:t>
            </a:r>
            <a:r>
              <a:rPr lang="en-US" sz="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rmetpjfy</a:t>
            </a:r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/21041/Results</a:t>
            </a: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21-041-A OU18 LOY2       8782.6631    5      -6206.1835   17     -10814.6137   13     15251.4837  </a:t>
            </a:r>
            <a:r>
              <a:rPr lang="en-US" sz="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rmetpjfy</a:t>
            </a:r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/21041/Results</a:t>
            </a: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21-041-A W416 LOY2       4952.2346    5     -12099.6336   17     -17228.4495   13     21627.4185  </a:t>
            </a:r>
            <a:r>
              <a:rPr lang="en-US" sz="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rmetpjfy</a:t>
            </a:r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/21041/Results</a:t>
            </a: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21-041-A ASUB LOY2     471536.3981    4     129735.1800   11      48477.8996    9    491454.8793  </a:t>
            </a:r>
            <a:r>
              <a:rPr lang="en-US" sz="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rmetpjfy</a:t>
            </a:r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/21041/Results</a:t>
            </a: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21-041-A LS03 LOY2     -23718.7570    3      -7561.3823   10      -2198.4689    8     24991.7427  </a:t>
            </a:r>
            <a:r>
              <a:rPr lang="en-US" sz="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rmetpjfy</a:t>
            </a:r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/21041/Results</a:t>
            </a: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21-041-A NCEL LOY2      -4870.9458    3      27561.2872   10      37682.1648    8     46939.2822  </a:t>
            </a:r>
            <a:r>
              <a:rPr lang="en-US" sz="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rmetpjfy</a:t>
            </a:r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/21041/Results</a:t>
            </a: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21-041-A NCGA LOY2      36997.0492    3      31161.4962   10      29144.2156    8     56473.0538  </a:t>
            </a:r>
            <a:r>
              <a:rPr lang="en-US" sz="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rmetpjfy</a:t>
            </a:r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/21041/Results</a:t>
            </a: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21-041-A VAGP LOY2      30253.2246    3     -25968.9427   10     -42949.2377    8     58602.7354  </a:t>
            </a:r>
            <a:r>
              <a:rPr lang="en-US" sz="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rmetpjfy</a:t>
            </a:r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/21041/Results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3D5D59E-EA1E-49B1-8F18-99C48FA880CF}"/>
              </a:ext>
            </a:extLst>
          </p:cNvPr>
          <p:cNvSpPr txBox="1"/>
          <p:nvPr/>
        </p:nvSpPr>
        <p:spPr>
          <a:xfrm>
            <a:off x="152400" y="3886131"/>
            <a:ext cx="85344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2021-048-A.vec created: 2023-06-20 18:02 UTC downloaded: 2023-06-21 16:33 UTC</a:t>
            </a: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DOY SESS  REF  REM      DELTA X    SIGX      DELTA Y    SIGY      DELTA Z    SIGZ     L (METERS)  PATH   </a:t>
            </a: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-------- ---- ----   ------------- ----   ------------- ----   ------------- ----    -----------  -------</a:t>
            </a: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21-048-A 863F LOY2      10697.6582    5      -9641.2743   17     -15861.4244   13     21423.7916  </a:t>
            </a:r>
            <a:r>
              <a:rPr lang="en-US" sz="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rmetpjfy</a:t>
            </a:r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/21048/Results</a:t>
            </a: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21-048-A BRMR LOY2       6836.0411    4      -4546.1897   14      -8048.5673   11     11496.9011  </a:t>
            </a:r>
            <a:r>
              <a:rPr lang="en-US" sz="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rmetpjfy</a:t>
            </a:r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/21048/Results</a:t>
            </a: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21-048-A GP99 LOY2       6915.7004    4      -6710.0184   15     -10878.4845   12     14532.4700  </a:t>
            </a:r>
            <a:r>
              <a:rPr lang="en-US" sz="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rmetpjfy</a:t>
            </a:r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/21048/Results</a:t>
            </a: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21-048-A OU03 LOY2       7653.7576    5      -6535.1380   16     -10886.0895   12     14825.4841  </a:t>
            </a:r>
            <a:r>
              <a:rPr lang="en-US" sz="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rmetpjfy</a:t>
            </a:r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/21048/Results</a:t>
            </a: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21-048-A OU18 LOY2       8782.6629    5      -6206.1820   17     -10814.6108   13     15251.4809  </a:t>
            </a:r>
            <a:r>
              <a:rPr lang="en-US" sz="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rmetpjfy</a:t>
            </a:r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/21048/Results</a:t>
            </a: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21-048-A W416 LOY2       4952.2337    5     -12099.6403   16     -17228.4420   13     21627.4161  </a:t>
            </a:r>
            <a:r>
              <a:rPr lang="en-US" sz="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rmetpjfy</a:t>
            </a:r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/21048/Results</a:t>
            </a: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21-048-A WLP2 LOY2       1833.7012    3        279.8616   10       -236.6759    8      1869.9727  </a:t>
            </a:r>
            <a:r>
              <a:rPr lang="en-US" sz="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rmetpjfy</a:t>
            </a:r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/21048/Results</a:t>
            </a: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21-048-A ASUB LOY2     471536.3969    4     129735.1774   11      48477.9027    8    491454.8778  </a:t>
            </a:r>
            <a:r>
              <a:rPr lang="en-US" sz="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rmetpjfy</a:t>
            </a:r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/21048/Results</a:t>
            </a: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21-048-A LS03 LOY2     -23718.7572    3      -7561.3840   10      -2198.4673    7     24991.7432  </a:t>
            </a:r>
            <a:r>
              <a:rPr lang="en-US" sz="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rmetpjfy</a:t>
            </a:r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/21048/Results</a:t>
            </a: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21-048-A NCEL LOY2      -4870.9460    3      27561.2830   10      37682.1675    7     46939.2819  </a:t>
            </a:r>
            <a:r>
              <a:rPr lang="en-US" sz="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rmetpjfy</a:t>
            </a:r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/21048/Results</a:t>
            </a: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21-048-A NCGA LOY2      36997.0484    3      31161.4953   10      29144.2166    8     56473.0532  </a:t>
            </a:r>
            <a:r>
              <a:rPr lang="en-US" sz="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rmetpjfy</a:t>
            </a:r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/21048/Results</a:t>
            </a: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21-048-A VAGP LOY2      30253.2239    3     -25968.9412   10     -42949.2391    8     58602.7355  </a:t>
            </a:r>
            <a:r>
              <a:rPr lang="en-US" sz="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rmetpjfy</a:t>
            </a:r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/21048/Results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D335B1F-2827-4D5C-8342-57E291E6E1B7}"/>
              </a:ext>
            </a:extLst>
          </p:cNvPr>
          <p:cNvSpPr/>
          <p:nvPr/>
        </p:nvSpPr>
        <p:spPr>
          <a:xfrm>
            <a:off x="152400" y="1536174"/>
            <a:ext cx="1171575" cy="182880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03620E4-5D5E-4758-ACED-1FCAD73EACEA}"/>
              </a:ext>
            </a:extLst>
          </p:cNvPr>
          <p:cNvSpPr/>
          <p:nvPr/>
        </p:nvSpPr>
        <p:spPr>
          <a:xfrm>
            <a:off x="152400" y="3886131"/>
            <a:ext cx="1171575" cy="182880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C038D7E-42E0-438F-8752-FB995F8DBB3B}"/>
              </a:ext>
            </a:extLst>
          </p:cNvPr>
          <p:cNvSpPr txBox="1"/>
          <p:nvPr/>
        </p:nvSpPr>
        <p:spPr>
          <a:xfrm rot="21424914">
            <a:off x="1813424" y="1035471"/>
            <a:ext cx="68761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Tabulate Individual .VEC files using your favorite TEXT editor</a:t>
            </a:r>
          </a:p>
        </p:txBody>
      </p:sp>
    </p:spTree>
    <p:extLst>
      <p:ext uri="{BB962C8B-B14F-4D97-AF65-F5344CB8AC3E}">
        <p14:creationId xmlns:p14="http://schemas.microsoft.com/office/powerpoint/2010/main" val="3955069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3C7E4C-77DA-4007-ADB1-0A89AAE419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.VEC Comparison (2 of 5)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086517-A7AC-43DE-B03B-96C75ADDFB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2023-10-16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BF3289-D5BB-4235-9B3C-9FBFC14DB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Step 3 : Session Processing QA/QC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C71D98-3A95-4943-B966-46291AB4F9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529DF9-F8E1-4220-8C8F-E52644C5560B}" type="slidenum">
              <a:rPr lang="en-US" smtClean="0"/>
              <a:pPr>
                <a:defRPr/>
              </a:pPr>
              <a:t>35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DBC581C-09E3-49C8-9E7D-51647B41B0A2}"/>
              </a:ext>
            </a:extLst>
          </p:cNvPr>
          <p:cNvSpPr txBox="1"/>
          <p:nvPr/>
        </p:nvSpPr>
        <p:spPr>
          <a:xfrm>
            <a:off x="152400" y="1536174"/>
            <a:ext cx="85344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2021-054-A.vec created: 2023-06-20 18:02 UTC downloaded: 2023-06-21 16:33 UTC</a:t>
            </a: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DOY SESS  REF  REM      DELTA X    SIGX      DELTA Y    SIGY      DELTA Z    SIGZ     L (METERS)  PATH   </a:t>
            </a: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-------- ---- ----   ------------- ----   ------------- ----   ------------- ----    -----------  -------</a:t>
            </a: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21-054-A 863F LOY2      10697.6603    4      -9641.2757   15     -15861.4255   11     21423.7941  </a:t>
            </a:r>
            <a:r>
              <a:rPr lang="en-US" sz="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rmetpjfy</a:t>
            </a:r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/21054/Results</a:t>
            </a: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21-054-A BRMR LOY2       6836.0424    4      -4546.1950   14      -8048.5679   11     11496.9044  </a:t>
            </a:r>
            <a:r>
              <a:rPr lang="en-US" sz="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rmetpjfy</a:t>
            </a:r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/21054/Results</a:t>
            </a: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21-054-A GP99 LOY2       6915.7049    4      -6710.0274   16     -10878.4841   12     14532.4760  </a:t>
            </a:r>
            <a:r>
              <a:rPr lang="en-US" sz="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rmetpjfy</a:t>
            </a:r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/21054/Results</a:t>
            </a: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21-054-A OU03 LOY2       7653.7599    5      -6535.1451   17     -10886.0872   13     14825.4867  </a:t>
            </a:r>
            <a:r>
              <a:rPr lang="en-US" sz="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rmetpjfy</a:t>
            </a:r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/21054/Results</a:t>
            </a: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21-054-A OU18 LOY2       8782.6663    5      -6206.1924   17     -10814.6071   13     15251.4845  </a:t>
            </a:r>
            <a:r>
              <a:rPr lang="en-US" sz="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rmetpjfy</a:t>
            </a:r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/21054/Results</a:t>
            </a: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21-054-A W416 LOY2       4952.2371    5     -12099.6422   17     -17228.4468   13     21627.4218  </a:t>
            </a:r>
            <a:r>
              <a:rPr lang="en-US" sz="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rmetpjfy</a:t>
            </a:r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/21054/Results</a:t>
            </a: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21-054-A WLP2 LOY2       1833.7013    3        279.8583   10       -236.6747    8      1869.9722  </a:t>
            </a:r>
            <a:r>
              <a:rPr lang="en-US" sz="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rmetpjfy</a:t>
            </a:r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/21054/Results</a:t>
            </a: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21-054-A ASUB LOY2     471536.3952    4     129735.1857   11      48477.8950    8    491454.8776  </a:t>
            </a:r>
            <a:r>
              <a:rPr lang="en-US" sz="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rmetpjfy</a:t>
            </a:r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/21054/Results</a:t>
            </a: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21-054-A LS03 LOY2     -23718.7585    3      -7561.3796   10      -2198.4715    8     24991.7435  </a:t>
            </a:r>
            <a:r>
              <a:rPr lang="en-US" sz="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rmetpjfy</a:t>
            </a:r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/21054/Results</a:t>
            </a: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21-054-A NCEL LOY2      -4870.9469    3      27561.2878   10      37682.1636    8     46939.2817  </a:t>
            </a:r>
            <a:r>
              <a:rPr lang="en-US" sz="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rmetpjfy</a:t>
            </a:r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/21054/Results</a:t>
            </a: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21-054-A NCGA LOY2      36997.0494    3      31161.4931   10      29144.2179    8     56473.0533  </a:t>
            </a:r>
            <a:r>
              <a:rPr lang="en-US" sz="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rmetpjfy</a:t>
            </a:r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/21054/Results</a:t>
            </a: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21-054-A VAGP LOY2      30253.2231    3     -25968.9401   10     -42949.2410    8     58602.7359  </a:t>
            </a:r>
            <a:r>
              <a:rPr lang="en-US" sz="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rmetpjfy</a:t>
            </a:r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/21054/Results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3D5D59E-EA1E-49B1-8F18-99C48FA880CF}"/>
              </a:ext>
            </a:extLst>
          </p:cNvPr>
          <p:cNvSpPr txBox="1"/>
          <p:nvPr/>
        </p:nvSpPr>
        <p:spPr>
          <a:xfrm>
            <a:off x="152400" y="3886131"/>
            <a:ext cx="85344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2021-055-A.vec created: 2023-06-16 14:18 UTC downloaded: 2023-06-21 16:34 UTC</a:t>
            </a: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DOY SESS  REF  REM      DELTA X    SIGX      DELTA Y    SIGY      DELTA Z    SIGZ     L (METERS)  PATH   </a:t>
            </a: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-------- ---- ----   ------------- ----   ------------- ----   ------------- ----    -----------  -------</a:t>
            </a: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21-055-A WLP2 LOY2       1833.7014    3        279.8582    9       -236.6752    7      1869.9724  </a:t>
            </a:r>
            <a:r>
              <a:rPr lang="en-US" sz="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rmetpjfy</a:t>
            </a:r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/21055/Results</a:t>
            </a: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21-055-A ASUB LOY2     471536.3990    3     129735.1858   10      48477.8965    8    491454.8814  </a:t>
            </a:r>
            <a:r>
              <a:rPr lang="en-US" sz="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rmetpjfy</a:t>
            </a:r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/21055/Results</a:t>
            </a: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21-055-A LS03 LOY2     -23718.7577    3      -7561.3819    9      -2198.4702    7     24991.7433  </a:t>
            </a:r>
            <a:r>
              <a:rPr lang="en-US" sz="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rmetpjfy</a:t>
            </a:r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/21055/Results</a:t>
            </a: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21-055-A NCEL LOY2      -4870.9457    3      27561.2856    9      37682.1656    7     46939.2819  </a:t>
            </a:r>
            <a:r>
              <a:rPr lang="en-US" sz="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rmetpjfy</a:t>
            </a:r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/21055/Results</a:t>
            </a: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21-055-A NCGA LOY2      36997.0499    3      31161.4930   10      29144.2164    7     56473.0528  </a:t>
            </a:r>
            <a:r>
              <a:rPr lang="en-US" sz="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rmetpjfy</a:t>
            </a:r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/21055/Results</a:t>
            </a: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21-055-A VAGP LOY2      30253.2244    3     -25968.9424    9     -42949.2392    7     58602.7363  </a:t>
            </a:r>
            <a:r>
              <a:rPr lang="en-US" sz="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rmetpjfy</a:t>
            </a:r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/21055/Results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8C9BDEE-0460-4ADC-950B-7B68DFD34F43}"/>
              </a:ext>
            </a:extLst>
          </p:cNvPr>
          <p:cNvSpPr txBox="1"/>
          <p:nvPr/>
        </p:nvSpPr>
        <p:spPr>
          <a:xfrm rot="21424914">
            <a:off x="1813424" y="1035471"/>
            <a:ext cx="68761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Tabulate Individual .VEC files using your favorite TEXT editor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D42B6CB-5358-7B7A-A0A5-44EE79FB3F0E}"/>
              </a:ext>
            </a:extLst>
          </p:cNvPr>
          <p:cNvSpPr/>
          <p:nvPr/>
        </p:nvSpPr>
        <p:spPr>
          <a:xfrm>
            <a:off x="152400" y="1536174"/>
            <a:ext cx="1171575" cy="182880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21DC943-4301-7337-1F17-FB2AC7AC4556}"/>
              </a:ext>
            </a:extLst>
          </p:cNvPr>
          <p:cNvSpPr/>
          <p:nvPr/>
        </p:nvSpPr>
        <p:spPr>
          <a:xfrm>
            <a:off x="152400" y="3886131"/>
            <a:ext cx="1171575" cy="182880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8707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AF8F81-A260-8590-4F62-D6DE2B1E66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.VEC Comparison (3 of 5)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896E9F9-5103-4FC3-C937-F2D7F4AB0B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2023-10-16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5430F57-DF22-DA0B-0189-D19F008A91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Step 3 : Session Processing QA/QC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783856E-87D1-EC84-C773-9B319F001B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34C86E-AAC7-4EB9-9B17-B55C6A233846}" type="slidenum">
              <a:rPr lang="en-US" smtClean="0"/>
              <a:pPr>
                <a:defRPr/>
              </a:pPr>
              <a:t>36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D378C74-6BD3-10DD-60B2-481AC94CF5D7}"/>
              </a:ext>
            </a:extLst>
          </p:cNvPr>
          <p:cNvSpPr txBox="1"/>
          <p:nvPr/>
        </p:nvSpPr>
        <p:spPr>
          <a:xfrm>
            <a:off x="150523" y="1536174"/>
            <a:ext cx="85344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021-063-A.vec created: 2023-06-16 14:19 UTC downloaded: 2023-06-21 16:34 UTC</a:t>
            </a: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DOY SESS  REF  REM      DELTA X    SIGX      DELTA Y    SIGY      DELTA Z    SIGZ     L (METERS)  PATH   </a:t>
            </a: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-------- ---- ----   ------------- ----   ------------- ----   ------------- ----    -----------  -------</a:t>
            </a: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21-063-A WLP2 LOY2       1833.7009    3        279.8602   10       -236.6761    7      1869.9723  </a:t>
            </a:r>
            <a:r>
              <a:rPr lang="en-US" sz="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rmetpjfy</a:t>
            </a:r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/21063/Results</a:t>
            </a: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21-063-A ASUB LOY2     471536.3983    3     129735.1767   10      48477.8991    8    491454.8785  </a:t>
            </a:r>
            <a:r>
              <a:rPr lang="en-US" sz="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rmetpjfy</a:t>
            </a:r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/21063/Results</a:t>
            </a: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21-063-A LS03 LOY2     -23718.7580    3      -7561.3805    9      -2198.4708    7     24991.7432  </a:t>
            </a:r>
            <a:r>
              <a:rPr lang="en-US" sz="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rmetpjfy</a:t>
            </a:r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/21063/Results</a:t>
            </a: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21-063-A NCEL LOY2      -4870.9467    3      27561.2851   10      37682.1663    7     46939.2822  </a:t>
            </a:r>
            <a:r>
              <a:rPr lang="en-US" sz="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rmetpjfy</a:t>
            </a:r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/21063/Results</a:t>
            </a: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21-063-A NCGA LOY2      36997.0483    3      31161.4934   10      29144.2159    7     56473.0518  </a:t>
            </a:r>
            <a:r>
              <a:rPr lang="en-US" sz="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rmetpjfy</a:t>
            </a:r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/21063/Results</a:t>
            </a: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21-063-A VAGP LOY2      30253.2251    3     -25968.9426    9     -42949.2392    7     58602.7367  </a:t>
            </a:r>
            <a:r>
              <a:rPr lang="en-US" sz="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rmetpjfy</a:t>
            </a:r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/21063/Results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2857880-9864-F8BA-E1A1-2BD761FB5AEE}"/>
              </a:ext>
            </a:extLst>
          </p:cNvPr>
          <p:cNvSpPr/>
          <p:nvPr/>
        </p:nvSpPr>
        <p:spPr>
          <a:xfrm>
            <a:off x="152400" y="1536174"/>
            <a:ext cx="1171575" cy="182880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9206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3C7E4C-77DA-4007-ADB1-0A89AAE419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.VEC Comparison (4 of 5)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086517-A7AC-43DE-B03B-96C75ADDFB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2023-10-16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BF3289-D5BB-4235-9B3C-9FBFC14DB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Step 3 : Session Processing QA/QC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C71D98-3A95-4943-B966-46291AB4F9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529DF9-F8E1-4220-8C8F-E52644C5560B}" type="slidenum">
              <a:rPr lang="en-US" smtClean="0"/>
              <a:pPr>
                <a:defRPr/>
              </a:pPr>
              <a:t>37</a:t>
            </a:fld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E8075C9-1C83-4D1C-93A7-C9F211AC3BEF}"/>
              </a:ext>
            </a:extLst>
          </p:cNvPr>
          <p:cNvSpPr txBox="1"/>
          <p:nvPr/>
        </p:nvSpPr>
        <p:spPr>
          <a:xfrm>
            <a:off x="152400" y="1536174"/>
            <a:ext cx="8534400" cy="4662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SORTED BY LENGTH (METERS)</a:t>
            </a:r>
          </a:p>
          <a:p>
            <a:endParaRPr lang="en-US" sz="9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DOY SESS  REF  REM      DELTA X    SIGX      DELTA Y    SIGY      DELTA Z    SIGZ     L (METERS)  PATH   </a:t>
            </a: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-------- ---- ----   ------------- ----   ------------- ----   ------------- ----    -----------  -------</a:t>
            </a: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21-054-A WLP2 LOY2       1833.7013    3        279.8583   10       -236.6747    8      1869.9722  </a:t>
            </a:r>
            <a:r>
              <a:rPr lang="en-US" sz="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rmetpjfy</a:t>
            </a:r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/21054/Results</a:t>
            </a: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21-063-A WLP2 LOY2       1833.7009    3        279.8602   10       -236.6761    7      1869.9723  </a:t>
            </a:r>
            <a:r>
              <a:rPr lang="en-US" sz="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rmetpjfy</a:t>
            </a:r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/21063/Results</a:t>
            </a: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21-055-A WLP2 LOY2       1833.7014    3        279.8582    9       -236.6752    7      1869.9724  </a:t>
            </a:r>
            <a:r>
              <a:rPr lang="en-US" sz="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rmetpjfy</a:t>
            </a:r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/21055/Results</a:t>
            </a: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21-048-A WLP2 LOY2       1833.7012    3        279.8616   10       -236.6759    8      1869.9727  </a:t>
            </a:r>
            <a:r>
              <a:rPr lang="en-US" sz="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rmetpjfy</a:t>
            </a:r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/21048/Results</a:t>
            </a:r>
          </a:p>
          <a:p>
            <a:endParaRPr lang="en-US" sz="9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21-048-A BRMR LOY2       6836.0411    4      -4546.1897   14      -8048.5673   11     11496.9011  </a:t>
            </a:r>
            <a:r>
              <a:rPr lang="en-US" sz="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rmetpjfy</a:t>
            </a:r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/21048/Results</a:t>
            </a: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21-054-A BRMR LOY2       6836.0424    4      -4546.1950   14      -8048.5679   11     11496.9044  </a:t>
            </a:r>
            <a:r>
              <a:rPr lang="en-US" sz="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rmetpjfy</a:t>
            </a:r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/21054/Results</a:t>
            </a: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21-041-A BRMR LOY2       6836.0444    5      -4546.1948   16      -8048.5667   12     11496.9046  </a:t>
            </a:r>
            <a:r>
              <a:rPr lang="en-US" sz="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rmetpjfy</a:t>
            </a:r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/21041/Results</a:t>
            </a:r>
          </a:p>
          <a:p>
            <a:endParaRPr lang="en-US" sz="9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21-048-A GP99 LOY2       6915.7004    4      -6710.0184   15     -10878.4845   12     14532.4700  </a:t>
            </a:r>
            <a:r>
              <a:rPr lang="en-US" sz="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rmetpjfy</a:t>
            </a:r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/21048/Results</a:t>
            </a: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21-041-A GP99 LOY2       6915.7057    4      -6710.0208   16     -10878.4862   12     14532.4749  </a:t>
            </a:r>
            <a:r>
              <a:rPr lang="en-US" sz="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rmetpjfy</a:t>
            </a:r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/21041/Results</a:t>
            </a: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21-054-A GP99 LOY2       6915.7049    4      -6710.0274   16     -10878.4841   12     14532.4760  </a:t>
            </a:r>
            <a:r>
              <a:rPr lang="en-US" sz="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rmetpjfy</a:t>
            </a:r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/21054/Results</a:t>
            </a:r>
          </a:p>
          <a:p>
            <a:endParaRPr lang="en-US" sz="9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21-048-A OU03 LOY2       7653.7576    5      -6535.1380   16     -10886.0895   12     14825.4841  </a:t>
            </a:r>
            <a:r>
              <a:rPr lang="en-US" sz="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rmetpjfy</a:t>
            </a:r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/21048/Results</a:t>
            </a: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21-054-A OU03 LOY2       7653.7599    5      -6535.1451   17     -10886.0872   13     14825.4867  </a:t>
            </a:r>
            <a:r>
              <a:rPr lang="en-US" sz="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rmetpjfy</a:t>
            </a:r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/21054/Results</a:t>
            </a: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21-041-A OU03 LOY2       7653.7617    5      -6535.1458   17     -10886.0861   12     14825.4871  </a:t>
            </a:r>
            <a:r>
              <a:rPr lang="en-US" sz="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rmetpjfy</a:t>
            </a:r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/21041/Results</a:t>
            </a:r>
          </a:p>
          <a:p>
            <a:endParaRPr lang="en-US" sz="9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21-048-A OU18 LOY2       8782.6629    5      -6206.1820   17     -10814.6108   13     15251.4809  </a:t>
            </a:r>
            <a:r>
              <a:rPr lang="en-US" sz="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rmetpjfy</a:t>
            </a:r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/21048/Results</a:t>
            </a: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21-041-A OU18 LOY2       8782.6631    5      -6206.1835   17     -10814.6137   13     15251.4837  </a:t>
            </a:r>
            <a:r>
              <a:rPr lang="en-US" sz="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rmetpjfy</a:t>
            </a:r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/21041/Results</a:t>
            </a: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21-054-A OU18 LOY2       8782.6663    5      -6206.1924   17     -10814.6071   13     15251.4845  </a:t>
            </a:r>
            <a:r>
              <a:rPr lang="en-US" sz="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rmetpjfy</a:t>
            </a:r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/21054/Results</a:t>
            </a:r>
          </a:p>
          <a:p>
            <a:endParaRPr lang="en-US" sz="9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21-048-A 863F LOY2      10697.6582    5      -9641.2743   17     -15861.4244   13     21423.7916  </a:t>
            </a:r>
            <a:r>
              <a:rPr lang="en-US" sz="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rmetpjfy</a:t>
            </a:r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/21048/Results</a:t>
            </a: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21-054-A 863F LOY2      10697.6603    4      -9641.2757   15     -15861.4255   11     21423.7941  </a:t>
            </a:r>
            <a:r>
              <a:rPr lang="en-US" sz="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rmetpjfy</a:t>
            </a:r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/21054/Results</a:t>
            </a: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21-041-A 863F LOY2      10697.6595    5      -9641.2724   16     -15861.4287   13     21423.7945  </a:t>
            </a:r>
            <a:r>
              <a:rPr lang="en-US" sz="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rmetpjfy</a:t>
            </a:r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/21041/Results</a:t>
            </a:r>
          </a:p>
          <a:p>
            <a:endParaRPr lang="en-US" sz="9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21-048-A W416 LOY2       4952.2337    5     -12099.6403   16     -17228.4420   13     21627.4161  </a:t>
            </a:r>
            <a:r>
              <a:rPr lang="en-US" sz="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rmetpjfy</a:t>
            </a:r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/21048/Results</a:t>
            </a: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21-041-A W416 LOY2       4952.2346    5     -12099.6336   17     -17228.4495   13     21627.4185  </a:t>
            </a:r>
            <a:r>
              <a:rPr lang="en-US" sz="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rmetpjfy</a:t>
            </a:r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/21041/Results</a:t>
            </a: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21-054-A W416 LOY2       4952.2371    5     -12099.6422   17     -17228.4468   13     21627.4218  </a:t>
            </a:r>
            <a:r>
              <a:rPr lang="en-US" sz="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rmetpjfy</a:t>
            </a:r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/21054/Results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F672054-38D4-4152-A5EB-32F09A665F19}"/>
              </a:ext>
            </a:extLst>
          </p:cNvPr>
          <p:cNvSpPr txBox="1"/>
          <p:nvPr/>
        </p:nvSpPr>
        <p:spPr>
          <a:xfrm rot="21424914">
            <a:off x="3819708" y="1010963"/>
            <a:ext cx="49033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Combine, Sort, Compare Individual .VEC files</a:t>
            </a:r>
          </a:p>
          <a:p>
            <a:r>
              <a:rPr lang="en-US" dirty="0">
                <a:solidFill>
                  <a:srgbClr val="0070C0"/>
                </a:solidFill>
              </a:rPr>
              <a:t>Look for outliers in all 4 columns.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70EAFAD-BA85-483E-A24A-1AEFBA168177}"/>
              </a:ext>
            </a:extLst>
          </p:cNvPr>
          <p:cNvSpPr/>
          <p:nvPr/>
        </p:nvSpPr>
        <p:spPr>
          <a:xfrm>
            <a:off x="6019800" y="2087299"/>
            <a:ext cx="873723" cy="616176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7888C2F-A3C1-4F5D-8506-F1D2AAE93937}"/>
              </a:ext>
            </a:extLst>
          </p:cNvPr>
          <p:cNvSpPr/>
          <p:nvPr/>
        </p:nvSpPr>
        <p:spPr>
          <a:xfrm>
            <a:off x="152400" y="2087299"/>
            <a:ext cx="682487" cy="616176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D294C5F-EE8D-45D0-ABDA-18F78855B832}"/>
              </a:ext>
            </a:extLst>
          </p:cNvPr>
          <p:cNvSpPr/>
          <p:nvPr/>
        </p:nvSpPr>
        <p:spPr>
          <a:xfrm>
            <a:off x="3443288" y="6049124"/>
            <a:ext cx="666750" cy="146371"/>
          </a:xfrm>
          <a:prstGeom prst="rect">
            <a:avLst/>
          </a:prstGeom>
          <a:solidFill>
            <a:srgbClr val="FFC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38DD299-B4CD-4133-9754-792DD3C0788E}"/>
              </a:ext>
            </a:extLst>
          </p:cNvPr>
          <p:cNvSpPr/>
          <p:nvPr/>
        </p:nvSpPr>
        <p:spPr>
          <a:xfrm>
            <a:off x="4768252" y="6049124"/>
            <a:ext cx="807047" cy="146371"/>
          </a:xfrm>
          <a:prstGeom prst="rect">
            <a:avLst/>
          </a:prstGeom>
          <a:solidFill>
            <a:srgbClr val="FFC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6F19416-1B3C-41F2-9E20-857E74DA41AF}"/>
              </a:ext>
            </a:extLst>
          </p:cNvPr>
          <p:cNvSpPr/>
          <p:nvPr/>
        </p:nvSpPr>
        <p:spPr>
          <a:xfrm>
            <a:off x="1808164" y="6049123"/>
            <a:ext cx="915986" cy="146371"/>
          </a:xfrm>
          <a:prstGeom prst="rect">
            <a:avLst/>
          </a:prstGeom>
          <a:solidFill>
            <a:srgbClr val="FFC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B60AA4B-DE68-400B-9674-FB601FBAEAE9}"/>
              </a:ext>
            </a:extLst>
          </p:cNvPr>
          <p:cNvSpPr/>
          <p:nvPr/>
        </p:nvSpPr>
        <p:spPr>
          <a:xfrm>
            <a:off x="6086477" y="6052618"/>
            <a:ext cx="807046" cy="146371"/>
          </a:xfrm>
          <a:prstGeom prst="rect">
            <a:avLst/>
          </a:prstGeom>
          <a:solidFill>
            <a:srgbClr val="FFC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85DD252E-3F62-4CBD-8BB6-E9068EAEB093}"/>
              </a:ext>
            </a:extLst>
          </p:cNvPr>
          <p:cNvCxnSpPr>
            <a:cxnSpLocks/>
          </p:cNvCxnSpPr>
          <p:nvPr/>
        </p:nvCxnSpPr>
        <p:spPr>
          <a:xfrm flipV="1">
            <a:off x="3222326" y="6191882"/>
            <a:ext cx="220962" cy="311702"/>
          </a:xfrm>
          <a:prstGeom prst="straightConnector1">
            <a:avLst/>
          </a:prstGeom>
          <a:ln w="25400"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246A1502-5485-4E96-99FA-5D39B7BCE648}"/>
              </a:ext>
            </a:extLst>
          </p:cNvPr>
          <p:cNvCxnSpPr>
            <a:cxnSpLocks/>
          </p:cNvCxnSpPr>
          <p:nvPr/>
        </p:nvCxnSpPr>
        <p:spPr>
          <a:xfrm flipV="1">
            <a:off x="4547290" y="6198989"/>
            <a:ext cx="220962" cy="311702"/>
          </a:xfrm>
          <a:prstGeom prst="straightConnector1">
            <a:avLst/>
          </a:prstGeom>
          <a:ln w="25400"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145E0DF3-3C57-27B9-4E13-28E3A22FC7E6}"/>
              </a:ext>
            </a:extLst>
          </p:cNvPr>
          <p:cNvSpPr txBox="1"/>
          <p:nvPr/>
        </p:nvSpPr>
        <p:spPr>
          <a:xfrm>
            <a:off x="2852827" y="6501420"/>
            <a:ext cx="6667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>
                <a:solidFill>
                  <a:srgbClr val="FF0000"/>
                </a:solidFill>
              </a:rPr>
              <a:t>outlier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371AA3A-F6AA-A684-6EEC-B895DEDC143E}"/>
              </a:ext>
            </a:extLst>
          </p:cNvPr>
          <p:cNvSpPr txBox="1"/>
          <p:nvPr/>
        </p:nvSpPr>
        <p:spPr>
          <a:xfrm>
            <a:off x="4171052" y="6503584"/>
            <a:ext cx="6667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>
                <a:solidFill>
                  <a:srgbClr val="FF0000"/>
                </a:solidFill>
              </a:rPr>
              <a:t>outlier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6A60B9F9-8A19-BC9F-DC2D-0BCF9D3793A9}"/>
              </a:ext>
            </a:extLst>
          </p:cNvPr>
          <p:cNvCxnSpPr>
            <a:cxnSpLocks/>
          </p:cNvCxnSpPr>
          <p:nvPr/>
        </p:nvCxnSpPr>
        <p:spPr>
          <a:xfrm flipV="1">
            <a:off x="5944798" y="6188586"/>
            <a:ext cx="220962" cy="311702"/>
          </a:xfrm>
          <a:prstGeom prst="straightConnector1">
            <a:avLst/>
          </a:prstGeom>
          <a:ln w="25400"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B1A61158-A85E-74B0-5567-962E3D0041E5}"/>
              </a:ext>
            </a:extLst>
          </p:cNvPr>
          <p:cNvSpPr txBox="1"/>
          <p:nvPr/>
        </p:nvSpPr>
        <p:spPr>
          <a:xfrm>
            <a:off x="5575299" y="6498124"/>
            <a:ext cx="6667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>
                <a:solidFill>
                  <a:srgbClr val="FF0000"/>
                </a:solidFill>
              </a:rPr>
              <a:t>outlier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E4B5D5D4-3F2B-792A-A618-FC91814C874F}"/>
              </a:ext>
            </a:extLst>
          </p:cNvPr>
          <p:cNvCxnSpPr>
            <a:cxnSpLocks/>
          </p:cNvCxnSpPr>
          <p:nvPr/>
        </p:nvCxnSpPr>
        <p:spPr>
          <a:xfrm flipV="1">
            <a:off x="1595624" y="6195197"/>
            <a:ext cx="220962" cy="311702"/>
          </a:xfrm>
          <a:prstGeom prst="straightConnector1">
            <a:avLst/>
          </a:prstGeom>
          <a:ln w="25400"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FC2C6002-4B39-A797-F803-DA504DA3B849}"/>
              </a:ext>
            </a:extLst>
          </p:cNvPr>
          <p:cNvSpPr txBox="1"/>
          <p:nvPr/>
        </p:nvSpPr>
        <p:spPr>
          <a:xfrm>
            <a:off x="1226125" y="6504735"/>
            <a:ext cx="6667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>
                <a:solidFill>
                  <a:srgbClr val="FF0000"/>
                </a:solidFill>
              </a:rPr>
              <a:t>outlier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23D4F4EC-CE6B-B3B3-FE9F-234F3D7B79C3}"/>
              </a:ext>
            </a:extLst>
          </p:cNvPr>
          <p:cNvSpPr/>
          <p:nvPr/>
        </p:nvSpPr>
        <p:spPr>
          <a:xfrm>
            <a:off x="1808164" y="2087299"/>
            <a:ext cx="873723" cy="616176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3E586CE-F742-C6FD-2666-8E98D5CA1E6D}"/>
              </a:ext>
            </a:extLst>
          </p:cNvPr>
          <p:cNvSpPr/>
          <p:nvPr/>
        </p:nvSpPr>
        <p:spPr>
          <a:xfrm>
            <a:off x="3183927" y="2089957"/>
            <a:ext cx="873723" cy="616176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57A27B75-3258-D0C6-6CCA-E12952190597}"/>
              </a:ext>
            </a:extLst>
          </p:cNvPr>
          <p:cNvSpPr/>
          <p:nvPr/>
        </p:nvSpPr>
        <p:spPr>
          <a:xfrm>
            <a:off x="4601863" y="2089957"/>
            <a:ext cx="873723" cy="616176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B21293F4-0561-A65D-2891-81AD6DC2F1CA}"/>
              </a:ext>
            </a:extLst>
          </p:cNvPr>
          <p:cNvSpPr/>
          <p:nvPr/>
        </p:nvSpPr>
        <p:spPr>
          <a:xfrm>
            <a:off x="152400" y="1553775"/>
            <a:ext cx="1818733" cy="187851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0600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3" grpId="0"/>
      <p:bldP spid="7" grpId="0"/>
      <p:bldP spid="9" grpId="0"/>
      <p:bldP spid="12" grpId="0"/>
      <p:bldP spid="20" grpId="0" animBg="1"/>
      <p:bldP spid="22" grpId="0" animBg="1"/>
      <p:bldP spid="24" grpId="0" animBg="1"/>
      <p:bldP spid="2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3C7E4C-77DA-4007-ADB1-0A89AAE419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.VEC Comparison (5 of 5)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086517-A7AC-43DE-B03B-96C75ADDFB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2023-10-16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BF3289-D5BB-4235-9B3C-9FBFC14DB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Step 3 : Session Processing QA/QC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C71D98-3A95-4943-B966-46291AB4F9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529DF9-F8E1-4220-8C8F-E52644C5560B}" type="slidenum">
              <a:rPr lang="en-US" smtClean="0"/>
              <a:pPr>
                <a:defRPr/>
              </a:pPr>
              <a:t>38</a:t>
            </a:fld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E8075C9-1C83-4D1C-93A7-C9F211AC3BEF}"/>
              </a:ext>
            </a:extLst>
          </p:cNvPr>
          <p:cNvSpPr txBox="1"/>
          <p:nvPr/>
        </p:nvSpPr>
        <p:spPr>
          <a:xfrm>
            <a:off x="152400" y="1536174"/>
            <a:ext cx="853440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SORTED BY LENGTH (METERS)</a:t>
            </a:r>
          </a:p>
          <a:p>
            <a:endParaRPr lang="en-US" sz="9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DOY SESS  REF  REM      DELTA X    SIGX      DELTA Y    SIGY      DELTA Z    SIGZ     L (METERS)  PATH   </a:t>
            </a: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-------- ---- ----   ------------- ----   ------------- ----   ------------- ----    -----------  -------</a:t>
            </a: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21-041-A LS03 LOY2     -23718.7570    3      -7561.3823   10      -2198.4689    8     24991.7427  </a:t>
            </a:r>
            <a:r>
              <a:rPr lang="en-US" sz="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rmetpjfy</a:t>
            </a:r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/21041/Results</a:t>
            </a: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21-048-A LS03 LOY2     -23718.7572    3      -7561.3840   10      -2198.4673    7     24991.7432  </a:t>
            </a:r>
            <a:r>
              <a:rPr lang="en-US" sz="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rmetpjfy</a:t>
            </a:r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/21048/Results</a:t>
            </a: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21-063-A LS03 LOY2     -23718.7580    3      -7561.3805    9      -2198.4708    7     24991.7432  </a:t>
            </a:r>
            <a:r>
              <a:rPr lang="en-US" sz="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rmetpjfy</a:t>
            </a:r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/21063/Results</a:t>
            </a: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21-055-A LS03 LOY2     -23718.7577    3      -7561.3819    9      -2198.4702    7     24991.7433  </a:t>
            </a:r>
            <a:r>
              <a:rPr lang="en-US" sz="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rmetpjfy</a:t>
            </a:r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/21055/Results</a:t>
            </a: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21-054-A LS03 LOY2     -23718.7585    3      -7561.3796   10      -2198.4715    8     24991.7435  </a:t>
            </a:r>
            <a:r>
              <a:rPr lang="en-US" sz="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rmetpjfy</a:t>
            </a:r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/21054/Results</a:t>
            </a:r>
          </a:p>
          <a:p>
            <a:endParaRPr lang="en-US" sz="9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21-054-A NCEL LOY2      -4870.9469    3      27561.2878   10      37682.1636    8     46939.2817  </a:t>
            </a:r>
            <a:r>
              <a:rPr lang="en-US" sz="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rmetpjfy</a:t>
            </a:r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/21054/Results</a:t>
            </a: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21-048-A NCEL LOY2      -4870.9460    3      27561.2830   10      37682.1675    7     46939.2819  </a:t>
            </a:r>
            <a:r>
              <a:rPr lang="en-US" sz="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rmetpjfy</a:t>
            </a:r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/21048/Results</a:t>
            </a: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21-055-A NCEL LOY2      -4870.9457    3      27561.2856    9      37682.1656    7     46939.2819  </a:t>
            </a:r>
            <a:r>
              <a:rPr lang="en-US" sz="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rmetpjfy</a:t>
            </a:r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/21055/Results</a:t>
            </a: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21-041-A NCEL LOY2      -4870.9458    3      27561.2872   10      37682.1648    8     46939.2822  </a:t>
            </a:r>
            <a:r>
              <a:rPr lang="en-US" sz="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rmetpjfy</a:t>
            </a:r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/21041/Results</a:t>
            </a: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21-063-A NCEL LOY2      -4870.9467    3      27561.2851   10      37682.1663    7     46939.2822  </a:t>
            </a:r>
            <a:r>
              <a:rPr lang="en-US" sz="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rmetpjfy</a:t>
            </a:r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/21063/Results</a:t>
            </a:r>
          </a:p>
          <a:p>
            <a:endParaRPr lang="en-US" sz="9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21-063-A NCGA LOY2      36997.0483    3      31161.4934   10      29144.2159    7     56473.0518  </a:t>
            </a:r>
            <a:r>
              <a:rPr lang="en-US" sz="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rmetpjfy</a:t>
            </a:r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/21063/Results</a:t>
            </a: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21-055-A NCGA LOY2      36997.0499    3      31161.4930   10      29144.2164    7     56473.0528  </a:t>
            </a:r>
            <a:r>
              <a:rPr lang="en-US" sz="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rmetpjfy</a:t>
            </a:r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/21055/Results</a:t>
            </a: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21-048-A NCGA LOY2      36997.0484    3      31161.4953   10      29144.2166    8     56473.0532  </a:t>
            </a:r>
            <a:r>
              <a:rPr lang="en-US" sz="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rmetpjfy</a:t>
            </a:r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/21048/Results</a:t>
            </a: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21-054-A NCGA LOY2      36997.0494    3      31161.4931   10      29144.2179    8     56473.0533  </a:t>
            </a:r>
            <a:r>
              <a:rPr lang="en-US" sz="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rmetpjfy</a:t>
            </a:r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/21054/Results</a:t>
            </a: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21-041-A NCGA LOY2      36997.0492    3      31161.4962   10      29144.2156    8     56473.0538  </a:t>
            </a:r>
            <a:r>
              <a:rPr lang="en-US" sz="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rmetpjfy</a:t>
            </a:r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/21041/Results</a:t>
            </a:r>
          </a:p>
          <a:p>
            <a:endParaRPr lang="en-US" sz="9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21-041-A VAGP LOY2      30253.2246    3     -25968.9427   10     -42949.2377    8     58602.7354  </a:t>
            </a:r>
            <a:r>
              <a:rPr lang="en-US" sz="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rmetpjfy</a:t>
            </a:r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/21041/Results</a:t>
            </a: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21-048-A VAGP LOY2      30253.2239    3     -25968.9412   10     -42949.2391    8     58602.7355  </a:t>
            </a:r>
            <a:r>
              <a:rPr lang="en-US" sz="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rmetpjfy</a:t>
            </a:r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/21048/Results</a:t>
            </a: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21-054-A VAGP LOY2      30253.2231    3     -25968.9401   10     -42949.2410    8     58602.7359  </a:t>
            </a:r>
            <a:r>
              <a:rPr lang="en-US" sz="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rmetpjfy</a:t>
            </a:r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/21054/Results</a:t>
            </a: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21-055-A VAGP LOY2      30253.2244    3     -25968.9424    9     -42949.2392    7     58602.7363  </a:t>
            </a:r>
            <a:r>
              <a:rPr lang="en-US" sz="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rmetpjfy</a:t>
            </a:r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/21055/Results</a:t>
            </a: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21-063-A VAGP LOY2      30253.2251    3     -25968.9426    9     -42949.2392    7     58602.7367  </a:t>
            </a:r>
            <a:r>
              <a:rPr lang="en-US" sz="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rmetpjfy</a:t>
            </a:r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/21063/Results</a:t>
            </a:r>
          </a:p>
          <a:p>
            <a:endParaRPr lang="en-US" sz="9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21-054-A ASUB LOY2     471536.3952    4     129735.1857   11      48477.8950    8    491454.8776  </a:t>
            </a:r>
            <a:r>
              <a:rPr lang="en-US" sz="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rmetpjfy</a:t>
            </a:r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/21054/Results</a:t>
            </a: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21-048-A ASUB LOY2     471536.3969    4     129735.1774   11      48477.9027    8    491454.8778  </a:t>
            </a:r>
            <a:r>
              <a:rPr lang="en-US" sz="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rmetpjfy</a:t>
            </a:r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/21048/Results</a:t>
            </a: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21-063-A ASUB LOY2     471536.3983    3     129735.1767   10      48477.8991    8    491454.8785  </a:t>
            </a:r>
            <a:r>
              <a:rPr lang="en-US" sz="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rmetpjfy</a:t>
            </a:r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/21063/Results</a:t>
            </a: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21-041-A ASUB LOY2     471536.3981    4     129735.1800   11      48477.8996    9    491454.8793  </a:t>
            </a:r>
            <a:r>
              <a:rPr lang="en-US" sz="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rmetpjfy</a:t>
            </a:r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/21041/Results</a:t>
            </a:r>
          </a:p>
          <a:p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21-055-A ASUB LOY2     471536.3990    3     129735.1858   10      48477.8965    8    491454.8814  </a:t>
            </a:r>
            <a:r>
              <a:rPr lang="en-US" sz="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rmetpjfy</a:t>
            </a:r>
            <a:r>
              <a:rPr lang="en-US" sz="900" b="1" dirty="0">
                <a:latin typeface="Courier New" panose="02070309020205020404" pitchFamily="49" charset="0"/>
                <a:cs typeface="Courier New" panose="02070309020205020404" pitchFamily="49" charset="0"/>
              </a:rPr>
              <a:t>/21055/Results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C7D0A5B-8143-EEE0-3680-1F7AFE9E8EF6}"/>
              </a:ext>
            </a:extLst>
          </p:cNvPr>
          <p:cNvSpPr txBox="1"/>
          <p:nvPr/>
        </p:nvSpPr>
        <p:spPr>
          <a:xfrm rot="21424914">
            <a:off x="3819708" y="1010963"/>
            <a:ext cx="49033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Combine, Sort, Compare Individual .VEC files</a:t>
            </a:r>
          </a:p>
          <a:p>
            <a:r>
              <a:rPr lang="en-US" dirty="0">
                <a:solidFill>
                  <a:srgbClr val="0070C0"/>
                </a:solidFill>
              </a:rPr>
              <a:t>Look for outliers in all 4 columns.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90AB878-FC4D-34AA-55BA-018705D1D2E4}"/>
              </a:ext>
            </a:extLst>
          </p:cNvPr>
          <p:cNvSpPr/>
          <p:nvPr/>
        </p:nvSpPr>
        <p:spPr>
          <a:xfrm>
            <a:off x="152400" y="1553775"/>
            <a:ext cx="1818733" cy="187851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875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1F87F3-BC0F-D3A3-721D-830D782B22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.VEC Comparison – </a:t>
            </a:r>
            <a:r>
              <a:rPr lang="en-US" dirty="0" err="1"/>
              <a:t>WinTEQC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D05C739-707A-099F-1366-9931BCEA8F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 can harvest the .VEC Comparison using </a:t>
            </a:r>
            <a:r>
              <a:rPr lang="en-US" dirty="0" err="1"/>
              <a:t>WinTeqc</a:t>
            </a:r>
            <a:r>
              <a:rPr lang="en-US" dirty="0"/>
              <a:t>.</a:t>
            </a:r>
          </a:p>
          <a:p>
            <a:r>
              <a:rPr lang="en-US" dirty="0" err="1"/>
              <a:t>WinTeqc</a:t>
            </a:r>
            <a:r>
              <a:rPr lang="en-US" dirty="0"/>
              <a:t> is available as a linked download from the NGS “User Contributed Software” page.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BCBFA1D-1B3A-0A19-F483-6038994E27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2023-10-16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B10C3E1-BCD3-9EDC-690A-80FAA710C0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Step 3 : Session Processing QA/QC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C72BEE-A5E2-F09C-2F1E-AD9C1C8D14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34C86E-AAC7-4EB9-9B17-B55C6A233846}" type="slidenum">
              <a:rPr lang="en-US" smtClean="0"/>
              <a:pPr>
                <a:defRPr/>
              </a:pPr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0968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719877-0844-406A-8964-A2D98141B8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Manager’s Page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6F19F6-0A2A-4F6B-8E85-E52526A422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1280160"/>
            <a:ext cx="8522677" cy="4937760"/>
          </a:xfrm>
        </p:spPr>
        <p:txBody>
          <a:bodyPr/>
          <a:lstStyle/>
          <a:p>
            <a:r>
              <a:rPr lang="en-US" dirty="0"/>
              <a:t>Select the session to be processed.</a:t>
            </a:r>
          </a:p>
          <a:p>
            <a:r>
              <a:rPr lang="en-US" dirty="0"/>
              <a:t>Process all sessions the same way.</a:t>
            </a:r>
          </a:p>
          <a:p>
            <a:pPr lvl="1"/>
            <a:r>
              <a:rPr lang="en-US" dirty="0"/>
              <a:t>1 hub (local CORS) and make it 3D constraint</a:t>
            </a:r>
          </a:p>
          <a:p>
            <a:pPr lvl="1"/>
            <a:r>
              <a:rPr lang="en-US" dirty="0"/>
              <a:t>1 distant CORS (add it from the Manager’s Page)</a:t>
            </a:r>
          </a:p>
          <a:p>
            <a:pPr lvl="1"/>
            <a:r>
              <a:rPr lang="en-US" dirty="0"/>
              <a:t>All marks included (we may need to exclude later)</a:t>
            </a:r>
          </a:p>
          <a:p>
            <a:pPr lvl="1"/>
            <a:r>
              <a:rPr lang="en-US" dirty="0"/>
              <a:t>All CORS included (we’ll select better later)</a:t>
            </a:r>
          </a:p>
          <a:p>
            <a:pPr lvl="1"/>
            <a:r>
              <a:rPr lang="en-US" dirty="0"/>
              <a:t>7200 seconds</a:t>
            </a:r>
          </a:p>
          <a:p>
            <a:pPr lvl="1"/>
            <a:r>
              <a:rPr lang="en-US" dirty="0"/>
              <a:t>15 degrees</a:t>
            </a:r>
          </a:p>
          <a:p>
            <a:pPr lvl="1"/>
            <a:r>
              <a:rPr lang="en-US" dirty="0"/>
              <a:t>Piecewise Linear</a:t>
            </a:r>
          </a:p>
          <a:p>
            <a:pPr lvl="1"/>
            <a:r>
              <a:rPr lang="en-US" dirty="0"/>
              <a:t>Normal weighting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315098-B873-4579-9E47-7E72F20CFE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2023-10-16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16779C-FD65-48FF-8785-1028B1775A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Step 3 : Session Processing QA/QC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737F7C-6582-402B-B2E0-5779DF627F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529DF9-F8E1-4220-8C8F-E52644C5560B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A781C1D-DE89-4295-8DD8-97BB0268158A}"/>
              </a:ext>
            </a:extLst>
          </p:cNvPr>
          <p:cNvSpPr txBox="1"/>
          <p:nvPr/>
        </p:nvSpPr>
        <p:spPr>
          <a:xfrm rot="21182097">
            <a:off x="5697416" y="4593222"/>
            <a:ext cx="252046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OPUS will suggest a session processing strategy like this, but you can modify it if you want to.</a:t>
            </a:r>
          </a:p>
        </p:txBody>
      </p:sp>
    </p:spTree>
    <p:extLst>
      <p:ext uri="{BB962C8B-B14F-4D97-AF65-F5344CB8AC3E}">
        <p14:creationId xmlns:p14="http://schemas.microsoft.com/office/powerpoint/2010/main" val="2305848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7F456A0-9453-DBD3-4787-2CB232129A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23832"/>
            <a:ext cx="9144000" cy="554126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7761E39-8B86-4E81-A31F-E504D23B33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.VEC Comparison – </a:t>
            </a:r>
            <a:r>
              <a:rPr lang="en-US" dirty="0" err="1"/>
              <a:t>WinTEQC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84E4746-A126-4C38-B4A9-9B41F66530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2023-10-16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CA676D1-7024-4DA6-992F-7EBD056098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Step 3 : Session Processing QA/QC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4C1579-1A74-4E6C-9C49-9FDB689854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34C86E-AAC7-4EB9-9B17-B55C6A233846}" type="slidenum">
              <a:rPr lang="en-US" smtClean="0"/>
              <a:pPr>
                <a:defRPr/>
              </a:pPr>
              <a:t>40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A44E566-7C8E-4243-AF3C-B4A75CA4DD8C}"/>
              </a:ext>
            </a:extLst>
          </p:cNvPr>
          <p:cNvSpPr/>
          <p:nvPr/>
        </p:nvSpPr>
        <p:spPr>
          <a:xfrm>
            <a:off x="5933033" y="2376204"/>
            <a:ext cx="1504088" cy="289560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BA7A235-0A9B-40C7-B84B-C2FAECD5B6AF}"/>
              </a:ext>
            </a:extLst>
          </p:cNvPr>
          <p:cNvSpPr/>
          <p:nvPr/>
        </p:nvSpPr>
        <p:spPr>
          <a:xfrm rot="3609811">
            <a:off x="6042530" y="4229387"/>
            <a:ext cx="2368923" cy="393197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452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FCA4E16-20D4-18D7-09C2-9B45F0DEE8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860" y="1524704"/>
            <a:ext cx="9154859" cy="382258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D88A25D-AB26-42AC-8947-06E43A2434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.VEC Comparison – </a:t>
            </a:r>
            <a:r>
              <a:rPr lang="en-US" dirty="0" err="1"/>
              <a:t>WinTEQC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C56002-6A87-4D86-8411-3EC12BE52B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2023-10-16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AE6A3E-4A4E-431C-93A7-006B92B9F7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Step 3 : Session Processing QA/QC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AC4AD7-9786-4489-B9B3-F62548F614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529DF9-F8E1-4220-8C8F-E52644C5560B}" type="slidenum">
              <a:rPr lang="en-US" smtClean="0"/>
              <a:pPr>
                <a:defRPr/>
              </a:pPr>
              <a:t>41</a:t>
            </a:fld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3E41329-A211-4D04-A77C-55188FB77241}"/>
              </a:ext>
            </a:extLst>
          </p:cNvPr>
          <p:cNvSpPr txBox="1"/>
          <p:nvPr/>
        </p:nvSpPr>
        <p:spPr>
          <a:xfrm>
            <a:off x="241300" y="1169192"/>
            <a:ext cx="210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WinTEQC</a:t>
            </a:r>
            <a:r>
              <a:rPr lang="en-US" dirty="0"/>
              <a:t> screen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242F865-4D35-4381-99C0-71B46B828B89}"/>
              </a:ext>
            </a:extLst>
          </p:cNvPr>
          <p:cNvSpPr/>
          <p:nvPr/>
        </p:nvSpPr>
        <p:spPr>
          <a:xfrm>
            <a:off x="3647110" y="1610436"/>
            <a:ext cx="1574800" cy="369332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8F1E25D-8038-45F0-9451-4E0EBF423489}"/>
              </a:ext>
            </a:extLst>
          </p:cNvPr>
          <p:cNvSpPr/>
          <p:nvPr/>
        </p:nvSpPr>
        <p:spPr>
          <a:xfrm>
            <a:off x="1221351" y="1611147"/>
            <a:ext cx="1003705" cy="369332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Connector: Elbow 21">
            <a:extLst>
              <a:ext uri="{FF2B5EF4-FFF2-40B4-BE49-F238E27FC236}">
                <a16:creationId xmlns:a16="http://schemas.microsoft.com/office/drawing/2014/main" id="{B075BF91-1627-4ED4-A790-B87D2A5E88A8}"/>
              </a:ext>
            </a:extLst>
          </p:cNvPr>
          <p:cNvCxnSpPr>
            <a:cxnSpLocks/>
            <a:stCxn id="12" idx="0"/>
            <a:endCxn id="21" idx="0"/>
          </p:cNvCxnSpPr>
          <p:nvPr/>
        </p:nvCxnSpPr>
        <p:spPr>
          <a:xfrm rot="16200000" flipH="1" flipV="1">
            <a:off x="3078501" y="255138"/>
            <a:ext cx="711" cy="2711306"/>
          </a:xfrm>
          <a:prstGeom prst="bentConnector3">
            <a:avLst>
              <a:gd name="adj1" fmla="val -32151899"/>
            </a:avLst>
          </a:prstGeom>
          <a:ln w="28575"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353E4B6F-CAEF-4665-874F-8B5B28550CCF}"/>
              </a:ext>
            </a:extLst>
          </p:cNvPr>
          <p:cNvSpPr txBox="1"/>
          <p:nvPr/>
        </p:nvSpPr>
        <p:spPr>
          <a:xfrm rot="21424914">
            <a:off x="4833371" y="1059461"/>
            <a:ext cx="3128027" cy="369332"/>
          </a:xfrm>
          <a:prstGeom prst="rect">
            <a:avLst/>
          </a:prstGeom>
          <a:solidFill>
            <a:srgbClr val="FFC000">
              <a:alpha val="27000"/>
            </a:srgbClr>
          </a:solidFill>
          <a:ln w="254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Copy, then Paste to EXCEL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AA31EDD-3AD9-4FB7-AE3F-47DE2A0BF47A}"/>
              </a:ext>
            </a:extLst>
          </p:cNvPr>
          <p:cNvSpPr txBox="1"/>
          <p:nvPr/>
        </p:nvSpPr>
        <p:spPr>
          <a:xfrm rot="21424914">
            <a:off x="2014063" y="5499262"/>
            <a:ext cx="4959680" cy="738664"/>
          </a:xfrm>
          <a:prstGeom prst="rect">
            <a:avLst/>
          </a:prstGeom>
          <a:solidFill>
            <a:srgbClr val="FFC000">
              <a:alpha val="27000"/>
            </a:srgbClr>
          </a:solidFill>
          <a:ln w="254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 err="1">
                <a:solidFill>
                  <a:srgbClr val="0070C0"/>
                </a:solidFill>
              </a:rPr>
              <a:t>WinTEQC</a:t>
            </a:r>
            <a:r>
              <a:rPr lang="en-US" sz="1400" dirty="0">
                <a:solidFill>
                  <a:srgbClr val="0070C0"/>
                </a:solidFill>
              </a:rPr>
              <a:t> will read </a:t>
            </a:r>
            <a:r>
              <a:rPr lang="en-US" sz="1400" dirty="0" err="1">
                <a:solidFill>
                  <a:srgbClr val="0070C0"/>
                </a:solidFill>
              </a:rPr>
              <a:t>the.VEC</a:t>
            </a:r>
            <a:r>
              <a:rPr lang="en-US" sz="1400" dirty="0">
                <a:solidFill>
                  <a:srgbClr val="0070C0"/>
                </a:solidFill>
              </a:rPr>
              <a:t> files, and compute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070C0"/>
                </a:solidFill>
              </a:rPr>
              <a:t>AVERAGE and P2P for each group of repeat vectors and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070C0"/>
                </a:solidFill>
              </a:rPr>
              <a:t>“Residual” (RX, RY, RZ) for each component.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47DCFDE-AC2E-4C29-BF5F-C6AA8B1532ED}"/>
              </a:ext>
            </a:extLst>
          </p:cNvPr>
          <p:cNvSpPr/>
          <p:nvPr/>
        </p:nvSpPr>
        <p:spPr>
          <a:xfrm>
            <a:off x="161789" y="2724034"/>
            <a:ext cx="8267700" cy="993891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DAC230A-4F11-4DA5-B458-7FB6077CF237}"/>
              </a:ext>
            </a:extLst>
          </p:cNvPr>
          <p:cNvSpPr/>
          <p:nvPr/>
        </p:nvSpPr>
        <p:spPr>
          <a:xfrm>
            <a:off x="3742781" y="2503486"/>
            <a:ext cx="429668" cy="925514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D0A1E0B-BE26-4C9A-9230-FAAB35DA1DD1}"/>
              </a:ext>
            </a:extLst>
          </p:cNvPr>
          <p:cNvSpPr/>
          <p:nvPr/>
        </p:nvSpPr>
        <p:spPr>
          <a:xfrm>
            <a:off x="5086065" y="2503486"/>
            <a:ext cx="429668" cy="925514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B622095-88B8-4943-A984-8B3AAEF776EC}"/>
              </a:ext>
            </a:extLst>
          </p:cNvPr>
          <p:cNvSpPr/>
          <p:nvPr/>
        </p:nvSpPr>
        <p:spPr>
          <a:xfrm>
            <a:off x="6429350" y="2503486"/>
            <a:ext cx="429668" cy="925514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2752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25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1" grpId="0" animBg="1"/>
      <p:bldP spid="11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88A25D-AB26-42AC-8947-06E43A2434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.VEC Comparison – </a:t>
            </a:r>
            <a:r>
              <a:rPr lang="en-US" dirty="0" err="1"/>
              <a:t>WinTEQC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C56002-6A87-4D86-8411-3EC12BE52B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2023-10-16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AE6A3E-4A4E-431C-93A7-006B92B9F7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Step 3 : Session Processing QA/QC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AC4AD7-9786-4489-B9B3-F62548F614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529DF9-F8E1-4220-8C8F-E52644C5560B}" type="slidenum">
              <a:rPr lang="en-US" smtClean="0"/>
              <a:pPr>
                <a:defRPr/>
              </a:pPr>
              <a:t>42</a:t>
            </a:fld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3FC70BE-BA93-4090-9FB3-FA3AE3337A59}"/>
              </a:ext>
            </a:extLst>
          </p:cNvPr>
          <p:cNvSpPr txBox="1"/>
          <p:nvPr/>
        </p:nvSpPr>
        <p:spPr>
          <a:xfrm>
            <a:off x="482600" y="1063427"/>
            <a:ext cx="210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Excel screen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AC54CE4-E2BE-5C02-650A-005CBE82FAD8}"/>
              </a:ext>
            </a:extLst>
          </p:cNvPr>
          <p:cNvSpPr txBox="1"/>
          <p:nvPr/>
        </p:nvSpPr>
        <p:spPr>
          <a:xfrm rot="21424914">
            <a:off x="5992707" y="1026524"/>
            <a:ext cx="1976922" cy="369332"/>
          </a:xfrm>
          <a:prstGeom prst="rect">
            <a:avLst/>
          </a:prstGeom>
          <a:solidFill>
            <a:srgbClr val="FFC000">
              <a:alpha val="27000"/>
            </a:srgbClr>
          </a:solidFill>
          <a:ln w="254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Paste to EXCEL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152A82F0-3047-D42A-57A8-A858C5E997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3436" y="1410965"/>
            <a:ext cx="6785649" cy="5039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145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5661757-67DB-E14A-82EB-FB26ED8764D7}"/>
              </a:ext>
            </a:extLst>
          </p:cNvPr>
          <p:cNvSpPr/>
          <p:nvPr/>
        </p:nvSpPr>
        <p:spPr>
          <a:xfrm rot="21445232">
            <a:off x="2463800" y="5567771"/>
            <a:ext cx="5742279" cy="512896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C7AD816-1A3E-762D-1B24-74F1FE44CB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.VEC Comparison – </a:t>
            </a:r>
            <a:r>
              <a:rPr lang="en-US" dirty="0" err="1"/>
              <a:t>WinTEQC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3ED601-DFA8-1AB3-7DAD-F7E48D715A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2023-10-16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CE733A-64DF-21C4-8A20-6302DAB0CD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Step 3 : Session Processing QA/QC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45CC7A-ED0C-EBDD-34DF-A91F3D93C6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529DF9-F8E1-4220-8C8F-E52644C5560B}" type="slidenum">
              <a:rPr lang="en-US" smtClean="0"/>
              <a:pPr>
                <a:defRPr/>
              </a:pPr>
              <a:t>43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9707AB1-CA8A-E059-BBA5-B85728030D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38" y="1548047"/>
            <a:ext cx="9009524" cy="376190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D557CE9-9831-2324-7B93-710DAD562ACC}"/>
              </a:ext>
            </a:extLst>
          </p:cNvPr>
          <p:cNvSpPr txBox="1"/>
          <p:nvPr/>
        </p:nvSpPr>
        <p:spPr>
          <a:xfrm>
            <a:off x="5257799" y="1842525"/>
            <a:ext cx="938214" cy="230832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n-lt"/>
              </a:rPr>
              <a:t>View Statistics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0EF060D-3D61-1DE5-B762-029EB3753B61}"/>
              </a:ext>
            </a:extLst>
          </p:cNvPr>
          <p:cNvSpPr/>
          <p:nvPr/>
        </p:nvSpPr>
        <p:spPr>
          <a:xfrm>
            <a:off x="5168349" y="1773275"/>
            <a:ext cx="1143000" cy="369332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EA6BAA-A168-1E74-984B-4886AA0B6B9C}"/>
              </a:ext>
            </a:extLst>
          </p:cNvPr>
          <p:cNvSpPr txBox="1"/>
          <p:nvPr/>
        </p:nvSpPr>
        <p:spPr>
          <a:xfrm rot="21445232">
            <a:off x="2524761" y="5641026"/>
            <a:ext cx="5681318" cy="338554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i="1" dirty="0">
                <a:solidFill>
                  <a:srgbClr val="0070C0"/>
                </a:solidFill>
              </a:rPr>
              <a:t>Summarizes the AVERAGE and P2P for quicker inspection.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CE64F2E-DF10-34E4-FE73-4B04CFD83C49}"/>
              </a:ext>
            </a:extLst>
          </p:cNvPr>
          <p:cNvSpPr/>
          <p:nvPr/>
        </p:nvSpPr>
        <p:spPr>
          <a:xfrm>
            <a:off x="1347641" y="2484047"/>
            <a:ext cx="1328884" cy="259153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14DA3C2-165A-31EB-E974-F76731D3E568}"/>
              </a:ext>
            </a:extLst>
          </p:cNvPr>
          <p:cNvSpPr/>
          <p:nvPr/>
        </p:nvSpPr>
        <p:spPr>
          <a:xfrm>
            <a:off x="2728766" y="2488809"/>
            <a:ext cx="1328884" cy="259153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226B8EA-E539-EB20-F948-8020C66BD775}"/>
              </a:ext>
            </a:extLst>
          </p:cNvPr>
          <p:cNvSpPr/>
          <p:nvPr/>
        </p:nvSpPr>
        <p:spPr>
          <a:xfrm>
            <a:off x="4109891" y="2484047"/>
            <a:ext cx="1266972" cy="259153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213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9" grpId="0" animBg="1"/>
      <p:bldP spid="12" grpId="0" animBg="1"/>
      <p:bldP spid="1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C32DB6-560B-0E73-53A3-205E3FBE6F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POSITION Comparison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6449801-264B-A80E-D3DC-A6F1ECB9A0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There is no attached file with a focused collection of just the POSITIONS. As stated before, the POSITIONS are </a:t>
            </a:r>
            <a:r>
              <a:rPr lang="en-US" sz="2400" dirty="0">
                <a:solidFill>
                  <a:srgbClr val="FF0000"/>
                </a:solidFill>
              </a:rPr>
              <a:t>only</a:t>
            </a:r>
            <a:r>
              <a:rPr lang="en-US" sz="2400" dirty="0"/>
              <a:t> found in the .TXT file. They are not easy to harvest from there.</a:t>
            </a:r>
          </a:p>
          <a:p>
            <a:r>
              <a:rPr lang="en-US" sz="2400" dirty="0"/>
              <a:t>The OPUS Projects Manager’s Page has already provided a P2P position comparison for all sessions (see slides 11-12).</a:t>
            </a:r>
          </a:p>
          <a:p>
            <a:pPr lvl="1"/>
            <a:r>
              <a:rPr lang="en-US" sz="2000" dirty="0"/>
              <a:t>If the P2P position comparison tabulations are all small, then logically the underlying vectors are very similar, and there are no outliers to look for.</a:t>
            </a:r>
          </a:p>
          <a:p>
            <a:r>
              <a:rPr lang="en-US" sz="2400" dirty="0"/>
              <a:t>But which session has the outlier? </a:t>
            </a:r>
          </a:p>
          <a:p>
            <a:pPr lvl="1"/>
            <a:r>
              <a:rPr lang="en-US" sz="2000" dirty="0"/>
              <a:t>The .VEC comparison points to a problem</a:t>
            </a:r>
          </a:p>
          <a:p>
            <a:pPr lvl="1"/>
            <a:r>
              <a:rPr lang="en-US" sz="2000" dirty="0"/>
              <a:t>The .POS comparison should confirm the problem</a:t>
            </a:r>
          </a:p>
          <a:p>
            <a:r>
              <a:rPr lang="en-US" sz="2400" dirty="0"/>
              <a:t>The </a:t>
            </a:r>
            <a:r>
              <a:rPr lang="en-US" sz="2400" dirty="0" err="1"/>
              <a:t>WinTeqc</a:t>
            </a:r>
            <a:r>
              <a:rPr lang="en-US" sz="2400" dirty="0"/>
              <a:t> utility is the best choice.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3EC3AA4-F26B-A035-6A24-A158B07692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2023-10-16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DD7F01B-E089-84C5-2D8C-6AF8EB6AE8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Step 3 : Session Processing QA/QC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E3E1751-2CF9-8FFE-8C65-FAF18AEDCC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34C86E-AAC7-4EB9-9B17-B55C6A233846}" type="slidenum">
              <a:rPr lang="en-US" smtClean="0"/>
              <a:pPr>
                <a:defRPr/>
              </a:pPr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6401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B822D24E-1D6F-D539-9F57-A83F4FC109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72999"/>
            <a:ext cx="9144000" cy="554126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7761E39-8B86-4E81-A31F-E504D23B33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.POS Comparison – </a:t>
            </a:r>
            <a:r>
              <a:rPr lang="en-US" dirty="0" err="1"/>
              <a:t>WinTEQC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84E4746-A126-4C38-B4A9-9B41F66530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2023-10-16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CA676D1-7024-4DA6-992F-7EBD056098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Step 3 : Session Processing QA/QC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4C1579-1A74-4E6C-9C49-9FDB689854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34C86E-AAC7-4EB9-9B17-B55C6A23384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3E68D00-3AC8-498F-8D75-B5993B7E4981}"/>
              </a:ext>
            </a:extLst>
          </p:cNvPr>
          <p:cNvSpPr/>
          <p:nvPr/>
        </p:nvSpPr>
        <p:spPr>
          <a:xfrm>
            <a:off x="4715103" y="2420458"/>
            <a:ext cx="1198017" cy="289560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C1618A8-E20F-4530-AE2F-50E4A15C2094}"/>
              </a:ext>
            </a:extLst>
          </p:cNvPr>
          <p:cNvSpPr/>
          <p:nvPr/>
        </p:nvSpPr>
        <p:spPr>
          <a:xfrm rot="3609811">
            <a:off x="4517684" y="4538086"/>
            <a:ext cx="3018160" cy="393197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207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05A893-6513-4A2B-BD53-CE18790E5B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POSITION Comparison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B0AD05F-2AF7-4648-8BBD-9FB39F3B3A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2023-10-16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28F2AF-1D0E-43D0-BC47-29B6E4AAEA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Step 3 : Session Processing QA/QC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B405654-847F-4082-956A-C6A8D86E6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34C86E-AAC7-4EB9-9B17-B55C6A233846}" type="slidenum">
              <a:rPr lang="en-US" smtClean="0"/>
              <a:pPr>
                <a:defRPr/>
              </a:pPr>
              <a:t>46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0111B76-D386-452A-ADDC-494D71448C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7238" y="1943677"/>
            <a:ext cx="6209524" cy="397142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B6530C9-0733-4F0E-962F-EE332140D38C}"/>
              </a:ext>
            </a:extLst>
          </p:cNvPr>
          <p:cNvSpPr txBox="1"/>
          <p:nvPr/>
        </p:nvSpPr>
        <p:spPr>
          <a:xfrm>
            <a:off x="792285" y="1386504"/>
            <a:ext cx="210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WinTEQC</a:t>
            </a:r>
            <a:r>
              <a:rPr lang="en-US" dirty="0"/>
              <a:t> screen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BF4184A-C3C9-4467-898D-CB76E13108D9}"/>
              </a:ext>
            </a:extLst>
          </p:cNvPr>
          <p:cNvSpPr/>
          <p:nvPr/>
        </p:nvSpPr>
        <p:spPr>
          <a:xfrm>
            <a:off x="2780895" y="2218959"/>
            <a:ext cx="1003705" cy="369332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1F1A237-0365-4F6E-A738-7F6D89C0F418}"/>
              </a:ext>
            </a:extLst>
          </p:cNvPr>
          <p:cNvSpPr/>
          <p:nvPr/>
        </p:nvSpPr>
        <p:spPr>
          <a:xfrm>
            <a:off x="3784600" y="2218959"/>
            <a:ext cx="1347082" cy="369332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Connector: Elbow 17">
            <a:extLst>
              <a:ext uri="{FF2B5EF4-FFF2-40B4-BE49-F238E27FC236}">
                <a16:creationId xmlns:a16="http://schemas.microsoft.com/office/drawing/2014/main" id="{37E72189-B9E2-47DE-B6B4-605102916F40}"/>
              </a:ext>
            </a:extLst>
          </p:cNvPr>
          <p:cNvCxnSpPr>
            <a:stCxn id="10" idx="0"/>
            <a:endCxn id="9" idx="0"/>
          </p:cNvCxnSpPr>
          <p:nvPr/>
        </p:nvCxnSpPr>
        <p:spPr>
          <a:xfrm rot="16200000" flipV="1">
            <a:off x="3870445" y="1631262"/>
            <a:ext cx="12700" cy="1175393"/>
          </a:xfrm>
          <a:prstGeom prst="bentConnector3">
            <a:avLst>
              <a:gd name="adj1" fmla="val 3840000"/>
            </a:avLst>
          </a:prstGeom>
          <a:ln w="28575"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1A563C50-2EF8-4DCC-B79D-46E0508584DA}"/>
              </a:ext>
            </a:extLst>
          </p:cNvPr>
          <p:cNvSpPr txBox="1"/>
          <p:nvPr/>
        </p:nvSpPr>
        <p:spPr>
          <a:xfrm rot="21156221">
            <a:off x="4577385" y="1103569"/>
            <a:ext cx="441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Repeat 5 times, once for each .TXT file!</a:t>
            </a:r>
          </a:p>
        </p:txBody>
      </p:sp>
    </p:spTree>
    <p:extLst>
      <p:ext uri="{BB962C8B-B14F-4D97-AF65-F5344CB8AC3E}">
        <p14:creationId xmlns:p14="http://schemas.microsoft.com/office/powerpoint/2010/main" val="306193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73FAEF47-8EF0-506D-5302-1B28ED92B1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1151" y="1508776"/>
            <a:ext cx="6505649" cy="416082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B824A5C-253F-41D8-95AC-B55C1C844A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.POS Comparison – </a:t>
            </a:r>
            <a:r>
              <a:rPr lang="en-US" dirty="0" err="1"/>
              <a:t>WinTEQC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491EF9C-3F3E-4463-9302-E84D3F3D80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2023-10-16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59FFEFC-E602-4B14-99F8-BEA1284BA7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Step 3 : Session Processing QA/QC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412E392-271E-4482-8CC6-3292ADF3A4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34C86E-AAC7-4EB9-9B17-B55C6A233846}" type="slidenum">
              <a:rPr lang="en-US" smtClean="0"/>
              <a:pPr>
                <a:defRPr/>
              </a:pPr>
              <a:t>47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CC3BE71-5863-5A96-9FF7-22D90471DE8D}"/>
              </a:ext>
            </a:extLst>
          </p:cNvPr>
          <p:cNvSpPr txBox="1"/>
          <p:nvPr/>
        </p:nvSpPr>
        <p:spPr>
          <a:xfrm rot="20878908">
            <a:off x="82018" y="1621419"/>
            <a:ext cx="12875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>
                <a:solidFill>
                  <a:srgbClr val="FF0000"/>
                </a:solidFill>
              </a:rPr>
              <a:t>Follow the Detailed Steps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C64B7B5-7F0F-6C8F-AC16-5BA08DF594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839" y="2818894"/>
            <a:ext cx="7808195" cy="3650485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7EB989BF-1988-41CE-AA0B-668C3ED1C889}"/>
              </a:ext>
            </a:extLst>
          </p:cNvPr>
          <p:cNvSpPr/>
          <p:nvPr/>
        </p:nvSpPr>
        <p:spPr>
          <a:xfrm>
            <a:off x="4625340" y="1851660"/>
            <a:ext cx="1394459" cy="330038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D182CFA-4060-47D2-A35C-1423D5AD6AF1}"/>
              </a:ext>
            </a:extLst>
          </p:cNvPr>
          <p:cNvSpPr/>
          <p:nvPr/>
        </p:nvSpPr>
        <p:spPr>
          <a:xfrm>
            <a:off x="3124200" y="3883025"/>
            <a:ext cx="989737" cy="149035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2CE9D7E-2E89-420B-8649-EB60ABFE882F}"/>
              </a:ext>
            </a:extLst>
          </p:cNvPr>
          <p:cNvSpPr/>
          <p:nvPr/>
        </p:nvSpPr>
        <p:spPr>
          <a:xfrm>
            <a:off x="1799025" y="5902654"/>
            <a:ext cx="938214" cy="239711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5325819-72B4-4766-B6BD-5AFD160638C7}"/>
              </a:ext>
            </a:extLst>
          </p:cNvPr>
          <p:cNvSpPr/>
          <p:nvPr/>
        </p:nvSpPr>
        <p:spPr>
          <a:xfrm>
            <a:off x="6519862" y="6137921"/>
            <a:ext cx="709771" cy="230832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B9EF4D68-EB83-4DAF-9F24-E9D71AB69C35}"/>
              </a:ext>
            </a:extLst>
          </p:cNvPr>
          <p:cNvCxnSpPr>
            <a:cxnSpLocks/>
            <a:stCxn id="8" idx="2"/>
            <a:endCxn id="12" idx="0"/>
          </p:cNvCxnSpPr>
          <p:nvPr/>
        </p:nvCxnSpPr>
        <p:spPr>
          <a:xfrm flipH="1">
            <a:off x="3619069" y="2181698"/>
            <a:ext cx="1703501" cy="1701327"/>
          </a:xfrm>
          <a:prstGeom prst="straightConnector1">
            <a:avLst/>
          </a:prstGeom>
          <a:ln w="25400"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7C331F69-8FFC-42B9-A96F-D216F8E2EB19}"/>
              </a:ext>
            </a:extLst>
          </p:cNvPr>
          <p:cNvCxnSpPr>
            <a:cxnSpLocks/>
            <a:stCxn id="12" idx="2"/>
            <a:endCxn id="13" idx="0"/>
          </p:cNvCxnSpPr>
          <p:nvPr/>
        </p:nvCxnSpPr>
        <p:spPr>
          <a:xfrm flipH="1">
            <a:off x="2268132" y="4032060"/>
            <a:ext cx="1350937" cy="1870594"/>
          </a:xfrm>
          <a:prstGeom prst="straightConnector1">
            <a:avLst/>
          </a:prstGeom>
          <a:ln w="25400"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81CAA124-3BF2-4585-9FE4-C9952A9AD0BC}"/>
              </a:ext>
            </a:extLst>
          </p:cNvPr>
          <p:cNvCxnSpPr>
            <a:cxnSpLocks/>
            <a:stCxn id="13" idx="3"/>
            <a:endCxn id="14" idx="1"/>
          </p:cNvCxnSpPr>
          <p:nvPr/>
        </p:nvCxnSpPr>
        <p:spPr>
          <a:xfrm>
            <a:off x="2737239" y="6022510"/>
            <a:ext cx="3782623" cy="230827"/>
          </a:xfrm>
          <a:prstGeom prst="straightConnector1">
            <a:avLst/>
          </a:prstGeom>
          <a:ln w="25400"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A641A02E-688D-1AC6-1716-CCC2EB6960E7}"/>
              </a:ext>
            </a:extLst>
          </p:cNvPr>
          <p:cNvSpPr txBox="1"/>
          <p:nvPr/>
        </p:nvSpPr>
        <p:spPr>
          <a:xfrm>
            <a:off x="1799024" y="5907088"/>
            <a:ext cx="938214" cy="230832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+mn-lt"/>
              </a:rPr>
              <a:t>2021-041-A.txt</a:t>
            </a:r>
          </a:p>
        </p:txBody>
      </p:sp>
    </p:spTree>
    <p:extLst>
      <p:ext uri="{BB962C8B-B14F-4D97-AF65-F5344CB8AC3E}">
        <p14:creationId xmlns:p14="http://schemas.microsoft.com/office/powerpoint/2010/main" val="166440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13" grpId="0" animBg="1"/>
      <p:bldP spid="1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ACC4CBF-3BFA-5995-B99B-5FF985E0BF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4857" y="1632032"/>
            <a:ext cx="6314286" cy="376190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104524E-871E-42F8-9774-EF280D8B56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.POS Comparison – </a:t>
            </a:r>
            <a:r>
              <a:rPr lang="en-US" dirty="0" err="1"/>
              <a:t>WinTEQC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64469A9-9903-4419-841A-8C64C34D91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2023-10-16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32D5EDF-8E3D-47B0-90C9-C98AC95C1A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Step 3 : Session Processing QA/QC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7DBDD9D-E174-4EB1-BBE9-87129B8C97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34C86E-AAC7-4EB9-9B17-B55C6A233846}" type="slidenum">
              <a:rPr lang="en-US" smtClean="0"/>
              <a:pPr>
                <a:defRPr/>
              </a:pPr>
              <a:t>48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143FA80-1EF3-4A30-AD15-261B7550D39F}"/>
              </a:ext>
            </a:extLst>
          </p:cNvPr>
          <p:cNvSpPr/>
          <p:nvPr/>
        </p:nvSpPr>
        <p:spPr>
          <a:xfrm>
            <a:off x="2590800" y="1737360"/>
            <a:ext cx="1036320" cy="322333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1B9D4A1-3EDB-49EA-8AAE-8EF6946C3EC1}"/>
              </a:ext>
            </a:extLst>
          </p:cNvPr>
          <p:cNvSpPr txBox="1"/>
          <p:nvPr/>
        </p:nvSpPr>
        <p:spPr>
          <a:xfrm rot="21156221">
            <a:off x="3153852" y="5527843"/>
            <a:ext cx="2872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rgbClr val="FF0000"/>
                </a:solidFill>
              </a:rPr>
              <a:t>click COPY, </a:t>
            </a:r>
          </a:p>
          <a:p>
            <a:r>
              <a:rPr lang="en-US" i="1" dirty="0">
                <a:solidFill>
                  <a:srgbClr val="FF0000"/>
                </a:solidFill>
              </a:rPr>
              <a:t>then PASTE into EXCEL</a:t>
            </a:r>
          </a:p>
        </p:txBody>
      </p:sp>
    </p:spTree>
    <p:extLst>
      <p:ext uri="{BB962C8B-B14F-4D97-AF65-F5344CB8AC3E}">
        <p14:creationId xmlns:p14="http://schemas.microsoft.com/office/powerpoint/2010/main" val="4270904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E1298269-0291-EA0D-3042-92271FB631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4739" y="1097280"/>
            <a:ext cx="6213925" cy="9732277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4B919E98-C098-43B9-BF5D-7F07675A3BC5}"/>
              </a:ext>
            </a:extLst>
          </p:cNvPr>
          <p:cNvSpPr/>
          <p:nvPr/>
        </p:nvSpPr>
        <p:spPr>
          <a:xfrm>
            <a:off x="1334740" y="1089024"/>
            <a:ext cx="6285260" cy="2220595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BC5EAD9-7015-4324-A831-E31A9CF2CF8A}"/>
              </a:ext>
            </a:extLst>
          </p:cNvPr>
          <p:cNvSpPr/>
          <p:nvPr/>
        </p:nvSpPr>
        <p:spPr>
          <a:xfrm>
            <a:off x="1334740" y="3428999"/>
            <a:ext cx="6285260" cy="2220595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B4EB2C5-AF29-4ADB-9125-BA0B5F1E00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The .POS Comparison – </a:t>
            </a:r>
            <a:r>
              <a:rPr lang="en-US" sz="3600" dirty="0" err="1"/>
              <a:t>WinTEQC</a:t>
            </a:r>
            <a:r>
              <a:rPr lang="en-US" sz="3600" dirty="0"/>
              <a:t> (1 of 2)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589F7C0-7C49-46DE-9B62-F08C9DFE96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2023-10-16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546F243-3A36-4771-B6BE-2BEA2B57CB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Step 3 : Session Processing QA/QC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19AA733-1571-4AD7-8F21-067C1AAED9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34C86E-AAC7-4EB9-9B17-B55C6A233846}" type="slidenum">
              <a:rPr lang="en-US" smtClean="0"/>
              <a:pPr>
                <a:defRPr/>
              </a:pPr>
              <a:t>49</a:t>
            </a:fld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8B5EEC3-DB6B-40C4-AA09-5D6763776097}"/>
              </a:ext>
            </a:extLst>
          </p:cNvPr>
          <p:cNvSpPr/>
          <p:nvPr/>
        </p:nvSpPr>
        <p:spPr>
          <a:xfrm>
            <a:off x="1334740" y="5768973"/>
            <a:ext cx="6285260" cy="2220595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6A3BFF2-5919-4A77-80DF-7F37E7863E8D}"/>
              </a:ext>
            </a:extLst>
          </p:cNvPr>
          <p:cNvSpPr/>
          <p:nvPr/>
        </p:nvSpPr>
        <p:spPr>
          <a:xfrm>
            <a:off x="1334738" y="8155937"/>
            <a:ext cx="6285260" cy="1239523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B4BAD46-1C8F-4CB0-ACE1-82107DE269E0}"/>
              </a:ext>
            </a:extLst>
          </p:cNvPr>
          <p:cNvSpPr txBox="1"/>
          <p:nvPr/>
        </p:nvSpPr>
        <p:spPr>
          <a:xfrm>
            <a:off x="7878883" y="1158603"/>
            <a:ext cx="1060344" cy="1169551"/>
          </a:xfrm>
          <a:prstGeom prst="rect">
            <a:avLst/>
          </a:prstGeom>
          <a:solidFill>
            <a:srgbClr val="FFC000">
              <a:alpha val="10000"/>
            </a:srgbClr>
          </a:solidFill>
          <a:ln w="254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i="1" dirty="0">
                <a:solidFill>
                  <a:srgbClr val="FF0000"/>
                </a:solidFill>
              </a:rPr>
              <a:t>Remember to add your own “Session” column.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DE55BC6-355B-45D5-B97E-AFAEE1CC20E2}"/>
              </a:ext>
            </a:extLst>
          </p:cNvPr>
          <p:cNvSpPr/>
          <p:nvPr/>
        </p:nvSpPr>
        <p:spPr>
          <a:xfrm>
            <a:off x="6828816" y="1208406"/>
            <a:ext cx="719848" cy="9732277"/>
          </a:xfrm>
          <a:prstGeom prst="rect">
            <a:avLst/>
          </a:prstGeom>
          <a:solidFill>
            <a:srgbClr val="FFC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75A9381-CF0D-4AA6-AA63-52E3E04BD772}"/>
              </a:ext>
            </a:extLst>
          </p:cNvPr>
          <p:cNvSpPr txBox="1"/>
          <p:nvPr/>
        </p:nvSpPr>
        <p:spPr>
          <a:xfrm rot="21156221">
            <a:off x="7873283" y="3086986"/>
            <a:ext cx="127709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>
                <a:solidFill>
                  <a:srgbClr val="FF0000"/>
                </a:solidFill>
              </a:rPr>
              <a:t>Repeat 5 times, once for each .TXT file!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8625818-461A-473F-9D40-256A9F7516B8}"/>
              </a:ext>
            </a:extLst>
          </p:cNvPr>
          <p:cNvSpPr/>
          <p:nvPr/>
        </p:nvSpPr>
        <p:spPr>
          <a:xfrm>
            <a:off x="1334738" y="9561829"/>
            <a:ext cx="6285260" cy="1275984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2249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75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91451D6-A0DC-6750-0C28-8D7B950FDC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1658" y="0"/>
            <a:ext cx="6760683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315098-B873-4579-9E47-7E72F20CFE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2023-10-16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16779C-FD65-48FF-8785-1028B1775A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Step 3 : Session Processing QA/QC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737F7C-6582-402B-B2E0-5779DF627F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529DF9-F8E1-4220-8C8F-E52644C5560B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0CCC26A-8130-4408-95A0-E4C4627AE337}"/>
              </a:ext>
            </a:extLst>
          </p:cNvPr>
          <p:cNvSpPr txBox="1"/>
          <p:nvPr/>
        </p:nvSpPr>
        <p:spPr>
          <a:xfrm>
            <a:off x="4571999" y="4438120"/>
            <a:ext cx="4489937" cy="1569660"/>
          </a:xfrm>
          <a:prstGeom prst="rect">
            <a:avLst/>
          </a:prstGeom>
        </p:spPr>
        <p:style>
          <a:lnRef idx="0">
            <a:schemeClr val="accent1"/>
          </a:lnRef>
          <a:fillRef idx="1001">
            <a:schemeClr val="dk2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Manager’s Page showing five sessions have been processed. </a:t>
            </a:r>
          </a:p>
          <a:p>
            <a:r>
              <a:rPr lang="en-US" sz="2400" dirty="0">
                <a:solidFill>
                  <a:schemeClr val="bg1"/>
                </a:solidFill>
              </a:rPr>
              <a:t>Vectors show up in a color after session processing.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E2BDEA91-4B03-4CC0-99BB-638B6F122E00}"/>
              </a:ext>
            </a:extLst>
          </p:cNvPr>
          <p:cNvSpPr/>
          <p:nvPr/>
        </p:nvSpPr>
        <p:spPr>
          <a:xfrm>
            <a:off x="1585358" y="4213236"/>
            <a:ext cx="1742042" cy="449768"/>
          </a:xfrm>
          <a:prstGeom prst="ellipse">
            <a:avLst/>
          </a:prstGeom>
          <a:solidFill>
            <a:srgbClr val="FF0000">
              <a:alpha val="1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94BF0198-FCB8-4740-B9CB-F589E9790E22}"/>
              </a:ext>
            </a:extLst>
          </p:cNvPr>
          <p:cNvCxnSpPr>
            <a:cxnSpLocks/>
            <a:stCxn id="9" idx="1"/>
            <a:endCxn id="10" idx="6"/>
          </p:cNvCxnSpPr>
          <p:nvPr/>
        </p:nvCxnSpPr>
        <p:spPr>
          <a:xfrm flipH="1" flipV="1">
            <a:off x="3327400" y="4438120"/>
            <a:ext cx="1244599" cy="784830"/>
          </a:xfrm>
          <a:prstGeom prst="straightConnector1">
            <a:avLst/>
          </a:prstGeom>
          <a:ln w="31750"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1965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7E3B57-3C3B-7943-1C63-AD080597FA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The .POS Comparison –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WinTEQC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 (2 of 2) 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D3CEE32-7968-3512-1D11-C25CE8EADE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2023-10-16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9998EC-BFF1-16B5-142B-F7E9A17D8E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Step 3 : Session Processing QA/QC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AC8ED0-5270-01AB-6124-90A718B59C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34C86E-AAC7-4EB9-9B17-B55C6A233846}" type="slidenum">
              <a:rPr lang="en-US" smtClean="0"/>
              <a:pPr>
                <a:defRPr/>
              </a:pPr>
              <a:t>50</a:t>
            </a:fld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DA8A7F6-EA2C-12B5-3AB1-04B5B8D96DA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7370"/>
          <a:stretch/>
        </p:blipFill>
        <p:spPr>
          <a:xfrm>
            <a:off x="1335739" y="1155556"/>
            <a:ext cx="6213925" cy="5122093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A53CD00-5235-C5D0-F842-315C78799C3B}"/>
              </a:ext>
            </a:extLst>
          </p:cNvPr>
          <p:cNvSpPr/>
          <p:nvPr/>
        </p:nvSpPr>
        <p:spPr>
          <a:xfrm>
            <a:off x="1334740" y="1175980"/>
            <a:ext cx="6285260" cy="2253019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41C3FDA-C6FA-F14A-DF55-D910A7DC01FE}"/>
              </a:ext>
            </a:extLst>
          </p:cNvPr>
          <p:cNvSpPr/>
          <p:nvPr/>
        </p:nvSpPr>
        <p:spPr>
          <a:xfrm>
            <a:off x="1334740" y="3609356"/>
            <a:ext cx="6285260" cy="1264095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523BEEC-5C6C-913F-4A94-E633D03EC2FD}"/>
              </a:ext>
            </a:extLst>
          </p:cNvPr>
          <p:cNvSpPr/>
          <p:nvPr/>
        </p:nvSpPr>
        <p:spPr>
          <a:xfrm>
            <a:off x="1334740" y="5019798"/>
            <a:ext cx="6285260" cy="1278275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37CDC8F-0181-6D25-9959-AC237F2E6F2E}"/>
              </a:ext>
            </a:extLst>
          </p:cNvPr>
          <p:cNvSpPr txBox="1"/>
          <p:nvPr/>
        </p:nvSpPr>
        <p:spPr>
          <a:xfrm>
            <a:off x="7878883" y="1158603"/>
            <a:ext cx="1060344" cy="1169551"/>
          </a:xfrm>
          <a:prstGeom prst="rect">
            <a:avLst/>
          </a:prstGeom>
          <a:solidFill>
            <a:srgbClr val="FFC000">
              <a:alpha val="10000"/>
            </a:srgbClr>
          </a:solidFill>
          <a:ln w="254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i="1" dirty="0">
                <a:solidFill>
                  <a:srgbClr val="FF0000"/>
                </a:solidFill>
              </a:rPr>
              <a:t>Remember to add your own “Session” column.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BBC92C4-5E39-2D91-1B7E-88C281BDCD3C}"/>
              </a:ext>
            </a:extLst>
          </p:cNvPr>
          <p:cNvSpPr/>
          <p:nvPr/>
        </p:nvSpPr>
        <p:spPr>
          <a:xfrm>
            <a:off x="6828816" y="1097280"/>
            <a:ext cx="719848" cy="5303520"/>
          </a:xfrm>
          <a:prstGeom prst="rect">
            <a:avLst/>
          </a:prstGeom>
          <a:solidFill>
            <a:srgbClr val="FFC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617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3E0F6C18-ECBD-D11E-ED23-77DBA1518E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4216" y="1082473"/>
            <a:ext cx="6219265" cy="495002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505A893-6513-4A2B-BD53-CE18790E5B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POSITION Comparison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B0AD05F-2AF7-4648-8BBD-9FB39F3B3A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2023-10-16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28F2AF-1D0E-43D0-BC47-29B6E4AAEA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Step 3 : Session Processing QA/QC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B405654-847F-4082-956A-C6A8D86E6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34C86E-AAC7-4EB9-9B17-B55C6A233846}" type="slidenum">
              <a:rPr lang="en-US" smtClean="0"/>
              <a:pPr>
                <a:defRPr/>
              </a:pPr>
              <a:t>51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81D0D06-2C46-4116-8F34-FADAECB0A593}"/>
              </a:ext>
            </a:extLst>
          </p:cNvPr>
          <p:cNvSpPr txBox="1"/>
          <p:nvPr/>
        </p:nvSpPr>
        <p:spPr>
          <a:xfrm>
            <a:off x="201265" y="1097280"/>
            <a:ext cx="1125101" cy="461665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i="1" dirty="0">
                <a:solidFill>
                  <a:srgbClr val="FF0000"/>
                </a:solidFill>
              </a:rPr>
              <a:t>Then Sort by MARK ID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237FA329-959C-39E6-8AD4-C993DD09940A}"/>
              </a:ext>
            </a:extLst>
          </p:cNvPr>
          <p:cNvCxnSpPr>
            <a:cxnSpLocks/>
          </p:cNvCxnSpPr>
          <p:nvPr/>
        </p:nvCxnSpPr>
        <p:spPr>
          <a:xfrm>
            <a:off x="1771524" y="1322746"/>
            <a:ext cx="0" cy="366713"/>
          </a:xfrm>
          <a:prstGeom prst="straightConnector1">
            <a:avLst/>
          </a:prstGeom>
          <a:ln w="25400"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26">
            <a:extLst>
              <a:ext uri="{FF2B5EF4-FFF2-40B4-BE49-F238E27FC236}">
                <a16:creationId xmlns:a16="http://schemas.microsoft.com/office/drawing/2014/main" id="{020CECA4-C7DE-3FBE-FC4F-2DBD182D7BEA}"/>
              </a:ext>
            </a:extLst>
          </p:cNvPr>
          <p:cNvSpPr/>
          <p:nvPr/>
        </p:nvSpPr>
        <p:spPr>
          <a:xfrm>
            <a:off x="4053839" y="3309938"/>
            <a:ext cx="1403985" cy="187642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FA930E3-D2A4-58EA-9BF5-5D54751AA569}"/>
              </a:ext>
            </a:extLst>
          </p:cNvPr>
          <p:cNvSpPr txBox="1"/>
          <p:nvPr/>
        </p:nvSpPr>
        <p:spPr>
          <a:xfrm>
            <a:off x="7759784" y="1421130"/>
            <a:ext cx="1236914" cy="4662815"/>
          </a:xfrm>
          <a:prstGeom prst="rect">
            <a:avLst/>
          </a:prstGeom>
          <a:solidFill>
            <a:srgbClr val="00B050">
              <a:alpha val="10000"/>
            </a:srgbClr>
          </a:solidFill>
          <a:ln w="1905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 i="1" dirty="0">
                <a:solidFill>
                  <a:srgbClr val="0070C0"/>
                </a:solidFill>
              </a:rPr>
              <a:t>BRMR is not an outlier (see Lat/Lon). </a:t>
            </a:r>
          </a:p>
          <a:p>
            <a:endParaRPr lang="en-US" sz="1100" i="1" dirty="0">
              <a:solidFill>
                <a:srgbClr val="0070C0"/>
              </a:solidFill>
            </a:endParaRPr>
          </a:p>
          <a:p>
            <a:r>
              <a:rPr lang="en-US" sz="1100" i="1" dirty="0">
                <a:solidFill>
                  <a:srgbClr val="0070C0"/>
                </a:solidFill>
              </a:rPr>
              <a:t>Somehow, the units are in SURVEY FEET, rather than METERS!</a:t>
            </a:r>
          </a:p>
          <a:p>
            <a:endParaRPr lang="en-US" sz="1100" i="1" dirty="0">
              <a:solidFill>
                <a:srgbClr val="0070C0"/>
              </a:solidFill>
            </a:endParaRPr>
          </a:p>
          <a:p>
            <a:r>
              <a:rPr lang="en-US" sz="1100" i="1" dirty="0">
                <a:solidFill>
                  <a:srgbClr val="0070C0"/>
                </a:solidFill>
              </a:rPr>
              <a:t>I think this may have happened as a result of loading the WINDESC files </a:t>
            </a:r>
            <a:r>
              <a:rPr lang="en-US" sz="1100" b="1" i="1" dirty="0">
                <a:solidFill>
                  <a:srgbClr val="0070C0"/>
                </a:solidFill>
              </a:rPr>
              <a:t>after</a:t>
            </a:r>
            <a:r>
              <a:rPr lang="en-US" sz="1100" i="1" dirty="0">
                <a:solidFill>
                  <a:srgbClr val="0070C0"/>
                </a:solidFill>
              </a:rPr>
              <a:t> I had done the original session processing.</a:t>
            </a:r>
          </a:p>
          <a:p>
            <a:endParaRPr lang="en-US" sz="1100" i="1" dirty="0">
              <a:solidFill>
                <a:srgbClr val="0070C0"/>
              </a:solidFill>
            </a:endParaRPr>
          </a:p>
          <a:p>
            <a:r>
              <a:rPr lang="en-US" sz="1100" i="1" dirty="0">
                <a:solidFill>
                  <a:srgbClr val="0070C0"/>
                </a:solidFill>
              </a:rPr>
              <a:t>OPUS Projects automatically re-processed sessions </a:t>
            </a:r>
          </a:p>
          <a:p>
            <a:r>
              <a:rPr lang="en-US" sz="1100" i="1" dirty="0">
                <a:solidFill>
                  <a:srgbClr val="0070C0"/>
                </a:solidFill>
              </a:rPr>
              <a:t>2021-041-A</a:t>
            </a:r>
          </a:p>
          <a:p>
            <a:r>
              <a:rPr lang="en-US" sz="1100" i="1" dirty="0">
                <a:solidFill>
                  <a:srgbClr val="0070C0"/>
                </a:solidFill>
              </a:rPr>
              <a:t>2021-048-A</a:t>
            </a:r>
          </a:p>
          <a:p>
            <a:r>
              <a:rPr lang="en-US" sz="1100" i="1" dirty="0">
                <a:solidFill>
                  <a:srgbClr val="0070C0"/>
                </a:solidFill>
              </a:rPr>
              <a:t>2021-054-A</a:t>
            </a:r>
            <a:endParaRPr lang="en-US" sz="1200" i="1" dirty="0">
              <a:solidFill>
                <a:srgbClr val="0070C0"/>
              </a:solidFill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FF959298-6836-22C4-E135-BB0E2B96B498}"/>
              </a:ext>
            </a:extLst>
          </p:cNvPr>
          <p:cNvSpPr/>
          <p:nvPr/>
        </p:nvSpPr>
        <p:spPr>
          <a:xfrm>
            <a:off x="1384216" y="4287285"/>
            <a:ext cx="6219263" cy="781671"/>
          </a:xfrm>
          <a:prstGeom prst="rect">
            <a:avLst/>
          </a:prstGeom>
          <a:solidFill>
            <a:srgbClr val="FFFF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3BC8585-E4AF-980D-F47C-52EC38122B25}"/>
              </a:ext>
            </a:extLst>
          </p:cNvPr>
          <p:cNvSpPr txBox="1"/>
          <p:nvPr/>
        </p:nvSpPr>
        <p:spPr>
          <a:xfrm>
            <a:off x="69151" y="4278516"/>
            <a:ext cx="1236914" cy="1277273"/>
          </a:xfrm>
          <a:prstGeom prst="rect">
            <a:avLst/>
          </a:prstGeom>
          <a:solidFill>
            <a:srgbClr val="FFFF00">
              <a:alpha val="10000"/>
            </a:srgbClr>
          </a:solidFill>
          <a:ln w="1905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 i="1" dirty="0">
                <a:solidFill>
                  <a:srgbClr val="0070C0"/>
                </a:solidFill>
              </a:rPr>
              <a:t>LOY2 was the HUB and 3D constraint, so the POSITIONS are nearly identical, as expected.</a:t>
            </a:r>
            <a:endParaRPr lang="en-US" sz="1200" i="1" dirty="0">
              <a:solidFill>
                <a:srgbClr val="0070C0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EE52BC6-D5C9-707D-565D-D6A982503182}"/>
              </a:ext>
            </a:extLst>
          </p:cNvPr>
          <p:cNvSpPr/>
          <p:nvPr/>
        </p:nvSpPr>
        <p:spPr>
          <a:xfrm>
            <a:off x="1384217" y="3309938"/>
            <a:ext cx="523966" cy="187642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8676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25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7" grpId="0" animBg="1"/>
      <p:bldP spid="29" grpId="0" animBg="1"/>
      <p:bldP spid="30" grpId="0" animBg="1"/>
      <p:bldP spid="31" grpId="0" animBg="1"/>
      <p:bldP spid="7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B28B7D-8898-87C5-A9F0-98DBB42123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POSITION Comparison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B42BDA9-1076-7329-DC42-DEAFEBB24A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2023-10-16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3E826A3-68CF-6C2F-ABE7-19D3CA746C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Step 3 : Session Processing QA/QC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677C64-3935-4A16-17A5-14320149CD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34C86E-AAC7-4EB9-9B17-B55C6A233846}" type="slidenum">
              <a:rPr lang="en-US" smtClean="0"/>
              <a:pPr>
                <a:defRPr/>
              </a:pPr>
              <a:t>52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C293F4C-0ABF-6EEF-67D7-D6D58E8F2B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4216" y="1092411"/>
            <a:ext cx="6219264" cy="5410125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358E85CB-7C7E-7F31-4864-43E245C144DA}"/>
              </a:ext>
            </a:extLst>
          </p:cNvPr>
          <p:cNvSpPr/>
          <p:nvPr/>
        </p:nvSpPr>
        <p:spPr>
          <a:xfrm>
            <a:off x="4063364" y="3296665"/>
            <a:ext cx="1394461" cy="187642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2633080-BAE1-8C0F-7418-CA93C8F24450}"/>
              </a:ext>
            </a:extLst>
          </p:cNvPr>
          <p:cNvSpPr txBox="1"/>
          <p:nvPr/>
        </p:nvSpPr>
        <p:spPr>
          <a:xfrm>
            <a:off x="7759784" y="1421130"/>
            <a:ext cx="1236914" cy="4662815"/>
          </a:xfrm>
          <a:prstGeom prst="rect">
            <a:avLst/>
          </a:prstGeom>
          <a:solidFill>
            <a:srgbClr val="00B050">
              <a:alpha val="10000"/>
            </a:srgbClr>
          </a:solidFill>
          <a:ln w="1905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 i="1" dirty="0">
                <a:solidFill>
                  <a:srgbClr val="0070C0"/>
                </a:solidFill>
              </a:rPr>
              <a:t>OU03 is not an outlier (see Lat/Lon). </a:t>
            </a:r>
          </a:p>
          <a:p>
            <a:endParaRPr lang="en-US" sz="1100" i="1" dirty="0">
              <a:solidFill>
                <a:srgbClr val="0070C0"/>
              </a:solidFill>
            </a:endParaRPr>
          </a:p>
          <a:p>
            <a:r>
              <a:rPr lang="en-US" sz="1100" i="1" dirty="0">
                <a:solidFill>
                  <a:srgbClr val="0070C0"/>
                </a:solidFill>
              </a:rPr>
              <a:t>Somehow, the units are in SURVEY FEET, rather than METERS!</a:t>
            </a:r>
          </a:p>
          <a:p>
            <a:endParaRPr lang="en-US" sz="1100" i="1" dirty="0">
              <a:solidFill>
                <a:srgbClr val="0070C0"/>
              </a:solidFill>
            </a:endParaRPr>
          </a:p>
          <a:p>
            <a:r>
              <a:rPr lang="en-US" sz="1100" i="1" dirty="0">
                <a:solidFill>
                  <a:srgbClr val="0070C0"/>
                </a:solidFill>
              </a:rPr>
              <a:t>I think this may have happened as a result of loading the WINDESC files </a:t>
            </a:r>
            <a:r>
              <a:rPr lang="en-US" sz="1100" b="1" i="1" dirty="0">
                <a:solidFill>
                  <a:srgbClr val="0070C0"/>
                </a:solidFill>
              </a:rPr>
              <a:t>after</a:t>
            </a:r>
            <a:r>
              <a:rPr lang="en-US" sz="1100" i="1" dirty="0">
                <a:solidFill>
                  <a:srgbClr val="0070C0"/>
                </a:solidFill>
              </a:rPr>
              <a:t> I had done the original session processing.</a:t>
            </a:r>
          </a:p>
          <a:p>
            <a:endParaRPr lang="en-US" sz="1100" i="1" dirty="0">
              <a:solidFill>
                <a:srgbClr val="0070C0"/>
              </a:solidFill>
            </a:endParaRPr>
          </a:p>
          <a:p>
            <a:r>
              <a:rPr lang="en-US" sz="1100" i="1" dirty="0">
                <a:solidFill>
                  <a:srgbClr val="0070C0"/>
                </a:solidFill>
              </a:rPr>
              <a:t>OPUS Projects automatically re-processed sessions </a:t>
            </a:r>
          </a:p>
          <a:p>
            <a:r>
              <a:rPr lang="en-US" sz="1100" i="1" dirty="0">
                <a:solidFill>
                  <a:srgbClr val="0070C0"/>
                </a:solidFill>
              </a:rPr>
              <a:t>2021-041-A</a:t>
            </a:r>
          </a:p>
          <a:p>
            <a:r>
              <a:rPr lang="en-US" sz="1100" i="1" dirty="0">
                <a:solidFill>
                  <a:srgbClr val="0070C0"/>
                </a:solidFill>
              </a:rPr>
              <a:t>2021-048-A</a:t>
            </a:r>
          </a:p>
          <a:p>
            <a:r>
              <a:rPr lang="en-US" sz="1100" i="1" dirty="0">
                <a:solidFill>
                  <a:srgbClr val="0070C0"/>
                </a:solidFill>
              </a:rPr>
              <a:t>2021-054-A</a:t>
            </a:r>
            <a:endParaRPr lang="en-US" sz="1200" i="1" dirty="0">
              <a:solidFill>
                <a:srgbClr val="0070C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3EEF67F-B2D7-96D1-B139-148C735D35CC}"/>
              </a:ext>
            </a:extLst>
          </p:cNvPr>
          <p:cNvSpPr/>
          <p:nvPr/>
        </p:nvSpPr>
        <p:spPr>
          <a:xfrm>
            <a:off x="6224588" y="6338887"/>
            <a:ext cx="454818" cy="155733"/>
          </a:xfrm>
          <a:prstGeom prst="rect">
            <a:avLst/>
          </a:prstGeom>
          <a:solidFill>
            <a:srgbClr val="FFFF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057D88-EE62-F500-B6A7-739931C0AA08}"/>
              </a:ext>
            </a:extLst>
          </p:cNvPr>
          <p:cNvSpPr txBox="1"/>
          <p:nvPr/>
        </p:nvSpPr>
        <p:spPr>
          <a:xfrm>
            <a:off x="85557" y="4169984"/>
            <a:ext cx="1236914" cy="2246769"/>
          </a:xfrm>
          <a:prstGeom prst="rect">
            <a:avLst/>
          </a:prstGeom>
          <a:solidFill>
            <a:srgbClr val="FFFF00">
              <a:alpha val="10000"/>
            </a:srgbClr>
          </a:solidFill>
          <a:ln w="1905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 i="1" dirty="0">
                <a:solidFill>
                  <a:srgbClr val="0070C0"/>
                </a:solidFill>
              </a:rPr>
              <a:t>WLP2 is not an outlier (see </a:t>
            </a:r>
            <a:r>
              <a:rPr lang="en-US" sz="1100" i="1" dirty="0" err="1">
                <a:solidFill>
                  <a:srgbClr val="0070C0"/>
                </a:solidFill>
              </a:rPr>
              <a:t>EllHt</a:t>
            </a:r>
            <a:r>
              <a:rPr lang="en-US" sz="1100" i="1" dirty="0">
                <a:solidFill>
                  <a:srgbClr val="0070C0"/>
                </a:solidFill>
              </a:rPr>
              <a:t> column). </a:t>
            </a:r>
          </a:p>
          <a:p>
            <a:endParaRPr lang="en-US" sz="1100" i="1" dirty="0">
              <a:solidFill>
                <a:srgbClr val="0070C0"/>
              </a:solidFill>
            </a:endParaRPr>
          </a:p>
          <a:p>
            <a:r>
              <a:rPr lang="en-US" sz="1200" i="1" dirty="0">
                <a:solidFill>
                  <a:srgbClr val="0070C0"/>
                </a:solidFill>
              </a:rPr>
              <a:t>Inspection of the 2021-063-A.TXT file shows an apparent mistake in the GEOID18 computation.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1388624-66C3-21B1-31AF-E3D6439B29EB}"/>
              </a:ext>
            </a:extLst>
          </p:cNvPr>
          <p:cNvSpPr/>
          <p:nvPr/>
        </p:nvSpPr>
        <p:spPr>
          <a:xfrm>
            <a:off x="1384216" y="3296665"/>
            <a:ext cx="498559" cy="187642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B3AA159-8A38-A441-7173-1C7180C2F3D3}"/>
              </a:ext>
            </a:extLst>
          </p:cNvPr>
          <p:cNvSpPr/>
          <p:nvPr/>
        </p:nvSpPr>
        <p:spPr>
          <a:xfrm>
            <a:off x="1384216" y="6338887"/>
            <a:ext cx="498558" cy="155733"/>
          </a:xfrm>
          <a:prstGeom prst="rect">
            <a:avLst/>
          </a:prstGeom>
          <a:solidFill>
            <a:srgbClr val="FFFF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8823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6" grpId="0" animBg="1"/>
      <p:bldP spid="7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05A893-6513-4A2B-BD53-CE18790E5B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PUBLISHED Comparison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E5AB62D-E644-4907-A276-871BEA2C9B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At this stage in processing in OPUS PROJECTS 5.1, there is no easy automated way to make the comparison of computed positions to published positions.</a:t>
            </a:r>
          </a:p>
          <a:p>
            <a:r>
              <a:rPr lang="en-US" dirty="0"/>
              <a:t>However, as we work along toward the ADJUSTMENT step (and we use a Dummy ID = 0000), then the outputs make that comparison for us.</a:t>
            </a:r>
          </a:p>
          <a:p>
            <a:r>
              <a:rPr lang="en-US" dirty="0"/>
              <a:t>We will have to discuss that later.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B0AD05F-2AF7-4648-8BBD-9FB39F3B3A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2023-10-16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28F2AF-1D0E-43D0-BC47-29B6E4AAEA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Step 3 : Session Processing QA/QC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B405654-847F-4082-956A-C6A8D86E6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34C86E-AAC7-4EB9-9B17-B55C6A233846}" type="slidenum">
              <a:rPr lang="en-US" smtClean="0"/>
              <a:pPr>
                <a:defRPr/>
              </a:pPr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5009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05A893-6513-4A2B-BD53-CE18790E5B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PUBLISHED Comparison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69DFF3F-AD84-473A-9BAC-877D67374B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 will have to do it the hard way.</a:t>
            </a:r>
          </a:p>
          <a:p>
            <a:r>
              <a:rPr lang="en-US" dirty="0"/>
              <a:t>1) find the position result for a given mark.</a:t>
            </a:r>
          </a:p>
          <a:p>
            <a:r>
              <a:rPr lang="en-US" dirty="0"/>
              <a:t>2) find the published </a:t>
            </a:r>
            <a:r>
              <a:rPr lang="en-US" dirty="0">
                <a:solidFill>
                  <a:srgbClr val="FF0000"/>
                </a:solidFill>
              </a:rPr>
              <a:t>datasheet</a:t>
            </a:r>
            <a:r>
              <a:rPr lang="en-US" dirty="0"/>
              <a:t> for the same mark.</a:t>
            </a:r>
          </a:p>
          <a:p>
            <a:r>
              <a:rPr lang="en-US" dirty="0"/>
              <a:t>Subtract the LAT, LON, ELLHT.</a:t>
            </a:r>
          </a:p>
          <a:p>
            <a:r>
              <a:rPr lang="en-US" dirty="0"/>
              <a:t>Same for the CORS.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B0AD05F-2AF7-4648-8BBD-9FB39F3B3A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2023-10-16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28F2AF-1D0E-43D0-BC47-29B6E4AAEA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Step 3 : Session Processing QA/QC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B405654-847F-4082-956A-C6A8D86E6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34C86E-AAC7-4EB9-9B17-B55C6A233846}" type="slidenum">
              <a:rPr lang="en-US" smtClean="0"/>
              <a:pPr>
                <a:defRPr/>
              </a:pPr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1879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C43BDB7-6628-B8A4-58B8-C8BCFBBAFD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18" y="4487518"/>
            <a:ext cx="9029700" cy="117157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EC9BC23-43C8-481A-9240-0A21A003E1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PUBLISHED Comparison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242E50-5BD8-480E-A104-39BAFBB729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5865" y="1119842"/>
            <a:ext cx="3885834" cy="2742546"/>
          </a:xfrm>
        </p:spPr>
        <p:txBody>
          <a:bodyPr/>
          <a:lstStyle/>
          <a:p>
            <a:r>
              <a:rPr lang="en-US" sz="2400" dirty="0"/>
              <a:t>Step 1</a:t>
            </a:r>
          </a:p>
          <a:p>
            <a:pPr lvl="1"/>
            <a:r>
              <a:rPr lang="en-US" sz="2000" dirty="0"/>
              <a:t>Computed positions are in the individual .TXT files.</a:t>
            </a:r>
          </a:p>
          <a:p>
            <a:pPr lvl="1"/>
            <a:endParaRPr lang="en-US" sz="2000" dirty="0"/>
          </a:p>
          <a:p>
            <a:pPr lvl="1"/>
            <a:r>
              <a:rPr lang="en-US" sz="2000" i="1" dirty="0"/>
              <a:t>Computed positions are also in the POS Summary.XLS spreadsheet that you created (via </a:t>
            </a:r>
            <a:r>
              <a:rPr lang="en-US" sz="2000" i="1" dirty="0" err="1"/>
              <a:t>WinTeqc</a:t>
            </a:r>
            <a:r>
              <a:rPr lang="en-US" sz="2000" i="1" dirty="0"/>
              <a:t>)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338760-8F47-49BB-B2E2-27FC47801C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2023-10-16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4B11DD-1329-4EA6-8CE4-655512BC9E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Step 3 : Session Processing QA/QC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612D66-138D-4DAC-A53C-D21B21CAC1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529DF9-F8E1-4220-8C8F-E52644C5560B}" type="slidenum">
              <a:rPr lang="en-US" smtClean="0"/>
              <a:pPr>
                <a:defRPr/>
              </a:pPr>
              <a:t>55</a:t>
            </a:fld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B1CF780-DEC8-456E-A0FD-21A7145D6C44}"/>
              </a:ext>
            </a:extLst>
          </p:cNvPr>
          <p:cNvSpPr/>
          <p:nvPr/>
        </p:nvSpPr>
        <p:spPr>
          <a:xfrm>
            <a:off x="504400" y="2021680"/>
            <a:ext cx="1637118" cy="114301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10BF94A-B7BC-4E3B-803B-CEEDE4C20AFF}"/>
              </a:ext>
            </a:extLst>
          </p:cNvPr>
          <p:cNvSpPr/>
          <p:nvPr/>
        </p:nvSpPr>
        <p:spPr>
          <a:xfrm>
            <a:off x="504400" y="2228552"/>
            <a:ext cx="1637118" cy="114301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7249F98-D37B-47E2-97DF-455BD86B93BE}"/>
              </a:ext>
            </a:extLst>
          </p:cNvPr>
          <p:cNvSpPr/>
          <p:nvPr/>
        </p:nvSpPr>
        <p:spPr>
          <a:xfrm>
            <a:off x="504400" y="2342853"/>
            <a:ext cx="1637118" cy="114301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2EDF3B6-167E-4C5B-ACC3-EC913D55BBC6}"/>
              </a:ext>
            </a:extLst>
          </p:cNvPr>
          <p:cNvSpPr/>
          <p:nvPr/>
        </p:nvSpPr>
        <p:spPr>
          <a:xfrm>
            <a:off x="504400" y="2452323"/>
            <a:ext cx="1637118" cy="114301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2A4A689-C164-4C98-867C-81D56E3D8F29}"/>
              </a:ext>
            </a:extLst>
          </p:cNvPr>
          <p:cNvSpPr/>
          <p:nvPr/>
        </p:nvSpPr>
        <p:spPr>
          <a:xfrm>
            <a:off x="918221" y="4860335"/>
            <a:ext cx="1022330" cy="640079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29981A0-08D1-4B53-84C5-E32C56C64027}"/>
              </a:ext>
            </a:extLst>
          </p:cNvPr>
          <p:cNvSpPr/>
          <p:nvPr/>
        </p:nvSpPr>
        <p:spPr>
          <a:xfrm>
            <a:off x="2550066" y="4860335"/>
            <a:ext cx="1016095" cy="640079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9515C3D-220B-44BC-A7AD-62D9194A1D9E}"/>
              </a:ext>
            </a:extLst>
          </p:cNvPr>
          <p:cNvSpPr/>
          <p:nvPr/>
        </p:nvSpPr>
        <p:spPr>
          <a:xfrm>
            <a:off x="5831840" y="4860335"/>
            <a:ext cx="647700" cy="640079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1D8198C-2551-460F-A6FC-04CCD4002245}"/>
              </a:ext>
            </a:extLst>
          </p:cNvPr>
          <p:cNvSpPr/>
          <p:nvPr/>
        </p:nvSpPr>
        <p:spPr>
          <a:xfrm>
            <a:off x="6927182" y="4860335"/>
            <a:ext cx="647700" cy="641393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3D92BB13-806C-45B6-928E-E87B639F6B60}"/>
              </a:ext>
            </a:extLst>
          </p:cNvPr>
          <p:cNvCxnSpPr>
            <a:cxnSpLocks/>
          </p:cNvCxnSpPr>
          <p:nvPr/>
        </p:nvCxnSpPr>
        <p:spPr>
          <a:xfrm flipH="1">
            <a:off x="4823069" y="2078830"/>
            <a:ext cx="616470" cy="10236"/>
          </a:xfrm>
          <a:prstGeom prst="straightConnector1">
            <a:avLst/>
          </a:prstGeom>
          <a:ln w="31750"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99FB54D4-3CDD-4F1D-A03E-388B98814B1B}"/>
              </a:ext>
            </a:extLst>
          </p:cNvPr>
          <p:cNvCxnSpPr>
            <a:cxnSpLocks/>
          </p:cNvCxnSpPr>
          <p:nvPr/>
        </p:nvCxnSpPr>
        <p:spPr>
          <a:xfrm>
            <a:off x="5717263" y="3040736"/>
            <a:ext cx="0" cy="821652"/>
          </a:xfrm>
          <a:prstGeom prst="straightConnector1">
            <a:avLst/>
          </a:prstGeom>
          <a:ln w="31750"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>
            <a:extLst>
              <a:ext uri="{FF2B5EF4-FFF2-40B4-BE49-F238E27FC236}">
                <a16:creationId xmlns:a16="http://schemas.microsoft.com/office/drawing/2014/main" id="{C2CCF138-E133-4461-B358-6B703372C14B}"/>
              </a:ext>
            </a:extLst>
          </p:cNvPr>
          <p:cNvSpPr/>
          <p:nvPr/>
        </p:nvSpPr>
        <p:spPr>
          <a:xfrm>
            <a:off x="8139111" y="4859023"/>
            <a:ext cx="864338" cy="640079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B611D40-ACC6-9F2C-A840-D1134AACE779}"/>
              </a:ext>
            </a:extLst>
          </p:cNvPr>
          <p:cNvSpPr txBox="1"/>
          <p:nvPr/>
        </p:nvSpPr>
        <p:spPr>
          <a:xfrm>
            <a:off x="388341" y="1115634"/>
            <a:ext cx="4576761" cy="2800767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600" dirty="0">
                <a:latin typeface="Courier New" panose="02070309020205020404" pitchFamily="49" charset="0"/>
                <a:cs typeface="Courier New" panose="02070309020205020404" pitchFamily="49" charset="0"/>
              </a:rPr>
              <a:t>+++++++++++++++++++++++++++++++++++++++++++++++++++++++++++++++++++++++++++++</a:t>
            </a:r>
          </a:p>
          <a:p>
            <a:endParaRPr lang="en-US" sz="7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700" dirty="0">
                <a:latin typeface="Courier New" panose="02070309020205020404" pitchFamily="49" charset="0"/>
                <a:cs typeface="Courier New" panose="02070309020205020404" pitchFamily="49" charset="0"/>
              </a:rPr>
              <a:t> MARK:      </a:t>
            </a:r>
            <a:r>
              <a:rPr lang="en-US" sz="7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brmr</a:t>
            </a:r>
            <a:r>
              <a:rPr lang="en-US" sz="700" dirty="0">
                <a:latin typeface="Courier New" panose="02070309020205020404" pitchFamily="49" charset="0"/>
                <a:cs typeface="Courier New" panose="02070309020205020404" pitchFamily="49" charset="0"/>
              </a:rPr>
              <a:t> (</a:t>
            </a:r>
            <a:r>
              <a:rPr lang="en-US" sz="7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brmr</a:t>
            </a:r>
            <a:r>
              <a:rPr lang="en-US" sz="700" dirty="0">
                <a:latin typeface="Courier New" panose="02070309020205020404" pitchFamily="49" charset="0"/>
                <a:cs typeface="Courier New" panose="02070309020205020404" pitchFamily="49" charset="0"/>
              </a:rPr>
              <a:t>       1; </a:t>
            </a:r>
            <a:r>
              <a:rPr lang="en-US" sz="7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brmr</a:t>
            </a:r>
            <a:r>
              <a:rPr lang="en-US" sz="700" dirty="0">
                <a:latin typeface="Courier New" panose="02070309020205020404" pitchFamily="49" charset="0"/>
                <a:cs typeface="Courier New" panose="02070309020205020404" pitchFamily="49" charset="0"/>
              </a:rPr>
              <a:t>; BREADMAKER)</a:t>
            </a:r>
          </a:p>
          <a:p>
            <a:endParaRPr lang="en-US" sz="7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700" dirty="0">
                <a:latin typeface="Courier New" panose="02070309020205020404" pitchFamily="49" charset="0"/>
                <a:cs typeface="Courier New" panose="02070309020205020404" pitchFamily="49" charset="0"/>
              </a:rPr>
              <a:t> REF FRAME:    NAD_83(2011) @ 2010.00000000          ITRF2014 @ 2021.11104925</a:t>
            </a:r>
          </a:p>
          <a:p>
            <a:r>
              <a:rPr lang="en-US" sz="700" dirty="0">
                <a:latin typeface="Courier New" panose="02070309020205020404" pitchFamily="49" charset="0"/>
                <a:cs typeface="Courier New" panose="02070309020205020404" pitchFamily="49" charset="0"/>
              </a:rPr>
              <a:t> X:                1210150.161 m    0.001 m          1210149.254 m    0.001 m</a:t>
            </a:r>
          </a:p>
          <a:p>
            <a:r>
              <a:rPr lang="en-US" sz="700" dirty="0">
                <a:latin typeface="Courier New" panose="02070309020205020404" pitchFamily="49" charset="0"/>
                <a:cs typeface="Courier New" panose="02070309020205020404" pitchFamily="49" charset="0"/>
              </a:rPr>
              <a:t> Y:               -4964281.849 m    0.002 m         -4964280.375 m    0.002 m</a:t>
            </a:r>
          </a:p>
          <a:p>
            <a:r>
              <a:rPr lang="en-US" sz="700" dirty="0">
                <a:latin typeface="Courier New" panose="02070309020205020404" pitchFamily="49" charset="0"/>
                <a:cs typeface="Courier New" panose="02070309020205020404" pitchFamily="49" charset="0"/>
              </a:rPr>
              <a:t> Z:                3804479.628 m    0.002 m          3804479.564 m    0.002 m</a:t>
            </a:r>
          </a:p>
          <a:p>
            <a:r>
              <a:rPr lang="en-US" sz="700" dirty="0">
                <a:latin typeface="Courier New" panose="02070309020205020404" pitchFamily="49" charset="0"/>
                <a:cs typeface="Courier New" panose="02070309020205020404" pitchFamily="49" charset="0"/>
              </a:rPr>
              <a:t> LAT:           36 51 16.85015      0.001 m       36 51 16.88053      0.001 m</a:t>
            </a:r>
          </a:p>
          <a:p>
            <a:r>
              <a:rPr lang="en-US" sz="700" dirty="0">
                <a:latin typeface="Courier New" panose="02070309020205020404" pitchFamily="49" charset="0"/>
                <a:cs typeface="Courier New" panose="02070309020205020404" pitchFamily="49" charset="0"/>
              </a:rPr>
              <a:t> E LON:        283 41 59.55653      0.001 m      283 41 59.53503      0.001 m</a:t>
            </a:r>
          </a:p>
          <a:p>
            <a:r>
              <a:rPr lang="en-US" sz="700" dirty="0">
                <a:latin typeface="Courier New" panose="02070309020205020404" pitchFamily="49" charset="0"/>
                <a:cs typeface="Courier New" panose="02070309020205020404" pitchFamily="49" charset="0"/>
              </a:rPr>
              <a:t> W LON:         76 18 00.44347      0.001 m       76 18 00.46497      0.001 m</a:t>
            </a:r>
          </a:p>
          <a:p>
            <a:r>
              <a:rPr lang="en-US" sz="700" dirty="0">
                <a:latin typeface="Courier New" panose="02070309020205020404" pitchFamily="49" charset="0"/>
                <a:cs typeface="Courier New" panose="02070309020205020404" pitchFamily="49" charset="0"/>
              </a:rPr>
              <a:t> EL HGT:               -36.076 m    0.002 m              -37.432 m    0.002 m</a:t>
            </a:r>
          </a:p>
          <a:p>
            <a:r>
              <a:rPr lang="en-US" sz="700" dirty="0">
                <a:latin typeface="Courier New" panose="02070309020205020404" pitchFamily="49" charset="0"/>
                <a:cs typeface="Courier New" panose="02070309020205020404" pitchFamily="49" charset="0"/>
              </a:rPr>
              <a:t> ORTHO HGT:              1.005 m    0.016 m  (= EL HGT - -37.081 GEOID18 HGT)</a:t>
            </a:r>
          </a:p>
          <a:p>
            <a:endParaRPr lang="en-US" sz="7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7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UTM COORDINATES    STATE PLANE COORDINATES</a:t>
            </a:r>
          </a:p>
          <a:p>
            <a:r>
              <a:rPr lang="en-US" sz="7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 UTM (Zone 18)         SPC (4502 VA S)</a:t>
            </a:r>
          </a:p>
          <a:p>
            <a:r>
              <a:rPr lang="en-US" sz="700" dirty="0">
                <a:latin typeface="Courier New" panose="02070309020205020404" pitchFamily="49" charset="0"/>
                <a:cs typeface="Courier New" panose="02070309020205020404" pitchFamily="49" charset="0"/>
              </a:rPr>
              <a:t> NORTHING (Y)      4079540.610 m        1060141.928 m</a:t>
            </a:r>
          </a:p>
          <a:p>
            <a:r>
              <a:rPr lang="en-US" sz="700" dirty="0">
                <a:latin typeface="Courier New" panose="02070309020205020404" pitchFamily="49" charset="0"/>
                <a:cs typeface="Courier New" panose="02070309020205020404" pitchFamily="49" charset="0"/>
              </a:rPr>
              <a:t> EASTING (X)        384097.563 m        3696166.068 m</a:t>
            </a:r>
          </a:p>
          <a:p>
            <a:r>
              <a:rPr lang="en-US" sz="700" dirty="0">
                <a:latin typeface="Courier New" panose="02070309020205020404" pitchFamily="49" charset="0"/>
                <a:cs typeface="Courier New" panose="02070309020205020404" pitchFamily="49" charset="0"/>
              </a:rPr>
              <a:t> CONVERGENCE       -0.77988333 deg       1.33516111 deg</a:t>
            </a:r>
          </a:p>
          <a:p>
            <a:r>
              <a:rPr lang="en-US" sz="700" dirty="0">
                <a:latin typeface="Courier New" panose="02070309020205020404" pitchFamily="49" charset="0"/>
                <a:cs typeface="Courier New" panose="02070309020205020404" pitchFamily="49" charset="0"/>
              </a:rPr>
              <a:t> POINT SCALE        0.99976549           0.99998519</a:t>
            </a:r>
          </a:p>
          <a:p>
            <a:r>
              <a:rPr lang="en-US" sz="700" dirty="0">
                <a:latin typeface="Courier New" panose="02070309020205020404" pitchFamily="49" charset="0"/>
                <a:cs typeface="Courier New" panose="02070309020205020404" pitchFamily="49" charset="0"/>
              </a:rPr>
              <a:t> COMBINED FACTOR    0.99977115           0.99999085</a:t>
            </a:r>
          </a:p>
          <a:p>
            <a:endParaRPr lang="en-US" sz="7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700" dirty="0">
                <a:latin typeface="Courier New" panose="02070309020205020404" pitchFamily="49" charset="0"/>
                <a:cs typeface="Courier New" panose="02070309020205020404" pitchFamily="49" charset="0"/>
              </a:rPr>
              <a:t> US NATIONAL GRID DESIGNATOR: 18SUF8409879541 (NAD 83)</a:t>
            </a:r>
          </a:p>
          <a:p>
            <a:endParaRPr lang="en-US" sz="7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700" dirty="0">
                <a:latin typeface="Courier New" panose="02070309020205020404" pitchFamily="49" charset="0"/>
                <a:cs typeface="Courier New" panose="02070309020205020404" pitchFamily="49" charset="0"/>
              </a:rPr>
              <a:t> +++++++++++++++++++++++++++++++++++++++++++++++++++++++++++++++++++++++++++++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3C22B4E-1E78-4542-8449-E93BCC541945}"/>
              </a:ext>
            </a:extLst>
          </p:cNvPr>
          <p:cNvSpPr txBox="1"/>
          <p:nvPr/>
        </p:nvSpPr>
        <p:spPr>
          <a:xfrm rot="21194074">
            <a:off x="3549956" y="2873465"/>
            <a:ext cx="15103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BRMR in</a:t>
            </a:r>
          </a:p>
          <a:p>
            <a:r>
              <a:rPr lang="en-US" sz="1400" dirty="0"/>
              <a:t>2021-041-A.txt</a:t>
            </a:r>
          </a:p>
        </p:txBody>
      </p:sp>
    </p:spTree>
    <p:extLst>
      <p:ext uri="{BB962C8B-B14F-4D97-AF65-F5344CB8AC3E}">
        <p14:creationId xmlns:p14="http://schemas.microsoft.com/office/powerpoint/2010/main" val="2700732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25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7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7" grpId="0" animBg="1"/>
      <p:bldP spid="18" grpId="0" animBg="1"/>
      <p:bldP spid="19" grpId="0" animBg="1"/>
      <p:bldP spid="20" grpId="0" animBg="1"/>
      <p:bldP spid="2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05A893-6513-4A2B-BD53-CE18790E5B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PUBLISHED Comparison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A380870-EA1C-47D7-B7A0-532102AE37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600" dirty="0"/>
              <a:t>Step 2 </a:t>
            </a:r>
          </a:p>
          <a:p>
            <a:pPr lvl="1"/>
            <a:r>
              <a:rPr lang="en-US" sz="3200" dirty="0"/>
              <a:t>Find the published datasheet for the mark.</a:t>
            </a:r>
          </a:p>
          <a:p>
            <a:pPr marL="457200" lvl="1" indent="0">
              <a:buNone/>
            </a:pPr>
            <a:r>
              <a:rPr lang="en-US" sz="3200" dirty="0"/>
              <a:t>If the mark has a PID, you can just download the datasheet. Let’s use BRMR (DG9069).</a:t>
            </a:r>
          </a:p>
          <a:p>
            <a:pPr marL="457200" lvl="1" indent="0">
              <a:buNone/>
            </a:pPr>
            <a:endParaRPr lang="en-US" sz="3200" dirty="0"/>
          </a:p>
          <a:p>
            <a:pPr marL="457200" lvl="1" indent="0">
              <a:buNone/>
            </a:pPr>
            <a:r>
              <a:rPr lang="en-US" i="1" dirty="0"/>
              <a:t>I like to pre-print datasheets for all known PID’s and for all likely CORS. I will need them for the Final Report.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B0AD05F-2AF7-4648-8BBD-9FB39F3B3A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2023-10-16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28F2AF-1D0E-43D0-BC47-29B6E4AAEA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Step 3 : Session Processing QA/QC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B405654-847F-4082-956A-C6A8D86E6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34C86E-AAC7-4EB9-9B17-B55C6A233846}" type="slidenum">
              <a:rPr lang="en-US" smtClean="0"/>
              <a:pPr>
                <a:defRPr/>
              </a:pPr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684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6D224EF3-B9FE-429B-9708-67826235AC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PUBLISHED Comparison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497180-ABAB-4B1F-97DA-7104038FF1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2023-10-16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56D230-6ECC-4196-9907-7A824C0D18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Step 3 : Session Processing QA/QC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222EE0-B856-4093-B73E-DC1672966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529DF9-F8E1-4220-8C8F-E52644C5560B}" type="slidenum">
              <a:rPr lang="en-US" smtClean="0"/>
              <a:pPr>
                <a:defRPr/>
              </a:pPr>
              <a:t>57</a:t>
            </a:fld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63379AD-AF5C-4994-8143-BE98A7CDE05E}"/>
              </a:ext>
            </a:extLst>
          </p:cNvPr>
          <p:cNvSpPr/>
          <p:nvPr/>
        </p:nvSpPr>
        <p:spPr>
          <a:xfrm>
            <a:off x="3409359" y="5709185"/>
            <a:ext cx="1705566" cy="181361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F8A5781-95C7-49E9-BDF4-3E83899DC9AD}"/>
              </a:ext>
            </a:extLst>
          </p:cNvPr>
          <p:cNvSpPr/>
          <p:nvPr/>
        </p:nvSpPr>
        <p:spPr>
          <a:xfrm>
            <a:off x="5146970" y="5709184"/>
            <a:ext cx="1705566" cy="181361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DAD2D33-A97B-4A5F-B8F9-7447EB124B99}"/>
              </a:ext>
            </a:extLst>
          </p:cNvPr>
          <p:cNvSpPr/>
          <p:nvPr/>
        </p:nvSpPr>
        <p:spPr>
          <a:xfrm>
            <a:off x="3409359" y="5893989"/>
            <a:ext cx="1705566" cy="181361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D998918-BE3B-45F8-9CED-7995FF81779E}"/>
              </a:ext>
            </a:extLst>
          </p:cNvPr>
          <p:cNvSpPr/>
          <p:nvPr/>
        </p:nvSpPr>
        <p:spPr>
          <a:xfrm>
            <a:off x="3409358" y="6251408"/>
            <a:ext cx="1705565" cy="181361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D4467C6-C23B-4A1F-B3EF-9A24F1A424BF}"/>
              </a:ext>
            </a:extLst>
          </p:cNvPr>
          <p:cNvSpPr txBox="1"/>
          <p:nvPr/>
        </p:nvSpPr>
        <p:spPr>
          <a:xfrm rot="20990165">
            <a:off x="6696079" y="4381696"/>
            <a:ext cx="18973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NGS Datasheet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DC51CD9-638A-8B8B-9D2A-634626A604A1}"/>
              </a:ext>
            </a:extLst>
          </p:cNvPr>
          <p:cNvSpPr/>
          <p:nvPr/>
        </p:nvSpPr>
        <p:spPr>
          <a:xfrm>
            <a:off x="565092" y="2219972"/>
            <a:ext cx="2946458" cy="165279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854E0CD-BBB8-1D98-BAAB-F5B99F5F0685}"/>
              </a:ext>
            </a:extLst>
          </p:cNvPr>
          <p:cNvSpPr/>
          <p:nvPr/>
        </p:nvSpPr>
        <p:spPr>
          <a:xfrm>
            <a:off x="565092" y="2583534"/>
            <a:ext cx="2946458" cy="184034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03A5959-0052-EAC8-CE6A-377385E3516D}"/>
              </a:ext>
            </a:extLst>
          </p:cNvPr>
          <p:cNvSpPr/>
          <p:nvPr/>
        </p:nvSpPr>
        <p:spPr>
          <a:xfrm>
            <a:off x="565092" y="2767568"/>
            <a:ext cx="2946458" cy="158041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C66B7AF-A848-01C1-49E9-C4CAD609B8EF}"/>
              </a:ext>
            </a:extLst>
          </p:cNvPr>
          <p:cNvSpPr/>
          <p:nvPr/>
        </p:nvSpPr>
        <p:spPr>
          <a:xfrm>
            <a:off x="565091" y="2925609"/>
            <a:ext cx="2946458" cy="192415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BDE6B45-058E-8537-0955-9328853B78F4}"/>
              </a:ext>
            </a:extLst>
          </p:cNvPr>
          <p:cNvSpPr txBox="1"/>
          <p:nvPr/>
        </p:nvSpPr>
        <p:spPr>
          <a:xfrm rot="21194074">
            <a:off x="7127790" y="1612717"/>
            <a:ext cx="14575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BRMR in</a:t>
            </a:r>
          </a:p>
          <a:p>
            <a:r>
              <a:rPr lang="en-US" sz="1400" dirty="0"/>
              <a:t>2021-041-A.txt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BCB4BFC-0166-6E85-2EF8-28541E126DF8}"/>
              </a:ext>
            </a:extLst>
          </p:cNvPr>
          <p:cNvSpPr txBox="1"/>
          <p:nvPr/>
        </p:nvSpPr>
        <p:spPr>
          <a:xfrm>
            <a:off x="457200" y="1441705"/>
            <a:ext cx="8046041" cy="1862048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+++++++++++++++++++++++++++++++++++++++++++++++++++++++++++++++++++++++++++++</a:t>
            </a:r>
          </a:p>
          <a:p>
            <a:endParaRPr lang="en-US" sz="12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MARK:      </a:t>
            </a:r>
            <a:r>
              <a:rPr lang="en-US" sz="1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brmr</a:t>
            </a: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(</a:t>
            </a:r>
            <a:r>
              <a:rPr lang="en-US" sz="1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brmr</a:t>
            </a: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1; </a:t>
            </a:r>
            <a:r>
              <a:rPr lang="en-US" sz="1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brmr</a:t>
            </a: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; BREADMAKER)</a:t>
            </a:r>
          </a:p>
          <a:p>
            <a:endParaRPr lang="en-US" sz="12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LAT:           36 51 16.85015      0.001 m       36 51 16.88053      0.001 m</a:t>
            </a:r>
          </a:p>
          <a:p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E LON:        283 41 59.55653      0.001 m      283 41 59.53503      0.001 m</a:t>
            </a:r>
          </a:p>
          <a:p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W LON:         76 18 00.44347      0.001 m       76 18 00.46497      0.001 m</a:t>
            </a:r>
          </a:p>
          <a:p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EL HGT:               -36.076 m    0.002 m              -37.432 m    0.002 m</a:t>
            </a:r>
          </a:p>
          <a:p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ORTHO HGT:              1.005 m    0.016 m  (= EL HGT - -37.081 GEOID18 HGT)</a:t>
            </a:r>
          </a:p>
          <a:p>
            <a:endParaRPr lang="en-US" sz="7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4E44CF7-18AD-422A-8A23-53C14604F974}"/>
              </a:ext>
            </a:extLst>
          </p:cNvPr>
          <p:cNvSpPr txBox="1"/>
          <p:nvPr/>
        </p:nvSpPr>
        <p:spPr>
          <a:xfrm>
            <a:off x="457200" y="3831757"/>
            <a:ext cx="8064500" cy="2677656"/>
          </a:xfrm>
          <a:prstGeom prst="rect">
            <a:avLst/>
          </a:prstGeom>
          <a:solidFill>
            <a:schemeClr val="accent3">
              <a:lumMod val="40000"/>
              <a:lumOff val="60000"/>
              <a:alpha val="10000"/>
            </a:schemeClr>
          </a:solidFill>
          <a:ln w="28575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1        National Geodetic Survey,   Retrieval Date = JUNE 27, 2023</a:t>
            </a:r>
          </a:p>
          <a:p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DG9069 ***********************************************************************</a:t>
            </a:r>
          </a:p>
          <a:p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DG9069  DESIGNATION -  BREADMAKER</a:t>
            </a:r>
          </a:p>
          <a:p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DG9069  PID         -  DG9069</a:t>
            </a:r>
          </a:p>
          <a:p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DG9069  STATE/COUNTY-  VA/C OF NORFOLK</a:t>
            </a:r>
          </a:p>
          <a:p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DG9069  COUNTRY     -  US</a:t>
            </a:r>
          </a:p>
          <a:p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DG9069  USGS QUAD   -  NORFOLK SOUTH (2019)</a:t>
            </a:r>
          </a:p>
          <a:p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DG9069</a:t>
            </a:r>
          </a:p>
          <a:p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DG9069                         *CURRENT SURVEY CONTROL</a:t>
            </a:r>
          </a:p>
          <a:p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DG9069  ______________________________________________________________________</a:t>
            </a:r>
          </a:p>
          <a:p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DG9069* NAD 83(2011) POSITION- 36 51 16.85018(N) 076 18 00.44343(W)   ADJUSTED</a:t>
            </a:r>
          </a:p>
          <a:p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DG9069* NAD 83(2011) ELLIP HT-   -36.039 (meters)        (06/27/12)   ADJUSTED</a:t>
            </a:r>
          </a:p>
          <a:p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DG9069* NAD 83(2011) EPOCH   -  2010.00</a:t>
            </a:r>
          </a:p>
          <a:p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DG9069* NAVD 88 ORTHO HEIGHT -     1.036 (meters)        3.40  (feet) ADJUSTED</a:t>
            </a:r>
          </a:p>
        </p:txBody>
      </p:sp>
    </p:spTree>
    <p:extLst>
      <p:ext uri="{BB962C8B-B14F-4D97-AF65-F5344CB8AC3E}">
        <p14:creationId xmlns:p14="http://schemas.microsoft.com/office/powerpoint/2010/main" val="3368530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7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8CE203-735E-4A8F-9691-B34B05E57E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LAT/LON Comparisons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6B2EE9E-B93E-4AC0-AE5E-8881E402A9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759421"/>
            <a:ext cx="8229600" cy="1085216"/>
          </a:xfrm>
        </p:spPr>
        <p:txBody>
          <a:bodyPr/>
          <a:lstStyle/>
          <a:p>
            <a:r>
              <a:rPr lang="en-US" sz="2800" dirty="0"/>
              <a:t>Latitude and Longitude are expressed in DMS format.</a:t>
            </a:r>
          </a:p>
          <a:p>
            <a:r>
              <a:rPr lang="en-US" sz="2800" dirty="0"/>
              <a:t>Need an easy way to estimate linear units.</a:t>
            </a:r>
          </a:p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1C6C886-5F8D-4894-B1F0-81BFB614E9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2023-10-16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9835040-658C-42B2-A12A-2DFAC4518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Step 3 : Session Processing QA/QC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96F12EA-140B-43E3-85CF-6D50B95019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34C86E-AAC7-4EB9-9B17-B55C6A233846}" type="slidenum">
              <a:rPr lang="en-US" smtClean="0"/>
              <a:pPr>
                <a:defRPr/>
              </a:pPr>
              <a:t>58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163AA8F-901E-4060-86F3-1AA727F2D369}"/>
              </a:ext>
            </a:extLst>
          </p:cNvPr>
          <p:cNvSpPr txBox="1"/>
          <p:nvPr/>
        </p:nvSpPr>
        <p:spPr>
          <a:xfrm>
            <a:off x="457200" y="1475569"/>
            <a:ext cx="3810001" cy="1169551"/>
          </a:xfrm>
          <a:prstGeom prst="rect">
            <a:avLst/>
          </a:prstGeom>
          <a:solidFill>
            <a:srgbClr val="FF0000">
              <a:alpha val="10000"/>
            </a:srgbClr>
          </a:solidFill>
          <a:ln w="254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>
                <a:cs typeface="Arial" panose="020B0604020202020204" pitchFamily="34" charset="0"/>
              </a:rPr>
              <a:t>BRMR  LATITUDE Comparison</a:t>
            </a:r>
          </a:p>
          <a:p>
            <a:r>
              <a:rPr lang="en-US" sz="1400" dirty="0">
                <a:cs typeface="Arial" panose="020B0604020202020204" pitchFamily="34" charset="0"/>
              </a:rPr>
              <a:t>36 51 16.85015 from 2021-041-A.txt</a:t>
            </a:r>
          </a:p>
          <a:p>
            <a:r>
              <a:rPr lang="en-US" sz="1400" dirty="0">
                <a:cs typeface="Arial" panose="020B0604020202020204" pitchFamily="34" charset="0"/>
              </a:rPr>
              <a:t>36 51 16.85018 from datasheet (DG9069)</a:t>
            </a:r>
          </a:p>
          <a:p>
            <a:r>
              <a:rPr lang="en-US" sz="1400" dirty="0">
                <a:cs typeface="Arial" panose="020B0604020202020204" pitchFamily="34" charset="0"/>
              </a:rPr>
              <a:t>00 00 00.00003     difference in LAT</a:t>
            </a:r>
          </a:p>
          <a:p>
            <a:r>
              <a:rPr lang="en-US" sz="1400" dirty="0">
                <a:cs typeface="Arial" panose="020B0604020202020204" pitchFamily="34" charset="0"/>
              </a:rPr>
              <a:t>~ approx. 0.003 feet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E228F3F-81EC-43F2-9DB0-17A1C9CD6AC0}"/>
              </a:ext>
            </a:extLst>
          </p:cNvPr>
          <p:cNvSpPr txBox="1"/>
          <p:nvPr/>
        </p:nvSpPr>
        <p:spPr>
          <a:xfrm>
            <a:off x="457199" y="4024798"/>
            <a:ext cx="6669741" cy="646331"/>
          </a:xfrm>
          <a:prstGeom prst="rect">
            <a:avLst/>
          </a:prstGeom>
          <a:solidFill>
            <a:srgbClr val="00B050">
              <a:alpha val="10000"/>
            </a:srgbClr>
          </a:solidFill>
          <a:ln w="254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1 second of Latitude is about 101 feet, so</a:t>
            </a:r>
          </a:p>
          <a:p>
            <a:r>
              <a:rPr lang="en-US" dirty="0"/>
              <a:t>0.00010 second of Latitude is about 0.0101 feet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42FD4E6-9282-4CC1-BFAF-798CD6CAFD14}"/>
              </a:ext>
            </a:extLst>
          </p:cNvPr>
          <p:cNvSpPr txBox="1"/>
          <p:nvPr/>
        </p:nvSpPr>
        <p:spPr>
          <a:xfrm>
            <a:off x="457199" y="4830035"/>
            <a:ext cx="6669742" cy="646331"/>
          </a:xfrm>
          <a:prstGeom prst="rect">
            <a:avLst/>
          </a:prstGeom>
          <a:solidFill>
            <a:srgbClr val="00B050">
              <a:alpha val="10000"/>
            </a:srgbClr>
          </a:solidFill>
          <a:ln w="254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1 second of Longitude (near Chesapeake) is about 80.8 feet, so </a:t>
            </a:r>
          </a:p>
          <a:p>
            <a:r>
              <a:rPr lang="en-US" dirty="0"/>
              <a:t>0.00010 second of Longitude is about 0.0081 feet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4BDFB5D-FDD1-4CBB-811A-F016FA8DB50C}"/>
              </a:ext>
            </a:extLst>
          </p:cNvPr>
          <p:cNvSpPr txBox="1"/>
          <p:nvPr/>
        </p:nvSpPr>
        <p:spPr>
          <a:xfrm>
            <a:off x="4443046" y="1475569"/>
            <a:ext cx="3810001" cy="1169551"/>
          </a:xfrm>
          <a:prstGeom prst="rect">
            <a:avLst/>
          </a:prstGeom>
          <a:solidFill>
            <a:srgbClr val="FF0000">
              <a:alpha val="10000"/>
            </a:srgbClr>
          </a:solidFill>
          <a:ln w="254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/>
              <a:t>BRMR  LONGITUDE Comparison</a:t>
            </a:r>
          </a:p>
          <a:p>
            <a:r>
              <a:rPr lang="en-US" sz="1400" dirty="0"/>
              <a:t>076 18 00.44347 from 2021-041-A.txt</a:t>
            </a:r>
          </a:p>
          <a:p>
            <a:r>
              <a:rPr lang="en-US" sz="1400" dirty="0"/>
              <a:t>076 18 00.44343 from datasheet (DG9069)</a:t>
            </a:r>
          </a:p>
          <a:p>
            <a:r>
              <a:rPr lang="en-US" sz="1400" dirty="0"/>
              <a:t>000 00 00.00004   difference in LON</a:t>
            </a:r>
          </a:p>
          <a:p>
            <a:r>
              <a:rPr lang="en-US" sz="1400" dirty="0"/>
              <a:t>~ approx. 0.003   feet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DF10573-AF79-4B05-90E0-DA5ED913DA5D}"/>
              </a:ext>
            </a:extLst>
          </p:cNvPr>
          <p:cNvSpPr txBox="1"/>
          <p:nvPr/>
        </p:nvSpPr>
        <p:spPr>
          <a:xfrm rot="21124808">
            <a:off x="7264310" y="4838728"/>
            <a:ext cx="1222737" cy="461665"/>
          </a:xfrm>
          <a:prstGeom prst="rect">
            <a:avLst/>
          </a:prstGeom>
          <a:solidFill>
            <a:srgbClr val="00B050">
              <a:alpha val="10000"/>
            </a:srgbClr>
          </a:solidFill>
          <a:ln w="254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Varies by </a:t>
            </a:r>
          </a:p>
          <a:p>
            <a:r>
              <a:rPr lang="en-US" sz="1200" dirty="0"/>
              <a:t>COS (latitude)</a:t>
            </a:r>
          </a:p>
        </p:txBody>
      </p:sp>
    </p:spTree>
    <p:extLst>
      <p:ext uri="{BB962C8B-B14F-4D97-AF65-F5344CB8AC3E}">
        <p14:creationId xmlns:p14="http://schemas.microsoft.com/office/powerpoint/2010/main" val="4286625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94DCBCB4-C456-49AC-8679-230BDB8AD5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49" y="4331344"/>
            <a:ext cx="4344893" cy="167773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297C456-6AA1-870B-B8AD-F49976191B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33525" y="995734"/>
            <a:ext cx="4719422" cy="2862137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10029CC6-54A2-E265-39D5-F2647F3C1F82}"/>
              </a:ext>
            </a:extLst>
          </p:cNvPr>
          <p:cNvSpPr txBox="1"/>
          <p:nvPr/>
        </p:nvSpPr>
        <p:spPr>
          <a:xfrm>
            <a:off x="2107647" y="3971582"/>
            <a:ext cx="6858000" cy="280076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r>
              <a:rPr lang="en-US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1        National Geodetic Survey,   Retrieval Date = JUNE 27, 2023</a:t>
            </a:r>
          </a:p>
          <a:p>
            <a:r>
              <a:rPr lang="en-US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DL1900 ***********************************************************************</a:t>
            </a:r>
          </a:p>
          <a:p>
            <a:r>
              <a:rPr lang="en-US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DL1900  CORS        -  This is a GPS Continuously Operating Reference Station.</a:t>
            </a:r>
          </a:p>
          <a:p>
            <a:r>
              <a:rPr lang="en-US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DL1900  DESIGNATION -  LOYOLA LS03 CORS ARP</a:t>
            </a:r>
          </a:p>
          <a:p>
            <a:r>
              <a:rPr lang="en-US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DL1900  CORS_ID     -  LS03</a:t>
            </a:r>
          </a:p>
          <a:p>
            <a:r>
              <a:rPr lang="en-US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DL1900  PID         -  DL1900</a:t>
            </a:r>
          </a:p>
          <a:p>
            <a:r>
              <a:rPr lang="en-US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DL1900  STATE/COUNTY-  VA/C OF VIRGINIA BEACH</a:t>
            </a:r>
          </a:p>
          <a:p>
            <a:r>
              <a:rPr lang="en-US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DL1900  COUNTRY     -  US</a:t>
            </a:r>
          </a:p>
          <a:p>
            <a:r>
              <a:rPr lang="en-US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DL1900  USGS QUAD   -  VIRGINIA BEACH (2019)</a:t>
            </a:r>
          </a:p>
          <a:p>
            <a:r>
              <a:rPr lang="en-US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DL1900</a:t>
            </a:r>
          </a:p>
          <a:p>
            <a:r>
              <a:rPr lang="en-US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DL1900                         *CURRENT SURVEY CONTROL</a:t>
            </a:r>
          </a:p>
          <a:p>
            <a:r>
              <a:rPr lang="en-US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DL1900  ______________________________________________________________________</a:t>
            </a:r>
          </a:p>
          <a:p>
            <a:r>
              <a:rPr lang="en-US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DL1900* NAD 83(2011) POSITION- 36 47 19.43646(N) 075 57 34.32984(W)   ADJUSTED</a:t>
            </a:r>
          </a:p>
          <a:p>
            <a:r>
              <a:rPr lang="en-US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DL1900* NAD 83(2011) ELLIP HT-   -22.009 (meters)        (05/??/20)   ADJUSTED</a:t>
            </a:r>
          </a:p>
          <a:p>
            <a:r>
              <a:rPr lang="en-US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DL1900* NAD 83(2011) EPOCH   -  2010.00</a:t>
            </a:r>
          </a:p>
          <a:p>
            <a:r>
              <a:rPr lang="en-US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DL1900  ______________________________________________________________________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47CB839D-B82E-51E1-010C-509A3853952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4695" y="1175870"/>
            <a:ext cx="2713041" cy="198372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B348E5D-DD7B-4D86-98F5-9FA2844BE7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CORS Datasheets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CD8BC28-C847-4946-9E23-607EBEA574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2023-10-16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4BB98A6-BFA9-4A3A-B469-E40740FD13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Step 3 : Session Processing QA/QC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7DD3944-3418-40C0-B7C1-4D86EE4CA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34C86E-AAC7-4EB9-9B17-B55C6A233846}" type="slidenum">
              <a:rPr lang="en-US" smtClean="0"/>
              <a:pPr>
                <a:defRPr/>
              </a:pPr>
              <a:t>59</a:t>
            </a:fld>
            <a:endParaRPr lang="en-US"/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205B70AB-016B-44E8-817D-2628CFE9DAE5}"/>
              </a:ext>
            </a:extLst>
          </p:cNvPr>
          <p:cNvCxnSpPr>
            <a:cxnSpLocks/>
            <a:stCxn id="36" idx="3"/>
            <a:endCxn id="19" idx="1"/>
          </p:cNvCxnSpPr>
          <p:nvPr/>
        </p:nvCxnSpPr>
        <p:spPr>
          <a:xfrm flipV="1">
            <a:off x="2494167" y="2049946"/>
            <a:ext cx="1626005" cy="484485"/>
          </a:xfrm>
          <a:prstGeom prst="straightConnector1">
            <a:avLst/>
          </a:prstGeom>
          <a:ln w="31750"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>
            <a:extLst>
              <a:ext uri="{FF2B5EF4-FFF2-40B4-BE49-F238E27FC236}">
                <a16:creationId xmlns:a16="http://schemas.microsoft.com/office/drawing/2014/main" id="{A1ECF9AE-8231-4F54-A4AD-35A7F8AF15E6}"/>
              </a:ext>
            </a:extLst>
          </p:cNvPr>
          <p:cNvSpPr/>
          <p:nvPr/>
        </p:nvSpPr>
        <p:spPr>
          <a:xfrm>
            <a:off x="4120172" y="1959265"/>
            <a:ext cx="1637118" cy="181361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1020C1E-40C2-4994-8D38-E3BA2B6A6DE9}"/>
              </a:ext>
            </a:extLst>
          </p:cNvPr>
          <p:cNvSpPr/>
          <p:nvPr/>
        </p:nvSpPr>
        <p:spPr>
          <a:xfrm>
            <a:off x="104776" y="5309619"/>
            <a:ext cx="1933575" cy="181361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8BCA25BD-29AF-42F3-9D09-C3D96B69578E}"/>
              </a:ext>
            </a:extLst>
          </p:cNvPr>
          <p:cNvCxnSpPr>
            <a:cxnSpLocks/>
            <a:stCxn id="19" idx="2"/>
            <a:endCxn id="20" idx="0"/>
          </p:cNvCxnSpPr>
          <p:nvPr/>
        </p:nvCxnSpPr>
        <p:spPr>
          <a:xfrm flipH="1">
            <a:off x="1071564" y="2140626"/>
            <a:ext cx="3867167" cy="3168993"/>
          </a:xfrm>
          <a:prstGeom prst="straightConnector1">
            <a:avLst/>
          </a:prstGeom>
          <a:ln w="31750"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82EE1312-B466-44A7-AAAF-FBA834EBD9CF}"/>
              </a:ext>
            </a:extLst>
          </p:cNvPr>
          <p:cNvCxnSpPr>
            <a:cxnSpLocks/>
            <a:stCxn id="20" idx="3"/>
          </p:cNvCxnSpPr>
          <p:nvPr/>
        </p:nvCxnSpPr>
        <p:spPr>
          <a:xfrm>
            <a:off x="2038351" y="5400300"/>
            <a:ext cx="971549" cy="479800"/>
          </a:xfrm>
          <a:prstGeom prst="straightConnector1">
            <a:avLst/>
          </a:prstGeom>
          <a:ln w="31750"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>
            <a:extLst>
              <a:ext uri="{FF2B5EF4-FFF2-40B4-BE49-F238E27FC236}">
                <a16:creationId xmlns:a16="http://schemas.microsoft.com/office/drawing/2014/main" id="{C44EFEBE-9AEB-48E8-8BBB-43FD72F49F8A}"/>
              </a:ext>
            </a:extLst>
          </p:cNvPr>
          <p:cNvSpPr/>
          <p:nvPr/>
        </p:nvSpPr>
        <p:spPr>
          <a:xfrm>
            <a:off x="4007824" y="6181725"/>
            <a:ext cx="2427901" cy="187112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69295B1D-72E0-4A93-8140-C0E8F926E1EA}"/>
              </a:ext>
            </a:extLst>
          </p:cNvPr>
          <p:cNvCxnSpPr>
            <a:cxnSpLocks/>
            <a:stCxn id="32" idx="3"/>
            <a:endCxn id="41" idx="2"/>
          </p:cNvCxnSpPr>
          <p:nvPr/>
        </p:nvCxnSpPr>
        <p:spPr>
          <a:xfrm flipV="1">
            <a:off x="6435725" y="4757387"/>
            <a:ext cx="1436150" cy="1517894"/>
          </a:xfrm>
          <a:prstGeom prst="straightConnector1">
            <a:avLst/>
          </a:prstGeom>
          <a:ln w="31750"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6C9A106E-5733-F722-2B0F-1916151BC726}"/>
              </a:ext>
            </a:extLst>
          </p:cNvPr>
          <p:cNvSpPr txBox="1"/>
          <p:nvPr/>
        </p:nvSpPr>
        <p:spPr>
          <a:xfrm rot="18808586">
            <a:off x="6340484" y="5078795"/>
            <a:ext cx="1297255" cy="369332"/>
          </a:xfrm>
          <a:prstGeom prst="rect">
            <a:avLst/>
          </a:prstGeom>
          <a:solidFill>
            <a:schemeClr val="accent1">
              <a:alpha val="22000"/>
            </a:schemeClr>
          </a:solidFill>
          <a:ln w="158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~ 0.003 m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67844CCA-6ACC-67B9-190C-875500735DD3}"/>
              </a:ext>
            </a:extLst>
          </p:cNvPr>
          <p:cNvSpPr/>
          <p:nvPr/>
        </p:nvSpPr>
        <p:spPr>
          <a:xfrm>
            <a:off x="857049" y="2443750"/>
            <a:ext cx="1637118" cy="181361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7C23EB18-3003-96BF-76A9-38EF39EAF0C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19494" y="3624054"/>
            <a:ext cx="904762" cy="11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955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75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25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75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12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25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3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475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75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32" grpId="0" animBg="1"/>
      <p:bldP spid="6" grpId="0" animBg="1"/>
      <p:bldP spid="3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6EC319B-2551-8C58-8722-C44A60050A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6922" y="0"/>
            <a:ext cx="6590153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315098-B873-4579-9E47-7E72F20CFE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2023-10-16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16779C-FD65-48FF-8785-1028B1775A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Step 3 : Session Processing QA/QC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737F7C-6582-402B-B2E0-5779DF627F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529DF9-F8E1-4220-8C8F-E52644C5560B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4527ED5B-7BA5-4516-BF5F-31381D205A0C}"/>
              </a:ext>
            </a:extLst>
          </p:cNvPr>
          <p:cNvSpPr/>
          <p:nvPr/>
        </p:nvSpPr>
        <p:spPr>
          <a:xfrm>
            <a:off x="1209675" y="1427724"/>
            <a:ext cx="1066800" cy="286776"/>
          </a:xfrm>
          <a:prstGeom prst="ellipse">
            <a:avLst/>
          </a:prstGeom>
          <a:solidFill>
            <a:srgbClr val="FF0000">
              <a:alpha val="1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1B2BA86-62AB-404F-98F4-56386628DCA8}"/>
              </a:ext>
            </a:extLst>
          </p:cNvPr>
          <p:cNvSpPr/>
          <p:nvPr/>
        </p:nvSpPr>
        <p:spPr>
          <a:xfrm>
            <a:off x="1209675" y="564357"/>
            <a:ext cx="1066800" cy="159543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5811B4C-A17A-0E5F-703C-7831DEB48115}"/>
              </a:ext>
            </a:extLst>
          </p:cNvPr>
          <p:cNvSpPr txBox="1"/>
          <p:nvPr/>
        </p:nvSpPr>
        <p:spPr>
          <a:xfrm>
            <a:off x="6553200" y="4190342"/>
            <a:ext cx="2133601" cy="830997"/>
          </a:xfrm>
          <a:prstGeom prst="rect">
            <a:avLst/>
          </a:prstGeom>
        </p:spPr>
        <p:style>
          <a:lnRef idx="0">
            <a:schemeClr val="accent1"/>
          </a:lnRef>
          <a:fillRef idx="1001">
            <a:schemeClr val="dk2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400" dirty="0"/>
              <a:t>Session Page</a:t>
            </a:r>
            <a:br>
              <a:rPr lang="en-US" sz="2400" dirty="0"/>
            </a:br>
            <a:r>
              <a:rPr lang="en-US" sz="2400" i="1" dirty="0"/>
              <a:t>(2021-041-A)</a:t>
            </a:r>
          </a:p>
        </p:txBody>
      </p:sp>
    </p:spTree>
    <p:extLst>
      <p:ext uri="{BB962C8B-B14F-4D97-AF65-F5344CB8AC3E}">
        <p14:creationId xmlns:p14="http://schemas.microsoft.com/office/powerpoint/2010/main" val="483076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8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F9BFC3D-4D8E-4D3D-9830-BE060CCD47C3}"/>
              </a:ext>
            </a:extLst>
          </p:cNvPr>
          <p:cNvSpPr txBox="1"/>
          <p:nvPr/>
        </p:nvSpPr>
        <p:spPr>
          <a:xfrm>
            <a:off x="651164" y="1107440"/>
            <a:ext cx="7609840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MARK  ESTIMATED - A PRIORI COORDINATE SHIFTS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------------------------------------------------------------------------------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863f  N:      0.005 m (0.001 m) E:     -0.005 m (0.001 m) H:     -0.017 m (0.002 m)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asub  N:     -0.002 m (0.001 m) E:      0.005 m (0.001 m) H:      0.006 m (0.002 m)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brmr  N:      0.001 m (0.001 m) E:     -0.003 m (0.001 m) H:     -0.010 m (0.002 m)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gp99  N:     -0.004 m (0.001 m) E:     -0.002 m (0.001 m) H:      0.003 m (0.002 m)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loy2  N:      0.000 m (0.001 m) E:      0.000 m (0.001 m) H:     -0.001 m (0.001 m)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ls03  N:     -0.003 m (0.001 m) E:     -0.003 m (0.001 m) H:     -0.003 m (0.002 m)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ncel  N:     -0.004 m (0.001 m) E:     -0.004 m (0.001 m) H:     -0.003 m (0.002 m)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ncga  N:     -0.004 m (0.001 m) E:     -0.005 m (0.001 m) H:      0.014 m (0.002 m)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ou03  N:      0.000 m (0.001 m) E:     -0.003 m (0.001 m) H:     -0.007 m (0.002 m)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ou18  N:     -0.003 m (0.001 m) E:     -0.004 m (0.001 m) H:      0.017 m (0.002 m)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vagp  N:      0.003 m (0.001 m) E:      0.000 m (0.001 m) H:     -0.004 m (0.002 m)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w416  N:      0.001 m (0.001 m) E:     -0.002 m (0.001 m) H:      0.006 m (0.002 m)</a:t>
            </a: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062A558-1973-4C0D-BE6D-08F5290982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Published Comparison </a:t>
            </a:r>
            <a:r>
              <a:rPr lang="en-US" sz="2800" i="1" dirty="0"/>
              <a:t>(a-priori shifts)</a:t>
            </a:r>
            <a:endParaRPr lang="en-US" i="1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9A8C9F-A976-4571-BB14-13D202FA1D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2023-10-16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7AA67B-3FB0-4B5F-8D41-CD9FF35D87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Step 3 : Session Processing QA/QC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0AB352-2A3C-4DD2-A1E7-103C774EA1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529DF9-F8E1-4220-8C8F-E52644C5560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5B9C6BA-1037-410D-9FC3-AB3273BB53B6}"/>
              </a:ext>
            </a:extLst>
          </p:cNvPr>
          <p:cNvSpPr txBox="1"/>
          <p:nvPr/>
        </p:nvSpPr>
        <p:spPr>
          <a:xfrm>
            <a:off x="378031" y="4381550"/>
            <a:ext cx="8387937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The </a:t>
            </a:r>
            <a:r>
              <a:rPr lang="en-US" i="1" dirty="0">
                <a:solidFill>
                  <a:srgbClr val="0070C0"/>
                </a:solidFill>
              </a:rPr>
              <a:t>A-PRIORI</a:t>
            </a:r>
            <a:r>
              <a:rPr lang="en-US" dirty="0">
                <a:solidFill>
                  <a:srgbClr val="0070C0"/>
                </a:solidFill>
              </a:rPr>
              <a:t> Shifts Table will compute the comparison for you – but be careful.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70C0"/>
                </a:solidFill>
              </a:rPr>
              <a:t>For un-published marks the comparison is to the A-Priori (OPUS STATIC) position.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70C0"/>
                </a:solidFill>
              </a:rPr>
              <a:t>For published marks (PID) the comparison is to the datasheet value.</a:t>
            </a:r>
            <a:endParaRPr lang="en-US" dirty="0">
              <a:solidFill>
                <a:srgbClr val="0070C0"/>
              </a:solidFill>
            </a:endParaRPr>
          </a:p>
          <a:p>
            <a:r>
              <a:rPr lang="en-US" dirty="0">
                <a:solidFill>
                  <a:srgbClr val="0070C0"/>
                </a:solidFill>
              </a:rPr>
              <a:t> Are you sure those are the values you would compare?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B0C2372-469C-40B2-819C-F03DA89139CC}"/>
              </a:ext>
            </a:extLst>
          </p:cNvPr>
          <p:cNvSpPr txBox="1"/>
          <p:nvPr/>
        </p:nvSpPr>
        <p:spPr>
          <a:xfrm>
            <a:off x="2076450" y="450532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59328F1-FECB-477C-ABAB-0207141005EC}"/>
              </a:ext>
            </a:extLst>
          </p:cNvPr>
          <p:cNvSpPr txBox="1"/>
          <p:nvPr/>
        </p:nvSpPr>
        <p:spPr>
          <a:xfrm rot="21120251">
            <a:off x="5903105" y="5255883"/>
            <a:ext cx="28101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>
                <a:solidFill>
                  <a:srgbClr val="0070C0"/>
                </a:solidFill>
              </a:rPr>
              <a:t>Have you applied the PID’s to passive marks – should you?</a:t>
            </a:r>
          </a:p>
          <a:p>
            <a:r>
              <a:rPr lang="en-US" sz="1400" i="1" dirty="0">
                <a:solidFill>
                  <a:srgbClr val="0070C0"/>
                </a:solidFill>
              </a:rPr>
              <a:t>What if the mark has moved since it was published?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7D7683B-2A6C-4F56-B931-7A43B286FC36}"/>
              </a:ext>
            </a:extLst>
          </p:cNvPr>
          <p:cNvSpPr txBox="1"/>
          <p:nvPr/>
        </p:nvSpPr>
        <p:spPr>
          <a:xfrm rot="20990165">
            <a:off x="3302284" y="3802999"/>
            <a:ext cx="16996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2021-041-A.txt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7D29093-9BC8-AF40-C8BC-7D446967810D}"/>
              </a:ext>
            </a:extLst>
          </p:cNvPr>
          <p:cNvSpPr/>
          <p:nvPr/>
        </p:nvSpPr>
        <p:spPr>
          <a:xfrm>
            <a:off x="830580" y="1464016"/>
            <a:ext cx="510540" cy="2203744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9D696EB-EDC3-3263-5F10-7BA337170105}"/>
              </a:ext>
            </a:extLst>
          </p:cNvPr>
          <p:cNvSpPr/>
          <p:nvPr/>
        </p:nvSpPr>
        <p:spPr>
          <a:xfrm>
            <a:off x="1975942" y="1464016"/>
            <a:ext cx="762634" cy="2203744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ED71F34-1DF3-6A82-131A-F25EF77743B5}"/>
              </a:ext>
            </a:extLst>
          </p:cNvPr>
          <p:cNvSpPr/>
          <p:nvPr/>
        </p:nvSpPr>
        <p:spPr>
          <a:xfrm>
            <a:off x="6358543" y="1464015"/>
            <a:ext cx="756920" cy="2203743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4DDBF4BB-380E-E317-9FEB-F233429657D3}"/>
              </a:ext>
            </a:extLst>
          </p:cNvPr>
          <p:cNvSpPr/>
          <p:nvPr/>
        </p:nvSpPr>
        <p:spPr>
          <a:xfrm>
            <a:off x="4092425" y="1464015"/>
            <a:ext cx="839787" cy="2203743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35070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3" grpId="0" animBg="1"/>
      <p:bldP spid="24" grpId="0" animBg="1"/>
      <p:bldP spid="25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69C54A85-4F12-4536-BF5F-AD302FB2D68B}"/>
              </a:ext>
            </a:extLst>
          </p:cNvPr>
          <p:cNvSpPr txBox="1"/>
          <p:nvPr/>
        </p:nvSpPr>
        <p:spPr>
          <a:xfrm>
            <a:off x="650240" y="1107440"/>
            <a:ext cx="7935389" cy="26314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MARK  ESTIMATED - A PRIORI COORDINATE SHIFTS</a:t>
            </a:r>
          </a:p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------------------------------------------------------------------------------</a:t>
            </a:r>
          </a:p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863f  N:      0.003 m (0.001 m) E:     -0.003 m (0.001 m) H:     -0.021 m (0.002 m)</a:t>
            </a:r>
          </a:p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asub  N:     -0.004 m (0.001 m) E:      0.006 m (0.001 m) H:      0.003 m (0.002 m)</a:t>
            </a:r>
          </a:p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brmr  N:     -0.003 m (0.001 m) E:     -0.002 m (0.001 m) H:     -0.005 m (0.002 m)</a:t>
            </a:r>
          </a:p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gp99  N:     -0.008 m (0.001 m) E:      0.003 m (0.001 m) H:      0.005 m (0.002 m)</a:t>
            </a:r>
          </a:p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loy2  N:      0.000 m (0.001 m) E:      0.000 m (0.001 m) H:     -0.001 m (0.001 m)</a:t>
            </a:r>
          </a:p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ls03  N:     -0.004 m (0.001 m) E:     -0.002 m (0.001 m) H:     -0.005 m (0.002 m)</a:t>
            </a:r>
          </a:p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ncel  N:     -0.004 m (0.001 m) E:     -0.003 m (0.001 m) H:     -0.007 m (0.002 m)</a:t>
            </a:r>
          </a:p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ncga  N:     -0.004 m (0.001 m) E:     -0.004 m (0.001 m) H:      0.013 m (0.002 m)</a:t>
            </a:r>
          </a:p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ou03  N:     -0.003 m (0.001 m) E:     -0.002 m (0.001 m) H:      0.002 m (0.002 m)</a:t>
            </a:r>
          </a:p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ou18  N:     -0.006 m (0.001 m) E:     -0.004 m (0.001 m) H:      0.017 m (0.002 m)</a:t>
            </a:r>
          </a:p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vagp  N:      0.003 m (0.001 m) E:      0.000 m (0.001 m) H:     -0.002 m (0.002 m)</a:t>
            </a:r>
          </a:p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w416  N:     -0.002 m (0.001 m) E:      0.001 m (0.001 m) H:     -0.004 m (0.002 m)</a:t>
            </a:r>
          </a:p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wlp2  N:     -0.009 m (0.001 m) E:     -0.004 m (0.001 m) H:      0.005 m (0.002 m)</a:t>
            </a:r>
            <a:endParaRPr lang="en-US" sz="11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062A558-1973-4C0D-BE6D-08F5290982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Published Comparison </a:t>
            </a:r>
            <a:r>
              <a:rPr lang="en-US" sz="2800" i="1" dirty="0"/>
              <a:t>(a-priori shifts)</a:t>
            </a:r>
            <a:endParaRPr lang="en-US" i="1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9A8C9F-A976-4571-BB14-13D202FA1D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2023-10-16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7AA67B-3FB0-4B5F-8D41-CD9FF35D87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Step 3 : Session Processing QA/QC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0AB352-2A3C-4DD2-A1E7-103C774EA1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529DF9-F8E1-4220-8C8F-E52644C5560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D4BC309-072A-43C3-8E9D-2A5AC5801640}"/>
              </a:ext>
            </a:extLst>
          </p:cNvPr>
          <p:cNvSpPr/>
          <p:nvPr/>
        </p:nvSpPr>
        <p:spPr>
          <a:xfrm>
            <a:off x="830580" y="1464016"/>
            <a:ext cx="510540" cy="2203744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815F28B-8DDE-44A1-B280-AD79573C69B0}"/>
              </a:ext>
            </a:extLst>
          </p:cNvPr>
          <p:cNvSpPr/>
          <p:nvPr/>
        </p:nvSpPr>
        <p:spPr>
          <a:xfrm>
            <a:off x="1975942" y="1464016"/>
            <a:ext cx="762634" cy="2203744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B9BEBBB-DCBF-4E1C-977F-2258104F9F30}"/>
              </a:ext>
            </a:extLst>
          </p:cNvPr>
          <p:cNvSpPr/>
          <p:nvPr/>
        </p:nvSpPr>
        <p:spPr>
          <a:xfrm>
            <a:off x="6358543" y="1464015"/>
            <a:ext cx="756920" cy="2203743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161424B-82C3-463D-90EC-C5FD58D70921}"/>
              </a:ext>
            </a:extLst>
          </p:cNvPr>
          <p:cNvSpPr/>
          <p:nvPr/>
        </p:nvSpPr>
        <p:spPr>
          <a:xfrm>
            <a:off x="4092425" y="1464015"/>
            <a:ext cx="839787" cy="2203743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B0C2372-469C-40B2-819C-F03DA89139CC}"/>
              </a:ext>
            </a:extLst>
          </p:cNvPr>
          <p:cNvSpPr txBox="1"/>
          <p:nvPr/>
        </p:nvSpPr>
        <p:spPr>
          <a:xfrm>
            <a:off x="2076450" y="450532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04EA483-3C10-46DD-82A1-918964EA53E3}"/>
              </a:ext>
            </a:extLst>
          </p:cNvPr>
          <p:cNvSpPr txBox="1"/>
          <p:nvPr/>
        </p:nvSpPr>
        <p:spPr>
          <a:xfrm rot="20990165">
            <a:off x="3302284" y="3802999"/>
            <a:ext cx="16996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2021-048-A.txt</a:t>
            </a:r>
          </a:p>
        </p:txBody>
      </p:sp>
    </p:spTree>
    <p:extLst>
      <p:ext uri="{BB962C8B-B14F-4D97-AF65-F5344CB8AC3E}">
        <p14:creationId xmlns:p14="http://schemas.microsoft.com/office/powerpoint/2010/main" val="3771170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69C54A85-4F12-4536-BF5F-AD302FB2D68B}"/>
              </a:ext>
            </a:extLst>
          </p:cNvPr>
          <p:cNvSpPr txBox="1"/>
          <p:nvPr/>
        </p:nvSpPr>
        <p:spPr>
          <a:xfrm>
            <a:off x="650240" y="1107440"/>
            <a:ext cx="7935389" cy="26314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MARK  ESTIMATED - A PRIORI COORDINATE SHIFTS</a:t>
            </a:r>
          </a:p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------------------------------------------------------------------------------</a:t>
            </a:r>
          </a:p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863f  N:      0.005 m (0.001 m) E:     -0.005 m (0.001 m) H:     -0.022 m (0.002 m)</a:t>
            </a:r>
          </a:p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asub  N:     -0.003 m (0.001 m) E:      0.007 m (0.001 m) H:      0.014 m (0.002 m)</a:t>
            </a:r>
          </a:p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brmr  N:      0.001 m (0.001 m) E:      0.000 m (0.001 m) H:     -0.035 m (0.002 m)</a:t>
            </a:r>
          </a:p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gp99  N:     -0.002 m (0.001 m) E:      0.000 m (0.001 m) H:     -0.003 m (0.002 m)</a:t>
            </a:r>
          </a:p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loy2  N:      0.000 m (0.001 m) E:      0.000 m (0.001 m) H:     -0.001 m (0.001 m)</a:t>
            </a:r>
          </a:p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ls03  N:     -0.003 m (0.001 m) E:     -0.002 m (0.001 m) H:      0.001 m (0.002 m)</a:t>
            </a:r>
          </a:p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ncel  N:     -0.004 m (0.001 m) E:     -0.003 m (0.001 m) H:     -0.001 m (0.002 m)</a:t>
            </a:r>
          </a:p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ncga  N:     -0.004 m (0.001 m) E:     -0.004 m (0.001 m) H:      0.011 m (0.002 m)</a:t>
            </a:r>
          </a:p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ou03  N:      0.002 m (0.001 m) E:     -0.006 m (0.001 m) H:     -0.038 m (0.002 m)</a:t>
            </a:r>
          </a:p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ou18  N:     -0.002 m (0.001 m) E:     -0.005 m (0.001 m) H:      0.006 m (0.002 m)</a:t>
            </a:r>
          </a:p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vagp  N:      0.004 m (0.001 m) E:      0.001 m (0.001 m) H:      0.000 m (0.002 m)</a:t>
            </a:r>
          </a:p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w416  N:      0.004 m (0.001 m) E:     -0.002 m (0.001 m) H:     -0.003 m (0.002 m)</a:t>
            </a:r>
          </a:p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wlp2  N:     -0.008 m (0.001 m) E:     -0.003 m (0.001 m) H:      0.001 m (0.002 m)</a:t>
            </a:r>
            <a:endParaRPr lang="en-US" sz="11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062A558-1973-4C0D-BE6D-08F5290982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Published Comparison </a:t>
            </a:r>
            <a:r>
              <a:rPr lang="en-US" sz="2800" i="1" dirty="0"/>
              <a:t>(a-priori shifts)</a:t>
            </a:r>
            <a:endParaRPr lang="en-US" i="1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9A8C9F-A976-4571-BB14-13D202FA1D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2023-10-16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7AA67B-3FB0-4B5F-8D41-CD9FF35D87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Step 3 : Session Processing QA/QC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0AB352-2A3C-4DD2-A1E7-103C774EA1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529DF9-F8E1-4220-8C8F-E52644C5560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B0C2372-469C-40B2-819C-F03DA89139CC}"/>
              </a:ext>
            </a:extLst>
          </p:cNvPr>
          <p:cNvSpPr txBox="1"/>
          <p:nvPr/>
        </p:nvSpPr>
        <p:spPr>
          <a:xfrm>
            <a:off x="2076450" y="450532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3607370-539A-40BC-82BE-F17DD84D5C54}"/>
              </a:ext>
            </a:extLst>
          </p:cNvPr>
          <p:cNvSpPr txBox="1"/>
          <p:nvPr/>
        </p:nvSpPr>
        <p:spPr>
          <a:xfrm rot="20990165">
            <a:off x="3302284" y="3802999"/>
            <a:ext cx="16996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2021-054-A.txt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C23BA90-CF38-F28F-52CC-E1A2489276FA}"/>
              </a:ext>
            </a:extLst>
          </p:cNvPr>
          <p:cNvSpPr/>
          <p:nvPr/>
        </p:nvSpPr>
        <p:spPr>
          <a:xfrm>
            <a:off x="830580" y="1464016"/>
            <a:ext cx="510540" cy="2203744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84F63E1-F8F0-9816-8C73-2E655D1CB130}"/>
              </a:ext>
            </a:extLst>
          </p:cNvPr>
          <p:cNvSpPr/>
          <p:nvPr/>
        </p:nvSpPr>
        <p:spPr>
          <a:xfrm>
            <a:off x="1975942" y="1464016"/>
            <a:ext cx="762634" cy="2203744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D29AE2E-B8C3-19E4-73A9-422148FF7E26}"/>
              </a:ext>
            </a:extLst>
          </p:cNvPr>
          <p:cNvSpPr/>
          <p:nvPr/>
        </p:nvSpPr>
        <p:spPr>
          <a:xfrm>
            <a:off x="6358543" y="1464015"/>
            <a:ext cx="756920" cy="2203743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1336C7A-9FD4-2C0D-C577-D37E9A8B8658}"/>
              </a:ext>
            </a:extLst>
          </p:cNvPr>
          <p:cNvSpPr/>
          <p:nvPr/>
        </p:nvSpPr>
        <p:spPr>
          <a:xfrm>
            <a:off x="4092425" y="1464015"/>
            <a:ext cx="839787" cy="2203743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8B31C0A-4F94-8386-1C65-7BA55C82E99A}"/>
              </a:ext>
            </a:extLst>
          </p:cNvPr>
          <p:cNvSpPr/>
          <p:nvPr/>
        </p:nvSpPr>
        <p:spPr>
          <a:xfrm>
            <a:off x="6299771" y="1819190"/>
            <a:ext cx="874464" cy="185054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AD9D988-AB54-F4F8-F62C-F44ADDD8B5C3}"/>
              </a:ext>
            </a:extLst>
          </p:cNvPr>
          <p:cNvSpPr/>
          <p:nvPr/>
        </p:nvSpPr>
        <p:spPr>
          <a:xfrm>
            <a:off x="6292411" y="2824847"/>
            <a:ext cx="874464" cy="185054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3122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13" grpId="0" animBg="1"/>
      <p:bldP spid="14" grpId="0" animBg="1"/>
      <p:bldP spid="8" grpId="0" animBg="1"/>
      <p:bldP spid="9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69C54A85-4F12-4536-BF5F-AD302FB2D68B}"/>
              </a:ext>
            </a:extLst>
          </p:cNvPr>
          <p:cNvSpPr txBox="1"/>
          <p:nvPr/>
        </p:nvSpPr>
        <p:spPr>
          <a:xfrm>
            <a:off x="650240" y="1107440"/>
            <a:ext cx="7935389" cy="16158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MARK  ESTIMATED - A PRIORI COORDINATE SHIFTS</a:t>
            </a:r>
          </a:p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------------------------------------------------------------------------------</a:t>
            </a:r>
          </a:p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asub  N:     -0.004 m (0.001 m) E:      0.003 m (0.001 m) H:      0.013 m (0.002 m)</a:t>
            </a:r>
          </a:p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loy2  N:     -0.001 m (0.001 m) E:      0.000 m (0.001 m) H:     -0.001 m (0.001 m)</a:t>
            </a:r>
          </a:p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ls03  N:     -0.003 m (0.001 m) E:     -0.002 m (0.001 m) H:     -0.002 m (0.002 m)</a:t>
            </a:r>
          </a:p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ncel  N:     -0.004 m (0.001 m) E:     -0.004 m (0.001 m) H:     -0.004 m (0.002 m)</a:t>
            </a:r>
          </a:p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ncga  N:     -0.003 m (0.001 m) E:     -0.005 m (0.001 m) H:      0.011 m (0.002 m)</a:t>
            </a:r>
          </a:p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vagp  N:      0.003 m (0.001 m) E:      0.000 m (0.001 m) H:     -0.003 m (0.002 m)</a:t>
            </a:r>
          </a:p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wlp2  N:     -0.008 m (0.001 m) E:     -0.003 m (0.001 m) H:      0.001 m (0.002 m)</a:t>
            </a:r>
            <a:endParaRPr lang="en-US" sz="11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062A558-1973-4C0D-BE6D-08F5290982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Published Comparison </a:t>
            </a:r>
            <a:r>
              <a:rPr lang="en-US" sz="2800" i="1" dirty="0"/>
              <a:t>(a-priori shifts)</a:t>
            </a:r>
            <a:endParaRPr lang="en-US" i="1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9A8C9F-A976-4571-BB14-13D202FA1D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2023-10-16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7AA67B-3FB0-4B5F-8D41-CD9FF35D87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Step 3 : Session Processing QA/QC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0AB352-2A3C-4DD2-A1E7-103C774EA1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529DF9-F8E1-4220-8C8F-E52644C5560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B0C2372-469C-40B2-819C-F03DA89139CC}"/>
              </a:ext>
            </a:extLst>
          </p:cNvPr>
          <p:cNvSpPr txBox="1"/>
          <p:nvPr/>
        </p:nvSpPr>
        <p:spPr>
          <a:xfrm>
            <a:off x="2076450" y="450532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E89A7F6-6CD5-4FF5-8485-4152D176CC9C}"/>
              </a:ext>
            </a:extLst>
          </p:cNvPr>
          <p:cNvSpPr txBox="1"/>
          <p:nvPr/>
        </p:nvSpPr>
        <p:spPr>
          <a:xfrm rot="20990165">
            <a:off x="3302284" y="3802999"/>
            <a:ext cx="16996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2021-055-A.txt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78F6E38-4627-43C9-ACCD-5559F7329D4D}"/>
              </a:ext>
            </a:extLst>
          </p:cNvPr>
          <p:cNvSpPr/>
          <p:nvPr/>
        </p:nvSpPr>
        <p:spPr>
          <a:xfrm>
            <a:off x="830580" y="1464016"/>
            <a:ext cx="510540" cy="1269413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8419F58-C6DF-A8A9-8786-A1047E1B5DA2}"/>
              </a:ext>
            </a:extLst>
          </p:cNvPr>
          <p:cNvSpPr/>
          <p:nvPr/>
        </p:nvSpPr>
        <p:spPr>
          <a:xfrm>
            <a:off x="1975942" y="1464016"/>
            <a:ext cx="762634" cy="1269413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7507579-99D6-1D1B-E4A0-507EFE6A521C}"/>
              </a:ext>
            </a:extLst>
          </p:cNvPr>
          <p:cNvSpPr/>
          <p:nvPr/>
        </p:nvSpPr>
        <p:spPr>
          <a:xfrm>
            <a:off x="6358543" y="1464016"/>
            <a:ext cx="756920" cy="1269412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88E2606-4DAE-0974-B010-0233709ED1B2}"/>
              </a:ext>
            </a:extLst>
          </p:cNvPr>
          <p:cNvSpPr/>
          <p:nvPr/>
        </p:nvSpPr>
        <p:spPr>
          <a:xfrm>
            <a:off x="4092425" y="1464016"/>
            <a:ext cx="839787" cy="1269412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21717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13" grpId="0" animBg="1"/>
      <p:bldP spid="14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69C54A85-4F12-4536-BF5F-AD302FB2D68B}"/>
              </a:ext>
            </a:extLst>
          </p:cNvPr>
          <p:cNvSpPr txBox="1"/>
          <p:nvPr/>
        </p:nvSpPr>
        <p:spPr>
          <a:xfrm>
            <a:off x="650240" y="1107440"/>
            <a:ext cx="7935389" cy="16158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MARK  ESTIMATED - A PRIORI COORDINATE SHIFTS</a:t>
            </a:r>
          </a:p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------------------------------------------------------------------------------</a:t>
            </a:r>
          </a:p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asub  N:     -0.001 m (0.001 m) E:      0.005 m (0.001 m) H:      0.004 m (0.002 m)</a:t>
            </a:r>
          </a:p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loy2  N:     -0.001 m (0.001 m) E:      0.000 m (0.001 m) H:     -0.001 m (0.001 m)</a:t>
            </a:r>
          </a:p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ls03  N:     -0.004 m (0.001 m) E:     -0.002 m (0.001 m) H:      0.000 m (0.002 m)</a:t>
            </a:r>
          </a:p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ncel  N:     -0.005 m (0.001 m) E:     -0.003 m (0.001 m) H:     -0.005 m (0.002 m)</a:t>
            </a:r>
          </a:p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ncga  N:     -0.004 m (0.001 m) E:     -0.003 m (0.001 m) H:      0.012 m (0.002 m)</a:t>
            </a:r>
          </a:p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vagp  N:      0.003 m (0.001 m) E:     -0.001 m (0.001 m) H:     -0.004 m (0.002 m)</a:t>
            </a:r>
          </a:p>
          <a:p>
            <a:r>
              <a:rPr lang="pt-BR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wlp2  N:     -0.009 m (0.001 m) E:     -0.004 m (0.001 m) H:      0.004 m (0.002 m)</a:t>
            </a:r>
            <a:endParaRPr lang="en-US" sz="11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062A558-1973-4C0D-BE6D-08F5290982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Published Comparison </a:t>
            </a:r>
            <a:r>
              <a:rPr lang="en-US" sz="2800" i="1" dirty="0"/>
              <a:t>(a-priori shifts)</a:t>
            </a:r>
            <a:endParaRPr lang="en-US" i="1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9A8C9F-A976-4571-BB14-13D202FA1D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2023-10-16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7AA67B-3FB0-4B5F-8D41-CD9FF35D87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Step 3 : Session Processing QA/QC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0AB352-2A3C-4DD2-A1E7-103C774EA1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529DF9-F8E1-4220-8C8F-E52644C5560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B0C2372-469C-40B2-819C-F03DA89139CC}"/>
              </a:ext>
            </a:extLst>
          </p:cNvPr>
          <p:cNvSpPr txBox="1"/>
          <p:nvPr/>
        </p:nvSpPr>
        <p:spPr>
          <a:xfrm>
            <a:off x="2076450" y="450532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E89A7F6-6CD5-4FF5-8485-4152D176CC9C}"/>
              </a:ext>
            </a:extLst>
          </p:cNvPr>
          <p:cNvSpPr txBox="1"/>
          <p:nvPr/>
        </p:nvSpPr>
        <p:spPr>
          <a:xfrm rot="20990165">
            <a:off x="3302284" y="3802999"/>
            <a:ext cx="16996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2021-063-A.txt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78F6E38-4627-43C9-ACCD-5559F7329D4D}"/>
              </a:ext>
            </a:extLst>
          </p:cNvPr>
          <p:cNvSpPr/>
          <p:nvPr/>
        </p:nvSpPr>
        <p:spPr>
          <a:xfrm>
            <a:off x="830580" y="1464016"/>
            <a:ext cx="510540" cy="1269413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8419F58-C6DF-A8A9-8786-A1047E1B5DA2}"/>
              </a:ext>
            </a:extLst>
          </p:cNvPr>
          <p:cNvSpPr/>
          <p:nvPr/>
        </p:nvSpPr>
        <p:spPr>
          <a:xfrm>
            <a:off x="1975942" y="1464016"/>
            <a:ext cx="762634" cy="1269413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7507579-99D6-1D1B-E4A0-507EFE6A521C}"/>
              </a:ext>
            </a:extLst>
          </p:cNvPr>
          <p:cNvSpPr/>
          <p:nvPr/>
        </p:nvSpPr>
        <p:spPr>
          <a:xfrm>
            <a:off x="6358543" y="1464016"/>
            <a:ext cx="756920" cy="1269412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88E2606-4DAE-0974-B010-0233709ED1B2}"/>
              </a:ext>
            </a:extLst>
          </p:cNvPr>
          <p:cNvSpPr/>
          <p:nvPr/>
        </p:nvSpPr>
        <p:spPr>
          <a:xfrm>
            <a:off x="4092425" y="1464016"/>
            <a:ext cx="839787" cy="1269412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62240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13" grpId="0" animBg="1"/>
      <p:bldP spid="14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348E5D-DD7B-4D86-98F5-9FA2844BE7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512616"/>
            <a:ext cx="8229600" cy="640080"/>
          </a:xfrm>
        </p:spPr>
        <p:txBody>
          <a:bodyPr/>
          <a:lstStyle/>
          <a:p>
            <a:r>
              <a:rPr lang="en-US" dirty="0"/>
              <a:t>The Final CORS Selection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235F042-5277-4C07-B004-473A69087F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Based on what we’ve found out, are there any CORS we do NOT want?</a:t>
            </a:r>
          </a:p>
          <a:p>
            <a:pPr lvl="1"/>
            <a:r>
              <a:rPr lang="en-US" dirty="0"/>
              <a:t>Exclude LOYX, it has data gaps.</a:t>
            </a:r>
          </a:p>
          <a:p>
            <a:pPr lvl="1"/>
            <a:r>
              <a:rPr lang="en-US" dirty="0"/>
              <a:t>Are there too many CORS?</a:t>
            </a:r>
          </a:p>
          <a:p>
            <a:pPr lvl="1"/>
            <a:r>
              <a:rPr lang="en-US" dirty="0"/>
              <a:t>Which CORS have short-term positions that are out-of-agreement with each other or with the Red Line (the published position)</a:t>
            </a:r>
          </a:p>
          <a:p>
            <a:pPr lvl="1"/>
            <a:r>
              <a:rPr lang="en-US" dirty="0"/>
              <a:t>Local knowledge of CORS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CD8BC28-C847-4946-9E23-607EBEA574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2023-10-16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4BB98A6-BFA9-4A3A-B469-E40740FD13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Step 3 : Session Processing QA/QC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7DD3944-3418-40C0-B7C1-4D86EE4CA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34C86E-AAC7-4EB9-9B17-B55C6A233846}" type="slidenum">
              <a:rPr lang="en-US" smtClean="0"/>
              <a:pPr>
                <a:defRPr/>
              </a:pPr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2088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6BBA55-C29E-397C-A0E6-1CBD4A9833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2023-10-16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9174AB-ECA1-0843-48EF-F78C8E4529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Step 3 : Session Processing QA/QC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52D359-EBFE-8F73-C8D7-E6A3B7F89A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529DF9-F8E1-4220-8C8F-E52644C5560B}" type="slidenum">
              <a:rPr lang="en-US" smtClean="0"/>
              <a:pPr>
                <a:defRPr/>
              </a:pPr>
              <a:t>66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7FAC620-C50F-6966-3883-BED3B6E6A9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0256" y="1779178"/>
            <a:ext cx="4303488" cy="4621622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4CD10B7-0337-2F05-D548-EFE53119D201}"/>
              </a:ext>
            </a:extLst>
          </p:cNvPr>
          <p:cNvSpPr/>
          <p:nvPr/>
        </p:nvSpPr>
        <p:spPr>
          <a:xfrm>
            <a:off x="2674620" y="4030980"/>
            <a:ext cx="3794760" cy="2247900"/>
          </a:xfrm>
          <a:prstGeom prst="rect">
            <a:avLst/>
          </a:prstGeom>
          <a:solidFill>
            <a:srgbClr val="FF0000">
              <a:alpha val="6000"/>
            </a:srgbClr>
          </a:solidFill>
          <a:ln w="158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67516D1-C463-C63A-4A78-E8F15F8441B1}"/>
              </a:ext>
            </a:extLst>
          </p:cNvPr>
          <p:cNvSpPr txBox="1"/>
          <p:nvPr/>
        </p:nvSpPr>
        <p:spPr>
          <a:xfrm>
            <a:off x="584382" y="4839176"/>
            <a:ext cx="187923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70C0"/>
                </a:solidFill>
              </a:rPr>
              <a:t>Chesapeake Project was active on days 041 thru 063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B2367D5-ADFD-ECF3-9B1E-991F52E2FF0D}"/>
              </a:ext>
            </a:extLst>
          </p:cNvPr>
          <p:cNvSpPr txBox="1"/>
          <p:nvPr/>
        </p:nvSpPr>
        <p:spPr>
          <a:xfrm>
            <a:off x="2151744" y="1273837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/>
            <a:r>
              <a:rPr lang="en-US" dirty="0"/>
              <a:t>Exclude LOYX, it has data gaps.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AC0F3A2-C5D9-C156-FCC0-8273E6F25CB8}"/>
              </a:ext>
            </a:extLst>
          </p:cNvPr>
          <p:cNvSpPr txBox="1">
            <a:spLocks/>
          </p:cNvSpPr>
          <p:nvPr/>
        </p:nvSpPr>
        <p:spPr>
          <a:xfrm>
            <a:off x="457200" y="457200"/>
            <a:ext cx="8229600" cy="64008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/>
              <a:t>The Final CORS Selection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0538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CD8BC28-C847-4946-9E23-607EBEA574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2023-10-16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4BB98A6-BFA9-4A3A-B469-E40740FD13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Step 3 : Session Processing QA/QC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7DD3944-3418-40C0-B7C1-4D86EE4CA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34C86E-AAC7-4EB9-9B17-B55C6A233846}" type="slidenum">
              <a:rPr lang="en-US" smtClean="0"/>
              <a:pPr>
                <a:defRPr/>
              </a:pPr>
              <a:t>67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8CD73DA-71FD-CACA-87CF-FEE8877A18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44" y="1638843"/>
            <a:ext cx="2238407" cy="1951244"/>
          </a:xfrm>
          <a:prstGeom prst="rect">
            <a:avLst/>
          </a:prstGeom>
          <a:ln w="9525">
            <a:solidFill>
              <a:sysClr val="windowText" lastClr="000000"/>
            </a:solidFill>
          </a:ln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6603D9A-CF59-21E2-D9A0-FFE3DD33925D}"/>
              </a:ext>
            </a:extLst>
          </p:cNvPr>
          <p:cNvSpPr txBox="1"/>
          <p:nvPr/>
        </p:nvSpPr>
        <p:spPr>
          <a:xfrm>
            <a:off x="90179" y="1346205"/>
            <a:ext cx="21443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en-US" sz="12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ASUB - a “distant CORS”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BDFE078-717A-9CBB-A802-97A6CC4BE9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7824" y="1638843"/>
            <a:ext cx="2238040" cy="1950927"/>
          </a:xfrm>
          <a:prstGeom prst="rect">
            <a:avLst/>
          </a:prstGeom>
          <a:ln w="9525">
            <a:solidFill>
              <a:sysClr val="windowText" lastClr="000000"/>
            </a:solidFill>
          </a:ln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DD51EC7-08EE-D91C-F820-8909ED4C71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22735" y="4018472"/>
            <a:ext cx="2242332" cy="1948874"/>
          </a:xfrm>
          <a:prstGeom prst="rect">
            <a:avLst/>
          </a:prstGeom>
          <a:ln>
            <a:solidFill>
              <a:sysClr val="windowText" lastClr="000000"/>
            </a:solidFill>
          </a:ln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6FD28C5-9A21-5551-4096-3C0F595BD87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9682" y="1638526"/>
            <a:ext cx="2244167" cy="1951244"/>
          </a:xfrm>
          <a:prstGeom prst="rect">
            <a:avLst/>
          </a:prstGeom>
          <a:ln>
            <a:solidFill>
              <a:sysClr val="windowText" lastClr="000000"/>
            </a:solidFill>
          </a:ln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1053585-125D-E288-2835-3C2BBB93C63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83447" y="4018471"/>
            <a:ext cx="2243945" cy="1948875"/>
          </a:xfrm>
          <a:prstGeom prst="rect">
            <a:avLst/>
          </a:prstGeom>
          <a:ln>
            <a:solidFill>
              <a:sysClr val="windowText" lastClr="000000"/>
            </a:solidFill>
          </a:ln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A6085551-EFF7-B464-83C3-968B90B7CFD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47898" y="4016881"/>
            <a:ext cx="2243982" cy="1948875"/>
          </a:xfrm>
          <a:prstGeom prst="rect">
            <a:avLst/>
          </a:prstGeom>
          <a:ln>
            <a:solidFill>
              <a:sysClr val="windowText" lastClr="000000"/>
            </a:solidFill>
          </a:ln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BA1A4D84-1380-3601-CCB8-A25D08B2609A}"/>
              </a:ext>
            </a:extLst>
          </p:cNvPr>
          <p:cNvSpPr txBox="1"/>
          <p:nvPr/>
        </p:nvSpPr>
        <p:spPr>
          <a:xfrm>
            <a:off x="2321517" y="1360307"/>
            <a:ext cx="7803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en-US" sz="12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LOY2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768CECA-0600-555B-E16D-24CDD3A97647}"/>
              </a:ext>
            </a:extLst>
          </p:cNvPr>
          <p:cNvSpPr txBox="1"/>
          <p:nvPr/>
        </p:nvSpPr>
        <p:spPr>
          <a:xfrm>
            <a:off x="4603432" y="1349781"/>
            <a:ext cx="7803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en-US" sz="12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LS03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D972994-9969-053B-FD1A-A32D00961422}"/>
              </a:ext>
            </a:extLst>
          </p:cNvPr>
          <p:cNvSpPr txBox="1"/>
          <p:nvPr/>
        </p:nvSpPr>
        <p:spPr>
          <a:xfrm>
            <a:off x="2315960" y="3734548"/>
            <a:ext cx="7803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en-US" sz="12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NCEL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8CB8419-370C-5BB3-820A-806CFA3185A8}"/>
              </a:ext>
            </a:extLst>
          </p:cNvPr>
          <p:cNvSpPr txBox="1"/>
          <p:nvPr/>
        </p:nvSpPr>
        <p:spPr>
          <a:xfrm>
            <a:off x="4576876" y="3727357"/>
            <a:ext cx="7803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en-US" sz="12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NCGA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DE101EF-40EA-ED57-EEF6-38E36B7124B4}"/>
              </a:ext>
            </a:extLst>
          </p:cNvPr>
          <p:cNvSpPr txBox="1"/>
          <p:nvPr/>
        </p:nvSpPr>
        <p:spPr>
          <a:xfrm>
            <a:off x="6841229" y="3756966"/>
            <a:ext cx="7803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en-US" sz="12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VAGP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A0E4712-506D-1A4C-8171-2E2828C3DF3E}"/>
              </a:ext>
            </a:extLst>
          </p:cNvPr>
          <p:cNvSpPr txBox="1"/>
          <p:nvPr/>
        </p:nvSpPr>
        <p:spPr>
          <a:xfrm>
            <a:off x="74070" y="1634455"/>
            <a:ext cx="40390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en-US" sz="1100" kern="0" dirty="0">
                <a:solidFill>
                  <a:srgbClr val="FF0000"/>
                </a:solidFill>
                <a:latin typeface="Arial"/>
                <a:cs typeface="Arial"/>
                <a:sym typeface="Arial"/>
              </a:rPr>
              <a:t>OK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63E0AF4-CF64-4F6A-B546-76C5E9A19BC4}"/>
              </a:ext>
            </a:extLst>
          </p:cNvPr>
          <p:cNvSpPr txBox="1"/>
          <p:nvPr/>
        </p:nvSpPr>
        <p:spPr>
          <a:xfrm>
            <a:off x="2333159" y="1634455"/>
            <a:ext cx="40390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en-US" sz="1100" kern="0" dirty="0">
                <a:solidFill>
                  <a:srgbClr val="FF0000"/>
                </a:solidFill>
                <a:latin typeface="Arial"/>
                <a:cs typeface="Arial"/>
                <a:sym typeface="Arial"/>
              </a:rPr>
              <a:t>OK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06DBB77B-01A2-96E6-65E2-3D79E1EE5A9F}"/>
              </a:ext>
            </a:extLst>
          </p:cNvPr>
          <p:cNvSpPr txBox="1"/>
          <p:nvPr/>
        </p:nvSpPr>
        <p:spPr>
          <a:xfrm>
            <a:off x="4581332" y="1633971"/>
            <a:ext cx="40390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en-US" sz="1100" kern="0" dirty="0">
                <a:solidFill>
                  <a:srgbClr val="FF0000"/>
                </a:solidFill>
                <a:latin typeface="Arial"/>
                <a:cs typeface="Arial"/>
                <a:sym typeface="Arial"/>
              </a:rPr>
              <a:t>OK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4859732C-A0FA-545F-A843-A37EBF15D2A9}"/>
              </a:ext>
            </a:extLst>
          </p:cNvPr>
          <p:cNvSpPr txBox="1"/>
          <p:nvPr/>
        </p:nvSpPr>
        <p:spPr>
          <a:xfrm>
            <a:off x="2320164" y="4011547"/>
            <a:ext cx="40390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en-US" sz="1100" kern="0" dirty="0">
                <a:solidFill>
                  <a:srgbClr val="FF0000"/>
                </a:solidFill>
                <a:latin typeface="Arial"/>
                <a:cs typeface="Arial"/>
                <a:sym typeface="Arial"/>
              </a:rPr>
              <a:t>OK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7125604-F48D-2762-E6A2-D6E41294347E}"/>
              </a:ext>
            </a:extLst>
          </p:cNvPr>
          <p:cNvSpPr txBox="1"/>
          <p:nvPr/>
        </p:nvSpPr>
        <p:spPr>
          <a:xfrm>
            <a:off x="4557301" y="4011547"/>
            <a:ext cx="40390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en-US" sz="1100" kern="0" dirty="0">
                <a:solidFill>
                  <a:srgbClr val="FF0000"/>
                </a:solidFill>
                <a:latin typeface="Arial"/>
                <a:cs typeface="Arial"/>
                <a:sym typeface="Arial"/>
              </a:rPr>
              <a:t>OK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064A09CB-ABA7-DB49-2507-CEFDD99C29F4}"/>
              </a:ext>
            </a:extLst>
          </p:cNvPr>
          <p:cNvSpPr txBox="1"/>
          <p:nvPr/>
        </p:nvSpPr>
        <p:spPr>
          <a:xfrm>
            <a:off x="6816390" y="4011547"/>
            <a:ext cx="40390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en-US" sz="1100" kern="0" dirty="0">
                <a:solidFill>
                  <a:srgbClr val="FF0000"/>
                </a:solidFill>
                <a:latin typeface="Arial"/>
                <a:cs typeface="Arial"/>
                <a:sym typeface="Arial"/>
              </a:rPr>
              <a:t>OK</a:t>
            </a: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D33B1A4E-AD55-1F13-E115-A1EDB85BB5A8}"/>
              </a:ext>
            </a:extLst>
          </p:cNvPr>
          <p:cNvSpPr txBox="1">
            <a:spLocks/>
          </p:cNvSpPr>
          <p:nvPr/>
        </p:nvSpPr>
        <p:spPr>
          <a:xfrm>
            <a:off x="457200" y="457200"/>
            <a:ext cx="8229600" cy="64008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/>
              <a:t>The Final CORS Selection</a:t>
            </a:r>
            <a:endParaRPr lang="en-US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B129D0F-2010-4A43-1681-90CCF105FDE2}"/>
              </a:ext>
            </a:extLst>
          </p:cNvPr>
          <p:cNvSpPr txBox="1"/>
          <p:nvPr/>
        </p:nvSpPr>
        <p:spPr>
          <a:xfrm>
            <a:off x="6943244" y="5969913"/>
            <a:ext cx="205329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Some bias in NORTHING, but is within green band (2 cm)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E405834-F35F-DA28-DD68-90159D461CF4}"/>
              </a:ext>
            </a:extLst>
          </p:cNvPr>
          <p:cNvSpPr txBox="1"/>
          <p:nvPr/>
        </p:nvSpPr>
        <p:spPr>
          <a:xfrm>
            <a:off x="4695333" y="5970519"/>
            <a:ext cx="205329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Has data spike in UP, but not during Day 041 thru Day 063</a:t>
            </a: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2AED2808-C08F-19CE-B50F-6AFD4DF3FCC3}"/>
              </a:ext>
            </a:extLst>
          </p:cNvPr>
          <p:cNvSpPr/>
          <p:nvPr/>
        </p:nvSpPr>
        <p:spPr>
          <a:xfrm>
            <a:off x="6847898" y="4277314"/>
            <a:ext cx="2243982" cy="269409"/>
          </a:xfrm>
          <a:prstGeom prst="ellipse">
            <a:avLst/>
          </a:prstGeom>
          <a:solidFill>
            <a:srgbClr val="FF0000">
              <a:alpha val="1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7BC1ED29-5625-93D9-F8EE-FD3DF9638581}"/>
              </a:ext>
            </a:extLst>
          </p:cNvPr>
          <p:cNvSpPr/>
          <p:nvPr/>
        </p:nvSpPr>
        <p:spPr>
          <a:xfrm>
            <a:off x="5264709" y="5283335"/>
            <a:ext cx="238126" cy="449768"/>
          </a:xfrm>
          <a:prstGeom prst="ellipse">
            <a:avLst/>
          </a:prstGeom>
          <a:solidFill>
            <a:srgbClr val="FF0000">
              <a:alpha val="1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13462C36-41A2-0002-E0A0-8132166F2046}"/>
              </a:ext>
            </a:extLst>
          </p:cNvPr>
          <p:cNvSpPr/>
          <p:nvPr/>
        </p:nvSpPr>
        <p:spPr>
          <a:xfrm>
            <a:off x="820286" y="2914496"/>
            <a:ext cx="238126" cy="449768"/>
          </a:xfrm>
          <a:prstGeom prst="ellipse">
            <a:avLst/>
          </a:prstGeom>
          <a:solidFill>
            <a:srgbClr val="FF0000">
              <a:alpha val="1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C400A59A-9675-CE48-9FF3-D4CDEF90B093}"/>
              </a:ext>
            </a:extLst>
          </p:cNvPr>
          <p:cNvSpPr txBox="1"/>
          <p:nvPr/>
        </p:nvSpPr>
        <p:spPr>
          <a:xfrm>
            <a:off x="217002" y="3599132"/>
            <a:ext cx="205329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Has data spike in UP, but not during Day 041 thru Day 063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7EE1E104-F25E-E980-CA2F-3C2FE78D9247}"/>
              </a:ext>
            </a:extLst>
          </p:cNvPr>
          <p:cNvSpPr txBox="1"/>
          <p:nvPr/>
        </p:nvSpPr>
        <p:spPr>
          <a:xfrm>
            <a:off x="6837667" y="2906907"/>
            <a:ext cx="205329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Some bias in UP, but is within green band (4 cm)</a:t>
            </a:r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1330847A-89ED-7ABF-F33B-4B2A589A4EDA}"/>
              </a:ext>
            </a:extLst>
          </p:cNvPr>
          <p:cNvSpPr/>
          <p:nvPr/>
        </p:nvSpPr>
        <p:spPr>
          <a:xfrm>
            <a:off x="2320164" y="2986087"/>
            <a:ext cx="2243982" cy="359126"/>
          </a:xfrm>
          <a:prstGeom prst="ellipse">
            <a:avLst/>
          </a:prstGeom>
          <a:solidFill>
            <a:srgbClr val="FF0000">
              <a:alpha val="1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4E7B5411-8912-57AF-9953-CCEAD7EA686B}"/>
              </a:ext>
            </a:extLst>
          </p:cNvPr>
          <p:cNvSpPr/>
          <p:nvPr/>
        </p:nvSpPr>
        <p:spPr>
          <a:xfrm>
            <a:off x="4582359" y="2986077"/>
            <a:ext cx="2243982" cy="359126"/>
          </a:xfrm>
          <a:prstGeom prst="ellipse">
            <a:avLst/>
          </a:prstGeom>
          <a:solidFill>
            <a:srgbClr val="FF0000">
              <a:alpha val="1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7636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DCC1958-9EA5-4969-B02A-38D8B8A557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2023-10-16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199F1EA-6422-4278-BF56-4A5BC2527D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Step 3 : Session Processing QA/QC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40A972-B82E-4512-B3A3-890968597F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0A20C1-84A2-43C6-AE3D-B33835BB02C3}" type="slidenum">
              <a:rPr lang="en-US" smtClean="0"/>
              <a:pPr>
                <a:defRPr/>
              </a:pPr>
              <a:t>68</a:t>
            </a:fld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89FCA99-0061-4167-8EA6-217CAF31F762}"/>
              </a:ext>
            </a:extLst>
          </p:cNvPr>
          <p:cNvSpPr txBox="1"/>
          <p:nvPr/>
        </p:nvSpPr>
        <p:spPr>
          <a:xfrm>
            <a:off x="619213" y="1455946"/>
            <a:ext cx="2887148" cy="2031325"/>
          </a:xfrm>
          <a:prstGeom prst="rect">
            <a:avLst/>
          </a:prstGeom>
          <a:noFill/>
          <a:ln w="254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B050"/>
                </a:solidFill>
              </a:rPr>
              <a:t>SELECTED</a:t>
            </a:r>
            <a:r>
              <a:rPr lang="en-US" dirty="0">
                <a:solidFill>
                  <a:srgbClr val="0070C0"/>
                </a:solidFill>
              </a:rPr>
              <a:t> CORS LIST</a:t>
            </a:r>
          </a:p>
          <a:p>
            <a:r>
              <a:rPr lang="en-US" dirty="0">
                <a:solidFill>
                  <a:srgbClr val="0070C0"/>
                </a:solidFill>
              </a:rPr>
              <a:t>ASUB</a:t>
            </a:r>
          </a:p>
          <a:p>
            <a:r>
              <a:rPr lang="en-US" dirty="0">
                <a:solidFill>
                  <a:srgbClr val="0070C0"/>
                </a:solidFill>
              </a:rPr>
              <a:t>LOY2</a:t>
            </a:r>
          </a:p>
          <a:p>
            <a:r>
              <a:rPr lang="en-US" dirty="0">
                <a:solidFill>
                  <a:srgbClr val="0070C0"/>
                </a:solidFill>
              </a:rPr>
              <a:t>LS03</a:t>
            </a:r>
          </a:p>
          <a:p>
            <a:r>
              <a:rPr lang="en-US" dirty="0">
                <a:solidFill>
                  <a:srgbClr val="0070C0"/>
                </a:solidFill>
              </a:rPr>
              <a:t>NCEL</a:t>
            </a:r>
          </a:p>
          <a:p>
            <a:r>
              <a:rPr lang="en-US" dirty="0">
                <a:solidFill>
                  <a:srgbClr val="0070C0"/>
                </a:solidFill>
              </a:rPr>
              <a:t>NCGA</a:t>
            </a:r>
          </a:p>
          <a:p>
            <a:r>
              <a:rPr lang="en-US" dirty="0">
                <a:solidFill>
                  <a:srgbClr val="0070C0"/>
                </a:solidFill>
              </a:rPr>
              <a:t>VAGP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F3CF70F-258E-40DC-93E0-C76117F5624B}"/>
              </a:ext>
            </a:extLst>
          </p:cNvPr>
          <p:cNvSpPr txBox="1"/>
          <p:nvPr/>
        </p:nvSpPr>
        <p:spPr>
          <a:xfrm>
            <a:off x="3732728" y="1455946"/>
            <a:ext cx="2887148" cy="646331"/>
          </a:xfrm>
          <a:prstGeom prst="rect">
            <a:avLst/>
          </a:prstGeom>
          <a:noFill/>
          <a:ln w="254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EXCLUDED</a:t>
            </a:r>
            <a:r>
              <a:rPr lang="en-US" dirty="0">
                <a:solidFill>
                  <a:srgbClr val="0070C0"/>
                </a:solidFill>
              </a:rPr>
              <a:t> CORS LIST</a:t>
            </a:r>
          </a:p>
          <a:p>
            <a:r>
              <a:rPr lang="en-US" dirty="0">
                <a:solidFill>
                  <a:srgbClr val="0070C0"/>
                </a:solidFill>
              </a:rPr>
              <a:t>LOYX – data gaps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0FB68696-7B78-4EE9-9F0D-FACD8527C3F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984"/>
          <a:stretch/>
        </p:blipFill>
        <p:spPr>
          <a:xfrm>
            <a:off x="5274725" y="3001610"/>
            <a:ext cx="2887148" cy="3064905"/>
          </a:xfrm>
          <a:prstGeom prst="rect">
            <a:avLst/>
          </a:prstGeom>
          <a:ln w="28575">
            <a:solidFill>
              <a:srgbClr val="FF0000"/>
            </a:solidFill>
          </a:ln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B42DC99C-EA79-43A2-B8DB-94D442F1289C}"/>
              </a:ext>
            </a:extLst>
          </p:cNvPr>
          <p:cNvSpPr/>
          <p:nvPr/>
        </p:nvSpPr>
        <p:spPr>
          <a:xfrm>
            <a:off x="7385050" y="4379506"/>
            <a:ext cx="400049" cy="450360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C371C31-BF27-4F01-85B2-27BC4CB1B398}"/>
              </a:ext>
            </a:extLst>
          </p:cNvPr>
          <p:cNvSpPr/>
          <p:nvPr/>
        </p:nvSpPr>
        <p:spPr>
          <a:xfrm>
            <a:off x="7385049" y="5236131"/>
            <a:ext cx="400049" cy="450360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8DCED7A-415D-490E-9341-A94F16E90E96}"/>
              </a:ext>
            </a:extLst>
          </p:cNvPr>
          <p:cNvSpPr txBox="1"/>
          <p:nvPr/>
        </p:nvSpPr>
        <p:spPr>
          <a:xfrm rot="21015724">
            <a:off x="2346405" y="4936235"/>
            <a:ext cx="2742888" cy="461665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Example of odd short-term instability.</a:t>
            </a:r>
            <a:endParaRPr lang="en-US" sz="1200" dirty="0">
              <a:solidFill>
                <a:srgbClr val="0070C0"/>
              </a:solidFill>
            </a:endParaRPr>
          </a:p>
          <a:p>
            <a:r>
              <a:rPr lang="en-US" sz="1200" dirty="0">
                <a:solidFill>
                  <a:srgbClr val="FF0000"/>
                </a:solidFill>
              </a:rPr>
              <a:t>KODIAK CORS (dated 2020)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398EB8A-30CA-D97C-D09C-CFF72EEE4DF6}"/>
              </a:ext>
            </a:extLst>
          </p:cNvPr>
          <p:cNvSpPr txBox="1">
            <a:spLocks/>
          </p:cNvSpPr>
          <p:nvPr/>
        </p:nvSpPr>
        <p:spPr>
          <a:xfrm>
            <a:off x="457200" y="457200"/>
            <a:ext cx="8229600" cy="64008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/>
              <a:t>The Final CORS Selection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9472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75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25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6" grpId="0" animBg="1"/>
      <p:bldP spid="17" grpId="0" animBg="1"/>
      <p:bldP spid="18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F906ABFF-8A41-FB50-6A50-11C61057AE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238" y="1048047"/>
            <a:ext cx="8809524" cy="4761905"/>
          </a:xfrm>
          <a:prstGeom prst="rect">
            <a:avLst/>
          </a:prstGeom>
        </p:spPr>
      </p:pic>
      <p:sp>
        <p:nvSpPr>
          <p:cNvPr id="16" name="Title 15">
            <a:extLst>
              <a:ext uri="{FF2B5EF4-FFF2-40B4-BE49-F238E27FC236}">
                <a16:creationId xmlns:a16="http://schemas.microsoft.com/office/drawing/2014/main" id="{DDC4A3B3-2698-49E5-9235-B83AF77914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Geographic Distribution of CORS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0D12422-A426-4AB9-8210-3FB63919A9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2023-10-16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589FC34-6011-4955-9570-15E2241CEB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Step 3 : Session Processing QA/QC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B16FFF-0CAE-4C5B-B22E-B137CE36C9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0A20C1-84A2-43C6-AE3D-B33835BB02C3}" type="slidenum">
              <a:rPr lang="en-US" smtClean="0"/>
              <a:pPr>
                <a:defRPr/>
              </a:pPr>
              <a:t>69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30D017B-50F9-48BE-83F2-A90BBAFC7100}"/>
              </a:ext>
            </a:extLst>
          </p:cNvPr>
          <p:cNvSpPr txBox="1"/>
          <p:nvPr/>
        </p:nvSpPr>
        <p:spPr>
          <a:xfrm>
            <a:off x="4013000" y="1354315"/>
            <a:ext cx="7078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VAGP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F054337-3AF0-422E-83DF-0B4D850442F4}"/>
              </a:ext>
            </a:extLst>
          </p:cNvPr>
          <p:cNvSpPr txBox="1"/>
          <p:nvPr/>
        </p:nvSpPr>
        <p:spPr>
          <a:xfrm>
            <a:off x="4807415" y="5268315"/>
            <a:ext cx="6477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NCEL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1A360B4-F166-4762-B1B2-7C51F04DD359}"/>
              </a:ext>
            </a:extLst>
          </p:cNvPr>
          <p:cNvSpPr txBox="1"/>
          <p:nvPr/>
        </p:nvSpPr>
        <p:spPr>
          <a:xfrm>
            <a:off x="3247675" y="5060752"/>
            <a:ext cx="6477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NCGA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9D2A245-1E1B-48BE-950B-020626E51A0C}"/>
              </a:ext>
            </a:extLst>
          </p:cNvPr>
          <p:cNvSpPr txBox="1"/>
          <p:nvPr/>
        </p:nvSpPr>
        <p:spPr>
          <a:xfrm>
            <a:off x="5906273" y="3428999"/>
            <a:ext cx="6469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LS03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E1CA5F8-F477-49D6-B978-9EB47CA2E2AA}"/>
              </a:ext>
            </a:extLst>
          </p:cNvPr>
          <p:cNvSpPr txBox="1"/>
          <p:nvPr/>
        </p:nvSpPr>
        <p:spPr>
          <a:xfrm>
            <a:off x="4863822" y="3653882"/>
            <a:ext cx="7396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LOY2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F8919CE-DF1A-46BD-B021-B7154949FF09}"/>
              </a:ext>
            </a:extLst>
          </p:cNvPr>
          <p:cNvSpPr txBox="1"/>
          <p:nvPr/>
        </p:nvSpPr>
        <p:spPr>
          <a:xfrm>
            <a:off x="1099726" y="3946966"/>
            <a:ext cx="6469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ASUB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BFE1F20A-9AD1-4ABD-B317-714160807938}"/>
              </a:ext>
            </a:extLst>
          </p:cNvPr>
          <p:cNvCxnSpPr>
            <a:cxnSpLocks/>
            <a:stCxn id="20" idx="1"/>
          </p:cNvCxnSpPr>
          <p:nvPr/>
        </p:nvCxnSpPr>
        <p:spPr>
          <a:xfrm flipH="1">
            <a:off x="495686" y="4085466"/>
            <a:ext cx="604040" cy="138499"/>
          </a:xfrm>
          <a:prstGeom prst="straightConnector1">
            <a:avLst/>
          </a:prstGeom>
          <a:ln w="31750">
            <a:solidFill>
              <a:srgbClr val="00B05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Oval 25">
            <a:extLst>
              <a:ext uri="{FF2B5EF4-FFF2-40B4-BE49-F238E27FC236}">
                <a16:creationId xmlns:a16="http://schemas.microsoft.com/office/drawing/2014/main" id="{2E7DD5E2-A513-47C5-87C1-3DCC3B576CBB}"/>
              </a:ext>
            </a:extLst>
          </p:cNvPr>
          <p:cNvSpPr/>
          <p:nvPr/>
        </p:nvSpPr>
        <p:spPr>
          <a:xfrm>
            <a:off x="4544305" y="5251108"/>
            <a:ext cx="895250" cy="449768"/>
          </a:xfrm>
          <a:prstGeom prst="ellipse">
            <a:avLst/>
          </a:prstGeom>
          <a:solidFill>
            <a:srgbClr val="00B050">
              <a:alpha val="1000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2E31259B-3292-4250-B39B-C738D16403A8}"/>
              </a:ext>
            </a:extLst>
          </p:cNvPr>
          <p:cNvSpPr/>
          <p:nvPr/>
        </p:nvSpPr>
        <p:spPr>
          <a:xfrm>
            <a:off x="975565" y="3850049"/>
            <a:ext cx="895250" cy="449768"/>
          </a:xfrm>
          <a:prstGeom prst="ellipse">
            <a:avLst/>
          </a:prstGeom>
          <a:solidFill>
            <a:srgbClr val="00B050">
              <a:alpha val="1000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20B18591-38BB-4C1A-8ACA-C9A265D36A32}"/>
              </a:ext>
            </a:extLst>
          </p:cNvPr>
          <p:cNvSpPr/>
          <p:nvPr/>
        </p:nvSpPr>
        <p:spPr>
          <a:xfrm>
            <a:off x="3808978" y="1325046"/>
            <a:ext cx="895250" cy="449768"/>
          </a:xfrm>
          <a:prstGeom prst="ellipse">
            <a:avLst/>
          </a:prstGeom>
          <a:solidFill>
            <a:srgbClr val="00B050">
              <a:alpha val="1000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FD43BD9B-E947-407A-9C8E-7A74DB387047}"/>
              </a:ext>
            </a:extLst>
          </p:cNvPr>
          <p:cNvSpPr/>
          <p:nvPr/>
        </p:nvSpPr>
        <p:spPr>
          <a:xfrm>
            <a:off x="4704228" y="3497198"/>
            <a:ext cx="895250" cy="449768"/>
          </a:xfrm>
          <a:prstGeom prst="ellipse">
            <a:avLst/>
          </a:prstGeom>
          <a:solidFill>
            <a:srgbClr val="00B050">
              <a:alpha val="1000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CBC6A6FF-A4A0-49D5-9E1F-A83A68B3819E}"/>
              </a:ext>
            </a:extLst>
          </p:cNvPr>
          <p:cNvSpPr/>
          <p:nvPr/>
        </p:nvSpPr>
        <p:spPr>
          <a:xfrm>
            <a:off x="2959956" y="4917761"/>
            <a:ext cx="895250" cy="449768"/>
          </a:xfrm>
          <a:prstGeom prst="ellipse">
            <a:avLst/>
          </a:prstGeom>
          <a:solidFill>
            <a:srgbClr val="00B050">
              <a:alpha val="1000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8AB145A3-6FEC-473F-AC74-F4C8111DA074}"/>
              </a:ext>
            </a:extLst>
          </p:cNvPr>
          <p:cNvSpPr/>
          <p:nvPr/>
        </p:nvSpPr>
        <p:spPr>
          <a:xfrm>
            <a:off x="5632439" y="3342614"/>
            <a:ext cx="895250" cy="449768"/>
          </a:xfrm>
          <a:prstGeom prst="ellipse">
            <a:avLst/>
          </a:prstGeom>
          <a:solidFill>
            <a:srgbClr val="00B050">
              <a:alpha val="1000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6523235-C804-4872-9321-A5D2F43D1043}"/>
              </a:ext>
            </a:extLst>
          </p:cNvPr>
          <p:cNvSpPr txBox="1"/>
          <p:nvPr/>
        </p:nvSpPr>
        <p:spPr>
          <a:xfrm>
            <a:off x="2495650" y="1332825"/>
            <a:ext cx="652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LOYX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04B12463-83B5-49EE-9F4F-EC30B6188C7A}"/>
              </a:ext>
            </a:extLst>
          </p:cNvPr>
          <p:cNvSpPr/>
          <p:nvPr/>
        </p:nvSpPr>
        <p:spPr>
          <a:xfrm>
            <a:off x="2557242" y="1238359"/>
            <a:ext cx="895250" cy="449768"/>
          </a:xfrm>
          <a:prstGeom prst="ellipse">
            <a:avLst/>
          </a:prstGeom>
          <a:solidFill>
            <a:srgbClr val="FF0000">
              <a:alpha val="1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4710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75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25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75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93263BC-1C1A-0444-6F9E-71FC061F6D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434" y="0"/>
            <a:ext cx="7887132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315098-B873-4579-9E47-7E72F20CFE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2023-10-16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16779C-FD65-48FF-8785-1028B1775A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Step 3 : Session Processing QA/QC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737F7C-6582-402B-B2E0-5779DF627F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529DF9-F8E1-4220-8C8F-E52644C5560B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DB7DEA3-A397-4931-9C37-15EF37C24C8A}"/>
              </a:ext>
            </a:extLst>
          </p:cNvPr>
          <p:cNvSpPr txBox="1"/>
          <p:nvPr/>
        </p:nvSpPr>
        <p:spPr>
          <a:xfrm rot="21332261">
            <a:off x="3475691" y="5009787"/>
            <a:ext cx="32850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>
                <a:solidFill>
                  <a:srgbClr val="FF0000"/>
                </a:solidFill>
              </a:rPr>
              <a:t>Exclude LOYX, </a:t>
            </a:r>
          </a:p>
          <a:p>
            <a:r>
              <a:rPr lang="en-US" sz="1200" i="1" dirty="0">
                <a:solidFill>
                  <a:srgbClr val="FF0000"/>
                </a:solidFill>
              </a:rPr>
              <a:t>One HUB, </a:t>
            </a:r>
          </a:p>
          <a:p>
            <a:r>
              <a:rPr lang="en-US" sz="1200" i="1" dirty="0">
                <a:solidFill>
                  <a:srgbClr val="FF0000"/>
                </a:solidFill>
              </a:rPr>
              <a:t>One 3D Constraint, </a:t>
            </a:r>
          </a:p>
          <a:p>
            <a:r>
              <a:rPr lang="en-US" sz="1200" i="1" dirty="0">
                <a:solidFill>
                  <a:srgbClr val="FF0000"/>
                </a:solidFill>
              </a:rPr>
              <a:t>PW Linear, 7200 sec,  15 deg, Normal Weight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7E4E831-ED5F-D2AB-7FAA-B073E303045B}"/>
              </a:ext>
            </a:extLst>
          </p:cNvPr>
          <p:cNvSpPr txBox="1"/>
          <p:nvPr/>
        </p:nvSpPr>
        <p:spPr>
          <a:xfrm>
            <a:off x="6553200" y="4190341"/>
            <a:ext cx="2133601" cy="830997"/>
          </a:xfrm>
          <a:prstGeom prst="rect">
            <a:avLst/>
          </a:prstGeom>
        </p:spPr>
        <p:style>
          <a:lnRef idx="0">
            <a:schemeClr val="accent1"/>
          </a:lnRef>
          <a:fillRef idx="1001">
            <a:schemeClr val="dk2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400" dirty="0"/>
              <a:t>Session Processing</a:t>
            </a:r>
            <a:endParaRPr lang="en-US" sz="2400" i="1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41F66FA-4DAB-7639-A3FF-DAF4ACAEA947}"/>
              </a:ext>
            </a:extLst>
          </p:cNvPr>
          <p:cNvSpPr/>
          <p:nvPr/>
        </p:nvSpPr>
        <p:spPr>
          <a:xfrm>
            <a:off x="539726" y="3758254"/>
            <a:ext cx="1098574" cy="202001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3CBFAEE-AB2A-9E38-0871-B66D68FF8780}"/>
              </a:ext>
            </a:extLst>
          </p:cNvPr>
          <p:cNvSpPr/>
          <p:nvPr/>
        </p:nvSpPr>
        <p:spPr>
          <a:xfrm>
            <a:off x="1638300" y="3556253"/>
            <a:ext cx="1098574" cy="202001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999B82E-0AB2-5AD6-E19D-11069323E906}"/>
              </a:ext>
            </a:extLst>
          </p:cNvPr>
          <p:cNvSpPr/>
          <p:nvPr/>
        </p:nvSpPr>
        <p:spPr>
          <a:xfrm>
            <a:off x="1919907" y="5425285"/>
            <a:ext cx="1357199" cy="664365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7903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7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 animBg="1"/>
      <p:bldP spid="3" grpId="0" animBg="1"/>
      <p:bldP spid="8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348E5D-DD7B-4D86-98F5-9FA2844BE7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QA/QC Discussion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97FFB5F-6EC3-4CAF-A883-06B01A054E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Decisions</a:t>
            </a:r>
          </a:p>
          <a:p>
            <a:pPr lvl="1"/>
            <a:r>
              <a:rPr lang="en-US" dirty="0"/>
              <a:t>All sessions seem to be valid</a:t>
            </a:r>
          </a:p>
          <a:p>
            <a:pPr lvl="2"/>
            <a:r>
              <a:rPr lang="en-US" dirty="0"/>
              <a:t>VEC comparisons are good</a:t>
            </a:r>
          </a:p>
          <a:p>
            <a:pPr lvl="2"/>
            <a:r>
              <a:rPr lang="en-US" dirty="0"/>
              <a:t>Position comparisons are acceptable (computed vs published, also a-priori shifts)</a:t>
            </a:r>
          </a:p>
          <a:p>
            <a:pPr lvl="1"/>
            <a:r>
              <a:rPr lang="en-US" dirty="0"/>
              <a:t>Ready for Adjustments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CD8BC28-C847-4946-9E23-607EBEA574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2023-10-16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4BB98A6-BFA9-4A3A-B469-E40740FD13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Step 3 : Session Processing QA/QC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7DD3944-3418-40C0-B7C1-4D86EE4CA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34C86E-AAC7-4EB9-9B17-B55C6A233846}" type="slidenum">
              <a:rPr lang="en-US" smtClean="0"/>
              <a:pPr>
                <a:defRPr/>
              </a:pPr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0289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2FD566-5A60-6927-14B3-E4C917D5C9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QA/QC Discussion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B92C5C-1246-FC63-9B55-F0BE904D32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But, what if we find a bad session? </a:t>
            </a:r>
          </a:p>
          <a:p>
            <a:pPr lvl="1"/>
            <a:r>
              <a:rPr lang="en-US" dirty="0"/>
              <a:t>Easiest approach is to re-process the session by </a:t>
            </a:r>
            <a:r>
              <a:rPr lang="en-US" i="1" dirty="0"/>
              <a:t>excluding</a:t>
            </a:r>
            <a:r>
              <a:rPr lang="en-US" dirty="0"/>
              <a:t> the suspect Mark or CORS – but add a name extender to the solution </a:t>
            </a:r>
          </a:p>
          <a:p>
            <a:pPr lvl="2"/>
            <a:r>
              <a:rPr lang="en-US" dirty="0"/>
              <a:t>such as: 2021-041-A(no VAGP).</a:t>
            </a:r>
          </a:p>
          <a:p>
            <a:pPr lvl="1"/>
            <a:r>
              <a:rPr lang="en-US" dirty="0"/>
              <a:t>This way, you can verify improvement without losing the original solution.</a:t>
            </a:r>
          </a:p>
          <a:p>
            <a:pPr lvl="1"/>
            <a:r>
              <a:rPr lang="en-US" dirty="0"/>
              <a:t>Then DELETE and RENAME solutions when final decision is made. Write it up in the Project Diary and in Project Report.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E4555C-E50D-C7B5-B19C-9D5CD3BEA3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2023-10-16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FA5871-5C29-D8F6-6B83-C863B96815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Step 3 : Session Processing QA/QC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5309EF-201D-DB8F-C6D1-3FCBB7D8CA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529DF9-F8E1-4220-8C8F-E52644C5560B}" type="slidenum">
              <a:rPr lang="en-US" smtClean="0"/>
              <a:pPr>
                <a:defRPr/>
              </a:pPr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5024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924173-AF42-4DC9-8B8E-FBFB501F4F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QA/QC of Session Processing Step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8AD13F-BC92-447D-A819-B21F0208DD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 need to go further if we have flaws. 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B044E8-EF67-4599-94D8-0274C1087E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2023-10-16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9BBE58-8D3C-46D7-ADE0-53C66FE165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Step 3 : Session Processing QA/QC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D47D6D-7CD3-449F-8308-78067A9B81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529DF9-F8E1-4220-8C8F-E52644C5560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E973BFF-D217-4205-8DBF-19AD8B7BF229}"/>
              </a:ext>
            </a:extLst>
          </p:cNvPr>
          <p:cNvSpPr/>
          <p:nvPr/>
        </p:nvSpPr>
        <p:spPr>
          <a:xfrm>
            <a:off x="914400" y="2314222"/>
            <a:ext cx="2709333" cy="7902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Process each</a:t>
            </a:r>
            <a:r>
              <a:rPr kumimoji="0" lang="en-US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session 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BA3FB9D-A403-47A0-9113-407B2CCDCE2C}"/>
              </a:ext>
            </a:extLst>
          </p:cNvPr>
          <p:cNvSpPr/>
          <p:nvPr/>
        </p:nvSpPr>
        <p:spPr>
          <a:xfrm>
            <a:off x="5520269" y="2314222"/>
            <a:ext cx="2709333" cy="7902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Tabulate  and Compare VECTORS and POSITIONS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7EDB8E9-EA72-4D4A-8939-61E1B97AF6A2}"/>
              </a:ext>
            </a:extLst>
          </p:cNvPr>
          <p:cNvSpPr/>
          <p:nvPr/>
        </p:nvSpPr>
        <p:spPr>
          <a:xfrm>
            <a:off x="914400" y="4533616"/>
            <a:ext cx="2709333" cy="79022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rPr>
              <a:t>Exclude Marks</a:t>
            </a:r>
            <a:r>
              <a:rPr kumimoji="0" lang="en-US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rPr>
              <a:t> with flawed observations.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noProof="0" dirty="0">
                <a:solidFill>
                  <a:prstClr val="white"/>
                </a:solidFill>
                <a:latin typeface="Calibri"/>
              </a:rPr>
              <a:t>Add/Del CORS.</a:t>
            </a:r>
            <a:endParaRPr kumimoji="0" lang="en-US" b="0" i="0" u="none" strike="noStrike" kern="1200" cap="none" spc="0" normalizeH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FFBE63DA-3FDA-464C-9B72-7FA2DE404E5D}"/>
              </a:ext>
            </a:extLst>
          </p:cNvPr>
          <p:cNvCxnSpPr>
            <a:cxnSpLocks/>
            <a:stCxn id="7" idx="3"/>
            <a:endCxn id="8" idx="1"/>
          </p:cNvCxnSpPr>
          <p:nvPr/>
        </p:nvCxnSpPr>
        <p:spPr>
          <a:xfrm>
            <a:off x="3623733" y="2709333"/>
            <a:ext cx="1896536" cy="0"/>
          </a:xfrm>
          <a:prstGeom prst="straightConnector1">
            <a:avLst/>
          </a:prstGeom>
          <a:ln w="31750"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C196E0AA-BC9B-43FD-869D-2C667B05ABB2}"/>
              </a:ext>
            </a:extLst>
          </p:cNvPr>
          <p:cNvCxnSpPr>
            <a:cxnSpLocks/>
            <a:stCxn id="8" idx="2"/>
            <a:endCxn id="28" idx="0"/>
          </p:cNvCxnSpPr>
          <p:nvPr/>
        </p:nvCxnSpPr>
        <p:spPr>
          <a:xfrm>
            <a:off x="6874936" y="3104444"/>
            <a:ext cx="0" cy="1429173"/>
          </a:xfrm>
          <a:prstGeom prst="straightConnector1">
            <a:avLst/>
          </a:prstGeom>
          <a:ln w="31750"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D35FF7B3-D6BF-4013-A5FE-7F31F551185A}"/>
              </a:ext>
            </a:extLst>
          </p:cNvPr>
          <p:cNvCxnSpPr>
            <a:cxnSpLocks/>
            <a:stCxn id="28" idx="1"/>
            <a:endCxn id="9" idx="3"/>
          </p:cNvCxnSpPr>
          <p:nvPr/>
        </p:nvCxnSpPr>
        <p:spPr>
          <a:xfrm flipH="1">
            <a:off x="3623733" y="4928728"/>
            <a:ext cx="1896536" cy="0"/>
          </a:xfrm>
          <a:prstGeom prst="straightConnector1">
            <a:avLst/>
          </a:prstGeom>
          <a:ln w="31750"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>
            <a:extLst>
              <a:ext uri="{FF2B5EF4-FFF2-40B4-BE49-F238E27FC236}">
                <a16:creationId xmlns:a16="http://schemas.microsoft.com/office/drawing/2014/main" id="{01DDCA05-A6B6-4E22-BF1D-D398B18B874C}"/>
              </a:ext>
            </a:extLst>
          </p:cNvPr>
          <p:cNvSpPr/>
          <p:nvPr/>
        </p:nvSpPr>
        <p:spPr>
          <a:xfrm>
            <a:off x="5520269" y="4533617"/>
            <a:ext cx="2709333" cy="7902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Compare to PUBLISHED Positions</a:t>
            </a:r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6EE6B906-7211-4F93-9AB2-5B40EBD1A94A}"/>
              </a:ext>
            </a:extLst>
          </p:cNvPr>
          <p:cNvCxnSpPr>
            <a:cxnSpLocks/>
            <a:stCxn id="9" idx="0"/>
            <a:endCxn id="7" idx="2"/>
          </p:cNvCxnSpPr>
          <p:nvPr/>
        </p:nvCxnSpPr>
        <p:spPr>
          <a:xfrm flipV="1">
            <a:off x="2269067" y="3104444"/>
            <a:ext cx="0" cy="1429172"/>
          </a:xfrm>
          <a:prstGeom prst="straightConnector1">
            <a:avLst/>
          </a:prstGeom>
          <a:ln w="31750"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Oval 38">
            <a:extLst>
              <a:ext uri="{FF2B5EF4-FFF2-40B4-BE49-F238E27FC236}">
                <a16:creationId xmlns:a16="http://schemas.microsoft.com/office/drawing/2014/main" id="{719689F1-9B15-4225-91E7-A09CD049A8B8}"/>
              </a:ext>
            </a:extLst>
          </p:cNvPr>
          <p:cNvSpPr/>
          <p:nvPr/>
        </p:nvSpPr>
        <p:spPr>
          <a:xfrm>
            <a:off x="3389487" y="3104444"/>
            <a:ext cx="2280355" cy="142013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The QA/QC Circle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0C18F481-AD3E-4315-B3BD-EDA7A7AA8A57}"/>
              </a:ext>
            </a:extLst>
          </p:cNvPr>
          <p:cNvSpPr txBox="1"/>
          <p:nvPr/>
        </p:nvSpPr>
        <p:spPr>
          <a:xfrm>
            <a:off x="3612442" y="2348374"/>
            <a:ext cx="9821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START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9E83FD10-EC18-4DAE-8CD6-E85DB608C5EB}"/>
              </a:ext>
            </a:extLst>
          </p:cNvPr>
          <p:cNvSpPr txBox="1"/>
          <p:nvPr/>
        </p:nvSpPr>
        <p:spPr>
          <a:xfrm rot="16200000">
            <a:off x="1457599" y="3634928"/>
            <a:ext cx="12588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>
                <a:solidFill>
                  <a:prstClr val="black"/>
                </a:solidFill>
              </a:rPr>
              <a:t>Re-process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0337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2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75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50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250"/>
                            </p:stCondLst>
                            <p:childTnLst>
                              <p:par>
                                <p:cTn id="32" presetID="2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00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75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28" grpId="0" animBg="1"/>
      <p:bldP spid="39" grpId="0" animBg="1"/>
      <p:bldP spid="40" grpId="0"/>
      <p:bldP spid="41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 bwMode="auto">
          <a:xfrm>
            <a:off x="685800" y="2286000"/>
            <a:ext cx="7772400" cy="762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OPUS Projects Manager Training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 bwMode="auto">
          <a:xfrm>
            <a:off x="685800" y="3017520"/>
            <a:ext cx="7772400" cy="762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>
              <a:defRPr/>
            </a:pPr>
            <a:r>
              <a:rPr lang="en-US" sz="3600" dirty="0"/>
              <a:t>Step 3 : Session Processing QA/QC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br>
              <a:rPr lang="en-US"/>
            </a:br>
            <a:r>
              <a:rPr lang="en-US"/>
              <a:t> ngs.opus.projects@noaa.gov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2023-10-16</a:t>
            </a:r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7DA517-2C82-445E-B311-3D5BB660DD96}" type="slidenum">
              <a:rPr lang="en-US" smtClean="0"/>
              <a:pPr>
                <a:defRPr/>
              </a:pPr>
              <a:t>73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Step 3 : Session Processing QA/QC</a:t>
            </a:r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E335835-5D58-448D-9440-EA871A51D600}"/>
              </a:ext>
            </a:extLst>
          </p:cNvPr>
          <p:cNvSpPr txBox="1"/>
          <p:nvPr/>
        </p:nvSpPr>
        <p:spPr>
          <a:xfrm>
            <a:off x="4023360" y="1219200"/>
            <a:ext cx="1097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End</a:t>
            </a:r>
          </a:p>
        </p:txBody>
      </p:sp>
    </p:spTree>
    <p:extLst>
      <p:ext uri="{BB962C8B-B14F-4D97-AF65-F5344CB8AC3E}">
        <p14:creationId xmlns:p14="http://schemas.microsoft.com/office/powerpoint/2010/main" val="896428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88A25D-AB26-42AC-8947-06E43A2434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EMAIL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4D5B68-703B-4434-B61A-3384224E9F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For each of the 5 sessions you process, you’ll get 1 email with 7 attached files. (SERFIL is duplicated each time)</a:t>
            </a:r>
          </a:p>
          <a:p>
            <a:r>
              <a:rPr lang="en-US" sz="2000" dirty="0"/>
              <a:t>Create a single folder and put all 7 attachments in it. </a:t>
            </a:r>
          </a:p>
          <a:p>
            <a:pPr lvl="1"/>
            <a:r>
              <a:rPr lang="en-US" sz="1600" dirty="0"/>
              <a:t>There will be 5 x 7 = 35 files, but 4 are duplicated SERFILs</a:t>
            </a:r>
          </a:p>
          <a:p>
            <a:r>
              <a:rPr lang="en-US" sz="2000" dirty="0"/>
              <a:t>A total of 31 unique files.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C56002-6A87-4D86-8411-3EC12BE52B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2023-10-16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AE6A3E-4A4E-431C-93A7-006B92B9F7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Step 3 : Session Processing QA/QC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AC4AD7-9786-4489-B9B3-F62548F614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529DF9-F8E1-4220-8C8F-E52644C5560B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A0BB9E6-AF63-40C3-043D-C763B6C659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16749"/>
            <a:ext cx="9144000" cy="2461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511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8476C6E-8D6F-E9F5-170A-DF503EB571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4001" y="1360153"/>
            <a:ext cx="7274385" cy="5497847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F56E3204-E7CD-4DDC-B713-1B8656E11F1E}"/>
              </a:ext>
            </a:extLst>
          </p:cNvPr>
          <p:cNvSpPr/>
          <p:nvPr/>
        </p:nvSpPr>
        <p:spPr>
          <a:xfrm>
            <a:off x="4463318" y="1996552"/>
            <a:ext cx="1093567" cy="864123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CD5D2A2-7001-4FC9-A1DD-25F5A94109FC}"/>
              </a:ext>
            </a:extLst>
          </p:cNvPr>
          <p:cNvSpPr/>
          <p:nvPr/>
        </p:nvSpPr>
        <p:spPr>
          <a:xfrm>
            <a:off x="4463317" y="2860675"/>
            <a:ext cx="1093567" cy="842169"/>
          </a:xfrm>
          <a:prstGeom prst="rect">
            <a:avLst/>
          </a:prstGeom>
          <a:solidFill>
            <a:srgbClr val="FFC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D630216-3638-4611-A125-E529DFF0E1E9}"/>
              </a:ext>
            </a:extLst>
          </p:cNvPr>
          <p:cNvSpPr/>
          <p:nvPr/>
        </p:nvSpPr>
        <p:spPr>
          <a:xfrm>
            <a:off x="4463317" y="3702844"/>
            <a:ext cx="1093567" cy="864123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E6A7B2D-4AC6-4F7F-812C-B6DDDC59B1B6}"/>
              </a:ext>
            </a:extLst>
          </p:cNvPr>
          <p:cNvSpPr/>
          <p:nvPr/>
        </p:nvSpPr>
        <p:spPr>
          <a:xfrm>
            <a:off x="4463316" y="4567695"/>
            <a:ext cx="1093567" cy="841442"/>
          </a:xfrm>
          <a:prstGeom prst="rect">
            <a:avLst/>
          </a:prstGeom>
          <a:solidFill>
            <a:srgbClr val="FFC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32234C7-DD9D-41B5-BC5A-8ADEE1DDD530}"/>
              </a:ext>
            </a:extLst>
          </p:cNvPr>
          <p:cNvSpPr/>
          <p:nvPr/>
        </p:nvSpPr>
        <p:spPr>
          <a:xfrm>
            <a:off x="4463314" y="6246583"/>
            <a:ext cx="1093567" cy="297091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D88A25D-AB26-42AC-8947-06E43A2434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Folder Location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4D5B68-703B-4434-B61A-3384224E9F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57" y="1101638"/>
            <a:ext cx="2133600" cy="4937760"/>
          </a:xfrm>
        </p:spPr>
        <p:txBody>
          <a:bodyPr/>
          <a:lstStyle/>
          <a:p>
            <a:r>
              <a:rPr lang="en-US" sz="2400" dirty="0"/>
              <a:t>Here’s a reasonable folder location. Your workflow may vary.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C56002-6A87-4D86-8411-3EC12BE52B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2023-10-16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AE6A3E-4A4E-431C-93A7-006B92B9F7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Step 3 : Session Processing QA/QC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AC4AD7-9786-4489-B9B3-F62548F614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529DF9-F8E1-4220-8C8F-E52644C5560B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D86E242-626C-4667-B519-7F3D95820DE5}"/>
              </a:ext>
            </a:extLst>
          </p:cNvPr>
          <p:cNvSpPr/>
          <p:nvPr/>
        </p:nvSpPr>
        <p:spPr>
          <a:xfrm>
            <a:off x="2235200" y="1799740"/>
            <a:ext cx="2228118" cy="161664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5068EA4-6B9A-DCD8-012E-B13293C598A5}"/>
              </a:ext>
            </a:extLst>
          </p:cNvPr>
          <p:cNvSpPr/>
          <p:nvPr/>
        </p:nvSpPr>
        <p:spPr>
          <a:xfrm>
            <a:off x="4463315" y="5409137"/>
            <a:ext cx="1093567" cy="841442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B217BA2-AD51-EAA6-D5AA-C469D0896A0B}"/>
              </a:ext>
            </a:extLst>
          </p:cNvPr>
          <p:cNvSpPr/>
          <p:nvPr/>
        </p:nvSpPr>
        <p:spPr>
          <a:xfrm>
            <a:off x="2235199" y="2776896"/>
            <a:ext cx="2228118" cy="152041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418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75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25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75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1" grpId="0" animBg="1"/>
      <p:bldP spid="9" grpId="0" animBg="1"/>
      <p:bldP spid="18" grpId="0" animBg="1"/>
    </p:bldLst>
  </p:timing>
</p:sld>
</file>

<file path=ppt/theme/theme1.xml><?xml version="1.0" encoding="utf-8"?>
<a:theme xmlns:a="http://schemas.openxmlformats.org/drawingml/2006/main" name="training_draft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training_draft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training_draft</Template>
  <TotalTime>10367</TotalTime>
  <Words>8217</Words>
  <Application>Microsoft Office PowerPoint</Application>
  <PresentationFormat>On-screen Show (4:3)</PresentationFormat>
  <Paragraphs>939</Paragraphs>
  <Slides>73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73</vt:i4>
      </vt:variant>
    </vt:vector>
  </HeadingPairs>
  <TitlesOfParts>
    <vt:vector size="79" baseType="lpstr">
      <vt:lpstr>Arial</vt:lpstr>
      <vt:lpstr>Calibri</vt:lpstr>
      <vt:lpstr>Courier New</vt:lpstr>
      <vt:lpstr>Wingdings</vt:lpstr>
      <vt:lpstr>training_draft</vt:lpstr>
      <vt:lpstr>1_training_draft</vt:lpstr>
      <vt:lpstr>PowerPoint Presentation</vt:lpstr>
      <vt:lpstr>Outline</vt:lpstr>
      <vt:lpstr>What’s in this training?</vt:lpstr>
      <vt:lpstr>The Manager’s Page</vt:lpstr>
      <vt:lpstr>PowerPoint Presentation</vt:lpstr>
      <vt:lpstr>PowerPoint Presentation</vt:lpstr>
      <vt:lpstr>PowerPoint Presentation</vt:lpstr>
      <vt:lpstr>EMAIL Results</vt:lpstr>
      <vt:lpstr>Folder Location</vt:lpstr>
      <vt:lpstr>Comparison of Results</vt:lpstr>
      <vt:lpstr>Comparison of Results – all Sessions</vt:lpstr>
      <vt:lpstr>Comparison of Results – all GVX Vectors</vt:lpstr>
      <vt:lpstr>Comparison of Results – all Sessions</vt:lpstr>
      <vt:lpstr>Comparison of Results – all GVX Vectors</vt:lpstr>
      <vt:lpstr>Comparison of Results</vt:lpstr>
      <vt:lpstr>Comparison of Results</vt:lpstr>
      <vt:lpstr>Comparison of Results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Comparison of Results</vt:lpstr>
      <vt:lpstr>The  .TXT File contents</vt:lpstr>
      <vt:lpstr>The  .TXT File contents (upper part)</vt:lpstr>
      <vt:lpstr>The  .TXT File contents (RMS summary)</vt:lpstr>
      <vt:lpstr>The  .TXT File contents (a-priori shifts)</vt:lpstr>
      <vt:lpstr>The  .TXT File contents (lower part)</vt:lpstr>
      <vt:lpstr>The  .TXT File contents (bottom part)</vt:lpstr>
      <vt:lpstr>The .TXT Position Comparison</vt:lpstr>
      <vt:lpstr>The .VEC Comparison</vt:lpstr>
      <vt:lpstr>The .VEC Comparison (1 of 5)</vt:lpstr>
      <vt:lpstr>The .VEC Comparison (2 of 5)</vt:lpstr>
      <vt:lpstr>The .VEC Comparison (3 of 5)</vt:lpstr>
      <vt:lpstr>The .VEC Comparison (4 of 5)</vt:lpstr>
      <vt:lpstr>The .VEC Comparison (5 of 5)</vt:lpstr>
      <vt:lpstr>The .VEC Comparison – WinTEQC</vt:lpstr>
      <vt:lpstr>The .VEC Comparison – WinTEQC</vt:lpstr>
      <vt:lpstr>The .VEC Comparison – WinTEQC</vt:lpstr>
      <vt:lpstr>The .VEC Comparison – WinTEQC</vt:lpstr>
      <vt:lpstr>The .VEC Comparison – WinTEQC</vt:lpstr>
      <vt:lpstr>The POSITION Comparison</vt:lpstr>
      <vt:lpstr>The .POS Comparison – WinTEQC</vt:lpstr>
      <vt:lpstr>The POSITION Comparison</vt:lpstr>
      <vt:lpstr>The .POS Comparison – WinTEQC</vt:lpstr>
      <vt:lpstr>The .POS Comparison – WinTEQC</vt:lpstr>
      <vt:lpstr>The .POS Comparison – WinTEQC (1 of 2) </vt:lpstr>
      <vt:lpstr>The .POS Comparison – WinTEQC (2 of 2) </vt:lpstr>
      <vt:lpstr>The POSITION Comparison</vt:lpstr>
      <vt:lpstr>The POSITION Comparison</vt:lpstr>
      <vt:lpstr>The PUBLISHED Comparison</vt:lpstr>
      <vt:lpstr>The PUBLISHED Comparison</vt:lpstr>
      <vt:lpstr>The PUBLISHED Comparison</vt:lpstr>
      <vt:lpstr>The PUBLISHED Comparison</vt:lpstr>
      <vt:lpstr>The PUBLISHED Comparison</vt:lpstr>
      <vt:lpstr>LAT/LON Comparisons</vt:lpstr>
      <vt:lpstr>The CORS Datasheets</vt:lpstr>
      <vt:lpstr>Published Comparison (a-priori shifts)</vt:lpstr>
      <vt:lpstr>Published Comparison (a-priori shifts)</vt:lpstr>
      <vt:lpstr>Published Comparison (a-priori shifts)</vt:lpstr>
      <vt:lpstr>Published Comparison (a-priori shifts)</vt:lpstr>
      <vt:lpstr>Published Comparison (a-priori shifts)</vt:lpstr>
      <vt:lpstr>The Final CORS Selection</vt:lpstr>
      <vt:lpstr>PowerPoint Presentation</vt:lpstr>
      <vt:lpstr>PowerPoint Presentation</vt:lpstr>
      <vt:lpstr>PowerPoint Presentation</vt:lpstr>
      <vt:lpstr>Geographic Distribution of CORS</vt:lpstr>
      <vt:lpstr>QA/QC Discussion</vt:lpstr>
      <vt:lpstr>QA/QC Discussion</vt:lpstr>
      <vt:lpstr>QA/QC of Session Processing Step</vt:lpstr>
      <vt:lpstr>PowerPoint Presentation</vt:lpstr>
    </vt:vector>
  </TitlesOfParts>
  <Company>NOS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OPUS-Projects Manager Training</dc:title>
  <dc:creator>mark.schenewerk</dc:creator>
  <cp:keywords>Process</cp:keywords>
  <cp:lastModifiedBy>David Zenk</cp:lastModifiedBy>
  <cp:revision>232</cp:revision>
  <dcterms:created xsi:type="dcterms:W3CDTF">2010-09-08T16:22:07Z</dcterms:created>
  <dcterms:modified xsi:type="dcterms:W3CDTF">2023-10-05T18:47:40Z</dcterms:modified>
  <cp:category>training</cp:category>
</cp:coreProperties>
</file>