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5" r:id="rId1"/>
  </p:sldMasterIdLst>
  <p:notesMasterIdLst>
    <p:notesMasterId r:id="rId84"/>
  </p:notesMasterIdLst>
  <p:handoutMasterIdLst>
    <p:handoutMasterId r:id="rId85"/>
  </p:handoutMasterIdLst>
  <p:sldIdLst>
    <p:sldId id="256" r:id="rId2"/>
    <p:sldId id="378" r:id="rId3"/>
    <p:sldId id="376" r:id="rId4"/>
    <p:sldId id="379" r:id="rId5"/>
    <p:sldId id="442" r:id="rId6"/>
    <p:sldId id="280" r:id="rId7"/>
    <p:sldId id="465" r:id="rId8"/>
    <p:sldId id="471" r:id="rId9"/>
    <p:sldId id="464" r:id="rId10"/>
    <p:sldId id="417" r:id="rId11"/>
    <p:sldId id="384" r:id="rId12"/>
    <p:sldId id="412" r:id="rId13"/>
    <p:sldId id="438" r:id="rId14"/>
    <p:sldId id="385" r:id="rId15"/>
    <p:sldId id="413" r:id="rId16"/>
    <p:sldId id="414" r:id="rId17"/>
    <p:sldId id="418" r:id="rId18"/>
    <p:sldId id="386" r:id="rId19"/>
    <p:sldId id="419" r:id="rId20"/>
    <p:sldId id="416" r:id="rId21"/>
    <p:sldId id="387" r:id="rId22"/>
    <p:sldId id="388" r:id="rId23"/>
    <p:sldId id="420" r:id="rId24"/>
    <p:sldId id="390" r:id="rId25"/>
    <p:sldId id="447" r:id="rId26"/>
    <p:sldId id="394" r:id="rId27"/>
    <p:sldId id="448" r:id="rId28"/>
    <p:sldId id="288" r:id="rId29"/>
    <p:sldId id="422" r:id="rId30"/>
    <p:sldId id="396" r:id="rId31"/>
    <p:sldId id="397" r:id="rId32"/>
    <p:sldId id="450" r:id="rId33"/>
    <p:sldId id="451" r:id="rId34"/>
    <p:sldId id="449" r:id="rId35"/>
    <p:sldId id="472" r:id="rId36"/>
    <p:sldId id="439" r:id="rId37"/>
    <p:sldId id="395" r:id="rId38"/>
    <p:sldId id="289" r:id="rId39"/>
    <p:sldId id="382" r:id="rId40"/>
    <p:sldId id="425" r:id="rId41"/>
    <p:sldId id="404" r:id="rId42"/>
    <p:sldId id="403" r:id="rId43"/>
    <p:sldId id="406" r:id="rId44"/>
    <p:sldId id="405" r:id="rId45"/>
    <p:sldId id="426" r:id="rId46"/>
    <p:sldId id="427" r:id="rId47"/>
    <p:sldId id="407" r:id="rId48"/>
    <p:sldId id="428" r:id="rId49"/>
    <p:sldId id="429" r:id="rId50"/>
    <p:sldId id="430" r:id="rId51"/>
    <p:sldId id="409" r:id="rId52"/>
    <p:sldId id="433" r:id="rId53"/>
    <p:sldId id="434" r:id="rId54"/>
    <p:sldId id="475" r:id="rId55"/>
    <p:sldId id="435" r:id="rId56"/>
    <p:sldId id="437" r:id="rId57"/>
    <p:sldId id="474" r:id="rId58"/>
    <p:sldId id="452" r:id="rId59"/>
    <p:sldId id="454" r:id="rId60"/>
    <p:sldId id="453" r:id="rId61"/>
    <p:sldId id="467" r:id="rId62"/>
    <p:sldId id="473" r:id="rId63"/>
    <p:sldId id="468" r:id="rId64"/>
    <p:sldId id="478" r:id="rId65"/>
    <p:sldId id="456" r:id="rId66"/>
    <p:sldId id="458" r:id="rId67"/>
    <p:sldId id="459" r:id="rId68"/>
    <p:sldId id="481" r:id="rId69"/>
    <p:sldId id="463" r:id="rId70"/>
    <p:sldId id="460" r:id="rId71"/>
    <p:sldId id="462" r:id="rId72"/>
    <p:sldId id="461" r:id="rId73"/>
    <p:sldId id="469" r:id="rId74"/>
    <p:sldId id="479" r:id="rId75"/>
    <p:sldId id="457" r:id="rId76"/>
    <p:sldId id="482" r:id="rId77"/>
    <p:sldId id="466" r:id="rId78"/>
    <p:sldId id="480" r:id="rId79"/>
    <p:sldId id="483" r:id="rId80"/>
    <p:sldId id="477" r:id="rId81"/>
    <p:sldId id="476" r:id="rId82"/>
    <p:sldId id="445" r:id="rId8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ulie.Prusky" initials="J" lastIdx="7" clrIdx="0"/>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2" clrMode="gray" frameSlides="1"/>
  <p:clrMru>
    <a:srgbClr val="FFFFCC"/>
    <a:srgbClr val="FFE5E5"/>
    <a:srgbClr val="0000FF"/>
    <a:srgbClr val="FFFF00"/>
    <a:srgbClr val="AFFFAF"/>
    <a:srgbClr val="006400"/>
    <a:srgbClr val="CC9900"/>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197" autoAdjust="0"/>
    <p:restoredTop sz="93635" autoAdjust="0"/>
  </p:normalViewPr>
  <p:slideViewPr>
    <p:cSldViewPr snapToGrid="0">
      <p:cViewPr varScale="1">
        <p:scale>
          <a:sx n="95" d="100"/>
          <a:sy n="95" d="100"/>
        </p:scale>
        <p:origin x="1686" y="78"/>
      </p:cViewPr>
      <p:guideLst>
        <p:guide orient="horz" pos="2160"/>
        <p:guide pos="2880"/>
      </p:guideLst>
    </p:cSldViewPr>
  </p:slideViewPr>
  <p:outlineViewPr>
    <p:cViewPr>
      <p:scale>
        <a:sx n="33" d="100"/>
        <a:sy n="33" d="100"/>
      </p:scale>
      <p:origin x="0" y="8166"/>
    </p:cViewPr>
  </p:outlineViewPr>
  <p:notesTextViewPr>
    <p:cViewPr>
      <p:scale>
        <a:sx n="3" d="2"/>
        <a:sy n="3" d="2"/>
      </p:scale>
      <p:origin x="0" y="0"/>
    </p:cViewPr>
  </p:notesTextViewPr>
  <p:sorterViewPr>
    <p:cViewPr>
      <p:scale>
        <a:sx n="140" d="100"/>
        <a:sy n="140" d="100"/>
      </p:scale>
      <p:origin x="0" y="0"/>
    </p:cViewPr>
  </p:sorterViewPr>
  <p:notesViewPr>
    <p:cSldViewPr snapToGrid="0">
      <p:cViewPr varScale="1">
        <p:scale>
          <a:sx n="66" d="100"/>
          <a:sy n="66" d="100"/>
        </p:scale>
        <p:origin x="-1632" y="-12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notesMaster" Target="notesMasters/notesMaster1.xml"/><Relationship Id="rId89"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ableStyles" Target="tableStyle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OPUS Projects Manager Training</a:t>
            </a: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dirty="0"/>
              <a:t>2013-08-07</a:t>
            </a: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r>
              <a:rPr lang="en-US"/>
              <a:t>Uploading Data</a:t>
            </a: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C4282F8-D756-4B0E-96CD-FC556D2A9874}" type="slidenum">
              <a:rPr lang="en-US" smtClean="0"/>
              <a:pPr/>
              <a:t>‹#›</a:t>
            </a:fld>
            <a:endParaRPr lang="en-US"/>
          </a:p>
        </p:txBody>
      </p:sp>
    </p:spTree>
    <p:extLst>
      <p:ext uri="{BB962C8B-B14F-4D97-AF65-F5344CB8AC3E}">
        <p14:creationId xmlns:p14="http://schemas.microsoft.com/office/powerpoint/2010/main" val="85434910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r>
              <a:rPr lang="en-US" dirty="0"/>
              <a:t>OPUS Projects Manager Training</a:t>
            </a:r>
          </a:p>
        </p:txBody>
      </p:sp>
      <p:sp>
        <p:nvSpPr>
          <p:cNvPr id="614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r>
              <a:rPr lang="en-US" dirty="0"/>
              <a:t>2013-08-07</a:t>
            </a:r>
          </a:p>
        </p:txBody>
      </p:sp>
      <p:sp>
        <p:nvSpPr>
          <p:cNvPr id="645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614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15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r>
              <a:rPr lang="en-US"/>
              <a:t>Uploading Data</a:t>
            </a:r>
          </a:p>
        </p:txBody>
      </p:sp>
      <p:sp>
        <p:nvSpPr>
          <p:cNvPr id="615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6B750040-0BBC-4DF2-9753-C906C0F1896C}" type="slidenum">
              <a:rPr lang="en-US"/>
              <a:pPr>
                <a:defRPr/>
              </a:pPr>
              <a:t>‹#›</a:t>
            </a:fld>
            <a:endParaRPr lang="en-US"/>
          </a:p>
        </p:txBody>
      </p:sp>
    </p:spTree>
    <p:extLst>
      <p:ext uri="{BB962C8B-B14F-4D97-AF65-F5344CB8AC3E}">
        <p14:creationId xmlns:p14="http://schemas.microsoft.com/office/powerpoint/2010/main" val="785990941"/>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B750040-0BBC-4DF2-9753-C906C0F1896C}" type="slidenum">
              <a:rPr lang="en-US" smtClean="0"/>
              <a:pPr>
                <a:defRPr/>
              </a:pPr>
              <a:t>1</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Uploading Data</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3175" marR="0" indent="-3175" algn="l" defTabSz="914400" rtl="0" eaLnBrk="0" fontAlgn="base" latinLnBrk="0" hangingPunct="0">
              <a:lnSpc>
                <a:spcPct val="100000"/>
              </a:lnSpc>
              <a:spcBef>
                <a:spcPct val="50000"/>
              </a:spcBef>
              <a:spcAft>
                <a:spcPct val="0"/>
              </a:spcAft>
              <a:buClrTx/>
              <a:buSzTx/>
              <a:buFontTx/>
              <a:buNone/>
              <a:tabLst/>
              <a:defRPr/>
            </a:pPr>
            <a:endParaRPr lang="en-US" sz="1200" dirty="0"/>
          </a:p>
        </p:txBody>
      </p:sp>
      <p:sp>
        <p:nvSpPr>
          <p:cNvPr id="4" name="Slide Number Placeholder 3"/>
          <p:cNvSpPr>
            <a:spLocks noGrp="1"/>
          </p:cNvSpPr>
          <p:nvPr>
            <p:ph type="sldNum" sz="quarter" idx="10"/>
          </p:nvPr>
        </p:nvSpPr>
        <p:spPr/>
        <p:txBody>
          <a:bodyPr/>
          <a:lstStyle/>
          <a:p>
            <a:pPr>
              <a:defRPr/>
            </a:pPr>
            <a:fld id="{6B750040-0BBC-4DF2-9753-C906C0F1896C}" type="slidenum">
              <a:rPr lang="en-US" smtClean="0"/>
              <a:pPr>
                <a:defRPr/>
              </a:pPr>
              <a:t>15</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Uploading Data</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3175" marR="0" indent="-3175" algn="l" defTabSz="914400" rtl="0" eaLnBrk="0" fontAlgn="base" latinLnBrk="0" hangingPunct="0">
              <a:lnSpc>
                <a:spcPct val="100000"/>
              </a:lnSpc>
              <a:spcBef>
                <a:spcPct val="50000"/>
              </a:spcBef>
              <a:spcAft>
                <a:spcPct val="0"/>
              </a:spcAft>
              <a:buClrTx/>
              <a:buSzTx/>
              <a:buFontTx/>
              <a:buNone/>
              <a:tabLst/>
              <a:defRPr/>
            </a:pPr>
            <a:endParaRPr lang="en-US" sz="1200" dirty="0"/>
          </a:p>
        </p:txBody>
      </p:sp>
      <p:sp>
        <p:nvSpPr>
          <p:cNvPr id="4" name="Slide Number Placeholder 3"/>
          <p:cNvSpPr>
            <a:spLocks noGrp="1"/>
          </p:cNvSpPr>
          <p:nvPr>
            <p:ph type="sldNum" sz="quarter" idx="10"/>
          </p:nvPr>
        </p:nvSpPr>
        <p:spPr/>
        <p:txBody>
          <a:bodyPr/>
          <a:lstStyle/>
          <a:p>
            <a:pPr>
              <a:defRPr/>
            </a:pPr>
            <a:fld id="{6B750040-0BBC-4DF2-9753-C906C0F1896C}" type="slidenum">
              <a:rPr lang="en-US" smtClean="0"/>
              <a:pPr>
                <a:defRPr/>
              </a:pPr>
              <a:t>16</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Uploading Data</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3175" marR="0" indent="-3175" algn="l" defTabSz="914400" rtl="0" eaLnBrk="0" fontAlgn="base" latinLnBrk="0" hangingPunct="0">
              <a:lnSpc>
                <a:spcPct val="100000"/>
              </a:lnSpc>
              <a:spcBef>
                <a:spcPct val="50000"/>
              </a:spcBef>
              <a:spcAft>
                <a:spcPct val="0"/>
              </a:spcAft>
              <a:buClrTx/>
              <a:buSzTx/>
              <a:buFontTx/>
              <a:buNone/>
              <a:tabLst/>
              <a:defRPr/>
            </a:pPr>
            <a:endParaRPr lang="en-US" sz="1200" dirty="0"/>
          </a:p>
        </p:txBody>
      </p:sp>
      <p:sp>
        <p:nvSpPr>
          <p:cNvPr id="4" name="Slide Number Placeholder 3"/>
          <p:cNvSpPr>
            <a:spLocks noGrp="1"/>
          </p:cNvSpPr>
          <p:nvPr>
            <p:ph type="sldNum" sz="quarter" idx="10"/>
          </p:nvPr>
        </p:nvSpPr>
        <p:spPr/>
        <p:txBody>
          <a:bodyPr/>
          <a:lstStyle/>
          <a:p>
            <a:pPr>
              <a:defRPr/>
            </a:pPr>
            <a:fld id="{6B750040-0BBC-4DF2-9753-C906C0F1896C}" type="slidenum">
              <a:rPr lang="en-US" smtClean="0"/>
              <a:pPr>
                <a:defRPr/>
              </a:pPr>
              <a:t>17</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Uploading Data</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3175" marR="0" indent="-3175" algn="l" defTabSz="914400" rtl="0" eaLnBrk="0" fontAlgn="base" latinLnBrk="0" hangingPunct="0">
              <a:lnSpc>
                <a:spcPct val="100000"/>
              </a:lnSpc>
              <a:spcBef>
                <a:spcPct val="50000"/>
              </a:spcBef>
              <a:spcAft>
                <a:spcPct val="0"/>
              </a:spcAft>
              <a:buClrTx/>
              <a:buSzTx/>
              <a:buFontTx/>
              <a:buNone/>
              <a:tabLst/>
              <a:defRPr/>
            </a:pPr>
            <a:endParaRPr lang="en-US" sz="1200" dirty="0"/>
          </a:p>
        </p:txBody>
      </p:sp>
      <p:sp>
        <p:nvSpPr>
          <p:cNvPr id="4" name="Slide Number Placeholder 3"/>
          <p:cNvSpPr>
            <a:spLocks noGrp="1"/>
          </p:cNvSpPr>
          <p:nvPr>
            <p:ph type="sldNum" sz="quarter" idx="10"/>
          </p:nvPr>
        </p:nvSpPr>
        <p:spPr/>
        <p:txBody>
          <a:bodyPr/>
          <a:lstStyle/>
          <a:p>
            <a:pPr>
              <a:defRPr/>
            </a:pPr>
            <a:fld id="{6B750040-0BBC-4DF2-9753-C906C0F1896C}" type="slidenum">
              <a:rPr lang="en-US" smtClean="0"/>
              <a:pPr>
                <a:defRPr/>
              </a:pPr>
              <a:t>18</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Uploading Data</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3175" marR="0" indent="-3175" algn="l" defTabSz="914400" rtl="0" eaLnBrk="0" fontAlgn="base" latinLnBrk="0" hangingPunct="0">
              <a:lnSpc>
                <a:spcPct val="100000"/>
              </a:lnSpc>
              <a:spcBef>
                <a:spcPct val="50000"/>
              </a:spcBef>
              <a:spcAft>
                <a:spcPct val="0"/>
              </a:spcAft>
              <a:buClrTx/>
              <a:buSzTx/>
              <a:buFontTx/>
              <a:buNone/>
              <a:tabLst/>
              <a:defRPr/>
            </a:pPr>
            <a:endParaRPr lang="en-US" sz="1200" dirty="0"/>
          </a:p>
        </p:txBody>
      </p:sp>
      <p:sp>
        <p:nvSpPr>
          <p:cNvPr id="4" name="Slide Number Placeholder 3"/>
          <p:cNvSpPr>
            <a:spLocks noGrp="1"/>
          </p:cNvSpPr>
          <p:nvPr>
            <p:ph type="sldNum" sz="quarter" idx="10"/>
          </p:nvPr>
        </p:nvSpPr>
        <p:spPr/>
        <p:txBody>
          <a:bodyPr/>
          <a:lstStyle/>
          <a:p>
            <a:pPr>
              <a:defRPr/>
            </a:pPr>
            <a:fld id="{6B750040-0BBC-4DF2-9753-C906C0F1896C}" type="slidenum">
              <a:rPr lang="en-US" smtClean="0"/>
              <a:pPr>
                <a:defRPr/>
              </a:pPr>
              <a:t>19</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Uploading Data</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3175" marR="0" indent="-3175" algn="l" defTabSz="914400" rtl="0" eaLnBrk="0" fontAlgn="base" latinLnBrk="0" hangingPunct="0">
              <a:lnSpc>
                <a:spcPct val="100000"/>
              </a:lnSpc>
              <a:spcBef>
                <a:spcPct val="50000"/>
              </a:spcBef>
              <a:spcAft>
                <a:spcPct val="0"/>
              </a:spcAft>
              <a:buClrTx/>
              <a:buSzTx/>
              <a:buFontTx/>
              <a:buNone/>
              <a:tabLst/>
              <a:defRPr/>
            </a:pPr>
            <a:endParaRPr lang="en-US" sz="1200" dirty="0"/>
          </a:p>
        </p:txBody>
      </p:sp>
      <p:sp>
        <p:nvSpPr>
          <p:cNvPr id="4" name="Slide Number Placeholder 3"/>
          <p:cNvSpPr>
            <a:spLocks noGrp="1"/>
          </p:cNvSpPr>
          <p:nvPr>
            <p:ph type="sldNum" sz="quarter" idx="10"/>
          </p:nvPr>
        </p:nvSpPr>
        <p:spPr/>
        <p:txBody>
          <a:bodyPr/>
          <a:lstStyle/>
          <a:p>
            <a:pPr>
              <a:defRPr/>
            </a:pPr>
            <a:fld id="{6B750040-0BBC-4DF2-9753-C906C0F1896C}" type="slidenum">
              <a:rPr lang="en-US" smtClean="0"/>
              <a:pPr>
                <a:defRPr/>
              </a:pPr>
              <a:t>20</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Uploading Data</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3175" marR="0" indent="-3175" algn="l" defTabSz="914400" rtl="0" eaLnBrk="0" fontAlgn="base" latinLnBrk="0" hangingPunct="0">
              <a:lnSpc>
                <a:spcPct val="100000"/>
              </a:lnSpc>
              <a:spcBef>
                <a:spcPct val="50000"/>
              </a:spcBef>
              <a:spcAft>
                <a:spcPct val="0"/>
              </a:spcAft>
              <a:buClrTx/>
              <a:buSzTx/>
              <a:buFontTx/>
              <a:buNone/>
              <a:tabLst/>
              <a:defRPr/>
            </a:pPr>
            <a:endParaRPr lang="en-US" sz="1200" dirty="0"/>
          </a:p>
        </p:txBody>
      </p:sp>
      <p:sp>
        <p:nvSpPr>
          <p:cNvPr id="4" name="Slide Number Placeholder 3"/>
          <p:cNvSpPr>
            <a:spLocks noGrp="1"/>
          </p:cNvSpPr>
          <p:nvPr>
            <p:ph type="sldNum" sz="quarter" idx="10"/>
          </p:nvPr>
        </p:nvSpPr>
        <p:spPr/>
        <p:txBody>
          <a:bodyPr/>
          <a:lstStyle/>
          <a:p>
            <a:pPr>
              <a:defRPr/>
            </a:pPr>
            <a:fld id="{6B750040-0BBC-4DF2-9753-C906C0F1896C}" type="slidenum">
              <a:rPr lang="en-US" smtClean="0"/>
              <a:pPr>
                <a:defRPr/>
              </a:pPr>
              <a:t>21</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Uploading Data</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3175" marR="0" indent="-3175" algn="l" defTabSz="914400" rtl="0" eaLnBrk="0" fontAlgn="base" latinLnBrk="0" hangingPunct="0">
              <a:lnSpc>
                <a:spcPct val="100000"/>
              </a:lnSpc>
              <a:spcBef>
                <a:spcPct val="50000"/>
              </a:spcBef>
              <a:spcAft>
                <a:spcPct val="0"/>
              </a:spcAft>
              <a:buClrTx/>
              <a:buSzTx/>
              <a:buFontTx/>
              <a:buNone/>
              <a:tabLst/>
              <a:defRPr/>
            </a:pPr>
            <a:endParaRPr lang="en-US" sz="1200" dirty="0"/>
          </a:p>
        </p:txBody>
      </p:sp>
      <p:sp>
        <p:nvSpPr>
          <p:cNvPr id="4" name="Slide Number Placeholder 3"/>
          <p:cNvSpPr>
            <a:spLocks noGrp="1"/>
          </p:cNvSpPr>
          <p:nvPr>
            <p:ph type="sldNum" sz="quarter" idx="10"/>
          </p:nvPr>
        </p:nvSpPr>
        <p:spPr/>
        <p:txBody>
          <a:bodyPr/>
          <a:lstStyle/>
          <a:p>
            <a:pPr>
              <a:defRPr/>
            </a:pPr>
            <a:fld id="{6B750040-0BBC-4DF2-9753-C906C0F1896C}" type="slidenum">
              <a:rPr lang="en-US" smtClean="0"/>
              <a:pPr>
                <a:defRPr/>
              </a:pPr>
              <a:t>22</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Uploading Data</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3175" marR="0" indent="-3175" algn="l" defTabSz="914400" rtl="0" eaLnBrk="0" fontAlgn="base" latinLnBrk="0" hangingPunct="0">
              <a:lnSpc>
                <a:spcPct val="100000"/>
              </a:lnSpc>
              <a:spcBef>
                <a:spcPct val="50000"/>
              </a:spcBef>
              <a:spcAft>
                <a:spcPct val="0"/>
              </a:spcAft>
              <a:buClrTx/>
              <a:buSzTx/>
              <a:buFontTx/>
              <a:buNone/>
              <a:tabLst/>
              <a:defRPr/>
            </a:pPr>
            <a:endParaRPr lang="en-US" sz="1200" dirty="0"/>
          </a:p>
        </p:txBody>
      </p:sp>
      <p:sp>
        <p:nvSpPr>
          <p:cNvPr id="4" name="Slide Number Placeholder 3"/>
          <p:cNvSpPr>
            <a:spLocks noGrp="1"/>
          </p:cNvSpPr>
          <p:nvPr>
            <p:ph type="sldNum" sz="quarter" idx="10"/>
          </p:nvPr>
        </p:nvSpPr>
        <p:spPr/>
        <p:txBody>
          <a:bodyPr/>
          <a:lstStyle/>
          <a:p>
            <a:pPr>
              <a:defRPr/>
            </a:pPr>
            <a:fld id="{6B750040-0BBC-4DF2-9753-C906C0F1896C}" type="slidenum">
              <a:rPr lang="en-US" smtClean="0"/>
              <a:pPr>
                <a:defRPr/>
              </a:pPr>
              <a:t>23</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Uploading Data</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3175" marR="0" indent="-3175" algn="l" defTabSz="914400" rtl="0" eaLnBrk="0" fontAlgn="base" latinLnBrk="0" hangingPunct="0">
              <a:lnSpc>
                <a:spcPct val="100000"/>
              </a:lnSpc>
              <a:spcBef>
                <a:spcPct val="50000"/>
              </a:spcBef>
              <a:spcAft>
                <a:spcPct val="0"/>
              </a:spcAft>
              <a:buClrTx/>
              <a:buSzTx/>
              <a:buFontTx/>
              <a:buNone/>
              <a:tabLst/>
              <a:defRPr/>
            </a:pPr>
            <a:endParaRPr lang="en-US" sz="1200" dirty="0"/>
          </a:p>
        </p:txBody>
      </p:sp>
      <p:sp>
        <p:nvSpPr>
          <p:cNvPr id="4" name="Slide Number Placeholder 3"/>
          <p:cNvSpPr>
            <a:spLocks noGrp="1"/>
          </p:cNvSpPr>
          <p:nvPr>
            <p:ph type="sldNum" sz="quarter" idx="10"/>
          </p:nvPr>
        </p:nvSpPr>
        <p:spPr/>
        <p:txBody>
          <a:bodyPr/>
          <a:lstStyle/>
          <a:p>
            <a:pPr>
              <a:defRPr/>
            </a:pPr>
            <a:fld id="{6B750040-0BBC-4DF2-9753-C906C0F1896C}" type="slidenum">
              <a:rPr lang="en-US" smtClean="0"/>
              <a:pPr>
                <a:defRPr/>
              </a:pPr>
              <a:t>24</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Uploading Data</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3175" marR="0" indent="-3175" algn="l" defTabSz="914400" rtl="0" eaLnBrk="0" fontAlgn="base" latinLnBrk="0" hangingPunct="0">
              <a:lnSpc>
                <a:spcPct val="100000"/>
              </a:lnSpc>
              <a:spcBef>
                <a:spcPct val="50000"/>
              </a:spcBef>
              <a:spcAft>
                <a:spcPct val="0"/>
              </a:spcAft>
              <a:buClrTx/>
              <a:buSzTx/>
              <a:buFontTx/>
              <a:buNone/>
              <a:tabLst/>
              <a:defRPr/>
            </a:pPr>
            <a:endParaRPr lang="en-US" sz="1200" dirty="0"/>
          </a:p>
        </p:txBody>
      </p:sp>
      <p:sp>
        <p:nvSpPr>
          <p:cNvPr id="4" name="Slide Number Placeholder 3"/>
          <p:cNvSpPr>
            <a:spLocks noGrp="1"/>
          </p:cNvSpPr>
          <p:nvPr>
            <p:ph type="sldNum" sz="quarter" idx="10"/>
          </p:nvPr>
        </p:nvSpPr>
        <p:spPr/>
        <p:txBody>
          <a:bodyPr/>
          <a:lstStyle/>
          <a:p>
            <a:pPr>
              <a:defRPr/>
            </a:pPr>
            <a:fld id="{6B750040-0BBC-4DF2-9753-C906C0F1896C}" type="slidenum">
              <a:rPr lang="en-US" smtClean="0"/>
              <a:pPr>
                <a:defRPr/>
              </a:pPr>
              <a:t>4</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Uploading Data</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3175" marR="0" indent="-3175" algn="l" defTabSz="914400" rtl="0" eaLnBrk="0" fontAlgn="base" latinLnBrk="0" hangingPunct="0">
              <a:lnSpc>
                <a:spcPct val="100000"/>
              </a:lnSpc>
              <a:spcBef>
                <a:spcPct val="50000"/>
              </a:spcBef>
              <a:spcAft>
                <a:spcPct val="0"/>
              </a:spcAft>
              <a:buClrTx/>
              <a:buSzTx/>
              <a:buFontTx/>
              <a:buNone/>
              <a:tabLst/>
              <a:defRPr/>
            </a:pPr>
            <a:endParaRPr lang="en-US" sz="1200" dirty="0"/>
          </a:p>
        </p:txBody>
      </p:sp>
      <p:sp>
        <p:nvSpPr>
          <p:cNvPr id="4" name="Slide Number Placeholder 3"/>
          <p:cNvSpPr>
            <a:spLocks noGrp="1"/>
          </p:cNvSpPr>
          <p:nvPr>
            <p:ph type="sldNum" sz="quarter" idx="10"/>
          </p:nvPr>
        </p:nvSpPr>
        <p:spPr/>
        <p:txBody>
          <a:bodyPr/>
          <a:lstStyle/>
          <a:p>
            <a:pPr>
              <a:defRPr/>
            </a:pPr>
            <a:fld id="{6B750040-0BBC-4DF2-9753-C906C0F1896C}" type="slidenum">
              <a:rPr lang="en-US" smtClean="0"/>
              <a:pPr>
                <a:defRPr/>
              </a:pPr>
              <a:t>26</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Uploading Data</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28</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Uploading Data</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29</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Uploading Data</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30</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Uploading Data</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31</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Uploading Data</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B750040-0BBC-4DF2-9753-C906C0F1896C}" type="slidenum">
              <a:rPr lang="en-US" smtClean="0"/>
              <a:pPr>
                <a:defRPr/>
              </a:pPr>
              <a:t>36</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Uploading Data</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3175" marR="0" indent="-3175" algn="l" defTabSz="914400" rtl="0" eaLnBrk="0" fontAlgn="base" latinLnBrk="0" hangingPunct="0">
              <a:lnSpc>
                <a:spcPct val="100000"/>
              </a:lnSpc>
              <a:spcBef>
                <a:spcPct val="50000"/>
              </a:spcBef>
              <a:spcAft>
                <a:spcPct val="0"/>
              </a:spcAft>
              <a:buClrTx/>
              <a:buSzTx/>
              <a:buFontTx/>
              <a:buNone/>
              <a:tabLst/>
              <a:defRPr/>
            </a:pPr>
            <a:endParaRPr lang="en-US" sz="1200" dirty="0"/>
          </a:p>
        </p:txBody>
      </p:sp>
      <p:sp>
        <p:nvSpPr>
          <p:cNvPr id="4" name="Slide Number Placeholder 3"/>
          <p:cNvSpPr>
            <a:spLocks noGrp="1"/>
          </p:cNvSpPr>
          <p:nvPr>
            <p:ph type="sldNum" sz="quarter" idx="10"/>
          </p:nvPr>
        </p:nvSpPr>
        <p:spPr/>
        <p:txBody>
          <a:bodyPr/>
          <a:lstStyle/>
          <a:p>
            <a:pPr>
              <a:defRPr/>
            </a:pPr>
            <a:fld id="{6B750040-0BBC-4DF2-9753-C906C0F1896C}" type="slidenum">
              <a:rPr lang="en-US" smtClean="0"/>
              <a:pPr>
                <a:defRPr/>
              </a:pPr>
              <a:t>37</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Uploading Data</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OPUS quality control report for 2123275a.06o.</a:t>
            </a:r>
          </a:p>
          <a:p>
            <a:endParaRPr lang="en-US" dirty="0"/>
          </a:p>
        </p:txBody>
      </p:sp>
      <p:sp>
        <p:nvSpPr>
          <p:cNvPr id="4" name="Slide Number Placeholder 3"/>
          <p:cNvSpPr>
            <a:spLocks noGrp="1"/>
          </p:cNvSpPr>
          <p:nvPr>
            <p:ph type="sldNum" sz="quarter" idx="10"/>
          </p:nvPr>
        </p:nvSpPr>
        <p:spPr/>
        <p:txBody>
          <a:bodyPr/>
          <a:lstStyle/>
          <a:p>
            <a:fld id="{695EF20C-F718-439D-B139-848D8DDC7935}" type="slidenum">
              <a:rPr lang="en-US" smtClean="0"/>
              <a:pPr/>
              <a:t>38</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Uploading Data</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B750040-0BBC-4DF2-9753-C906C0F1896C}" type="slidenum">
              <a:rPr lang="en-US" smtClean="0"/>
              <a:pPr>
                <a:defRPr/>
              </a:pPr>
              <a:t>39</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Uploading Data</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B750040-0BBC-4DF2-9753-C906C0F1896C}" type="slidenum">
              <a:rPr lang="en-US" smtClean="0"/>
              <a:pPr>
                <a:defRPr/>
              </a:pPr>
              <a:t>40</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Uploading Data</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3175" marR="0" indent="-3175" algn="l" defTabSz="914400" rtl="0" eaLnBrk="0" fontAlgn="base" latinLnBrk="0" hangingPunct="0">
              <a:lnSpc>
                <a:spcPct val="100000"/>
              </a:lnSpc>
              <a:spcBef>
                <a:spcPct val="50000"/>
              </a:spcBef>
              <a:spcAft>
                <a:spcPct val="0"/>
              </a:spcAft>
              <a:buClrTx/>
              <a:buSzTx/>
              <a:buFontTx/>
              <a:buNone/>
              <a:tabLst/>
              <a:defRPr/>
            </a:pPr>
            <a:r>
              <a:rPr lang="en-US" sz="1200" dirty="0"/>
              <a:t>We</a:t>
            </a:r>
            <a:r>
              <a:rPr lang="en-US" sz="1200" baseline="0" dirty="0"/>
              <a:t> anticipate both the Rapid-static and Static will be allowed to upload to projects before the end of 2011.</a:t>
            </a:r>
            <a:endParaRPr lang="en-US" sz="1200" dirty="0"/>
          </a:p>
        </p:txBody>
      </p:sp>
      <p:sp>
        <p:nvSpPr>
          <p:cNvPr id="4" name="Slide Number Placeholder 3"/>
          <p:cNvSpPr>
            <a:spLocks noGrp="1"/>
          </p:cNvSpPr>
          <p:nvPr>
            <p:ph type="sldNum" sz="quarter" idx="10"/>
          </p:nvPr>
        </p:nvSpPr>
        <p:spPr/>
        <p:txBody>
          <a:bodyPr/>
          <a:lstStyle/>
          <a:p>
            <a:pPr>
              <a:defRPr/>
            </a:pPr>
            <a:fld id="{6B750040-0BBC-4DF2-9753-C906C0F1896C}" type="slidenum">
              <a:rPr lang="en-US" smtClean="0"/>
              <a:pPr>
                <a:defRPr/>
              </a:pPr>
              <a:t>5</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Uploading Data</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B750040-0BBC-4DF2-9753-C906C0F1896C}" type="slidenum">
              <a:rPr lang="en-US" smtClean="0"/>
              <a:pPr>
                <a:defRPr/>
              </a:pPr>
              <a:t>41</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Uploading Data</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B750040-0BBC-4DF2-9753-C906C0F1896C}" type="slidenum">
              <a:rPr lang="en-US" smtClean="0"/>
              <a:pPr>
                <a:defRPr/>
              </a:pPr>
              <a:t>42</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Uploading Data</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B750040-0BBC-4DF2-9753-C906C0F1896C}" type="slidenum">
              <a:rPr lang="en-US" smtClean="0"/>
              <a:pPr>
                <a:defRPr/>
              </a:pPr>
              <a:t>43</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Uploading Data</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B750040-0BBC-4DF2-9753-C906C0F1896C}" type="slidenum">
              <a:rPr lang="en-US" smtClean="0"/>
              <a:pPr>
                <a:defRPr/>
              </a:pPr>
              <a:t>44</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Uploading Data</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B750040-0BBC-4DF2-9753-C906C0F1896C}" type="slidenum">
              <a:rPr lang="en-US" smtClean="0"/>
              <a:pPr>
                <a:defRPr/>
              </a:pPr>
              <a:t>45</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Uploading Data</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B750040-0BBC-4DF2-9753-C906C0F1896C}" type="slidenum">
              <a:rPr lang="en-US" smtClean="0"/>
              <a:pPr>
                <a:defRPr/>
              </a:pPr>
              <a:t>46</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Uploading Data</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B750040-0BBC-4DF2-9753-C906C0F1896C}" type="slidenum">
              <a:rPr lang="en-US" smtClean="0"/>
              <a:pPr>
                <a:defRPr/>
              </a:pPr>
              <a:t>47</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Uploading Data</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B750040-0BBC-4DF2-9753-C906C0F1896C}" type="slidenum">
              <a:rPr lang="en-US" smtClean="0"/>
              <a:pPr>
                <a:defRPr/>
              </a:pPr>
              <a:t>48</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Uploading Data</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B750040-0BBC-4DF2-9753-C906C0F1896C}" type="slidenum">
              <a:rPr lang="en-US" smtClean="0"/>
              <a:pPr>
                <a:defRPr/>
              </a:pPr>
              <a:t>49</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Uploading Data</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B750040-0BBC-4DF2-9753-C906C0F1896C}" type="slidenum">
              <a:rPr lang="en-US" smtClean="0"/>
              <a:pPr>
                <a:defRPr/>
              </a:pPr>
              <a:t>50</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Uploading Data</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3175" marR="0" indent="-3175" algn="l" defTabSz="914400" rtl="0" eaLnBrk="0" fontAlgn="base" latinLnBrk="0" hangingPunct="0">
              <a:lnSpc>
                <a:spcPct val="100000"/>
              </a:lnSpc>
              <a:spcBef>
                <a:spcPct val="50000"/>
              </a:spcBef>
              <a:spcAft>
                <a:spcPct val="0"/>
              </a:spcAft>
              <a:buClrTx/>
              <a:buSzTx/>
              <a:buFontTx/>
              <a:buNone/>
              <a:tabLst/>
              <a:defRPr/>
            </a:pPr>
            <a:r>
              <a:rPr lang="en-US" sz="1200" dirty="0"/>
              <a:t>Again,</a:t>
            </a:r>
            <a:r>
              <a:rPr lang="en-US" sz="1200" baseline="0" dirty="0"/>
              <a:t> w</a:t>
            </a:r>
            <a:r>
              <a:rPr lang="en-US" sz="1200" dirty="0"/>
              <a:t>e’re assuming everyone is familiar with the normal OPUS upload procedure</a:t>
            </a:r>
            <a:r>
              <a:rPr lang="en-US" sz="1200" baseline="0" dirty="0"/>
              <a:t> and will not cover that in detail. If this is not the case, please mention this to your instructor during the next break.</a:t>
            </a:r>
            <a:endParaRPr lang="en-US" sz="1200" dirty="0"/>
          </a:p>
          <a:p>
            <a:pPr marL="3175" marR="0" indent="-3175" algn="l" defTabSz="914400" rtl="0" eaLnBrk="0" fontAlgn="base" latinLnBrk="0" hangingPunct="0">
              <a:lnSpc>
                <a:spcPct val="100000"/>
              </a:lnSpc>
              <a:spcBef>
                <a:spcPct val="50000"/>
              </a:spcBef>
              <a:spcAft>
                <a:spcPct val="0"/>
              </a:spcAft>
              <a:buClrTx/>
              <a:buSzTx/>
              <a:buFontTx/>
              <a:buNone/>
              <a:tabLst/>
              <a:defRPr/>
            </a:pPr>
            <a:endParaRPr lang="en-US" sz="1200" dirty="0"/>
          </a:p>
        </p:txBody>
      </p:sp>
      <p:sp>
        <p:nvSpPr>
          <p:cNvPr id="4" name="Slide Number Placeholder 3"/>
          <p:cNvSpPr>
            <a:spLocks noGrp="1"/>
          </p:cNvSpPr>
          <p:nvPr>
            <p:ph type="sldNum" sz="quarter" idx="10"/>
          </p:nvPr>
        </p:nvSpPr>
        <p:spPr/>
        <p:txBody>
          <a:bodyPr/>
          <a:lstStyle/>
          <a:p>
            <a:pPr>
              <a:defRPr/>
            </a:pPr>
            <a:fld id="{6B750040-0BBC-4DF2-9753-C906C0F1896C}" type="slidenum">
              <a:rPr lang="en-US" smtClean="0"/>
              <a:pPr>
                <a:defRPr/>
              </a:pPr>
              <a:t>6</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Uploading Data</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B750040-0BBC-4DF2-9753-C906C0F1896C}" type="slidenum">
              <a:rPr lang="en-US" smtClean="0"/>
              <a:pPr>
                <a:defRPr/>
              </a:pPr>
              <a:t>51</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Uploading Data</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B750040-0BBC-4DF2-9753-C906C0F1896C}" type="slidenum">
              <a:rPr lang="en-US" smtClean="0"/>
              <a:pPr>
                <a:defRPr/>
              </a:pPr>
              <a:t>52</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Uploading Data</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B750040-0BBC-4DF2-9753-C906C0F1896C}" type="slidenum">
              <a:rPr lang="en-US" smtClean="0"/>
              <a:pPr>
                <a:defRPr/>
              </a:pPr>
              <a:t>53</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Uploading Data</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B750040-0BBC-4DF2-9753-C906C0F1896C}" type="slidenum">
              <a:rPr lang="en-US" smtClean="0"/>
              <a:pPr>
                <a:defRPr/>
              </a:pPr>
              <a:t>55</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Uploading Data</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B750040-0BBC-4DF2-9753-C906C0F1896C}" type="slidenum">
              <a:rPr lang="en-US" smtClean="0"/>
              <a:pPr>
                <a:defRPr/>
              </a:pPr>
              <a:t>56</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Uploading Data</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B750040-0BBC-4DF2-9753-C906C0F1896C}" type="slidenum">
              <a:rPr lang="en-US" smtClean="0"/>
              <a:pPr>
                <a:defRPr/>
              </a:pPr>
              <a:t>82</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Uploading Data</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extLst>
      <p:ext uri="{BB962C8B-B14F-4D97-AF65-F5344CB8AC3E}">
        <p14:creationId xmlns:p14="http://schemas.microsoft.com/office/powerpoint/2010/main" val="18330093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3175" marR="0" indent="-3175" algn="l" defTabSz="914400" rtl="0" eaLnBrk="0" fontAlgn="base" latinLnBrk="0" hangingPunct="0">
              <a:lnSpc>
                <a:spcPct val="100000"/>
              </a:lnSpc>
              <a:spcBef>
                <a:spcPct val="50000"/>
              </a:spcBef>
              <a:spcAft>
                <a:spcPct val="0"/>
              </a:spcAft>
              <a:buClrTx/>
              <a:buSzTx/>
              <a:buFontTx/>
              <a:buNone/>
              <a:tabLst/>
              <a:defRPr/>
            </a:pPr>
            <a:endParaRPr lang="en-US" sz="1200" dirty="0"/>
          </a:p>
        </p:txBody>
      </p:sp>
      <p:sp>
        <p:nvSpPr>
          <p:cNvPr id="4" name="Slide Number Placeholder 3"/>
          <p:cNvSpPr>
            <a:spLocks noGrp="1"/>
          </p:cNvSpPr>
          <p:nvPr>
            <p:ph type="sldNum" sz="quarter" idx="10"/>
          </p:nvPr>
        </p:nvSpPr>
        <p:spPr/>
        <p:txBody>
          <a:bodyPr/>
          <a:lstStyle/>
          <a:p>
            <a:pPr>
              <a:defRPr/>
            </a:pPr>
            <a:fld id="{6B750040-0BBC-4DF2-9753-C906C0F1896C}" type="slidenum">
              <a:rPr lang="en-US" smtClean="0"/>
              <a:pPr>
                <a:defRPr/>
              </a:pPr>
              <a:t>10</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Uploading Data</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3175" marR="0" indent="-3175" algn="l" defTabSz="914400" rtl="0" eaLnBrk="0" fontAlgn="base" latinLnBrk="0" hangingPunct="0">
              <a:lnSpc>
                <a:spcPct val="100000"/>
              </a:lnSpc>
              <a:spcBef>
                <a:spcPct val="50000"/>
              </a:spcBef>
              <a:spcAft>
                <a:spcPct val="0"/>
              </a:spcAft>
              <a:buClrTx/>
              <a:buSzTx/>
              <a:buFontTx/>
              <a:buNone/>
              <a:tabLst/>
              <a:defRPr/>
            </a:pPr>
            <a:endParaRPr lang="en-US" sz="1200" dirty="0"/>
          </a:p>
        </p:txBody>
      </p:sp>
      <p:sp>
        <p:nvSpPr>
          <p:cNvPr id="4" name="Slide Number Placeholder 3"/>
          <p:cNvSpPr>
            <a:spLocks noGrp="1"/>
          </p:cNvSpPr>
          <p:nvPr>
            <p:ph type="sldNum" sz="quarter" idx="10"/>
          </p:nvPr>
        </p:nvSpPr>
        <p:spPr/>
        <p:txBody>
          <a:bodyPr/>
          <a:lstStyle/>
          <a:p>
            <a:pPr>
              <a:defRPr/>
            </a:pPr>
            <a:fld id="{6B750040-0BBC-4DF2-9753-C906C0F1896C}" type="slidenum">
              <a:rPr lang="en-US" smtClean="0"/>
              <a:pPr>
                <a:defRPr/>
              </a:pPr>
              <a:t>11</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Uploading Data</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3175" marR="0" indent="-3175" algn="l" defTabSz="914400" rtl="0" eaLnBrk="0" fontAlgn="base" latinLnBrk="0" hangingPunct="0">
              <a:lnSpc>
                <a:spcPct val="100000"/>
              </a:lnSpc>
              <a:spcBef>
                <a:spcPct val="50000"/>
              </a:spcBef>
              <a:spcAft>
                <a:spcPct val="0"/>
              </a:spcAft>
              <a:buClrTx/>
              <a:buSzTx/>
              <a:buFontTx/>
              <a:buNone/>
              <a:tabLst/>
              <a:defRPr/>
            </a:pPr>
            <a:endParaRPr lang="en-US" sz="1200" dirty="0"/>
          </a:p>
        </p:txBody>
      </p:sp>
      <p:sp>
        <p:nvSpPr>
          <p:cNvPr id="4" name="Slide Number Placeholder 3"/>
          <p:cNvSpPr>
            <a:spLocks noGrp="1"/>
          </p:cNvSpPr>
          <p:nvPr>
            <p:ph type="sldNum" sz="quarter" idx="10"/>
          </p:nvPr>
        </p:nvSpPr>
        <p:spPr/>
        <p:txBody>
          <a:bodyPr/>
          <a:lstStyle/>
          <a:p>
            <a:pPr>
              <a:defRPr/>
            </a:pPr>
            <a:fld id="{6B750040-0BBC-4DF2-9753-C906C0F1896C}" type="slidenum">
              <a:rPr lang="en-US" smtClean="0"/>
              <a:pPr>
                <a:defRPr/>
              </a:pPr>
              <a:t>12</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Uploading Data</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3175" marR="0" indent="-3175" algn="l" defTabSz="914400" rtl="0" eaLnBrk="0" fontAlgn="base" latinLnBrk="0" hangingPunct="0">
              <a:lnSpc>
                <a:spcPct val="100000"/>
              </a:lnSpc>
              <a:spcBef>
                <a:spcPct val="50000"/>
              </a:spcBef>
              <a:spcAft>
                <a:spcPct val="0"/>
              </a:spcAft>
              <a:buClrTx/>
              <a:buSzTx/>
              <a:buFontTx/>
              <a:buNone/>
              <a:tabLst/>
              <a:defRPr/>
            </a:pPr>
            <a:endParaRPr lang="en-US" sz="1200" dirty="0"/>
          </a:p>
        </p:txBody>
      </p:sp>
      <p:sp>
        <p:nvSpPr>
          <p:cNvPr id="4" name="Slide Number Placeholder 3"/>
          <p:cNvSpPr>
            <a:spLocks noGrp="1"/>
          </p:cNvSpPr>
          <p:nvPr>
            <p:ph type="sldNum" sz="quarter" idx="10"/>
          </p:nvPr>
        </p:nvSpPr>
        <p:spPr/>
        <p:txBody>
          <a:bodyPr/>
          <a:lstStyle/>
          <a:p>
            <a:pPr>
              <a:defRPr/>
            </a:pPr>
            <a:fld id="{6B750040-0BBC-4DF2-9753-C906C0F1896C}" type="slidenum">
              <a:rPr lang="en-US" smtClean="0"/>
              <a:pPr>
                <a:defRPr/>
              </a:pPr>
              <a:t>13</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Uploading Data</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3175" marR="0" indent="-3175" algn="l" defTabSz="914400" rtl="0" eaLnBrk="0" fontAlgn="base" latinLnBrk="0" hangingPunct="0">
              <a:lnSpc>
                <a:spcPct val="100000"/>
              </a:lnSpc>
              <a:spcBef>
                <a:spcPct val="50000"/>
              </a:spcBef>
              <a:spcAft>
                <a:spcPct val="0"/>
              </a:spcAft>
              <a:buClrTx/>
              <a:buSzTx/>
              <a:buFontTx/>
              <a:buNone/>
              <a:tabLst/>
              <a:defRPr/>
            </a:pPr>
            <a:r>
              <a:rPr lang="en-US" sz="1200" dirty="0"/>
              <a:t>This essentially appears very similar</a:t>
            </a:r>
            <a:r>
              <a:rPr lang="en-US" sz="1200" baseline="0" dirty="0"/>
              <a:t> </a:t>
            </a:r>
            <a:r>
              <a:rPr lang="en-US" sz="1200" dirty="0"/>
              <a:t>to using</a:t>
            </a:r>
            <a:r>
              <a:rPr lang="en-US" sz="1200" baseline="0" dirty="0"/>
              <a:t> the publish options, but the OPUS results are not published. Publishing a project is done using products created from a network adjustment and then proceeding through the conventional steps for publishing to the NGS Integrated Database.</a:t>
            </a:r>
            <a:endParaRPr lang="en-US" sz="1200" dirty="0"/>
          </a:p>
          <a:p>
            <a:pPr marL="3175" marR="0" indent="-3175" algn="l" defTabSz="914400" rtl="0" eaLnBrk="0" fontAlgn="base" latinLnBrk="0" hangingPunct="0">
              <a:lnSpc>
                <a:spcPct val="100000"/>
              </a:lnSpc>
              <a:spcBef>
                <a:spcPct val="50000"/>
              </a:spcBef>
              <a:spcAft>
                <a:spcPct val="0"/>
              </a:spcAft>
              <a:buClrTx/>
              <a:buSzTx/>
              <a:buFontTx/>
              <a:buNone/>
              <a:tabLst/>
              <a:defRPr/>
            </a:pPr>
            <a:endParaRPr lang="en-US" sz="1200" dirty="0"/>
          </a:p>
        </p:txBody>
      </p:sp>
      <p:sp>
        <p:nvSpPr>
          <p:cNvPr id="4" name="Slide Number Placeholder 3"/>
          <p:cNvSpPr>
            <a:spLocks noGrp="1"/>
          </p:cNvSpPr>
          <p:nvPr>
            <p:ph type="sldNum" sz="quarter" idx="10"/>
          </p:nvPr>
        </p:nvSpPr>
        <p:spPr/>
        <p:txBody>
          <a:bodyPr/>
          <a:lstStyle/>
          <a:p>
            <a:pPr>
              <a:defRPr/>
            </a:pPr>
            <a:fld id="{6B750040-0BBC-4DF2-9753-C906C0F1896C}" type="slidenum">
              <a:rPr lang="en-US" smtClean="0"/>
              <a:pPr>
                <a:defRPr/>
              </a:pPr>
              <a:t>14</a:t>
            </a:fld>
            <a:endParaRPr lang="en-US"/>
          </a:p>
        </p:txBody>
      </p:sp>
      <p:sp>
        <p:nvSpPr>
          <p:cNvPr id="5" name="Date Placeholder 4"/>
          <p:cNvSpPr>
            <a:spLocks noGrp="1"/>
          </p:cNvSpPr>
          <p:nvPr>
            <p:ph type="dt" idx="11"/>
          </p:nvPr>
        </p:nvSpPr>
        <p:spPr/>
        <p:txBody>
          <a:bodyPr/>
          <a:lstStyle/>
          <a:p>
            <a:pPr>
              <a:defRPr/>
            </a:pPr>
            <a:r>
              <a:rPr lang="en-US" dirty="0"/>
              <a:t>2013-08-07</a:t>
            </a:r>
          </a:p>
        </p:txBody>
      </p:sp>
      <p:sp>
        <p:nvSpPr>
          <p:cNvPr id="6" name="Footer Placeholder 5"/>
          <p:cNvSpPr>
            <a:spLocks noGrp="1"/>
          </p:cNvSpPr>
          <p:nvPr>
            <p:ph type="ftr" sz="quarter" idx="12"/>
          </p:nvPr>
        </p:nvSpPr>
        <p:spPr/>
        <p:txBody>
          <a:bodyPr/>
          <a:lstStyle/>
          <a:p>
            <a:pPr>
              <a:defRPr/>
            </a:pPr>
            <a:r>
              <a:rPr lang="en-US"/>
              <a:t>Uploading Data</a:t>
            </a:r>
          </a:p>
        </p:txBody>
      </p:sp>
      <p:sp>
        <p:nvSpPr>
          <p:cNvPr id="7" name="Header Placeholder 6"/>
          <p:cNvSpPr>
            <a:spLocks noGrp="1"/>
          </p:cNvSpPr>
          <p:nvPr>
            <p:ph type="hdr" sz="quarter" idx="13"/>
          </p:nvPr>
        </p:nvSpPr>
        <p:spPr/>
        <p:txBody>
          <a:bodyPr/>
          <a:lstStyle/>
          <a:p>
            <a:pPr>
              <a:defRPr/>
            </a:pPr>
            <a:r>
              <a:rPr lang="en-US" dirty="0"/>
              <a:t>OPUS Projects Manager Training</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lgn="ctr">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r>
              <a:rPr lang="en-US"/>
              <a:t>2023-10-16</a:t>
            </a:r>
            <a:endParaRPr lang="en-US" dirty="0"/>
          </a:p>
        </p:txBody>
      </p:sp>
      <p:sp>
        <p:nvSpPr>
          <p:cNvPr id="5" name="Footer Placeholder 4"/>
          <p:cNvSpPr>
            <a:spLocks noGrp="1"/>
          </p:cNvSpPr>
          <p:nvPr>
            <p:ph type="ftr" sz="quarter" idx="11"/>
          </p:nvPr>
        </p:nvSpPr>
        <p:spPr/>
        <p:txBody>
          <a:bodyPr/>
          <a:lstStyle>
            <a:lvl1pPr>
              <a:defRPr/>
            </a:lvl1pPr>
          </a:lstStyle>
          <a:p>
            <a:pPr>
              <a:defRPr/>
            </a:pPr>
            <a:r>
              <a:rPr lang="en-US" dirty="0"/>
              <a:t>Step 2 : Uploading Data</a:t>
            </a:r>
          </a:p>
        </p:txBody>
      </p:sp>
      <p:sp>
        <p:nvSpPr>
          <p:cNvPr id="6" name="Slide Number Placeholder 5"/>
          <p:cNvSpPr>
            <a:spLocks noGrp="1"/>
          </p:cNvSpPr>
          <p:nvPr>
            <p:ph type="sldNum" sz="quarter" idx="12"/>
          </p:nvPr>
        </p:nvSpPr>
        <p:spPr/>
        <p:txBody>
          <a:bodyPr/>
          <a:lstStyle>
            <a:lvl1pPr>
              <a:defRPr/>
            </a:lvl1pPr>
          </a:lstStyle>
          <a:p>
            <a:pPr>
              <a:defRPr/>
            </a:pPr>
            <a:fld id="{4F7DA517-2C82-445E-B311-3D5BB660DD96}" type="slidenum">
              <a:rPr lang="en-US"/>
              <a:pPr>
                <a:defRPr/>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r>
              <a:rPr lang="en-US"/>
              <a:t>2023-10-16</a:t>
            </a:r>
            <a:endParaRPr lang="en-US" dirty="0"/>
          </a:p>
        </p:txBody>
      </p:sp>
      <p:sp>
        <p:nvSpPr>
          <p:cNvPr id="5" name="Footer Placeholder 4"/>
          <p:cNvSpPr>
            <a:spLocks noGrp="1"/>
          </p:cNvSpPr>
          <p:nvPr>
            <p:ph type="ftr" sz="quarter" idx="11"/>
          </p:nvPr>
        </p:nvSpPr>
        <p:spPr/>
        <p:txBody>
          <a:bodyPr/>
          <a:lstStyle>
            <a:lvl1pPr>
              <a:defRPr/>
            </a:lvl1pPr>
          </a:lstStyle>
          <a:p>
            <a:pPr>
              <a:defRPr/>
            </a:pPr>
            <a:r>
              <a:rPr lang="en-US" dirty="0"/>
              <a:t>Step 2 : Uploading Data</a:t>
            </a:r>
          </a:p>
        </p:txBody>
      </p:sp>
      <p:sp>
        <p:nvSpPr>
          <p:cNvPr id="6" name="Slide Number Placeholder 5"/>
          <p:cNvSpPr>
            <a:spLocks noGrp="1"/>
          </p:cNvSpPr>
          <p:nvPr>
            <p:ph type="sldNum" sz="quarter" idx="12"/>
          </p:nvPr>
        </p:nvSpPr>
        <p:spPr/>
        <p:txBody>
          <a:bodyPr/>
          <a:lstStyle>
            <a:lvl1pPr>
              <a:defRPr/>
            </a:lvl1pPr>
          </a:lstStyle>
          <a:p>
            <a:pPr>
              <a:defRPr/>
            </a:pPr>
            <a:fld id="{EB8A11A0-B52E-4CBD-850D-2F2880A5707E}" type="slidenum">
              <a:rPr lang="en-US"/>
              <a:pPr>
                <a:defRPr/>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r>
              <a:rPr lang="en-US"/>
              <a:t>2023-10-16</a:t>
            </a:r>
            <a:endParaRPr lang="en-US" dirty="0"/>
          </a:p>
        </p:txBody>
      </p:sp>
      <p:sp>
        <p:nvSpPr>
          <p:cNvPr id="5" name="Footer Placeholder 4"/>
          <p:cNvSpPr>
            <a:spLocks noGrp="1"/>
          </p:cNvSpPr>
          <p:nvPr>
            <p:ph type="ftr" sz="quarter" idx="11"/>
          </p:nvPr>
        </p:nvSpPr>
        <p:spPr/>
        <p:txBody>
          <a:bodyPr/>
          <a:lstStyle>
            <a:lvl1pPr>
              <a:defRPr/>
            </a:lvl1pPr>
          </a:lstStyle>
          <a:p>
            <a:pPr>
              <a:defRPr/>
            </a:pPr>
            <a:r>
              <a:rPr lang="en-US" dirty="0"/>
              <a:t>Step 2 : Uploading Data</a:t>
            </a:r>
          </a:p>
        </p:txBody>
      </p:sp>
      <p:sp>
        <p:nvSpPr>
          <p:cNvPr id="6" name="Slide Number Placeholder 5"/>
          <p:cNvSpPr>
            <a:spLocks noGrp="1"/>
          </p:cNvSpPr>
          <p:nvPr>
            <p:ph type="sldNum" sz="quarter" idx="12"/>
          </p:nvPr>
        </p:nvSpPr>
        <p:spPr/>
        <p:txBody>
          <a:bodyPr/>
          <a:lstStyle>
            <a:lvl1pPr>
              <a:defRPr/>
            </a:lvl1pPr>
          </a:lstStyle>
          <a:p>
            <a:pPr>
              <a:defRPr/>
            </a:pPr>
            <a:fld id="{D2CD9F25-7EF7-40F6-8A32-4C4E5BF7EE09}" type="slidenum">
              <a:rPr lang="en-US"/>
              <a:pPr>
                <a:defRPr/>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r>
              <a:rPr lang="en-US"/>
              <a:t>2023-10-16</a:t>
            </a:r>
            <a:endParaRPr lang="en-US" dirty="0"/>
          </a:p>
        </p:txBody>
      </p:sp>
      <p:sp>
        <p:nvSpPr>
          <p:cNvPr id="5" name="Footer Placeholder 4"/>
          <p:cNvSpPr>
            <a:spLocks noGrp="1"/>
          </p:cNvSpPr>
          <p:nvPr>
            <p:ph type="ftr" sz="quarter" idx="11"/>
          </p:nvPr>
        </p:nvSpPr>
        <p:spPr/>
        <p:txBody>
          <a:bodyPr/>
          <a:lstStyle>
            <a:lvl1pPr>
              <a:defRPr/>
            </a:lvl1pPr>
          </a:lstStyle>
          <a:p>
            <a:pPr>
              <a:defRPr/>
            </a:pPr>
            <a:r>
              <a:rPr lang="en-US" dirty="0"/>
              <a:t>Step 2 : Uploading Data</a:t>
            </a:r>
          </a:p>
        </p:txBody>
      </p:sp>
      <p:sp>
        <p:nvSpPr>
          <p:cNvPr id="6" name="Slide Number Placeholder 5"/>
          <p:cNvSpPr>
            <a:spLocks noGrp="1"/>
          </p:cNvSpPr>
          <p:nvPr>
            <p:ph type="sldNum" sz="quarter" idx="12"/>
          </p:nvPr>
        </p:nvSpPr>
        <p:spPr/>
        <p:txBody>
          <a:bodyPr/>
          <a:lstStyle>
            <a:lvl1pPr>
              <a:defRPr/>
            </a:lvl1pPr>
          </a:lstStyle>
          <a:p>
            <a:pPr>
              <a:defRPr/>
            </a:pPr>
            <a:fld id="{73529DF9-F8E1-4220-8C8F-E52644C5560B}" type="slidenum">
              <a:rPr lang="en-US"/>
              <a:pPr>
                <a:defRPr/>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r>
              <a:rPr lang="en-US"/>
              <a:t>2023-10-16</a:t>
            </a:r>
            <a:endParaRPr lang="en-US" dirty="0"/>
          </a:p>
        </p:txBody>
      </p:sp>
      <p:sp>
        <p:nvSpPr>
          <p:cNvPr id="5" name="Footer Placeholder 4"/>
          <p:cNvSpPr>
            <a:spLocks noGrp="1"/>
          </p:cNvSpPr>
          <p:nvPr>
            <p:ph type="ftr" sz="quarter" idx="11"/>
          </p:nvPr>
        </p:nvSpPr>
        <p:spPr/>
        <p:txBody>
          <a:bodyPr/>
          <a:lstStyle>
            <a:lvl1pPr>
              <a:defRPr/>
            </a:lvl1pPr>
          </a:lstStyle>
          <a:p>
            <a:pPr>
              <a:defRPr/>
            </a:pPr>
            <a:r>
              <a:rPr lang="en-US" dirty="0"/>
              <a:t>Step 2 : Uploading Data</a:t>
            </a:r>
          </a:p>
        </p:txBody>
      </p:sp>
      <p:sp>
        <p:nvSpPr>
          <p:cNvPr id="6" name="Slide Number Placeholder 5"/>
          <p:cNvSpPr>
            <a:spLocks noGrp="1"/>
          </p:cNvSpPr>
          <p:nvPr>
            <p:ph type="sldNum" sz="quarter" idx="12"/>
          </p:nvPr>
        </p:nvSpPr>
        <p:spPr/>
        <p:txBody>
          <a:bodyPr/>
          <a:lstStyle>
            <a:lvl1pPr>
              <a:defRPr/>
            </a:lvl1pPr>
          </a:lstStyle>
          <a:p>
            <a:pPr>
              <a:defRPr/>
            </a:pPr>
            <a:fld id="{5ADE0FD7-9D69-40FF-A39A-14A1B2877D33}" type="slidenum">
              <a:rPr lang="en-US"/>
              <a:pPr>
                <a:defRPr/>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r>
              <a:rPr lang="en-US"/>
              <a:t>2023-10-16</a:t>
            </a:r>
            <a:endParaRPr lang="en-US" dirty="0"/>
          </a:p>
        </p:txBody>
      </p:sp>
      <p:sp>
        <p:nvSpPr>
          <p:cNvPr id="6" name="Footer Placeholder 4"/>
          <p:cNvSpPr>
            <a:spLocks noGrp="1"/>
          </p:cNvSpPr>
          <p:nvPr>
            <p:ph type="ftr" sz="quarter" idx="11"/>
          </p:nvPr>
        </p:nvSpPr>
        <p:spPr/>
        <p:txBody>
          <a:bodyPr/>
          <a:lstStyle>
            <a:lvl1pPr>
              <a:defRPr/>
            </a:lvl1pPr>
          </a:lstStyle>
          <a:p>
            <a:pPr>
              <a:defRPr/>
            </a:pPr>
            <a:r>
              <a:rPr lang="en-US" dirty="0"/>
              <a:t>Step 2 : Uploading Data</a:t>
            </a:r>
          </a:p>
        </p:txBody>
      </p:sp>
      <p:sp>
        <p:nvSpPr>
          <p:cNvPr id="7" name="Slide Number Placeholder 5"/>
          <p:cNvSpPr>
            <a:spLocks noGrp="1"/>
          </p:cNvSpPr>
          <p:nvPr>
            <p:ph type="sldNum" sz="quarter" idx="12"/>
          </p:nvPr>
        </p:nvSpPr>
        <p:spPr/>
        <p:txBody>
          <a:bodyPr/>
          <a:lstStyle>
            <a:lvl1pPr>
              <a:defRPr/>
            </a:lvl1pPr>
          </a:lstStyle>
          <a:p>
            <a:pPr>
              <a:defRPr/>
            </a:pPr>
            <a:fld id="{C707A65C-DB02-40FD-B398-2EDF7BACDC75}" type="slidenum">
              <a:rPr lang="en-US"/>
              <a:pPr>
                <a:defRPr/>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r>
              <a:rPr lang="en-US"/>
              <a:t>2023-10-16</a:t>
            </a:r>
            <a:endParaRPr lang="en-US" dirty="0"/>
          </a:p>
        </p:txBody>
      </p:sp>
      <p:sp>
        <p:nvSpPr>
          <p:cNvPr id="8" name="Footer Placeholder 4"/>
          <p:cNvSpPr>
            <a:spLocks noGrp="1"/>
          </p:cNvSpPr>
          <p:nvPr>
            <p:ph type="ftr" sz="quarter" idx="11"/>
          </p:nvPr>
        </p:nvSpPr>
        <p:spPr/>
        <p:txBody>
          <a:bodyPr/>
          <a:lstStyle>
            <a:lvl1pPr>
              <a:defRPr/>
            </a:lvl1pPr>
          </a:lstStyle>
          <a:p>
            <a:pPr>
              <a:defRPr/>
            </a:pPr>
            <a:r>
              <a:rPr lang="en-US" dirty="0"/>
              <a:t>Step 2 : Uploading Data</a:t>
            </a:r>
          </a:p>
        </p:txBody>
      </p:sp>
      <p:sp>
        <p:nvSpPr>
          <p:cNvPr id="9" name="Slide Number Placeholder 5"/>
          <p:cNvSpPr>
            <a:spLocks noGrp="1"/>
          </p:cNvSpPr>
          <p:nvPr>
            <p:ph type="sldNum" sz="quarter" idx="12"/>
          </p:nvPr>
        </p:nvSpPr>
        <p:spPr/>
        <p:txBody>
          <a:bodyPr/>
          <a:lstStyle>
            <a:lvl1pPr>
              <a:defRPr/>
            </a:lvl1pPr>
          </a:lstStyle>
          <a:p>
            <a:pPr>
              <a:defRPr/>
            </a:pPr>
            <a:fld id="{809AE211-844B-4151-8B2D-057E7F6F7AF3}" type="slidenum">
              <a:rPr lang="en-US"/>
              <a:pPr>
                <a:defRPr/>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r>
              <a:rPr lang="en-US"/>
              <a:t>2023-10-16</a:t>
            </a:r>
            <a:endParaRPr lang="en-US" dirty="0"/>
          </a:p>
        </p:txBody>
      </p:sp>
      <p:sp>
        <p:nvSpPr>
          <p:cNvPr id="4" name="Footer Placeholder 4"/>
          <p:cNvSpPr>
            <a:spLocks noGrp="1"/>
          </p:cNvSpPr>
          <p:nvPr>
            <p:ph type="ftr" sz="quarter" idx="11"/>
          </p:nvPr>
        </p:nvSpPr>
        <p:spPr/>
        <p:txBody>
          <a:bodyPr/>
          <a:lstStyle>
            <a:lvl1pPr>
              <a:defRPr/>
            </a:lvl1pPr>
          </a:lstStyle>
          <a:p>
            <a:pPr>
              <a:defRPr/>
            </a:pPr>
            <a:r>
              <a:rPr lang="en-US" dirty="0"/>
              <a:t>Step 2 : Uploading Data</a:t>
            </a:r>
          </a:p>
        </p:txBody>
      </p:sp>
      <p:sp>
        <p:nvSpPr>
          <p:cNvPr id="5" name="Slide Number Placeholder 5"/>
          <p:cNvSpPr>
            <a:spLocks noGrp="1"/>
          </p:cNvSpPr>
          <p:nvPr>
            <p:ph type="sldNum" sz="quarter" idx="12"/>
          </p:nvPr>
        </p:nvSpPr>
        <p:spPr/>
        <p:txBody>
          <a:bodyPr/>
          <a:lstStyle>
            <a:lvl1pPr>
              <a:defRPr/>
            </a:lvl1pPr>
          </a:lstStyle>
          <a:p>
            <a:pPr>
              <a:defRPr/>
            </a:pPr>
            <a:fld id="{5434C86E-AAC7-4EB9-9B17-B55C6A233846}" type="slidenum">
              <a:rPr lang="en-US"/>
              <a:pPr>
                <a:defRPr/>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r>
              <a:rPr lang="en-US"/>
              <a:t>2023-10-16</a:t>
            </a:r>
            <a:endParaRPr lang="en-US" dirty="0"/>
          </a:p>
        </p:txBody>
      </p:sp>
      <p:sp>
        <p:nvSpPr>
          <p:cNvPr id="3" name="Footer Placeholder 4"/>
          <p:cNvSpPr>
            <a:spLocks noGrp="1"/>
          </p:cNvSpPr>
          <p:nvPr>
            <p:ph type="ftr" sz="quarter" idx="11"/>
          </p:nvPr>
        </p:nvSpPr>
        <p:spPr/>
        <p:txBody>
          <a:bodyPr/>
          <a:lstStyle>
            <a:lvl1pPr>
              <a:defRPr/>
            </a:lvl1pPr>
          </a:lstStyle>
          <a:p>
            <a:pPr>
              <a:defRPr/>
            </a:pPr>
            <a:r>
              <a:rPr lang="en-US" dirty="0"/>
              <a:t>Step 2 : Uploading Data</a:t>
            </a:r>
          </a:p>
        </p:txBody>
      </p:sp>
      <p:sp>
        <p:nvSpPr>
          <p:cNvPr id="4" name="Slide Number Placeholder 5"/>
          <p:cNvSpPr>
            <a:spLocks noGrp="1"/>
          </p:cNvSpPr>
          <p:nvPr>
            <p:ph type="sldNum" sz="quarter" idx="12"/>
          </p:nvPr>
        </p:nvSpPr>
        <p:spPr/>
        <p:txBody>
          <a:bodyPr/>
          <a:lstStyle>
            <a:lvl1pPr>
              <a:defRPr/>
            </a:lvl1pPr>
          </a:lstStyle>
          <a:p>
            <a:pPr>
              <a:defRPr/>
            </a:pPr>
            <a:fld id="{5A0A20C1-84A2-43C6-AE3D-B33835BB02C3}" type="slidenum">
              <a:rPr lang="en-US"/>
              <a:pPr>
                <a:defRPr/>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a:t>2023-10-16</a:t>
            </a:r>
            <a:endParaRPr lang="en-US" dirty="0"/>
          </a:p>
        </p:txBody>
      </p:sp>
      <p:sp>
        <p:nvSpPr>
          <p:cNvPr id="6" name="Footer Placeholder 4"/>
          <p:cNvSpPr>
            <a:spLocks noGrp="1"/>
          </p:cNvSpPr>
          <p:nvPr>
            <p:ph type="ftr" sz="quarter" idx="11"/>
          </p:nvPr>
        </p:nvSpPr>
        <p:spPr/>
        <p:txBody>
          <a:bodyPr/>
          <a:lstStyle>
            <a:lvl1pPr>
              <a:defRPr/>
            </a:lvl1pPr>
          </a:lstStyle>
          <a:p>
            <a:pPr>
              <a:defRPr/>
            </a:pPr>
            <a:r>
              <a:rPr lang="en-US" dirty="0"/>
              <a:t>Step 2 : Uploading Data</a:t>
            </a:r>
          </a:p>
        </p:txBody>
      </p:sp>
      <p:sp>
        <p:nvSpPr>
          <p:cNvPr id="7" name="Slide Number Placeholder 5"/>
          <p:cNvSpPr>
            <a:spLocks noGrp="1"/>
          </p:cNvSpPr>
          <p:nvPr>
            <p:ph type="sldNum" sz="quarter" idx="12"/>
          </p:nvPr>
        </p:nvSpPr>
        <p:spPr/>
        <p:txBody>
          <a:bodyPr/>
          <a:lstStyle>
            <a:lvl1pPr>
              <a:defRPr/>
            </a:lvl1pPr>
          </a:lstStyle>
          <a:p>
            <a:pPr>
              <a:defRPr/>
            </a:pPr>
            <a:fld id="{282E2499-3BD0-4479-A007-81116472F936}" type="slidenum">
              <a:rPr lang="en-US"/>
              <a:pPr>
                <a:defRPr/>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a:t>2023-10-16</a:t>
            </a:r>
            <a:endParaRPr lang="en-US" dirty="0"/>
          </a:p>
        </p:txBody>
      </p:sp>
      <p:sp>
        <p:nvSpPr>
          <p:cNvPr id="6" name="Footer Placeholder 4"/>
          <p:cNvSpPr>
            <a:spLocks noGrp="1"/>
          </p:cNvSpPr>
          <p:nvPr>
            <p:ph type="ftr" sz="quarter" idx="11"/>
          </p:nvPr>
        </p:nvSpPr>
        <p:spPr/>
        <p:txBody>
          <a:bodyPr/>
          <a:lstStyle>
            <a:lvl1pPr>
              <a:defRPr/>
            </a:lvl1pPr>
          </a:lstStyle>
          <a:p>
            <a:pPr>
              <a:defRPr/>
            </a:pPr>
            <a:r>
              <a:rPr lang="en-US" dirty="0"/>
              <a:t>Step 2 : Uploading Data</a:t>
            </a:r>
          </a:p>
        </p:txBody>
      </p:sp>
      <p:sp>
        <p:nvSpPr>
          <p:cNvPr id="7" name="Slide Number Placeholder 5"/>
          <p:cNvSpPr>
            <a:spLocks noGrp="1"/>
          </p:cNvSpPr>
          <p:nvPr>
            <p:ph type="sldNum" sz="quarter" idx="12"/>
          </p:nvPr>
        </p:nvSpPr>
        <p:spPr/>
        <p:txBody>
          <a:bodyPr/>
          <a:lstStyle>
            <a:lvl1pPr>
              <a:defRPr/>
            </a:lvl1pPr>
          </a:lstStyle>
          <a:p>
            <a:pPr>
              <a:defRPr/>
            </a:pPr>
            <a:fld id="{F1DE69C7-1B18-4440-B37C-980B15AE2CE7}" type="slidenum">
              <a:rPr lang="en-US"/>
              <a:pPr>
                <a:defRPr/>
              </a:pPr>
              <a:t>‹#›</a:t>
            </a:fld>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146" name="Picture 6" descr="Continuation Slide.JPG"/>
          <p:cNvPicPr>
            <a:picLocks noChangeAspect="1"/>
          </p:cNvPicPr>
          <p:nvPr/>
        </p:nvPicPr>
        <p:blipFill>
          <a:blip r:embed="rId13" cstate="print"/>
          <a:srcRect/>
          <a:stretch>
            <a:fillRect/>
          </a:stretch>
        </p:blipFill>
        <p:spPr bwMode="auto">
          <a:xfrm>
            <a:off x="0" y="0"/>
            <a:ext cx="9144000" cy="6858000"/>
          </a:xfrm>
          <a:prstGeom prst="rect">
            <a:avLst/>
          </a:prstGeom>
          <a:noFill/>
          <a:ln w="9525">
            <a:noFill/>
            <a:miter lim="800000"/>
            <a:headEnd/>
            <a:tailEnd/>
          </a:ln>
        </p:spPr>
      </p:pic>
      <p:sp>
        <p:nvSpPr>
          <p:cNvPr id="6147" name="Title Placeholder 1"/>
          <p:cNvSpPr>
            <a:spLocks noGrp="1"/>
          </p:cNvSpPr>
          <p:nvPr>
            <p:ph type="title"/>
          </p:nvPr>
        </p:nvSpPr>
        <p:spPr bwMode="auto">
          <a:xfrm>
            <a:off x="457200" y="457200"/>
            <a:ext cx="8229600" cy="64008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6148" name="Text Placeholder 2"/>
          <p:cNvSpPr>
            <a:spLocks noGrp="1"/>
          </p:cNvSpPr>
          <p:nvPr>
            <p:ph type="body" idx="1"/>
          </p:nvPr>
        </p:nvSpPr>
        <p:spPr bwMode="auto">
          <a:xfrm>
            <a:off x="457200" y="1280160"/>
            <a:ext cx="8229600" cy="49377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defRPr>
            </a:lvl1pPr>
          </a:lstStyle>
          <a:p>
            <a:pPr>
              <a:defRPr/>
            </a:pPr>
            <a:r>
              <a:rPr lang="en-US"/>
              <a:t>2023-10-16</a:t>
            </a:r>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defRPr>
            </a:lvl1pPr>
          </a:lstStyle>
          <a:p>
            <a:pPr>
              <a:defRPr/>
            </a:pPr>
            <a:r>
              <a:rPr lang="en-US" dirty="0"/>
              <a:t>Step 2 : Uploading Data</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defRPr>
            </a:lvl1pPr>
          </a:lstStyle>
          <a:p>
            <a:pPr>
              <a:defRPr/>
            </a:pPr>
            <a:fld id="{FDB39F3B-4E68-46BF-96FD-9721229251C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004" r:id="rId1"/>
    <p:sldLayoutId id="2147484005" r:id="rId2"/>
    <p:sldLayoutId id="2147484006" r:id="rId3"/>
    <p:sldLayoutId id="2147484007" r:id="rId4"/>
    <p:sldLayoutId id="2147484008" r:id="rId5"/>
    <p:sldLayoutId id="2147484009" r:id="rId6"/>
    <p:sldLayoutId id="2147484010" r:id="rId7"/>
    <p:sldLayoutId id="2147484011" r:id="rId8"/>
    <p:sldLayoutId id="2147484012" r:id="rId9"/>
    <p:sldLayoutId id="2147484013" r:id="rId10"/>
    <p:sldLayoutId id="2147484014" r:id="rId11"/>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p:txStyles>
    <p:titleStyle>
      <a:lvl1pPr algn="l"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4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6.xml"/><Relationship Id="rId5" Type="http://schemas.openxmlformats.org/officeDocument/2006/relationships/image" Target="../media/image36.png"/><Relationship Id="rId4" Type="http://schemas.openxmlformats.org/officeDocument/2006/relationships/image" Target="../media/image5.png"/></Relationships>
</file>

<file path=ppt/slides/_rels/slide6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286000"/>
            <a:ext cx="7772400" cy="762246"/>
          </a:xfrm>
        </p:spPr>
        <p:txBody>
          <a:bodyPr/>
          <a:lstStyle/>
          <a:p>
            <a:r>
              <a:rPr lang="en-US" dirty="0"/>
              <a:t>OPUS Projects Manager Training</a:t>
            </a:r>
          </a:p>
        </p:txBody>
      </p:sp>
      <p:sp>
        <p:nvSpPr>
          <p:cNvPr id="3" name="Subtitle 2"/>
          <p:cNvSpPr>
            <a:spLocks noGrp="1"/>
          </p:cNvSpPr>
          <p:nvPr>
            <p:ph type="subTitle" idx="1"/>
          </p:nvPr>
        </p:nvSpPr>
        <p:spPr/>
        <p:txBody>
          <a:bodyPr/>
          <a:lstStyle/>
          <a:p>
            <a:br>
              <a:rPr lang="en-US"/>
            </a:br>
            <a:r>
              <a:rPr lang="en-US"/>
              <a:t> ngs.opus.projects@noaa.gov</a:t>
            </a:r>
            <a:endParaRPr lang="en-US" dirty="0"/>
          </a:p>
        </p:txBody>
      </p:sp>
      <p:sp>
        <p:nvSpPr>
          <p:cNvPr id="10" name="Date Placeholder 9"/>
          <p:cNvSpPr>
            <a:spLocks noGrp="1"/>
          </p:cNvSpPr>
          <p:nvPr>
            <p:ph type="dt" sz="half" idx="10"/>
          </p:nvPr>
        </p:nvSpPr>
        <p:spPr/>
        <p:txBody>
          <a:bodyPr/>
          <a:lstStyle/>
          <a:p>
            <a:pPr>
              <a:defRPr/>
            </a:pPr>
            <a:r>
              <a:rPr lang="en-US"/>
              <a:t>2023-10-16</a:t>
            </a:r>
            <a:endParaRPr lang="en-US" dirty="0"/>
          </a:p>
        </p:txBody>
      </p:sp>
      <p:sp>
        <p:nvSpPr>
          <p:cNvPr id="11" name="Slide Number Placeholder 10"/>
          <p:cNvSpPr>
            <a:spLocks noGrp="1"/>
          </p:cNvSpPr>
          <p:nvPr>
            <p:ph type="sldNum" sz="quarter" idx="12"/>
          </p:nvPr>
        </p:nvSpPr>
        <p:spPr/>
        <p:txBody>
          <a:bodyPr/>
          <a:lstStyle/>
          <a:p>
            <a:pPr>
              <a:defRPr/>
            </a:pPr>
            <a:fld id="{4F7DA517-2C82-445E-B311-3D5BB660DD96}" type="slidenum">
              <a:rPr lang="en-US" smtClean="0"/>
              <a:pPr>
                <a:defRPr/>
              </a:pPr>
              <a:t>1</a:t>
            </a:fld>
            <a:endParaRPr lang="en-US"/>
          </a:p>
        </p:txBody>
      </p:sp>
      <p:sp>
        <p:nvSpPr>
          <p:cNvPr id="12" name="Footer Placeholder 11"/>
          <p:cNvSpPr>
            <a:spLocks noGrp="1"/>
          </p:cNvSpPr>
          <p:nvPr>
            <p:ph type="ftr" sz="quarter" idx="11"/>
          </p:nvPr>
        </p:nvSpPr>
        <p:spPr/>
        <p:txBody>
          <a:bodyPr/>
          <a:lstStyle/>
          <a:p>
            <a:pPr>
              <a:defRPr/>
            </a:pPr>
            <a:r>
              <a:rPr lang="en-US" dirty="0"/>
              <a:t>Step 2 : Uploading Data</a:t>
            </a:r>
          </a:p>
        </p:txBody>
      </p:sp>
      <p:sp>
        <p:nvSpPr>
          <p:cNvPr id="7" name="Title 1"/>
          <p:cNvSpPr txBox="1">
            <a:spLocks/>
          </p:cNvSpPr>
          <p:nvPr/>
        </p:nvSpPr>
        <p:spPr bwMode="auto">
          <a:xfrm>
            <a:off x="685800" y="3017520"/>
            <a:ext cx="7772400" cy="76224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lgn="ctr">
              <a:defRPr/>
            </a:pPr>
            <a:r>
              <a:rPr kumimoji="0" lang="en-US" sz="3600" b="0" i="0" u="none" strike="noStrike" kern="1200" cap="none" spc="0" normalizeH="0" baseline="0" noProof="0" dirty="0">
                <a:ln>
                  <a:noFill/>
                </a:ln>
                <a:solidFill>
                  <a:schemeClr val="tx1"/>
                </a:solidFill>
                <a:effectLst/>
                <a:uLnTx/>
                <a:uFillTx/>
                <a:latin typeface="+mj-lt"/>
                <a:ea typeface="+mj-ea"/>
                <a:cs typeface="+mj-cs"/>
              </a:rPr>
              <a:t>Step 2 : </a:t>
            </a:r>
            <a:r>
              <a:rPr lang="en-US" sz="3600" dirty="0">
                <a:latin typeface="+mj-lt"/>
                <a:ea typeface="+mj-ea"/>
                <a:cs typeface="+mj-cs"/>
              </a:rPr>
              <a:t>Uploading Data</a:t>
            </a:r>
            <a:endParaRPr kumimoji="0" lang="en-US" sz="36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6EF646D-FD59-4373-AADA-CDAF204AC1B9}"/>
              </a:ext>
            </a:extLst>
          </p:cNvPr>
          <p:cNvPicPr>
            <a:picLocks noChangeAspect="1"/>
          </p:cNvPicPr>
          <p:nvPr/>
        </p:nvPicPr>
        <p:blipFill>
          <a:blip r:embed="rId3"/>
          <a:stretch>
            <a:fillRect/>
          </a:stretch>
        </p:blipFill>
        <p:spPr>
          <a:xfrm>
            <a:off x="1681524" y="762333"/>
            <a:ext cx="5742857" cy="5514286"/>
          </a:xfrm>
          <a:prstGeom prst="rect">
            <a:avLst/>
          </a:prstGeom>
        </p:spPr>
      </p:pic>
      <p:sp>
        <p:nvSpPr>
          <p:cNvPr id="19" name="Date Placeholder 18"/>
          <p:cNvSpPr>
            <a:spLocks noGrp="1"/>
          </p:cNvSpPr>
          <p:nvPr>
            <p:ph type="dt" sz="half" idx="10"/>
          </p:nvPr>
        </p:nvSpPr>
        <p:spPr/>
        <p:txBody>
          <a:bodyPr/>
          <a:lstStyle/>
          <a:p>
            <a:pPr>
              <a:defRPr/>
            </a:pPr>
            <a:r>
              <a:rPr lang="en-US"/>
              <a:t>2023-10-16</a:t>
            </a:r>
            <a:endParaRPr lang="en-US" dirty="0"/>
          </a:p>
        </p:txBody>
      </p:sp>
      <p:sp>
        <p:nvSpPr>
          <p:cNvPr id="20" name="Slide Number Placeholder 19"/>
          <p:cNvSpPr>
            <a:spLocks noGrp="1"/>
          </p:cNvSpPr>
          <p:nvPr>
            <p:ph type="sldNum" sz="quarter" idx="12"/>
          </p:nvPr>
        </p:nvSpPr>
        <p:spPr/>
        <p:txBody>
          <a:bodyPr/>
          <a:lstStyle/>
          <a:p>
            <a:pPr>
              <a:defRPr/>
            </a:pPr>
            <a:fld id="{73529DF9-F8E1-4220-8C8F-E52644C5560B}" type="slidenum">
              <a:rPr lang="en-US" smtClean="0"/>
              <a:pPr>
                <a:defRPr/>
              </a:pPr>
              <a:t>10</a:t>
            </a:fld>
            <a:endParaRPr lang="en-US"/>
          </a:p>
        </p:txBody>
      </p:sp>
      <p:sp>
        <p:nvSpPr>
          <p:cNvPr id="21" name="Footer Placeholder 20"/>
          <p:cNvSpPr>
            <a:spLocks noGrp="1"/>
          </p:cNvSpPr>
          <p:nvPr>
            <p:ph type="ftr" sz="quarter" idx="11"/>
          </p:nvPr>
        </p:nvSpPr>
        <p:spPr/>
        <p:txBody>
          <a:bodyPr/>
          <a:lstStyle/>
          <a:p>
            <a:pPr>
              <a:defRPr/>
            </a:pPr>
            <a:r>
              <a:rPr lang="en-US" dirty="0"/>
              <a:t>Step 2 : Uploading Data</a:t>
            </a:r>
          </a:p>
        </p:txBody>
      </p:sp>
      <p:sp>
        <p:nvSpPr>
          <p:cNvPr id="8" name="TextBox 7"/>
          <p:cNvSpPr txBox="1"/>
          <p:nvPr/>
        </p:nvSpPr>
        <p:spPr>
          <a:xfrm>
            <a:off x="411480" y="5248900"/>
            <a:ext cx="832104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eaLnBrk="0" hangingPunct="0">
              <a:spcBef>
                <a:spcPct val="50000"/>
              </a:spcBef>
              <a:defRPr/>
            </a:pPr>
            <a:r>
              <a:rPr lang="en-US" sz="2400" dirty="0"/>
              <a:t>Complete the OPUS upload form normally, but before clicking the “Upload to Static” button, click the “Options” button.</a:t>
            </a:r>
            <a:endParaRPr lang="en-US" sz="2400" dirty="0">
              <a:solidFill>
                <a:schemeClr val="tx2">
                  <a:lumMod val="40000"/>
                  <a:lumOff val="60000"/>
                </a:schemeClr>
              </a:solidFill>
            </a:endParaRPr>
          </a:p>
        </p:txBody>
      </p:sp>
      <p:pic>
        <p:nvPicPr>
          <p:cNvPr id="9" name="Picture 8" descr="whitearrow.gif"/>
          <p:cNvPicPr>
            <a:picLocks noChangeAspect="1"/>
          </p:cNvPicPr>
          <p:nvPr/>
        </p:nvPicPr>
        <p:blipFill>
          <a:blip r:embed="rId4" cstate="print"/>
          <a:srcRect/>
          <a:stretch>
            <a:fillRect/>
          </a:stretch>
        </p:blipFill>
        <p:spPr bwMode="auto">
          <a:xfrm>
            <a:off x="2151413" y="4257851"/>
            <a:ext cx="439387" cy="439387"/>
          </a:xfrm>
          <a:prstGeom prst="rect">
            <a:avLst/>
          </a:prstGeom>
          <a:noFill/>
          <a:ln w="9525">
            <a:noFill/>
            <a:miter lim="800000"/>
            <a:headEnd/>
            <a:tailEnd/>
          </a:ln>
        </p:spPr>
      </p:pic>
      <p:sp>
        <p:nvSpPr>
          <p:cNvPr id="13" name="Rectangle 12">
            <a:extLst>
              <a:ext uri="{FF2B5EF4-FFF2-40B4-BE49-F238E27FC236}">
                <a16:creationId xmlns:a16="http://schemas.microsoft.com/office/drawing/2014/main" id="{DFBAA14E-8CED-4051-88C7-71240886BAD9}"/>
              </a:ext>
            </a:extLst>
          </p:cNvPr>
          <p:cNvSpPr/>
          <p:nvPr/>
        </p:nvSpPr>
        <p:spPr>
          <a:xfrm>
            <a:off x="1719619" y="2928106"/>
            <a:ext cx="4409209" cy="386000"/>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C88AF2C-C8B9-4EF0-B8B1-2BEB43C0F01D}"/>
              </a:ext>
            </a:extLst>
          </p:cNvPr>
          <p:cNvSpPr/>
          <p:nvPr/>
        </p:nvSpPr>
        <p:spPr>
          <a:xfrm>
            <a:off x="1719619" y="2111456"/>
            <a:ext cx="4409209" cy="593643"/>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7D08BF83-2500-4CA4-AA18-19EEADE1FAC7}"/>
              </a:ext>
            </a:extLst>
          </p:cNvPr>
          <p:cNvSpPr/>
          <p:nvPr/>
        </p:nvSpPr>
        <p:spPr>
          <a:xfrm>
            <a:off x="1719619" y="4140055"/>
            <a:ext cx="4409209" cy="386000"/>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927A95DB-F5ED-44B7-A3BD-9E36C344BDAF}"/>
              </a:ext>
            </a:extLst>
          </p:cNvPr>
          <p:cNvSpPr/>
          <p:nvPr/>
        </p:nvSpPr>
        <p:spPr>
          <a:xfrm>
            <a:off x="1719619" y="3543894"/>
            <a:ext cx="4409209" cy="385999"/>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EF39647E-F2CF-4A8B-A9F6-BBE9586DB829}"/>
              </a:ext>
            </a:extLst>
          </p:cNvPr>
          <p:cNvSpPr/>
          <p:nvPr/>
        </p:nvSpPr>
        <p:spPr>
          <a:xfrm>
            <a:off x="1719619" y="1449003"/>
            <a:ext cx="4409209" cy="386000"/>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1000"/>
                            </p:stCondLst>
                            <p:childTnLst>
                              <p:par>
                                <p:cTn id="9" presetID="22" presetClass="entr" presetSubtype="8" fill="hold" grpId="0" nodeType="afterEffect">
                                  <p:stCondLst>
                                    <p:cond delay="50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2000"/>
                            </p:stCondLst>
                            <p:childTnLst>
                              <p:par>
                                <p:cTn id="13" presetID="22" presetClass="entr" presetSubtype="8" fill="hold" grpId="0" nodeType="afterEffect">
                                  <p:stCondLst>
                                    <p:cond delay="50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childTnLst>
                          </p:cTn>
                        </p:par>
                        <p:par>
                          <p:cTn id="16" fill="hold">
                            <p:stCondLst>
                              <p:cond delay="3000"/>
                            </p:stCondLst>
                            <p:childTnLst>
                              <p:par>
                                <p:cTn id="17" presetID="22" presetClass="entr" presetSubtype="8" fill="hold" grpId="0" nodeType="afterEffect">
                                  <p:stCondLst>
                                    <p:cond delay="50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childTnLst>
                          </p:cTn>
                        </p:par>
                        <p:par>
                          <p:cTn id="20" fill="hold">
                            <p:stCondLst>
                              <p:cond delay="4000"/>
                            </p:stCondLst>
                            <p:childTnLst>
                              <p:par>
                                <p:cTn id="21" presetID="22" presetClass="entr" presetSubtype="8" fill="hold" grpId="0" nodeType="afterEffect">
                                  <p:stCondLst>
                                    <p:cond delay="50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7" grpId="0" animBg="1"/>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2821C93-7227-4909-B4AC-CE5A2D8D327C}"/>
              </a:ext>
            </a:extLst>
          </p:cNvPr>
          <p:cNvPicPr>
            <a:picLocks noChangeAspect="1"/>
          </p:cNvPicPr>
          <p:nvPr/>
        </p:nvPicPr>
        <p:blipFill>
          <a:blip r:embed="rId3"/>
          <a:stretch>
            <a:fillRect/>
          </a:stretch>
        </p:blipFill>
        <p:spPr>
          <a:xfrm>
            <a:off x="1428424" y="0"/>
            <a:ext cx="6287152" cy="6858000"/>
          </a:xfrm>
          <a:prstGeom prst="rect">
            <a:avLst/>
          </a:prstGeom>
        </p:spPr>
      </p:pic>
      <p:sp>
        <p:nvSpPr>
          <p:cNvPr id="19" name="Date Placeholder 18"/>
          <p:cNvSpPr>
            <a:spLocks noGrp="1"/>
          </p:cNvSpPr>
          <p:nvPr>
            <p:ph type="dt" sz="half" idx="10"/>
          </p:nvPr>
        </p:nvSpPr>
        <p:spPr/>
        <p:txBody>
          <a:bodyPr/>
          <a:lstStyle/>
          <a:p>
            <a:pPr>
              <a:defRPr/>
            </a:pPr>
            <a:r>
              <a:rPr lang="en-US"/>
              <a:t>2023-10-16</a:t>
            </a:r>
            <a:endParaRPr lang="en-US" dirty="0"/>
          </a:p>
        </p:txBody>
      </p:sp>
      <p:sp>
        <p:nvSpPr>
          <p:cNvPr id="20" name="Slide Number Placeholder 19"/>
          <p:cNvSpPr>
            <a:spLocks noGrp="1"/>
          </p:cNvSpPr>
          <p:nvPr>
            <p:ph type="sldNum" sz="quarter" idx="12"/>
          </p:nvPr>
        </p:nvSpPr>
        <p:spPr/>
        <p:txBody>
          <a:bodyPr/>
          <a:lstStyle/>
          <a:p>
            <a:pPr>
              <a:defRPr/>
            </a:pPr>
            <a:fld id="{73529DF9-F8E1-4220-8C8F-E52644C5560B}" type="slidenum">
              <a:rPr lang="en-US" smtClean="0"/>
              <a:pPr>
                <a:defRPr/>
              </a:pPr>
              <a:t>11</a:t>
            </a:fld>
            <a:endParaRPr lang="en-US"/>
          </a:p>
        </p:txBody>
      </p:sp>
      <p:sp>
        <p:nvSpPr>
          <p:cNvPr id="21" name="Footer Placeholder 20"/>
          <p:cNvSpPr>
            <a:spLocks noGrp="1"/>
          </p:cNvSpPr>
          <p:nvPr>
            <p:ph type="ftr" sz="quarter" idx="11"/>
          </p:nvPr>
        </p:nvSpPr>
        <p:spPr/>
        <p:txBody>
          <a:bodyPr/>
          <a:lstStyle/>
          <a:p>
            <a:pPr>
              <a:defRPr/>
            </a:pPr>
            <a:r>
              <a:rPr lang="en-US" dirty="0"/>
              <a:t>Step 2 : Uploading Data</a:t>
            </a:r>
          </a:p>
        </p:txBody>
      </p:sp>
      <p:sp>
        <p:nvSpPr>
          <p:cNvPr id="12" name="TextBox 11"/>
          <p:cNvSpPr txBox="1"/>
          <p:nvPr/>
        </p:nvSpPr>
        <p:spPr>
          <a:xfrm>
            <a:off x="457200" y="5894685"/>
            <a:ext cx="8229600" cy="461665"/>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eaLnBrk="0" hangingPunct="0">
              <a:spcBef>
                <a:spcPct val="50000"/>
              </a:spcBef>
              <a:defRPr/>
            </a:pPr>
            <a:r>
              <a:rPr lang="en-US" sz="2400" dirty="0"/>
              <a:t>This causes the Options to “accordion” into view. </a:t>
            </a:r>
            <a:endParaRPr lang="en-US" sz="2400" dirty="0">
              <a:solidFill>
                <a:schemeClr val="tx2">
                  <a:lumMod val="40000"/>
                  <a:lumOff val="60000"/>
                </a:schemeClr>
              </a:solidFill>
            </a:endParaRPr>
          </a:p>
        </p:txBody>
      </p:sp>
      <p:sp>
        <p:nvSpPr>
          <p:cNvPr id="6" name="Rectangle 5">
            <a:extLst>
              <a:ext uri="{FF2B5EF4-FFF2-40B4-BE49-F238E27FC236}">
                <a16:creationId xmlns:a16="http://schemas.microsoft.com/office/drawing/2014/main" id="{FAFA5CA9-D085-46F8-8BA3-3E2CFD5310AA}"/>
              </a:ext>
            </a:extLst>
          </p:cNvPr>
          <p:cNvSpPr/>
          <p:nvPr/>
        </p:nvSpPr>
        <p:spPr>
          <a:xfrm>
            <a:off x="3124200" y="2909455"/>
            <a:ext cx="4409209" cy="2620105"/>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9F53248-5A85-4419-B40C-EF55DA570949}"/>
              </a:ext>
            </a:extLst>
          </p:cNvPr>
          <p:cNvPicPr>
            <a:picLocks noChangeAspect="1"/>
          </p:cNvPicPr>
          <p:nvPr/>
        </p:nvPicPr>
        <p:blipFill>
          <a:blip r:embed="rId3"/>
          <a:stretch>
            <a:fillRect/>
          </a:stretch>
        </p:blipFill>
        <p:spPr>
          <a:xfrm>
            <a:off x="1428424" y="0"/>
            <a:ext cx="6287152" cy="6858000"/>
          </a:xfrm>
          <a:prstGeom prst="rect">
            <a:avLst/>
          </a:prstGeom>
        </p:spPr>
      </p:pic>
      <p:sp>
        <p:nvSpPr>
          <p:cNvPr id="19" name="Date Placeholder 18"/>
          <p:cNvSpPr>
            <a:spLocks noGrp="1"/>
          </p:cNvSpPr>
          <p:nvPr>
            <p:ph type="dt" sz="half" idx="10"/>
          </p:nvPr>
        </p:nvSpPr>
        <p:spPr/>
        <p:txBody>
          <a:bodyPr/>
          <a:lstStyle/>
          <a:p>
            <a:pPr>
              <a:defRPr/>
            </a:pPr>
            <a:r>
              <a:rPr lang="en-US"/>
              <a:t>2023-10-16</a:t>
            </a:r>
            <a:endParaRPr lang="en-US" dirty="0"/>
          </a:p>
        </p:txBody>
      </p:sp>
      <p:sp>
        <p:nvSpPr>
          <p:cNvPr id="20" name="Slide Number Placeholder 19"/>
          <p:cNvSpPr>
            <a:spLocks noGrp="1"/>
          </p:cNvSpPr>
          <p:nvPr>
            <p:ph type="sldNum" sz="quarter" idx="12"/>
          </p:nvPr>
        </p:nvSpPr>
        <p:spPr/>
        <p:txBody>
          <a:bodyPr/>
          <a:lstStyle/>
          <a:p>
            <a:pPr>
              <a:defRPr/>
            </a:pPr>
            <a:fld id="{73529DF9-F8E1-4220-8C8F-E52644C5560B}" type="slidenum">
              <a:rPr lang="en-US" smtClean="0"/>
              <a:pPr>
                <a:defRPr/>
              </a:pPr>
              <a:t>12</a:t>
            </a:fld>
            <a:endParaRPr lang="en-US"/>
          </a:p>
        </p:txBody>
      </p:sp>
      <p:sp>
        <p:nvSpPr>
          <p:cNvPr id="21" name="Footer Placeholder 20"/>
          <p:cNvSpPr>
            <a:spLocks noGrp="1"/>
          </p:cNvSpPr>
          <p:nvPr>
            <p:ph type="ftr" sz="quarter" idx="11"/>
          </p:nvPr>
        </p:nvSpPr>
        <p:spPr/>
        <p:txBody>
          <a:bodyPr/>
          <a:lstStyle/>
          <a:p>
            <a:pPr>
              <a:defRPr/>
            </a:pPr>
            <a:r>
              <a:rPr lang="en-US" dirty="0"/>
              <a:t>Step 2 : Uploading Data</a:t>
            </a:r>
          </a:p>
        </p:txBody>
      </p:sp>
      <p:pic>
        <p:nvPicPr>
          <p:cNvPr id="8" name="Picture 7" descr="whitearrow.gif"/>
          <p:cNvPicPr>
            <a:picLocks noChangeAspect="1"/>
          </p:cNvPicPr>
          <p:nvPr/>
        </p:nvPicPr>
        <p:blipFill>
          <a:blip r:embed="rId4" cstate="print"/>
          <a:srcRect/>
          <a:stretch>
            <a:fillRect/>
          </a:stretch>
        </p:blipFill>
        <p:spPr bwMode="auto">
          <a:xfrm>
            <a:off x="6184314" y="4827363"/>
            <a:ext cx="439387" cy="439387"/>
          </a:xfrm>
          <a:prstGeom prst="rect">
            <a:avLst/>
          </a:prstGeom>
          <a:noFill/>
          <a:ln w="9525">
            <a:noFill/>
            <a:miter lim="800000"/>
            <a:headEnd/>
            <a:tailEnd/>
          </a:ln>
        </p:spPr>
      </p:pic>
      <p:sp>
        <p:nvSpPr>
          <p:cNvPr id="10" name="TextBox 9"/>
          <p:cNvSpPr txBox="1"/>
          <p:nvPr/>
        </p:nvSpPr>
        <p:spPr>
          <a:xfrm>
            <a:off x="411480" y="1032080"/>
            <a:ext cx="8321040"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eaLnBrk="0" hangingPunct="0">
              <a:spcBef>
                <a:spcPct val="50000"/>
              </a:spcBef>
              <a:defRPr/>
            </a:pPr>
            <a:r>
              <a:rPr lang="en-US" sz="2400" dirty="0"/>
              <a:t>Enter your project ID into the “Project Identifier” field. Remember that you can share your project ID so others can upload data to your project, for example a field crew.</a:t>
            </a:r>
            <a:endParaRPr lang="en-US" sz="2400" dirty="0">
              <a:solidFill>
                <a:schemeClr val="tx2">
                  <a:lumMod val="40000"/>
                  <a:lumOff val="60000"/>
                </a:schemeClr>
              </a:solidFill>
            </a:endParaRPr>
          </a:p>
        </p:txBody>
      </p:sp>
      <p:sp>
        <p:nvSpPr>
          <p:cNvPr id="12" name="Rectangle 11">
            <a:extLst>
              <a:ext uri="{FF2B5EF4-FFF2-40B4-BE49-F238E27FC236}">
                <a16:creationId xmlns:a16="http://schemas.microsoft.com/office/drawing/2014/main" id="{D897C957-4B5E-4C48-893E-7C77DFF0910D}"/>
              </a:ext>
            </a:extLst>
          </p:cNvPr>
          <p:cNvSpPr/>
          <p:nvPr/>
        </p:nvSpPr>
        <p:spPr>
          <a:xfrm>
            <a:off x="3124200" y="4611303"/>
            <a:ext cx="4409209" cy="246446"/>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E83E27F9-A33B-4BF5-8947-8D7553CDBEF5}"/>
              </a:ext>
            </a:extLst>
          </p:cNvPr>
          <p:cNvSpPr txBox="1"/>
          <p:nvPr/>
        </p:nvSpPr>
        <p:spPr>
          <a:xfrm>
            <a:off x="3712414" y="4596139"/>
            <a:ext cx="961980" cy="261610"/>
          </a:xfrm>
          <a:prstGeom prst="rect">
            <a:avLst/>
          </a:prstGeom>
          <a:noFill/>
        </p:spPr>
        <p:txBody>
          <a:bodyPr wrap="square" rtlCol="0">
            <a:spAutoFit/>
          </a:bodyPr>
          <a:lstStyle/>
          <a:p>
            <a:r>
              <a:rPr lang="en-US" sz="1100" dirty="0">
                <a:solidFill>
                  <a:srgbClr val="FF0000"/>
                </a:solidFill>
              </a:rPr>
              <a:t>uab9c2mv</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1000"/>
                            </p:stCondLst>
                            <p:childTnLst>
                              <p:par>
                                <p:cTn id="9" presetID="22" presetClass="entr" presetSubtype="8" fill="hold" grpId="0" nodeType="after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6DECB7E-01AB-4357-8909-CE10B7E97007}"/>
              </a:ext>
            </a:extLst>
          </p:cNvPr>
          <p:cNvPicPr>
            <a:picLocks noChangeAspect="1"/>
          </p:cNvPicPr>
          <p:nvPr/>
        </p:nvPicPr>
        <p:blipFill>
          <a:blip r:embed="rId3"/>
          <a:stretch>
            <a:fillRect/>
          </a:stretch>
        </p:blipFill>
        <p:spPr>
          <a:xfrm>
            <a:off x="1428424" y="0"/>
            <a:ext cx="6287152" cy="6858000"/>
          </a:xfrm>
          <a:prstGeom prst="rect">
            <a:avLst/>
          </a:prstGeom>
        </p:spPr>
      </p:pic>
      <p:sp>
        <p:nvSpPr>
          <p:cNvPr id="15" name="Footer Placeholder 20">
            <a:extLst>
              <a:ext uri="{FF2B5EF4-FFF2-40B4-BE49-F238E27FC236}">
                <a16:creationId xmlns:a16="http://schemas.microsoft.com/office/drawing/2014/main" id="{AA800A7E-382C-4066-A803-7317EF546F19}"/>
              </a:ext>
            </a:extLst>
          </p:cNvPr>
          <p:cNvSpPr txBox="1">
            <a:spLocks/>
          </p:cNvSpPr>
          <p:nvPr/>
        </p:nvSpPr>
        <p:spPr>
          <a:xfrm>
            <a:off x="3124200" y="6356350"/>
            <a:ext cx="2895600" cy="365125"/>
          </a:xfrm>
          <a:prstGeom prst="rect">
            <a:avLst/>
          </a:prstGeom>
        </p:spPr>
        <p:txBody>
          <a:bodyPr vert="horz" lIns="91440" tIns="45720" rIns="91440" bIns="45720" rtlCol="0" anchor="ctr"/>
          <a:lstStyle>
            <a:defPPr>
              <a:defRPr lang="en-US"/>
            </a:defPPr>
            <a:lvl1pPr algn="ctr" rtl="0" fontAlgn="auto">
              <a:spcBef>
                <a:spcPts val="0"/>
              </a:spcBef>
              <a:spcAft>
                <a:spcPts val="0"/>
              </a:spcAft>
              <a:defRPr sz="1200" kern="1200">
                <a:solidFill>
                  <a:prstClr val="black">
                    <a:tint val="75000"/>
                  </a:prstClr>
                </a:solidFill>
                <a:latin typeface="+mn-lt"/>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defRPr/>
            </a:pPr>
            <a:r>
              <a:rPr lang="en-US"/>
              <a:t>Step 2 : Uploading Data</a:t>
            </a:r>
            <a:endParaRPr lang="en-US" dirty="0"/>
          </a:p>
        </p:txBody>
      </p:sp>
      <p:sp>
        <p:nvSpPr>
          <p:cNvPr id="17" name="Rectangle 16">
            <a:extLst>
              <a:ext uri="{FF2B5EF4-FFF2-40B4-BE49-F238E27FC236}">
                <a16:creationId xmlns:a16="http://schemas.microsoft.com/office/drawing/2014/main" id="{A547D95E-96E8-46DF-BCE7-60264477CE6D}"/>
              </a:ext>
            </a:extLst>
          </p:cNvPr>
          <p:cNvSpPr/>
          <p:nvPr/>
        </p:nvSpPr>
        <p:spPr>
          <a:xfrm>
            <a:off x="4190998" y="5615788"/>
            <a:ext cx="1033463" cy="198517"/>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Date Placeholder 18"/>
          <p:cNvSpPr>
            <a:spLocks noGrp="1"/>
          </p:cNvSpPr>
          <p:nvPr>
            <p:ph type="dt" sz="half" idx="10"/>
          </p:nvPr>
        </p:nvSpPr>
        <p:spPr/>
        <p:txBody>
          <a:bodyPr/>
          <a:lstStyle/>
          <a:p>
            <a:pPr>
              <a:defRPr/>
            </a:pPr>
            <a:r>
              <a:rPr lang="en-US"/>
              <a:t>2023-10-16</a:t>
            </a:r>
            <a:endParaRPr lang="en-US" dirty="0"/>
          </a:p>
        </p:txBody>
      </p:sp>
      <p:sp>
        <p:nvSpPr>
          <p:cNvPr id="20" name="Slide Number Placeholder 19"/>
          <p:cNvSpPr>
            <a:spLocks noGrp="1"/>
          </p:cNvSpPr>
          <p:nvPr>
            <p:ph type="sldNum" sz="quarter" idx="12"/>
          </p:nvPr>
        </p:nvSpPr>
        <p:spPr/>
        <p:txBody>
          <a:bodyPr/>
          <a:lstStyle/>
          <a:p>
            <a:pPr>
              <a:defRPr/>
            </a:pPr>
            <a:fld id="{73529DF9-F8E1-4220-8C8F-E52644C5560B}" type="slidenum">
              <a:rPr lang="en-US" smtClean="0"/>
              <a:pPr>
                <a:defRPr/>
              </a:pPr>
              <a:t>13</a:t>
            </a:fld>
            <a:endParaRPr lang="en-US"/>
          </a:p>
        </p:txBody>
      </p:sp>
      <p:sp>
        <p:nvSpPr>
          <p:cNvPr id="21" name="Footer Placeholder 20"/>
          <p:cNvSpPr>
            <a:spLocks noGrp="1"/>
          </p:cNvSpPr>
          <p:nvPr>
            <p:ph type="ftr" sz="quarter" idx="11"/>
          </p:nvPr>
        </p:nvSpPr>
        <p:spPr/>
        <p:txBody>
          <a:bodyPr/>
          <a:lstStyle/>
          <a:p>
            <a:pPr>
              <a:defRPr/>
            </a:pPr>
            <a:r>
              <a:rPr lang="en-US" dirty="0"/>
              <a:t>Step 2 : Uploading Data</a:t>
            </a:r>
          </a:p>
        </p:txBody>
      </p:sp>
      <p:pic>
        <p:nvPicPr>
          <p:cNvPr id="8" name="Picture 7" descr="whitearrow.gif"/>
          <p:cNvPicPr>
            <a:picLocks noChangeAspect="1"/>
          </p:cNvPicPr>
          <p:nvPr/>
        </p:nvPicPr>
        <p:blipFill>
          <a:blip r:embed="rId4" cstate="print"/>
          <a:srcRect/>
          <a:stretch>
            <a:fillRect/>
          </a:stretch>
        </p:blipFill>
        <p:spPr bwMode="auto">
          <a:xfrm>
            <a:off x="4748070" y="5766376"/>
            <a:ext cx="439387" cy="439387"/>
          </a:xfrm>
          <a:prstGeom prst="rect">
            <a:avLst/>
          </a:prstGeom>
          <a:noFill/>
          <a:ln w="9525">
            <a:noFill/>
            <a:miter lim="800000"/>
            <a:headEnd/>
            <a:tailEnd/>
          </a:ln>
        </p:spPr>
      </p:pic>
      <p:sp>
        <p:nvSpPr>
          <p:cNvPr id="10" name="TextBox 9"/>
          <p:cNvSpPr txBox="1"/>
          <p:nvPr/>
        </p:nvSpPr>
        <p:spPr>
          <a:xfrm>
            <a:off x="411480" y="1032080"/>
            <a:ext cx="832104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eaLnBrk="0" hangingPunct="0">
              <a:spcBef>
                <a:spcPct val="50000"/>
              </a:spcBef>
              <a:defRPr/>
            </a:pPr>
            <a:r>
              <a:rPr lang="en-US" sz="2400" dirty="0"/>
              <a:t>We’ll leave the other options as they are. Now click the Upload button to have this data file uploaded to your project.</a:t>
            </a:r>
            <a:endParaRPr lang="en-US" sz="2400" dirty="0">
              <a:solidFill>
                <a:schemeClr val="tx2">
                  <a:lumMod val="40000"/>
                  <a:lumOff val="60000"/>
                </a:schemeClr>
              </a:solidFill>
            </a:endParaRPr>
          </a:p>
        </p:txBody>
      </p:sp>
      <p:sp>
        <p:nvSpPr>
          <p:cNvPr id="11" name="TextBox 10">
            <a:extLst>
              <a:ext uri="{FF2B5EF4-FFF2-40B4-BE49-F238E27FC236}">
                <a16:creationId xmlns:a16="http://schemas.microsoft.com/office/drawing/2014/main" id="{D143DDE9-9289-4545-B8AC-7CBBB2FDFAA3}"/>
              </a:ext>
            </a:extLst>
          </p:cNvPr>
          <p:cNvSpPr txBox="1"/>
          <p:nvPr/>
        </p:nvSpPr>
        <p:spPr>
          <a:xfrm>
            <a:off x="3712414" y="4596139"/>
            <a:ext cx="961980" cy="261610"/>
          </a:xfrm>
          <a:prstGeom prst="rect">
            <a:avLst/>
          </a:prstGeom>
          <a:noFill/>
        </p:spPr>
        <p:txBody>
          <a:bodyPr wrap="square" rtlCol="0">
            <a:spAutoFit/>
          </a:bodyPr>
          <a:lstStyle/>
          <a:p>
            <a:r>
              <a:rPr lang="en-US" sz="1100" dirty="0">
                <a:solidFill>
                  <a:srgbClr val="FF0000"/>
                </a:solidFill>
              </a:rPr>
              <a:t>uab9c2mv</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7BDA67C-1F75-4FFA-8E3E-126962FFD6FD}"/>
              </a:ext>
            </a:extLst>
          </p:cNvPr>
          <p:cNvPicPr>
            <a:picLocks noChangeAspect="1"/>
          </p:cNvPicPr>
          <p:nvPr/>
        </p:nvPicPr>
        <p:blipFill>
          <a:blip r:embed="rId3"/>
          <a:stretch>
            <a:fillRect/>
          </a:stretch>
        </p:blipFill>
        <p:spPr>
          <a:xfrm>
            <a:off x="733905" y="819476"/>
            <a:ext cx="7676190" cy="5219048"/>
          </a:xfrm>
          <a:prstGeom prst="rect">
            <a:avLst/>
          </a:prstGeom>
        </p:spPr>
      </p:pic>
      <p:sp>
        <p:nvSpPr>
          <p:cNvPr id="19" name="Date Placeholder 18"/>
          <p:cNvSpPr>
            <a:spLocks noGrp="1"/>
          </p:cNvSpPr>
          <p:nvPr>
            <p:ph type="dt" sz="half" idx="10"/>
          </p:nvPr>
        </p:nvSpPr>
        <p:spPr/>
        <p:txBody>
          <a:bodyPr/>
          <a:lstStyle/>
          <a:p>
            <a:pPr>
              <a:defRPr/>
            </a:pPr>
            <a:r>
              <a:rPr lang="en-US"/>
              <a:t>2023-10-16</a:t>
            </a:r>
            <a:endParaRPr lang="en-US" dirty="0"/>
          </a:p>
        </p:txBody>
      </p:sp>
      <p:sp>
        <p:nvSpPr>
          <p:cNvPr id="20" name="Slide Number Placeholder 19"/>
          <p:cNvSpPr>
            <a:spLocks noGrp="1"/>
          </p:cNvSpPr>
          <p:nvPr>
            <p:ph type="sldNum" sz="quarter" idx="12"/>
          </p:nvPr>
        </p:nvSpPr>
        <p:spPr/>
        <p:txBody>
          <a:bodyPr/>
          <a:lstStyle/>
          <a:p>
            <a:pPr>
              <a:defRPr/>
            </a:pPr>
            <a:fld id="{73529DF9-F8E1-4220-8C8F-E52644C5560B}" type="slidenum">
              <a:rPr lang="en-US" smtClean="0"/>
              <a:pPr>
                <a:defRPr/>
              </a:pPr>
              <a:t>14</a:t>
            </a:fld>
            <a:endParaRPr lang="en-US"/>
          </a:p>
        </p:txBody>
      </p:sp>
      <p:sp>
        <p:nvSpPr>
          <p:cNvPr id="21" name="Footer Placeholder 20"/>
          <p:cNvSpPr>
            <a:spLocks noGrp="1"/>
          </p:cNvSpPr>
          <p:nvPr>
            <p:ph type="ftr" sz="quarter" idx="11"/>
          </p:nvPr>
        </p:nvSpPr>
        <p:spPr/>
        <p:txBody>
          <a:bodyPr/>
          <a:lstStyle/>
          <a:p>
            <a:pPr>
              <a:defRPr/>
            </a:pPr>
            <a:r>
              <a:rPr lang="en-US" dirty="0"/>
              <a:t>Step 2 : Uploading Data</a:t>
            </a:r>
          </a:p>
        </p:txBody>
      </p:sp>
      <p:sp>
        <p:nvSpPr>
          <p:cNvPr id="8" name="TextBox 7"/>
          <p:cNvSpPr txBox="1"/>
          <p:nvPr/>
        </p:nvSpPr>
        <p:spPr>
          <a:xfrm>
            <a:off x="411480" y="457200"/>
            <a:ext cx="832104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eaLnBrk="0" hangingPunct="0">
              <a:spcBef>
                <a:spcPct val="50000"/>
              </a:spcBef>
              <a:defRPr/>
            </a:pPr>
            <a:r>
              <a:rPr lang="en-US" sz="2400" dirty="0"/>
              <a:t>After clicking the upload button, the upload confirmation window will appear, but with some differences from “normal”.</a:t>
            </a:r>
            <a:endParaRPr lang="en-US" sz="2400" dirty="0">
              <a:solidFill>
                <a:schemeClr val="tx2">
                  <a:lumMod val="40000"/>
                  <a:lumOff val="60000"/>
                </a:schemeClr>
              </a:solidFill>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BE6F1BED-1CC9-427A-AE88-311FCB7AD8C0}"/>
              </a:ext>
            </a:extLst>
          </p:cNvPr>
          <p:cNvPicPr>
            <a:picLocks noChangeAspect="1"/>
          </p:cNvPicPr>
          <p:nvPr/>
        </p:nvPicPr>
        <p:blipFill>
          <a:blip r:embed="rId3"/>
          <a:stretch>
            <a:fillRect/>
          </a:stretch>
        </p:blipFill>
        <p:spPr>
          <a:xfrm>
            <a:off x="733905" y="819476"/>
            <a:ext cx="7676190" cy="5219048"/>
          </a:xfrm>
          <a:prstGeom prst="rect">
            <a:avLst/>
          </a:prstGeom>
        </p:spPr>
      </p:pic>
      <p:sp>
        <p:nvSpPr>
          <p:cNvPr id="19" name="Date Placeholder 18"/>
          <p:cNvSpPr>
            <a:spLocks noGrp="1"/>
          </p:cNvSpPr>
          <p:nvPr>
            <p:ph type="dt" sz="half" idx="10"/>
          </p:nvPr>
        </p:nvSpPr>
        <p:spPr/>
        <p:txBody>
          <a:bodyPr/>
          <a:lstStyle/>
          <a:p>
            <a:pPr>
              <a:defRPr/>
            </a:pPr>
            <a:r>
              <a:rPr lang="en-US"/>
              <a:t>2023-10-16</a:t>
            </a:r>
            <a:endParaRPr lang="en-US" dirty="0"/>
          </a:p>
        </p:txBody>
      </p:sp>
      <p:sp>
        <p:nvSpPr>
          <p:cNvPr id="20" name="Slide Number Placeholder 19"/>
          <p:cNvSpPr>
            <a:spLocks noGrp="1"/>
          </p:cNvSpPr>
          <p:nvPr>
            <p:ph type="sldNum" sz="quarter" idx="12"/>
          </p:nvPr>
        </p:nvSpPr>
        <p:spPr/>
        <p:txBody>
          <a:bodyPr/>
          <a:lstStyle/>
          <a:p>
            <a:pPr>
              <a:defRPr/>
            </a:pPr>
            <a:fld id="{73529DF9-F8E1-4220-8C8F-E52644C5560B}" type="slidenum">
              <a:rPr lang="en-US" smtClean="0"/>
              <a:pPr>
                <a:defRPr/>
              </a:pPr>
              <a:t>15</a:t>
            </a:fld>
            <a:endParaRPr lang="en-US"/>
          </a:p>
        </p:txBody>
      </p:sp>
      <p:sp>
        <p:nvSpPr>
          <p:cNvPr id="21" name="Footer Placeholder 20"/>
          <p:cNvSpPr>
            <a:spLocks noGrp="1"/>
          </p:cNvSpPr>
          <p:nvPr>
            <p:ph type="ftr" sz="quarter" idx="11"/>
          </p:nvPr>
        </p:nvSpPr>
        <p:spPr/>
        <p:txBody>
          <a:bodyPr/>
          <a:lstStyle/>
          <a:p>
            <a:pPr>
              <a:defRPr/>
            </a:pPr>
            <a:r>
              <a:rPr lang="en-US" dirty="0"/>
              <a:t>Step 2 : Uploading Data</a:t>
            </a:r>
          </a:p>
        </p:txBody>
      </p:sp>
      <p:sp>
        <p:nvSpPr>
          <p:cNvPr id="8" name="TextBox 7"/>
          <p:cNvSpPr txBox="1"/>
          <p:nvPr/>
        </p:nvSpPr>
        <p:spPr>
          <a:xfrm>
            <a:off x="411480" y="457200"/>
            <a:ext cx="832104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eaLnBrk="0" hangingPunct="0">
              <a:spcBef>
                <a:spcPct val="50000"/>
              </a:spcBef>
              <a:defRPr/>
            </a:pPr>
            <a:r>
              <a:rPr lang="en-US" sz="2400" dirty="0"/>
              <a:t>You project ID and other metadata will be listed (and should be visually confirmed) …</a:t>
            </a:r>
            <a:endParaRPr lang="en-US" sz="2400" dirty="0">
              <a:solidFill>
                <a:schemeClr val="tx2">
                  <a:lumMod val="40000"/>
                  <a:lumOff val="60000"/>
                </a:schemeClr>
              </a:solidFill>
            </a:endParaRPr>
          </a:p>
        </p:txBody>
      </p:sp>
      <p:sp>
        <p:nvSpPr>
          <p:cNvPr id="15" name="Rectangle 14">
            <a:extLst>
              <a:ext uri="{FF2B5EF4-FFF2-40B4-BE49-F238E27FC236}">
                <a16:creationId xmlns:a16="http://schemas.microsoft.com/office/drawing/2014/main" id="{E2396B1E-E963-4543-A4F0-39DDC55E19F8}"/>
              </a:ext>
            </a:extLst>
          </p:cNvPr>
          <p:cNvSpPr/>
          <p:nvPr/>
        </p:nvSpPr>
        <p:spPr>
          <a:xfrm>
            <a:off x="6553200" y="5063248"/>
            <a:ext cx="1671204" cy="246446"/>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descr="whitearrow.gif">
            <a:extLst>
              <a:ext uri="{FF2B5EF4-FFF2-40B4-BE49-F238E27FC236}">
                <a16:creationId xmlns:a16="http://schemas.microsoft.com/office/drawing/2014/main" id="{AE80AE2D-1021-43A6-BC91-E6430CCB9AC9}"/>
              </a:ext>
            </a:extLst>
          </p:cNvPr>
          <p:cNvPicPr>
            <a:picLocks noChangeAspect="1"/>
          </p:cNvPicPr>
          <p:nvPr/>
        </p:nvPicPr>
        <p:blipFill>
          <a:blip r:embed="rId4" cstate="print"/>
          <a:srcRect/>
          <a:stretch>
            <a:fillRect/>
          </a:stretch>
        </p:blipFill>
        <p:spPr bwMode="auto">
          <a:xfrm>
            <a:off x="7620000" y="5232583"/>
            <a:ext cx="439387" cy="439387"/>
          </a:xfrm>
          <a:prstGeom prst="rect">
            <a:avLst/>
          </a:prstGeom>
          <a:noFill/>
          <a:ln w="9525">
            <a:noFill/>
            <a:miter lim="800000"/>
            <a:headEnd/>
            <a:tailEnd/>
          </a:ln>
        </p:spPr>
      </p:pic>
      <p:sp>
        <p:nvSpPr>
          <p:cNvPr id="23" name="Rectangle 22">
            <a:extLst>
              <a:ext uri="{FF2B5EF4-FFF2-40B4-BE49-F238E27FC236}">
                <a16:creationId xmlns:a16="http://schemas.microsoft.com/office/drawing/2014/main" id="{2BA63AC6-3196-470C-8E53-160ABC122434}"/>
              </a:ext>
            </a:extLst>
          </p:cNvPr>
          <p:cNvSpPr/>
          <p:nvPr/>
        </p:nvSpPr>
        <p:spPr>
          <a:xfrm>
            <a:off x="3558540" y="4082174"/>
            <a:ext cx="1671204" cy="171692"/>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2242CA2D-CD5F-44D0-AA93-1CEDB5DDF357}"/>
              </a:ext>
            </a:extLst>
          </p:cNvPr>
          <p:cNvSpPr/>
          <p:nvPr/>
        </p:nvSpPr>
        <p:spPr>
          <a:xfrm>
            <a:off x="3558540" y="4317407"/>
            <a:ext cx="1671204" cy="171692"/>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E987EC8D-E196-40C9-81A2-94A112BEF97E}"/>
              </a:ext>
            </a:extLst>
          </p:cNvPr>
          <p:cNvSpPr/>
          <p:nvPr/>
        </p:nvSpPr>
        <p:spPr>
          <a:xfrm>
            <a:off x="3558540" y="4520770"/>
            <a:ext cx="1671204" cy="171692"/>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ED2A58CB-FF9B-475A-86AB-E6B4585749F0}"/>
              </a:ext>
            </a:extLst>
          </p:cNvPr>
          <p:cNvSpPr/>
          <p:nvPr/>
        </p:nvSpPr>
        <p:spPr>
          <a:xfrm>
            <a:off x="3558540" y="4721079"/>
            <a:ext cx="1671204" cy="171692"/>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832BB34D-1BAF-42DB-B413-3D5E8B8F7D95}"/>
              </a:ext>
            </a:extLst>
          </p:cNvPr>
          <p:cNvSpPr txBox="1"/>
          <p:nvPr/>
        </p:nvSpPr>
        <p:spPr>
          <a:xfrm>
            <a:off x="913180" y="4037215"/>
            <a:ext cx="1875696" cy="261610"/>
          </a:xfrm>
          <a:prstGeom prst="rect">
            <a:avLst/>
          </a:prstGeom>
          <a:noFill/>
        </p:spPr>
        <p:txBody>
          <a:bodyPr wrap="square" rtlCol="0">
            <a:spAutoFit/>
          </a:bodyPr>
          <a:lstStyle/>
          <a:p>
            <a:r>
              <a:rPr lang="en-US" sz="1100" i="1" dirty="0">
                <a:solidFill>
                  <a:srgbClr val="FF0000"/>
                </a:solidFill>
              </a:rPr>
              <a:t>Note “converted” file name!</a:t>
            </a:r>
          </a:p>
        </p:txBody>
      </p:sp>
      <p:sp>
        <p:nvSpPr>
          <p:cNvPr id="17" name="Rectangle 16">
            <a:extLst>
              <a:ext uri="{FF2B5EF4-FFF2-40B4-BE49-F238E27FC236}">
                <a16:creationId xmlns:a16="http://schemas.microsoft.com/office/drawing/2014/main" id="{6AC0F78B-4006-4640-9A09-34117330FCC8}"/>
              </a:ext>
            </a:extLst>
          </p:cNvPr>
          <p:cNvSpPr/>
          <p:nvPr/>
        </p:nvSpPr>
        <p:spPr>
          <a:xfrm>
            <a:off x="4117180" y="4055269"/>
            <a:ext cx="97633" cy="488155"/>
          </a:xfrm>
          <a:prstGeom prst="rect">
            <a:avLst/>
          </a:prstGeom>
          <a:solidFill>
            <a:srgbClr val="FF0000">
              <a:alpha val="10000"/>
            </a:srgbClr>
          </a:solid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Connector: Elbow 3">
            <a:extLst>
              <a:ext uri="{FF2B5EF4-FFF2-40B4-BE49-F238E27FC236}">
                <a16:creationId xmlns:a16="http://schemas.microsoft.com/office/drawing/2014/main" id="{558C2637-C9BE-964A-FFC9-7A7AFA538DF3}"/>
              </a:ext>
            </a:extLst>
          </p:cNvPr>
          <p:cNvCxnSpPr>
            <a:cxnSpLocks/>
            <a:stCxn id="17" idx="0"/>
            <a:endCxn id="2" idx="0"/>
          </p:cNvCxnSpPr>
          <p:nvPr/>
        </p:nvCxnSpPr>
        <p:spPr>
          <a:xfrm rot="16200000" flipV="1">
            <a:off x="2999486" y="2888757"/>
            <a:ext cx="18054" cy="2314969"/>
          </a:xfrm>
          <a:prstGeom prst="bentConnector3">
            <a:avLst>
              <a:gd name="adj1" fmla="val 1366201"/>
            </a:avLst>
          </a:prstGeom>
          <a:ln w="285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0" name="Connector: Elbow 9">
            <a:extLst>
              <a:ext uri="{FF2B5EF4-FFF2-40B4-BE49-F238E27FC236}">
                <a16:creationId xmlns:a16="http://schemas.microsoft.com/office/drawing/2014/main" id="{A6D413C2-6773-0391-912E-F5EF9B66ACAB}"/>
              </a:ext>
            </a:extLst>
          </p:cNvPr>
          <p:cNvCxnSpPr>
            <a:cxnSpLocks/>
            <a:stCxn id="2" idx="2"/>
            <a:endCxn id="24" idx="1"/>
          </p:cNvCxnSpPr>
          <p:nvPr/>
        </p:nvCxnSpPr>
        <p:spPr>
          <a:xfrm rot="16200000" flipH="1">
            <a:off x="2652570" y="3497283"/>
            <a:ext cx="104428" cy="1707512"/>
          </a:xfrm>
          <a:prstGeom prst="bentConnector2">
            <a:avLst/>
          </a:prstGeom>
          <a:ln w="285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1000"/>
                            </p:stCondLst>
                            <p:childTnLst>
                              <p:par>
                                <p:cTn id="9" presetID="22" presetClass="entr" presetSubtype="8" fill="hold" grpId="0" nodeType="afterEffect">
                                  <p:stCondLst>
                                    <p:cond delay="500"/>
                                  </p:stCondLst>
                                  <p:childTnLst>
                                    <p:set>
                                      <p:cBhvr>
                                        <p:cTn id="10" dur="1" fill="hold">
                                          <p:stCondLst>
                                            <p:cond delay="0"/>
                                          </p:stCondLst>
                                        </p:cTn>
                                        <p:tgtEl>
                                          <p:spTgt spid="23"/>
                                        </p:tgtEl>
                                        <p:attrNameLst>
                                          <p:attrName>style.visibility</p:attrName>
                                        </p:attrNameLst>
                                      </p:cBhvr>
                                      <p:to>
                                        <p:strVal val="visible"/>
                                      </p:to>
                                    </p:set>
                                    <p:animEffect transition="in" filter="wipe(left)">
                                      <p:cBhvr>
                                        <p:cTn id="11" dur="500"/>
                                        <p:tgtEl>
                                          <p:spTgt spid="23"/>
                                        </p:tgtEl>
                                      </p:cBhvr>
                                    </p:animEffect>
                                  </p:childTnLst>
                                </p:cTn>
                              </p:par>
                            </p:childTnLst>
                          </p:cTn>
                        </p:par>
                        <p:par>
                          <p:cTn id="12" fill="hold">
                            <p:stCondLst>
                              <p:cond delay="2000"/>
                            </p:stCondLst>
                            <p:childTnLst>
                              <p:par>
                                <p:cTn id="13" presetID="22" presetClass="entr" presetSubtype="8" fill="hold" grpId="0" nodeType="afterEffect">
                                  <p:stCondLst>
                                    <p:cond delay="50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childTnLst>
                          </p:cTn>
                        </p:par>
                        <p:par>
                          <p:cTn id="16" fill="hold">
                            <p:stCondLst>
                              <p:cond delay="3000"/>
                            </p:stCondLst>
                            <p:childTnLst>
                              <p:par>
                                <p:cTn id="17" presetID="22" presetClass="entr" presetSubtype="8" fill="hold" grpId="0" nodeType="afterEffect">
                                  <p:stCondLst>
                                    <p:cond delay="500"/>
                                  </p:stCondLst>
                                  <p:childTnLst>
                                    <p:set>
                                      <p:cBhvr>
                                        <p:cTn id="18" dur="1" fill="hold">
                                          <p:stCondLst>
                                            <p:cond delay="0"/>
                                          </p:stCondLst>
                                        </p:cTn>
                                        <p:tgtEl>
                                          <p:spTgt spid="25"/>
                                        </p:tgtEl>
                                        <p:attrNameLst>
                                          <p:attrName>style.visibility</p:attrName>
                                        </p:attrNameLst>
                                      </p:cBhvr>
                                      <p:to>
                                        <p:strVal val="visible"/>
                                      </p:to>
                                    </p:set>
                                    <p:animEffect transition="in" filter="wipe(left)">
                                      <p:cBhvr>
                                        <p:cTn id="19" dur="500"/>
                                        <p:tgtEl>
                                          <p:spTgt spid="25"/>
                                        </p:tgtEl>
                                      </p:cBhvr>
                                    </p:animEffect>
                                  </p:childTnLst>
                                </p:cTn>
                              </p:par>
                            </p:childTnLst>
                          </p:cTn>
                        </p:par>
                        <p:par>
                          <p:cTn id="20" fill="hold">
                            <p:stCondLst>
                              <p:cond delay="4000"/>
                            </p:stCondLst>
                            <p:childTnLst>
                              <p:par>
                                <p:cTn id="21" presetID="22" presetClass="entr" presetSubtype="8" fill="hold" grpId="0" nodeType="afterEffect">
                                  <p:stCondLst>
                                    <p:cond delay="500"/>
                                  </p:stCondLst>
                                  <p:childTnLst>
                                    <p:set>
                                      <p:cBhvr>
                                        <p:cTn id="22" dur="1" fill="hold">
                                          <p:stCondLst>
                                            <p:cond delay="0"/>
                                          </p:stCondLst>
                                        </p:cTn>
                                        <p:tgtEl>
                                          <p:spTgt spid="26"/>
                                        </p:tgtEl>
                                        <p:attrNameLst>
                                          <p:attrName>style.visibility</p:attrName>
                                        </p:attrNameLst>
                                      </p:cBhvr>
                                      <p:to>
                                        <p:strVal val="visible"/>
                                      </p:to>
                                    </p:set>
                                    <p:animEffect transition="in" filter="wipe(left)">
                                      <p:cBhvr>
                                        <p:cTn id="23" dur="500"/>
                                        <p:tgtEl>
                                          <p:spTgt spid="26"/>
                                        </p:tgtEl>
                                      </p:cBhvr>
                                    </p:animEffect>
                                  </p:childTnLst>
                                </p:cTn>
                              </p:par>
                            </p:childTnLst>
                          </p:cTn>
                        </p:par>
                        <p:par>
                          <p:cTn id="24" fill="hold">
                            <p:stCondLst>
                              <p:cond delay="5000"/>
                            </p:stCondLst>
                            <p:childTnLst>
                              <p:par>
                                <p:cTn id="25" presetID="22" presetClass="entr" presetSubtype="4" fill="hold" grpId="0" nodeType="afterEffect">
                                  <p:stCondLst>
                                    <p:cond delay="50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500"/>
                                        <p:tgtEl>
                                          <p:spTgt spid="17"/>
                                        </p:tgtEl>
                                      </p:cBhvr>
                                    </p:animEffect>
                                  </p:childTnLst>
                                </p:cTn>
                              </p:par>
                            </p:childTnLst>
                          </p:cTn>
                        </p:par>
                        <p:par>
                          <p:cTn id="28" fill="hold">
                            <p:stCondLst>
                              <p:cond delay="6000"/>
                            </p:stCondLst>
                            <p:childTnLst>
                              <p:par>
                                <p:cTn id="29" presetID="22" presetClass="entr" presetSubtype="2" fill="hold" nodeType="afterEffect">
                                  <p:stCondLst>
                                    <p:cond delay="500"/>
                                  </p:stCondLst>
                                  <p:childTnLst>
                                    <p:set>
                                      <p:cBhvr>
                                        <p:cTn id="30" dur="1" fill="hold">
                                          <p:stCondLst>
                                            <p:cond delay="0"/>
                                          </p:stCondLst>
                                        </p:cTn>
                                        <p:tgtEl>
                                          <p:spTgt spid="4"/>
                                        </p:tgtEl>
                                        <p:attrNameLst>
                                          <p:attrName>style.visibility</p:attrName>
                                        </p:attrNameLst>
                                      </p:cBhvr>
                                      <p:to>
                                        <p:strVal val="visible"/>
                                      </p:to>
                                    </p:set>
                                    <p:animEffect transition="in" filter="wipe(right)">
                                      <p:cBhvr>
                                        <p:cTn id="31" dur="500"/>
                                        <p:tgtEl>
                                          <p:spTgt spid="4"/>
                                        </p:tgtEl>
                                      </p:cBhvr>
                                    </p:animEffect>
                                  </p:childTnLst>
                                </p:cTn>
                              </p:par>
                            </p:childTnLst>
                          </p:cTn>
                        </p:par>
                        <p:par>
                          <p:cTn id="32" fill="hold">
                            <p:stCondLst>
                              <p:cond delay="7000"/>
                            </p:stCondLst>
                            <p:childTnLst>
                              <p:par>
                                <p:cTn id="33" presetID="22" presetClass="entr" presetSubtype="1" fill="hold" grpId="0" nodeType="afterEffect">
                                  <p:stCondLst>
                                    <p:cond delay="500"/>
                                  </p:stCondLst>
                                  <p:childTnLst>
                                    <p:set>
                                      <p:cBhvr>
                                        <p:cTn id="34" dur="1" fill="hold">
                                          <p:stCondLst>
                                            <p:cond delay="0"/>
                                          </p:stCondLst>
                                        </p:cTn>
                                        <p:tgtEl>
                                          <p:spTgt spid="2"/>
                                        </p:tgtEl>
                                        <p:attrNameLst>
                                          <p:attrName>style.visibility</p:attrName>
                                        </p:attrNameLst>
                                      </p:cBhvr>
                                      <p:to>
                                        <p:strVal val="visible"/>
                                      </p:to>
                                    </p:set>
                                    <p:animEffect transition="in" filter="wipe(up)">
                                      <p:cBhvr>
                                        <p:cTn id="35" dur="500"/>
                                        <p:tgtEl>
                                          <p:spTgt spid="2"/>
                                        </p:tgtEl>
                                      </p:cBhvr>
                                    </p:animEffect>
                                  </p:childTnLst>
                                </p:cTn>
                              </p:par>
                            </p:childTnLst>
                          </p:cTn>
                        </p:par>
                        <p:par>
                          <p:cTn id="36" fill="hold">
                            <p:stCondLst>
                              <p:cond delay="8000"/>
                            </p:stCondLst>
                            <p:childTnLst>
                              <p:par>
                                <p:cTn id="37" presetID="22" presetClass="entr" presetSubtype="8" fill="hold" nodeType="afterEffect">
                                  <p:stCondLst>
                                    <p:cond delay="50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3" grpId="0" animBg="1"/>
      <p:bldP spid="24" grpId="0" animBg="1"/>
      <p:bldP spid="25" grpId="0" animBg="1"/>
      <p:bldP spid="26" grpId="0" animBg="1"/>
      <p:bldP spid="2" grpId="0"/>
      <p:bldP spid="1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63DC0492-D5D3-4686-A4F3-F39AE54C57A4}"/>
              </a:ext>
            </a:extLst>
          </p:cNvPr>
          <p:cNvPicPr>
            <a:picLocks noChangeAspect="1"/>
          </p:cNvPicPr>
          <p:nvPr/>
        </p:nvPicPr>
        <p:blipFill>
          <a:blip r:embed="rId3"/>
          <a:stretch>
            <a:fillRect/>
          </a:stretch>
        </p:blipFill>
        <p:spPr>
          <a:xfrm>
            <a:off x="733905" y="819476"/>
            <a:ext cx="7676190" cy="5219048"/>
          </a:xfrm>
          <a:prstGeom prst="rect">
            <a:avLst/>
          </a:prstGeom>
        </p:spPr>
      </p:pic>
      <p:sp>
        <p:nvSpPr>
          <p:cNvPr id="19" name="Date Placeholder 18"/>
          <p:cNvSpPr>
            <a:spLocks noGrp="1"/>
          </p:cNvSpPr>
          <p:nvPr>
            <p:ph type="dt" sz="half" idx="10"/>
          </p:nvPr>
        </p:nvSpPr>
        <p:spPr/>
        <p:txBody>
          <a:bodyPr/>
          <a:lstStyle/>
          <a:p>
            <a:pPr>
              <a:defRPr/>
            </a:pPr>
            <a:r>
              <a:rPr lang="en-US"/>
              <a:t>2023-10-16</a:t>
            </a:r>
            <a:endParaRPr lang="en-US" dirty="0"/>
          </a:p>
        </p:txBody>
      </p:sp>
      <p:sp>
        <p:nvSpPr>
          <p:cNvPr id="20" name="Slide Number Placeholder 19"/>
          <p:cNvSpPr>
            <a:spLocks noGrp="1"/>
          </p:cNvSpPr>
          <p:nvPr>
            <p:ph type="sldNum" sz="quarter" idx="12"/>
          </p:nvPr>
        </p:nvSpPr>
        <p:spPr/>
        <p:txBody>
          <a:bodyPr/>
          <a:lstStyle/>
          <a:p>
            <a:pPr>
              <a:defRPr/>
            </a:pPr>
            <a:fld id="{73529DF9-F8E1-4220-8C8F-E52644C5560B}" type="slidenum">
              <a:rPr lang="en-US" smtClean="0"/>
              <a:pPr>
                <a:defRPr/>
              </a:pPr>
              <a:t>16</a:t>
            </a:fld>
            <a:endParaRPr lang="en-US"/>
          </a:p>
        </p:txBody>
      </p:sp>
      <p:sp>
        <p:nvSpPr>
          <p:cNvPr id="21" name="Footer Placeholder 20"/>
          <p:cNvSpPr>
            <a:spLocks noGrp="1"/>
          </p:cNvSpPr>
          <p:nvPr>
            <p:ph type="ftr" sz="quarter" idx="11"/>
          </p:nvPr>
        </p:nvSpPr>
        <p:spPr/>
        <p:txBody>
          <a:bodyPr/>
          <a:lstStyle/>
          <a:p>
            <a:pPr>
              <a:defRPr/>
            </a:pPr>
            <a:r>
              <a:rPr lang="en-US" dirty="0"/>
              <a:t>Step 2 : Uploading Data</a:t>
            </a:r>
          </a:p>
        </p:txBody>
      </p:sp>
      <p:sp>
        <p:nvSpPr>
          <p:cNvPr id="8" name="TextBox 7"/>
          <p:cNvSpPr txBox="1"/>
          <p:nvPr/>
        </p:nvSpPr>
        <p:spPr>
          <a:xfrm>
            <a:off x="411480" y="457200"/>
            <a:ext cx="8321040" cy="461665"/>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eaLnBrk="0" hangingPunct="0">
              <a:spcBef>
                <a:spcPct val="50000"/>
              </a:spcBef>
              <a:defRPr/>
            </a:pPr>
            <a:r>
              <a:rPr lang="en-US" sz="2400" dirty="0"/>
              <a:t>… and you may be prompted to provide a mark description.</a:t>
            </a:r>
            <a:endParaRPr lang="en-US" sz="2400" dirty="0">
              <a:solidFill>
                <a:schemeClr val="tx2">
                  <a:lumMod val="40000"/>
                  <a:lumOff val="60000"/>
                </a:schemeClr>
              </a:solidFill>
            </a:endParaRPr>
          </a:p>
        </p:txBody>
      </p:sp>
      <p:sp>
        <p:nvSpPr>
          <p:cNvPr id="22" name="Rectangle 21">
            <a:extLst>
              <a:ext uri="{FF2B5EF4-FFF2-40B4-BE49-F238E27FC236}">
                <a16:creationId xmlns:a16="http://schemas.microsoft.com/office/drawing/2014/main" id="{8DD2ED0E-099F-47F9-9D1E-BA724C8E267D}"/>
              </a:ext>
            </a:extLst>
          </p:cNvPr>
          <p:cNvSpPr/>
          <p:nvPr/>
        </p:nvSpPr>
        <p:spPr>
          <a:xfrm>
            <a:off x="4107180" y="2661913"/>
            <a:ext cx="3512820" cy="246446"/>
          </a:xfrm>
          <a:prstGeom prst="rect">
            <a:avLst/>
          </a:prstGeom>
          <a:solidFill>
            <a:srgbClr val="FF0000">
              <a:alpha val="10000"/>
            </a:srgbClr>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FCF8D4F4-3B5A-C357-4156-5DE176EC78B2}"/>
              </a:ext>
            </a:extLst>
          </p:cNvPr>
          <p:cNvSpPr txBox="1"/>
          <p:nvPr/>
        </p:nvSpPr>
        <p:spPr>
          <a:xfrm>
            <a:off x="4105152" y="3057122"/>
            <a:ext cx="3514848" cy="646331"/>
          </a:xfrm>
          <a:prstGeom prst="rect">
            <a:avLst/>
          </a:prstGeom>
          <a:solidFill>
            <a:srgbClr val="FFE5E5"/>
          </a:solidFill>
          <a:ln w="28575">
            <a:solidFill>
              <a:srgbClr val="0070C0"/>
            </a:solidFill>
          </a:ln>
        </p:spPr>
        <p:txBody>
          <a:bodyPr wrap="square" rtlCol="0">
            <a:spAutoFit/>
          </a:bodyPr>
          <a:lstStyle/>
          <a:p>
            <a:r>
              <a:rPr lang="en-US" sz="1200" i="1" dirty="0">
                <a:solidFill>
                  <a:srgbClr val="0070C0"/>
                </a:solidFill>
              </a:rPr>
              <a:t>These 3 options don’t show up in OP5.1.</a:t>
            </a:r>
          </a:p>
          <a:p>
            <a:r>
              <a:rPr lang="en-US" sz="1200" i="1" dirty="0">
                <a:solidFill>
                  <a:srgbClr val="0070C0"/>
                </a:solidFill>
              </a:rPr>
              <a:t>You might see them in other OPUS applications, so let us look at each of them briefly.</a:t>
            </a:r>
          </a:p>
        </p:txBody>
      </p:sp>
      <p:sp>
        <p:nvSpPr>
          <p:cNvPr id="3" name="TextBox 2">
            <a:extLst>
              <a:ext uri="{FF2B5EF4-FFF2-40B4-BE49-F238E27FC236}">
                <a16:creationId xmlns:a16="http://schemas.microsoft.com/office/drawing/2014/main" id="{45601693-C547-ED50-39DA-E010A37C0E9E}"/>
              </a:ext>
            </a:extLst>
          </p:cNvPr>
          <p:cNvSpPr txBox="1"/>
          <p:nvPr/>
        </p:nvSpPr>
        <p:spPr>
          <a:xfrm>
            <a:off x="371288" y="3854447"/>
            <a:ext cx="8551149" cy="923330"/>
          </a:xfrm>
          <a:prstGeom prst="rect">
            <a:avLst/>
          </a:prstGeom>
          <a:solidFill>
            <a:srgbClr val="FFE5E5"/>
          </a:solidFill>
          <a:ln w="28575">
            <a:solidFill>
              <a:schemeClr val="accent1"/>
            </a:solidFill>
          </a:ln>
        </p:spPr>
        <p:txBody>
          <a:bodyPr wrap="square" rtlCol="0">
            <a:spAutoFit/>
          </a:bodyPr>
          <a:lstStyle/>
          <a:p>
            <a:r>
              <a:rPr lang="en-US" dirty="0">
                <a:solidFill>
                  <a:srgbClr val="0070C0"/>
                </a:solidFill>
              </a:rPr>
              <a:t>“SKIP DESCRIPTION” will be the best choice for OPUS PROJECTS.</a:t>
            </a:r>
          </a:p>
          <a:p>
            <a:pPr lvl="1"/>
            <a:r>
              <a:rPr lang="en-US" i="1" dirty="0">
                <a:solidFill>
                  <a:srgbClr val="0070C0"/>
                </a:solidFill>
              </a:rPr>
              <a:t>“Mark has a PID” and “Mark is NEW to NGS” are better used in OPUS Share</a:t>
            </a:r>
            <a:r>
              <a:rPr lang="en-US" dirty="0">
                <a:solidFill>
                  <a:srgbClr val="0070C0"/>
                </a:solidFill>
              </a:rPr>
              <a:t>.</a:t>
            </a:r>
          </a:p>
          <a:p>
            <a:r>
              <a:rPr lang="en-US" dirty="0">
                <a:solidFill>
                  <a:srgbClr val="0070C0"/>
                </a:solidFill>
              </a:rPr>
              <a:t>For the sake of completeness, I will show you all 3 methods. </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750"/>
                            </p:stCondLst>
                            <p:childTnLst>
                              <p:par>
                                <p:cTn id="9" presetID="22" presetClass="entr" presetSubtype="8" fill="hold" grpId="0" nodeType="afterEffect">
                                  <p:stCondLst>
                                    <p:cond delay="25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500"/>
                            </p:stCondLst>
                            <p:childTnLst>
                              <p:par>
                                <p:cTn id="13" presetID="22" presetClass="entr" presetSubtype="8" fill="hold" grpId="0" nodeType="afterEffect">
                                  <p:stCondLst>
                                    <p:cond delay="25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 grpId="0" animBg="1"/>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8F379DD6-895F-47A1-884B-6BEA7EEB0B19}"/>
              </a:ext>
            </a:extLst>
          </p:cNvPr>
          <p:cNvPicPr>
            <a:picLocks noChangeAspect="1"/>
          </p:cNvPicPr>
          <p:nvPr/>
        </p:nvPicPr>
        <p:blipFill>
          <a:blip r:embed="rId3"/>
          <a:stretch>
            <a:fillRect/>
          </a:stretch>
        </p:blipFill>
        <p:spPr>
          <a:xfrm>
            <a:off x="733905" y="819476"/>
            <a:ext cx="7676190" cy="5219048"/>
          </a:xfrm>
          <a:prstGeom prst="rect">
            <a:avLst/>
          </a:prstGeom>
        </p:spPr>
      </p:pic>
      <p:pic>
        <p:nvPicPr>
          <p:cNvPr id="16" name="Picture 15" descr="whitearrow.gif"/>
          <p:cNvPicPr>
            <a:picLocks noChangeAspect="1"/>
          </p:cNvPicPr>
          <p:nvPr/>
        </p:nvPicPr>
        <p:blipFill>
          <a:blip r:embed="rId4" cstate="print"/>
          <a:srcRect/>
          <a:stretch>
            <a:fillRect/>
          </a:stretch>
        </p:blipFill>
        <p:spPr bwMode="auto">
          <a:xfrm>
            <a:off x="6061407" y="2750726"/>
            <a:ext cx="439387" cy="439387"/>
          </a:xfrm>
          <a:prstGeom prst="rect">
            <a:avLst/>
          </a:prstGeom>
          <a:noFill/>
          <a:ln w="9525">
            <a:noFill/>
            <a:miter lim="800000"/>
            <a:headEnd/>
            <a:tailEnd/>
          </a:ln>
        </p:spPr>
      </p:pic>
      <p:sp>
        <p:nvSpPr>
          <p:cNvPr id="19" name="Date Placeholder 18"/>
          <p:cNvSpPr>
            <a:spLocks noGrp="1"/>
          </p:cNvSpPr>
          <p:nvPr>
            <p:ph type="dt" sz="half" idx="10"/>
          </p:nvPr>
        </p:nvSpPr>
        <p:spPr/>
        <p:txBody>
          <a:bodyPr/>
          <a:lstStyle/>
          <a:p>
            <a:pPr>
              <a:defRPr/>
            </a:pPr>
            <a:r>
              <a:rPr lang="en-US"/>
              <a:t>2023-10-16</a:t>
            </a:r>
            <a:endParaRPr lang="en-US" dirty="0"/>
          </a:p>
        </p:txBody>
      </p:sp>
      <p:sp>
        <p:nvSpPr>
          <p:cNvPr id="20" name="Slide Number Placeholder 19"/>
          <p:cNvSpPr>
            <a:spLocks noGrp="1"/>
          </p:cNvSpPr>
          <p:nvPr>
            <p:ph type="sldNum" sz="quarter" idx="12"/>
          </p:nvPr>
        </p:nvSpPr>
        <p:spPr/>
        <p:txBody>
          <a:bodyPr/>
          <a:lstStyle/>
          <a:p>
            <a:pPr>
              <a:defRPr/>
            </a:pPr>
            <a:fld id="{73529DF9-F8E1-4220-8C8F-E52644C5560B}" type="slidenum">
              <a:rPr lang="en-US" smtClean="0"/>
              <a:pPr>
                <a:defRPr/>
              </a:pPr>
              <a:t>17</a:t>
            </a:fld>
            <a:endParaRPr lang="en-US"/>
          </a:p>
        </p:txBody>
      </p:sp>
      <p:sp>
        <p:nvSpPr>
          <p:cNvPr id="21" name="Footer Placeholder 20"/>
          <p:cNvSpPr>
            <a:spLocks noGrp="1"/>
          </p:cNvSpPr>
          <p:nvPr>
            <p:ph type="ftr" sz="quarter" idx="11"/>
          </p:nvPr>
        </p:nvSpPr>
        <p:spPr/>
        <p:txBody>
          <a:bodyPr/>
          <a:lstStyle/>
          <a:p>
            <a:pPr>
              <a:defRPr/>
            </a:pPr>
            <a:r>
              <a:rPr lang="en-US" dirty="0"/>
              <a:t>Step 2 : Uploading Data</a:t>
            </a:r>
          </a:p>
        </p:txBody>
      </p:sp>
      <p:sp>
        <p:nvSpPr>
          <p:cNvPr id="8" name="TextBox 7"/>
          <p:cNvSpPr txBox="1"/>
          <p:nvPr/>
        </p:nvSpPr>
        <p:spPr>
          <a:xfrm>
            <a:off x="411480" y="457200"/>
            <a:ext cx="832104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eaLnBrk="0" hangingPunct="0">
              <a:spcBef>
                <a:spcPct val="50000"/>
              </a:spcBef>
              <a:defRPr/>
            </a:pPr>
            <a:r>
              <a:rPr lang="en-US" sz="2400" dirty="0"/>
              <a:t>Because it’s a little more interesting, let’s start by pretending this is a NEW mark. Click the “mark is NEW to NGS” button.</a:t>
            </a:r>
            <a:endParaRPr lang="en-US" sz="2400" dirty="0">
              <a:solidFill>
                <a:schemeClr val="tx2">
                  <a:lumMod val="40000"/>
                  <a:lumOff val="60000"/>
                </a:schemeClr>
              </a:solidFill>
            </a:endParaRPr>
          </a:p>
        </p:txBody>
      </p:sp>
      <p:sp>
        <p:nvSpPr>
          <p:cNvPr id="18" name="Rectangle 17">
            <a:extLst>
              <a:ext uri="{FF2B5EF4-FFF2-40B4-BE49-F238E27FC236}">
                <a16:creationId xmlns:a16="http://schemas.microsoft.com/office/drawing/2014/main" id="{CF9EEA91-127A-423B-A110-D7E165853312}"/>
              </a:ext>
            </a:extLst>
          </p:cNvPr>
          <p:cNvSpPr/>
          <p:nvPr/>
        </p:nvSpPr>
        <p:spPr>
          <a:xfrm>
            <a:off x="5120640" y="2661913"/>
            <a:ext cx="1325880" cy="246446"/>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Date Placeholder 18"/>
          <p:cNvSpPr>
            <a:spLocks noGrp="1"/>
          </p:cNvSpPr>
          <p:nvPr>
            <p:ph type="dt" sz="half" idx="10"/>
          </p:nvPr>
        </p:nvSpPr>
        <p:spPr/>
        <p:txBody>
          <a:bodyPr/>
          <a:lstStyle/>
          <a:p>
            <a:pPr>
              <a:defRPr/>
            </a:pPr>
            <a:r>
              <a:rPr lang="en-US"/>
              <a:t>2023-10-16</a:t>
            </a:r>
            <a:endParaRPr lang="en-US" dirty="0"/>
          </a:p>
        </p:txBody>
      </p:sp>
      <p:sp>
        <p:nvSpPr>
          <p:cNvPr id="20" name="Slide Number Placeholder 19"/>
          <p:cNvSpPr>
            <a:spLocks noGrp="1"/>
          </p:cNvSpPr>
          <p:nvPr>
            <p:ph type="sldNum" sz="quarter" idx="12"/>
          </p:nvPr>
        </p:nvSpPr>
        <p:spPr/>
        <p:txBody>
          <a:bodyPr/>
          <a:lstStyle/>
          <a:p>
            <a:pPr>
              <a:defRPr/>
            </a:pPr>
            <a:fld id="{73529DF9-F8E1-4220-8C8F-E52644C5560B}" type="slidenum">
              <a:rPr lang="en-US" smtClean="0"/>
              <a:pPr>
                <a:defRPr/>
              </a:pPr>
              <a:t>18</a:t>
            </a:fld>
            <a:endParaRPr lang="en-US"/>
          </a:p>
        </p:txBody>
      </p:sp>
      <p:sp>
        <p:nvSpPr>
          <p:cNvPr id="3" name="Footer Placeholder 2">
            <a:extLst>
              <a:ext uri="{FF2B5EF4-FFF2-40B4-BE49-F238E27FC236}">
                <a16:creationId xmlns:a16="http://schemas.microsoft.com/office/drawing/2014/main" id="{19067F20-DCA7-4BAF-AF9D-9CCDFDEBBC92}"/>
              </a:ext>
            </a:extLst>
          </p:cNvPr>
          <p:cNvSpPr>
            <a:spLocks noGrp="1"/>
          </p:cNvSpPr>
          <p:nvPr>
            <p:ph type="ftr" sz="quarter" idx="11"/>
          </p:nvPr>
        </p:nvSpPr>
        <p:spPr/>
        <p:txBody>
          <a:bodyPr/>
          <a:lstStyle/>
          <a:p>
            <a:pPr>
              <a:defRPr/>
            </a:pPr>
            <a:r>
              <a:rPr lang="en-US"/>
              <a:t>Step 2 : Uploading Data</a:t>
            </a:r>
            <a:endParaRPr lang="en-US" dirty="0"/>
          </a:p>
        </p:txBody>
      </p:sp>
      <p:pic>
        <p:nvPicPr>
          <p:cNvPr id="7" name="Picture 6">
            <a:extLst>
              <a:ext uri="{FF2B5EF4-FFF2-40B4-BE49-F238E27FC236}">
                <a16:creationId xmlns:a16="http://schemas.microsoft.com/office/drawing/2014/main" id="{F3E2EAF2-141C-4D88-9FFF-2FA65DFB1EF1}"/>
              </a:ext>
            </a:extLst>
          </p:cNvPr>
          <p:cNvPicPr>
            <a:picLocks noChangeAspect="1"/>
          </p:cNvPicPr>
          <p:nvPr/>
        </p:nvPicPr>
        <p:blipFill>
          <a:blip r:embed="rId3"/>
          <a:stretch>
            <a:fillRect/>
          </a:stretch>
        </p:blipFill>
        <p:spPr>
          <a:xfrm>
            <a:off x="2590800" y="0"/>
            <a:ext cx="3951124" cy="5108028"/>
          </a:xfrm>
          <a:prstGeom prst="rect">
            <a:avLst/>
          </a:prstGeom>
        </p:spPr>
      </p:pic>
      <p:sp>
        <p:nvSpPr>
          <p:cNvPr id="9" name="TextBox 8"/>
          <p:cNvSpPr txBox="1"/>
          <p:nvPr/>
        </p:nvSpPr>
        <p:spPr>
          <a:xfrm>
            <a:off x="411480" y="5212080"/>
            <a:ext cx="8321040"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eaLnBrk="0" hangingPunct="0">
              <a:spcBef>
                <a:spcPct val="50000"/>
              </a:spcBef>
              <a:defRPr/>
            </a:pPr>
            <a:r>
              <a:rPr lang="en-US" sz="2400" dirty="0"/>
              <a:t>In a moment, the “Describe new mark” form will appear. Through this form, the minimal information needed to identify a mark, and describe its location and condition can be uploaded.  </a:t>
            </a:r>
            <a:endParaRPr lang="en-US" sz="2400" dirty="0">
              <a:solidFill>
                <a:schemeClr val="tx2">
                  <a:lumMod val="40000"/>
                  <a:lumOff val="60000"/>
                </a:schemeClr>
              </a:solidFill>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DDE96065-472B-4E20-BDCF-2B6120707190}"/>
              </a:ext>
            </a:extLst>
          </p:cNvPr>
          <p:cNvPicPr>
            <a:picLocks noChangeAspect="1"/>
          </p:cNvPicPr>
          <p:nvPr/>
        </p:nvPicPr>
        <p:blipFill>
          <a:blip r:embed="rId3"/>
          <a:stretch>
            <a:fillRect/>
          </a:stretch>
        </p:blipFill>
        <p:spPr>
          <a:xfrm>
            <a:off x="1318260" y="0"/>
            <a:ext cx="6507480" cy="8412895"/>
          </a:xfrm>
          <a:prstGeom prst="rect">
            <a:avLst/>
          </a:prstGeom>
        </p:spPr>
      </p:pic>
      <p:sp>
        <p:nvSpPr>
          <p:cNvPr id="19" name="Date Placeholder 18"/>
          <p:cNvSpPr>
            <a:spLocks noGrp="1"/>
          </p:cNvSpPr>
          <p:nvPr>
            <p:ph type="dt" sz="half" idx="10"/>
          </p:nvPr>
        </p:nvSpPr>
        <p:spPr/>
        <p:txBody>
          <a:bodyPr/>
          <a:lstStyle/>
          <a:p>
            <a:pPr>
              <a:defRPr/>
            </a:pPr>
            <a:r>
              <a:rPr lang="en-US"/>
              <a:t>2023-10-16</a:t>
            </a:r>
            <a:endParaRPr lang="en-US" dirty="0"/>
          </a:p>
        </p:txBody>
      </p:sp>
      <p:sp>
        <p:nvSpPr>
          <p:cNvPr id="20" name="Slide Number Placeholder 19"/>
          <p:cNvSpPr>
            <a:spLocks noGrp="1"/>
          </p:cNvSpPr>
          <p:nvPr>
            <p:ph type="sldNum" sz="quarter" idx="12"/>
          </p:nvPr>
        </p:nvSpPr>
        <p:spPr/>
        <p:txBody>
          <a:bodyPr/>
          <a:lstStyle/>
          <a:p>
            <a:pPr>
              <a:defRPr/>
            </a:pPr>
            <a:fld id="{73529DF9-F8E1-4220-8C8F-E52644C5560B}" type="slidenum">
              <a:rPr lang="en-US" smtClean="0"/>
              <a:pPr>
                <a:defRPr/>
              </a:pPr>
              <a:t>19</a:t>
            </a:fld>
            <a:endParaRPr lang="en-US"/>
          </a:p>
        </p:txBody>
      </p:sp>
      <p:sp>
        <p:nvSpPr>
          <p:cNvPr id="21" name="Footer Placeholder 20"/>
          <p:cNvSpPr>
            <a:spLocks noGrp="1"/>
          </p:cNvSpPr>
          <p:nvPr>
            <p:ph type="ftr" sz="quarter" idx="11"/>
          </p:nvPr>
        </p:nvSpPr>
        <p:spPr/>
        <p:txBody>
          <a:bodyPr/>
          <a:lstStyle/>
          <a:p>
            <a:pPr>
              <a:defRPr/>
            </a:pPr>
            <a:r>
              <a:rPr lang="en-US" dirty="0"/>
              <a:t>Step 2 : Uploading Data</a:t>
            </a:r>
          </a:p>
        </p:txBody>
      </p:sp>
      <p:sp>
        <p:nvSpPr>
          <p:cNvPr id="9" name="TextBox 8"/>
          <p:cNvSpPr txBox="1"/>
          <p:nvPr/>
        </p:nvSpPr>
        <p:spPr>
          <a:xfrm>
            <a:off x="457200" y="5525353"/>
            <a:ext cx="822960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eaLnBrk="0" hangingPunct="0">
              <a:spcBef>
                <a:spcPct val="50000"/>
              </a:spcBef>
              <a:defRPr/>
            </a:pPr>
            <a:r>
              <a:rPr lang="en-US" sz="2400" dirty="0"/>
              <a:t>Consider reviewing “Help File: Mark Description”.  http://geodesy.noaa.gov/marks/descriptors.shtml</a:t>
            </a:r>
            <a:endParaRPr lang="en-US" sz="2400" dirty="0">
              <a:solidFill>
                <a:schemeClr val="tx2">
                  <a:lumMod val="40000"/>
                  <a:lumOff val="60000"/>
                </a:schemeClr>
              </a:solidFill>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Outline</a:t>
            </a:r>
          </a:p>
        </p:txBody>
      </p:sp>
      <p:sp>
        <p:nvSpPr>
          <p:cNvPr id="3" name="Content Placeholder 2"/>
          <p:cNvSpPr>
            <a:spLocks noGrp="1"/>
          </p:cNvSpPr>
          <p:nvPr>
            <p:ph idx="1"/>
          </p:nvPr>
        </p:nvSpPr>
        <p:spPr>
          <a:xfrm>
            <a:off x="457200" y="1280160"/>
            <a:ext cx="8686800" cy="4937760"/>
          </a:xfrm>
        </p:spPr>
        <p:txBody>
          <a:bodyPr/>
          <a:lstStyle/>
          <a:p>
            <a:pPr marL="461963" indent="-461963"/>
            <a:r>
              <a:rPr lang="en-US" sz="2800" dirty="0"/>
              <a:t>Introduction</a:t>
            </a:r>
          </a:p>
          <a:p>
            <a:pPr marL="461963" indent="-461963"/>
            <a:r>
              <a:rPr lang="en-US" sz="2800" dirty="0"/>
              <a:t>Step 1 : Creating a Project</a:t>
            </a:r>
          </a:p>
          <a:p>
            <a:pPr marL="461963" indent="-461963">
              <a:buFont typeface="Wingdings" pitchFamily="2" charset="2"/>
              <a:buChar char="Ø"/>
            </a:pPr>
            <a:r>
              <a:rPr lang="en-US" sz="2800" b="1" dirty="0"/>
              <a:t>Step 2 : Uploading Data</a:t>
            </a:r>
          </a:p>
          <a:p>
            <a:pPr marL="461963" indent="-461963"/>
            <a:r>
              <a:rPr lang="en-US" sz="2800" dirty="0"/>
              <a:t>Step 3 : Session Processing</a:t>
            </a:r>
          </a:p>
          <a:p>
            <a:pPr marL="461963" indent="-461963"/>
            <a:r>
              <a:rPr lang="en-US" sz="2800" dirty="0"/>
              <a:t>Step 4 : Network Adjustment</a:t>
            </a:r>
          </a:p>
        </p:txBody>
      </p:sp>
      <p:sp>
        <p:nvSpPr>
          <p:cNvPr id="4" name="Date Placeholder 3"/>
          <p:cNvSpPr>
            <a:spLocks noGrp="1"/>
          </p:cNvSpPr>
          <p:nvPr>
            <p:ph type="dt" sz="half" idx="10"/>
          </p:nvPr>
        </p:nvSpPr>
        <p:spPr/>
        <p:txBody>
          <a:bodyPr/>
          <a:lstStyle/>
          <a:p>
            <a:pPr>
              <a:defRPr/>
            </a:pPr>
            <a:r>
              <a:rPr lang="en-US"/>
              <a:t>2023-10-16</a:t>
            </a:r>
            <a:endParaRPr lang="en-US" dirty="0"/>
          </a:p>
        </p:txBody>
      </p:sp>
      <p:sp>
        <p:nvSpPr>
          <p:cNvPr id="5" name="Slide Number Placeholder 4"/>
          <p:cNvSpPr>
            <a:spLocks noGrp="1"/>
          </p:cNvSpPr>
          <p:nvPr>
            <p:ph type="sldNum" sz="quarter" idx="12"/>
          </p:nvPr>
        </p:nvSpPr>
        <p:spPr/>
        <p:txBody>
          <a:bodyPr/>
          <a:lstStyle/>
          <a:p>
            <a:pPr>
              <a:defRPr/>
            </a:pPr>
            <a:fld id="{73529DF9-F8E1-4220-8C8F-E52644C5560B}" type="slidenum">
              <a:rPr lang="en-US" smtClean="0"/>
              <a:pPr>
                <a:defRPr/>
              </a:pPr>
              <a:t>2</a:t>
            </a:fld>
            <a:endParaRPr lang="en-US"/>
          </a:p>
        </p:txBody>
      </p:sp>
      <p:sp>
        <p:nvSpPr>
          <p:cNvPr id="6" name="Footer Placeholder 5"/>
          <p:cNvSpPr>
            <a:spLocks noGrp="1"/>
          </p:cNvSpPr>
          <p:nvPr>
            <p:ph type="ftr" sz="quarter" idx="11"/>
          </p:nvPr>
        </p:nvSpPr>
        <p:spPr/>
        <p:txBody>
          <a:bodyPr/>
          <a:lstStyle/>
          <a:p>
            <a:pPr>
              <a:defRPr/>
            </a:pPr>
            <a:r>
              <a:rPr lang="en-US" dirty="0"/>
              <a:t>Step 2 : Uploading Data</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DA84E1BB-1459-4353-8FC6-572C96EA4DFF}"/>
              </a:ext>
            </a:extLst>
          </p:cNvPr>
          <p:cNvPicPr>
            <a:picLocks noChangeAspect="1"/>
          </p:cNvPicPr>
          <p:nvPr/>
        </p:nvPicPr>
        <p:blipFill>
          <a:blip r:embed="rId3"/>
          <a:stretch>
            <a:fillRect/>
          </a:stretch>
        </p:blipFill>
        <p:spPr>
          <a:xfrm>
            <a:off x="1318260" y="0"/>
            <a:ext cx="6507480" cy="8412895"/>
          </a:xfrm>
          <a:prstGeom prst="rect">
            <a:avLst/>
          </a:prstGeom>
        </p:spPr>
      </p:pic>
      <p:sp>
        <p:nvSpPr>
          <p:cNvPr id="19" name="Date Placeholder 18"/>
          <p:cNvSpPr>
            <a:spLocks noGrp="1"/>
          </p:cNvSpPr>
          <p:nvPr>
            <p:ph type="dt" sz="half" idx="10"/>
          </p:nvPr>
        </p:nvSpPr>
        <p:spPr/>
        <p:txBody>
          <a:bodyPr/>
          <a:lstStyle/>
          <a:p>
            <a:pPr>
              <a:defRPr/>
            </a:pPr>
            <a:r>
              <a:rPr lang="en-US"/>
              <a:t>2023-10-16</a:t>
            </a:r>
            <a:endParaRPr lang="en-US" dirty="0"/>
          </a:p>
        </p:txBody>
      </p:sp>
      <p:sp>
        <p:nvSpPr>
          <p:cNvPr id="20" name="Slide Number Placeholder 19"/>
          <p:cNvSpPr>
            <a:spLocks noGrp="1"/>
          </p:cNvSpPr>
          <p:nvPr>
            <p:ph type="sldNum" sz="quarter" idx="12"/>
          </p:nvPr>
        </p:nvSpPr>
        <p:spPr/>
        <p:txBody>
          <a:bodyPr/>
          <a:lstStyle/>
          <a:p>
            <a:pPr>
              <a:defRPr/>
            </a:pPr>
            <a:fld id="{73529DF9-F8E1-4220-8C8F-E52644C5560B}" type="slidenum">
              <a:rPr lang="en-US" smtClean="0"/>
              <a:pPr>
                <a:defRPr/>
              </a:pPr>
              <a:t>20</a:t>
            </a:fld>
            <a:endParaRPr lang="en-US"/>
          </a:p>
        </p:txBody>
      </p:sp>
      <p:sp>
        <p:nvSpPr>
          <p:cNvPr id="21" name="Footer Placeholder 20"/>
          <p:cNvSpPr>
            <a:spLocks noGrp="1"/>
          </p:cNvSpPr>
          <p:nvPr>
            <p:ph type="ftr" sz="quarter" idx="11"/>
          </p:nvPr>
        </p:nvSpPr>
        <p:spPr/>
        <p:txBody>
          <a:bodyPr/>
          <a:lstStyle/>
          <a:p>
            <a:pPr>
              <a:defRPr/>
            </a:pPr>
            <a:r>
              <a:rPr lang="en-US" dirty="0"/>
              <a:t>Step 2 : Uploading Data</a:t>
            </a:r>
          </a:p>
        </p:txBody>
      </p:sp>
      <p:sp>
        <p:nvSpPr>
          <p:cNvPr id="10" name="TextBox 9"/>
          <p:cNvSpPr txBox="1"/>
          <p:nvPr/>
        </p:nvSpPr>
        <p:spPr>
          <a:xfrm>
            <a:off x="457200" y="4786690"/>
            <a:ext cx="8252460" cy="1569660"/>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eaLnBrk="0" hangingPunct="0">
              <a:spcBef>
                <a:spcPct val="50000"/>
              </a:spcBef>
              <a:defRPr/>
            </a:pPr>
            <a:r>
              <a:rPr lang="en-US" sz="2400" dirty="0"/>
              <a:t>The descriptive data for all the marks used in the training materials can be found in the Observation Logs, Recovery Notes, and Photos files. The form is too large for a single slide, so we’ll focus on the top half first.</a:t>
            </a:r>
            <a:endParaRPr lang="en-US" sz="2400" dirty="0">
              <a:solidFill>
                <a:schemeClr val="tx2">
                  <a:lumMod val="40000"/>
                  <a:lumOff val="60000"/>
                </a:schemeClr>
              </a:solidFill>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5BA193B-85B4-4673-965C-AD143655E18A}"/>
              </a:ext>
            </a:extLst>
          </p:cNvPr>
          <p:cNvPicPr>
            <a:picLocks noChangeAspect="1"/>
          </p:cNvPicPr>
          <p:nvPr/>
        </p:nvPicPr>
        <p:blipFill>
          <a:blip r:embed="rId3"/>
          <a:stretch>
            <a:fillRect/>
          </a:stretch>
        </p:blipFill>
        <p:spPr>
          <a:xfrm>
            <a:off x="1318260" y="0"/>
            <a:ext cx="6507480" cy="8412895"/>
          </a:xfrm>
          <a:prstGeom prst="rect">
            <a:avLst/>
          </a:prstGeom>
        </p:spPr>
      </p:pic>
      <p:sp>
        <p:nvSpPr>
          <p:cNvPr id="19" name="Date Placeholder 18"/>
          <p:cNvSpPr>
            <a:spLocks noGrp="1"/>
          </p:cNvSpPr>
          <p:nvPr>
            <p:ph type="dt" sz="half" idx="10"/>
          </p:nvPr>
        </p:nvSpPr>
        <p:spPr/>
        <p:txBody>
          <a:bodyPr/>
          <a:lstStyle/>
          <a:p>
            <a:pPr>
              <a:defRPr/>
            </a:pPr>
            <a:r>
              <a:rPr lang="en-US"/>
              <a:t>2023-10-16</a:t>
            </a:r>
            <a:endParaRPr lang="en-US" dirty="0"/>
          </a:p>
        </p:txBody>
      </p:sp>
      <p:sp>
        <p:nvSpPr>
          <p:cNvPr id="20" name="Slide Number Placeholder 19"/>
          <p:cNvSpPr>
            <a:spLocks noGrp="1"/>
          </p:cNvSpPr>
          <p:nvPr>
            <p:ph type="sldNum" sz="quarter" idx="12"/>
          </p:nvPr>
        </p:nvSpPr>
        <p:spPr/>
        <p:txBody>
          <a:bodyPr/>
          <a:lstStyle/>
          <a:p>
            <a:pPr>
              <a:defRPr/>
            </a:pPr>
            <a:fld id="{73529DF9-F8E1-4220-8C8F-E52644C5560B}" type="slidenum">
              <a:rPr lang="en-US" smtClean="0"/>
              <a:pPr>
                <a:defRPr/>
              </a:pPr>
              <a:t>21</a:t>
            </a:fld>
            <a:endParaRPr lang="en-US"/>
          </a:p>
        </p:txBody>
      </p:sp>
      <p:sp>
        <p:nvSpPr>
          <p:cNvPr id="21" name="Footer Placeholder 20"/>
          <p:cNvSpPr>
            <a:spLocks noGrp="1"/>
          </p:cNvSpPr>
          <p:nvPr>
            <p:ph type="ftr" sz="quarter" idx="11"/>
          </p:nvPr>
        </p:nvSpPr>
        <p:spPr/>
        <p:txBody>
          <a:bodyPr/>
          <a:lstStyle/>
          <a:p>
            <a:pPr>
              <a:defRPr/>
            </a:pPr>
            <a:r>
              <a:rPr lang="en-US" dirty="0"/>
              <a:t>Step 2 : Uploading Data</a:t>
            </a:r>
          </a:p>
        </p:txBody>
      </p:sp>
      <p:sp>
        <p:nvSpPr>
          <p:cNvPr id="8" name="TextBox 7"/>
          <p:cNvSpPr txBox="1"/>
          <p:nvPr/>
        </p:nvSpPr>
        <p:spPr>
          <a:xfrm>
            <a:off x="457200" y="4786690"/>
            <a:ext cx="8229600" cy="1569660"/>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eaLnBrk="0" hangingPunct="0">
              <a:spcBef>
                <a:spcPct val="50000"/>
              </a:spcBef>
              <a:defRPr/>
            </a:pPr>
            <a:r>
              <a:rPr lang="en-US" sz="2400" dirty="0"/>
              <a:t>If the mark is a disk, the stamping should be copied exactly as it appears on the mark. In other cases, the designation may come from historical or other documentation. Usually stamping and designation will be similar. </a:t>
            </a:r>
            <a:endParaRPr lang="en-US" sz="2400" dirty="0">
              <a:solidFill>
                <a:schemeClr val="tx2">
                  <a:lumMod val="40000"/>
                  <a:lumOff val="60000"/>
                </a:schemeClr>
              </a:solidFill>
            </a:endParaRPr>
          </a:p>
        </p:txBody>
      </p:sp>
      <p:sp>
        <p:nvSpPr>
          <p:cNvPr id="4" name="TextBox 3">
            <a:extLst>
              <a:ext uri="{FF2B5EF4-FFF2-40B4-BE49-F238E27FC236}">
                <a16:creationId xmlns:a16="http://schemas.microsoft.com/office/drawing/2014/main" id="{D415AEDA-CF83-46C1-A180-15BC4EBD30AA}"/>
              </a:ext>
            </a:extLst>
          </p:cNvPr>
          <p:cNvSpPr txBox="1"/>
          <p:nvPr/>
        </p:nvSpPr>
        <p:spPr>
          <a:xfrm>
            <a:off x="3911601" y="2382460"/>
            <a:ext cx="711200" cy="261610"/>
          </a:xfrm>
          <a:prstGeom prst="rect">
            <a:avLst/>
          </a:prstGeom>
          <a:noFill/>
        </p:spPr>
        <p:txBody>
          <a:bodyPr wrap="square" rtlCol="0">
            <a:spAutoFit/>
          </a:bodyPr>
          <a:lstStyle/>
          <a:p>
            <a:r>
              <a:rPr lang="en-US" sz="1100" dirty="0">
                <a:solidFill>
                  <a:srgbClr val="FF0000"/>
                </a:solidFill>
              </a:rPr>
              <a:t>5202 G</a:t>
            </a:r>
          </a:p>
        </p:txBody>
      </p:sp>
      <p:sp>
        <p:nvSpPr>
          <p:cNvPr id="12" name="TextBox 11">
            <a:extLst>
              <a:ext uri="{FF2B5EF4-FFF2-40B4-BE49-F238E27FC236}">
                <a16:creationId xmlns:a16="http://schemas.microsoft.com/office/drawing/2014/main" id="{F6C7E7BD-3CDC-405F-B1AC-B0EE35C48093}"/>
              </a:ext>
            </a:extLst>
          </p:cNvPr>
          <p:cNvSpPr txBox="1"/>
          <p:nvPr/>
        </p:nvSpPr>
        <p:spPr>
          <a:xfrm>
            <a:off x="3911600" y="2166560"/>
            <a:ext cx="1060449" cy="261610"/>
          </a:xfrm>
          <a:prstGeom prst="rect">
            <a:avLst/>
          </a:prstGeom>
          <a:noFill/>
        </p:spPr>
        <p:txBody>
          <a:bodyPr wrap="square" rtlCol="0">
            <a:spAutoFit/>
          </a:bodyPr>
          <a:lstStyle/>
          <a:p>
            <a:r>
              <a:rPr lang="en-US" sz="1100" dirty="0">
                <a:solidFill>
                  <a:srgbClr val="FF0000"/>
                </a:solidFill>
              </a:rPr>
              <a:t>5202 G 1987</a:t>
            </a:r>
          </a:p>
        </p:txBody>
      </p:sp>
      <p:sp>
        <p:nvSpPr>
          <p:cNvPr id="13" name="Rectangle 12">
            <a:extLst>
              <a:ext uri="{FF2B5EF4-FFF2-40B4-BE49-F238E27FC236}">
                <a16:creationId xmlns:a16="http://schemas.microsoft.com/office/drawing/2014/main" id="{9475C4DB-B33E-481A-B896-BE59CC1A45DF}"/>
              </a:ext>
            </a:extLst>
          </p:cNvPr>
          <p:cNvSpPr/>
          <p:nvPr/>
        </p:nvSpPr>
        <p:spPr>
          <a:xfrm>
            <a:off x="3909060" y="2156324"/>
            <a:ext cx="1325880" cy="246446"/>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54693D1C-2B56-468A-AD5E-A74ACAD3BFE9}"/>
              </a:ext>
            </a:extLst>
          </p:cNvPr>
          <p:cNvSpPr/>
          <p:nvPr/>
        </p:nvSpPr>
        <p:spPr>
          <a:xfrm>
            <a:off x="3909060" y="2402770"/>
            <a:ext cx="1325880" cy="246446"/>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1000"/>
                            </p:stCondLst>
                            <p:childTnLst>
                              <p:par>
                                <p:cTn id="9" presetID="22" presetClass="entr" presetSubtype="8" fill="hold" grpId="0" nodeType="afterEffect">
                                  <p:stCondLst>
                                    <p:cond delay="50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2000"/>
                            </p:stCondLst>
                            <p:childTnLst>
                              <p:par>
                                <p:cTn id="13" presetID="22" presetClass="entr" presetSubtype="8" fill="hold" grpId="0" nodeType="afterEffect">
                                  <p:stCondLst>
                                    <p:cond delay="50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3000"/>
                            </p:stCondLst>
                            <p:childTnLst>
                              <p:par>
                                <p:cTn id="17" presetID="22" presetClass="entr" presetSubtype="8" fill="hold" grpId="0" nodeType="afterEffect">
                                  <p:stCondLst>
                                    <p:cond delay="50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p:bldP spid="13" grpId="0" animBg="1"/>
      <p:bldP spid="1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90863EEB-F213-4B1C-B59E-11795AD00D04}"/>
              </a:ext>
            </a:extLst>
          </p:cNvPr>
          <p:cNvPicPr>
            <a:picLocks noChangeAspect="1"/>
          </p:cNvPicPr>
          <p:nvPr/>
        </p:nvPicPr>
        <p:blipFill>
          <a:blip r:embed="rId3"/>
          <a:stretch>
            <a:fillRect/>
          </a:stretch>
        </p:blipFill>
        <p:spPr>
          <a:xfrm>
            <a:off x="1425480" y="0"/>
            <a:ext cx="6293039" cy="6858000"/>
          </a:xfrm>
          <a:prstGeom prst="rect">
            <a:avLst/>
          </a:prstGeom>
        </p:spPr>
      </p:pic>
      <p:sp>
        <p:nvSpPr>
          <p:cNvPr id="19" name="Date Placeholder 18"/>
          <p:cNvSpPr>
            <a:spLocks noGrp="1"/>
          </p:cNvSpPr>
          <p:nvPr>
            <p:ph type="dt" sz="half" idx="10"/>
          </p:nvPr>
        </p:nvSpPr>
        <p:spPr/>
        <p:txBody>
          <a:bodyPr/>
          <a:lstStyle/>
          <a:p>
            <a:pPr>
              <a:defRPr/>
            </a:pPr>
            <a:r>
              <a:rPr lang="en-US"/>
              <a:t>2023-10-16</a:t>
            </a:r>
            <a:endParaRPr lang="en-US" dirty="0"/>
          </a:p>
        </p:txBody>
      </p:sp>
      <p:sp>
        <p:nvSpPr>
          <p:cNvPr id="20" name="Slide Number Placeholder 19"/>
          <p:cNvSpPr>
            <a:spLocks noGrp="1"/>
          </p:cNvSpPr>
          <p:nvPr>
            <p:ph type="sldNum" sz="quarter" idx="12"/>
          </p:nvPr>
        </p:nvSpPr>
        <p:spPr/>
        <p:txBody>
          <a:bodyPr/>
          <a:lstStyle/>
          <a:p>
            <a:pPr>
              <a:defRPr/>
            </a:pPr>
            <a:fld id="{73529DF9-F8E1-4220-8C8F-E52644C5560B}" type="slidenum">
              <a:rPr lang="en-US" smtClean="0"/>
              <a:pPr>
                <a:defRPr/>
              </a:pPr>
              <a:t>22</a:t>
            </a:fld>
            <a:endParaRPr lang="en-US"/>
          </a:p>
        </p:txBody>
      </p:sp>
      <p:sp>
        <p:nvSpPr>
          <p:cNvPr id="21" name="Footer Placeholder 20"/>
          <p:cNvSpPr>
            <a:spLocks noGrp="1"/>
          </p:cNvSpPr>
          <p:nvPr>
            <p:ph type="ftr" sz="quarter" idx="11"/>
          </p:nvPr>
        </p:nvSpPr>
        <p:spPr/>
        <p:txBody>
          <a:bodyPr/>
          <a:lstStyle/>
          <a:p>
            <a:pPr>
              <a:defRPr/>
            </a:pPr>
            <a:r>
              <a:rPr lang="en-US" dirty="0"/>
              <a:t>Step 2 : Uploading Data</a:t>
            </a:r>
          </a:p>
        </p:txBody>
      </p:sp>
      <p:sp>
        <p:nvSpPr>
          <p:cNvPr id="7" name="TextBox 6"/>
          <p:cNvSpPr txBox="1"/>
          <p:nvPr/>
        </p:nvSpPr>
        <p:spPr>
          <a:xfrm>
            <a:off x="411480" y="5212080"/>
            <a:ext cx="8321040"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eaLnBrk="0" hangingPunct="0">
              <a:spcBef>
                <a:spcPct val="50000"/>
              </a:spcBef>
              <a:defRPr/>
            </a:pPr>
            <a:r>
              <a:rPr lang="en-US" sz="2400" dirty="0"/>
              <a:t>Example Mark (5202 G) is a vertical control disk on an aluminum rod, so we select the type appropriately. Remember to enter the rod and sleeve depths in these cases.</a:t>
            </a:r>
            <a:endParaRPr lang="en-US" sz="2400" dirty="0">
              <a:solidFill>
                <a:schemeClr val="tx2">
                  <a:lumMod val="40000"/>
                  <a:lumOff val="60000"/>
                </a:schemeClr>
              </a:solidFill>
            </a:endParaRPr>
          </a:p>
        </p:txBody>
      </p:sp>
      <p:sp>
        <p:nvSpPr>
          <p:cNvPr id="13" name="Rectangle 12">
            <a:extLst>
              <a:ext uri="{FF2B5EF4-FFF2-40B4-BE49-F238E27FC236}">
                <a16:creationId xmlns:a16="http://schemas.microsoft.com/office/drawing/2014/main" id="{32BF2863-A3D3-48C6-8EB8-40FA4372FF15}"/>
              </a:ext>
            </a:extLst>
          </p:cNvPr>
          <p:cNvSpPr/>
          <p:nvPr/>
        </p:nvSpPr>
        <p:spPr>
          <a:xfrm>
            <a:off x="3978910" y="1999545"/>
            <a:ext cx="961390" cy="246446"/>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FECEDB96-37D2-4BF9-91F2-F7DF2A73827F}"/>
              </a:ext>
            </a:extLst>
          </p:cNvPr>
          <p:cNvSpPr/>
          <p:nvPr/>
        </p:nvSpPr>
        <p:spPr>
          <a:xfrm>
            <a:off x="4992910" y="1999545"/>
            <a:ext cx="2093690" cy="246446"/>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E70D9AA1-5C3F-41BD-97E8-A5B7357B4DE2}"/>
              </a:ext>
            </a:extLst>
          </p:cNvPr>
          <p:cNvSpPr/>
          <p:nvPr/>
        </p:nvSpPr>
        <p:spPr>
          <a:xfrm>
            <a:off x="3978910" y="2249992"/>
            <a:ext cx="3107690" cy="201108"/>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1000"/>
                            </p:stCondLst>
                            <p:childTnLst>
                              <p:par>
                                <p:cTn id="9" presetID="22" presetClass="entr" presetSubtype="8" fill="hold" grpId="0" nodeType="afterEffect">
                                  <p:stCondLst>
                                    <p:cond delay="50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2000"/>
                            </p:stCondLst>
                            <p:childTnLst>
                              <p:par>
                                <p:cTn id="13" presetID="22" presetClass="entr" presetSubtype="8" fill="hold" grpId="0" nodeType="afterEffect">
                                  <p:stCondLst>
                                    <p:cond delay="50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33DCD405-A24D-415B-93B4-BDEFA33F0FD2}"/>
              </a:ext>
            </a:extLst>
          </p:cNvPr>
          <p:cNvPicPr>
            <a:picLocks noChangeAspect="1"/>
          </p:cNvPicPr>
          <p:nvPr/>
        </p:nvPicPr>
        <p:blipFill>
          <a:blip r:embed="rId3"/>
          <a:stretch>
            <a:fillRect/>
          </a:stretch>
        </p:blipFill>
        <p:spPr>
          <a:xfrm>
            <a:off x="1425480" y="0"/>
            <a:ext cx="6293039" cy="6858000"/>
          </a:xfrm>
          <a:prstGeom prst="rect">
            <a:avLst/>
          </a:prstGeom>
        </p:spPr>
      </p:pic>
      <p:sp>
        <p:nvSpPr>
          <p:cNvPr id="19" name="Date Placeholder 18"/>
          <p:cNvSpPr>
            <a:spLocks noGrp="1"/>
          </p:cNvSpPr>
          <p:nvPr>
            <p:ph type="dt" sz="half" idx="10"/>
          </p:nvPr>
        </p:nvSpPr>
        <p:spPr/>
        <p:txBody>
          <a:bodyPr/>
          <a:lstStyle/>
          <a:p>
            <a:pPr>
              <a:defRPr/>
            </a:pPr>
            <a:r>
              <a:rPr lang="en-US"/>
              <a:t>2023-10-16</a:t>
            </a:r>
            <a:endParaRPr lang="en-US" dirty="0"/>
          </a:p>
        </p:txBody>
      </p:sp>
      <p:sp>
        <p:nvSpPr>
          <p:cNvPr id="20" name="Slide Number Placeholder 19"/>
          <p:cNvSpPr>
            <a:spLocks noGrp="1"/>
          </p:cNvSpPr>
          <p:nvPr>
            <p:ph type="sldNum" sz="quarter" idx="12"/>
          </p:nvPr>
        </p:nvSpPr>
        <p:spPr/>
        <p:txBody>
          <a:bodyPr/>
          <a:lstStyle/>
          <a:p>
            <a:pPr>
              <a:defRPr/>
            </a:pPr>
            <a:fld id="{73529DF9-F8E1-4220-8C8F-E52644C5560B}" type="slidenum">
              <a:rPr lang="en-US" smtClean="0"/>
              <a:pPr>
                <a:defRPr/>
              </a:pPr>
              <a:t>23</a:t>
            </a:fld>
            <a:endParaRPr lang="en-US"/>
          </a:p>
        </p:txBody>
      </p:sp>
      <p:sp>
        <p:nvSpPr>
          <p:cNvPr id="21" name="Footer Placeholder 20"/>
          <p:cNvSpPr>
            <a:spLocks noGrp="1"/>
          </p:cNvSpPr>
          <p:nvPr>
            <p:ph type="ftr" sz="quarter" idx="11"/>
          </p:nvPr>
        </p:nvSpPr>
        <p:spPr/>
        <p:txBody>
          <a:bodyPr/>
          <a:lstStyle/>
          <a:p>
            <a:pPr>
              <a:defRPr/>
            </a:pPr>
            <a:r>
              <a:rPr lang="en-US" dirty="0"/>
              <a:t>Step 2 : Uploading Data</a:t>
            </a:r>
          </a:p>
        </p:txBody>
      </p:sp>
      <p:sp>
        <p:nvSpPr>
          <p:cNvPr id="7" name="TextBox 6"/>
          <p:cNvSpPr txBox="1"/>
          <p:nvPr/>
        </p:nvSpPr>
        <p:spPr>
          <a:xfrm>
            <a:off x="411480" y="5212080"/>
            <a:ext cx="832104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eaLnBrk="0" hangingPunct="0">
              <a:spcBef>
                <a:spcPct val="50000"/>
              </a:spcBef>
              <a:defRPr/>
            </a:pPr>
            <a:r>
              <a:rPr lang="en-US" sz="2400" dirty="0"/>
              <a:t>A variety of settings for the mark are provided via the pull-down menu. Use the “Specific setting” field for unique information.</a:t>
            </a:r>
            <a:endParaRPr lang="en-US" sz="2400" dirty="0">
              <a:solidFill>
                <a:schemeClr val="tx2">
                  <a:lumMod val="40000"/>
                  <a:lumOff val="60000"/>
                </a:schemeClr>
              </a:solidFill>
            </a:endParaRPr>
          </a:p>
        </p:txBody>
      </p:sp>
      <p:sp>
        <p:nvSpPr>
          <p:cNvPr id="13" name="Rectangle 12">
            <a:extLst>
              <a:ext uri="{FF2B5EF4-FFF2-40B4-BE49-F238E27FC236}">
                <a16:creationId xmlns:a16="http://schemas.microsoft.com/office/drawing/2014/main" id="{5FDA3019-130D-4FC1-B44A-727601A028B9}"/>
              </a:ext>
            </a:extLst>
          </p:cNvPr>
          <p:cNvSpPr/>
          <p:nvPr/>
        </p:nvSpPr>
        <p:spPr>
          <a:xfrm>
            <a:off x="3972560" y="2443574"/>
            <a:ext cx="3107690" cy="201108"/>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A0171E06-24C2-4352-AF30-61056F875830}"/>
              </a:ext>
            </a:extLst>
          </p:cNvPr>
          <p:cNvPicPr>
            <a:picLocks noChangeAspect="1"/>
          </p:cNvPicPr>
          <p:nvPr/>
        </p:nvPicPr>
        <p:blipFill>
          <a:blip r:embed="rId3"/>
          <a:stretch>
            <a:fillRect/>
          </a:stretch>
        </p:blipFill>
        <p:spPr>
          <a:xfrm>
            <a:off x="1425480" y="0"/>
            <a:ext cx="6293039" cy="6858000"/>
          </a:xfrm>
          <a:prstGeom prst="rect">
            <a:avLst/>
          </a:prstGeom>
        </p:spPr>
      </p:pic>
      <p:sp>
        <p:nvSpPr>
          <p:cNvPr id="19" name="Date Placeholder 18"/>
          <p:cNvSpPr>
            <a:spLocks noGrp="1"/>
          </p:cNvSpPr>
          <p:nvPr>
            <p:ph type="dt" sz="half" idx="10"/>
          </p:nvPr>
        </p:nvSpPr>
        <p:spPr/>
        <p:txBody>
          <a:bodyPr/>
          <a:lstStyle/>
          <a:p>
            <a:pPr>
              <a:defRPr/>
            </a:pPr>
            <a:r>
              <a:rPr lang="en-US"/>
              <a:t>2023-10-16</a:t>
            </a:r>
            <a:endParaRPr lang="en-US" dirty="0"/>
          </a:p>
        </p:txBody>
      </p:sp>
      <p:sp>
        <p:nvSpPr>
          <p:cNvPr id="20" name="Slide Number Placeholder 19"/>
          <p:cNvSpPr>
            <a:spLocks noGrp="1"/>
          </p:cNvSpPr>
          <p:nvPr>
            <p:ph type="sldNum" sz="quarter" idx="12"/>
          </p:nvPr>
        </p:nvSpPr>
        <p:spPr/>
        <p:txBody>
          <a:bodyPr/>
          <a:lstStyle/>
          <a:p>
            <a:pPr>
              <a:defRPr/>
            </a:pPr>
            <a:fld id="{73529DF9-F8E1-4220-8C8F-E52644C5560B}" type="slidenum">
              <a:rPr lang="en-US" smtClean="0"/>
              <a:pPr>
                <a:defRPr/>
              </a:pPr>
              <a:t>24</a:t>
            </a:fld>
            <a:endParaRPr lang="en-US"/>
          </a:p>
        </p:txBody>
      </p:sp>
      <p:sp>
        <p:nvSpPr>
          <p:cNvPr id="21" name="Footer Placeholder 20"/>
          <p:cNvSpPr>
            <a:spLocks noGrp="1"/>
          </p:cNvSpPr>
          <p:nvPr>
            <p:ph type="ftr" sz="quarter" idx="11"/>
          </p:nvPr>
        </p:nvSpPr>
        <p:spPr/>
        <p:txBody>
          <a:bodyPr/>
          <a:lstStyle/>
          <a:p>
            <a:pPr>
              <a:defRPr/>
            </a:pPr>
            <a:r>
              <a:rPr lang="en-US" dirty="0"/>
              <a:t>Step 2 : Uploading Data</a:t>
            </a:r>
          </a:p>
        </p:txBody>
      </p:sp>
      <p:sp>
        <p:nvSpPr>
          <p:cNvPr id="8" name="TextBox 7"/>
          <p:cNvSpPr txBox="1"/>
          <p:nvPr/>
        </p:nvSpPr>
        <p:spPr>
          <a:xfrm>
            <a:off x="411480" y="4846320"/>
            <a:ext cx="8321040" cy="1569660"/>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eaLnBrk="0" hangingPunct="0">
              <a:spcBef>
                <a:spcPct val="50000"/>
              </a:spcBef>
              <a:defRPr/>
            </a:pPr>
            <a:r>
              <a:rPr lang="en-US" sz="2400" dirty="0"/>
              <a:t>Next, describe how to find the mark. The description is limited to 500 characters, but that’s OK. Assume the next person will be able to get close to the mark using their handheld GNSS, and include just the last few critical steps needed to find the mark.</a:t>
            </a:r>
            <a:endParaRPr lang="en-US" sz="2400" dirty="0">
              <a:solidFill>
                <a:schemeClr val="tx2">
                  <a:lumMod val="40000"/>
                  <a:lumOff val="60000"/>
                </a:schemeClr>
              </a:solidFill>
            </a:endParaRPr>
          </a:p>
        </p:txBody>
      </p:sp>
      <p:sp>
        <p:nvSpPr>
          <p:cNvPr id="12" name="Rectangle 11">
            <a:extLst>
              <a:ext uri="{FF2B5EF4-FFF2-40B4-BE49-F238E27FC236}">
                <a16:creationId xmlns:a16="http://schemas.microsoft.com/office/drawing/2014/main" id="{C5E0B6BC-21B5-4CC2-BA1F-FCA0A015C3AA}"/>
              </a:ext>
            </a:extLst>
          </p:cNvPr>
          <p:cNvSpPr/>
          <p:nvPr/>
        </p:nvSpPr>
        <p:spPr>
          <a:xfrm>
            <a:off x="3972560" y="2672173"/>
            <a:ext cx="3107690" cy="2037621"/>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B92B359A-FDFA-4899-A7B2-E2536471FDEF}"/>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10BC5A27-632E-47B1-A7CA-AD187663703B}"/>
              </a:ext>
            </a:extLst>
          </p:cNvPr>
          <p:cNvSpPr>
            <a:spLocks noGrp="1"/>
          </p:cNvSpPr>
          <p:nvPr>
            <p:ph type="ftr" sz="quarter" idx="11"/>
          </p:nvPr>
        </p:nvSpPr>
        <p:spPr/>
        <p:txBody>
          <a:bodyPr/>
          <a:lstStyle/>
          <a:p>
            <a:pPr>
              <a:defRPr/>
            </a:pPr>
            <a:r>
              <a:rPr lang="en-US"/>
              <a:t>Step 2 : Uploading Data</a:t>
            </a:r>
            <a:endParaRPr lang="en-US" dirty="0"/>
          </a:p>
        </p:txBody>
      </p:sp>
      <p:sp>
        <p:nvSpPr>
          <p:cNvPr id="6" name="Slide Number Placeholder 5">
            <a:extLst>
              <a:ext uri="{FF2B5EF4-FFF2-40B4-BE49-F238E27FC236}">
                <a16:creationId xmlns:a16="http://schemas.microsoft.com/office/drawing/2014/main" id="{138A5A93-9862-4F77-852D-86C171CF0D45}"/>
              </a:ext>
            </a:extLst>
          </p:cNvPr>
          <p:cNvSpPr>
            <a:spLocks noGrp="1"/>
          </p:cNvSpPr>
          <p:nvPr>
            <p:ph type="sldNum" sz="quarter" idx="12"/>
          </p:nvPr>
        </p:nvSpPr>
        <p:spPr/>
        <p:txBody>
          <a:bodyPr/>
          <a:lstStyle/>
          <a:p>
            <a:pPr>
              <a:defRPr/>
            </a:pPr>
            <a:fld id="{73529DF9-F8E1-4220-8C8F-E52644C5560B}" type="slidenum">
              <a:rPr lang="en-US" smtClean="0"/>
              <a:pPr>
                <a:defRPr/>
              </a:pPr>
              <a:t>25</a:t>
            </a:fld>
            <a:endParaRPr lang="en-US"/>
          </a:p>
        </p:txBody>
      </p:sp>
      <p:pic>
        <p:nvPicPr>
          <p:cNvPr id="8" name="Picture 7">
            <a:extLst>
              <a:ext uri="{FF2B5EF4-FFF2-40B4-BE49-F238E27FC236}">
                <a16:creationId xmlns:a16="http://schemas.microsoft.com/office/drawing/2014/main" id="{D611FF00-B724-4251-98D5-2A5609EE7DEE}"/>
              </a:ext>
            </a:extLst>
          </p:cNvPr>
          <p:cNvPicPr>
            <a:picLocks noChangeAspect="1"/>
          </p:cNvPicPr>
          <p:nvPr/>
        </p:nvPicPr>
        <p:blipFill>
          <a:blip r:embed="rId2"/>
          <a:stretch>
            <a:fillRect/>
          </a:stretch>
        </p:blipFill>
        <p:spPr>
          <a:xfrm>
            <a:off x="1425480" y="0"/>
            <a:ext cx="6293039" cy="6858000"/>
          </a:xfrm>
          <a:prstGeom prst="rect">
            <a:avLst/>
          </a:prstGeom>
        </p:spPr>
      </p:pic>
      <p:sp>
        <p:nvSpPr>
          <p:cNvPr id="9" name="TextBox 8">
            <a:extLst>
              <a:ext uri="{FF2B5EF4-FFF2-40B4-BE49-F238E27FC236}">
                <a16:creationId xmlns:a16="http://schemas.microsoft.com/office/drawing/2014/main" id="{0AA8BDE1-7365-4526-82D8-267782CE24B9}"/>
              </a:ext>
            </a:extLst>
          </p:cNvPr>
          <p:cNvSpPr txBox="1"/>
          <p:nvPr/>
        </p:nvSpPr>
        <p:spPr>
          <a:xfrm>
            <a:off x="457199" y="1562100"/>
            <a:ext cx="8229600" cy="2492990"/>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eaLnBrk="0" hangingPunct="0">
              <a:spcBef>
                <a:spcPct val="50000"/>
              </a:spcBef>
              <a:defRPr/>
            </a:pPr>
            <a:r>
              <a:rPr lang="en-US" sz="2400" dirty="0"/>
              <a:t>Stability, Magnetic, Application, Antenna S/N, and Receiver Model, S/N and Firmware fields aren’t required, but still important to the description of the mark and traceability of the work. Complete these if possible.</a:t>
            </a:r>
            <a:endParaRPr lang="en-US" sz="2400" dirty="0">
              <a:solidFill>
                <a:schemeClr val="tx2">
                  <a:lumMod val="40000"/>
                  <a:lumOff val="60000"/>
                </a:schemeClr>
              </a:solidFill>
            </a:endParaRPr>
          </a:p>
          <a:p>
            <a:pPr marL="3175" indent="-3175" eaLnBrk="0" hangingPunct="0">
              <a:spcBef>
                <a:spcPct val="50000"/>
              </a:spcBef>
              <a:defRPr/>
            </a:pPr>
            <a:r>
              <a:rPr lang="en-US" sz="2400" dirty="0"/>
              <a:t>Continue entering the data in each field, when finished, click Upload Description, or select Discard to cancel.</a:t>
            </a:r>
            <a:endParaRPr lang="en-US" sz="2400" dirty="0">
              <a:solidFill>
                <a:schemeClr val="tx2">
                  <a:lumMod val="40000"/>
                  <a:lumOff val="60000"/>
                </a:schemeClr>
              </a:solidFill>
            </a:endParaRPr>
          </a:p>
        </p:txBody>
      </p:sp>
      <p:sp>
        <p:nvSpPr>
          <p:cNvPr id="10" name="Rectangle 9">
            <a:extLst>
              <a:ext uri="{FF2B5EF4-FFF2-40B4-BE49-F238E27FC236}">
                <a16:creationId xmlns:a16="http://schemas.microsoft.com/office/drawing/2014/main" id="{D4B91B5E-DB13-4DC0-9973-C120D6F55CBB}"/>
              </a:ext>
            </a:extLst>
          </p:cNvPr>
          <p:cNvSpPr/>
          <p:nvPr/>
        </p:nvSpPr>
        <p:spPr>
          <a:xfrm>
            <a:off x="3089274" y="6600826"/>
            <a:ext cx="1101725" cy="215900"/>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0497191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Date Placeholder 18"/>
          <p:cNvSpPr>
            <a:spLocks noGrp="1"/>
          </p:cNvSpPr>
          <p:nvPr>
            <p:ph type="dt" sz="half" idx="10"/>
          </p:nvPr>
        </p:nvSpPr>
        <p:spPr/>
        <p:txBody>
          <a:bodyPr/>
          <a:lstStyle/>
          <a:p>
            <a:pPr>
              <a:defRPr/>
            </a:pPr>
            <a:r>
              <a:rPr lang="en-US"/>
              <a:t>2023-10-16</a:t>
            </a:r>
            <a:endParaRPr lang="en-US" dirty="0"/>
          </a:p>
        </p:txBody>
      </p:sp>
      <p:sp>
        <p:nvSpPr>
          <p:cNvPr id="20" name="Slide Number Placeholder 19"/>
          <p:cNvSpPr>
            <a:spLocks noGrp="1"/>
          </p:cNvSpPr>
          <p:nvPr>
            <p:ph type="sldNum" sz="quarter" idx="12"/>
          </p:nvPr>
        </p:nvSpPr>
        <p:spPr/>
        <p:txBody>
          <a:bodyPr/>
          <a:lstStyle/>
          <a:p>
            <a:pPr>
              <a:defRPr/>
            </a:pPr>
            <a:fld id="{73529DF9-F8E1-4220-8C8F-E52644C5560B}" type="slidenum">
              <a:rPr lang="en-US" smtClean="0"/>
              <a:pPr>
                <a:defRPr/>
              </a:pPr>
              <a:t>26</a:t>
            </a:fld>
            <a:endParaRPr lang="en-US"/>
          </a:p>
        </p:txBody>
      </p:sp>
      <p:sp>
        <p:nvSpPr>
          <p:cNvPr id="21" name="Footer Placeholder 20"/>
          <p:cNvSpPr>
            <a:spLocks noGrp="1"/>
          </p:cNvSpPr>
          <p:nvPr>
            <p:ph type="ftr" sz="quarter" idx="11"/>
          </p:nvPr>
        </p:nvSpPr>
        <p:spPr/>
        <p:txBody>
          <a:bodyPr/>
          <a:lstStyle/>
          <a:p>
            <a:pPr>
              <a:defRPr/>
            </a:pPr>
            <a:r>
              <a:rPr lang="en-US" dirty="0"/>
              <a:t>Step 2 : Uploading Data</a:t>
            </a:r>
          </a:p>
        </p:txBody>
      </p:sp>
      <p:sp>
        <p:nvSpPr>
          <p:cNvPr id="7" name="TextBox 6"/>
          <p:cNvSpPr txBox="1"/>
          <p:nvPr/>
        </p:nvSpPr>
        <p:spPr>
          <a:xfrm>
            <a:off x="411480" y="5212080"/>
            <a:ext cx="8321040"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eaLnBrk="0" hangingPunct="0">
              <a:spcBef>
                <a:spcPct val="50000"/>
              </a:spcBef>
              <a:defRPr/>
            </a:pPr>
            <a:r>
              <a:rPr lang="en-US" sz="2400" dirty="0"/>
              <a:t>After another moment, the description upload confirmation appears. Uploading this data file and description are complete (and probably in the project by now).</a:t>
            </a:r>
            <a:endParaRPr lang="en-US" sz="2400" dirty="0">
              <a:solidFill>
                <a:schemeClr val="tx2">
                  <a:lumMod val="40000"/>
                  <a:lumOff val="60000"/>
                </a:schemeClr>
              </a:solidFill>
            </a:endParaRPr>
          </a:p>
        </p:txBody>
      </p:sp>
      <p:pic>
        <p:nvPicPr>
          <p:cNvPr id="3" name="Picture 2">
            <a:extLst>
              <a:ext uri="{FF2B5EF4-FFF2-40B4-BE49-F238E27FC236}">
                <a16:creationId xmlns:a16="http://schemas.microsoft.com/office/drawing/2014/main" id="{74308FA3-9D9D-451E-A6F0-3718D24304B6}"/>
              </a:ext>
            </a:extLst>
          </p:cNvPr>
          <p:cNvPicPr>
            <a:picLocks noChangeAspect="1"/>
          </p:cNvPicPr>
          <p:nvPr/>
        </p:nvPicPr>
        <p:blipFill>
          <a:blip r:embed="rId3"/>
          <a:stretch>
            <a:fillRect/>
          </a:stretch>
        </p:blipFill>
        <p:spPr>
          <a:xfrm>
            <a:off x="752952" y="0"/>
            <a:ext cx="7638095" cy="503809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D7D203-79DA-47EC-9514-9AA781AF4909}"/>
              </a:ext>
            </a:extLst>
          </p:cNvPr>
          <p:cNvSpPr>
            <a:spLocks noGrp="1"/>
          </p:cNvSpPr>
          <p:nvPr>
            <p:ph type="title"/>
          </p:nvPr>
        </p:nvSpPr>
        <p:spPr/>
        <p:txBody>
          <a:bodyPr/>
          <a:lstStyle/>
          <a:p>
            <a:r>
              <a:rPr lang="en-US" dirty="0"/>
              <a:t>Status Check</a:t>
            </a:r>
          </a:p>
        </p:txBody>
      </p:sp>
      <p:sp>
        <p:nvSpPr>
          <p:cNvPr id="4" name="Date Placeholder 3">
            <a:extLst>
              <a:ext uri="{FF2B5EF4-FFF2-40B4-BE49-F238E27FC236}">
                <a16:creationId xmlns:a16="http://schemas.microsoft.com/office/drawing/2014/main" id="{89D8A5AC-7C4C-4D10-99B3-F8F984D590C2}"/>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5EC4B416-E1C1-4249-8211-5500AF6166A4}"/>
              </a:ext>
            </a:extLst>
          </p:cNvPr>
          <p:cNvSpPr>
            <a:spLocks noGrp="1"/>
          </p:cNvSpPr>
          <p:nvPr>
            <p:ph type="ftr" sz="quarter" idx="11"/>
          </p:nvPr>
        </p:nvSpPr>
        <p:spPr/>
        <p:txBody>
          <a:bodyPr/>
          <a:lstStyle/>
          <a:p>
            <a:pPr>
              <a:defRPr/>
            </a:pPr>
            <a:r>
              <a:rPr lang="en-US"/>
              <a:t>Step 2 : Uploading Data</a:t>
            </a:r>
            <a:endParaRPr lang="en-US" dirty="0"/>
          </a:p>
        </p:txBody>
      </p:sp>
      <p:sp>
        <p:nvSpPr>
          <p:cNvPr id="6" name="Slide Number Placeholder 5">
            <a:extLst>
              <a:ext uri="{FF2B5EF4-FFF2-40B4-BE49-F238E27FC236}">
                <a16:creationId xmlns:a16="http://schemas.microsoft.com/office/drawing/2014/main" id="{7D5A0820-1DBA-4518-915B-F56AE4773483}"/>
              </a:ext>
            </a:extLst>
          </p:cNvPr>
          <p:cNvSpPr>
            <a:spLocks noGrp="1"/>
          </p:cNvSpPr>
          <p:nvPr>
            <p:ph type="sldNum" sz="quarter" idx="12"/>
          </p:nvPr>
        </p:nvSpPr>
        <p:spPr/>
        <p:txBody>
          <a:bodyPr/>
          <a:lstStyle/>
          <a:p>
            <a:pPr>
              <a:defRPr/>
            </a:pPr>
            <a:fld id="{73529DF9-F8E1-4220-8C8F-E52644C5560B}" type="slidenum">
              <a:rPr lang="en-US" smtClean="0"/>
              <a:pPr>
                <a:defRPr/>
              </a:pPr>
              <a:t>27</a:t>
            </a:fld>
            <a:endParaRPr lang="en-US"/>
          </a:p>
        </p:txBody>
      </p:sp>
      <p:pic>
        <p:nvPicPr>
          <p:cNvPr id="8" name="Picture 7">
            <a:extLst>
              <a:ext uri="{FF2B5EF4-FFF2-40B4-BE49-F238E27FC236}">
                <a16:creationId xmlns:a16="http://schemas.microsoft.com/office/drawing/2014/main" id="{54636840-C30C-4B6E-ACAB-C7468FBD4AFB}"/>
              </a:ext>
            </a:extLst>
          </p:cNvPr>
          <p:cNvPicPr>
            <a:picLocks noChangeAspect="1"/>
          </p:cNvPicPr>
          <p:nvPr/>
        </p:nvPicPr>
        <p:blipFill>
          <a:blip r:embed="rId2"/>
          <a:stretch>
            <a:fillRect/>
          </a:stretch>
        </p:blipFill>
        <p:spPr>
          <a:xfrm>
            <a:off x="2421945" y="1097280"/>
            <a:ext cx="6709355" cy="5070103"/>
          </a:xfrm>
          <a:prstGeom prst="rect">
            <a:avLst/>
          </a:prstGeom>
        </p:spPr>
      </p:pic>
      <p:sp>
        <p:nvSpPr>
          <p:cNvPr id="9" name="TextBox 8">
            <a:extLst>
              <a:ext uri="{FF2B5EF4-FFF2-40B4-BE49-F238E27FC236}">
                <a16:creationId xmlns:a16="http://schemas.microsoft.com/office/drawing/2014/main" id="{8A4E0CBF-DD42-43EF-B232-FDD005D9765D}"/>
              </a:ext>
            </a:extLst>
          </p:cNvPr>
          <p:cNvSpPr txBox="1"/>
          <p:nvPr/>
        </p:nvSpPr>
        <p:spPr>
          <a:xfrm>
            <a:off x="288345" y="2108837"/>
            <a:ext cx="2133600" cy="3046988"/>
          </a:xfrm>
          <a:prstGeom prst="rect">
            <a:avLst/>
          </a:prstGeom>
          <a:noFill/>
        </p:spPr>
        <p:txBody>
          <a:bodyPr wrap="square" rtlCol="0">
            <a:spAutoFit/>
          </a:bodyPr>
          <a:lstStyle/>
          <a:p>
            <a:r>
              <a:rPr lang="en-US" sz="1600" dirty="0"/>
              <a:t>Having uploaded BM02 and its description, the project should now show </a:t>
            </a:r>
            <a:r>
              <a:rPr lang="en-US" sz="1600" i="1" dirty="0"/>
              <a:t>an ICON for BM02</a:t>
            </a:r>
            <a:r>
              <a:rPr lang="en-US" sz="1600" dirty="0"/>
              <a:t> and the </a:t>
            </a:r>
            <a:r>
              <a:rPr lang="en-US" sz="1600" i="1" dirty="0"/>
              <a:t>MARKS and CORS Tables </a:t>
            </a:r>
            <a:r>
              <a:rPr lang="en-US" sz="1600" dirty="0"/>
              <a:t>will show content. There will also be a </a:t>
            </a:r>
            <a:r>
              <a:rPr lang="en-US" sz="1600" i="1" dirty="0"/>
              <a:t>MARKS Table</a:t>
            </a:r>
            <a:r>
              <a:rPr lang="en-US" sz="1600" dirty="0"/>
              <a:t> at the bottom of the page.</a:t>
            </a:r>
          </a:p>
        </p:txBody>
      </p:sp>
      <p:cxnSp>
        <p:nvCxnSpPr>
          <p:cNvPr id="11" name="Straight Arrow Connector 10">
            <a:extLst>
              <a:ext uri="{FF2B5EF4-FFF2-40B4-BE49-F238E27FC236}">
                <a16:creationId xmlns:a16="http://schemas.microsoft.com/office/drawing/2014/main" id="{1CC612EB-6637-4776-B278-8C6BEA05F011}"/>
              </a:ext>
            </a:extLst>
          </p:cNvPr>
          <p:cNvCxnSpPr>
            <a:cxnSpLocks/>
          </p:cNvCxnSpPr>
          <p:nvPr/>
        </p:nvCxnSpPr>
        <p:spPr>
          <a:xfrm flipV="1">
            <a:off x="2184400" y="3733800"/>
            <a:ext cx="3835400" cy="66546"/>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5C72631F-BE68-46B8-905D-C0B8874524F1}"/>
              </a:ext>
            </a:extLst>
          </p:cNvPr>
          <p:cNvCxnSpPr>
            <a:cxnSpLocks/>
          </p:cNvCxnSpPr>
          <p:nvPr/>
        </p:nvCxnSpPr>
        <p:spPr>
          <a:xfrm>
            <a:off x="2184400" y="3944869"/>
            <a:ext cx="565150" cy="1655831"/>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230AAA33-52C4-4AEE-8F1F-17FF3C6CC670}"/>
              </a:ext>
            </a:extLst>
          </p:cNvPr>
          <p:cNvCxnSpPr>
            <a:cxnSpLocks/>
          </p:cNvCxnSpPr>
          <p:nvPr/>
        </p:nvCxnSpPr>
        <p:spPr>
          <a:xfrm>
            <a:off x="2184400" y="3866893"/>
            <a:ext cx="6360510" cy="1155358"/>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DCF5638F-6E40-4E1E-8AF4-0E4F2E354398}"/>
              </a:ext>
            </a:extLst>
          </p:cNvPr>
          <p:cNvCxnSpPr>
            <a:cxnSpLocks/>
          </p:cNvCxnSpPr>
          <p:nvPr/>
        </p:nvCxnSpPr>
        <p:spPr>
          <a:xfrm flipV="1">
            <a:off x="2184400" y="2285788"/>
            <a:ext cx="6360510" cy="1448012"/>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722229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50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1000"/>
                            </p:stCondLst>
                            <p:childTnLst>
                              <p:par>
                                <p:cTn id="9" presetID="22" presetClass="entr" presetSubtype="8" fill="hold" nodeType="afterEffect">
                                  <p:stCondLst>
                                    <p:cond delay="50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2000"/>
                            </p:stCondLst>
                            <p:childTnLst>
                              <p:par>
                                <p:cTn id="13" presetID="22" presetClass="entr" presetSubtype="8" fill="hold" nodeType="afterEffect">
                                  <p:stCondLst>
                                    <p:cond delay="50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p:stCondLst>
                              <p:cond delay="3000"/>
                            </p:stCondLst>
                            <p:childTnLst>
                              <p:par>
                                <p:cTn id="17" presetID="22" presetClass="entr" presetSubtype="8" fill="hold" nodeType="afterEffect">
                                  <p:stCondLst>
                                    <p:cond delay="50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E4C9D41B-B7FA-4660-9B93-D84DFA2827DE}"/>
              </a:ext>
            </a:extLst>
          </p:cNvPr>
          <p:cNvPicPr>
            <a:picLocks noChangeAspect="1"/>
          </p:cNvPicPr>
          <p:nvPr/>
        </p:nvPicPr>
        <p:blipFill>
          <a:blip r:embed="rId3"/>
          <a:stretch>
            <a:fillRect/>
          </a:stretch>
        </p:blipFill>
        <p:spPr>
          <a:xfrm>
            <a:off x="1409787" y="0"/>
            <a:ext cx="6324426" cy="6858000"/>
          </a:xfrm>
          <a:prstGeom prst="rect">
            <a:avLst/>
          </a:prstGeom>
        </p:spPr>
      </p:pic>
      <p:sp>
        <p:nvSpPr>
          <p:cNvPr id="3"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4" name="Footer Placeholder 4"/>
          <p:cNvSpPr>
            <a:spLocks noGrp="1"/>
          </p:cNvSpPr>
          <p:nvPr>
            <p:ph type="ftr" sz="quarter" idx="11"/>
          </p:nvPr>
        </p:nvSpPr>
        <p:spPr>
          <a:xfrm>
            <a:off x="3124200" y="6356350"/>
            <a:ext cx="2895600" cy="365125"/>
          </a:xfrm>
        </p:spPr>
        <p:txBody>
          <a:bodyPr/>
          <a:lstStyle/>
          <a:p>
            <a:pPr>
              <a:defRPr/>
            </a:pPr>
            <a:r>
              <a:rPr lang="en-US" dirty="0"/>
              <a:t>Step 2 : Uploading Data</a:t>
            </a:r>
          </a:p>
        </p:txBody>
      </p:sp>
      <p:sp>
        <p:nvSpPr>
          <p:cNvPr id="5"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28</a:t>
            </a:fld>
            <a:endParaRPr lang="en-US"/>
          </a:p>
        </p:txBody>
      </p:sp>
      <p:sp>
        <p:nvSpPr>
          <p:cNvPr id="9" name="TextBox 8"/>
          <p:cNvSpPr txBox="1"/>
          <p:nvPr/>
        </p:nvSpPr>
        <p:spPr>
          <a:xfrm>
            <a:off x="411480" y="5212080"/>
            <a:ext cx="832104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eaLnBrk="0" hangingPunct="0">
              <a:spcBef>
                <a:spcPct val="50000"/>
              </a:spcBef>
              <a:defRPr/>
            </a:pPr>
            <a:r>
              <a:rPr lang="en-US" sz="2400" dirty="0"/>
              <a:t>Let’s upload another RINEX file, but follow a slightly different path. Complete the upload form normally …</a:t>
            </a:r>
            <a:endParaRPr lang="en-US" sz="2400" dirty="0">
              <a:solidFill>
                <a:schemeClr val="tx2">
                  <a:lumMod val="40000"/>
                  <a:lumOff val="60000"/>
                </a:schemeClr>
              </a:solidFill>
            </a:endParaRPr>
          </a:p>
        </p:txBody>
      </p:sp>
      <p:sp>
        <p:nvSpPr>
          <p:cNvPr id="16" name="Rectangle 15">
            <a:extLst>
              <a:ext uri="{FF2B5EF4-FFF2-40B4-BE49-F238E27FC236}">
                <a16:creationId xmlns:a16="http://schemas.microsoft.com/office/drawing/2014/main" id="{44679916-7EAC-4E8D-AF66-9FF6601A65D2}"/>
              </a:ext>
            </a:extLst>
          </p:cNvPr>
          <p:cNvSpPr/>
          <p:nvPr/>
        </p:nvSpPr>
        <p:spPr>
          <a:xfrm>
            <a:off x="3018155" y="1571624"/>
            <a:ext cx="3107690" cy="200025"/>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3C28BCF2-9355-42B5-9F37-439E4F2F291A}"/>
              </a:ext>
            </a:extLst>
          </p:cNvPr>
          <p:cNvSpPr/>
          <p:nvPr/>
        </p:nvSpPr>
        <p:spPr>
          <a:xfrm>
            <a:off x="3018155" y="2098147"/>
            <a:ext cx="3107690" cy="473603"/>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8641EE7E-BF3B-466C-BEEE-53E99BAE734F}"/>
              </a:ext>
            </a:extLst>
          </p:cNvPr>
          <p:cNvSpPr/>
          <p:nvPr/>
        </p:nvSpPr>
        <p:spPr>
          <a:xfrm>
            <a:off x="3018155" y="2895867"/>
            <a:ext cx="1644333" cy="200025"/>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80FFE330-ADBB-4653-8B98-B744F7984128}"/>
              </a:ext>
            </a:extLst>
          </p:cNvPr>
          <p:cNvSpPr/>
          <p:nvPr/>
        </p:nvSpPr>
        <p:spPr>
          <a:xfrm>
            <a:off x="3018155" y="3420010"/>
            <a:ext cx="3107690" cy="200025"/>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1000"/>
                            </p:stCondLst>
                            <p:childTnLst>
                              <p:par>
                                <p:cTn id="9" presetID="22" presetClass="entr" presetSubtype="8" fill="hold" grpId="0" nodeType="afterEffect">
                                  <p:stCondLst>
                                    <p:cond delay="50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2000"/>
                            </p:stCondLst>
                            <p:childTnLst>
                              <p:par>
                                <p:cTn id="13" presetID="22" presetClass="entr" presetSubtype="8" fill="hold" grpId="0" nodeType="afterEffect">
                                  <p:stCondLst>
                                    <p:cond delay="500"/>
                                  </p:stCondLst>
                                  <p:childTnLst>
                                    <p:set>
                                      <p:cBhvr>
                                        <p:cTn id="14" dur="1" fill="hold">
                                          <p:stCondLst>
                                            <p:cond delay="0"/>
                                          </p:stCondLst>
                                        </p:cTn>
                                        <p:tgtEl>
                                          <p:spTgt spid="18"/>
                                        </p:tgtEl>
                                        <p:attrNameLst>
                                          <p:attrName>style.visibility</p:attrName>
                                        </p:attrNameLst>
                                      </p:cBhvr>
                                      <p:to>
                                        <p:strVal val="visible"/>
                                      </p:to>
                                    </p:set>
                                    <p:animEffect transition="in" filter="wipe(left)">
                                      <p:cBhvr>
                                        <p:cTn id="15" dur="500"/>
                                        <p:tgtEl>
                                          <p:spTgt spid="18"/>
                                        </p:tgtEl>
                                      </p:cBhvr>
                                    </p:animEffect>
                                  </p:childTnLst>
                                </p:cTn>
                              </p:par>
                            </p:childTnLst>
                          </p:cTn>
                        </p:par>
                        <p:par>
                          <p:cTn id="16" fill="hold">
                            <p:stCondLst>
                              <p:cond delay="3000"/>
                            </p:stCondLst>
                            <p:childTnLst>
                              <p:par>
                                <p:cTn id="17" presetID="22" presetClass="entr" presetSubtype="8" fill="hold" grpId="0" nodeType="afterEffect">
                                  <p:stCondLst>
                                    <p:cond delay="500"/>
                                  </p:stCondLst>
                                  <p:childTnLst>
                                    <p:set>
                                      <p:cBhvr>
                                        <p:cTn id="18" dur="1" fill="hold">
                                          <p:stCondLst>
                                            <p:cond delay="0"/>
                                          </p:stCondLst>
                                        </p:cTn>
                                        <p:tgtEl>
                                          <p:spTgt spid="19"/>
                                        </p:tgtEl>
                                        <p:attrNameLst>
                                          <p:attrName>style.visibility</p:attrName>
                                        </p:attrNameLst>
                                      </p:cBhvr>
                                      <p:to>
                                        <p:strVal val="visible"/>
                                      </p:to>
                                    </p:set>
                                    <p:animEffect transition="in" filter="wipe(left)">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8EDA2AF-A278-48C5-BFA8-FBB945FC7946}"/>
              </a:ext>
            </a:extLst>
          </p:cNvPr>
          <p:cNvPicPr>
            <a:picLocks noChangeAspect="1"/>
          </p:cNvPicPr>
          <p:nvPr/>
        </p:nvPicPr>
        <p:blipFill>
          <a:blip r:embed="rId3"/>
          <a:stretch>
            <a:fillRect/>
          </a:stretch>
        </p:blipFill>
        <p:spPr>
          <a:xfrm>
            <a:off x="1409787" y="0"/>
            <a:ext cx="6324426" cy="6858000"/>
          </a:xfrm>
          <a:prstGeom prst="rect">
            <a:avLst/>
          </a:prstGeom>
        </p:spPr>
      </p:pic>
      <p:sp>
        <p:nvSpPr>
          <p:cNvPr id="3"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4" name="Footer Placeholder 4"/>
          <p:cNvSpPr>
            <a:spLocks noGrp="1"/>
          </p:cNvSpPr>
          <p:nvPr>
            <p:ph type="ftr" sz="quarter" idx="11"/>
          </p:nvPr>
        </p:nvSpPr>
        <p:spPr>
          <a:xfrm>
            <a:off x="3124200" y="6356350"/>
            <a:ext cx="2895600" cy="365125"/>
          </a:xfrm>
        </p:spPr>
        <p:txBody>
          <a:bodyPr/>
          <a:lstStyle/>
          <a:p>
            <a:pPr>
              <a:defRPr/>
            </a:pPr>
            <a:r>
              <a:rPr lang="en-US" dirty="0"/>
              <a:t>Step 2 : Uploading Data</a:t>
            </a:r>
          </a:p>
        </p:txBody>
      </p:sp>
      <p:sp>
        <p:nvSpPr>
          <p:cNvPr id="5"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29</a:t>
            </a:fld>
            <a:endParaRPr lang="en-US"/>
          </a:p>
        </p:txBody>
      </p:sp>
      <p:sp>
        <p:nvSpPr>
          <p:cNvPr id="9" name="TextBox 8"/>
          <p:cNvSpPr txBox="1"/>
          <p:nvPr/>
        </p:nvSpPr>
        <p:spPr>
          <a:xfrm>
            <a:off x="411480" y="731520"/>
            <a:ext cx="832104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eaLnBrk="0" hangingPunct="0">
              <a:spcBef>
                <a:spcPct val="50000"/>
              </a:spcBef>
              <a:defRPr/>
            </a:pPr>
            <a:r>
              <a:rPr lang="en-US" sz="2400" dirty="0"/>
              <a:t>… once again, make sure the project ID is provided and click the Upload to Static button …</a:t>
            </a:r>
            <a:endParaRPr lang="en-US" sz="2400" dirty="0">
              <a:solidFill>
                <a:schemeClr val="tx2">
                  <a:lumMod val="40000"/>
                  <a:lumOff val="60000"/>
                </a:schemeClr>
              </a:solidFill>
            </a:endParaRPr>
          </a:p>
        </p:txBody>
      </p:sp>
      <p:sp>
        <p:nvSpPr>
          <p:cNvPr id="14" name="Rectangle 13">
            <a:extLst>
              <a:ext uri="{FF2B5EF4-FFF2-40B4-BE49-F238E27FC236}">
                <a16:creationId xmlns:a16="http://schemas.microsoft.com/office/drawing/2014/main" id="{2873B588-A00B-45CA-AFF3-041364E08AF4}"/>
              </a:ext>
            </a:extLst>
          </p:cNvPr>
          <p:cNvSpPr/>
          <p:nvPr/>
        </p:nvSpPr>
        <p:spPr>
          <a:xfrm>
            <a:off x="3018155" y="3939007"/>
            <a:ext cx="3107690" cy="200025"/>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F5A32720-67A1-49D5-BA01-05A594340665}"/>
              </a:ext>
            </a:extLst>
          </p:cNvPr>
          <p:cNvSpPr/>
          <p:nvPr/>
        </p:nvSpPr>
        <p:spPr>
          <a:xfrm>
            <a:off x="3018155" y="5705895"/>
            <a:ext cx="2139633" cy="200025"/>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76AD3D1B-5C9E-4402-975A-8A3641213EDD}"/>
              </a:ext>
            </a:extLst>
          </p:cNvPr>
          <p:cNvSpPr/>
          <p:nvPr/>
        </p:nvSpPr>
        <p:spPr>
          <a:xfrm>
            <a:off x="4248150" y="6415509"/>
            <a:ext cx="1076326" cy="200025"/>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1000"/>
                            </p:stCondLst>
                            <p:childTnLst>
                              <p:par>
                                <p:cTn id="9" presetID="22" presetClass="entr" presetSubtype="8" fill="hold" grpId="0" nodeType="afterEffect">
                                  <p:stCondLst>
                                    <p:cond delay="50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2000"/>
                            </p:stCondLst>
                            <p:childTnLst>
                              <p:par>
                                <p:cTn id="13" presetID="22" presetClass="entr" presetSubtype="8" fill="hold" grpId="0" nodeType="afterEffect">
                                  <p:stCondLst>
                                    <p:cond delay="50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P spid="1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a:r>
              <a:rPr lang="en-US" sz="4000" dirty="0"/>
              <a:t>What’s in this training?</a:t>
            </a:r>
          </a:p>
        </p:txBody>
      </p:sp>
      <p:sp>
        <p:nvSpPr>
          <p:cNvPr id="7" name="TextBox 6"/>
          <p:cNvSpPr txBox="1"/>
          <p:nvPr/>
        </p:nvSpPr>
        <p:spPr>
          <a:xfrm>
            <a:off x="457200" y="1280160"/>
            <a:ext cx="8229600" cy="4401205"/>
          </a:xfrm>
          <a:prstGeom prst="rect">
            <a:avLst/>
          </a:prstGeom>
          <a:noFill/>
          <a:effectLst/>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a:spcBef>
                <a:spcPct val="50000"/>
              </a:spcBef>
            </a:pPr>
            <a:r>
              <a:rPr lang="en-US" sz="3200" i="1" dirty="0">
                <a:solidFill>
                  <a:srgbClr val="0070C0"/>
                </a:solidFill>
                <a:cs typeface="Arial" pitchFamily="34" charset="0"/>
              </a:rPr>
              <a:t>This presentation shows how to upload data to a project. </a:t>
            </a:r>
          </a:p>
          <a:p>
            <a:pPr marL="3175" indent="-3175">
              <a:spcBef>
                <a:spcPct val="50000"/>
              </a:spcBef>
            </a:pPr>
            <a:r>
              <a:rPr lang="en-US" sz="2400" dirty="0">
                <a:solidFill>
                  <a:schemeClr val="tx1"/>
                </a:solidFill>
                <a:cs typeface="Arial" pitchFamily="34" charset="0"/>
              </a:rPr>
              <a:t>The format is as a series of steps like a cookbook. Like most cookbooks, the justification for and discussion of variations in those steps will be minimal. The intent is to get you started quickly, then leave you free to explore OPUS Projects on your own.</a:t>
            </a:r>
          </a:p>
          <a:p>
            <a:pPr marL="3175" indent="-3175">
              <a:spcBef>
                <a:spcPct val="50000"/>
              </a:spcBef>
            </a:pPr>
            <a:r>
              <a:rPr lang="en-US" sz="2400" dirty="0">
                <a:solidFill>
                  <a:schemeClr val="tx1"/>
                </a:solidFill>
                <a:cs typeface="Arial" pitchFamily="34" charset="0"/>
              </a:rPr>
              <a:t>We assume familiarity with OPUS so some steps will be quite terse. If you are unfamiliar with OPUS, mention this your instructor during a break.</a:t>
            </a:r>
            <a:endParaRPr lang="en-US" sz="2400" b="1" dirty="0">
              <a:solidFill>
                <a:schemeClr val="tx1"/>
              </a:solidFill>
              <a:cs typeface="Arial" pitchFamily="34" charset="0"/>
            </a:endParaRPr>
          </a:p>
        </p:txBody>
      </p:sp>
      <p:sp>
        <p:nvSpPr>
          <p:cNvPr id="18" name="Date Placeholder 17"/>
          <p:cNvSpPr>
            <a:spLocks noGrp="1"/>
          </p:cNvSpPr>
          <p:nvPr>
            <p:ph type="dt" sz="half" idx="10"/>
          </p:nvPr>
        </p:nvSpPr>
        <p:spPr/>
        <p:txBody>
          <a:bodyPr/>
          <a:lstStyle/>
          <a:p>
            <a:pPr>
              <a:defRPr/>
            </a:pPr>
            <a:r>
              <a:rPr lang="en-US"/>
              <a:t>2023-10-16</a:t>
            </a:r>
            <a:endParaRPr lang="en-US" dirty="0"/>
          </a:p>
        </p:txBody>
      </p:sp>
      <p:sp>
        <p:nvSpPr>
          <p:cNvPr id="19" name="Slide Number Placeholder 18"/>
          <p:cNvSpPr>
            <a:spLocks noGrp="1"/>
          </p:cNvSpPr>
          <p:nvPr>
            <p:ph type="sldNum" sz="quarter" idx="12"/>
          </p:nvPr>
        </p:nvSpPr>
        <p:spPr/>
        <p:txBody>
          <a:bodyPr/>
          <a:lstStyle/>
          <a:p>
            <a:pPr>
              <a:defRPr/>
            </a:pPr>
            <a:fld id="{73529DF9-F8E1-4220-8C8F-E52644C5560B}" type="slidenum">
              <a:rPr lang="en-US" smtClean="0"/>
              <a:pPr>
                <a:defRPr/>
              </a:pPr>
              <a:t>3</a:t>
            </a:fld>
            <a:endParaRPr lang="en-US"/>
          </a:p>
        </p:txBody>
      </p:sp>
      <p:sp>
        <p:nvSpPr>
          <p:cNvPr id="20" name="Footer Placeholder 19"/>
          <p:cNvSpPr>
            <a:spLocks noGrp="1"/>
          </p:cNvSpPr>
          <p:nvPr>
            <p:ph type="ftr" sz="quarter" idx="11"/>
          </p:nvPr>
        </p:nvSpPr>
        <p:spPr/>
        <p:txBody>
          <a:bodyPr/>
          <a:lstStyle/>
          <a:p>
            <a:pPr>
              <a:defRPr/>
            </a:pPr>
            <a:r>
              <a:rPr lang="en-US" dirty="0"/>
              <a:t>Step 2 : Uploading Data</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4" name="Footer Placeholder 4"/>
          <p:cNvSpPr>
            <a:spLocks noGrp="1"/>
          </p:cNvSpPr>
          <p:nvPr>
            <p:ph type="ftr" sz="quarter" idx="11"/>
          </p:nvPr>
        </p:nvSpPr>
        <p:spPr>
          <a:xfrm>
            <a:off x="3124200" y="6356350"/>
            <a:ext cx="2895600" cy="365125"/>
          </a:xfrm>
        </p:spPr>
        <p:txBody>
          <a:bodyPr/>
          <a:lstStyle/>
          <a:p>
            <a:pPr>
              <a:defRPr/>
            </a:pPr>
            <a:r>
              <a:rPr lang="en-US" dirty="0"/>
              <a:t>Step 2 : Uploading Data</a:t>
            </a:r>
          </a:p>
        </p:txBody>
      </p:sp>
      <p:sp>
        <p:nvSpPr>
          <p:cNvPr id="5"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30</a:t>
            </a:fld>
            <a:endParaRPr lang="en-US"/>
          </a:p>
        </p:txBody>
      </p:sp>
      <p:sp>
        <p:nvSpPr>
          <p:cNvPr id="7" name="TextBox 6"/>
          <p:cNvSpPr txBox="1"/>
          <p:nvPr/>
        </p:nvSpPr>
        <p:spPr>
          <a:xfrm>
            <a:off x="457200" y="5894685"/>
            <a:ext cx="8321040" cy="461665"/>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eaLnBrk="0" hangingPunct="0">
              <a:spcBef>
                <a:spcPct val="50000"/>
              </a:spcBef>
              <a:defRPr/>
            </a:pPr>
            <a:r>
              <a:rPr lang="en-US" sz="2400" dirty="0"/>
              <a:t>… but this time, let’s follow the “mark has a PID” path.</a:t>
            </a:r>
            <a:endParaRPr lang="en-US" sz="2400" dirty="0">
              <a:solidFill>
                <a:schemeClr val="tx2">
                  <a:lumMod val="40000"/>
                  <a:lumOff val="60000"/>
                </a:schemeClr>
              </a:solidFill>
            </a:endParaRPr>
          </a:p>
        </p:txBody>
      </p:sp>
      <p:pic>
        <p:nvPicPr>
          <p:cNvPr id="8" name="Picture 7" descr="whitearrow.gif"/>
          <p:cNvPicPr>
            <a:picLocks noChangeAspect="1"/>
          </p:cNvPicPr>
          <p:nvPr/>
        </p:nvPicPr>
        <p:blipFill>
          <a:blip r:embed="rId3" cstate="print"/>
          <a:srcRect/>
          <a:stretch>
            <a:fillRect/>
          </a:stretch>
        </p:blipFill>
        <p:spPr bwMode="auto">
          <a:xfrm>
            <a:off x="4762004" y="2482932"/>
            <a:ext cx="439387" cy="439387"/>
          </a:xfrm>
          <a:prstGeom prst="rect">
            <a:avLst/>
          </a:prstGeom>
          <a:noFill/>
          <a:ln w="9525">
            <a:noFill/>
            <a:miter lim="800000"/>
            <a:headEnd/>
            <a:tailEnd/>
          </a:ln>
        </p:spPr>
      </p:pic>
      <p:pic>
        <p:nvPicPr>
          <p:cNvPr id="10" name="Picture 9">
            <a:extLst>
              <a:ext uri="{FF2B5EF4-FFF2-40B4-BE49-F238E27FC236}">
                <a16:creationId xmlns:a16="http://schemas.microsoft.com/office/drawing/2014/main" id="{D52D67C8-A45B-41E5-9EEA-8C16594E0867}"/>
              </a:ext>
            </a:extLst>
          </p:cNvPr>
          <p:cNvPicPr>
            <a:picLocks noChangeAspect="1"/>
          </p:cNvPicPr>
          <p:nvPr/>
        </p:nvPicPr>
        <p:blipFill>
          <a:blip r:embed="rId4"/>
          <a:stretch>
            <a:fillRect/>
          </a:stretch>
        </p:blipFill>
        <p:spPr>
          <a:xfrm>
            <a:off x="738666" y="298509"/>
            <a:ext cx="7666667" cy="5247619"/>
          </a:xfrm>
          <a:prstGeom prst="rect">
            <a:avLst/>
          </a:prstGeom>
        </p:spPr>
      </p:pic>
      <p:sp>
        <p:nvSpPr>
          <p:cNvPr id="14" name="Rectangle 13">
            <a:extLst>
              <a:ext uri="{FF2B5EF4-FFF2-40B4-BE49-F238E27FC236}">
                <a16:creationId xmlns:a16="http://schemas.microsoft.com/office/drawing/2014/main" id="{41C51349-DF05-4714-8BD4-7F317C4571BA}"/>
              </a:ext>
            </a:extLst>
          </p:cNvPr>
          <p:cNvSpPr/>
          <p:nvPr/>
        </p:nvSpPr>
        <p:spPr>
          <a:xfrm>
            <a:off x="5638800" y="4520770"/>
            <a:ext cx="2552700" cy="246446"/>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04FAE52D-CCAD-478B-9B94-165E5BAA2739}"/>
              </a:ext>
            </a:extLst>
          </p:cNvPr>
          <p:cNvSpPr/>
          <p:nvPr/>
        </p:nvSpPr>
        <p:spPr>
          <a:xfrm>
            <a:off x="3558540" y="3529724"/>
            <a:ext cx="1671204" cy="171692"/>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26A7BA6-2611-4646-9EF4-2B5A550C74BE}"/>
              </a:ext>
            </a:extLst>
          </p:cNvPr>
          <p:cNvSpPr/>
          <p:nvPr/>
        </p:nvSpPr>
        <p:spPr>
          <a:xfrm>
            <a:off x="3558540" y="3764957"/>
            <a:ext cx="1671204" cy="171692"/>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1325D769-1D9E-4361-9E13-C069525712AE}"/>
              </a:ext>
            </a:extLst>
          </p:cNvPr>
          <p:cNvSpPr/>
          <p:nvPr/>
        </p:nvSpPr>
        <p:spPr>
          <a:xfrm>
            <a:off x="3558540" y="3968320"/>
            <a:ext cx="1671204" cy="171692"/>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80F1C936-0B56-4ED3-8345-593EEA98D3BC}"/>
              </a:ext>
            </a:extLst>
          </p:cNvPr>
          <p:cNvSpPr/>
          <p:nvPr/>
        </p:nvSpPr>
        <p:spPr>
          <a:xfrm>
            <a:off x="3558540" y="4168629"/>
            <a:ext cx="1671204" cy="171692"/>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row: Right 11">
            <a:extLst>
              <a:ext uri="{FF2B5EF4-FFF2-40B4-BE49-F238E27FC236}">
                <a16:creationId xmlns:a16="http://schemas.microsoft.com/office/drawing/2014/main" id="{8CE098E6-B8EF-4225-B30E-CBF469EDC8BD}"/>
              </a:ext>
            </a:extLst>
          </p:cNvPr>
          <p:cNvSpPr/>
          <p:nvPr/>
        </p:nvSpPr>
        <p:spPr>
          <a:xfrm rot="19025199">
            <a:off x="65392" y="3950081"/>
            <a:ext cx="4877351" cy="25296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1000"/>
                            </p:stCondLst>
                            <p:childTnLst>
                              <p:par>
                                <p:cTn id="9" presetID="22" presetClass="entr" presetSubtype="8" fill="hold" grpId="0" nodeType="afterEffect">
                                  <p:stCondLst>
                                    <p:cond delay="50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2000"/>
                            </p:stCondLst>
                            <p:childTnLst>
                              <p:par>
                                <p:cTn id="13" presetID="22" presetClass="entr" presetSubtype="8" fill="hold" grpId="0" nodeType="afterEffect">
                                  <p:stCondLst>
                                    <p:cond delay="50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par>
                          <p:cTn id="16" fill="hold">
                            <p:stCondLst>
                              <p:cond delay="3000"/>
                            </p:stCondLst>
                            <p:childTnLst>
                              <p:par>
                                <p:cTn id="17" presetID="22" presetClass="entr" presetSubtype="8" fill="hold" grpId="0" nodeType="afterEffect">
                                  <p:stCondLst>
                                    <p:cond delay="50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childTnLst>
                          </p:cTn>
                        </p:par>
                        <p:par>
                          <p:cTn id="20" fill="hold">
                            <p:stCondLst>
                              <p:cond delay="4000"/>
                            </p:stCondLst>
                            <p:childTnLst>
                              <p:par>
                                <p:cTn id="21" presetID="22" presetClass="entr" presetSubtype="8" fill="hold" grpId="0" nodeType="afterEffect">
                                  <p:stCondLst>
                                    <p:cond delay="50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5000"/>
                            </p:stCondLst>
                            <p:childTnLst>
                              <p:par>
                                <p:cTn id="25" presetID="22" presetClass="entr" presetSubtype="4" fill="hold" grpId="0" nodeType="afterEffect">
                                  <p:stCondLst>
                                    <p:cond delay="100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B93EFD3-1B9E-44AA-A915-170E9BD9C7B4}"/>
              </a:ext>
            </a:extLst>
          </p:cNvPr>
          <p:cNvPicPr>
            <a:picLocks noChangeAspect="1"/>
          </p:cNvPicPr>
          <p:nvPr/>
        </p:nvPicPr>
        <p:blipFill>
          <a:blip r:embed="rId3"/>
          <a:stretch>
            <a:fillRect/>
          </a:stretch>
        </p:blipFill>
        <p:spPr>
          <a:xfrm>
            <a:off x="1009402" y="0"/>
            <a:ext cx="7125195" cy="6858000"/>
          </a:xfrm>
          <a:prstGeom prst="rect">
            <a:avLst/>
          </a:prstGeom>
        </p:spPr>
      </p:pic>
      <p:sp>
        <p:nvSpPr>
          <p:cNvPr id="3"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4" name="Footer Placeholder 4"/>
          <p:cNvSpPr>
            <a:spLocks noGrp="1"/>
          </p:cNvSpPr>
          <p:nvPr>
            <p:ph type="ftr" sz="quarter" idx="11"/>
          </p:nvPr>
        </p:nvSpPr>
        <p:spPr>
          <a:xfrm>
            <a:off x="3124200" y="6356350"/>
            <a:ext cx="2895600" cy="365125"/>
          </a:xfrm>
        </p:spPr>
        <p:txBody>
          <a:bodyPr/>
          <a:lstStyle/>
          <a:p>
            <a:pPr>
              <a:defRPr/>
            </a:pPr>
            <a:r>
              <a:rPr lang="en-US" dirty="0"/>
              <a:t>Step 2 : Uploading Data</a:t>
            </a:r>
          </a:p>
        </p:txBody>
      </p:sp>
      <p:sp>
        <p:nvSpPr>
          <p:cNvPr id="5"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31</a:t>
            </a:fld>
            <a:endParaRPr lang="en-US"/>
          </a:p>
        </p:txBody>
      </p:sp>
      <p:sp>
        <p:nvSpPr>
          <p:cNvPr id="8" name="TextBox 7"/>
          <p:cNvSpPr txBox="1"/>
          <p:nvPr/>
        </p:nvSpPr>
        <p:spPr>
          <a:xfrm>
            <a:off x="457200" y="3980293"/>
            <a:ext cx="8229600" cy="1569660"/>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eaLnBrk="0" hangingPunct="0">
              <a:spcBef>
                <a:spcPct val="50000"/>
              </a:spcBef>
              <a:defRPr/>
            </a:pPr>
            <a:r>
              <a:rPr lang="en-US" sz="2400" dirty="0"/>
              <a:t>The description for a recovered mark is simpler still.  Provide the PID, new photos, the mark’s condition and additional descriptive text. When complete, click Upload Description or Discard to cancel.</a:t>
            </a:r>
            <a:endParaRPr lang="en-US" sz="2400" dirty="0">
              <a:solidFill>
                <a:schemeClr val="tx2">
                  <a:lumMod val="40000"/>
                  <a:lumOff val="60000"/>
                </a:schemeClr>
              </a:solidFill>
            </a:endParaRPr>
          </a:p>
        </p:txBody>
      </p:sp>
      <p:sp>
        <p:nvSpPr>
          <p:cNvPr id="9" name="Rectangle 8">
            <a:extLst>
              <a:ext uri="{FF2B5EF4-FFF2-40B4-BE49-F238E27FC236}">
                <a16:creationId xmlns:a16="http://schemas.microsoft.com/office/drawing/2014/main" id="{C933802B-D12E-417B-B14E-E213477412DC}"/>
              </a:ext>
            </a:extLst>
          </p:cNvPr>
          <p:cNvSpPr/>
          <p:nvPr/>
        </p:nvSpPr>
        <p:spPr>
          <a:xfrm>
            <a:off x="4114800" y="1819926"/>
            <a:ext cx="2552700" cy="246446"/>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9CE308F1-DB25-45D1-96B1-95316BA6FFDA}"/>
              </a:ext>
            </a:extLst>
          </p:cNvPr>
          <p:cNvSpPr/>
          <p:nvPr/>
        </p:nvSpPr>
        <p:spPr>
          <a:xfrm>
            <a:off x="4114800" y="2161474"/>
            <a:ext cx="2552700" cy="246446"/>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F7E9355-0A3E-421D-B256-ED39FB19ADA4}"/>
              </a:ext>
            </a:extLst>
          </p:cNvPr>
          <p:cNvSpPr/>
          <p:nvPr/>
        </p:nvSpPr>
        <p:spPr>
          <a:xfrm>
            <a:off x="4114800" y="2451661"/>
            <a:ext cx="2552700" cy="246446"/>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65FA48-A5F0-4934-B9F3-EAA639CEC054}"/>
              </a:ext>
            </a:extLst>
          </p:cNvPr>
          <p:cNvSpPr/>
          <p:nvPr/>
        </p:nvSpPr>
        <p:spPr>
          <a:xfrm>
            <a:off x="4114800" y="3274026"/>
            <a:ext cx="2552700" cy="383573"/>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28A5C8DE-BFC2-406A-9D8B-4DFFD5953D32}"/>
              </a:ext>
            </a:extLst>
          </p:cNvPr>
          <p:cNvSpPr/>
          <p:nvPr/>
        </p:nvSpPr>
        <p:spPr>
          <a:xfrm>
            <a:off x="2838450" y="5663092"/>
            <a:ext cx="2552700" cy="383573"/>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1000"/>
                            </p:stCondLst>
                            <p:childTnLst>
                              <p:par>
                                <p:cTn id="9" presetID="22" presetClass="entr" presetSubtype="8" fill="hold" grpId="0" nodeType="afterEffect">
                                  <p:stCondLst>
                                    <p:cond delay="50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2000"/>
                            </p:stCondLst>
                            <p:childTnLst>
                              <p:par>
                                <p:cTn id="13" presetID="22" presetClass="entr" presetSubtype="8" fill="hold" grpId="0" nodeType="afterEffect">
                                  <p:stCondLst>
                                    <p:cond delay="50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childTnLst>
                          </p:cTn>
                        </p:par>
                        <p:par>
                          <p:cTn id="16" fill="hold">
                            <p:stCondLst>
                              <p:cond delay="3000"/>
                            </p:stCondLst>
                            <p:childTnLst>
                              <p:par>
                                <p:cTn id="17" presetID="22" presetClass="entr" presetSubtype="8" fill="hold" grpId="0" nodeType="afterEffect">
                                  <p:stCondLst>
                                    <p:cond delay="50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par>
                          <p:cTn id="20" fill="hold">
                            <p:stCondLst>
                              <p:cond delay="4000"/>
                            </p:stCondLst>
                            <p:childTnLst>
                              <p:par>
                                <p:cTn id="21" presetID="22" presetClass="entr" presetSubtype="8" fill="hold" grpId="0" nodeType="afterEffect">
                                  <p:stCondLst>
                                    <p:cond delay="50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5DE8AA1-3DCB-4240-B957-831EEC74F844}"/>
              </a:ext>
            </a:extLst>
          </p:cNvPr>
          <p:cNvSpPr>
            <a:spLocks noGrp="1"/>
          </p:cNvSpPr>
          <p:nvPr>
            <p:ph type="dt" sz="half" idx="10"/>
          </p:nvPr>
        </p:nvSpPr>
        <p:spPr/>
        <p:txBody>
          <a:bodyPr/>
          <a:lstStyle/>
          <a:p>
            <a:pPr>
              <a:defRPr/>
            </a:pPr>
            <a:r>
              <a:rPr lang="en-US"/>
              <a:t>2023-10-16</a:t>
            </a:r>
            <a:endParaRPr lang="en-US" dirty="0"/>
          </a:p>
        </p:txBody>
      </p:sp>
      <p:sp>
        <p:nvSpPr>
          <p:cNvPr id="3" name="Footer Placeholder 2">
            <a:extLst>
              <a:ext uri="{FF2B5EF4-FFF2-40B4-BE49-F238E27FC236}">
                <a16:creationId xmlns:a16="http://schemas.microsoft.com/office/drawing/2014/main" id="{90A5915B-21A3-4599-A598-07FD8439B71E}"/>
              </a:ext>
            </a:extLst>
          </p:cNvPr>
          <p:cNvSpPr>
            <a:spLocks noGrp="1"/>
          </p:cNvSpPr>
          <p:nvPr>
            <p:ph type="ftr" sz="quarter" idx="11"/>
          </p:nvPr>
        </p:nvSpPr>
        <p:spPr/>
        <p:txBody>
          <a:bodyPr/>
          <a:lstStyle/>
          <a:p>
            <a:pPr>
              <a:defRPr/>
            </a:pPr>
            <a:r>
              <a:rPr lang="en-US"/>
              <a:t>Step 2 : Uploading Data</a:t>
            </a:r>
            <a:endParaRPr lang="en-US" dirty="0"/>
          </a:p>
        </p:txBody>
      </p:sp>
      <p:sp>
        <p:nvSpPr>
          <p:cNvPr id="4" name="Slide Number Placeholder 3">
            <a:extLst>
              <a:ext uri="{FF2B5EF4-FFF2-40B4-BE49-F238E27FC236}">
                <a16:creationId xmlns:a16="http://schemas.microsoft.com/office/drawing/2014/main" id="{959F1609-C011-42C7-BC0D-AAA3F1D35B4A}"/>
              </a:ext>
            </a:extLst>
          </p:cNvPr>
          <p:cNvSpPr>
            <a:spLocks noGrp="1"/>
          </p:cNvSpPr>
          <p:nvPr>
            <p:ph type="sldNum" sz="quarter" idx="12"/>
          </p:nvPr>
        </p:nvSpPr>
        <p:spPr/>
        <p:txBody>
          <a:bodyPr/>
          <a:lstStyle/>
          <a:p>
            <a:pPr>
              <a:defRPr/>
            </a:pPr>
            <a:fld id="{5A0A20C1-84A2-43C6-AE3D-B33835BB02C3}" type="slidenum">
              <a:rPr lang="en-US" smtClean="0"/>
              <a:pPr>
                <a:defRPr/>
              </a:pPr>
              <a:t>32</a:t>
            </a:fld>
            <a:endParaRPr lang="en-US"/>
          </a:p>
        </p:txBody>
      </p:sp>
      <p:pic>
        <p:nvPicPr>
          <p:cNvPr id="6" name="Picture 5">
            <a:extLst>
              <a:ext uri="{FF2B5EF4-FFF2-40B4-BE49-F238E27FC236}">
                <a16:creationId xmlns:a16="http://schemas.microsoft.com/office/drawing/2014/main" id="{78D81238-CF4E-41E0-B7EE-6A77833BC508}"/>
              </a:ext>
            </a:extLst>
          </p:cNvPr>
          <p:cNvPicPr>
            <a:picLocks noChangeAspect="1"/>
          </p:cNvPicPr>
          <p:nvPr/>
        </p:nvPicPr>
        <p:blipFill>
          <a:blip r:embed="rId2"/>
          <a:stretch>
            <a:fillRect/>
          </a:stretch>
        </p:blipFill>
        <p:spPr>
          <a:xfrm>
            <a:off x="738666" y="900428"/>
            <a:ext cx="7666667" cy="5057143"/>
          </a:xfrm>
          <a:prstGeom prst="rect">
            <a:avLst/>
          </a:prstGeom>
        </p:spPr>
      </p:pic>
    </p:spTree>
    <p:extLst>
      <p:ext uri="{BB962C8B-B14F-4D97-AF65-F5344CB8AC3E}">
        <p14:creationId xmlns:p14="http://schemas.microsoft.com/office/powerpoint/2010/main" val="266273902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D35C9D4-F55F-454D-BA40-682BB41645ED}"/>
              </a:ext>
            </a:extLst>
          </p:cNvPr>
          <p:cNvSpPr>
            <a:spLocks noGrp="1"/>
          </p:cNvSpPr>
          <p:nvPr>
            <p:ph type="title"/>
          </p:nvPr>
        </p:nvSpPr>
        <p:spPr/>
        <p:txBody>
          <a:bodyPr/>
          <a:lstStyle/>
          <a:p>
            <a:r>
              <a:rPr lang="en-US" dirty="0"/>
              <a:t>Status Check</a:t>
            </a:r>
          </a:p>
        </p:txBody>
      </p:sp>
      <p:sp>
        <p:nvSpPr>
          <p:cNvPr id="2" name="Date Placeholder 1">
            <a:extLst>
              <a:ext uri="{FF2B5EF4-FFF2-40B4-BE49-F238E27FC236}">
                <a16:creationId xmlns:a16="http://schemas.microsoft.com/office/drawing/2014/main" id="{03FA5D45-4E08-440E-90C2-F5B34A965957}"/>
              </a:ext>
            </a:extLst>
          </p:cNvPr>
          <p:cNvSpPr>
            <a:spLocks noGrp="1"/>
          </p:cNvSpPr>
          <p:nvPr>
            <p:ph type="dt" sz="half" idx="10"/>
          </p:nvPr>
        </p:nvSpPr>
        <p:spPr/>
        <p:txBody>
          <a:bodyPr/>
          <a:lstStyle/>
          <a:p>
            <a:pPr>
              <a:defRPr/>
            </a:pPr>
            <a:r>
              <a:rPr lang="en-US"/>
              <a:t>2023-10-16</a:t>
            </a:r>
            <a:endParaRPr lang="en-US" dirty="0"/>
          </a:p>
        </p:txBody>
      </p:sp>
      <p:sp>
        <p:nvSpPr>
          <p:cNvPr id="3" name="Footer Placeholder 2">
            <a:extLst>
              <a:ext uri="{FF2B5EF4-FFF2-40B4-BE49-F238E27FC236}">
                <a16:creationId xmlns:a16="http://schemas.microsoft.com/office/drawing/2014/main" id="{6A4DBE7E-4755-400E-AF6F-ABE76656448A}"/>
              </a:ext>
            </a:extLst>
          </p:cNvPr>
          <p:cNvSpPr>
            <a:spLocks noGrp="1"/>
          </p:cNvSpPr>
          <p:nvPr>
            <p:ph type="ftr" sz="quarter" idx="11"/>
          </p:nvPr>
        </p:nvSpPr>
        <p:spPr/>
        <p:txBody>
          <a:bodyPr/>
          <a:lstStyle/>
          <a:p>
            <a:pPr>
              <a:defRPr/>
            </a:pPr>
            <a:r>
              <a:rPr lang="en-US"/>
              <a:t>Step 2 : Uploading Data</a:t>
            </a:r>
            <a:endParaRPr lang="en-US" dirty="0"/>
          </a:p>
        </p:txBody>
      </p:sp>
      <p:sp>
        <p:nvSpPr>
          <p:cNvPr id="4" name="Slide Number Placeholder 3">
            <a:extLst>
              <a:ext uri="{FF2B5EF4-FFF2-40B4-BE49-F238E27FC236}">
                <a16:creationId xmlns:a16="http://schemas.microsoft.com/office/drawing/2014/main" id="{2F2A3113-15EB-409D-AD93-9E77FE0EFDE9}"/>
              </a:ext>
            </a:extLst>
          </p:cNvPr>
          <p:cNvSpPr>
            <a:spLocks noGrp="1"/>
          </p:cNvSpPr>
          <p:nvPr>
            <p:ph type="sldNum" sz="quarter" idx="12"/>
          </p:nvPr>
        </p:nvSpPr>
        <p:spPr/>
        <p:txBody>
          <a:bodyPr/>
          <a:lstStyle/>
          <a:p>
            <a:pPr>
              <a:defRPr/>
            </a:pPr>
            <a:fld id="{5A0A20C1-84A2-43C6-AE3D-B33835BB02C3}" type="slidenum">
              <a:rPr lang="en-US" smtClean="0"/>
              <a:pPr>
                <a:defRPr/>
              </a:pPr>
              <a:t>33</a:t>
            </a:fld>
            <a:endParaRPr lang="en-US"/>
          </a:p>
        </p:txBody>
      </p:sp>
      <p:pic>
        <p:nvPicPr>
          <p:cNvPr id="8" name="Picture 7">
            <a:extLst>
              <a:ext uri="{FF2B5EF4-FFF2-40B4-BE49-F238E27FC236}">
                <a16:creationId xmlns:a16="http://schemas.microsoft.com/office/drawing/2014/main" id="{E0C79CE1-462E-453E-A006-C3983E62307E}"/>
              </a:ext>
            </a:extLst>
          </p:cNvPr>
          <p:cNvPicPr>
            <a:picLocks noChangeAspect="1"/>
          </p:cNvPicPr>
          <p:nvPr/>
        </p:nvPicPr>
        <p:blipFill>
          <a:blip r:embed="rId2"/>
          <a:stretch>
            <a:fillRect/>
          </a:stretch>
        </p:blipFill>
        <p:spPr>
          <a:xfrm>
            <a:off x="2362300" y="1092077"/>
            <a:ext cx="6692800" cy="5264273"/>
          </a:xfrm>
          <a:prstGeom prst="rect">
            <a:avLst/>
          </a:prstGeom>
        </p:spPr>
      </p:pic>
      <p:sp>
        <p:nvSpPr>
          <p:cNvPr id="9" name="TextBox 8">
            <a:extLst>
              <a:ext uri="{FF2B5EF4-FFF2-40B4-BE49-F238E27FC236}">
                <a16:creationId xmlns:a16="http://schemas.microsoft.com/office/drawing/2014/main" id="{BD7E3374-AF5C-48F6-BA0C-9D4696E4DAF7}"/>
              </a:ext>
            </a:extLst>
          </p:cNvPr>
          <p:cNvSpPr txBox="1"/>
          <p:nvPr/>
        </p:nvSpPr>
        <p:spPr>
          <a:xfrm>
            <a:off x="288345" y="2108837"/>
            <a:ext cx="2133600" cy="3046988"/>
          </a:xfrm>
          <a:prstGeom prst="rect">
            <a:avLst/>
          </a:prstGeom>
          <a:noFill/>
        </p:spPr>
        <p:txBody>
          <a:bodyPr wrap="square" rtlCol="0">
            <a:spAutoFit/>
          </a:bodyPr>
          <a:lstStyle/>
          <a:p>
            <a:r>
              <a:rPr lang="en-US" sz="1600" dirty="0"/>
              <a:t>Having uploaded BM02 and CBN1 and their description, the project should now show </a:t>
            </a:r>
            <a:r>
              <a:rPr lang="en-US" sz="1600" i="1" dirty="0"/>
              <a:t>an ICON for BM02 and CBN1</a:t>
            </a:r>
            <a:r>
              <a:rPr lang="en-US" sz="1600" dirty="0"/>
              <a:t> and the </a:t>
            </a:r>
            <a:r>
              <a:rPr lang="en-US" sz="1600" i="1" dirty="0"/>
              <a:t>MARKS and CORS Tables </a:t>
            </a:r>
            <a:r>
              <a:rPr lang="en-US" sz="1600" dirty="0"/>
              <a:t>will show content. There will also be a </a:t>
            </a:r>
            <a:r>
              <a:rPr lang="en-US" sz="1600" i="1" dirty="0"/>
              <a:t>MARKS Table</a:t>
            </a:r>
            <a:r>
              <a:rPr lang="en-US" sz="1600" dirty="0"/>
              <a:t> at bottom of page.</a:t>
            </a:r>
          </a:p>
        </p:txBody>
      </p:sp>
      <p:cxnSp>
        <p:nvCxnSpPr>
          <p:cNvPr id="10" name="Straight Arrow Connector 9">
            <a:extLst>
              <a:ext uri="{FF2B5EF4-FFF2-40B4-BE49-F238E27FC236}">
                <a16:creationId xmlns:a16="http://schemas.microsoft.com/office/drawing/2014/main" id="{E23DC30A-9077-437E-AE13-8C5CE98A2D84}"/>
              </a:ext>
            </a:extLst>
          </p:cNvPr>
          <p:cNvCxnSpPr>
            <a:cxnSpLocks/>
          </p:cNvCxnSpPr>
          <p:nvPr/>
        </p:nvCxnSpPr>
        <p:spPr>
          <a:xfrm flipV="1">
            <a:off x="2184400" y="3632200"/>
            <a:ext cx="3302000" cy="168146"/>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E836037F-BCE3-4B92-833C-5DC9C407706F}"/>
              </a:ext>
            </a:extLst>
          </p:cNvPr>
          <p:cNvCxnSpPr>
            <a:cxnSpLocks/>
          </p:cNvCxnSpPr>
          <p:nvPr/>
        </p:nvCxnSpPr>
        <p:spPr>
          <a:xfrm>
            <a:off x="2184400" y="3944869"/>
            <a:ext cx="565150" cy="1655831"/>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7A7F4C91-E317-49FB-9236-C68D2F425BB0}"/>
              </a:ext>
            </a:extLst>
          </p:cNvPr>
          <p:cNvCxnSpPr>
            <a:cxnSpLocks/>
          </p:cNvCxnSpPr>
          <p:nvPr/>
        </p:nvCxnSpPr>
        <p:spPr>
          <a:xfrm>
            <a:off x="2184400" y="3866893"/>
            <a:ext cx="6360510" cy="1155358"/>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6EF6CD5E-DF8B-4F12-93D9-A8F7671BB036}"/>
              </a:ext>
            </a:extLst>
          </p:cNvPr>
          <p:cNvCxnSpPr>
            <a:cxnSpLocks/>
          </p:cNvCxnSpPr>
          <p:nvPr/>
        </p:nvCxnSpPr>
        <p:spPr>
          <a:xfrm flipV="1">
            <a:off x="2184400" y="2285788"/>
            <a:ext cx="6360510" cy="1448012"/>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38614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50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1000"/>
                            </p:stCondLst>
                            <p:childTnLst>
                              <p:par>
                                <p:cTn id="9" presetID="22" presetClass="entr" presetSubtype="8" fill="hold" nodeType="afterEffect">
                                  <p:stCondLst>
                                    <p:cond delay="50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2000"/>
                            </p:stCondLst>
                            <p:childTnLst>
                              <p:par>
                                <p:cTn id="13" presetID="22" presetClass="entr" presetSubtype="8" fill="hold" nodeType="afterEffect">
                                  <p:stCondLst>
                                    <p:cond delay="50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p:stCondLst>
                              <p:cond delay="3000"/>
                            </p:stCondLst>
                            <p:childTnLst>
                              <p:par>
                                <p:cTn id="17" presetID="22" presetClass="entr" presetSubtype="8" fill="hold" nodeType="afterEffect">
                                  <p:stCondLst>
                                    <p:cond delay="50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81A5612-16E8-48F2-B4C9-26307FB75BC2}"/>
              </a:ext>
            </a:extLst>
          </p:cNvPr>
          <p:cNvSpPr>
            <a:spLocks noGrp="1"/>
          </p:cNvSpPr>
          <p:nvPr>
            <p:ph type="title"/>
          </p:nvPr>
        </p:nvSpPr>
        <p:spPr/>
        <p:txBody>
          <a:bodyPr/>
          <a:lstStyle/>
          <a:p>
            <a:r>
              <a:rPr lang="en-US" dirty="0"/>
              <a:t>Recommendation</a:t>
            </a:r>
          </a:p>
        </p:txBody>
      </p:sp>
      <p:sp>
        <p:nvSpPr>
          <p:cNvPr id="8" name="Content Placeholder 7">
            <a:extLst>
              <a:ext uri="{FF2B5EF4-FFF2-40B4-BE49-F238E27FC236}">
                <a16:creationId xmlns:a16="http://schemas.microsoft.com/office/drawing/2014/main" id="{244E7919-8844-4635-973A-73ACB2DEB50D}"/>
              </a:ext>
            </a:extLst>
          </p:cNvPr>
          <p:cNvSpPr>
            <a:spLocks noGrp="1"/>
          </p:cNvSpPr>
          <p:nvPr>
            <p:ph idx="1"/>
          </p:nvPr>
        </p:nvSpPr>
        <p:spPr/>
        <p:txBody>
          <a:bodyPr/>
          <a:lstStyle/>
          <a:p>
            <a:r>
              <a:rPr lang="en-US" dirty="0"/>
              <a:t>Since the same mark(s) will be observed several times in a project, </a:t>
            </a:r>
          </a:p>
          <a:p>
            <a:pPr lvl="1"/>
            <a:r>
              <a:rPr lang="en-US" dirty="0"/>
              <a:t>it is repetitive, confusing, and wasteful to enter the descriptive data EACH TIME.</a:t>
            </a:r>
          </a:p>
          <a:p>
            <a:r>
              <a:rPr lang="en-US" dirty="0"/>
              <a:t>The descriptive data can be entered later just ONCE for each mark (</a:t>
            </a:r>
            <a:r>
              <a:rPr lang="en-US" i="1" dirty="0">
                <a:solidFill>
                  <a:srgbClr val="0070C0"/>
                </a:solidFill>
              </a:rPr>
              <a:t>in OP, on the Mark Page</a:t>
            </a:r>
            <a:r>
              <a:rPr lang="en-US" dirty="0"/>
              <a:t>)</a:t>
            </a:r>
          </a:p>
          <a:p>
            <a:r>
              <a:rPr lang="en-US" dirty="0"/>
              <a:t>So, better to choose SKIP DESCRIPTION.</a:t>
            </a:r>
          </a:p>
        </p:txBody>
      </p:sp>
      <p:sp>
        <p:nvSpPr>
          <p:cNvPr id="2" name="Date Placeholder 1">
            <a:extLst>
              <a:ext uri="{FF2B5EF4-FFF2-40B4-BE49-F238E27FC236}">
                <a16:creationId xmlns:a16="http://schemas.microsoft.com/office/drawing/2014/main" id="{53700D0F-62BF-42BE-B2F2-552380FBE30E}"/>
              </a:ext>
            </a:extLst>
          </p:cNvPr>
          <p:cNvSpPr>
            <a:spLocks noGrp="1"/>
          </p:cNvSpPr>
          <p:nvPr>
            <p:ph type="dt" sz="half" idx="10"/>
          </p:nvPr>
        </p:nvSpPr>
        <p:spPr/>
        <p:txBody>
          <a:bodyPr/>
          <a:lstStyle/>
          <a:p>
            <a:pPr>
              <a:defRPr/>
            </a:pPr>
            <a:r>
              <a:rPr lang="en-US"/>
              <a:t>2023-10-16</a:t>
            </a:r>
            <a:endParaRPr lang="en-US" dirty="0"/>
          </a:p>
        </p:txBody>
      </p:sp>
      <p:sp>
        <p:nvSpPr>
          <p:cNvPr id="3" name="Footer Placeholder 2">
            <a:extLst>
              <a:ext uri="{FF2B5EF4-FFF2-40B4-BE49-F238E27FC236}">
                <a16:creationId xmlns:a16="http://schemas.microsoft.com/office/drawing/2014/main" id="{0155E173-76E8-4263-89A0-3A0866A5966C}"/>
              </a:ext>
            </a:extLst>
          </p:cNvPr>
          <p:cNvSpPr>
            <a:spLocks noGrp="1"/>
          </p:cNvSpPr>
          <p:nvPr>
            <p:ph type="ftr" sz="quarter" idx="11"/>
          </p:nvPr>
        </p:nvSpPr>
        <p:spPr/>
        <p:txBody>
          <a:bodyPr/>
          <a:lstStyle/>
          <a:p>
            <a:pPr>
              <a:defRPr/>
            </a:pPr>
            <a:r>
              <a:rPr lang="en-US"/>
              <a:t>Step 2 : Uploading Data</a:t>
            </a:r>
            <a:endParaRPr lang="en-US" dirty="0"/>
          </a:p>
        </p:txBody>
      </p:sp>
      <p:sp>
        <p:nvSpPr>
          <p:cNvPr id="4" name="Slide Number Placeholder 3">
            <a:extLst>
              <a:ext uri="{FF2B5EF4-FFF2-40B4-BE49-F238E27FC236}">
                <a16:creationId xmlns:a16="http://schemas.microsoft.com/office/drawing/2014/main" id="{CCAD5D69-D2E5-43CE-BDEC-09E0ABFC6D88}"/>
              </a:ext>
            </a:extLst>
          </p:cNvPr>
          <p:cNvSpPr>
            <a:spLocks noGrp="1"/>
          </p:cNvSpPr>
          <p:nvPr>
            <p:ph type="sldNum" sz="quarter" idx="12"/>
          </p:nvPr>
        </p:nvSpPr>
        <p:spPr/>
        <p:txBody>
          <a:bodyPr/>
          <a:lstStyle/>
          <a:p>
            <a:pPr>
              <a:defRPr/>
            </a:pPr>
            <a:fld id="{5A0A20C1-84A2-43C6-AE3D-B33835BB02C3}" type="slidenum">
              <a:rPr lang="en-US" smtClean="0"/>
              <a:pPr>
                <a:defRPr/>
              </a:pPr>
              <a:t>34</a:t>
            </a:fld>
            <a:endParaRPr lang="en-US"/>
          </a:p>
        </p:txBody>
      </p:sp>
      <p:pic>
        <p:nvPicPr>
          <p:cNvPr id="11" name="Picture 10">
            <a:extLst>
              <a:ext uri="{FF2B5EF4-FFF2-40B4-BE49-F238E27FC236}">
                <a16:creationId xmlns:a16="http://schemas.microsoft.com/office/drawing/2014/main" id="{3B398C33-9B13-49AA-BB11-00AE1FD04B61}"/>
              </a:ext>
            </a:extLst>
          </p:cNvPr>
          <p:cNvPicPr>
            <a:picLocks noChangeAspect="1"/>
          </p:cNvPicPr>
          <p:nvPr/>
        </p:nvPicPr>
        <p:blipFill rotWithShape="1">
          <a:blip r:embed="rId2"/>
          <a:srcRect l="31587" t="33301" r="9666" b="56534"/>
          <a:stretch/>
        </p:blipFill>
        <p:spPr>
          <a:xfrm>
            <a:off x="1047750" y="5039772"/>
            <a:ext cx="6562725" cy="777240"/>
          </a:xfrm>
          <a:prstGeom prst="rect">
            <a:avLst/>
          </a:prstGeom>
        </p:spPr>
      </p:pic>
      <p:sp>
        <p:nvSpPr>
          <p:cNvPr id="13" name="Rectangle 12">
            <a:extLst>
              <a:ext uri="{FF2B5EF4-FFF2-40B4-BE49-F238E27FC236}">
                <a16:creationId xmlns:a16="http://schemas.microsoft.com/office/drawing/2014/main" id="{5D60C8D6-BE5D-49DA-A91B-230D541BE983}"/>
              </a:ext>
            </a:extLst>
          </p:cNvPr>
          <p:cNvSpPr/>
          <p:nvPr/>
        </p:nvSpPr>
        <p:spPr>
          <a:xfrm>
            <a:off x="4241346" y="4517769"/>
            <a:ext cx="3289300" cy="383573"/>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E9035C6-EE79-423F-9159-DF01616E1EFF}"/>
              </a:ext>
            </a:extLst>
          </p:cNvPr>
          <p:cNvSpPr/>
          <p:nvPr/>
        </p:nvSpPr>
        <p:spPr>
          <a:xfrm>
            <a:off x="5806719" y="5131798"/>
            <a:ext cx="1670050" cy="383573"/>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517052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1000"/>
                            </p:stCondLst>
                            <p:childTnLst>
                              <p:par>
                                <p:cTn id="9" presetID="22" presetClass="entr" presetSubtype="8" fill="hold" grpId="0" nodeType="afterEffect">
                                  <p:stCondLst>
                                    <p:cond delay="50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F3D92-94E8-4209-A430-B57E2A53715F}"/>
              </a:ext>
            </a:extLst>
          </p:cNvPr>
          <p:cNvSpPr>
            <a:spLocks noGrp="1"/>
          </p:cNvSpPr>
          <p:nvPr>
            <p:ph type="title"/>
          </p:nvPr>
        </p:nvSpPr>
        <p:spPr/>
        <p:txBody>
          <a:bodyPr/>
          <a:lstStyle/>
          <a:p>
            <a:r>
              <a:rPr lang="en-US" dirty="0"/>
              <a:t>.ZIP Upload via OPUS STATIC</a:t>
            </a:r>
          </a:p>
        </p:txBody>
      </p:sp>
      <p:sp>
        <p:nvSpPr>
          <p:cNvPr id="3" name="Content Placeholder 2">
            <a:extLst>
              <a:ext uri="{FF2B5EF4-FFF2-40B4-BE49-F238E27FC236}">
                <a16:creationId xmlns:a16="http://schemas.microsoft.com/office/drawing/2014/main" id="{63571708-AFF8-475A-84C3-35412879E8F4}"/>
              </a:ext>
            </a:extLst>
          </p:cNvPr>
          <p:cNvSpPr>
            <a:spLocks noGrp="1"/>
          </p:cNvSpPr>
          <p:nvPr>
            <p:ph idx="1"/>
          </p:nvPr>
        </p:nvSpPr>
        <p:spPr/>
        <p:txBody>
          <a:bodyPr/>
          <a:lstStyle/>
          <a:p>
            <a:r>
              <a:rPr lang="en-US" dirty="0"/>
              <a:t>You can ZIP several </a:t>
            </a:r>
            <a:r>
              <a:rPr lang="en-US" dirty="0" err="1"/>
              <a:t>Rinex</a:t>
            </a:r>
            <a:r>
              <a:rPr lang="en-US" dirty="0"/>
              <a:t> files together in a single ZIP file for submission, IF they are…</a:t>
            </a:r>
          </a:p>
          <a:p>
            <a:pPr lvl="1"/>
            <a:r>
              <a:rPr lang="en-US" dirty="0"/>
              <a:t>a single antenna type</a:t>
            </a:r>
          </a:p>
          <a:p>
            <a:pPr lvl="1"/>
            <a:r>
              <a:rPr lang="en-US" dirty="0"/>
              <a:t>a single antenna height</a:t>
            </a:r>
          </a:p>
          <a:p>
            <a:r>
              <a:rPr lang="en-US" dirty="0"/>
              <a:t>OPUS Static will unzip them and apply the chosen antenna type and antenna height to all the files in the ZIP. And send them all to a Project ID if entered in Options.</a:t>
            </a:r>
          </a:p>
          <a:p>
            <a:pPr lvl="1"/>
            <a:r>
              <a:rPr lang="en-US" dirty="0"/>
              <a:t>There is a maximum size for a .ZIP (20Mb?)</a:t>
            </a:r>
          </a:p>
          <a:p>
            <a:pPr lvl="1"/>
            <a:r>
              <a:rPr lang="en-US" dirty="0"/>
              <a:t>No obvious limit on number of files (I’ve done 93)</a:t>
            </a:r>
          </a:p>
        </p:txBody>
      </p:sp>
      <p:sp>
        <p:nvSpPr>
          <p:cNvPr id="4" name="Date Placeholder 3">
            <a:extLst>
              <a:ext uri="{FF2B5EF4-FFF2-40B4-BE49-F238E27FC236}">
                <a16:creationId xmlns:a16="http://schemas.microsoft.com/office/drawing/2014/main" id="{9877DBBF-8785-458F-AAB2-E6F89A5AFEBB}"/>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8B6EF855-321F-4AE3-B633-2FEEE9AED692}"/>
              </a:ext>
            </a:extLst>
          </p:cNvPr>
          <p:cNvSpPr>
            <a:spLocks noGrp="1"/>
          </p:cNvSpPr>
          <p:nvPr>
            <p:ph type="ftr" sz="quarter" idx="11"/>
          </p:nvPr>
        </p:nvSpPr>
        <p:spPr/>
        <p:txBody>
          <a:bodyPr/>
          <a:lstStyle/>
          <a:p>
            <a:pPr>
              <a:defRPr/>
            </a:pPr>
            <a:r>
              <a:rPr lang="en-US"/>
              <a:t>Step 2 : Uploading Data</a:t>
            </a:r>
            <a:endParaRPr lang="en-US" dirty="0"/>
          </a:p>
        </p:txBody>
      </p:sp>
      <p:sp>
        <p:nvSpPr>
          <p:cNvPr id="6" name="Slide Number Placeholder 5">
            <a:extLst>
              <a:ext uri="{FF2B5EF4-FFF2-40B4-BE49-F238E27FC236}">
                <a16:creationId xmlns:a16="http://schemas.microsoft.com/office/drawing/2014/main" id="{583D5BA4-7C8D-4702-A6E7-0CB67F6196B4}"/>
              </a:ext>
            </a:extLst>
          </p:cNvPr>
          <p:cNvSpPr>
            <a:spLocks noGrp="1"/>
          </p:cNvSpPr>
          <p:nvPr>
            <p:ph type="sldNum" sz="quarter" idx="12"/>
          </p:nvPr>
        </p:nvSpPr>
        <p:spPr/>
        <p:txBody>
          <a:bodyPr/>
          <a:lstStyle/>
          <a:p>
            <a:pPr>
              <a:defRPr/>
            </a:pPr>
            <a:fld id="{73529DF9-F8E1-4220-8C8F-E52644C5560B}" type="slidenum">
              <a:rPr lang="en-US" smtClean="0"/>
              <a:pPr>
                <a:defRPr/>
              </a:pPr>
              <a:t>35</a:t>
            </a:fld>
            <a:endParaRPr lang="en-US"/>
          </a:p>
        </p:txBody>
      </p:sp>
      <p:pic>
        <p:nvPicPr>
          <p:cNvPr id="8" name="Picture 7">
            <a:extLst>
              <a:ext uri="{FF2B5EF4-FFF2-40B4-BE49-F238E27FC236}">
                <a16:creationId xmlns:a16="http://schemas.microsoft.com/office/drawing/2014/main" id="{2AE097E9-9DA5-4503-91CA-FF21F06C4916}"/>
              </a:ext>
            </a:extLst>
          </p:cNvPr>
          <p:cNvPicPr>
            <a:picLocks noChangeAspect="1"/>
          </p:cNvPicPr>
          <p:nvPr/>
        </p:nvPicPr>
        <p:blipFill>
          <a:blip r:embed="rId2"/>
          <a:stretch>
            <a:fillRect/>
          </a:stretch>
        </p:blipFill>
        <p:spPr>
          <a:xfrm>
            <a:off x="4874647" y="2572378"/>
            <a:ext cx="653649" cy="631860"/>
          </a:xfrm>
          <a:prstGeom prst="rect">
            <a:avLst/>
          </a:prstGeom>
        </p:spPr>
      </p:pic>
      <p:sp>
        <p:nvSpPr>
          <p:cNvPr id="7" name="TextBox 6">
            <a:extLst>
              <a:ext uri="{FF2B5EF4-FFF2-40B4-BE49-F238E27FC236}">
                <a16:creationId xmlns:a16="http://schemas.microsoft.com/office/drawing/2014/main" id="{B1F1B8A6-91FB-BF98-71B2-0D3D1A9907E0}"/>
              </a:ext>
            </a:extLst>
          </p:cNvPr>
          <p:cNvSpPr txBox="1"/>
          <p:nvPr/>
        </p:nvSpPr>
        <p:spPr>
          <a:xfrm rot="20629238">
            <a:off x="5728673" y="2598532"/>
            <a:ext cx="981447" cy="369332"/>
          </a:xfrm>
          <a:prstGeom prst="rect">
            <a:avLst/>
          </a:prstGeom>
          <a:noFill/>
        </p:spPr>
        <p:txBody>
          <a:bodyPr wrap="square" rtlCol="0">
            <a:spAutoFit/>
          </a:bodyPr>
          <a:lstStyle/>
          <a:p>
            <a:r>
              <a:rPr lang="en-US" dirty="0">
                <a:solidFill>
                  <a:srgbClr val="FF0000"/>
                </a:solidFill>
              </a:rPr>
              <a:t>Pro Tip</a:t>
            </a:r>
          </a:p>
        </p:txBody>
      </p:sp>
    </p:spTree>
    <p:extLst>
      <p:ext uri="{BB962C8B-B14F-4D97-AF65-F5344CB8AC3E}">
        <p14:creationId xmlns:p14="http://schemas.microsoft.com/office/powerpoint/2010/main" val="172895208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a:r>
              <a:rPr lang="en-US" sz="4000" dirty="0"/>
              <a:t>What a field member would see.</a:t>
            </a:r>
          </a:p>
        </p:txBody>
      </p:sp>
      <p:sp>
        <p:nvSpPr>
          <p:cNvPr id="7" name="TextBox 6"/>
          <p:cNvSpPr txBox="1"/>
          <p:nvPr/>
        </p:nvSpPr>
        <p:spPr>
          <a:xfrm>
            <a:off x="457200" y="1280160"/>
            <a:ext cx="8229600" cy="954107"/>
          </a:xfrm>
          <a:prstGeom prst="rect">
            <a:avLst/>
          </a:prstGeom>
          <a:noFill/>
          <a:effectLst/>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a:spcBef>
                <a:spcPct val="50000"/>
              </a:spcBef>
            </a:pPr>
            <a:r>
              <a:rPr lang="en-US" sz="2800" dirty="0">
                <a:solidFill>
                  <a:schemeClr val="tx1"/>
                </a:solidFill>
                <a:cs typeface="Arial" pitchFamily="34" charset="0"/>
              </a:rPr>
              <a:t>Let’s review the emails that would be sent to a person uploading data to your project.</a:t>
            </a:r>
            <a:endParaRPr lang="en-US" sz="2800" dirty="0">
              <a:solidFill>
                <a:schemeClr val="tx1"/>
              </a:solidFill>
            </a:endParaRPr>
          </a:p>
        </p:txBody>
      </p:sp>
      <p:sp>
        <p:nvSpPr>
          <p:cNvPr id="18" name="Date Placeholder 17"/>
          <p:cNvSpPr>
            <a:spLocks noGrp="1"/>
          </p:cNvSpPr>
          <p:nvPr>
            <p:ph type="dt" sz="half" idx="10"/>
          </p:nvPr>
        </p:nvSpPr>
        <p:spPr/>
        <p:txBody>
          <a:bodyPr/>
          <a:lstStyle/>
          <a:p>
            <a:pPr>
              <a:defRPr/>
            </a:pPr>
            <a:r>
              <a:rPr lang="en-US"/>
              <a:t>2023-10-16</a:t>
            </a:r>
            <a:endParaRPr lang="en-US" dirty="0"/>
          </a:p>
        </p:txBody>
      </p:sp>
      <p:sp>
        <p:nvSpPr>
          <p:cNvPr id="19" name="Slide Number Placeholder 18"/>
          <p:cNvSpPr>
            <a:spLocks noGrp="1"/>
          </p:cNvSpPr>
          <p:nvPr>
            <p:ph type="sldNum" sz="quarter" idx="12"/>
          </p:nvPr>
        </p:nvSpPr>
        <p:spPr/>
        <p:txBody>
          <a:bodyPr/>
          <a:lstStyle/>
          <a:p>
            <a:pPr>
              <a:defRPr/>
            </a:pPr>
            <a:fld id="{73529DF9-F8E1-4220-8C8F-E52644C5560B}" type="slidenum">
              <a:rPr lang="en-US" smtClean="0"/>
              <a:pPr>
                <a:defRPr/>
              </a:pPr>
              <a:t>36</a:t>
            </a:fld>
            <a:endParaRPr lang="en-US"/>
          </a:p>
        </p:txBody>
      </p:sp>
      <p:sp>
        <p:nvSpPr>
          <p:cNvPr id="20" name="Footer Placeholder 19"/>
          <p:cNvSpPr>
            <a:spLocks noGrp="1"/>
          </p:cNvSpPr>
          <p:nvPr>
            <p:ph type="ftr" sz="quarter" idx="11"/>
          </p:nvPr>
        </p:nvSpPr>
        <p:spPr/>
        <p:txBody>
          <a:bodyPr/>
          <a:lstStyle/>
          <a:p>
            <a:pPr>
              <a:defRPr/>
            </a:pPr>
            <a:r>
              <a:rPr lang="en-US" dirty="0"/>
              <a:t>Step 2 : Uploading Data</a:t>
            </a:r>
          </a:p>
        </p:txBody>
      </p:sp>
      <p:sp>
        <p:nvSpPr>
          <p:cNvPr id="5" name="TextBox 4">
            <a:extLst>
              <a:ext uri="{FF2B5EF4-FFF2-40B4-BE49-F238E27FC236}">
                <a16:creationId xmlns:a16="http://schemas.microsoft.com/office/drawing/2014/main" id="{F2EC04E9-F997-4918-8776-CC2B975B7A97}"/>
              </a:ext>
            </a:extLst>
          </p:cNvPr>
          <p:cNvSpPr txBox="1"/>
          <p:nvPr/>
        </p:nvSpPr>
        <p:spPr>
          <a:xfrm>
            <a:off x="743263" y="2910736"/>
            <a:ext cx="6468534" cy="646331"/>
          </a:xfrm>
          <a:prstGeom prst="rect">
            <a:avLst/>
          </a:prstGeom>
          <a:noFill/>
        </p:spPr>
        <p:txBody>
          <a:bodyPr wrap="square" rtlCol="0">
            <a:spAutoFit/>
          </a:bodyPr>
          <a:lstStyle/>
          <a:p>
            <a:r>
              <a:rPr lang="en-US" dirty="0"/>
              <a:t>Sample GMAIL Inbox</a:t>
            </a:r>
          </a:p>
          <a:p>
            <a:r>
              <a:rPr lang="en-US" dirty="0">
                <a:solidFill>
                  <a:srgbClr val="0070C0"/>
                </a:solidFill>
              </a:rPr>
              <a:t>Note “smart” subject line enables filtering to dedicated folders</a:t>
            </a:r>
          </a:p>
        </p:txBody>
      </p:sp>
      <p:pic>
        <p:nvPicPr>
          <p:cNvPr id="8" name="Picture 7">
            <a:extLst>
              <a:ext uri="{FF2B5EF4-FFF2-40B4-BE49-F238E27FC236}">
                <a16:creationId xmlns:a16="http://schemas.microsoft.com/office/drawing/2014/main" id="{EDF99250-F438-4451-96BA-E83CB531B220}"/>
              </a:ext>
            </a:extLst>
          </p:cNvPr>
          <p:cNvPicPr>
            <a:picLocks noChangeAspect="1"/>
          </p:cNvPicPr>
          <p:nvPr/>
        </p:nvPicPr>
        <p:blipFill>
          <a:blip r:embed="rId3"/>
          <a:stretch>
            <a:fillRect/>
          </a:stretch>
        </p:blipFill>
        <p:spPr>
          <a:xfrm>
            <a:off x="743263" y="3557067"/>
            <a:ext cx="7838095" cy="1066667"/>
          </a:xfrm>
          <a:prstGeom prst="rect">
            <a:avLst/>
          </a:prstGeom>
        </p:spPr>
      </p:pic>
      <p:cxnSp>
        <p:nvCxnSpPr>
          <p:cNvPr id="9" name="Straight Arrow Connector 8">
            <a:extLst>
              <a:ext uri="{FF2B5EF4-FFF2-40B4-BE49-F238E27FC236}">
                <a16:creationId xmlns:a16="http://schemas.microsoft.com/office/drawing/2014/main" id="{37F73476-711A-498C-BBC1-1375121018CF}"/>
              </a:ext>
            </a:extLst>
          </p:cNvPr>
          <p:cNvCxnSpPr>
            <a:cxnSpLocks/>
            <a:stCxn id="3" idx="0"/>
          </p:cNvCxnSpPr>
          <p:nvPr/>
        </p:nvCxnSpPr>
        <p:spPr>
          <a:xfrm flipV="1">
            <a:off x="2358412" y="4678927"/>
            <a:ext cx="0" cy="758831"/>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A72855F6-8988-46F3-896A-7D46CE71822E}"/>
              </a:ext>
            </a:extLst>
          </p:cNvPr>
          <p:cNvCxnSpPr>
            <a:cxnSpLocks/>
          </p:cNvCxnSpPr>
          <p:nvPr/>
        </p:nvCxnSpPr>
        <p:spPr>
          <a:xfrm flipV="1">
            <a:off x="3744123" y="4669626"/>
            <a:ext cx="0" cy="764299"/>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218A5993-BBDB-4C9E-BF0B-436F437DE061}"/>
              </a:ext>
            </a:extLst>
          </p:cNvPr>
          <p:cNvCxnSpPr>
            <a:cxnSpLocks/>
          </p:cNvCxnSpPr>
          <p:nvPr/>
        </p:nvCxnSpPr>
        <p:spPr>
          <a:xfrm flipH="1" flipV="1">
            <a:off x="5223311" y="4666228"/>
            <a:ext cx="14819" cy="767697"/>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7A36DCC-10F3-4534-A890-F123BAC68C89}"/>
              </a:ext>
            </a:extLst>
          </p:cNvPr>
          <p:cNvSpPr txBox="1"/>
          <p:nvPr/>
        </p:nvSpPr>
        <p:spPr>
          <a:xfrm>
            <a:off x="1805257" y="5437758"/>
            <a:ext cx="1106310" cy="307777"/>
          </a:xfrm>
          <a:prstGeom prst="rect">
            <a:avLst/>
          </a:prstGeom>
          <a:solidFill>
            <a:schemeClr val="accent1">
              <a:alpha val="8000"/>
            </a:schemeClr>
          </a:solidFill>
          <a:ln w="25400">
            <a:solidFill>
              <a:schemeClr val="accent1"/>
            </a:solidFill>
          </a:ln>
        </p:spPr>
        <p:txBody>
          <a:bodyPr wrap="square" rtlCol="0">
            <a:spAutoFit/>
          </a:bodyPr>
          <a:lstStyle/>
          <a:p>
            <a:r>
              <a:rPr lang="en-US" sz="1400" dirty="0"/>
              <a:t>Project ID</a:t>
            </a:r>
          </a:p>
        </p:txBody>
      </p:sp>
      <p:sp>
        <p:nvSpPr>
          <p:cNvPr id="15" name="TextBox 14">
            <a:extLst>
              <a:ext uri="{FF2B5EF4-FFF2-40B4-BE49-F238E27FC236}">
                <a16:creationId xmlns:a16="http://schemas.microsoft.com/office/drawing/2014/main" id="{B7C6C3E1-B3E1-4F75-86E2-363B4E530AFF}"/>
              </a:ext>
            </a:extLst>
          </p:cNvPr>
          <p:cNvSpPr txBox="1"/>
          <p:nvPr/>
        </p:nvSpPr>
        <p:spPr>
          <a:xfrm>
            <a:off x="3124200" y="5437368"/>
            <a:ext cx="1333324" cy="307777"/>
          </a:xfrm>
          <a:prstGeom prst="rect">
            <a:avLst/>
          </a:prstGeom>
          <a:solidFill>
            <a:schemeClr val="accent1">
              <a:alpha val="8000"/>
            </a:schemeClr>
          </a:solidFill>
          <a:ln w="25400">
            <a:solidFill>
              <a:schemeClr val="accent1"/>
            </a:solidFill>
          </a:ln>
        </p:spPr>
        <p:txBody>
          <a:bodyPr wrap="square" rtlCol="0">
            <a:spAutoFit/>
          </a:bodyPr>
          <a:lstStyle/>
          <a:p>
            <a:r>
              <a:rPr lang="en-US" sz="1400" dirty="0"/>
              <a:t>Your Filename</a:t>
            </a:r>
          </a:p>
        </p:txBody>
      </p:sp>
      <p:sp>
        <p:nvSpPr>
          <p:cNvPr id="16" name="TextBox 15">
            <a:extLst>
              <a:ext uri="{FF2B5EF4-FFF2-40B4-BE49-F238E27FC236}">
                <a16:creationId xmlns:a16="http://schemas.microsoft.com/office/drawing/2014/main" id="{79577315-67D1-42CC-9886-E60CAECDBB10}"/>
              </a:ext>
            </a:extLst>
          </p:cNvPr>
          <p:cNvSpPr txBox="1"/>
          <p:nvPr/>
        </p:nvSpPr>
        <p:spPr>
          <a:xfrm>
            <a:off x="4686478" y="5433925"/>
            <a:ext cx="2586834" cy="307777"/>
          </a:xfrm>
          <a:prstGeom prst="rect">
            <a:avLst/>
          </a:prstGeom>
          <a:solidFill>
            <a:schemeClr val="accent1">
              <a:alpha val="8000"/>
            </a:schemeClr>
          </a:solidFill>
          <a:ln w="25400">
            <a:solidFill>
              <a:schemeClr val="accent1"/>
            </a:solidFill>
          </a:ln>
        </p:spPr>
        <p:txBody>
          <a:bodyPr wrap="square" rtlCol="0">
            <a:spAutoFit/>
          </a:bodyPr>
          <a:lstStyle/>
          <a:p>
            <a:r>
              <a:rPr lang="en-US" sz="1400" dirty="0"/>
              <a:t>OPUS Static Solution number</a:t>
            </a:r>
          </a:p>
        </p:txBody>
      </p:sp>
      <p:cxnSp>
        <p:nvCxnSpPr>
          <p:cNvPr id="6" name="Straight Connector 5">
            <a:extLst>
              <a:ext uri="{FF2B5EF4-FFF2-40B4-BE49-F238E27FC236}">
                <a16:creationId xmlns:a16="http://schemas.microsoft.com/office/drawing/2014/main" id="{B1293FEE-272B-4E5B-BE28-85BA95013A42}"/>
              </a:ext>
            </a:extLst>
          </p:cNvPr>
          <p:cNvCxnSpPr>
            <a:cxnSpLocks/>
          </p:cNvCxnSpPr>
          <p:nvPr/>
        </p:nvCxnSpPr>
        <p:spPr>
          <a:xfrm flipH="1">
            <a:off x="1914525" y="3692716"/>
            <a:ext cx="40005" cy="1542223"/>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D24027FE-904C-4F34-9813-9532C621D58F}"/>
              </a:ext>
            </a:extLst>
          </p:cNvPr>
          <p:cNvCxnSpPr>
            <a:cxnSpLocks/>
          </p:cNvCxnSpPr>
          <p:nvPr/>
        </p:nvCxnSpPr>
        <p:spPr>
          <a:xfrm>
            <a:off x="3192780" y="3703320"/>
            <a:ext cx="0" cy="1531619"/>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0C138C77-46BC-44F4-8227-9369FE71F891}"/>
              </a:ext>
            </a:extLst>
          </p:cNvPr>
          <p:cNvCxnSpPr>
            <a:cxnSpLocks/>
          </p:cNvCxnSpPr>
          <p:nvPr/>
        </p:nvCxnSpPr>
        <p:spPr>
          <a:xfrm>
            <a:off x="3285631" y="3692716"/>
            <a:ext cx="0" cy="1542223"/>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65E3F2B4-A99C-4403-A8D3-B4A8D97E0A8F}"/>
              </a:ext>
            </a:extLst>
          </p:cNvPr>
          <p:cNvCxnSpPr>
            <a:cxnSpLocks/>
          </p:cNvCxnSpPr>
          <p:nvPr/>
        </p:nvCxnSpPr>
        <p:spPr>
          <a:xfrm>
            <a:off x="4374656" y="3703320"/>
            <a:ext cx="0" cy="1531619"/>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EA5F58E-A76A-44B3-8D3D-20394822EB30}"/>
              </a:ext>
            </a:extLst>
          </p:cNvPr>
          <p:cNvCxnSpPr>
            <a:cxnSpLocks/>
          </p:cNvCxnSpPr>
          <p:nvPr/>
        </p:nvCxnSpPr>
        <p:spPr>
          <a:xfrm flipH="1">
            <a:off x="4586205" y="3692716"/>
            <a:ext cx="8020" cy="1549956"/>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85ED472-C000-4D74-9C55-3D0F20CFD965}"/>
              </a:ext>
            </a:extLst>
          </p:cNvPr>
          <p:cNvCxnSpPr>
            <a:cxnSpLocks/>
          </p:cNvCxnSpPr>
          <p:nvPr/>
        </p:nvCxnSpPr>
        <p:spPr>
          <a:xfrm>
            <a:off x="5718810" y="3703320"/>
            <a:ext cx="0" cy="1539352"/>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5" grpId="0" animBg="1"/>
      <p:bldP spid="16"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EC7A7FB-9491-458C-9520-324CCEC4522F}"/>
              </a:ext>
            </a:extLst>
          </p:cNvPr>
          <p:cNvPicPr>
            <a:picLocks noChangeAspect="1"/>
          </p:cNvPicPr>
          <p:nvPr/>
        </p:nvPicPr>
        <p:blipFill>
          <a:blip r:embed="rId3"/>
          <a:stretch>
            <a:fillRect/>
          </a:stretch>
        </p:blipFill>
        <p:spPr>
          <a:xfrm>
            <a:off x="67734" y="56445"/>
            <a:ext cx="8287738" cy="6299905"/>
          </a:xfrm>
          <a:prstGeom prst="rect">
            <a:avLst/>
          </a:prstGeom>
          <a:solidFill>
            <a:schemeClr val="bg1"/>
          </a:solidFill>
        </p:spPr>
      </p:pic>
      <p:sp>
        <p:nvSpPr>
          <p:cNvPr id="19" name="Date Placeholder 18"/>
          <p:cNvSpPr>
            <a:spLocks noGrp="1"/>
          </p:cNvSpPr>
          <p:nvPr>
            <p:ph type="dt" sz="half" idx="10"/>
          </p:nvPr>
        </p:nvSpPr>
        <p:spPr/>
        <p:txBody>
          <a:bodyPr/>
          <a:lstStyle/>
          <a:p>
            <a:pPr>
              <a:defRPr/>
            </a:pPr>
            <a:r>
              <a:rPr lang="en-US"/>
              <a:t>2023-10-16</a:t>
            </a:r>
            <a:endParaRPr lang="en-US" dirty="0"/>
          </a:p>
        </p:txBody>
      </p:sp>
      <p:sp>
        <p:nvSpPr>
          <p:cNvPr id="20" name="Slide Number Placeholder 19"/>
          <p:cNvSpPr>
            <a:spLocks noGrp="1"/>
          </p:cNvSpPr>
          <p:nvPr>
            <p:ph type="sldNum" sz="quarter" idx="12"/>
          </p:nvPr>
        </p:nvSpPr>
        <p:spPr/>
        <p:txBody>
          <a:bodyPr/>
          <a:lstStyle/>
          <a:p>
            <a:pPr>
              <a:defRPr/>
            </a:pPr>
            <a:fld id="{73529DF9-F8E1-4220-8C8F-E52644C5560B}" type="slidenum">
              <a:rPr lang="en-US" smtClean="0"/>
              <a:pPr>
                <a:defRPr/>
              </a:pPr>
              <a:t>37</a:t>
            </a:fld>
            <a:endParaRPr lang="en-US"/>
          </a:p>
        </p:txBody>
      </p:sp>
      <p:sp>
        <p:nvSpPr>
          <p:cNvPr id="21" name="Footer Placeholder 20"/>
          <p:cNvSpPr>
            <a:spLocks noGrp="1"/>
          </p:cNvSpPr>
          <p:nvPr>
            <p:ph type="ftr" sz="quarter" idx="11"/>
          </p:nvPr>
        </p:nvSpPr>
        <p:spPr/>
        <p:txBody>
          <a:bodyPr/>
          <a:lstStyle/>
          <a:p>
            <a:pPr>
              <a:defRPr/>
            </a:pPr>
            <a:r>
              <a:rPr lang="en-US" dirty="0"/>
              <a:t>Step 2 : Uploading Data</a:t>
            </a:r>
          </a:p>
        </p:txBody>
      </p:sp>
      <p:sp>
        <p:nvSpPr>
          <p:cNvPr id="8" name="TextBox 7"/>
          <p:cNvSpPr txBox="1"/>
          <p:nvPr/>
        </p:nvSpPr>
        <p:spPr>
          <a:xfrm>
            <a:off x="5622220" y="1844947"/>
            <a:ext cx="3352800" cy="3416320"/>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eaLnBrk="0" hangingPunct="0">
              <a:spcBef>
                <a:spcPct val="50000"/>
              </a:spcBef>
              <a:defRPr/>
            </a:pPr>
            <a:r>
              <a:rPr lang="en-US" sz="2400" dirty="0"/>
              <a:t>The project team member uploading the data files will still get the OPUS solution report. The report will also be available to you, the project manager. Review the usual OPUS STATIC Quality Indicators.</a:t>
            </a:r>
            <a:endParaRPr lang="en-US" sz="2400" dirty="0">
              <a:solidFill>
                <a:schemeClr val="tx2">
                  <a:lumMod val="40000"/>
                  <a:lumOff val="60000"/>
                </a:schemeClr>
              </a:solidFill>
            </a:endParaRPr>
          </a:p>
        </p:txBody>
      </p:sp>
      <p:sp>
        <p:nvSpPr>
          <p:cNvPr id="13" name="Rectangle 12">
            <a:extLst>
              <a:ext uri="{FF2B5EF4-FFF2-40B4-BE49-F238E27FC236}">
                <a16:creationId xmlns:a16="http://schemas.microsoft.com/office/drawing/2014/main" id="{F3BA3E45-324C-4209-AA2D-1048EBEBF66C}"/>
              </a:ext>
            </a:extLst>
          </p:cNvPr>
          <p:cNvSpPr/>
          <p:nvPr/>
        </p:nvSpPr>
        <p:spPr>
          <a:xfrm>
            <a:off x="133773" y="1656443"/>
            <a:ext cx="2180802" cy="124097"/>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F8A6C76-8223-4397-9AC4-DB6052A501DF}"/>
              </a:ext>
            </a:extLst>
          </p:cNvPr>
          <p:cNvSpPr/>
          <p:nvPr/>
        </p:nvSpPr>
        <p:spPr>
          <a:xfrm>
            <a:off x="133773" y="2031093"/>
            <a:ext cx="2180802" cy="124097"/>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5E42BBE4-2C33-4AE2-85D4-9587F8D0199D}"/>
              </a:ext>
            </a:extLst>
          </p:cNvPr>
          <p:cNvSpPr/>
          <p:nvPr/>
        </p:nvSpPr>
        <p:spPr>
          <a:xfrm>
            <a:off x="2934123" y="1906996"/>
            <a:ext cx="2180802" cy="124097"/>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6728C1D4-17D5-4642-846A-7B1E6EB1FF75}"/>
              </a:ext>
            </a:extLst>
          </p:cNvPr>
          <p:cNvSpPr/>
          <p:nvPr/>
        </p:nvSpPr>
        <p:spPr>
          <a:xfrm>
            <a:off x="2934123" y="2039575"/>
            <a:ext cx="2180802" cy="124097"/>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15667F68-9785-4F45-B52A-274865C4E283}"/>
              </a:ext>
            </a:extLst>
          </p:cNvPr>
          <p:cNvSpPr/>
          <p:nvPr/>
        </p:nvSpPr>
        <p:spPr>
          <a:xfrm>
            <a:off x="2934123" y="1782899"/>
            <a:ext cx="2180802" cy="124097"/>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F5004F58-E7CF-4B73-B3B7-F8722EC6C799}"/>
              </a:ext>
            </a:extLst>
          </p:cNvPr>
          <p:cNvSpPr/>
          <p:nvPr/>
        </p:nvSpPr>
        <p:spPr>
          <a:xfrm>
            <a:off x="2934123" y="1541872"/>
            <a:ext cx="2180802" cy="232546"/>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18D4B7A9-44DA-4EC1-A3B4-054E8C984CD2}"/>
              </a:ext>
            </a:extLst>
          </p:cNvPr>
          <p:cNvSpPr/>
          <p:nvPr/>
        </p:nvSpPr>
        <p:spPr>
          <a:xfrm>
            <a:off x="2178844" y="3065802"/>
            <a:ext cx="645319" cy="726395"/>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5A646244-D995-4594-96CA-CBCB0FF3CCDF}"/>
              </a:ext>
            </a:extLst>
          </p:cNvPr>
          <p:cNvSpPr/>
          <p:nvPr/>
        </p:nvSpPr>
        <p:spPr>
          <a:xfrm>
            <a:off x="133772" y="5907235"/>
            <a:ext cx="8095827" cy="302237"/>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D06085BF-6A9D-9D99-4D89-7737252A0767}"/>
              </a:ext>
            </a:extLst>
          </p:cNvPr>
          <p:cNvSpPr txBox="1"/>
          <p:nvPr/>
        </p:nvSpPr>
        <p:spPr>
          <a:xfrm>
            <a:off x="4962525" y="5921490"/>
            <a:ext cx="3352800" cy="276999"/>
          </a:xfrm>
          <a:prstGeom prst="rect">
            <a:avLst/>
          </a:prstGeom>
          <a:noFill/>
        </p:spPr>
        <p:txBody>
          <a:bodyPr wrap="square" rtlCol="0">
            <a:spAutoFit/>
          </a:bodyPr>
          <a:lstStyle/>
          <a:p>
            <a:r>
              <a:rPr lang="en-US" sz="1200" i="1" dirty="0">
                <a:solidFill>
                  <a:srgbClr val="FF0000"/>
                </a:solidFill>
              </a:rPr>
              <a:t>Is this the MARK and Distance you expected?</a:t>
            </a:r>
          </a:p>
        </p:txBody>
      </p:sp>
      <p:sp>
        <p:nvSpPr>
          <p:cNvPr id="4" name="Rectangle 3">
            <a:extLst>
              <a:ext uri="{FF2B5EF4-FFF2-40B4-BE49-F238E27FC236}">
                <a16:creationId xmlns:a16="http://schemas.microsoft.com/office/drawing/2014/main" id="{67718E44-34DB-8AD4-6888-0B4D1DCBEE50}"/>
              </a:ext>
            </a:extLst>
          </p:cNvPr>
          <p:cNvSpPr/>
          <p:nvPr/>
        </p:nvSpPr>
        <p:spPr>
          <a:xfrm>
            <a:off x="582909" y="20314"/>
            <a:ext cx="1812186" cy="523220"/>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2511C0F0-0B3E-F069-7826-C40CE2A1651F}"/>
              </a:ext>
            </a:extLst>
          </p:cNvPr>
          <p:cNvSpPr txBox="1"/>
          <p:nvPr/>
        </p:nvSpPr>
        <p:spPr>
          <a:xfrm>
            <a:off x="2426845" y="20530"/>
            <a:ext cx="5802754" cy="523220"/>
          </a:xfrm>
          <a:prstGeom prst="rect">
            <a:avLst/>
          </a:prstGeom>
          <a:solidFill>
            <a:srgbClr val="FFFFCC"/>
          </a:solidFill>
          <a:ln w="15875">
            <a:solidFill>
              <a:srgbClr val="0070C0"/>
            </a:solidFill>
          </a:ln>
        </p:spPr>
        <p:txBody>
          <a:bodyPr wrap="square" rtlCol="0">
            <a:spAutoFit/>
          </a:bodyPr>
          <a:lstStyle/>
          <a:p>
            <a:r>
              <a:rPr lang="en-US" sz="1400" i="1" dirty="0">
                <a:latin typeface="+mn-lt"/>
              </a:rPr>
              <a:t>I save this output as a TXT file in my “OPUS Static Results” folder. This allows me to use </a:t>
            </a:r>
            <a:r>
              <a:rPr lang="en-US" sz="1400" i="1" dirty="0" err="1">
                <a:latin typeface="+mn-lt"/>
              </a:rPr>
              <a:t>WinTeqc</a:t>
            </a:r>
            <a:r>
              <a:rPr lang="en-US" sz="1400" i="1" dirty="0">
                <a:latin typeface="+mn-lt"/>
              </a:rPr>
              <a:t> later to harvest a useful report summary.</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750"/>
                            </p:stCondLst>
                            <p:childTnLst>
                              <p:par>
                                <p:cTn id="9" presetID="22" presetClass="entr" presetSubtype="8" fill="hold" grpId="0" nodeType="afterEffect">
                                  <p:stCondLst>
                                    <p:cond delay="25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500"/>
                            </p:stCondLst>
                            <p:childTnLst>
                              <p:par>
                                <p:cTn id="13" presetID="22" presetClass="entr" presetSubtype="8" fill="hold" grpId="0" nodeType="afterEffect">
                                  <p:stCondLst>
                                    <p:cond delay="250"/>
                                  </p:stCondLst>
                                  <p:childTnLst>
                                    <p:set>
                                      <p:cBhvr>
                                        <p:cTn id="14" dur="1" fill="hold">
                                          <p:stCondLst>
                                            <p:cond delay="0"/>
                                          </p:stCondLst>
                                        </p:cTn>
                                        <p:tgtEl>
                                          <p:spTgt spid="18"/>
                                        </p:tgtEl>
                                        <p:attrNameLst>
                                          <p:attrName>style.visibility</p:attrName>
                                        </p:attrNameLst>
                                      </p:cBhvr>
                                      <p:to>
                                        <p:strVal val="visible"/>
                                      </p:to>
                                    </p:set>
                                    <p:animEffect transition="in" filter="wipe(left)">
                                      <p:cBhvr>
                                        <p:cTn id="15" dur="500"/>
                                        <p:tgtEl>
                                          <p:spTgt spid="18"/>
                                        </p:tgtEl>
                                      </p:cBhvr>
                                    </p:animEffect>
                                  </p:childTnLst>
                                </p:cTn>
                              </p:par>
                            </p:childTnLst>
                          </p:cTn>
                        </p:par>
                        <p:par>
                          <p:cTn id="16" fill="hold">
                            <p:stCondLst>
                              <p:cond delay="2250"/>
                            </p:stCondLst>
                            <p:childTnLst>
                              <p:par>
                                <p:cTn id="17" presetID="22" presetClass="entr" presetSubtype="8" fill="hold" grpId="0" nodeType="afterEffect">
                                  <p:stCondLst>
                                    <p:cond delay="25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childTnLst>
                          </p:cTn>
                        </p:par>
                        <p:par>
                          <p:cTn id="20" fill="hold">
                            <p:stCondLst>
                              <p:cond delay="3000"/>
                            </p:stCondLst>
                            <p:childTnLst>
                              <p:par>
                                <p:cTn id="21" presetID="22" presetClass="entr" presetSubtype="8" fill="hold" grpId="0" nodeType="afterEffect">
                                  <p:stCondLst>
                                    <p:cond delay="25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par>
                          <p:cTn id="24" fill="hold">
                            <p:stCondLst>
                              <p:cond delay="3750"/>
                            </p:stCondLst>
                            <p:childTnLst>
                              <p:par>
                                <p:cTn id="25" presetID="22" presetClass="entr" presetSubtype="8" fill="hold" grpId="0" nodeType="afterEffect">
                                  <p:stCondLst>
                                    <p:cond delay="25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childTnLst>
                          </p:cTn>
                        </p:par>
                        <p:par>
                          <p:cTn id="28" fill="hold">
                            <p:stCondLst>
                              <p:cond delay="4500"/>
                            </p:stCondLst>
                            <p:childTnLst>
                              <p:par>
                                <p:cTn id="29" presetID="22" presetClass="entr" presetSubtype="8" fill="hold" grpId="0" nodeType="afterEffect">
                                  <p:stCondLst>
                                    <p:cond delay="25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500"/>
                                        <p:tgtEl>
                                          <p:spTgt spid="22"/>
                                        </p:tgtEl>
                                      </p:cBhvr>
                                    </p:animEffect>
                                  </p:childTnLst>
                                </p:cTn>
                              </p:par>
                            </p:childTnLst>
                          </p:cTn>
                        </p:par>
                        <p:par>
                          <p:cTn id="32" fill="hold">
                            <p:stCondLst>
                              <p:cond delay="5250"/>
                            </p:stCondLst>
                            <p:childTnLst>
                              <p:par>
                                <p:cTn id="33" presetID="22" presetClass="entr" presetSubtype="8" fill="hold" grpId="0" nodeType="afterEffect">
                                  <p:stCondLst>
                                    <p:cond delay="250"/>
                                  </p:stCondLst>
                                  <p:childTnLst>
                                    <p:set>
                                      <p:cBhvr>
                                        <p:cTn id="34" dur="1" fill="hold">
                                          <p:stCondLst>
                                            <p:cond delay="0"/>
                                          </p:stCondLst>
                                        </p:cTn>
                                        <p:tgtEl>
                                          <p:spTgt spid="24"/>
                                        </p:tgtEl>
                                        <p:attrNameLst>
                                          <p:attrName>style.visibility</p:attrName>
                                        </p:attrNameLst>
                                      </p:cBhvr>
                                      <p:to>
                                        <p:strVal val="visible"/>
                                      </p:to>
                                    </p:set>
                                    <p:animEffect transition="in" filter="wipe(left)">
                                      <p:cBhvr>
                                        <p:cTn id="35" dur="500"/>
                                        <p:tgtEl>
                                          <p:spTgt spid="24"/>
                                        </p:tgtEl>
                                      </p:cBhvr>
                                    </p:animEffect>
                                  </p:childTnLst>
                                </p:cTn>
                              </p:par>
                            </p:childTnLst>
                          </p:cTn>
                        </p:par>
                        <p:par>
                          <p:cTn id="36" fill="hold">
                            <p:stCondLst>
                              <p:cond delay="6000"/>
                            </p:stCondLst>
                            <p:childTnLst>
                              <p:par>
                                <p:cTn id="37" presetID="22" presetClass="entr" presetSubtype="8" fill="hold" grpId="0" nodeType="afterEffect">
                                  <p:stCondLst>
                                    <p:cond delay="250"/>
                                  </p:stCondLst>
                                  <p:childTnLst>
                                    <p:set>
                                      <p:cBhvr>
                                        <p:cTn id="38" dur="1" fill="hold">
                                          <p:stCondLst>
                                            <p:cond delay="0"/>
                                          </p:stCondLst>
                                        </p:cTn>
                                        <p:tgtEl>
                                          <p:spTgt spid="4"/>
                                        </p:tgtEl>
                                        <p:attrNameLst>
                                          <p:attrName>style.visibility</p:attrName>
                                        </p:attrNameLst>
                                      </p:cBhvr>
                                      <p:to>
                                        <p:strVal val="visible"/>
                                      </p:to>
                                    </p:set>
                                    <p:animEffect transition="in" filter="wipe(left)">
                                      <p:cBhvr>
                                        <p:cTn id="39" dur="500"/>
                                        <p:tgtEl>
                                          <p:spTgt spid="4"/>
                                        </p:tgtEl>
                                      </p:cBhvr>
                                    </p:animEffect>
                                  </p:childTnLst>
                                </p:cTn>
                              </p:par>
                            </p:childTnLst>
                          </p:cTn>
                        </p:par>
                        <p:par>
                          <p:cTn id="40" fill="hold">
                            <p:stCondLst>
                              <p:cond delay="6750"/>
                            </p:stCondLst>
                            <p:childTnLst>
                              <p:par>
                                <p:cTn id="41" presetID="22" presetClass="entr" presetSubtype="8" fill="hold" grpId="0" nodeType="afterEffect">
                                  <p:stCondLst>
                                    <p:cond delay="250"/>
                                  </p:stCondLst>
                                  <p:childTnLst>
                                    <p:set>
                                      <p:cBhvr>
                                        <p:cTn id="42" dur="1" fill="hold">
                                          <p:stCondLst>
                                            <p:cond delay="0"/>
                                          </p:stCondLst>
                                        </p:cTn>
                                        <p:tgtEl>
                                          <p:spTgt spid="3"/>
                                        </p:tgtEl>
                                        <p:attrNameLst>
                                          <p:attrName>style.visibility</p:attrName>
                                        </p:attrNameLst>
                                      </p:cBhvr>
                                      <p:to>
                                        <p:strVal val="visible"/>
                                      </p:to>
                                    </p:set>
                                    <p:animEffect transition="in" filter="wipe(left)">
                                      <p:cBhvr>
                                        <p:cTn id="4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22" grpId="0" animBg="1"/>
      <p:bldP spid="24" grpId="0" animBg="1"/>
      <p:bldP spid="4" grpId="0" animBg="1"/>
      <p:bldP spid="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3"/>
          <p:cNvSpPr>
            <a:spLocks noGrp="1"/>
          </p:cNvSpPr>
          <p:nvPr>
            <p:ph type="dt" sz="half" idx="10"/>
          </p:nvPr>
        </p:nvSpPr>
        <p:spPr>
          <a:xfrm>
            <a:off x="457200" y="6356350"/>
            <a:ext cx="2133600" cy="365125"/>
          </a:xfrm>
        </p:spPr>
        <p:txBody>
          <a:bodyPr/>
          <a:lstStyle/>
          <a:p>
            <a:pPr>
              <a:defRPr/>
            </a:pPr>
            <a:r>
              <a:rPr lang="en-US"/>
              <a:t>2023-10-16</a:t>
            </a:r>
            <a:endParaRPr lang="en-US" dirty="0"/>
          </a:p>
        </p:txBody>
      </p:sp>
      <p:sp>
        <p:nvSpPr>
          <p:cNvPr id="4" name="Footer Placeholder 4"/>
          <p:cNvSpPr>
            <a:spLocks noGrp="1"/>
          </p:cNvSpPr>
          <p:nvPr>
            <p:ph type="ftr" sz="quarter" idx="11"/>
          </p:nvPr>
        </p:nvSpPr>
        <p:spPr>
          <a:xfrm>
            <a:off x="3124200" y="6356350"/>
            <a:ext cx="2895600" cy="365125"/>
          </a:xfrm>
        </p:spPr>
        <p:txBody>
          <a:bodyPr/>
          <a:lstStyle/>
          <a:p>
            <a:pPr>
              <a:defRPr/>
            </a:pPr>
            <a:r>
              <a:rPr lang="en-US" dirty="0"/>
              <a:t>Step 2 : Uploading Data</a:t>
            </a:r>
          </a:p>
        </p:txBody>
      </p:sp>
      <p:sp>
        <p:nvSpPr>
          <p:cNvPr id="5" name="Slide Number Placeholder 5"/>
          <p:cNvSpPr>
            <a:spLocks noGrp="1"/>
          </p:cNvSpPr>
          <p:nvPr>
            <p:ph type="sldNum" sz="quarter" idx="12"/>
          </p:nvPr>
        </p:nvSpPr>
        <p:spPr>
          <a:xfrm>
            <a:off x="6553200" y="6356350"/>
            <a:ext cx="2133600" cy="365125"/>
          </a:xfrm>
        </p:spPr>
        <p:txBody>
          <a:bodyPr/>
          <a:lstStyle/>
          <a:p>
            <a:pPr>
              <a:defRPr/>
            </a:pPr>
            <a:fld id="{5ADE0FD7-9D69-40FF-A39A-14A1B2877D33}" type="slidenum">
              <a:rPr lang="en-US" smtClean="0"/>
              <a:pPr>
                <a:defRPr/>
              </a:pPr>
              <a:t>38</a:t>
            </a:fld>
            <a:endParaRPr lang="en-US"/>
          </a:p>
        </p:txBody>
      </p:sp>
      <p:sp>
        <p:nvSpPr>
          <p:cNvPr id="7" name="TextBox 6"/>
          <p:cNvSpPr txBox="1"/>
          <p:nvPr/>
        </p:nvSpPr>
        <p:spPr>
          <a:xfrm>
            <a:off x="411480" y="93990"/>
            <a:ext cx="8321040"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eaLnBrk="0" hangingPunct="0">
              <a:spcBef>
                <a:spcPct val="50000"/>
              </a:spcBef>
              <a:defRPr/>
            </a:pPr>
            <a:r>
              <a:rPr lang="en-US" sz="2400" dirty="0"/>
              <a:t>However, the project team member might also receive a second email if the OPUS solution doesn’t meet the project’s solution quality threshold preferences. </a:t>
            </a:r>
            <a:r>
              <a:rPr lang="en-US" sz="2400" dirty="0">
                <a:solidFill>
                  <a:srgbClr val="FFC000"/>
                </a:solidFill>
              </a:rPr>
              <a:t>Highlighting added for emphasis.</a:t>
            </a:r>
          </a:p>
        </p:txBody>
      </p:sp>
      <p:grpSp>
        <p:nvGrpSpPr>
          <p:cNvPr id="13" name="Group 12">
            <a:extLst>
              <a:ext uri="{FF2B5EF4-FFF2-40B4-BE49-F238E27FC236}">
                <a16:creationId xmlns:a16="http://schemas.microsoft.com/office/drawing/2014/main" id="{38D6A398-F418-4683-B252-F43E4DC2B942}"/>
              </a:ext>
            </a:extLst>
          </p:cNvPr>
          <p:cNvGrpSpPr/>
          <p:nvPr/>
        </p:nvGrpSpPr>
        <p:grpSpPr>
          <a:xfrm>
            <a:off x="449101" y="1371600"/>
            <a:ext cx="8245799" cy="3397439"/>
            <a:chOff x="449101" y="1371600"/>
            <a:chExt cx="8245799" cy="3397439"/>
          </a:xfrm>
        </p:grpSpPr>
        <p:pic>
          <p:nvPicPr>
            <p:cNvPr id="14" name="Picture 2">
              <a:extLst>
                <a:ext uri="{FF2B5EF4-FFF2-40B4-BE49-F238E27FC236}">
                  <a16:creationId xmlns:a16="http://schemas.microsoft.com/office/drawing/2014/main" id="{40149405-6CB4-41EF-8351-CFD9DBF54107}"/>
                </a:ext>
              </a:extLst>
            </p:cNvPr>
            <p:cNvPicPr>
              <a:picLocks noChangeAspect="1" noChangeArrowheads="1"/>
            </p:cNvPicPr>
            <p:nvPr/>
          </p:nvPicPr>
          <p:blipFill rotWithShape="1">
            <a:blip r:embed="rId3" cstate="print"/>
            <a:srcRect l="21105" t="38390" r="21086" b="37194"/>
            <a:stretch/>
          </p:blipFill>
          <p:spPr bwMode="auto">
            <a:xfrm>
              <a:off x="449101" y="1371600"/>
              <a:ext cx="8245799" cy="3397439"/>
            </a:xfrm>
            <a:prstGeom prst="rect">
              <a:avLst/>
            </a:prstGeom>
            <a:noFill/>
            <a:ln w="9525">
              <a:solidFill>
                <a:schemeClr val="tx2"/>
              </a:solidFill>
              <a:miter lim="800000"/>
              <a:headEnd/>
              <a:tailEnd/>
            </a:ln>
          </p:spPr>
        </p:pic>
        <p:pic>
          <p:nvPicPr>
            <p:cNvPr id="15" name="Picture 2">
              <a:extLst>
                <a:ext uri="{FF2B5EF4-FFF2-40B4-BE49-F238E27FC236}">
                  <a16:creationId xmlns:a16="http://schemas.microsoft.com/office/drawing/2014/main" id="{14AA4387-7091-407E-9532-CA1301F03F4A}"/>
                </a:ext>
              </a:extLst>
            </p:cNvPr>
            <p:cNvPicPr>
              <a:picLocks noChangeAspect="1" noChangeArrowheads="1"/>
            </p:cNvPicPr>
            <p:nvPr/>
          </p:nvPicPr>
          <p:blipFill rotWithShape="1">
            <a:blip r:embed="rId3" cstate="print"/>
            <a:srcRect l="21105" t="55506" r="21086" b="42743"/>
            <a:stretch/>
          </p:blipFill>
          <p:spPr bwMode="auto">
            <a:xfrm>
              <a:off x="449101" y="3753286"/>
              <a:ext cx="8245799" cy="243607"/>
            </a:xfrm>
            <a:prstGeom prst="rect">
              <a:avLst/>
            </a:prstGeom>
            <a:noFill/>
            <a:ln w="9525">
              <a:noFill/>
              <a:miter lim="800000"/>
              <a:headEnd/>
              <a:tailEnd/>
            </a:ln>
          </p:spPr>
        </p:pic>
      </p:grpSp>
      <p:sp>
        <p:nvSpPr>
          <p:cNvPr id="16" name="Rectangle 15">
            <a:extLst>
              <a:ext uri="{FF2B5EF4-FFF2-40B4-BE49-F238E27FC236}">
                <a16:creationId xmlns:a16="http://schemas.microsoft.com/office/drawing/2014/main" id="{EC67CD71-109D-4E95-AC83-160D6B9E10D9}"/>
              </a:ext>
            </a:extLst>
          </p:cNvPr>
          <p:cNvSpPr/>
          <p:nvPr/>
        </p:nvSpPr>
        <p:spPr>
          <a:xfrm>
            <a:off x="514350" y="3753286"/>
            <a:ext cx="6362700" cy="243607"/>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B3597BC5-3499-4FFE-A939-818A99F8DEEF}"/>
              </a:ext>
            </a:extLst>
          </p:cNvPr>
          <p:cNvSpPr txBox="1"/>
          <p:nvPr/>
        </p:nvSpPr>
        <p:spPr>
          <a:xfrm>
            <a:off x="411480" y="4846320"/>
            <a:ext cx="8321040" cy="1569660"/>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eaLnBrk="0" hangingPunct="0">
              <a:spcBef>
                <a:spcPct val="50000"/>
              </a:spcBef>
              <a:defRPr/>
            </a:pPr>
            <a:r>
              <a:rPr lang="en-US" sz="2400" dirty="0"/>
              <a:t>Part of your job as project manager, is to prepare your field teams for this eventuality. </a:t>
            </a:r>
            <a:r>
              <a:rPr lang="en-US" sz="2400" dirty="0">
                <a:solidFill>
                  <a:srgbClr val="FFC000"/>
                </a:solidFill>
              </a:rPr>
              <a:t>This does not mean this data was omitted </a:t>
            </a:r>
            <a:r>
              <a:rPr lang="en-US" sz="2400" dirty="0"/>
              <a:t>from the project. It simply means that this solution will be flagged for easier identification.</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1000"/>
                            </p:stCondLst>
                            <p:childTnLst>
                              <p:par>
                                <p:cTn id="9" presetID="22" presetClass="entr" presetSubtype="8" fill="hold" grpId="0" nodeType="afterEffect">
                                  <p:stCondLst>
                                    <p:cond delay="150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0"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a:r>
              <a:rPr lang="en-US" sz="4000" dirty="0"/>
              <a:t>Let’s look at what we’ve got so far.</a:t>
            </a:r>
          </a:p>
        </p:txBody>
      </p:sp>
      <p:sp>
        <p:nvSpPr>
          <p:cNvPr id="7" name="TextBox 6"/>
          <p:cNvSpPr txBox="1"/>
          <p:nvPr/>
        </p:nvSpPr>
        <p:spPr>
          <a:xfrm>
            <a:off x="457200" y="1280160"/>
            <a:ext cx="8229600" cy="1815882"/>
          </a:xfrm>
          <a:prstGeom prst="rect">
            <a:avLst/>
          </a:prstGeom>
          <a:noFill/>
          <a:effectLst/>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a:spcBef>
                <a:spcPct val="50000"/>
              </a:spcBef>
            </a:pPr>
            <a:r>
              <a:rPr lang="en-US" sz="2800" dirty="0">
                <a:solidFill>
                  <a:schemeClr val="tx1"/>
                </a:solidFill>
                <a:cs typeface="Arial" pitchFamily="34" charset="0"/>
              </a:rPr>
              <a:t>Before we upload any more data, let’s look at what we’ve got so far with the understanding that this mimics what you might see after the first day of an active project.</a:t>
            </a:r>
            <a:endParaRPr lang="en-US" sz="2800" dirty="0">
              <a:solidFill>
                <a:schemeClr val="tx1"/>
              </a:solidFill>
            </a:endParaRPr>
          </a:p>
        </p:txBody>
      </p:sp>
      <p:sp>
        <p:nvSpPr>
          <p:cNvPr id="18" name="Date Placeholder 17"/>
          <p:cNvSpPr>
            <a:spLocks noGrp="1"/>
          </p:cNvSpPr>
          <p:nvPr>
            <p:ph type="dt" sz="half" idx="10"/>
          </p:nvPr>
        </p:nvSpPr>
        <p:spPr/>
        <p:txBody>
          <a:bodyPr/>
          <a:lstStyle/>
          <a:p>
            <a:pPr>
              <a:defRPr/>
            </a:pPr>
            <a:r>
              <a:rPr lang="en-US"/>
              <a:t>2023-10-16</a:t>
            </a:r>
            <a:endParaRPr lang="en-US" dirty="0"/>
          </a:p>
        </p:txBody>
      </p:sp>
      <p:sp>
        <p:nvSpPr>
          <p:cNvPr id="19" name="Slide Number Placeholder 18"/>
          <p:cNvSpPr>
            <a:spLocks noGrp="1"/>
          </p:cNvSpPr>
          <p:nvPr>
            <p:ph type="sldNum" sz="quarter" idx="12"/>
          </p:nvPr>
        </p:nvSpPr>
        <p:spPr/>
        <p:txBody>
          <a:bodyPr/>
          <a:lstStyle/>
          <a:p>
            <a:pPr>
              <a:defRPr/>
            </a:pPr>
            <a:fld id="{73529DF9-F8E1-4220-8C8F-E52644C5560B}" type="slidenum">
              <a:rPr lang="en-US" smtClean="0"/>
              <a:pPr>
                <a:defRPr/>
              </a:pPr>
              <a:t>39</a:t>
            </a:fld>
            <a:endParaRPr lang="en-US"/>
          </a:p>
        </p:txBody>
      </p:sp>
      <p:sp>
        <p:nvSpPr>
          <p:cNvPr id="20" name="Footer Placeholder 19"/>
          <p:cNvSpPr>
            <a:spLocks noGrp="1"/>
          </p:cNvSpPr>
          <p:nvPr>
            <p:ph type="ftr" sz="quarter" idx="11"/>
          </p:nvPr>
        </p:nvSpPr>
        <p:spPr/>
        <p:txBody>
          <a:bodyPr/>
          <a:lstStyle/>
          <a:p>
            <a:pPr>
              <a:defRPr/>
            </a:pPr>
            <a:r>
              <a:rPr lang="en-US" dirty="0"/>
              <a:t>Step 2 : Uploading Data</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8E5781A-D3C4-4685-8F93-7CC97F3FD66D}"/>
              </a:ext>
            </a:extLst>
          </p:cNvPr>
          <p:cNvPicPr>
            <a:picLocks noChangeAspect="1"/>
          </p:cNvPicPr>
          <p:nvPr/>
        </p:nvPicPr>
        <p:blipFill>
          <a:blip r:embed="rId3"/>
          <a:stretch>
            <a:fillRect/>
          </a:stretch>
        </p:blipFill>
        <p:spPr>
          <a:xfrm>
            <a:off x="1050443" y="0"/>
            <a:ext cx="7043113" cy="6858000"/>
          </a:xfrm>
          <a:prstGeom prst="rect">
            <a:avLst/>
          </a:prstGeom>
        </p:spPr>
      </p:pic>
      <p:sp>
        <p:nvSpPr>
          <p:cNvPr id="19" name="Date Placeholder 18"/>
          <p:cNvSpPr>
            <a:spLocks noGrp="1"/>
          </p:cNvSpPr>
          <p:nvPr>
            <p:ph type="dt" sz="half" idx="10"/>
          </p:nvPr>
        </p:nvSpPr>
        <p:spPr/>
        <p:txBody>
          <a:bodyPr/>
          <a:lstStyle/>
          <a:p>
            <a:pPr>
              <a:defRPr/>
            </a:pPr>
            <a:r>
              <a:rPr lang="en-US"/>
              <a:t>2023-10-16</a:t>
            </a:r>
            <a:endParaRPr lang="en-US" dirty="0"/>
          </a:p>
        </p:txBody>
      </p:sp>
      <p:sp>
        <p:nvSpPr>
          <p:cNvPr id="20" name="Slide Number Placeholder 19"/>
          <p:cNvSpPr>
            <a:spLocks noGrp="1"/>
          </p:cNvSpPr>
          <p:nvPr>
            <p:ph type="sldNum" sz="quarter" idx="12"/>
          </p:nvPr>
        </p:nvSpPr>
        <p:spPr/>
        <p:txBody>
          <a:bodyPr/>
          <a:lstStyle/>
          <a:p>
            <a:pPr>
              <a:defRPr/>
            </a:pPr>
            <a:fld id="{73529DF9-F8E1-4220-8C8F-E52644C5560B}" type="slidenum">
              <a:rPr lang="en-US" smtClean="0"/>
              <a:pPr>
                <a:defRPr/>
              </a:pPr>
              <a:t>4</a:t>
            </a:fld>
            <a:endParaRPr lang="en-US"/>
          </a:p>
        </p:txBody>
      </p:sp>
      <p:sp>
        <p:nvSpPr>
          <p:cNvPr id="21" name="Footer Placeholder 20"/>
          <p:cNvSpPr>
            <a:spLocks noGrp="1"/>
          </p:cNvSpPr>
          <p:nvPr>
            <p:ph type="ftr" sz="quarter" idx="11"/>
          </p:nvPr>
        </p:nvSpPr>
        <p:spPr/>
        <p:txBody>
          <a:bodyPr/>
          <a:lstStyle/>
          <a:p>
            <a:pPr>
              <a:defRPr/>
            </a:pPr>
            <a:r>
              <a:rPr lang="en-US" dirty="0"/>
              <a:t>Step 2 : Uploading Data</a:t>
            </a:r>
          </a:p>
        </p:txBody>
      </p:sp>
      <p:sp>
        <p:nvSpPr>
          <p:cNvPr id="7" name="TextBox 6"/>
          <p:cNvSpPr txBox="1"/>
          <p:nvPr/>
        </p:nvSpPr>
        <p:spPr>
          <a:xfrm>
            <a:off x="411480" y="5212080"/>
            <a:ext cx="832104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eaLnBrk="0" hangingPunct="0">
              <a:spcBef>
                <a:spcPct val="50000"/>
              </a:spcBef>
              <a:defRPr/>
            </a:pPr>
            <a:r>
              <a:rPr lang="en-US" sz="2400" dirty="0"/>
              <a:t>We’ll start at the OPUS upload web page: http://geodesy.noaa.gov/OPUS/</a:t>
            </a:r>
            <a:endParaRPr lang="en-US" sz="2400" dirty="0">
              <a:solidFill>
                <a:schemeClr val="tx2">
                  <a:lumMod val="40000"/>
                  <a:lumOff val="60000"/>
                </a:schemeClr>
              </a:solidFill>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65248CC-EF5B-4F63-9136-00474B8DC7D9}"/>
              </a:ext>
            </a:extLst>
          </p:cNvPr>
          <p:cNvPicPr>
            <a:picLocks noChangeAspect="1"/>
          </p:cNvPicPr>
          <p:nvPr/>
        </p:nvPicPr>
        <p:blipFill>
          <a:blip r:embed="rId3"/>
          <a:stretch>
            <a:fillRect/>
          </a:stretch>
        </p:blipFill>
        <p:spPr>
          <a:xfrm>
            <a:off x="0" y="81870"/>
            <a:ext cx="9144000" cy="6694259"/>
          </a:xfrm>
          <a:prstGeom prst="rect">
            <a:avLst/>
          </a:prstGeom>
        </p:spPr>
      </p:pic>
      <p:sp>
        <p:nvSpPr>
          <p:cNvPr id="18" name="Date Placeholder 17"/>
          <p:cNvSpPr>
            <a:spLocks noGrp="1"/>
          </p:cNvSpPr>
          <p:nvPr>
            <p:ph type="dt" sz="half" idx="10"/>
          </p:nvPr>
        </p:nvSpPr>
        <p:spPr/>
        <p:txBody>
          <a:bodyPr/>
          <a:lstStyle/>
          <a:p>
            <a:pPr>
              <a:defRPr/>
            </a:pPr>
            <a:r>
              <a:rPr lang="en-US"/>
              <a:t>2023-10-16</a:t>
            </a:r>
            <a:endParaRPr lang="en-US" dirty="0"/>
          </a:p>
        </p:txBody>
      </p:sp>
      <p:sp>
        <p:nvSpPr>
          <p:cNvPr id="19" name="Slide Number Placeholder 18"/>
          <p:cNvSpPr>
            <a:spLocks noGrp="1"/>
          </p:cNvSpPr>
          <p:nvPr>
            <p:ph type="sldNum" sz="quarter" idx="12"/>
          </p:nvPr>
        </p:nvSpPr>
        <p:spPr/>
        <p:txBody>
          <a:bodyPr/>
          <a:lstStyle/>
          <a:p>
            <a:pPr>
              <a:defRPr/>
            </a:pPr>
            <a:fld id="{73529DF9-F8E1-4220-8C8F-E52644C5560B}" type="slidenum">
              <a:rPr lang="en-US" smtClean="0"/>
              <a:pPr>
                <a:defRPr/>
              </a:pPr>
              <a:t>40</a:t>
            </a:fld>
            <a:endParaRPr lang="en-US" dirty="0"/>
          </a:p>
        </p:txBody>
      </p:sp>
      <p:sp>
        <p:nvSpPr>
          <p:cNvPr id="20" name="Footer Placeholder 19"/>
          <p:cNvSpPr>
            <a:spLocks noGrp="1"/>
          </p:cNvSpPr>
          <p:nvPr>
            <p:ph type="ftr" sz="quarter" idx="11"/>
          </p:nvPr>
        </p:nvSpPr>
        <p:spPr/>
        <p:txBody>
          <a:bodyPr/>
          <a:lstStyle/>
          <a:p>
            <a:pPr>
              <a:defRPr/>
            </a:pPr>
            <a:r>
              <a:rPr lang="en-US" dirty="0"/>
              <a:t>Step 2 : Uploading Data</a:t>
            </a:r>
          </a:p>
        </p:txBody>
      </p:sp>
      <p:sp>
        <p:nvSpPr>
          <p:cNvPr id="7" name="TextBox 6"/>
          <p:cNvSpPr txBox="1"/>
          <p:nvPr/>
        </p:nvSpPr>
        <p:spPr>
          <a:xfrm>
            <a:off x="1571946" y="5212080"/>
            <a:ext cx="7160574"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eaLnBrk="0" hangingPunct="0">
              <a:spcBef>
                <a:spcPct val="50000"/>
              </a:spcBef>
              <a:defRPr/>
            </a:pPr>
            <a:r>
              <a:rPr lang="en-US" sz="2400" dirty="0"/>
              <a:t>This is the Manager’s Page. We’re broadly familiar with the page, but let’s look at how this page has changed now that some data has been uploaded.</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7FA62AA-7A33-4534-90A0-EE4BB2CBACDF}"/>
              </a:ext>
            </a:extLst>
          </p:cNvPr>
          <p:cNvPicPr>
            <a:picLocks noChangeAspect="1"/>
          </p:cNvPicPr>
          <p:nvPr/>
        </p:nvPicPr>
        <p:blipFill>
          <a:blip r:embed="rId3"/>
          <a:stretch>
            <a:fillRect/>
          </a:stretch>
        </p:blipFill>
        <p:spPr>
          <a:xfrm>
            <a:off x="0" y="81870"/>
            <a:ext cx="9144000" cy="6694259"/>
          </a:xfrm>
          <a:prstGeom prst="rect">
            <a:avLst/>
          </a:prstGeom>
        </p:spPr>
      </p:pic>
      <p:sp>
        <p:nvSpPr>
          <p:cNvPr id="18" name="Date Placeholder 17"/>
          <p:cNvSpPr>
            <a:spLocks noGrp="1"/>
          </p:cNvSpPr>
          <p:nvPr>
            <p:ph type="dt" sz="half" idx="10"/>
          </p:nvPr>
        </p:nvSpPr>
        <p:spPr/>
        <p:txBody>
          <a:bodyPr/>
          <a:lstStyle/>
          <a:p>
            <a:pPr>
              <a:defRPr/>
            </a:pPr>
            <a:r>
              <a:rPr lang="en-US"/>
              <a:t>2023-10-16</a:t>
            </a:r>
            <a:endParaRPr lang="en-US" dirty="0"/>
          </a:p>
        </p:txBody>
      </p:sp>
      <p:sp>
        <p:nvSpPr>
          <p:cNvPr id="19" name="Slide Number Placeholder 18"/>
          <p:cNvSpPr>
            <a:spLocks noGrp="1"/>
          </p:cNvSpPr>
          <p:nvPr>
            <p:ph type="sldNum" sz="quarter" idx="12"/>
          </p:nvPr>
        </p:nvSpPr>
        <p:spPr/>
        <p:txBody>
          <a:bodyPr/>
          <a:lstStyle/>
          <a:p>
            <a:pPr>
              <a:defRPr/>
            </a:pPr>
            <a:fld id="{73529DF9-F8E1-4220-8C8F-E52644C5560B}" type="slidenum">
              <a:rPr lang="en-US" smtClean="0"/>
              <a:pPr>
                <a:defRPr/>
              </a:pPr>
              <a:t>41</a:t>
            </a:fld>
            <a:endParaRPr lang="en-US"/>
          </a:p>
        </p:txBody>
      </p:sp>
      <p:sp>
        <p:nvSpPr>
          <p:cNvPr id="20" name="Footer Placeholder 19"/>
          <p:cNvSpPr>
            <a:spLocks noGrp="1"/>
          </p:cNvSpPr>
          <p:nvPr>
            <p:ph type="ftr" sz="quarter" idx="11"/>
          </p:nvPr>
        </p:nvSpPr>
        <p:spPr/>
        <p:txBody>
          <a:bodyPr/>
          <a:lstStyle/>
          <a:p>
            <a:pPr>
              <a:defRPr/>
            </a:pPr>
            <a:r>
              <a:rPr lang="en-US" dirty="0"/>
              <a:t>Step 2 : Uploading Data</a:t>
            </a:r>
          </a:p>
        </p:txBody>
      </p:sp>
      <p:sp>
        <p:nvSpPr>
          <p:cNvPr id="7" name="TextBox 6"/>
          <p:cNvSpPr txBox="1"/>
          <p:nvPr/>
        </p:nvSpPr>
        <p:spPr>
          <a:xfrm>
            <a:off x="1628969" y="4643608"/>
            <a:ext cx="7057831" cy="1938992"/>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eaLnBrk="0" hangingPunct="0">
              <a:spcBef>
                <a:spcPct val="50000"/>
              </a:spcBef>
              <a:defRPr/>
            </a:pPr>
            <a:r>
              <a:rPr lang="en-US" sz="2400" dirty="0"/>
              <a:t>The marks represented by the two data files we’ve uploaded now appear on the map and in the Mark List to the right. The CORS used in the OPUS solutions are included too. A Marks and Sessions Table appears to the lower left.</a:t>
            </a:r>
          </a:p>
        </p:txBody>
      </p:sp>
      <p:sp>
        <p:nvSpPr>
          <p:cNvPr id="5" name="Oval 4">
            <a:extLst>
              <a:ext uri="{FF2B5EF4-FFF2-40B4-BE49-F238E27FC236}">
                <a16:creationId xmlns:a16="http://schemas.microsoft.com/office/drawing/2014/main" id="{9D5EEFD1-2C8E-4CB3-B3C2-F511453952E6}"/>
              </a:ext>
            </a:extLst>
          </p:cNvPr>
          <p:cNvSpPr/>
          <p:nvPr/>
        </p:nvSpPr>
        <p:spPr>
          <a:xfrm>
            <a:off x="5600700" y="2995612"/>
            <a:ext cx="914400" cy="255587"/>
          </a:xfrm>
          <a:prstGeom prst="ellipse">
            <a:avLst/>
          </a:prstGeom>
          <a:solidFill>
            <a:srgbClr val="FF0000">
              <a:alpha val="1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1EA46064-17E1-4F00-8F5C-D7B4AC2FAA69}"/>
              </a:ext>
            </a:extLst>
          </p:cNvPr>
          <p:cNvSpPr/>
          <p:nvPr/>
        </p:nvSpPr>
        <p:spPr>
          <a:xfrm>
            <a:off x="8229600" y="329477"/>
            <a:ext cx="914400" cy="599438"/>
          </a:xfrm>
          <a:prstGeom prst="ellipse">
            <a:avLst/>
          </a:prstGeom>
          <a:solidFill>
            <a:srgbClr val="FF0000">
              <a:alpha val="1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Oval 15">
            <a:extLst>
              <a:ext uri="{FF2B5EF4-FFF2-40B4-BE49-F238E27FC236}">
                <a16:creationId xmlns:a16="http://schemas.microsoft.com/office/drawing/2014/main" id="{28CA9A54-DF86-408D-BC5C-C9AB3BD7C50B}"/>
              </a:ext>
            </a:extLst>
          </p:cNvPr>
          <p:cNvSpPr/>
          <p:nvPr/>
        </p:nvSpPr>
        <p:spPr>
          <a:xfrm>
            <a:off x="8229600" y="3042782"/>
            <a:ext cx="914400" cy="1407298"/>
          </a:xfrm>
          <a:prstGeom prst="ellipse">
            <a:avLst/>
          </a:prstGeom>
          <a:solidFill>
            <a:srgbClr val="FF0000">
              <a:alpha val="1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D28AE943-9EAA-40BF-9844-7CA3A9D14987}"/>
              </a:ext>
            </a:extLst>
          </p:cNvPr>
          <p:cNvSpPr/>
          <p:nvPr/>
        </p:nvSpPr>
        <p:spPr>
          <a:xfrm>
            <a:off x="77884" y="4643607"/>
            <a:ext cx="1344515" cy="2132521"/>
          </a:xfrm>
          <a:prstGeom prst="ellipse">
            <a:avLst/>
          </a:prstGeom>
          <a:solidFill>
            <a:srgbClr val="FF0000">
              <a:alpha val="1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1000"/>
                            </p:stCondLst>
                            <p:childTnLst>
                              <p:par>
                                <p:cTn id="9" presetID="22" presetClass="entr" presetSubtype="8" fill="hold" grpId="0" nodeType="afterEffect">
                                  <p:stCondLst>
                                    <p:cond delay="50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2000"/>
                            </p:stCondLst>
                            <p:childTnLst>
                              <p:par>
                                <p:cTn id="13" presetID="22" presetClass="entr" presetSubtype="8" fill="hold" grpId="0" nodeType="afterEffect">
                                  <p:stCondLst>
                                    <p:cond delay="50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par>
                          <p:cTn id="16" fill="hold">
                            <p:stCondLst>
                              <p:cond delay="3000"/>
                            </p:stCondLst>
                            <p:childTnLst>
                              <p:par>
                                <p:cTn id="17" presetID="22" presetClass="entr" presetSubtype="8" fill="hold" grpId="0" nodeType="afterEffect">
                                  <p:stCondLst>
                                    <p:cond delay="50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5" grpId="0" animBg="1"/>
      <p:bldP spid="16" grpId="0" animBg="1"/>
      <p:bldP spid="17"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Date Placeholder 17"/>
          <p:cNvSpPr>
            <a:spLocks noGrp="1"/>
          </p:cNvSpPr>
          <p:nvPr>
            <p:ph type="dt" sz="half" idx="10"/>
          </p:nvPr>
        </p:nvSpPr>
        <p:spPr/>
        <p:txBody>
          <a:bodyPr/>
          <a:lstStyle/>
          <a:p>
            <a:pPr>
              <a:defRPr/>
            </a:pPr>
            <a:r>
              <a:rPr lang="en-US"/>
              <a:t>2023-10-16</a:t>
            </a:r>
            <a:endParaRPr lang="en-US" dirty="0"/>
          </a:p>
        </p:txBody>
      </p:sp>
      <p:sp>
        <p:nvSpPr>
          <p:cNvPr id="19" name="Slide Number Placeholder 18"/>
          <p:cNvSpPr>
            <a:spLocks noGrp="1"/>
          </p:cNvSpPr>
          <p:nvPr>
            <p:ph type="sldNum" sz="quarter" idx="12"/>
          </p:nvPr>
        </p:nvSpPr>
        <p:spPr/>
        <p:txBody>
          <a:bodyPr/>
          <a:lstStyle/>
          <a:p>
            <a:pPr>
              <a:defRPr/>
            </a:pPr>
            <a:fld id="{73529DF9-F8E1-4220-8C8F-E52644C5560B}" type="slidenum">
              <a:rPr lang="en-US" smtClean="0"/>
              <a:pPr>
                <a:defRPr/>
              </a:pPr>
              <a:t>42</a:t>
            </a:fld>
            <a:endParaRPr lang="en-US"/>
          </a:p>
        </p:txBody>
      </p:sp>
      <p:sp>
        <p:nvSpPr>
          <p:cNvPr id="20" name="Footer Placeholder 19"/>
          <p:cNvSpPr>
            <a:spLocks noGrp="1"/>
          </p:cNvSpPr>
          <p:nvPr>
            <p:ph type="ftr" sz="quarter" idx="11"/>
          </p:nvPr>
        </p:nvSpPr>
        <p:spPr/>
        <p:txBody>
          <a:bodyPr/>
          <a:lstStyle/>
          <a:p>
            <a:pPr>
              <a:defRPr/>
            </a:pPr>
            <a:r>
              <a:rPr lang="en-US" dirty="0"/>
              <a:t>Step 2 : Uploading Data</a:t>
            </a:r>
          </a:p>
        </p:txBody>
      </p:sp>
      <p:sp>
        <p:nvSpPr>
          <p:cNvPr id="10" name="TextBox 9"/>
          <p:cNvSpPr txBox="1"/>
          <p:nvPr/>
        </p:nvSpPr>
        <p:spPr>
          <a:xfrm>
            <a:off x="411479" y="5212080"/>
            <a:ext cx="8321040"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eaLnBrk="0" hangingPunct="0">
              <a:spcBef>
                <a:spcPct val="50000"/>
              </a:spcBef>
              <a:defRPr/>
            </a:pPr>
            <a:r>
              <a:rPr lang="en-US" sz="2400" dirty="0"/>
              <a:t>Clicking on a map icon or a table entry causes a short summary of the data files for that mark to appear. The observer’s name is also a convenience link to send that person an email.</a:t>
            </a:r>
          </a:p>
        </p:txBody>
      </p:sp>
      <p:pic>
        <p:nvPicPr>
          <p:cNvPr id="14" name="Picture 13">
            <a:extLst>
              <a:ext uri="{FF2B5EF4-FFF2-40B4-BE49-F238E27FC236}">
                <a16:creationId xmlns:a16="http://schemas.microsoft.com/office/drawing/2014/main" id="{F79905C8-A44A-4517-A6E7-2A3936B221E9}"/>
              </a:ext>
            </a:extLst>
          </p:cNvPr>
          <p:cNvPicPr>
            <a:picLocks noChangeAspect="1"/>
          </p:cNvPicPr>
          <p:nvPr/>
        </p:nvPicPr>
        <p:blipFill>
          <a:blip r:embed="rId3"/>
          <a:stretch>
            <a:fillRect/>
          </a:stretch>
        </p:blipFill>
        <p:spPr>
          <a:xfrm>
            <a:off x="-1" y="91837"/>
            <a:ext cx="9144000" cy="4559217"/>
          </a:xfrm>
          <a:prstGeom prst="rect">
            <a:avLst/>
          </a:prstGeom>
        </p:spPr>
      </p:pic>
      <p:sp>
        <p:nvSpPr>
          <p:cNvPr id="15" name="Rectangle 14">
            <a:extLst>
              <a:ext uri="{FF2B5EF4-FFF2-40B4-BE49-F238E27FC236}">
                <a16:creationId xmlns:a16="http://schemas.microsoft.com/office/drawing/2014/main" id="{CF9D5A92-2965-498B-99CB-EB41EC71854A}"/>
              </a:ext>
            </a:extLst>
          </p:cNvPr>
          <p:cNvSpPr/>
          <p:nvPr/>
        </p:nvSpPr>
        <p:spPr>
          <a:xfrm>
            <a:off x="4187914" y="2324100"/>
            <a:ext cx="3485425" cy="906779"/>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3FBB556B-2670-45C2-BC98-C66F16E856A6}"/>
              </a:ext>
            </a:extLst>
          </p:cNvPr>
          <p:cNvPicPr>
            <a:picLocks noChangeAspect="1"/>
          </p:cNvPicPr>
          <p:nvPr/>
        </p:nvPicPr>
        <p:blipFill>
          <a:blip r:embed="rId3"/>
          <a:stretch>
            <a:fillRect/>
          </a:stretch>
        </p:blipFill>
        <p:spPr>
          <a:xfrm>
            <a:off x="0" y="81870"/>
            <a:ext cx="9144000" cy="6694259"/>
          </a:xfrm>
          <a:prstGeom prst="rect">
            <a:avLst/>
          </a:prstGeom>
        </p:spPr>
      </p:pic>
      <p:sp>
        <p:nvSpPr>
          <p:cNvPr id="18" name="Date Placeholder 17"/>
          <p:cNvSpPr>
            <a:spLocks noGrp="1"/>
          </p:cNvSpPr>
          <p:nvPr>
            <p:ph type="dt" sz="half" idx="10"/>
          </p:nvPr>
        </p:nvSpPr>
        <p:spPr/>
        <p:txBody>
          <a:bodyPr/>
          <a:lstStyle/>
          <a:p>
            <a:pPr>
              <a:defRPr/>
            </a:pPr>
            <a:r>
              <a:rPr lang="en-US"/>
              <a:t>2023-10-16</a:t>
            </a:r>
            <a:endParaRPr lang="en-US" dirty="0"/>
          </a:p>
        </p:txBody>
      </p:sp>
      <p:sp>
        <p:nvSpPr>
          <p:cNvPr id="19" name="Slide Number Placeholder 18"/>
          <p:cNvSpPr>
            <a:spLocks noGrp="1"/>
          </p:cNvSpPr>
          <p:nvPr>
            <p:ph type="sldNum" sz="quarter" idx="12"/>
          </p:nvPr>
        </p:nvSpPr>
        <p:spPr/>
        <p:txBody>
          <a:bodyPr/>
          <a:lstStyle/>
          <a:p>
            <a:pPr>
              <a:defRPr/>
            </a:pPr>
            <a:fld id="{73529DF9-F8E1-4220-8C8F-E52644C5560B}" type="slidenum">
              <a:rPr lang="en-US" smtClean="0"/>
              <a:pPr>
                <a:defRPr/>
              </a:pPr>
              <a:t>43</a:t>
            </a:fld>
            <a:endParaRPr lang="en-US"/>
          </a:p>
        </p:txBody>
      </p:sp>
      <p:sp>
        <p:nvSpPr>
          <p:cNvPr id="20" name="Footer Placeholder 19"/>
          <p:cNvSpPr>
            <a:spLocks noGrp="1"/>
          </p:cNvSpPr>
          <p:nvPr>
            <p:ph type="ftr" sz="quarter" idx="11"/>
          </p:nvPr>
        </p:nvSpPr>
        <p:spPr/>
        <p:txBody>
          <a:bodyPr/>
          <a:lstStyle/>
          <a:p>
            <a:pPr>
              <a:defRPr/>
            </a:pPr>
            <a:r>
              <a:rPr lang="en-US" dirty="0"/>
              <a:t>Step 2 : Uploading Data</a:t>
            </a:r>
          </a:p>
        </p:txBody>
      </p:sp>
      <p:sp>
        <p:nvSpPr>
          <p:cNvPr id="21" name="Oval 20">
            <a:extLst>
              <a:ext uri="{FF2B5EF4-FFF2-40B4-BE49-F238E27FC236}">
                <a16:creationId xmlns:a16="http://schemas.microsoft.com/office/drawing/2014/main" id="{F3FFA44B-DD7F-4488-97D4-7527EBF8E0B9}"/>
              </a:ext>
            </a:extLst>
          </p:cNvPr>
          <p:cNvSpPr/>
          <p:nvPr/>
        </p:nvSpPr>
        <p:spPr>
          <a:xfrm>
            <a:off x="82550" y="1517649"/>
            <a:ext cx="914400" cy="192315"/>
          </a:xfrm>
          <a:prstGeom prst="ellipse">
            <a:avLst/>
          </a:prstGeom>
          <a:solidFill>
            <a:srgbClr val="FF0000">
              <a:alpha val="1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E0DE45B1-D065-4A78-A75B-16074997ACBC}"/>
              </a:ext>
            </a:extLst>
          </p:cNvPr>
          <p:cNvPicPr>
            <a:picLocks noChangeAspect="1"/>
          </p:cNvPicPr>
          <p:nvPr/>
        </p:nvPicPr>
        <p:blipFill>
          <a:blip r:embed="rId4"/>
          <a:stretch>
            <a:fillRect/>
          </a:stretch>
        </p:blipFill>
        <p:spPr>
          <a:xfrm>
            <a:off x="1661721" y="931572"/>
            <a:ext cx="6817508" cy="5370124"/>
          </a:xfrm>
          <a:prstGeom prst="rect">
            <a:avLst/>
          </a:prstGeom>
        </p:spPr>
      </p:pic>
      <p:sp>
        <p:nvSpPr>
          <p:cNvPr id="13" name="TextBox 12"/>
          <p:cNvSpPr txBox="1"/>
          <p:nvPr/>
        </p:nvSpPr>
        <p:spPr>
          <a:xfrm>
            <a:off x="411479" y="5212080"/>
            <a:ext cx="832104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eaLnBrk="0" hangingPunct="0">
              <a:spcBef>
                <a:spcPct val="50000"/>
              </a:spcBef>
              <a:defRPr/>
            </a:pPr>
            <a:r>
              <a:rPr lang="en-US" sz="2400" dirty="0"/>
              <a:t>The OPUS solution reports are available through the Show File control on the left.</a:t>
            </a:r>
          </a:p>
        </p:txBody>
      </p:sp>
      <p:cxnSp>
        <p:nvCxnSpPr>
          <p:cNvPr id="22" name="Straight Arrow Connector 21">
            <a:extLst>
              <a:ext uri="{FF2B5EF4-FFF2-40B4-BE49-F238E27FC236}">
                <a16:creationId xmlns:a16="http://schemas.microsoft.com/office/drawing/2014/main" id="{C89ADBD7-6794-4584-B3A0-B2143F8B6587}"/>
              </a:ext>
            </a:extLst>
          </p:cNvPr>
          <p:cNvCxnSpPr>
            <a:cxnSpLocks/>
          </p:cNvCxnSpPr>
          <p:nvPr/>
        </p:nvCxnSpPr>
        <p:spPr>
          <a:xfrm>
            <a:off x="996950" y="1613806"/>
            <a:ext cx="892810" cy="466454"/>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1000"/>
                            </p:stCondLst>
                            <p:childTnLst>
                              <p:par>
                                <p:cTn id="9" presetID="22" presetClass="entr" presetSubtype="8" fill="hold" nodeType="afterEffect">
                                  <p:stCondLst>
                                    <p:cond delay="50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childTnLst>
                          </p:cTn>
                        </p:par>
                        <p:par>
                          <p:cTn id="12" fill="hold">
                            <p:stCondLst>
                              <p:cond delay="2000"/>
                            </p:stCondLst>
                            <p:childTnLst>
                              <p:par>
                                <p:cTn id="13" presetID="22" presetClass="entr" presetSubtype="8" fill="hold" nodeType="afterEffect">
                                  <p:stCondLst>
                                    <p:cond delay="50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C0AAF115-0BC1-4D5B-B699-F453271C42D6}"/>
              </a:ext>
            </a:extLst>
          </p:cNvPr>
          <p:cNvPicPr>
            <a:picLocks noChangeAspect="1"/>
          </p:cNvPicPr>
          <p:nvPr/>
        </p:nvPicPr>
        <p:blipFill>
          <a:blip r:embed="rId3"/>
          <a:stretch>
            <a:fillRect/>
          </a:stretch>
        </p:blipFill>
        <p:spPr>
          <a:xfrm>
            <a:off x="0" y="81870"/>
            <a:ext cx="9144000" cy="6694259"/>
          </a:xfrm>
          <a:prstGeom prst="rect">
            <a:avLst/>
          </a:prstGeom>
        </p:spPr>
      </p:pic>
      <p:sp>
        <p:nvSpPr>
          <p:cNvPr id="18" name="Date Placeholder 17"/>
          <p:cNvSpPr>
            <a:spLocks noGrp="1"/>
          </p:cNvSpPr>
          <p:nvPr>
            <p:ph type="dt" sz="half" idx="10"/>
          </p:nvPr>
        </p:nvSpPr>
        <p:spPr/>
        <p:txBody>
          <a:bodyPr/>
          <a:lstStyle/>
          <a:p>
            <a:pPr>
              <a:defRPr/>
            </a:pPr>
            <a:r>
              <a:rPr lang="en-US"/>
              <a:t>2023-10-16</a:t>
            </a:r>
            <a:endParaRPr lang="en-US" dirty="0"/>
          </a:p>
        </p:txBody>
      </p:sp>
      <p:sp>
        <p:nvSpPr>
          <p:cNvPr id="19" name="Slide Number Placeholder 18"/>
          <p:cNvSpPr>
            <a:spLocks noGrp="1"/>
          </p:cNvSpPr>
          <p:nvPr>
            <p:ph type="sldNum" sz="quarter" idx="12"/>
          </p:nvPr>
        </p:nvSpPr>
        <p:spPr/>
        <p:txBody>
          <a:bodyPr/>
          <a:lstStyle/>
          <a:p>
            <a:pPr>
              <a:defRPr/>
            </a:pPr>
            <a:fld id="{73529DF9-F8E1-4220-8C8F-E52644C5560B}" type="slidenum">
              <a:rPr lang="en-US" smtClean="0"/>
              <a:pPr>
                <a:defRPr/>
              </a:pPr>
              <a:t>44</a:t>
            </a:fld>
            <a:endParaRPr lang="en-US"/>
          </a:p>
        </p:txBody>
      </p:sp>
      <p:sp>
        <p:nvSpPr>
          <p:cNvPr id="20" name="Footer Placeholder 19"/>
          <p:cNvSpPr>
            <a:spLocks noGrp="1"/>
          </p:cNvSpPr>
          <p:nvPr>
            <p:ph type="ftr" sz="quarter" idx="11"/>
          </p:nvPr>
        </p:nvSpPr>
        <p:spPr/>
        <p:txBody>
          <a:bodyPr/>
          <a:lstStyle/>
          <a:p>
            <a:pPr>
              <a:defRPr/>
            </a:pPr>
            <a:r>
              <a:rPr lang="en-US" dirty="0"/>
              <a:t>Step 2 : Uploading Data</a:t>
            </a:r>
          </a:p>
        </p:txBody>
      </p:sp>
      <p:sp>
        <p:nvSpPr>
          <p:cNvPr id="12" name="TextBox 11"/>
          <p:cNvSpPr txBox="1"/>
          <p:nvPr/>
        </p:nvSpPr>
        <p:spPr>
          <a:xfrm>
            <a:off x="1962149" y="4973548"/>
            <a:ext cx="6141719"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eaLnBrk="0" hangingPunct="0">
              <a:spcBef>
                <a:spcPct val="50000"/>
              </a:spcBef>
              <a:defRPr/>
            </a:pPr>
            <a:r>
              <a:rPr lang="en-US" sz="2400" dirty="0"/>
              <a:t>At the bottom of the page, a new table has appeared. This lists the marks and indicates the sessions to which their data files belong.</a:t>
            </a:r>
          </a:p>
        </p:txBody>
      </p:sp>
      <p:sp>
        <p:nvSpPr>
          <p:cNvPr id="10" name="Rectangle 9">
            <a:extLst>
              <a:ext uri="{FF2B5EF4-FFF2-40B4-BE49-F238E27FC236}">
                <a16:creationId xmlns:a16="http://schemas.microsoft.com/office/drawing/2014/main" id="{6893EE46-342D-4B32-AACB-FD25E87B7D18}"/>
              </a:ext>
            </a:extLst>
          </p:cNvPr>
          <p:cNvSpPr/>
          <p:nvPr/>
        </p:nvSpPr>
        <p:spPr>
          <a:xfrm>
            <a:off x="56180" y="4791074"/>
            <a:ext cx="1396383" cy="1943101"/>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6821CB0C-7BB1-4A08-807C-5A1DBC5340AF}"/>
              </a:ext>
            </a:extLst>
          </p:cNvPr>
          <p:cNvPicPr>
            <a:picLocks noChangeAspect="1"/>
          </p:cNvPicPr>
          <p:nvPr/>
        </p:nvPicPr>
        <p:blipFill>
          <a:blip r:embed="rId3"/>
          <a:stretch>
            <a:fillRect/>
          </a:stretch>
        </p:blipFill>
        <p:spPr>
          <a:xfrm>
            <a:off x="0" y="81870"/>
            <a:ext cx="9144000" cy="6694259"/>
          </a:xfrm>
          <a:prstGeom prst="rect">
            <a:avLst/>
          </a:prstGeom>
        </p:spPr>
      </p:pic>
      <p:sp>
        <p:nvSpPr>
          <p:cNvPr id="18" name="Date Placeholder 17"/>
          <p:cNvSpPr>
            <a:spLocks noGrp="1"/>
          </p:cNvSpPr>
          <p:nvPr>
            <p:ph type="dt" sz="half" idx="10"/>
          </p:nvPr>
        </p:nvSpPr>
        <p:spPr/>
        <p:txBody>
          <a:bodyPr/>
          <a:lstStyle/>
          <a:p>
            <a:pPr>
              <a:defRPr/>
            </a:pPr>
            <a:r>
              <a:rPr lang="en-US"/>
              <a:t>2023-10-16</a:t>
            </a:r>
            <a:endParaRPr lang="en-US" dirty="0"/>
          </a:p>
        </p:txBody>
      </p:sp>
      <p:sp>
        <p:nvSpPr>
          <p:cNvPr id="19" name="Slide Number Placeholder 18"/>
          <p:cNvSpPr>
            <a:spLocks noGrp="1"/>
          </p:cNvSpPr>
          <p:nvPr>
            <p:ph type="sldNum" sz="quarter" idx="12"/>
          </p:nvPr>
        </p:nvSpPr>
        <p:spPr/>
        <p:txBody>
          <a:bodyPr/>
          <a:lstStyle/>
          <a:p>
            <a:pPr>
              <a:defRPr/>
            </a:pPr>
            <a:fld id="{73529DF9-F8E1-4220-8C8F-E52644C5560B}" type="slidenum">
              <a:rPr lang="en-US" smtClean="0"/>
              <a:pPr>
                <a:defRPr/>
              </a:pPr>
              <a:t>45</a:t>
            </a:fld>
            <a:endParaRPr lang="en-US"/>
          </a:p>
        </p:txBody>
      </p:sp>
      <p:sp>
        <p:nvSpPr>
          <p:cNvPr id="20" name="Footer Placeholder 19"/>
          <p:cNvSpPr>
            <a:spLocks noGrp="1"/>
          </p:cNvSpPr>
          <p:nvPr>
            <p:ph type="ftr" sz="quarter" idx="11"/>
          </p:nvPr>
        </p:nvSpPr>
        <p:spPr/>
        <p:txBody>
          <a:bodyPr/>
          <a:lstStyle/>
          <a:p>
            <a:pPr>
              <a:defRPr/>
            </a:pPr>
            <a:r>
              <a:rPr lang="en-US" dirty="0"/>
              <a:t>Step 2 : Uploading Data</a:t>
            </a:r>
          </a:p>
        </p:txBody>
      </p:sp>
      <p:sp>
        <p:nvSpPr>
          <p:cNvPr id="12" name="TextBox 11"/>
          <p:cNvSpPr txBox="1"/>
          <p:nvPr/>
        </p:nvSpPr>
        <p:spPr>
          <a:xfrm>
            <a:off x="1524000" y="4837490"/>
            <a:ext cx="7315200" cy="1569660"/>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eaLnBrk="0" hangingPunct="0">
              <a:spcBef>
                <a:spcPct val="50000"/>
              </a:spcBef>
              <a:defRPr/>
            </a:pPr>
            <a:r>
              <a:rPr lang="en-US" sz="2400" dirty="0"/>
              <a:t>The column and row headers are convenience links. The mark names on the left and right take you to the MARK PAGE for that mark. The session names across the top take you to the SESSION PAGE for that session.</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FA5DE85-8F25-42A5-98FD-531372C5ED97}"/>
              </a:ext>
            </a:extLst>
          </p:cNvPr>
          <p:cNvPicPr>
            <a:picLocks noChangeAspect="1"/>
          </p:cNvPicPr>
          <p:nvPr/>
        </p:nvPicPr>
        <p:blipFill>
          <a:blip r:embed="rId3"/>
          <a:stretch>
            <a:fillRect/>
          </a:stretch>
        </p:blipFill>
        <p:spPr>
          <a:xfrm>
            <a:off x="0" y="79248"/>
            <a:ext cx="9144000" cy="6699504"/>
          </a:xfrm>
          <a:prstGeom prst="rect">
            <a:avLst/>
          </a:prstGeom>
        </p:spPr>
      </p:pic>
      <p:sp>
        <p:nvSpPr>
          <p:cNvPr id="18" name="Date Placeholder 17"/>
          <p:cNvSpPr>
            <a:spLocks noGrp="1"/>
          </p:cNvSpPr>
          <p:nvPr>
            <p:ph type="dt" sz="half" idx="10"/>
          </p:nvPr>
        </p:nvSpPr>
        <p:spPr/>
        <p:txBody>
          <a:bodyPr/>
          <a:lstStyle/>
          <a:p>
            <a:pPr>
              <a:defRPr/>
            </a:pPr>
            <a:r>
              <a:rPr lang="en-US"/>
              <a:t>2023-10-16</a:t>
            </a:r>
            <a:endParaRPr lang="en-US" dirty="0"/>
          </a:p>
        </p:txBody>
      </p:sp>
      <p:sp>
        <p:nvSpPr>
          <p:cNvPr id="19" name="Slide Number Placeholder 18"/>
          <p:cNvSpPr>
            <a:spLocks noGrp="1"/>
          </p:cNvSpPr>
          <p:nvPr>
            <p:ph type="sldNum" sz="quarter" idx="12"/>
          </p:nvPr>
        </p:nvSpPr>
        <p:spPr/>
        <p:txBody>
          <a:bodyPr/>
          <a:lstStyle/>
          <a:p>
            <a:pPr>
              <a:defRPr/>
            </a:pPr>
            <a:fld id="{73529DF9-F8E1-4220-8C8F-E52644C5560B}" type="slidenum">
              <a:rPr lang="en-US" smtClean="0"/>
              <a:pPr>
                <a:defRPr/>
              </a:pPr>
              <a:t>46</a:t>
            </a:fld>
            <a:endParaRPr lang="en-US"/>
          </a:p>
        </p:txBody>
      </p:sp>
      <p:sp>
        <p:nvSpPr>
          <p:cNvPr id="20" name="Footer Placeholder 19"/>
          <p:cNvSpPr>
            <a:spLocks noGrp="1"/>
          </p:cNvSpPr>
          <p:nvPr>
            <p:ph type="ftr" sz="quarter" idx="11"/>
          </p:nvPr>
        </p:nvSpPr>
        <p:spPr/>
        <p:txBody>
          <a:bodyPr/>
          <a:lstStyle/>
          <a:p>
            <a:pPr>
              <a:defRPr/>
            </a:pPr>
            <a:r>
              <a:rPr lang="en-US" dirty="0"/>
              <a:t>Step 2 : Uploading Data</a:t>
            </a:r>
          </a:p>
        </p:txBody>
      </p:sp>
      <p:sp>
        <p:nvSpPr>
          <p:cNvPr id="12" name="TextBox 11"/>
          <p:cNvSpPr txBox="1"/>
          <p:nvPr/>
        </p:nvSpPr>
        <p:spPr>
          <a:xfrm>
            <a:off x="1524000" y="5219700"/>
            <a:ext cx="716280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eaLnBrk="0" hangingPunct="0">
              <a:spcBef>
                <a:spcPct val="50000"/>
              </a:spcBef>
              <a:defRPr/>
            </a:pPr>
            <a:r>
              <a:rPr lang="en-US" sz="2400" dirty="0"/>
              <a:t>Let’s briefly visit the session 2013-121-A session page. Click on the link …</a:t>
            </a:r>
          </a:p>
        </p:txBody>
      </p:sp>
      <p:sp>
        <p:nvSpPr>
          <p:cNvPr id="16" name="Oval 15">
            <a:extLst>
              <a:ext uri="{FF2B5EF4-FFF2-40B4-BE49-F238E27FC236}">
                <a16:creationId xmlns:a16="http://schemas.microsoft.com/office/drawing/2014/main" id="{545330EF-EF37-4E51-BB92-F0FA0978B35C}"/>
              </a:ext>
            </a:extLst>
          </p:cNvPr>
          <p:cNvSpPr/>
          <p:nvPr/>
        </p:nvSpPr>
        <p:spPr>
          <a:xfrm>
            <a:off x="457200" y="4996089"/>
            <a:ext cx="609600" cy="274411"/>
          </a:xfrm>
          <a:prstGeom prst="ellipse">
            <a:avLst/>
          </a:prstGeom>
          <a:solidFill>
            <a:srgbClr val="FF0000">
              <a:alpha val="1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E350AC4-1A69-4BC8-8FCE-D01CCAE0ABB2}"/>
              </a:ext>
            </a:extLst>
          </p:cNvPr>
          <p:cNvPicPr>
            <a:picLocks noChangeAspect="1"/>
          </p:cNvPicPr>
          <p:nvPr/>
        </p:nvPicPr>
        <p:blipFill>
          <a:blip r:embed="rId3"/>
          <a:stretch>
            <a:fillRect/>
          </a:stretch>
        </p:blipFill>
        <p:spPr>
          <a:xfrm>
            <a:off x="540507" y="0"/>
            <a:ext cx="8062985" cy="6858000"/>
          </a:xfrm>
          <a:prstGeom prst="rect">
            <a:avLst/>
          </a:prstGeom>
        </p:spPr>
      </p:pic>
      <p:sp>
        <p:nvSpPr>
          <p:cNvPr id="18" name="Date Placeholder 17"/>
          <p:cNvSpPr>
            <a:spLocks noGrp="1"/>
          </p:cNvSpPr>
          <p:nvPr>
            <p:ph type="dt" sz="half" idx="10"/>
          </p:nvPr>
        </p:nvSpPr>
        <p:spPr/>
        <p:txBody>
          <a:bodyPr/>
          <a:lstStyle/>
          <a:p>
            <a:pPr>
              <a:defRPr/>
            </a:pPr>
            <a:r>
              <a:rPr lang="en-US"/>
              <a:t>2023-10-16</a:t>
            </a:r>
            <a:endParaRPr lang="en-US" dirty="0"/>
          </a:p>
        </p:txBody>
      </p:sp>
      <p:sp>
        <p:nvSpPr>
          <p:cNvPr id="19" name="Slide Number Placeholder 18"/>
          <p:cNvSpPr>
            <a:spLocks noGrp="1"/>
          </p:cNvSpPr>
          <p:nvPr>
            <p:ph type="sldNum" sz="quarter" idx="12"/>
          </p:nvPr>
        </p:nvSpPr>
        <p:spPr/>
        <p:txBody>
          <a:bodyPr/>
          <a:lstStyle/>
          <a:p>
            <a:pPr>
              <a:defRPr/>
            </a:pPr>
            <a:fld id="{73529DF9-F8E1-4220-8C8F-E52644C5560B}" type="slidenum">
              <a:rPr lang="en-US" smtClean="0"/>
              <a:pPr>
                <a:defRPr/>
              </a:pPr>
              <a:t>47</a:t>
            </a:fld>
            <a:endParaRPr lang="en-US"/>
          </a:p>
        </p:txBody>
      </p:sp>
      <p:sp>
        <p:nvSpPr>
          <p:cNvPr id="20" name="Footer Placeholder 19"/>
          <p:cNvSpPr>
            <a:spLocks noGrp="1"/>
          </p:cNvSpPr>
          <p:nvPr>
            <p:ph type="ftr" sz="quarter" idx="11"/>
          </p:nvPr>
        </p:nvSpPr>
        <p:spPr/>
        <p:txBody>
          <a:bodyPr/>
          <a:lstStyle/>
          <a:p>
            <a:pPr>
              <a:defRPr/>
            </a:pPr>
            <a:r>
              <a:rPr lang="en-US" dirty="0"/>
              <a:t>Step 2 : Uploading Data</a:t>
            </a:r>
          </a:p>
        </p:txBody>
      </p:sp>
      <p:sp>
        <p:nvSpPr>
          <p:cNvPr id="8" name="TextBox 7"/>
          <p:cNvSpPr txBox="1"/>
          <p:nvPr/>
        </p:nvSpPr>
        <p:spPr>
          <a:xfrm>
            <a:off x="4572000" y="3991429"/>
            <a:ext cx="4114799" cy="2308324"/>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eaLnBrk="0" hangingPunct="0">
              <a:spcBef>
                <a:spcPct val="50000"/>
              </a:spcBef>
              <a:defRPr/>
            </a:pPr>
            <a:r>
              <a:rPr lang="en-US" sz="2400" dirty="0"/>
              <a:t>This page contains information and controls specific to this session: 2013-121-A. Here again, we see the marks and CORS on the map and in the tables.</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D6610CA-1BEA-4B69-8394-C674A8981D9D}"/>
              </a:ext>
            </a:extLst>
          </p:cNvPr>
          <p:cNvPicPr>
            <a:picLocks noChangeAspect="1"/>
          </p:cNvPicPr>
          <p:nvPr/>
        </p:nvPicPr>
        <p:blipFill>
          <a:blip r:embed="rId3"/>
          <a:stretch>
            <a:fillRect/>
          </a:stretch>
        </p:blipFill>
        <p:spPr>
          <a:xfrm>
            <a:off x="540507" y="0"/>
            <a:ext cx="8062985" cy="6858000"/>
          </a:xfrm>
          <a:prstGeom prst="rect">
            <a:avLst/>
          </a:prstGeom>
        </p:spPr>
      </p:pic>
      <p:sp>
        <p:nvSpPr>
          <p:cNvPr id="18" name="Date Placeholder 17"/>
          <p:cNvSpPr>
            <a:spLocks noGrp="1"/>
          </p:cNvSpPr>
          <p:nvPr>
            <p:ph type="dt" sz="half" idx="10"/>
          </p:nvPr>
        </p:nvSpPr>
        <p:spPr/>
        <p:txBody>
          <a:bodyPr/>
          <a:lstStyle/>
          <a:p>
            <a:pPr>
              <a:defRPr/>
            </a:pPr>
            <a:r>
              <a:rPr lang="en-US"/>
              <a:t>2023-10-16</a:t>
            </a:r>
            <a:endParaRPr lang="en-US" dirty="0"/>
          </a:p>
        </p:txBody>
      </p:sp>
      <p:sp>
        <p:nvSpPr>
          <p:cNvPr id="19" name="Slide Number Placeholder 18"/>
          <p:cNvSpPr>
            <a:spLocks noGrp="1"/>
          </p:cNvSpPr>
          <p:nvPr>
            <p:ph type="sldNum" sz="quarter" idx="12"/>
          </p:nvPr>
        </p:nvSpPr>
        <p:spPr/>
        <p:txBody>
          <a:bodyPr/>
          <a:lstStyle/>
          <a:p>
            <a:pPr>
              <a:defRPr/>
            </a:pPr>
            <a:fld id="{73529DF9-F8E1-4220-8C8F-E52644C5560B}" type="slidenum">
              <a:rPr lang="en-US" smtClean="0"/>
              <a:pPr>
                <a:defRPr/>
              </a:pPr>
              <a:t>48</a:t>
            </a:fld>
            <a:endParaRPr lang="en-US"/>
          </a:p>
        </p:txBody>
      </p:sp>
      <p:sp>
        <p:nvSpPr>
          <p:cNvPr id="20" name="Footer Placeholder 19"/>
          <p:cNvSpPr>
            <a:spLocks noGrp="1"/>
          </p:cNvSpPr>
          <p:nvPr>
            <p:ph type="ftr" sz="quarter" idx="11"/>
          </p:nvPr>
        </p:nvSpPr>
        <p:spPr/>
        <p:txBody>
          <a:bodyPr/>
          <a:lstStyle/>
          <a:p>
            <a:pPr>
              <a:defRPr/>
            </a:pPr>
            <a:r>
              <a:rPr lang="en-US" dirty="0"/>
              <a:t>Step 2 : Uploading Data</a:t>
            </a:r>
          </a:p>
        </p:txBody>
      </p:sp>
      <p:sp>
        <p:nvSpPr>
          <p:cNvPr id="15" name="TextBox 14">
            <a:extLst>
              <a:ext uri="{FF2B5EF4-FFF2-40B4-BE49-F238E27FC236}">
                <a16:creationId xmlns:a16="http://schemas.microsoft.com/office/drawing/2014/main" id="{51C54E7A-4684-4949-96DB-818025750B94}"/>
              </a:ext>
            </a:extLst>
          </p:cNvPr>
          <p:cNvSpPr txBox="1"/>
          <p:nvPr/>
        </p:nvSpPr>
        <p:spPr>
          <a:xfrm>
            <a:off x="4572000" y="4176095"/>
            <a:ext cx="4114799" cy="2123658"/>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eaLnBrk="0" hangingPunct="0">
              <a:spcBef>
                <a:spcPct val="50000"/>
              </a:spcBef>
              <a:defRPr/>
            </a:pPr>
            <a:r>
              <a:rPr lang="en-US" sz="2400" dirty="0"/>
              <a:t>The Session Page is </a:t>
            </a:r>
            <a:r>
              <a:rPr lang="en-US" sz="2400" dirty="0">
                <a:solidFill>
                  <a:srgbClr val="FFFF00"/>
                </a:solidFill>
              </a:rPr>
              <a:t>limited to information specific to the session. </a:t>
            </a:r>
          </a:p>
          <a:p>
            <a:pPr marL="3175" indent="-3175" eaLnBrk="0" hangingPunct="0">
              <a:spcBef>
                <a:spcPct val="50000"/>
              </a:spcBef>
              <a:defRPr/>
            </a:pPr>
            <a:r>
              <a:rPr lang="en-US" sz="2400" dirty="0">
                <a:solidFill>
                  <a:schemeClr val="bg1"/>
                </a:solidFill>
              </a:rPr>
              <a:t>The Manager’s Page includes all sessions.</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477471E-B829-4877-8926-DD410227A488}"/>
              </a:ext>
            </a:extLst>
          </p:cNvPr>
          <p:cNvPicPr>
            <a:picLocks noChangeAspect="1"/>
          </p:cNvPicPr>
          <p:nvPr/>
        </p:nvPicPr>
        <p:blipFill>
          <a:blip r:embed="rId3"/>
          <a:stretch>
            <a:fillRect/>
          </a:stretch>
        </p:blipFill>
        <p:spPr>
          <a:xfrm>
            <a:off x="540507" y="0"/>
            <a:ext cx="8062985" cy="6858000"/>
          </a:xfrm>
          <a:prstGeom prst="rect">
            <a:avLst/>
          </a:prstGeom>
        </p:spPr>
      </p:pic>
      <p:sp>
        <p:nvSpPr>
          <p:cNvPr id="18" name="Date Placeholder 17"/>
          <p:cNvSpPr>
            <a:spLocks noGrp="1"/>
          </p:cNvSpPr>
          <p:nvPr>
            <p:ph type="dt" sz="half" idx="10"/>
          </p:nvPr>
        </p:nvSpPr>
        <p:spPr/>
        <p:txBody>
          <a:bodyPr/>
          <a:lstStyle/>
          <a:p>
            <a:pPr>
              <a:defRPr/>
            </a:pPr>
            <a:r>
              <a:rPr lang="en-US"/>
              <a:t>2023-10-16</a:t>
            </a:r>
            <a:endParaRPr lang="en-US" dirty="0"/>
          </a:p>
        </p:txBody>
      </p:sp>
      <p:sp>
        <p:nvSpPr>
          <p:cNvPr id="19" name="Slide Number Placeholder 18"/>
          <p:cNvSpPr>
            <a:spLocks noGrp="1"/>
          </p:cNvSpPr>
          <p:nvPr>
            <p:ph type="sldNum" sz="quarter" idx="12"/>
          </p:nvPr>
        </p:nvSpPr>
        <p:spPr/>
        <p:txBody>
          <a:bodyPr/>
          <a:lstStyle/>
          <a:p>
            <a:pPr>
              <a:defRPr/>
            </a:pPr>
            <a:fld id="{73529DF9-F8E1-4220-8C8F-E52644C5560B}" type="slidenum">
              <a:rPr lang="en-US" smtClean="0"/>
              <a:pPr>
                <a:defRPr/>
              </a:pPr>
              <a:t>49</a:t>
            </a:fld>
            <a:endParaRPr lang="en-US"/>
          </a:p>
        </p:txBody>
      </p:sp>
      <p:sp>
        <p:nvSpPr>
          <p:cNvPr id="20" name="Footer Placeholder 19"/>
          <p:cNvSpPr>
            <a:spLocks noGrp="1"/>
          </p:cNvSpPr>
          <p:nvPr>
            <p:ph type="ftr" sz="quarter" idx="11"/>
          </p:nvPr>
        </p:nvSpPr>
        <p:spPr/>
        <p:txBody>
          <a:bodyPr/>
          <a:lstStyle/>
          <a:p>
            <a:pPr>
              <a:defRPr/>
            </a:pPr>
            <a:r>
              <a:rPr lang="en-US" dirty="0"/>
              <a:t>Step 2 : Uploading Data</a:t>
            </a:r>
          </a:p>
        </p:txBody>
      </p:sp>
      <p:sp>
        <p:nvSpPr>
          <p:cNvPr id="8" name="TextBox 7"/>
          <p:cNvSpPr txBox="1"/>
          <p:nvPr/>
        </p:nvSpPr>
        <p:spPr>
          <a:xfrm>
            <a:off x="411480" y="365760"/>
            <a:ext cx="8321040" cy="1569660"/>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eaLnBrk="0" hangingPunct="0">
              <a:spcBef>
                <a:spcPct val="50000"/>
              </a:spcBef>
              <a:defRPr/>
            </a:pPr>
            <a:r>
              <a:rPr lang="en-US" sz="2400" dirty="0"/>
              <a:t>And there are new tables on this page too. The “Solution Quality Indicators” table lists the solution values checked against the quality threshold preferences. The “Data Availability” table gives a representation of the satellite availability in each data file.</a:t>
            </a:r>
          </a:p>
        </p:txBody>
      </p:sp>
      <p:sp>
        <p:nvSpPr>
          <p:cNvPr id="13" name="Rectangle 12">
            <a:extLst>
              <a:ext uri="{FF2B5EF4-FFF2-40B4-BE49-F238E27FC236}">
                <a16:creationId xmlns:a16="http://schemas.microsoft.com/office/drawing/2014/main" id="{DF1D4891-684B-4D94-AE8F-EED033CAEB2C}"/>
              </a:ext>
            </a:extLst>
          </p:cNvPr>
          <p:cNvSpPr/>
          <p:nvPr/>
        </p:nvSpPr>
        <p:spPr>
          <a:xfrm>
            <a:off x="615949" y="4646386"/>
            <a:ext cx="3925571" cy="954314"/>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2357F74-EB24-43D1-AEB4-3FA7C63D5687}"/>
              </a:ext>
            </a:extLst>
          </p:cNvPr>
          <p:cNvSpPr/>
          <p:nvPr/>
        </p:nvSpPr>
        <p:spPr>
          <a:xfrm>
            <a:off x="615949" y="5638800"/>
            <a:ext cx="3925571" cy="954314"/>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1000"/>
                            </p:stCondLst>
                            <p:childTnLst>
                              <p:par>
                                <p:cTn id="9" presetID="22" presetClass="entr" presetSubtype="8" fill="hold" grpId="0" nodeType="afterEffect">
                                  <p:stCondLst>
                                    <p:cond delay="50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4072170-6E5A-4ED4-84EA-FB6582A07167}"/>
              </a:ext>
            </a:extLst>
          </p:cNvPr>
          <p:cNvPicPr>
            <a:picLocks noChangeAspect="1"/>
          </p:cNvPicPr>
          <p:nvPr/>
        </p:nvPicPr>
        <p:blipFill>
          <a:blip r:embed="rId3"/>
          <a:stretch>
            <a:fillRect/>
          </a:stretch>
        </p:blipFill>
        <p:spPr>
          <a:xfrm>
            <a:off x="1050443" y="0"/>
            <a:ext cx="7043113" cy="6858000"/>
          </a:xfrm>
          <a:prstGeom prst="rect">
            <a:avLst/>
          </a:prstGeom>
        </p:spPr>
      </p:pic>
      <p:sp>
        <p:nvSpPr>
          <p:cNvPr id="19" name="Date Placeholder 18"/>
          <p:cNvSpPr>
            <a:spLocks noGrp="1"/>
          </p:cNvSpPr>
          <p:nvPr>
            <p:ph type="dt" sz="half" idx="10"/>
          </p:nvPr>
        </p:nvSpPr>
        <p:spPr/>
        <p:txBody>
          <a:bodyPr/>
          <a:lstStyle/>
          <a:p>
            <a:pPr>
              <a:defRPr/>
            </a:pPr>
            <a:r>
              <a:rPr lang="en-US"/>
              <a:t>2023-10-16</a:t>
            </a:r>
            <a:endParaRPr lang="en-US" dirty="0"/>
          </a:p>
        </p:txBody>
      </p:sp>
      <p:sp>
        <p:nvSpPr>
          <p:cNvPr id="20" name="Slide Number Placeholder 19"/>
          <p:cNvSpPr>
            <a:spLocks noGrp="1"/>
          </p:cNvSpPr>
          <p:nvPr>
            <p:ph type="sldNum" sz="quarter" idx="12"/>
          </p:nvPr>
        </p:nvSpPr>
        <p:spPr/>
        <p:txBody>
          <a:bodyPr/>
          <a:lstStyle/>
          <a:p>
            <a:pPr>
              <a:defRPr/>
            </a:pPr>
            <a:fld id="{73529DF9-F8E1-4220-8C8F-E52644C5560B}" type="slidenum">
              <a:rPr lang="en-US" smtClean="0"/>
              <a:pPr>
                <a:defRPr/>
              </a:pPr>
              <a:t>5</a:t>
            </a:fld>
            <a:endParaRPr lang="en-US"/>
          </a:p>
        </p:txBody>
      </p:sp>
      <p:sp>
        <p:nvSpPr>
          <p:cNvPr id="21" name="Footer Placeholder 20"/>
          <p:cNvSpPr>
            <a:spLocks noGrp="1"/>
          </p:cNvSpPr>
          <p:nvPr>
            <p:ph type="ftr" sz="quarter" idx="11"/>
          </p:nvPr>
        </p:nvSpPr>
        <p:spPr/>
        <p:txBody>
          <a:bodyPr/>
          <a:lstStyle/>
          <a:p>
            <a:pPr>
              <a:defRPr/>
            </a:pPr>
            <a:r>
              <a:rPr lang="en-US" dirty="0"/>
              <a:t>Step 2 : Uploading Data</a:t>
            </a:r>
          </a:p>
        </p:txBody>
      </p:sp>
      <p:sp>
        <p:nvSpPr>
          <p:cNvPr id="7" name="TextBox 6"/>
          <p:cNvSpPr txBox="1"/>
          <p:nvPr/>
        </p:nvSpPr>
        <p:spPr>
          <a:xfrm>
            <a:off x="411480" y="5212080"/>
            <a:ext cx="832104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eaLnBrk="0" hangingPunct="0">
              <a:spcBef>
                <a:spcPct val="50000"/>
              </a:spcBef>
              <a:defRPr/>
            </a:pPr>
            <a:r>
              <a:rPr lang="en-US" sz="2400" dirty="0"/>
              <a:t>At this time, only OPUS Static is allowed to upload to a project. The conventional OPUS Static rules apply.</a:t>
            </a:r>
            <a:endParaRPr lang="en-US" sz="2400" dirty="0">
              <a:solidFill>
                <a:schemeClr val="tx2">
                  <a:lumMod val="40000"/>
                  <a:lumOff val="60000"/>
                </a:schemeClr>
              </a:solidFill>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F650F23-E4BC-4476-84C5-848AAF03C1B7}"/>
              </a:ext>
            </a:extLst>
          </p:cNvPr>
          <p:cNvPicPr>
            <a:picLocks noChangeAspect="1"/>
          </p:cNvPicPr>
          <p:nvPr/>
        </p:nvPicPr>
        <p:blipFill>
          <a:blip r:embed="rId3"/>
          <a:stretch>
            <a:fillRect/>
          </a:stretch>
        </p:blipFill>
        <p:spPr>
          <a:xfrm>
            <a:off x="540507" y="0"/>
            <a:ext cx="8062985" cy="6858000"/>
          </a:xfrm>
          <a:prstGeom prst="rect">
            <a:avLst/>
          </a:prstGeom>
        </p:spPr>
      </p:pic>
      <p:sp>
        <p:nvSpPr>
          <p:cNvPr id="18" name="Date Placeholder 17"/>
          <p:cNvSpPr>
            <a:spLocks noGrp="1"/>
          </p:cNvSpPr>
          <p:nvPr>
            <p:ph type="dt" sz="half" idx="10"/>
          </p:nvPr>
        </p:nvSpPr>
        <p:spPr/>
        <p:txBody>
          <a:bodyPr/>
          <a:lstStyle/>
          <a:p>
            <a:pPr>
              <a:defRPr/>
            </a:pPr>
            <a:r>
              <a:rPr lang="en-US"/>
              <a:t>2023-10-16</a:t>
            </a:r>
            <a:endParaRPr lang="en-US" dirty="0"/>
          </a:p>
        </p:txBody>
      </p:sp>
      <p:sp>
        <p:nvSpPr>
          <p:cNvPr id="19" name="Slide Number Placeholder 18"/>
          <p:cNvSpPr>
            <a:spLocks noGrp="1"/>
          </p:cNvSpPr>
          <p:nvPr>
            <p:ph type="sldNum" sz="quarter" idx="12"/>
          </p:nvPr>
        </p:nvSpPr>
        <p:spPr/>
        <p:txBody>
          <a:bodyPr/>
          <a:lstStyle/>
          <a:p>
            <a:pPr>
              <a:defRPr/>
            </a:pPr>
            <a:fld id="{73529DF9-F8E1-4220-8C8F-E52644C5560B}" type="slidenum">
              <a:rPr lang="en-US" smtClean="0"/>
              <a:pPr>
                <a:defRPr/>
              </a:pPr>
              <a:t>50</a:t>
            </a:fld>
            <a:endParaRPr lang="en-US"/>
          </a:p>
        </p:txBody>
      </p:sp>
      <p:sp>
        <p:nvSpPr>
          <p:cNvPr id="20" name="Footer Placeholder 19"/>
          <p:cNvSpPr>
            <a:spLocks noGrp="1"/>
          </p:cNvSpPr>
          <p:nvPr>
            <p:ph type="ftr" sz="quarter" idx="11"/>
          </p:nvPr>
        </p:nvSpPr>
        <p:spPr/>
        <p:txBody>
          <a:bodyPr/>
          <a:lstStyle/>
          <a:p>
            <a:pPr>
              <a:defRPr/>
            </a:pPr>
            <a:r>
              <a:rPr lang="en-US" dirty="0"/>
              <a:t>Step 2 : Uploading Data</a:t>
            </a:r>
          </a:p>
        </p:txBody>
      </p:sp>
      <p:sp>
        <p:nvSpPr>
          <p:cNvPr id="8" name="TextBox 7"/>
          <p:cNvSpPr txBox="1"/>
          <p:nvPr/>
        </p:nvSpPr>
        <p:spPr>
          <a:xfrm>
            <a:off x="411480" y="365760"/>
            <a:ext cx="8321040"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eaLnBrk="0" hangingPunct="0">
              <a:spcBef>
                <a:spcPct val="50000"/>
              </a:spcBef>
              <a:defRPr/>
            </a:pPr>
            <a:r>
              <a:rPr lang="en-US" sz="2400" dirty="0"/>
              <a:t>The row headers in these tables are convenience links to the individual mark pages, just as on the manager’s page. Let’s visit the page for mark BM02.</a:t>
            </a:r>
          </a:p>
        </p:txBody>
      </p:sp>
      <p:sp>
        <p:nvSpPr>
          <p:cNvPr id="14" name="Oval 13">
            <a:extLst>
              <a:ext uri="{FF2B5EF4-FFF2-40B4-BE49-F238E27FC236}">
                <a16:creationId xmlns:a16="http://schemas.microsoft.com/office/drawing/2014/main" id="{B18280DD-FDBE-463A-9D23-9DDEA1B69851}"/>
              </a:ext>
            </a:extLst>
          </p:cNvPr>
          <p:cNvSpPr/>
          <p:nvPr/>
        </p:nvSpPr>
        <p:spPr>
          <a:xfrm>
            <a:off x="540506" y="4996090"/>
            <a:ext cx="592969" cy="214086"/>
          </a:xfrm>
          <a:prstGeom prst="ellipse">
            <a:avLst/>
          </a:prstGeom>
          <a:solidFill>
            <a:srgbClr val="FF0000">
              <a:alpha val="1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14">
            <a:extLst>
              <a:ext uri="{FF2B5EF4-FFF2-40B4-BE49-F238E27FC236}">
                <a16:creationId xmlns:a16="http://schemas.microsoft.com/office/drawing/2014/main" id="{9FF2F1D1-FBA7-41D3-A0FD-3E89B7B72678}"/>
              </a:ext>
            </a:extLst>
          </p:cNvPr>
          <p:cNvSpPr/>
          <p:nvPr/>
        </p:nvSpPr>
        <p:spPr>
          <a:xfrm>
            <a:off x="540506" y="6170840"/>
            <a:ext cx="592969" cy="214086"/>
          </a:xfrm>
          <a:prstGeom prst="ellipse">
            <a:avLst/>
          </a:prstGeom>
          <a:solidFill>
            <a:srgbClr val="FF0000">
              <a:alpha val="1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1000"/>
                            </p:stCondLst>
                            <p:childTnLst>
                              <p:par>
                                <p:cTn id="9" presetID="22" presetClass="entr" presetSubtype="8" fill="hold" grpId="0" nodeType="afterEffect">
                                  <p:stCondLst>
                                    <p:cond delay="50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6A735A3-7EDE-43EE-BC8E-739B3D5C0F10}"/>
              </a:ext>
            </a:extLst>
          </p:cNvPr>
          <p:cNvPicPr>
            <a:picLocks noChangeAspect="1"/>
          </p:cNvPicPr>
          <p:nvPr/>
        </p:nvPicPr>
        <p:blipFill>
          <a:blip r:embed="rId3"/>
          <a:stretch>
            <a:fillRect/>
          </a:stretch>
        </p:blipFill>
        <p:spPr>
          <a:xfrm>
            <a:off x="0" y="81643"/>
            <a:ext cx="9144000" cy="6694714"/>
          </a:xfrm>
          <a:prstGeom prst="rect">
            <a:avLst/>
          </a:prstGeom>
        </p:spPr>
      </p:pic>
      <p:sp>
        <p:nvSpPr>
          <p:cNvPr id="18" name="Date Placeholder 17"/>
          <p:cNvSpPr>
            <a:spLocks noGrp="1"/>
          </p:cNvSpPr>
          <p:nvPr>
            <p:ph type="dt" sz="half" idx="10"/>
          </p:nvPr>
        </p:nvSpPr>
        <p:spPr/>
        <p:txBody>
          <a:bodyPr/>
          <a:lstStyle/>
          <a:p>
            <a:pPr>
              <a:defRPr/>
            </a:pPr>
            <a:r>
              <a:rPr lang="en-US"/>
              <a:t>2023-10-16</a:t>
            </a:r>
            <a:endParaRPr lang="en-US" dirty="0"/>
          </a:p>
        </p:txBody>
      </p:sp>
      <p:sp>
        <p:nvSpPr>
          <p:cNvPr id="19" name="Slide Number Placeholder 18"/>
          <p:cNvSpPr>
            <a:spLocks noGrp="1"/>
          </p:cNvSpPr>
          <p:nvPr>
            <p:ph type="sldNum" sz="quarter" idx="12"/>
          </p:nvPr>
        </p:nvSpPr>
        <p:spPr/>
        <p:txBody>
          <a:bodyPr/>
          <a:lstStyle/>
          <a:p>
            <a:pPr>
              <a:defRPr/>
            </a:pPr>
            <a:fld id="{73529DF9-F8E1-4220-8C8F-E52644C5560B}" type="slidenum">
              <a:rPr lang="en-US" smtClean="0"/>
              <a:pPr>
                <a:defRPr/>
              </a:pPr>
              <a:t>51</a:t>
            </a:fld>
            <a:endParaRPr lang="en-US"/>
          </a:p>
        </p:txBody>
      </p:sp>
      <p:sp>
        <p:nvSpPr>
          <p:cNvPr id="20" name="Footer Placeholder 19"/>
          <p:cNvSpPr>
            <a:spLocks noGrp="1"/>
          </p:cNvSpPr>
          <p:nvPr>
            <p:ph type="ftr" sz="quarter" idx="11"/>
          </p:nvPr>
        </p:nvSpPr>
        <p:spPr/>
        <p:txBody>
          <a:bodyPr/>
          <a:lstStyle/>
          <a:p>
            <a:pPr>
              <a:defRPr/>
            </a:pPr>
            <a:r>
              <a:rPr lang="en-US" dirty="0"/>
              <a:t>Step 2 : Uploading Data</a:t>
            </a:r>
          </a:p>
        </p:txBody>
      </p:sp>
      <p:sp>
        <p:nvSpPr>
          <p:cNvPr id="8" name="TextBox 7"/>
          <p:cNvSpPr txBox="1"/>
          <p:nvPr/>
        </p:nvSpPr>
        <p:spPr>
          <a:xfrm>
            <a:off x="411479" y="5161280"/>
            <a:ext cx="8321040" cy="830997"/>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eaLnBrk="0" hangingPunct="0">
              <a:spcBef>
                <a:spcPct val="50000"/>
              </a:spcBef>
              <a:defRPr/>
            </a:pPr>
            <a:r>
              <a:rPr lang="en-US" sz="2400" dirty="0"/>
              <a:t>Here, you can review, edit or enter the mark description. Many other tools are available, but we’ll save those for later.</a:t>
            </a:r>
          </a:p>
        </p:txBody>
      </p:sp>
      <p:sp>
        <p:nvSpPr>
          <p:cNvPr id="2" name="TextBox 1">
            <a:extLst>
              <a:ext uri="{FF2B5EF4-FFF2-40B4-BE49-F238E27FC236}">
                <a16:creationId xmlns:a16="http://schemas.microsoft.com/office/drawing/2014/main" id="{33D8BB06-7003-9442-8648-E7DF20625BE1}"/>
              </a:ext>
            </a:extLst>
          </p:cNvPr>
          <p:cNvSpPr txBox="1"/>
          <p:nvPr/>
        </p:nvSpPr>
        <p:spPr>
          <a:xfrm>
            <a:off x="2730499" y="3394558"/>
            <a:ext cx="3822701" cy="646331"/>
          </a:xfrm>
          <a:prstGeom prst="rect">
            <a:avLst/>
          </a:prstGeom>
          <a:solidFill>
            <a:srgbClr val="0070C0">
              <a:alpha val="20000"/>
            </a:srgbClr>
          </a:solidFill>
          <a:ln w="19050">
            <a:solidFill>
              <a:schemeClr val="accent1"/>
            </a:solidFill>
          </a:ln>
        </p:spPr>
        <p:txBody>
          <a:bodyPr wrap="square" rtlCol="0">
            <a:spAutoFit/>
          </a:bodyPr>
          <a:lstStyle/>
          <a:p>
            <a:r>
              <a:rPr lang="en-US" dirty="0">
                <a:solidFill>
                  <a:srgbClr val="FF0000"/>
                </a:solidFill>
              </a:rPr>
              <a:t>This is why we Skipped Description – we can edit it here on this page.</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a:r>
              <a:rPr lang="en-US" sz="4000" dirty="0"/>
              <a:t>Let’s look a little farther ahead.</a:t>
            </a:r>
          </a:p>
        </p:txBody>
      </p:sp>
      <p:sp>
        <p:nvSpPr>
          <p:cNvPr id="7" name="TextBox 6"/>
          <p:cNvSpPr txBox="1"/>
          <p:nvPr/>
        </p:nvSpPr>
        <p:spPr>
          <a:xfrm>
            <a:off x="457200" y="1280160"/>
            <a:ext cx="8229600" cy="954107"/>
          </a:xfrm>
          <a:prstGeom prst="rect">
            <a:avLst/>
          </a:prstGeom>
          <a:noFill/>
          <a:effectLst/>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a:spcBef>
                <a:spcPct val="50000"/>
              </a:spcBef>
            </a:pPr>
            <a:r>
              <a:rPr lang="en-US" sz="2800" dirty="0">
                <a:solidFill>
                  <a:schemeClr val="tx1"/>
                </a:solidFill>
                <a:cs typeface="Arial" pitchFamily="34" charset="0"/>
              </a:rPr>
              <a:t>Let’s jump to the point where all project data has been uploaded.</a:t>
            </a:r>
            <a:endParaRPr lang="en-US" sz="2800" dirty="0">
              <a:solidFill>
                <a:schemeClr val="tx1"/>
              </a:solidFill>
            </a:endParaRPr>
          </a:p>
        </p:txBody>
      </p:sp>
      <p:sp>
        <p:nvSpPr>
          <p:cNvPr id="18" name="Date Placeholder 17"/>
          <p:cNvSpPr>
            <a:spLocks noGrp="1"/>
          </p:cNvSpPr>
          <p:nvPr>
            <p:ph type="dt" sz="half" idx="10"/>
          </p:nvPr>
        </p:nvSpPr>
        <p:spPr/>
        <p:txBody>
          <a:bodyPr/>
          <a:lstStyle/>
          <a:p>
            <a:pPr>
              <a:defRPr/>
            </a:pPr>
            <a:r>
              <a:rPr lang="en-US"/>
              <a:t>2023-10-16</a:t>
            </a:r>
            <a:endParaRPr lang="en-US" dirty="0"/>
          </a:p>
        </p:txBody>
      </p:sp>
      <p:sp>
        <p:nvSpPr>
          <p:cNvPr id="19" name="Slide Number Placeholder 18"/>
          <p:cNvSpPr>
            <a:spLocks noGrp="1"/>
          </p:cNvSpPr>
          <p:nvPr>
            <p:ph type="sldNum" sz="quarter" idx="12"/>
          </p:nvPr>
        </p:nvSpPr>
        <p:spPr/>
        <p:txBody>
          <a:bodyPr/>
          <a:lstStyle/>
          <a:p>
            <a:pPr>
              <a:defRPr/>
            </a:pPr>
            <a:fld id="{73529DF9-F8E1-4220-8C8F-E52644C5560B}" type="slidenum">
              <a:rPr lang="en-US" smtClean="0"/>
              <a:pPr>
                <a:defRPr/>
              </a:pPr>
              <a:t>52</a:t>
            </a:fld>
            <a:endParaRPr lang="en-US"/>
          </a:p>
        </p:txBody>
      </p:sp>
      <p:sp>
        <p:nvSpPr>
          <p:cNvPr id="20" name="Footer Placeholder 19"/>
          <p:cNvSpPr>
            <a:spLocks noGrp="1"/>
          </p:cNvSpPr>
          <p:nvPr>
            <p:ph type="ftr" sz="quarter" idx="11"/>
          </p:nvPr>
        </p:nvSpPr>
        <p:spPr/>
        <p:txBody>
          <a:bodyPr/>
          <a:lstStyle/>
          <a:p>
            <a:pPr>
              <a:defRPr/>
            </a:pPr>
            <a:r>
              <a:rPr lang="en-US" dirty="0"/>
              <a:t>Step 2 : Uploading Data</a:t>
            </a:r>
          </a:p>
        </p:txBody>
      </p:sp>
      <p:pic>
        <p:nvPicPr>
          <p:cNvPr id="3" name="Picture 2">
            <a:extLst>
              <a:ext uri="{FF2B5EF4-FFF2-40B4-BE49-F238E27FC236}">
                <a16:creationId xmlns:a16="http://schemas.microsoft.com/office/drawing/2014/main" id="{F8631332-6890-4500-9AFC-7DF2E1B0225A}"/>
              </a:ext>
            </a:extLst>
          </p:cNvPr>
          <p:cNvPicPr>
            <a:picLocks noChangeAspect="1"/>
          </p:cNvPicPr>
          <p:nvPr/>
        </p:nvPicPr>
        <p:blipFill>
          <a:blip r:embed="rId3"/>
          <a:stretch>
            <a:fillRect/>
          </a:stretch>
        </p:blipFill>
        <p:spPr>
          <a:xfrm>
            <a:off x="2590800" y="1868212"/>
            <a:ext cx="5204995" cy="4380188"/>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C748854-4275-4153-A80C-FD6D41584491}"/>
              </a:ext>
            </a:extLst>
          </p:cNvPr>
          <p:cNvPicPr>
            <a:picLocks noChangeAspect="1"/>
          </p:cNvPicPr>
          <p:nvPr/>
        </p:nvPicPr>
        <p:blipFill>
          <a:blip r:embed="rId3"/>
          <a:stretch>
            <a:fillRect/>
          </a:stretch>
        </p:blipFill>
        <p:spPr>
          <a:xfrm>
            <a:off x="497305" y="0"/>
            <a:ext cx="8149389" cy="6858000"/>
          </a:xfrm>
          <a:prstGeom prst="rect">
            <a:avLst/>
          </a:prstGeom>
        </p:spPr>
      </p:pic>
      <p:sp>
        <p:nvSpPr>
          <p:cNvPr id="18" name="Date Placeholder 17"/>
          <p:cNvSpPr>
            <a:spLocks noGrp="1"/>
          </p:cNvSpPr>
          <p:nvPr>
            <p:ph type="dt" sz="half" idx="10"/>
          </p:nvPr>
        </p:nvSpPr>
        <p:spPr/>
        <p:txBody>
          <a:bodyPr/>
          <a:lstStyle/>
          <a:p>
            <a:pPr>
              <a:defRPr/>
            </a:pPr>
            <a:r>
              <a:rPr lang="en-US"/>
              <a:t>2023-10-16</a:t>
            </a:r>
            <a:endParaRPr lang="en-US" dirty="0"/>
          </a:p>
        </p:txBody>
      </p:sp>
      <p:sp>
        <p:nvSpPr>
          <p:cNvPr id="19" name="Slide Number Placeholder 18"/>
          <p:cNvSpPr>
            <a:spLocks noGrp="1"/>
          </p:cNvSpPr>
          <p:nvPr>
            <p:ph type="sldNum" sz="quarter" idx="12"/>
          </p:nvPr>
        </p:nvSpPr>
        <p:spPr/>
        <p:txBody>
          <a:bodyPr/>
          <a:lstStyle/>
          <a:p>
            <a:pPr>
              <a:defRPr/>
            </a:pPr>
            <a:fld id="{73529DF9-F8E1-4220-8C8F-E52644C5560B}" type="slidenum">
              <a:rPr lang="en-US" smtClean="0"/>
              <a:pPr>
                <a:defRPr/>
              </a:pPr>
              <a:t>53</a:t>
            </a:fld>
            <a:endParaRPr lang="en-US" dirty="0"/>
          </a:p>
        </p:txBody>
      </p:sp>
      <p:sp>
        <p:nvSpPr>
          <p:cNvPr id="20" name="Footer Placeholder 19"/>
          <p:cNvSpPr>
            <a:spLocks noGrp="1"/>
          </p:cNvSpPr>
          <p:nvPr>
            <p:ph type="ftr" sz="quarter" idx="11"/>
          </p:nvPr>
        </p:nvSpPr>
        <p:spPr/>
        <p:txBody>
          <a:bodyPr/>
          <a:lstStyle/>
          <a:p>
            <a:pPr>
              <a:defRPr/>
            </a:pPr>
            <a:r>
              <a:rPr lang="en-US" dirty="0"/>
              <a:t>Step 2 : Uploading Data</a:t>
            </a:r>
          </a:p>
        </p:txBody>
      </p:sp>
      <p:sp>
        <p:nvSpPr>
          <p:cNvPr id="3" name="Rectangle 2">
            <a:extLst>
              <a:ext uri="{FF2B5EF4-FFF2-40B4-BE49-F238E27FC236}">
                <a16:creationId xmlns:a16="http://schemas.microsoft.com/office/drawing/2014/main" id="{DF02E2F4-6385-A102-6B77-F37A0B92CDC2}"/>
              </a:ext>
            </a:extLst>
          </p:cNvPr>
          <p:cNvSpPr/>
          <p:nvPr/>
        </p:nvSpPr>
        <p:spPr>
          <a:xfrm>
            <a:off x="927100" y="4438650"/>
            <a:ext cx="1368425" cy="225425"/>
          </a:xfrm>
          <a:prstGeom prst="rect">
            <a:avLst/>
          </a:prstGeom>
          <a:solidFill>
            <a:srgbClr val="FF000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D116A350-415D-6726-7D2E-F45DE4AA2149}"/>
              </a:ext>
            </a:extLst>
          </p:cNvPr>
          <p:cNvSpPr txBox="1"/>
          <p:nvPr/>
        </p:nvSpPr>
        <p:spPr>
          <a:xfrm>
            <a:off x="3124199" y="4410075"/>
            <a:ext cx="4942305"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eaLnBrk="0" hangingPunct="0">
              <a:spcBef>
                <a:spcPct val="50000"/>
              </a:spcBef>
              <a:defRPr/>
            </a:pPr>
            <a:r>
              <a:rPr lang="en-US" sz="2400" dirty="0"/>
              <a:t>Note that all 6 marks in our training project are now shown and 4 sessions have been defined.</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B61C6D-7424-0DC7-CAF5-F91BA9C4DC61}"/>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3F71A0DE-0CBD-9928-7E08-476CED047A47}"/>
              </a:ext>
            </a:extLst>
          </p:cNvPr>
          <p:cNvSpPr>
            <a:spLocks noGrp="1"/>
          </p:cNvSpPr>
          <p:nvPr>
            <p:ph idx="1"/>
          </p:nvPr>
        </p:nvSpPr>
        <p:spPr/>
        <p:txBody>
          <a:bodyPr/>
          <a:lstStyle/>
          <a:p>
            <a:endParaRPr lang="en-US"/>
          </a:p>
        </p:txBody>
      </p:sp>
      <p:sp>
        <p:nvSpPr>
          <p:cNvPr id="4" name="Date Placeholder 3">
            <a:extLst>
              <a:ext uri="{FF2B5EF4-FFF2-40B4-BE49-F238E27FC236}">
                <a16:creationId xmlns:a16="http://schemas.microsoft.com/office/drawing/2014/main" id="{D03515DE-4386-F7F3-C982-F4908858F3AF}"/>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5296907E-54EC-E68F-230C-738B1BD71F48}"/>
              </a:ext>
            </a:extLst>
          </p:cNvPr>
          <p:cNvSpPr>
            <a:spLocks noGrp="1"/>
          </p:cNvSpPr>
          <p:nvPr>
            <p:ph type="ftr" sz="quarter" idx="11"/>
          </p:nvPr>
        </p:nvSpPr>
        <p:spPr/>
        <p:txBody>
          <a:bodyPr/>
          <a:lstStyle/>
          <a:p>
            <a:pPr>
              <a:defRPr/>
            </a:pPr>
            <a:r>
              <a:rPr lang="en-US"/>
              <a:t>Step 2 : Uploading Data</a:t>
            </a:r>
            <a:endParaRPr lang="en-US" dirty="0"/>
          </a:p>
        </p:txBody>
      </p:sp>
      <p:sp>
        <p:nvSpPr>
          <p:cNvPr id="6" name="Slide Number Placeholder 5">
            <a:extLst>
              <a:ext uri="{FF2B5EF4-FFF2-40B4-BE49-F238E27FC236}">
                <a16:creationId xmlns:a16="http://schemas.microsoft.com/office/drawing/2014/main" id="{B5C59F64-99EE-0460-D2DF-7CB6B3D805BE}"/>
              </a:ext>
            </a:extLst>
          </p:cNvPr>
          <p:cNvSpPr>
            <a:spLocks noGrp="1"/>
          </p:cNvSpPr>
          <p:nvPr>
            <p:ph type="sldNum" sz="quarter" idx="12"/>
          </p:nvPr>
        </p:nvSpPr>
        <p:spPr/>
        <p:txBody>
          <a:bodyPr/>
          <a:lstStyle/>
          <a:p>
            <a:pPr>
              <a:defRPr/>
            </a:pPr>
            <a:fld id="{73529DF9-F8E1-4220-8C8F-E52644C5560B}" type="slidenum">
              <a:rPr lang="en-US" smtClean="0"/>
              <a:pPr>
                <a:defRPr/>
              </a:pPr>
              <a:t>54</a:t>
            </a:fld>
            <a:endParaRPr lang="en-US"/>
          </a:p>
        </p:txBody>
      </p:sp>
      <p:pic>
        <p:nvPicPr>
          <p:cNvPr id="7" name="Picture 6">
            <a:extLst>
              <a:ext uri="{FF2B5EF4-FFF2-40B4-BE49-F238E27FC236}">
                <a16:creationId xmlns:a16="http://schemas.microsoft.com/office/drawing/2014/main" id="{34A4A82A-0081-442B-4FB3-A08E27C6E7CF}"/>
              </a:ext>
            </a:extLst>
          </p:cNvPr>
          <p:cNvPicPr>
            <a:picLocks noChangeAspect="1"/>
          </p:cNvPicPr>
          <p:nvPr/>
        </p:nvPicPr>
        <p:blipFill>
          <a:blip r:embed="rId2"/>
          <a:stretch>
            <a:fillRect/>
          </a:stretch>
        </p:blipFill>
        <p:spPr>
          <a:xfrm>
            <a:off x="497305" y="0"/>
            <a:ext cx="8149389" cy="6858000"/>
          </a:xfrm>
          <a:prstGeom prst="rect">
            <a:avLst/>
          </a:prstGeom>
        </p:spPr>
      </p:pic>
      <p:sp>
        <p:nvSpPr>
          <p:cNvPr id="9" name="Rectangle 8">
            <a:extLst>
              <a:ext uri="{FF2B5EF4-FFF2-40B4-BE49-F238E27FC236}">
                <a16:creationId xmlns:a16="http://schemas.microsoft.com/office/drawing/2014/main" id="{633BEE95-6A43-F380-502D-9803B575C8D4}"/>
              </a:ext>
            </a:extLst>
          </p:cNvPr>
          <p:cNvSpPr/>
          <p:nvPr/>
        </p:nvSpPr>
        <p:spPr>
          <a:xfrm>
            <a:off x="927100" y="4438650"/>
            <a:ext cx="1368425" cy="225425"/>
          </a:xfrm>
          <a:prstGeom prst="rect">
            <a:avLst/>
          </a:prstGeom>
          <a:solidFill>
            <a:srgbClr val="FF000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C8D62DBB-9791-C0EB-66C5-FBB8E4F89414}"/>
              </a:ext>
            </a:extLst>
          </p:cNvPr>
          <p:cNvSpPr txBox="1"/>
          <p:nvPr/>
        </p:nvSpPr>
        <p:spPr>
          <a:xfrm>
            <a:off x="3124200" y="4410075"/>
            <a:ext cx="4942305" cy="1938992"/>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eaLnBrk="0" hangingPunct="0">
              <a:spcBef>
                <a:spcPts val="0"/>
              </a:spcBef>
              <a:defRPr/>
            </a:pPr>
            <a:r>
              <a:rPr lang="en-US" sz="2400" dirty="0"/>
              <a:t>The sessions have been designated as: </a:t>
            </a:r>
            <a:r>
              <a:rPr lang="en-US" sz="2400" dirty="0" err="1">
                <a:solidFill>
                  <a:srgbClr val="FFC000"/>
                </a:solidFill>
              </a:rPr>
              <a:t>yyyy</a:t>
            </a:r>
            <a:r>
              <a:rPr lang="en-US" sz="2400" dirty="0">
                <a:solidFill>
                  <a:srgbClr val="FFC000"/>
                </a:solidFill>
              </a:rPr>
              <a:t>-</a:t>
            </a:r>
            <a:r>
              <a:rPr lang="en-US" sz="2400" dirty="0" err="1">
                <a:solidFill>
                  <a:srgbClr val="FFC000"/>
                </a:solidFill>
              </a:rPr>
              <a:t>ddd</a:t>
            </a:r>
            <a:r>
              <a:rPr lang="en-US" sz="2400" dirty="0">
                <a:solidFill>
                  <a:srgbClr val="FFC000"/>
                </a:solidFill>
              </a:rPr>
              <a:t>-a</a:t>
            </a:r>
            <a:r>
              <a:rPr lang="en-US" sz="2400" dirty="0"/>
              <a:t>,  where</a:t>
            </a:r>
          </a:p>
          <a:p>
            <a:pPr marL="3175" indent="-3175" eaLnBrk="0" hangingPunct="0">
              <a:spcBef>
                <a:spcPts val="0"/>
              </a:spcBef>
              <a:defRPr/>
            </a:pPr>
            <a:r>
              <a:rPr lang="en-US" sz="2400" dirty="0" err="1"/>
              <a:t>yyyy</a:t>
            </a:r>
            <a:r>
              <a:rPr lang="en-US" sz="2400" dirty="0"/>
              <a:t> = year</a:t>
            </a:r>
          </a:p>
          <a:p>
            <a:pPr marL="3175" indent="-3175" eaLnBrk="0" hangingPunct="0">
              <a:spcBef>
                <a:spcPts val="0"/>
              </a:spcBef>
              <a:defRPr/>
            </a:pPr>
            <a:r>
              <a:rPr lang="en-US" sz="2400" dirty="0"/>
              <a:t> </a:t>
            </a:r>
            <a:r>
              <a:rPr lang="en-US" sz="2400" dirty="0" err="1"/>
              <a:t>ddd</a:t>
            </a:r>
            <a:r>
              <a:rPr lang="en-US" sz="2400" dirty="0"/>
              <a:t> = day of year</a:t>
            </a:r>
          </a:p>
          <a:p>
            <a:pPr marL="3175" indent="-3175" eaLnBrk="0" hangingPunct="0">
              <a:spcBef>
                <a:spcPts val="0"/>
              </a:spcBef>
              <a:defRPr/>
            </a:pPr>
            <a:r>
              <a:rPr lang="en-US" sz="2400" dirty="0"/>
              <a:t>      a = sequence during the day</a:t>
            </a:r>
          </a:p>
        </p:txBody>
      </p:sp>
    </p:spTree>
    <p:extLst>
      <p:ext uri="{BB962C8B-B14F-4D97-AF65-F5344CB8AC3E}">
        <p14:creationId xmlns:p14="http://schemas.microsoft.com/office/powerpoint/2010/main" val="263208837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B224FD5-9650-41B6-8948-5B873BE91B53}"/>
              </a:ext>
            </a:extLst>
          </p:cNvPr>
          <p:cNvPicPr>
            <a:picLocks noChangeAspect="1"/>
          </p:cNvPicPr>
          <p:nvPr/>
        </p:nvPicPr>
        <p:blipFill>
          <a:blip r:embed="rId3"/>
          <a:stretch>
            <a:fillRect/>
          </a:stretch>
        </p:blipFill>
        <p:spPr>
          <a:xfrm>
            <a:off x="497305" y="0"/>
            <a:ext cx="8149389" cy="6858000"/>
          </a:xfrm>
          <a:prstGeom prst="rect">
            <a:avLst/>
          </a:prstGeom>
        </p:spPr>
      </p:pic>
      <p:sp>
        <p:nvSpPr>
          <p:cNvPr id="18" name="Date Placeholder 17"/>
          <p:cNvSpPr>
            <a:spLocks noGrp="1"/>
          </p:cNvSpPr>
          <p:nvPr>
            <p:ph type="dt" sz="half" idx="10"/>
          </p:nvPr>
        </p:nvSpPr>
        <p:spPr/>
        <p:txBody>
          <a:bodyPr/>
          <a:lstStyle/>
          <a:p>
            <a:pPr>
              <a:defRPr/>
            </a:pPr>
            <a:r>
              <a:rPr lang="en-US"/>
              <a:t>2023-10-16</a:t>
            </a:r>
            <a:endParaRPr lang="en-US" dirty="0"/>
          </a:p>
        </p:txBody>
      </p:sp>
      <p:sp>
        <p:nvSpPr>
          <p:cNvPr id="19" name="Slide Number Placeholder 18"/>
          <p:cNvSpPr>
            <a:spLocks noGrp="1"/>
          </p:cNvSpPr>
          <p:nvPr>
            <p:ph type="sldNum" sz="quarter" idx="12"/>
          </p:nvPr>
        </p:nvSpPr>
        <p:spPr/>
        <p:txBody>
          <a:bodyPr/>
          <a:lstStyle/>
          <a:p>
            <a:pPr>
              <a:defRPr/>
            </a:pPr>
            <a:fld id="{73529DF9-F8E1-4220-8C8F-E52644C5560B}" type="slidenum">
              <a:rPr lang="en-US" smtClean="0"/>
              <a:pPr>
                <a:defRPr/>
              </a:pPr>
              <a:t>55</a:t>
            </a:fld>
            <a:endParaRPr lang="en-US" dirty="0"/>
          </a:p>
        </p:txBody>
      </p:sp>
      <p:sp>
        <p:nvSpPr>
          <p:cNvPr id="20" name="Footer Placeholder 19"/>
          <p:cNvSpPr>
            <a:spLocks noGrp="1"/>
          </p:cNvSpPr>
          <p:nvPr>
            <p:ph type="ftr" sz="quarter" idx="11"/>
          </p:nvPr>
        </p:nvSpPr>
        <p:spPr/>
        <p:txBody>
          <a:bodyPr/>
          <a:lstStyle/>
          <a:p>
            <a:pPr>
              <a:defRPr/>
            </a:pPr>
            <a:r>
              <a:rPr lang="en-US" dirty="0"/>
              <a:t>Step 2 : Uploading Data</a:t>
            </a:r>
          </a:p>
        </p:txBody>
      </p:sp>
      <p:sp>
        <p:nvSpPr>
          <p:cNvPr id="7" name="TextBox 6"/>
          <p:cNvSpPr txBox="1"/>
          <p:nvPr/>
        </p:nvSpPr>
        <p:spPr>
          <a:xfrm>
            <a:off x="3009900" y="4650165"/>
            <a:ext cx="5150611" cy="1569660"/>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eaLnBrk="0" hangingPunct="0">
              <a:spcBef>
                <a:spcPct val="50000"/>
              </a:spcBef>
              <a:defRPr/>
            </a:pPr>
            <a:r>
              <a:rPr lang="en-US" sz="2400" dirty="0"/>
              <a:t>Let’s click the </a:t>
            </a:r>
            <a:r>
              <a:rPr lang="en-US" sz="2400" dirty="0" err="1"/>
              <a:t>Marks&amp;CORS</a:t>
            </a:r>
            <a:r>
              <a:rPr lang="en-US" sz="2400" dirty="0"/>
              <a:t> button on the map.  The map’s center and zoom level changes to encompass all project marks and the included CORS.</a:t>
            </a:r>
          </a:p>
        </p:txBody>
      </p:sp>
      <p:cxnSp>
        <p:nvCxnSpPr>
          <p:cNvPr id="11" name="Straight Arrow Connector 10">
            <a:extLst>
              <a:ext uri="{FF2B5EF4-FFF2-40B4-BE49-F238E27FC236}">
                <a16:creationId xmlns:a16="http://schemas.microsoft.com/office/drawing/2014/main" id="{64A1200D-6EE6-45F3-97B2-50DD1ED13D8F}"/>
              </a:ext>
            </a:extLst>
          </p:cNvPr>
          <p:cNvCxnSpPr>
            <a:cxnSpLocks/>
          </p:cNvCxnSpPr>
          <p:nvPr/>
        </p:nvCxnSpPr>
        <p:spPr>
          <a:xfrm flipH="1" flipV="1">
            <a:off x="3378200" y="1244600"/>
            <a:ext cx="2095500" cy="3289300"/>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50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a:r>
              <a:rPr lang="en-US" sz="4000" dirty="0"/>
              <a:t>Let’s take a short break.</a:t>
            </a:r>
          </a:p>
        </p:txBody>
      </p:sp>
      <p:sp>
        <p:nvSpPr>
          <p:cNvPr id="7" name="TextBox 6"/>
          <p:cNvSpPr txBox="1"/>
          <p:nvPr/>
        </p:nvSpPr>
        <p:spPr>
          <a:xfrm>
            <a:off x="457200" y="1280160"/>
            <a:ext cx="8229600" cy="4401205"/>
          </a:xfrm>
          <a:prstGeom prst="rect">
            <a:avLst/>
          </a:prstGeom>
          <a:noFill/>
          <a:effectLst/>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a:spcBef>
                <a:spcPct val="50000"/>
              </a:spcBef>
            </a:pPr>
            <a:r>
              <a:rPr lang="en-US" sz="2800" dirty="0">
                <a:solidFill>
                  <a:schemeClr val="tx1"/>
                </a:solidFill>
                <a:cs typeface="Arial" pitchFamily="34" charset="0"/>
              </a:rPr>
              <a:t>The preliminaries are now complete. </a:t>
            </a:r>
          </a:p>
          <a:p>
            <a:pPr marL="3175" indent="-3175">
              <a:spcBef>
                <a:spcPct val="50000"/>
              </a:spcBef>
            </a:pPr>
            <a:r>
              <a:rPr lang="en-US" sz="2800" dirty="0">
                <a:solidFill>
                  <a:schemeClr val="tx1"/>
                </a:solidFill>
                <a:cs typeface="Arial" pitchFamily="34" charset="0"/>
              </a:rPr>
              <a:t>Let’s take a break, stretch our legs and clear our heads.</a:t>
            </a:r>
          </a:p>
          <a:p>
            <a:pPr marL="3175" indent="-3175">
              <a:spcBef>
                <a:spcPct val="50000"/>
              </a:spcBef>
            </a:pPr>
            <a:r>
              <a:rPr lang="en-US" sz="2800" dirty="0">
                <a:solidFill>
                  <a:schemeClr val="tx1"/>
                </a:solidFill>
                <a:cs typeface="Arial" pitchFamily="34" charset="0"/>
              </a:rPr>
              <a:t>Use this break to upload all 22 of the RINEX files - skip the “wlp2041r_short.21o” file as it is only a few hours long and does not overlap in any sessions.</a:t>
            </a:r>
          </a:p>
          <a:p>
            <a:pPr marL="3175" indent="-3175">
              <a:spcBef>
                <a:spcPct val="50000"/>
              </a:spcBef>
            </a:pPr>
            <a:r>
              <a:rPr lang="en-US" sz="2800" dirty="0">
                <a:solidFill>
                  <a:schemeClr val="tx1"/>
                </a:solidFill>
                <a:cs typeface="Arial" pitchFamily="34" charset="0"/>
              </a:rPr>
              <a:t>The next step will be the </a:t>
            </a:r>
            <a:r>
              <a:rPr lang="en-US" sz="2800" dirty="0">
                <a:solidFill>
                  <a:srgbClr val="FF0000"/>
                </a:solidFill>
                <a:cs typeface="Arial" pitchFamily="34" charset="0"/>
              </a:rPr>
              <a:t>all-important QA/QC </a:t>
            </a:r>
            <a:r>
              <a:rPr lang="en-US" sz="2800" dirty="0">
                <a:solidFill>
                  <a:schemeClr val="tx1"/>
                </a:solidFill>
                <a:cs typeface="Arial" pitchFamily="34" charset="0"/>
              </a:rPr>
              <a:t>of the uploaded data.</a:t>
            </a:r>
          </a:p>
          <a:p>
            <a:pPr marL="3175" indent="-3175">
              <a:spcBef>
                <a:spcPct val="50000"/>
              </a:spcBef>
            </a:pPr>
            <a:endParaRPr lang="en-US" sz="2800" dirty="0">
              <a:solidFill>
                <a:schemeClr val="tx1"/>
              </a:solidFill>
              <a:cs typeface="Arial" pitchFamily="34" charset="0"/>
            </a:endParaRPr>
          </a:p>
        </p:txBody>
      </p:sp>
      <p:sp>
        <p:nvSpPr>
          <p:cNvPr id="18" name="Date Placeholder 17"/>
          <p:cNvSpPr>
            <a:spLocks noGrp="1"/>
          </p:cNvSpPr>
          <p:nvPr>
            <p:ph type="dt" sz="half" idx="10"/>
          </p:nvPr>
        </p:nvSpPr>
        <p:spPr/>
        <p:txBody>
          <a:bodyPr/>
          <a:lstStyle/>
          <a:p>
            <a:pPr>
              <a:defRPr/>
            </a:pPr>
            <a:r>
              <a:rPr lang="en-US"/>
              <a:t>2023-10-16</a:t>
            </a:r>
            <a:endParaRPr lang="en-US" dirty="0"/>
          </a:p>
        </p:txBody>
      </p:sp>
      <p:sp>
        <p:nvSpPr>
          <p:cNvPr id="19" name="Slide Number Placeholder 18"/>
          <p:cNvSpPr>
            <a:spLocks noGrp="1"/>
          </p:cNvSpPr>
          <p:nvPr>
            <p:ph type="sldNum" sz="quarter" idx="12"/>
          </p:nvPr>
        </p:nvSpPr>
        <p:spPr/>
        <p:txBody>
          <a:bodyPr/>
          <a:lstStyle/>
          <a:p>
            <a:pPr>
              <a:defRPr/>
            </a:pPr>
            <a:fld id="{73529DF9-F8E1-4220-8C8F-E52644C5560B}" type="slidenum">
              <a:rPr lang="en-US" smtClean="0"/>
              <a:pPr>
                <a:defRPr/>
              </a:pPr>
              <a:t>56</a:t>
            </a:fld>
            <a:endParaRPr lang="en-US"/>
          </a:p>
        </p:txBody>
      </p:sp>
      <p:sp>
        <p:nvSpPr>
          <p:cNvPr id="20" name="Footer Placeholder 19"/>
          <p:cNvSpPr>
            <a:spLocks noGrp="1"/>
          </p:cNvSpPr>
          <p:nvPr>
            <p:ph type="ftr" sz="quarter" idx="11"/>
          </p:nvPr>
        </p:nvSpPr>
        <p:spPr/>
        <p:txBody>
          <a:bodyPr/>
          <a:lstStyle/>
          <a:p>
            <a:pPr>
              <a:defRPr/>
            </a:pPr>
            <a:r>
              <a:rPr lang="en-US" dirty="0"/>
              <a:t>Step 2 : Uploading Data</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629688E3-95BF-40E6-8390-EECE25C7AD97}"/>
              </a:ext>
            </a:extLst>
          </p:cNvPr>
          <p:cNvSpPr/>
          <p:nvPr/>
        </p:nvSpPr>
        <p:spPr>
          <a:xfrm>
            <a:off x="7270204" y="1353631"/>
            <a:ext cx="1723696" cy="64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CONTINUE</a:t>
            </a:r>
          </a:p>
        </p:txBody>
      </p:sp>
      <p:sp>
        <p:nvSpPr>
          <p:cNvPr id="2" name="Title 1">
            <a:extLst>
              <a:ext uri="{FF2B5EF4-FFF2-40B4-BE49-F238E27FC236}">
                <a16:creationId xmlns:a16="http://schemas.microsoft.com/office/drawing/2014/main" id="{AFB0ED54-9D2B-40EA-B1B5-6BA65F742881}"/>
              </a:ext>
            </a:extLst>
          </p:cNvPr>
          <p:cNvSpPr>
            <a:spLocks noGrp="1"/>
          </p:cNvSpPr>
          <p:nvPr>
            <p:ph type="title"/>
          </p:nvPr>
        </p:nvSpPr>
        <p:spPr/>
        <p:txBody>
          <a:bodyPr/>
          <a:lstStyle/>
          <a:p>
            <a:r>
              <a:rPr lang="en-US" dirty="0"/>
              <a:t>QA/QC Circle of Trust</a:t>
            </a:r>
          </a:p>
        </p:txBody>
      </p:sp>
      <p:sp>
        <p:nvSpPr>
          <p:cNvPr id="4" name="Date Placeholder 3">
            <a:extLst>
              <a:ext uri="{FF2B5EF4-FFF2-40B4-BE49-F238E27FC236}">
                <a16:creationId xmlns:a16="http://schemas.microsoft.com/office/drawing/2014/main" id="{7667CEE2-8D1D-4A0F-8771-E8D72298F4B5}"/>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7EBF2DBF-D26F-497E-A5BA-AD6088DA9475}"/>
              </a:ext>
            </a:extLst>
          </p:cNvPr>
          <p:cNvSpPr>
            <a:spLocks noGrp="1"/>
          </p:cNvSpPr>
          <p:nvPr>
            <p:ph type="ftr" sz="quarter" idx="11"/>
          </p:nvPr>
        </p:nvSpPr>
        <p:spPr/>
        <p:txBody>
          <a:bodyPr/>
          <a:lstStyle/>
          <a:p>
            <a:pPr>
              <a:defRPr/>
            </a:pPr>
            <a:r>
              <a:rPr lang="en-US"/>
              <a:t>Step 2 : Uploading Data</a:t>
            </a:r>
            <a:endParaRPr lang="en-US" dirty="0"/>
          </a:p>
        </p:txBody>
      </p:sp>
      <p:sp>
        <p:nvSpPr>
          <p:cNvPr id="6" name="Slide Number Placeholder 5">
            <a:extLst>
              <a:ext uri="{FF2B5EF4-FFF2-40B4-BE49-F238E27FC236}">
                <a16:creationId xmlns:a16="http://schemas.microsoft.com/office/drawing/2014/main" id="{38A3906E-5CAC-4E4D-A0B4-C4EDBADCFE49}"/>
              </a:ext>
            </a:extLst>
          </p:cNvPr>
          <p:cNvSpPr>
            <a:spLocks noGrp="1"/>
          </p:cNvSpPr>
          <p:nvPr>
            <p:ph type="sldNum" sz="quarter" idx="12"/>
          </p:nvPr>
        </p:nvSpPr>
        <p:spPr/>
        <p:txBody>
          <a:bodyPr/>
          <a:lstStyle/>
          <a:p>
            <a:pPr>
              <a:defRPr/>
            </a:pPr>
            <a:fld id="{73529DF9-F8E1-4220-8C8F-E52644C5560B}" type="slidenum">
              <a:rPr lang="en-US" smtClean="0"/>
              <a:pPr>
                <a:defRPr/>
              </a:pPr>
              <a:t>57</a:t>
            </a:fld>
            <a:endParaRPr lang="en-US"/>
          </a:p>
        </p:txBody>
      </p:sp>
      <p:sp>
        <p:nvSpPr>
          <p:cNvPr id="7" name="Oval 6">
            <a:extLst>
              <a:ext uri="{FF2B5EF4-FFF2-40B4-BE49-F238E27FC236}">
                <a16:creationId xmlns:a16="http://schemas.microsoft.com/office/drawing/2014/main" id="{532B905F-682C-4632-9704-0CB07A7277A3}"/>
              </a:ext>
            </a:extLst>
          </p:cNvPr>
          <p:cNvSpPr/>
          <p:nvPr/>
        </p:nvSpPr>
        <p:spPr>
          <a:xfrm>
            <a:off x="150100" y="1338901"/>
            <a:ext cx="1723695" cy="64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START</a:t>
            </a:r>
          </a:p>
        </p:txBody>
      </p:sp>
      <p:sp>
        <p:nvSpPr>
          <p:cNvPr id="8" name="Rectangle 7">
            <a:extLst>
              <a:ext uri="{FF2B5EF4-FFF2-40B4-BE49-F238E27FC236}">
                <a16:creationId xmlns:a16="http://schemas.microsoft.com/office/drawing/2014/main" id="{B68E2BBD-C202-468F-B45B-914C8D0A0A26}"/>
              </a:ext>
            </a:extLst>
          </p:cNvPr>
          <p:cNvSpPr/>
          <p:nvPr/>
        </p:nvSpPr>
        <p:spPr>
          <a:xfrm>
            <a:off x="3465708" y="2743015"/>
            <a:ext cx="2206003" cy="7902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Verify</a:t>
            </a:r>
          </a:p>
        </p:txBody>
      </p:sp>
      <p:sp>
        <p:nvSpPr>
          <p:cNvPr id="10" name="Rectangle 9">
            <a:extLst>
              <a:ext uri="{FF2B5EF4-FFF2-40B4-BE49-F238E27FC236}">
                <a16:creationId xmlns:a16="http://schemas.microsoft.com/office/drawing/2014/main" id="{D20E70B5-3D6B-468C-85FD-A740560F142D}"/>
              </a:ext>
            </a:extLst>
          </p:cNvPr>
          <p:cNvSpPr/>
          <p:nvPr/>
        </p:nvSpPr>
        <p:spPr>
          <a:xfrm>
            <a:off x="3472290" y="5318409"/>
            <a:ext cx="2206004" cy="7902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Modify Input</a:t>
            </a:r>
          </a:p>
        </p:txBody>
      </p:sp>
      <p:sp>
        <p:nvSpPr>
          <p:cNvPr id="11" name="Rectangle 10">
            <a:extLst>
              <a:ext uri="{FF2B5EF4-FFF2-40B4-BE49-F238E27FC236}">
                <a16:creationId xmlns:a16="http://schemas.microsoft.com/office/drawing/2014/main" id="{BC6B5429-019C-4976-BA1F-4E02131F3496}"/>
              </a:ext>
            </a:extLst>
          </p:cNvPr>
          <p:cNvSpPr/>
          <p:nvPr/>
        </p:nvSpPr>
        <p:spPr>
          <a:xfrm>
            <a:off x="6193747" y="4001562"/>
            <a:ext cx="2206004" cy="7902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Select/Reject</a:t>
            </a:r>
          </a:p>
        </p:txBody>
      </p:sp>
      <p:sp>
        <p:nvSpPr>
          <p:cNvPr id="12" name="Rectangle 11">
            <a:extLst>
              <a:ext uri="{FF2B5EF4-FFF2-40B4-BE49-F238E27FC236}">
                <a16:creationId xmlns:a16="http://schemas.microsoft.com/office/drawing/2014/main" id="{007F0489-C39C-4F08-B49C-E917E4BD9EDD}"/>
              </a:ext>
            </a:extLst>
          </p:cNvPr>
          <p:cNvSpPr/>
          <p:nvPr/>
        </p:nvSpPr>
        <p:spPr>
          <a:xfrm>
            <a:off x="770793" y="4001562"/>
            <a:ext cx="2206003" cy="7902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Recompute</a:t>
            </a:r>
          </a:p>
        </p:txBody>
      </p:sp>
      <p:sp>
        <p:nvSpPr>
          <p:cNvPr id="13" name="Rectangle 12">
            <a:extLst>
              <a:ext uri="{FF2B5EF4-FFF2-40B4-BE49-F238E27FC236}">
                <a16:creationId xmlns:a16="http://schemas.microsoft.com/office/drawing/2014/main" id="{FD01B5AB-4801-4AA9-9DEF-8AB8FA246A73}"/>
              </a:ext>
            </a:extLst>
          </p:cNvPr>
          <p:cNvSpPr/>
          <p:nvPr/>
        </p:nvSpPr>
        <p:spPr>
          <a:xfrm>
            <a:off x="2134183" y="1265860"/>
            <a:ext cx="2206003" cy="7902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Process/ Compute</a:t>
            </a:r>
          </a:p>
        </p:txBody>
      </p:sp>
      <p:sp>
        <p:nvSpPr>
          <p:cNvPr id="14" name="Rectangle 13">
            <a:extLst>
              <a:ext uri="{FF2B5EF4-FFF2-40B4-BE49-F238E27FC236}">
                <a16:creationId xmlns:a16="http://schemas.microsoft.com/office/drawing/2014/main" id="{887D2381-881E-482A-A025-BC7A0A2F826D}"/>
              </a:ext>
            </a:extLst>
          </p:cNvPr>
          <p:cNvSpPr/>
          <p:nvPr/>
        </p:nvSpPr>
        <p:spPr>
          <a:xfrm>
            <a:off x="4803816" y="1279996"/>
            <a:ext cx="2206003" cy="7902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Trust</a:t>
            </a:r>
          </a:p>
        </p:txBody>
      </p:sp>
      <p:cxnSp>
        <p:nvCxnSpPr>
          <p:cNvPr id="19" name="Connector: Elbow 18">
            <a:extLst>
              <a:ext uri="{FF2B5EF4-FFF2-40B4-BE49-F238E27FC236}">
                <a16:creationId xmlns:a16="http://schemas.microsoft.com/office/drawing/2014/main" id="{171B1B45-FDBD-4D3A-9F0D-C5032B7326F1}"/>
              </a:ext>
            </a:extLst>
          </p:cNvPr>
          <p:cNvCxnSpPr>
            <a:cxnSpLocks/>
            <a:stCxn id="13" idx="2"/>
            <a:endCxn id="8" idx="1"/>
          </p:cNvCxnSpPr>
          <p:nvPr/>
        </p:nvCxnSpPr>
        <p:spPr>
          <a:xfrm rot="16200000" flipH="1">
            <a:off x="2810424" y="2482842"/>
            <a:ext cx="1082044" cy="228523"/>
          </a:xfrm>
          <a:prstGeom prst="bentConnector2">
            <a:avLst/>
          </a:prstGeom>
          <a:ln w="285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4" name="Connector: Elbow 23">
            <a:extLst>
              <a:ext uri="{FF2B5EF4-FFF2-40B4-BE49-F238E27FC236}">
                <a16:creationId xmlns:a16="http://schemas.microsoft.com/office/drawing/2014/main" id="{FABFBAFE-7449-48A1-B216-3FA8AA2446BE}"/>
              </a:ext>
            </a:extLst>
          </p:cNvPr>
          <p:cNvCxnSpPr>
            <a:cxnSpLocks/>
            <a:stCxn id="8" idx="3"/>
            <a:endCxn id="11" idx="0"/>
          </p:cNvCxnSpPr>
          <p:nvPr/>
        </p:nvCxnSpPr>
        <p:spPr>
          <a:xfrm>
            <a:off x="5671711" y="3138126"/>
            <a:ext cx="1625038" cy="863436"/>
          </a:xfrm>
          <a:prstGeom prst="bentConnector2">
            <a:avLst/>
          </a:prstGeom>
          <a:ln w="285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7" name="Connector: Elbow 26">
            <a:extLst>
              <a:ext uri="{FF2B5EF4-FFF2-40B4-BE49-F238E27FC236}">
                <a16:creationId xmlns:a16="http://schemas.microsoft.com/office/drawing/2014/main" id="{66D3CA22-4E52-4369-858E-38072849D02E}"/>
              </a:ext>
            </a:extLst>
          </p:cNvPr>
          <p:cNvCxnSpPr>
            <a:cxnSpLocks/>
            <a:stCxn id="11" idx="2"/>
            <a:endCxn id="10" idx="3"/>
          </p:cNvCxnSpPr>
          <p:nvPr/>
        </p:nvCxnSpPr>
        <p:spPr>
          <a:xfrm rot="5400000">
            <a:off x="6026654" y="4443425"/>
            <a:ext cx="921736" cy="1618455"/>
          </a:xfrm>
          <a:prstGeom prst="bentConnector2">
            <a:avLst/>
          </a:prstGeom>
          <a:ln w="285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8" name="Connector: Elbow 27">
            <a:extLst>
              <a:ext uri="{FF2B5EF4-FFF2-40B4-BE49-F238E27FC236}">
                <a16:creationId xmlns:a16="http://schemas.microsoft.com/office/drawing/2014/main" id="{BD88A568-538F-48C2-8819-EE6E65CC3497}"/>
              </a:ext>
            </a:extLst>
          </p:cNvPr>
          <p:cNvCxnSpPr>
            <a:cxnSpLocks/>
            <a:stCxn id="10" idx="1"/>
            <a:endCxn id="12" idx="2"/>
          </p:cNvCxnSpPr>
          <p:nvPr/>
        </p:nvCxnSpPr>
        <p:spPr>
          <a:xfrm rot="10800000">
            <a:off x="1873796" y="4791784"/>
            <a:ext cx="1598495" cy="921736"/>
          </a:xfrm>
          <a:prstGeom prst="bentConnector2">
            <a:avLst/>
          </a:prstGeom>
          <a:ln w="285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5" name="Connector: Elbow 34">
            <a:extLst>
              <a:ext uri="{FF2B5EF4-FFF2-40B4-BE49-F238E27FC236}">
                <a16:creationId xmlns:a16="http://schemas.microsoft.com/office/drawing/2014/main" id="{2EB64D26-C6B0-435C-A3BC-A73A48FB4E2E}"/>
              </a:ext>
            </a:extLst>
          </p:cNvPr>
          <p:cNvCxnSpPr>
            <a:cxnSpLocks/>
            <a:stCxn id="12" idx="0"/>
            <a:endCxn id="8" idx="1"/>
          </p:cNvCxnSpPr>
          <p:nvPr/>
        </p:nvCxnSpPr>
        <p:spPr>
          <a:xfrm rot="5400000" flipH="1" flipV="1">
            <a:off x="2238033" y="2773888"/>
            <a:ext cx="863436" cy="1591913"/>
          </a:xfrm>
          <a:prstGeom prst="bentConnector2">
            <a:avLst/>
          </a:prstGeom>
          <a:ln w="285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0" name="Connector: Elbow 39">
            <a:extLst>
              <a:ext uri="{FF2B5EF4-FFF2-40B4-BE49-F238E27FC236}">
                <a16:creationId xmlns:a16="http://schemas.microsoft.com/office/drawing/2014/main" id="{A2F7BACC-DB11-4112-B5F4-E028C15547F3}"/>
              </a:ext>
            </a:extLst>
          </p:cNvPr>
          <p:cNvCxnSpPr>
            <a:cxnSpLocks/>
            <a:stCxn id="8" idx="3"/>
            <a:endCxn id="14" idx="2"/>
          </p:cNvCxnSpPr>
          <p:nvPr/>
        </p:nvCxnSpPr>
        <p:spPr>
          <a:xfrm flipV="1">
            <a:off x="5671711" y="2070218"/>
            <a:ext cx="235107" cy="1067908"/>
          </a:xfrm>
          <a:prstGeom prst="bentConnector2">
            <a:avLst/>
          </a:prstGeom>
          <a:ln w="285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59" name="TextBox 58">
            <a:extLst>
              <a:ext uri="{FF2B5EF4-FFF2-40B4-BE49-F238E27FC236}">
                <a16:creationId xmlns:a16="http://schemas.microsoft.com/office/drawing/2014/main" id="{62861CFD-EC43-4E4B-973F-35162AE948C0}"/>
              </a:ext>
            </a:extLst>
          </p:cNvPr>
          <p:cNvSpPr txBox="1"/>
          <p:nvPr/>
        </p:nvSpPr>
        <p:spPr>
          <a:xfrm>
            <a:off x="5860159" y="2419135"/>
            <a:ext cx="667177" cy="369332"/>
          </a:xfrm>
          <a:prstGeom prst="rect">
            <a:avLst/>
          </a:prstGeom>
          <a:noFill/>
        </p:spPr>
        <p:txBody>
          <a:bodyPr wrap="square" rtlCol="0">
            <a:spAutoFit/>
          </a:bodyPr>
          <a:lstStyle/>
          <a:p>
            <a:r>
              <a:rPr lang="en-US" dirty="0">
                <a:solidFill>
                  <a:srgbClr val="FF0000"/>
                </a:solidFill>
              </a:rPr>
              <a:t>Yes</a:t>
            </a:r>
          </a:p>
        </p:txBody>
      </p:sp>
      <p:sp>
        <p:nvSpPr>
          <p:cNvPr id="60" name="TextBox 59">
            <a:extLst>
              <a:ext uri="{FF2B5EF4-FFF2-40B4-BE49-F238E27FC236}">
                <a16:creationId xmlns:a16="http://schemas.microsoft.com/office/drawing/2014/main" id="{801097CA-7000-4749-A597-7F16DB494C84}"/>
              </a:ext>
            </a:extLst>
          </p:cNvPr>
          <p:cNvSpPr txBox="1"/>
          <p:nvPr/>
        </p:nvSpPr>
        <p:spPr>
          <a:xfrm>
            <a:off x="6527336" y="2768794"/>
            <a:ext cx="577658" cy="369332"/>
          </a:xfrm>
          <a:prstGeom prst="rect">
            <a:avLst/>
          </a:prstGeom>
          <a:noFill/>
        </p:spPr>
        <p:txBody>
          <a:bodyPr wrap="square" rtlCol="0">
            <a:spAutoFit/>
          </a:bodyPr>
          <a:lstStyle/>
          <a:p>
            <a:r>
              <a:rPr lang="en-US" dirty="0">
                <a:solidFill>
                  <a:srgbClr val="FF0000"/>
                </a:solidFill>
              </a:rPr>
              <a:t>No</a:t>
            </a:r>
          </a:p>
        </p:txBody>
      </p:sp>
      <p:sp>
        <p:nvSpPr>
          <p:cNvPr id="79" name="Oval 78">
            <a:extLst>
              <a:ext uri="{FF2B5EF4-FFF2-40B4-BE49-F238E27FC236}">
                <a16:creationId xmlns:a16="http://schemas.microsoft.com/office/drawing/2014/main" id="{DAE8BC37-3DAB-4FE8-A45E-B145BD6F3144}"/>
              </a:ext>
            </a:extLst>
          </p:cNvPr>
          <p:cNvSpPr/>
          <p:nvPr/>
        </p:nvSpPr>
        <p:spPr>
          <a:xfrm>
            <a:off x="3391356" y="3686603"/>
            <a:ext cx="2280355" cy="142013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The QA/QC Circle</a:t>
            </a:r>
          </a:p>
        </p:txBody>
      </p:sp>
      <p:cxnSp>
        <p:nvCxnSpPr>
          <p:cNvPr id="15" name="Straight Connector 14">
            <a:extLst>
              <a:ext uri="{FF2B5EF4-FFF2-40B4-BE49-F238E27FC236}">
                <a16:creationId xmlns:a16="http://schemas.microsoft.com/office/drawing/2014/main" id="{8869E7EA-F139-ED3E-29AA-7D0AAFF8173D}"/>
              </a:ext>
            </a:extLst>
          </p:cNvPr>
          <p:cNvCxnSpPr>
            <a:cxnSpLocks/>
            <a:stCxn id="7" idx="6"/>
            <a:endCxn id="13" idx="1"/>
          </p:cNvCxnSpPr>
          <p:nvPr/>
        </p:nvCxnSpPr>
        <p:spPr>
          <a:xfrm>
            <a:off x="1873795" y="1658941"/>
            <a:ext cx="260388" cy="203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1ED2C0B-F53E-6F12-D965-2C1EAC2F9496}"/>
              </a:ext>
            </a:extLst>
          </p:cNvPr>
          <p:cNvCxnSpPr>
            <a:cxnSpLocks/>
            <a:stCxn id="14" idx="3"/>
            <a:endCxn id="9" idx="2"/>
          </p:cNvCxnSpPr>
          <p:nvPr/>
        </p:nvCxnSpPr>
        <p:spPr>
          <a:xfrm flipV="1">
            <a:off x="7009819" y="1673671"/>
            <a:ext cx="260385" cy="143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62327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750"/>
                            </p:stCondLst>
                            <p:childTnLst>
                              <p:par>
                                <p:cTn id="9" presetID="22" presetClass="entr" presetSubtype="8" fill="hold" nodeType="afterEffect">
                                  <p:stCondLst>
                                    <p:cond delay="25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500"/>
                            </p:stCondLst>
                            <p:childTnLst>
                              <p:par>
                                <p:cTn id="13" presetID="22" presetClass="entr" presetSubtype="8" fill="hold" grpId="0" nodeType="afterEffect">
                                  <p:stCondLst>
                                    <p:cond delay="25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childTnLst>
                          </p:cTn>
                        </p:par>
                        <p:par>
                          <p:cTn id="16" fill="hold">
                            <p:stCondLst>
                              <p:cond delay="2250"/>
                            </p:stCondLst>
                            <p:childTnLst>
                              <p:par>
                                <p:cTn id="17" presetID="22" presetClass="entr" presetSubtype="8" fill="hold" nodeType="afterEffect">
                                  <p:stCondLst>
                                    <p:cond delay="250"/>
                                  </p:stCondLst>
                                  <p:childTnLst>
                                    <p:set>
                                      <p:cBhvr>
                                        <p:cTn id="18" dur="1" fill="hold">
                                          <p:stCondLst>
                                            <p:cond delay="0"/>
                                          </p:stCondLst>
                                        </p:cTn>
                                        <p:tgtEl>
                                          <p:spTgt spid="19"/>
                                        </p:tgtEl>
                                        <p:attrNameLst>
                                          <p:attrName>style.visibility</p:attrName>
                                        </p:attrNameLst>
                                      </p:cBhvr>
                                      <p:to>
                                        <p:strVal val="visible"/>
                                      </p:to>
                                    </p:set>
                                    <p:animEffect transition="in" filter="wipe(left)">
                                      <p:cBhvr>
                                        <p:cTn id="19" dur="500"/>
                                        <p:tgtEl>
                                          <p:spTgt spid="19"/>
                                        </p:tgtEl>
                                      </p:cBhvr>
                                    </p:animEffect>
                                  </p:childTnLst>
                                </p:cTn>
                              </p:par>
                            </p:childTnLst>
                          </p:cTn>
                        </p:par>
                        <p:par>
                          <p:cTn id="20" fill="hold">
                            <p:stCondLst>
                              <p:cond delay="3000"/>
                            </p:stCondLst>
                            <p:childTnLst>
                              <p:par>
                                <p:cTn id="21" presetID="22" presetClass="entr" presetSubtype="8" fill="hold" grpId="0" nodeType="afterEffect">
                                  <p:stCondLst>
                                    <p:cond delay="25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par>
                          <p:cTn id="24" fill="hold">
                            <p:stCondLst>
                              <p:cond delay="3750"/>
                            </p:stCondLst>
                            <p:childTnLst>
                              <p:par>
                                <p:cTn id="25" presetID="22" presetClass="entr" presetSubtype="8" fill="hold" nodeType="afterEffect">
                                  <p:stCondLst>
                                    <p:cond delay="25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childTnLst>
                          </p:cTn>
                        </p:par>
                        <p:par>
                          <p:cTn id="28" fill="hold">
                            <p:stCondLst>
                              <p:cond delay="4500"/>
                            </p:stCondLst>
                            <p:childTnLst>
                              <p:par>
                                <p:cTn id="29" presetID="22" presetClass="entr" presetSubtype="8" fill="hold" grpId="0" nodeType="afterEffect">
                                  <p:stCondLst>
                                    <p:cond delay="250"/>
                                  </p:stCondLst>
                                  <p:childTnLst>
                                    <p:set>
                                      <p:cBhvr>
                                        <p:cTn id="30" dur="1" fill="hold">
                                          <p:stCondLst>
                                            <p:cond delay="0"/>
                                          </p:stCondLst>
                                        </p:cTn>
                                        <p:tgtEl>
                                          <p:spTgt spid="60"/>
                                        </p:tgtEl>
                                        <p:attrNameLst>
                                          <p:attrName>style.visibility</p:attrName>
                                        </p:attrNameLst>
                                      </p:cBhvr>
                                      <p:to>
                                        <p:strVal val="visible"/>
                                      </p:to>
                                    </p:set>
                                    <p:animEffect transition="in" filter="wipe(left)">
                                      <p:cBhvr>
                                        <p:cTn id="31" dur="500"/>
                                        <p:tgtEl>
                                          <p:spTgt spid="60"/>
                                        </p:tgtEl>
                                      </p:cBhvr>
                                    </p:animEffect>
                                  </p:childTnLst>
                                </p:cTn>
                              </p:par>
                            </p:childTnLst>
                          </p:cTn>
                        </p:par>
                        <p:par>
                          <p:cTn id="32" fill="hold">
                            <p:stCondLst>
                              <p:cond delay="5250"/>
                            </p:stCondLst>
                            <p:childTnLst>
                              <p:par>
                                <p:cTn id="33" presetID="22" presetClass="entr" presetSubtype="8" fill="hold" grpId="0" nodeType="afterEffect">
                                  <p:stCondLst>
                                    <p:cond delay="25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cTn>
                              </p:par>
                            </p:childTnLst>
                          </p:cTn>
                        </p:par>
                        <p:par>
                          <p:cTn id="36" fill="hold">
                            <p:stCondLst>
                              <p:cond delay="6000"/>
                            </p:stCondLst>
                            <p:childTnLst>
                              <p:par>
                                <p:cTn id="37" presetID="22" presetClass="entr" presetSubtype="8" fill="hold" nodeType="afterEffect">
                                  <p:stCondLst>
                                    <p:cond delay="250"/>
                                  </p:stCondLst>
                                  <p:childTnLst>
                                    <p:set>
                                      <p:cBhvr>
                                        <p:cTn id="38" dur="1" fill="hold">
                                          <p:stCondLst>
                                            <p:cond delay="0"/>
                                          </p:stCondLst>
                                        </p:cTn>
                                        <p:tgtEl>
                                          <p:spTgt spid="27"/>
                                        </p:tgtEl>
                                        <p:attrNameLst>
                                          <p:attrName>style.visibility</p:attrName>
                                        </p:attrNameLst>
                                      </p:cBhvr>
                                      <p:to>
                                        <p:strVal val="visible"/>
                                      </p:to>
                                    </p:set>
                                    <p:animEffect transition="in" filter="wipe(left)">
                                      <p:cBhvr>
                                        <p:cTn id="39" dur="500"/>
                                        <p:tgtEl>
                                          <p:spTgt spid="27"/>
                                        </p:tgtEl>
                                      </p:cBhvr>
                                    </p:animEffect>
                                  </p:childTnLst>
                                </p:cTn>
                              </p:par>
                            </p:childTnLst>
                          </p:cTn>
                        </p:par>
                        <p:par>
                          <p:cTn id="40" fill="hold">
                            <p:stCondLst>
                              <p:cond delay="6750"/>
                            </p:stCondLst>
                            <p:childTnLst>
                              <p:par>
                                <p:cTn id="41" presetID="22" presetClass="entr" presetSubtype="8" fill="hold" grpId="0" nodeType="afterEffect">
                                  <p:stCondLst>
                                    <p:cond delay="250"/>
                                  </p:stCondLst>
                                  <p:childTnLst>
                                    <p:set>
                                      <p:cBhvr>
                                        <p:cTn id="42" dur="1" fill="hold">
                                          <p:stCondLst>
                                            <p:cond delay="0"/>
                                          </p:stCondLst>
                                        </p:cTn>
                                        <p:tgtEl>
                                          <p:spTgt spid="10"/>
                                        </p:tgtEl>
                                        <p:attrNameLst>
                                          <p:attrName>style.visibility</p:attrName>
                                        </p:attrNameLst>
                                      </p:cBhvr>
                                      <p:to>
                                        <p:strVal val="visible"/>
                                      </p:to>
                                    </p:set>
                                    <p:animEffect transition="in" filter="wipe(left)">
                                      <p:cBhvr>
                                        <p:cTn id="43" dur="500"/>
                                        <p:tgtEl>
                                          <p:spTgt spid="10"/>
                                        </p:tgtEl>
                                      </p:cBhvr>
                                    </p:animEffect>
                                  </p:childTnLst>
                                </p:cTn>
                              </p:par>
                            </p:childTnLst>
                          </p:cTn>
                        </p:par>
                        <p:par>
                          <p:cTn id="44" fill="hold">
                            <p:stCondLst>
                              <p:cond delay="7500"/>
                            </p:stCondLst>
                            <p:childTnLst>
                              <p:par>
                                <p:cTn id="45" presetID="22" presetClass="entr" presetSubtype="8" fill="hold" nodeType="afterEffect">
                                  <p:stCondLst>
                                    <p:cond delay="250"/>
                                  </p:stCondLst>
                                  <p:childTnLst>
                                    <p:set>
                                      <p:cBhvr>
                                        <p:cTn id="46" dur="1" fill="hold">
                                          <p:stCondLst>
                                            <p:cond delay="0"/>
                                          </p:stCondLst>
                                        </p:cTn>
                                        <p:tgtEl>
                                          <p:spTgt spid="28"/>
                                        </p:tgtEl>
                                        <p:attrNameLst>
                                          <p:attrName>style.visibility</p:attrName>
                                        </p:attrNameLst>
                                      </p:cBhvr>
                                      <p:to>
                                        <p:strVal val="visible"/>
                                      </p:to>
                                    </p:set>
                                    <p:animEffect transition="in" filter="wipe(left)">
                                      <p:cBhvr>
                                        <p:cTn id="47" dur="500"/>
                                        <p:tgtEl>
                                          <p:spTgt spid="28"/>
                                        </p:tgtEl>
                                      </p:cBhvr>
                                    </p:animEffect>
                                  </p:childTnLst>
                                </p:cTn>
                              </p:par>
                            </p:childTnLst>
                          </p:cTn>
                        </p:par>
                        <p:par>
                          <p:cTn id="48" fill="hold">
                            <p:stCondLst>
                              <p:cond delay="8250"/>
                            </p:stCondLst>
                            <p:childTnLst>
                              <p:par>
                                <p:cTn id="49" presetID="22" presetClass="entr" presetSubtype="8" fill="hold" grpId="0" nodeType="afterEffect">
                                  <p:stCondLst>
                                    <p:cond delay="250"/>
                                  </p:stCondLst>
                                  <p:childTnLst>
                                    <p:set>
                                      <p:cBhvr>
                                        <p:cTn id="50" dur="1" fill="hold">
                                          <p:stCondLst>
                                            <p:cond delay="0"/>
                                          </p:stCondLst>
                                        </p:cTn>
                                        <p:tgtEl>
                                          <p:spTgt spid="12"/>
                                        </p:tgtEl>
                                        <p:attrNameLst>
                                          <p:attrName>style.visibility</p:attrName>
                                        </p:attrNameLst>
                                      </p:cBhvr>
                                      <p:to>
                                        <p:strVal val="visible"/>
                                      </p:to>
                                    </p:set>
                                    <p:animEffect transition="in" filter="wipe(left)">
                                      <p:cBhvr>
                                        <p:cTn id="51" dur="500"/>
                                        <p:tgtEl>
                                          <p:spTgt spid="12"/>
                                        </p:tgtEl>
                                      </p:cBhvr>
                                    </p:animEffect>
                                  </p:childTnLst>
                                </p:cTn>
                              </p:par>
                            </p:childTnLst>
                          </p:cTn>
                        </p:par>
                        <p:par>
                          <p:cTn id="52" fill="hold">
                            <p:stCondLst>
                              <p:cond delay="9000"/>
                            </p:stCondLst>
                            <p:childTnLst>
                              <p:par>
                                <p:cTn id="53" presetID="22" presetClass="entr" presetSubtype="8" fill="hold" nodeType="afterEffect">
                                  <p:stCondLst>
                                    <p:cond delay="250"/>
                                  </p:stCondLst>
                                  <p:childTnLst>
                                    <p:set>
                                      <p:cBhvr>
                                        <p:cTn id="54" dur="1" fill="hold">
                                          <p:stCondLst>
                                            <p:cond delay="0"/>
                                          </p:stCondLst>
                                        </p:cTn>
                                        <p:tgtEl>
                                          <p:spTgt spid="35"/>
                                        </p:tgtEl>
                                        <p:attrNameLst>
                                          <p:attrName>style.visibility</p:attrName>
                                        </p:attrNameLst>
                                      </p:cBhvr>
                                      <p:to>
                                        <p:strVal val="visible"/>
                                      </p:to>
                                    </p:set>
                                    <p:animEffect transition="in" filter="wipe(left)">
                                      <p:cBhvr>
                                        <p:cTn id="55" dur="500"/>
                                        <p:tgtEl>
                                          <p:spTgt spid="35"/>
                                        </p:tgtEl>
                                      </p:cBhvr>
                                    </p:animEffect>
                                  </p:childTnLst>
                                </p:cTn>
                              </p:par>
                            </p:childTnLst>
                          </p:cTn>
                        </p:par>
                        <p:par>
                          <p:cTn id="56" fill="hold">
                            <p:stCondLst>
                              <p:cond delay="9750"/>
                            </p:stCondLst>
                            <p:childTnLst>
                              <p:par>
                                <p:cTn id="57" presetID="22" presetClass="entr" presetSubtype="8" fill="hold" nodeType="afterEffect">
                                  <p:stCondLst>
                                    <p:cond delay="250"/>
                                  </p:stCondLst>
                                  <p:childTnLst>
                                    <p:set>
                                      <p:cBhvr>
                                        <p:cTn id="58" dur="1" fill="hold">
                                          <p:stCondLst>
                                            <p:cond delay="0"/>
                                          </p:stCondLst>
                                        </p:cTn>
                                        <p:tgtEl>
                                          <p:spTgt spid="40"/>
                                        </p:tgtEl>
                                        <p:attrNameLst>
                                          <p:attrName>style.visibility</p:attrName>
                                        </p:attrNameLst>
                                      </p:cBhvr>
                                      <p:to>
                                        <p:strVal val="visible"/>
                                      </p:to>
                                    </p:set>
                                    <p:animEffect transition="in" filter="wipe(left)">
                                      <p:cBhvr>
                                        <p:cTn id="59" dur="500"/>
                                        <p:tgtEl>
                                          <p:spTgt spid="40"/>
                                        </p:tgtEl>
                                      </p:cBhvr>
                                    </p:animEffect>
                                  </p:childTnLst>
                                </p:cTn>
                              </p:par>
                            </p:childTnLst>
                          </p:cTn>
                        </p:par>
                        <p:par>
                          <p:cTn id="60" fill="hold">
                            <p:stCondLst>
                              <p:cond delay="10500"/>
                            </p:stCondLst>
                            <p:childTnLst>
                              <p:par>
                                <p:cTn id="61" presetID="22" presetClass="entr" presetSubtype="8" fill="hold" grpId="0" nodeType="afterEffect">
                                  <p:stCondLst>
                                    <p:cond delay="250"/>
                                  </p:stCondLst>
                                  <p:childTnLst>
                                    <p:set>
                                      <p:cBhvr>
                                        <p:cTn id="62" dur="1" fill="hold">
                                          <p:stCondLst>
                                            <p:cond delay="0"/>
                                          </p:stCondLst>
                                        </p:cTn>
                                        <p:tgtEl>
                                          <p:spTgt spid="59"/>
                                        </p:tgtEl>
                                        <p:attrNameLst>
                                          <p:attrName>style.visibility</p:attrName>
                                        </p:attrNameLst>
                                      </p:cBhvr>
                                      <p:to>
                                        <p:strVal val="visible"/>
                                      </p:to>
                                    </p:set>
                                    <p:animEffect transition="in" filter="wipe(left)">
                                      <p:cBhvr>
                                        <p:cTn id="63" dur="500"/>
                                        <p:tgtEl>
                                          <p:spTgt spid="59"/>
                                        </p:tgtEl>
                                      </p:cBhvr>
                                    </p:animEffect>
                                  </p:childTnLst>
                                </p:cTn>
                              </p:par>
                            </p:childTnLst>
                          </p:cTn>
                        </p:par>
                        <p:par>
                          <p:cTn id="64" fill="hold">
                            <p:stCondLst>
                              <p:cond delay="11250"/>
                            </p:stCondLst>
                            <p:childTnLst>
                              <p:par>
                                <p:cTn id="65" presetID="22" presetClass="entr" presetSubtype="8" fill="hold" grpId="0" nodeType="afterEffect">
                                  <p:stCondLst>
                                    <p:cond delay="250"/>
                                  </p:stCondLst>
                                  <p:childTnLst>
                                    <p:set>
                                      <p:cBhvr>
                                        <p:cTn id="66" dur="1" fill="hold">
                                          <p:stCondLst>
                                            <p:cond delay="0"/>
                                          </p:stCondLst>
                                        </p:cTn>
                                        <p:tgtEl>
                                          <p:spTgt spid="14"/>
                                        </p:tgtEl>
                                        <p:attrNameLst>
                                          <p:attrName>style.visibility</p:attrName>
                                        </p:attrNameLst>
                                      </p:cBhvr>
                                      <p:to>
                                        <p:strVal val="visible"/>
                                      </p:to>
                                    </p:set>
                                    <p:animEffect transition="in" filter="wipe(left)">
                                      <p:cBhvr>
                                        <p:cTn id="67" dur="500"/>
                                        <p:tgtEl>
                                          <p:spTgt spid="14"/>
                                        </p:tgtEl>
                                      </p:cBhvr>
                                    </p:animEffect>
                                  </p:childTnLst>
                                </p:cTn>
                              </p:par>
                            </p:childTnLst>
                          </p:cTn>
                        </p:par>
                        <p:par>
                          <p:cTn id="68" fill="hold">
                            <p:stCondLst>
                              <p:cond delay="12000"/>
                            </p:stCondLst>
                            <p:childTnLst>
                              <p:par>
                                <p:cTn id="69" presetID="22" presetClass="entr" presetSubtype="8" fill="hold" nodeType="afterEffect">
                                  <p:stCondLst>
                                    <p:cond delay="250"/>
                                  </p:stCondLst>
                                  <p:childTnLst>
                                    <p:set>
                                      <p:cBhvr>
                                        <p:cTn id="70" dur="1" fill="hold">
                                          <p:stCondLst>
                                            <p:cond delay="0"/>
                                          </p:stCondLst>
                                        </p:cTn>
                                        <p:tgtEl>
                                          <p:spTgt spid="16"/>
                                        </p:tgtEl>
                                        <p:attrNameLst>
                                          <p:attrName>style.visibility</p:attrName>
                                        </p:attrNameLst>
                                      </p:cBhvr>
                                      <p:to>
                                        <p:strVal val="visible"/>
                                      </p:to>
                                    </p:set>
                                    <p:animEffect transition="in" filter="wipe(left)">
                                      <p:cBhvr>
                                        <p:cTn id="71" dur="500"/>
                                        <p:tgtEl>
                                          <p:spTgt spid="16"/>
                                        </p:tgtEl>
                                      </p:cBhvr>
                                    </p:animEffect>
                                  </p:childTnLst>
                                </p:cTn>
                              </p:par>
                            </p:childTnLst>
                          </p:cTn>
                        </p:par>
                        <p:par>
                          <p:cTn id="72" fill="hold">
                            <p:stCondLst>
                              <p:cond delay="12750"/>
                            </p:stCondLst>
                            <p:childTnLst>
                              <p:par>
                                <p:cTn id="73" presetID="22" presetClass="entr" presetSubtype="8" fill="hold" grpId="0" nodeType="afterEffect">
                                  <p:stCondLst>
                                    <p:cond delay="250"/>
                                  </p:stCondLst>
                                  <p:childTnLst>
                                    <p:set>
                                      <p:cBhvr>
                                        <p:cTn id="74" dur="1" fill="hold">
                                          <p:stCondLst>
                                            <p:cond delay="0"/>
                                          </p:stCondLst>
                                        </p:cTn>
                                        <p:tgtEl>
                                          <p:spTgt spid="9"/>
                                        </p:tgtEl>
                                        <p:attrNameLst>
                                          <p:attrName>style.visibility</p:attrName>
                                        </p:attrNameLst>
                                      </p:cBhvr>
                                      <p:to>
                                        <p:strVal val="visible"/>
                                      </p:to>
                                    </p:set>
                                    <p:animEffect transition="in" filter="wipe(left)">
                                      <p:cBhvr>
                                        <p:cTn id="75" dur="500"/>
                                        <p:tgtEl>
                                          <p:spTgt spid="9"/>
                                        </p:tgtEl>
                                      </p:cBhvr>
                                    </p:animEffect>
                                  </p:childTnLst>
                                </p:cTn>
                              </p:par>
                            </p:childTnLst>
                          </p:cTn>
                        </p:par>
                        <p:par>
                          <p:cTn id="76" fill="hold">
                            <p:stCondLst>
                              <p:cond delay="13500"/>
                            </p:stCondLst>
                            <p:childTnLst>
                              <p:par>
                                <p:cTn id="77" presetID="21" presetClass="entr" presetSubtype="1" fill="hold" grpId="0" nodeType="afterEffect">
                                  <p:stCondLst>
                                    <p:cond delay="250"/>
                                  </p:stCondLst>
                                  <p:childTnLst>
                                    <p:set>
                                      <p:cBhvr>
                                        <p:cTn id="78" dur="1" fill="hold">
                                          <p:stCondLst>
                                            <p:cond delay="0"/>
                                          </p:stCondLst>
                                        </p:cTn>
                                        <p:tgtEl>
                                          <p:spTgt spid="79"/>
                                        </p:tgtEl>
                                        <p:attrNameLst>
                                          <p:attrName>style.visibility</p:attrName>
                                        </p:attrNameLst>
                                      </p:cBhvr>
                                      <p:to>
                                        <p:strVal val="visible"/>
                                      </p:to>
                                    </p:set>
                                    <p:animEffect transition="in" filter="wheel(1)">
                                      <p:cBhvr>
                                        <p:cTn id="79"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animBg="1"/>
      <p:bldP spid="8" grpId="0" animBg="1"/>
      <p:bldP spid="10" grpId="0" animBg="1"/>
      <p:bldP spid="11" grpId="0" animBg="1"/>
      <p:bldP spid="12" grpId="0" animBg="1"/>
      <p:bldP spid="13" grpId="0" animBg="1"/>
      <p:bldP spid="14" grpId="0" animBg="1"/>
      <p:bldP spid="59" grpId="0"/>
      <p:bldP spid="60" grpId="0"/>
      <p:bldP spid="79"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24173-AF42-4DC9-8B8E-FBFB501F4F89}"/>
              </a:ext>
            </a:extLst>
          </p:cNvPr>
          <p:cNvSpPr>
            <a:spLocks noGrp="1"/>
          </p:cNvSpPr>
          <p:nvPr>
            <p:ph type="title"/>
          </p:nvPr>
        </p:nvSpPr>
        <p:spPr/>
        <p:txBody>
          <a:bodyPr/>
          <a:lstStyle/>
          <a:p>
            <a:r>
              <a:rPr lang="en-US" dirty="0"/>
              <a:t>QA/QC of Upload Step</a:t>
            </a:r>
          </a:p>
        </p:txBody>
      </p:sp>
      <p:sp>
        <p:nvSpPr>
          <p:cNvPr id="3" name="Content Placeholder 2">
            <a:extLst>
              <a:ext uri="{FF2B5EF4-FFF2-40B4-BE49-F238E27FC236}">
                <a16:creationId xmlns:a16="http://schemas.microsoft.com/office/drawing/2014/main" id="{FE8AD13F-BC92-447D-A819-B21F0208DD7A}"/>
              </a:ext>
            </a:extLst>
          </p:cNvPr>
          <p:cNvSpPr>
            <a:spLocks noGrp="1"/>
          </p:cNvSpPr>
          <p:nvPr>
            <p:ph idx="1"/>
          </p:nvPr>
        </p:nvSpPr>
        <p:spPr/>
        <p:txBody>
          <a:bodyPr/>
          <a:lstStyle/>
          <a:p>
            <a:r>
              <a:rPr lang="en-US" dirty="0"/>
              <a:t>No need to go further if we have flaws. </a:t>
            </a:r>
          </a:p>
        </p:txBody>
      </p:sp>
      <p:sp>
        <p:nvSpPr>
          <p:cNvPr id="4" name="Date Placeholder 3">
            <a:extLst>
              <a:ext uri="{FF2B5EF4-FFF2-40B4-BE49-F238E27FC236}">
                <a16:creationId xmlns:a16="http://schemas.microsoft.com/office/drawing/2014/main" id="{2AB044E8-EF67-4599-94D8-0274C1087E76}"/>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129BBE58-8D3C-46D7-ADE0-53C66FE1659F}"/>
              </a:ext>
            </a:extLst>
          </p:cNvPr>
          <p:cNvSpPr>
            <a:spLocks noGrp="1"/>
          </p:cNvSpPr>
          <p:nvPr>
            <p:ph type="ftr" sz="quarter" idx="11"/>
          </p:nvPr>
        </p:nvSpPr>
        <p:spPr/>
        <p:txBody>
          <a:bodyPr/>
          <a:lstStyle/>
          <a:p>
            <a:pPr>
              <a:defRPr/>
            </a:pPr>
            <a:r>
              <a:rPr lang="en-US"/>
              <a:t>Step 2 : Uploading Data</a:t>
            </a:r>
            <a:endParaRPr lang="en-US" dirty="0"/>
          </a:p>
        </p:txBody>
      </p:sp>
      <p:sp>
        <p:nvSpPr>
          <p:cNvPr id="6" name="Slide Number Placeholder 5">
            <a:extLst>
              <a:ext uri="{FF2B5EF4-FFF2-40B4-BE49-F238E27FC236}">
                <a16:creationId xmlns:a16="http://schemas.microsoft.com/office/drawing/2014/main" id="{0DD47D6D-7CD3-449F-8308-78067A9B811E}"/>
              </a:ext>
            </a:extLst>
          </p:cNvPr>
          <p:cNvSpPr>
            <a:spLocks noGrp="1"/>
          </p:cNvSpPr>
          <p:nvPr>
            <p:ph type="sldNum" sz="quarter" idx="12"/>
          </p:nvPr>
        </p:nvSpPr>
        <p:spPr/>
        <p:txBody>
          <a:bodyPr/>
          <a:lstStyle/>
          <a:p>
            <a:pPr>
              <a:defRPr/>
            </a:pPr>
            <a:fld id="{73529DF9-F8E1-4220-8C8F-E52644C5560B}" type="slidenum">
              <a:rPr lang="en-US" smtClean="0"/>
              <a:pPr>
                <a:defRPr/>
              </a:pPr>
              <a:t>58</a:t>
            </a:fld>
            <a:endParaRPr lang="en-US"/>
          </a:p>
        </p:txBody>
      </p:sp>
      <p:sp>
        <p:nvSpPr>
          <p:cNvPr id="7" name="Rectangle 6">
            <a:extLst>
              <a:ext uri="{FF2B5EF4-FFF2-40B4-BE49-F238E27FC236}">
                <a16:creationId xmlns:a16="http://schemas.microsoft.com/office/drawing/2014/main" id="{5E973BFF-D217-4205-8DBF-19AD8B7BF229}"/>
              </a:ext>
            </a:extLst>
          </p:cNvPr>
          <p:cNvSpPr/>
          <p:nvPr/>
        </p:nvSpPr>
        <p:spPr>
          <a:xfrm>
            <a:off x="914400" y="2314222"/>
            <a:ext cx="2709333" cy="7902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Observation Field </a:t>
            </a:r>
            <a:r>
              <a:rPr lang="en-US" sz="2400" dirty="0" err="1"/>
              <a:t>Logsheets</a:t>
            </a:r>
            <a:endParaRPr lang="en-US" sz="2400" dirty="0"/>
          </a:p>
        </p:txBody>
      </p:sp>
      <p:sp>
        <p:nvSpPr>
          <p:cNvPr id="8" name="Rectangle 7">
            <a:extLst>
              <a:ext uri="{FF2B5EF4-FFF2-40B4-BE49-F238E27FC236}">
                <a16:creationId xmlns:a16="http://schemas.microsoft.com/office/drawing/2014/main" id="{3BA3FB9D-A403-47A0-9113-407B2CCDCE2C}"/>
              </a:ext>
            </a:extLst>
          </p:cNvPr>
          <p:cNvSpPr/>
          <p:nvPr/>
        </p:nvSpPr>
        <p:spPr>
          <a:xfrm>
            <a:off x="5520269" y="2314222"/>
            <a:ext cx="2709333" cy="7902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RINEX Filenames and File Headers</a:t>
            </a:r>
          </a:p>
        </p:txBody>
      </p:sp>
      <p:sp>
        <p:nvSpPr>
          <p:cNvPr id="9" name="Rectangle 8">
            <a:extLst>
              <a:ext uri="{FF2B5EF4-FFF2-40B4-BE49-F238E27FC236}">
                <a16:creationId xmlns:a16="http://schemas.microsoft.com/office/drawing/2014/main" id="{27EDB8E9-EA72-4D4A-8939-61E1B97AF6A2}"/>
              </a:ext>
            </a:extLst>
          </p:cNvPr>
          <p:cNvSpPr/>
          <p:nvPr/>
        </p:nvSpPr>
        <p:spPr>
          <a:xfrm>
            <a:off x="914400" y="4533617"/>
            <a:ext cx="2709333" cy="7902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OPUS PROJECTS Mark Pages</a:t>
            </a:r>
          </a:p>
        </p:txBody>
      </p:sp>
      <p:cxnSp>
        <p:nvCxnSpPr>
          <p:cNvPr id="10" name="Straight Arrow Connector 9">
            <a:extLst>
              <a:ext uri="{FF2B5EF4-FFF2-40B4-BE49-F238E27FC236}">
                <a16:creationId xmlns:a16="http://schemas.microsoft.com/office/drawing/2014/main" id="{FFBE63DA-3FDA-464C-9B72-7FA2DE404E5D}"/>
              </a:ext>
            </a:extLst>
          </p:cNvPr>
          <p:cNvCxnSpPr>
            <a:cxnSpLocks/>
          </p:cNvCxnSpPr>
          <p:nvPr/>
        </p:nvCxnSpPr>
        <p:spPr>
          <a:xfrm>
            <a:off x="3646308" y="2694349"/>
            <a:ext cx="1896536" cy="0"/>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C196E0AA-BC9B-43FD-869D-2C667B05ABB2}"/>
              </a:ext>
            </a:extLst>
          </p:cNvPr>
          <p:cNvCxnSpPr>
            <a:cxnSpLocks/>
            <a:stCxn id="8" idx="2"/>
            <a:endCxn id="28" idx="0"/>
          </p:cNvCxnSpPr>
          <p:nvPr/>
        </p:nvCxnSpPr>
        <p:spPr>
          <a:xfrm>
            <a:off x="6874936" y="3104444"/>
            <a:ext cx="0" cy="1429173"/>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D35FF7B3-D6BF-4013-A5FE-7F31F551185A}"/>
              </a:ext>
            </a:extLst>
          </p:cNvPr>
          <p:cNvCxnSpPr>
            <a:cxnSpLocks/>
            <a:stCxn id="28" idx="1"/>
            <a:endCxn id="9" idx="3"/>
          </p:cNvCxnSpPr>
          <p:nvPr/>
        </p:nvCxnSpPr>
        <p:spPr>
          <a:xfrm flipH="1">
            <a:off x="3623733" y="4928728"/>
            <a:ext cx="1896536" cy="0"/>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01DDCA05-A6B6-4E22-BF1D-D398B18B874C}"/>
              </a:ext>
            </a:extLst>
          </p:cNvPr>
          <p:cNvSpPr/>
          <p:nvPr/>
        </p:nvSpPr>
        <p:spPr>
          <a:xfrm>
            <a:off x="5520269" y="4533617"/>
            <a:ext cx="2709333" cy="7902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OPUS Upload Page</a:t>
            </a:r>
          </a:p>
        </p:txBody>
      </p:sp>
      <p:cxnSp>
        <p:nvCxnSpPr>
          <p:cNvPr id="34" name="Straight Arrow Connector 33">
            <a:extLst>
              <a:ext uri="{FF2B5EF4-FFF2-40B4-BE49-F238E27FC236}">
                <a16:creationId xmlns:a16="http://schemas.microsoft.com/office/drawing/2014/main" id="{6EE6B906-7211-4F93-9AB2-5B40EBD1A94A}"/>
              </a:ext>
            </a:extLst>
          </p:cNvPr>
          <p:cNvCxnSpPr>
            <a:cxnSpLocks/>
            <a:stCxn id="9" idx="0"/>
            <a:endCxn id="7" idx="2"/>
          </p:cNvCxnSpPr>
          <p:nvPr/>
        </p:nvCxnSpPr>
        <p:spPr>
          <a:xfrm flipV="1">
            <a:off x="2269067" y="3104444"/>
            <a:ext cx="0" cy="1429173"/>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39" name="Oval 38">
            <a:extLst>
              <a:ext uri="{FF2B5EF4-FFF2-40B4-BE49-F238E27FC236}">
                <a16:creationId xmlns:a16="http://schemas.microsoft.com/office/drawing/2014/main" id="{719689F1-9B15-4225-91E7-A09CD049A8B8}"/>
              </a:ext>
            </a:extLst>
          </p:cNvPr>
          <p:cNvSpPr/>
          <p:nvPr/>
        </p:nvSpPr>
        <p:spPr>
          <a:xfrm>
            <a:off x="3389487" y="3104444"/>
            <a:ext cx="2280355" cy="142013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The QA/QC Circle</a:t>
            </a:r>
          </a:p>
        </p:txBody>
      </p:sp>
      <p:sp>
        <p:nvSpPr>
          <p:cNvPr id="40" name="TextBox 39">
            <a:extLst>
              <a:ext uri="{FF2B5EF4-FFF2-40B4-BE49-F238E27FC236}">
                <a16:creationId xmlns:a16="http://schemas.microsoft.com/office/drawing/2014/main" id="{0C18F481-AD3E-4315-B3BD-EDA7A7AA8A57}"/>
              </a:ext>
            </a:extLst>
          </p:cNvPr>
          <p:cNvSpPr txBox="1"/>
          <p:nvPr/>
        </p:nvSpPr>
        <p:spPr>
          <a:xfrm>
            <a:off x="3612442" y="2348374"/>
            <a:ext cx="982134" cy="369332"/>
          </a:xfrm>
          <a:prstGeom prst="rect">
            <a:avLst/>
          </a:prstGeom>
          <a:noFill/>
        </p:spPr>
        <p:txBody>
          <a:bodyPr wrap="square" rtlCol="0">
            <a:spAutoFit/>
          </a:bodyPr>
          <a:lstStyle/>
          <a:p>
            <a:r>
              <a:rPr lang="en-US" dirty="0"/>
              <a:t>START</a:t>
            </a:r>
          </a:p>
        </p:txBody>
      </p:sp>
      <p:sp>
        <p:nvSpPr>
          <p:cNvPr id="41" name="TextBox 40">
            <a:extLst>
              <a:ext uri="{FF2B5EF4-FFF2-40B4-BE49-F238E27FC236}">
                <a16:creationId xmlns:a16="http://schemas.microsoft.com/office/drawing/2014/main" id="{9E83FD10-EC18-4DAE-8CD6-E85DB608C5EB}"/>
              </a:ext>
            </a:extLst>
          </p:cNvPr>
          <p:cNvSpPr txBox="1"/>
          <p:nvPr/>
        </p:nvSpPr>
        <p:spPr>
          <a:xfrm rot="16200000">
            <a:off x="1526813" y="3618416"/>
            <a:ext cx="1120417" cy="369332"/>
          </a:xfrm>
          <a:prstGeom prst="rect">
            <a:avLst/>
          </a:prstGeom>
          <a:noFill/>
        </p:spPr>
        <p:txBody>
          <a:bodyPr wrap="square" rtlCol="0">
            <a:spAutoFit/>
          </a:bodyPr>
          <a:lstStyle/>
          <a:p>
            <a:r>
              <a:rPr lang="en-US" dirty="0"/>
              <a:t>VERIFY</a:t>
            </a:r>
          </a:p>
        </p:txBody>
      </p:sp>
    </p:spTree>
    <p:extLst>
      <p:ext uri="{BB962C8B-B14F-4D97-AF65-F5344CB8AC3E}">
        <p14:creationId xmlns:p14="http://schemas.microsoft.com/office/powerpoint/2010/main" val="35033717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heel(1)">
                                      <p:cBhvr>
                                        <p:cTn id="7" dur="1500"/>
                                        <p:tgtEl>
                                          <p:spTgt spid="39"/>
                                        </p:tgtEl>
                                      </p:cBhvr>
                                    </p:animEffect>
                                  </p:childTnLst>
                                </p:cTn>
                              </p:par>
                            </p:childTnLst>
                          </p:cTn>
                        </p:par>
                        <p:par>
                          <p:cTn id="8" fill="hold">
                            <p:stCondLst>
                              <p:cond delay="1500"/>
                            </p:stCondLst>
                            <p:childTnLst>
                              <p:par>
                                <p:cTn id="9" presetID="22" presetClass="entr" presetSubtype="8" fill="hold" grpId="0" nodeType="afterEffect">
                                  <p:stCondLst>
                                    <p:cond delay="25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2250"/>
                            </p:stCondLst>
                            <p:childTnLst>
                              <p:par>
                                <p:cTn id="13" presetID="22" presetClass="entr" presetSubtype="8" fill="hold" nodeType="afterEffect">
                                  <p:stCondLst>
                                    <p:cond delay="25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par>
                                <p:cTn id="16" presetID="22" presetClass="entr" presetSubtype="8" fill="hold" grpId="0" nodeType="withEffect">
                                  <p:stCondLst>
                                    <p:cond delay="250"/>
                                  </p:stCondLst>
                                  <p:childTnLst>
                                    <p:set>
                                      <p:cBhvr>
                                        <p:cTn id="17" dur="1" fill="hold">
                                          <p:stCondLst>
                                            <p:cond delay="0"/>
                                          </p:stCondLst>
                                        </p:cTn>
                                        <p:tgtEl>
                                          <p:spTgt spid="40"/>
                                        </p:tgtEl>
                                        <p:attrNameLst>
                                          <p:attrName>style.visibility</p:attrName>
                                        </p:attrNameLst>
                                      </p:cBhvr>
                                      <p:to>
                                        <p:strVal val="visible"/>
                                      </p:to>
                                    </p:set>
                                    <p:animEffect transition="in" filter="wipe(left)">
                                      <p:cBhvr>
                                        <p:cTn id="18" dur="500"/>
                                        <p:tgtEl>
                                          <p:spTgt spid="40"/>
                                        </p:tgtEl>
                                      </p:cBhvr>
                                    </p:animEffect>
                                  </p:childTnLst>
                                </p:cTn>
                              </p:par>
                            </p:childTnLst>
                          </p:cTn>
                        </p:par>
                        <p:par>
                          <p:cTn id="19" fill="hold">
                            <p:stCondLst>
                              <p:cond delay="3000"/>
                            </p:stCondLst>
                            <p:childTnLst>
                              <p:par>
                                <p:cTn id="20" presetID="22" presetClass="entr" presetSubtype="8" fill="hold" grpId="0" nodeType="afterEffect">
                                  <p:stCondLst>
                                    <p:cond delay="25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par>
                          <p:cTn id="23" fill="hold">
                            <p:stCondLst>
                              <p:cond delay="3750"/>
                            </p:stCondLst>
                            <p:childTnLst>
                              <p:par>
                                <p:cTn id="24" presetID="22" presetClass="entr" presetSubtype="1" fill="hold" nodeType="afterEffect">
                                  <p:stCondLst>
                                    <p:cond delay="250"/>
                                  </p:stCondLst>
                                  <p:childTnLst>
                                    <p:set>
                                      <p:cBhvr>
                                        <p:cTn id="25" dur="1" fill="hold">
                                          <p:stCondLst>
                                            <p:cond delay="0"/>
                                          </p:stCondLst>
                                        </p:cTn>
                                        <p:tgtEl>
                                          <p:spTgt spid="13"/>
                                        </p:tgtEl>
                                        <p:attrNameLst>
                                          <p:attrName>style.visibility</p:attrName>
                                        </p:attrNameLst>
                                      </p:cBhvr>
                                      <p:to>
                                        <p:strVal val="visible"/>
                                      </p:to>
                                    </p:set>
                                    <p:animEffect transition="in" filter="wipe(up)">
                                      <p:cBhvr>
                                        <p:cTn id="26" dur="500"/>
                                        <p:tgtEl>
                                          <p:spTgt spid="13"/>
                                        </p:tgtEl>
                                      </p:cBhvr>
                                    </p:animEffect>
                                  </p:childTnLst>
                                </p:cTn>
                              </p:par>
                            </p:childTnLst>
                          </p:cTn>
                        </p:par>
                        <p:par>
                          <p:cTn id="27" fill="hold">
                            <p:stCondLst>
                              <p:cond delay="4500"/>
                            </p:stCondLst>
                            <p:childTnLst>
                              <p:par>
                                <p:cTn id="28" presetID="22" presetClass="entr" presetSubtype="2" fill="hold" grpId="0" nodeType="afterEffect">
                                  <p:stCondLst>
                                    <p:cond delay="250"/>
                                  </p:stCondLst>
                                  <p:childTnLst>
                                    <p:set>
                                      <p:cBhvr>
                                        <p:cTn id="29" dur="1" fill="hold">
                                          <p:stCondLst>
                                            <p:cond delay="0"/>
                                          </p:stCondLst>
                                        </p:cTn>
                                        <p:tgtEl>
                                          <p:spTgt spid="28"/>
                                        </p:tgtEl>
                                        <p:attrNameLst>
                                          <p:attrName>style.visibility</p:attrName>
                                        </p:attrNameLst>
                                      </p:cBhvr>
                                      <p:to>
                                        <p:strVal val="visible"/>
                                      </p:to>
                                    </p:set>
                                    <p:animEffect transition="in" filter="wipe(right)">
                                      <p:cBhvr>
                                        <p:cTn id="30" dur="500"/>
                                        <p:tgtEl>
                                          <p:spTgt spid="28"/>
                                        </p:tgtEl>
                                      </p:cBhvr>
                                    </p:animEffect>
                                  </p:childTnLst>
                                </p:cTn>
                              </p:par>
                            </p:childTnLst>
                          </p:cTn>
                        </p:par>
                        <p:par>
                          <p:cTn id="31" fill="hold">
                            <p:stCondLst>
                              <p:cond delay="5250"/>
                            </p:stCondLst>
                            <p:childTnLst>
                              <p:par>
                                <p:cTn id="32" presetID="22" presetClass="entr" presetSubtype="2" fill="hold" nodeType="afterEffect">
                                  <p:stCondLst>
                                    <p:cond delay="250"/>
                                  </p:stCondLst>
                                  <p:childTnLst>
                                    <p:set>
                                      <p:cBhvr>
                                        <p:cTn id="33" dur="1" fill="hold">
                                          <p:stCondLst>
                                            <p:cond delay="0"/>
                                          </p:stCondLst>
                                        </p:cTn>
                                        <p:tgtEl>
                                          <p:spTgt spid="14"/>
                                        </p:tgtEl>
                                        <p:attrNameLst>
                                          <p:attrName>style.visibility</p:attrName>
                                        </p:attrNameLst>
                                      </p:cBhvr>
                                      <p:to>
                                        <p:strVal val="visible"/>
                                      </p:to>
                                    </p:set>
                                    <p:animEffect transition="in" filter="wipe(right)">
                                      <p:cBhvr>
                                        <p:cTn id="34" dur="500"/>
                                        <p:tgtEl>
                                          <p:spTgt spid="14"/>
                                        </p:tgtEl>
                                      </p:cBhvr>
                                    </p:animEffect>
                                  </p:childTnLst>
                                </p:cTn>
                              </p:par>
                            </p:childTnLst>
                          </p:cTn>
                        </p:par>
                        <p:par>
                          <p:cTn id="35" fill="hold">
                            <p:stCondLst>
                              <p:cond delay="6000"/>
                            </p:stCondLst>
                            <p:childTnLst>
                              <p:par>
                                <p:cTn id="36" presetID="22" presetClass="entr" presetSubtype="4" fill="hold" grpId="0" nodeType="afterEffect">
                                  <p:stCondLst>
                                    <p:cond delay="250"/>
                                  </p:stCondLst>
                                  <p:childTnLst>
                                    <p:set>
                                      <p:cBhvr>
                                        <p:cTn id="37" dur="1" fill="hold">
                                          <p:stCondLst>
                                            <p:cond delay="0"/>
                                          </p:stCondLst>
                                        </p:cTn>
                                        <p:tgtEl>
                                          <p:spTgt spid="9"/>
                                        </p:tgtEl>
                                        <p:attrNameLst>
                                          <p:attrName>style.visibility</p:attrName>
                                        </p:attrNameLst>
                                      </p:cBhvr>
                                      <p:to>
                                        <p:strVal val="visible"/>
                                      </p:to>
                                    </p:set>
                                    <p:animEffect transition="in" filter="wipe(down)">
                                      <p:cBhvr>
                                        <p:cTn id="38" dur="500"/>
                                        <p:tgtEl>
                                          <p:spTgt spid="9"/>
                                        </p:tgtEl>
                                      </p:cBhvr>
                                    </p:animEffect>
                                  </p:childTnLst>
                                </p:cTn>
                              </p:par>
                            </p:childTnLst>
                          </p:cTn>
                        </p:par>
                        <p:par>
                          <p:cTn id="39" fill="hold">
                            <p:stCondLst>
                              <p:cond delay="6750"/>
                            </p:stCondLst>
                            <p:childTnLst>
                              <p:par>
                                <p:cTn id="40" presetID="22" presetClass="entr" presetSubtype="4" fill="hold" nodeType="afterEffect">
                                  <p:stCondLst>
                                    <p:cond delay="250"/>
                                  </p:stCondLst>
                                  <p:childTnLst>
                                    <p:set>
                                      <p:cBhvr>
                                        <p:cTn id="41" dur="1" fill="hold">
                                          <p:stCondLst>
                                            <p:cond delay="0"/>
                                          </p:stCondLst>
                                        </p:cTn>
                                        <p:tgtEl>
                                          <p:spTgt spid="34"/>
                                        </p:tgtEl>
                                        <p:attrNameLst>
                                          <p:attrName>style.visibility</p:attrName>
                                        </p:attrNameLst>
                                      </p:cBhvr>
                                      <p:to>
                                        <p:strVal val="visible"/>
                                      </p:to>
                                    </p:set>
                                    <p:animEffect transition="in" filter="wipe(down)">
                                      <p:cBhvr>
                                        <p:cTn id="42" dur="500"/>
                                        <p:tgtEl>
                                          <p:spTgt spid="34"/>
                                        </p:tgtEl>
                                      </p:cBhvr>
                                    </p:animEffect>
                                  </p:childTnLst>
                                </p:cTn>
                              </p:par>
                              <p:par>
                                <p:cTn id="43" presetID="22" presetClass="entr" presetSubtype="4" fill="hold" grpId="0" nodeType="withEffect">
                                  <p:stCondLst>
                                    <p:cond delay="250"/>
                                  </p:stCondLst>
                                  <p:childTnLst>
                                    <p:set>
                                      <p:cBhvr>
                                        <p:cTn id="44" dur="1" fill="hold">
                                          <p:stCondLst>
                                            <p:cond delay="0"/>
                                          </p:stCondLst>
                                        </p:cTn>
                                        <p:tgtEl>
                                          <p:spTgt spid="41"/>
                                        </p:tgtEl>
                                        <p:attrNameLst>
                                          <p:attrName>style.visibility</p:attrName>
                                        </p:attrNameLst>
                                      </p:cBhvr>
                                      <p:to>
                                        <p:strVal val="visible"/>
                                      </p:to>
                                    </p:set>
                                    <p:animEffect transition="in" filter="wipe(down)">
                                      <p:cBhvr>
                                        <p:cTn id="4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8" grpId="0" animBg="1"/>
      <p:bldP spid="39" grpId="0" animBg="1"/>
      <p:bldP spid="40" grpId="0"/>
      <p:bldP spid="41"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24173-AF42-4DC9-8B8E-FBFB501F4F89}"/>
              </a:ext>
            </a:extLst>
          </p:cNvPr>
          <p:cNvSpPr>
            <a:spLocks noGrp="1"/>
          </p:cNvSpPr>
          <p:nvPr>
            <p:ph type="title"/>
          </p:nvPr>
        </p:nvSpPr>
        <p:spPr/>
        <p:txBody>
          <a:bodyPr/>
          <a:lstStyle/>
          <a:p>
            <a:r>
              <a:rPr lang="en-US" dirty="0"/>
              <a:t>Compare OPUS STATIC Solutions</a:t>
            </a:r>
          </a:p>
        </p:txBody>
      </p:sp>
      <p:sp>
        <p:nvSpPr>
          <p:cNvPr id="3" name="Content Placeholder 2">
            <a:extLst>
              <a:ext uri="{FF2B5EF4-FFF2-40B4-BE49-F238E27FC236}">
                <a16:creationId xmlns:a16="http://schemas.microsoft.com/office/drawing/2014/main" id="{FE8AD13F-BC92-447D-A819-B21F0208DD7A}"/>
              </a:ext>
            </a:extLst>
          </p:cNvPr>
          <p:cNvSpPr>
            <a:spLocks noGrp="1"/>
          </p:cNvSpPr>
          <p:nvPr>
            <p:ph idx="1"/>
          </p:nvPr>
        </p:nvSpPr>
        <p:spPr/>
        <p:txBody>
          <a:bodyPr/>
          <a:lstStyle/>
          <a:p>
            <a:r>
              <a:rPr lang="en-US" sz="2800" dirty="0"/>
              <a:t>For the Chesapeake Tutorial Project, there are 22 solutions to verify. </a:t>
            </a:r>
          </a:p>
          <a:p>
            <a:r>
              <a:rPr lang="en-US" sz="2800" dirty="0"/>
              <a:t>Inspect each one as it is submitted by the field crew. (see slide 37)</a:t>
            </a:r>
          </a:p>
          <a:p>
            <a:r>
              <a:rPr lang="en-US" sz="2800" dirty="0"/>
              <a:t>Make a final tabulation for the Report. </a:t>
            </a:r>
          </a:p>
          <a:p>
            <a:pPr lvl="1"/>
            <a:r>
              <a:rPr lang="en-US" sz="2400" dirty="0"/>
              <a:t>(</a:t>
            </a:r>
            <a:r>
              <a:rPr lang="en-US" sz="2400" dirty="0" err="1"/>
              <a:t>WinTEQC</a:t>
            </a:r>
            <a:r>
              <a:rPr lang="en-US" sz="2400" dirty="0"/>
              <a:t> or OPUS Accumulator)</a:t>
            </a:r>
          </a:p>
          <a:p>
            <a:r>
              <a:rPr lang="en-US" sz="2800" dirty="0"/>
              <a:t>Verify each Mark Page against the Observation Field </a:t>
            </a:r>
            <a:r>
              <a:rPr lang="en-US" sz="2800" dirty="0" err="1"/>
              <a:t>Logsheets</a:t>
            </a:r>
            <a:r>
              <a:rPr lang="en-US" sz="2800" dirty="0"/>
              <a:t>. </a:t>
            </a:r>
          </a:p>
          <a:p>
            <a:r>
              <a:rPr lang="en-US" sz="2800" dirty="0"/>
              <a:t>Any discrepancies imply that the RINEX file needs editing and resubmitting. </a:t>
            </a:r>
          </a:p>
          <a:p>
            <a:pPr lvl="1"/>
            <a:r>
              <a:rPr lang="en-US" sz="2400" i="1" dirty="0"/>
              <a:t>Resubmitted RINEX files overwrite the previous.</a:t>
            </a:r>
          </a:p>
          <a:p>
            <a:endParaRPr lang="en-US" dirty="0"/>
          </a:p>
        </p:txBody>
      </p:sp>
      <p:sp>
        <p:nvSpPr>
          <p:cNvPr id="4" name="Date Placeholder 3">
            <a:extLst>
              <a:ext uri="{FF2B5EF4-FFF2-40B4-BE49-F238E27FC236}">
                <a16:creationId xmlns:a16="http://schemas.microsoft.com/office/drawing/2014/main" id="{2AB044E8-EF67-4599-94D8-0274C1087E76}"/>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129BBE58-8D3C-46D7-ADE0-53C66FE1659F}"/>
              </a:ext>
            </a:extLst>
          </p:cNvPr>
          <p:cNvSpPr>
            <a:spLocks noGrp="1"/>
          </p:cNvSpPr>
          <p:nvPr>
            <p:ph type="ftr" sz="quarter" idx="11"/>
          </p:nvPr>
        </p:nvSpPr>
        <p:spPr/>
        <p:txBody>
          <a:bodyPr/>
          <a:lstStyle/>
          <a:p>
            <a:pPr>
              <a:defRPr/>
            </a:pPr>
            <a:r>
              <a:rPr lang="en-US"/>
              <a:t>Step 2 : Uploading Data</a:t>
            </a:r>
            <a:endParaRPr lang="en-US" dirty="0"/>
          </a:p>
        </p:txBody>
      </p:sp>
      <p:sp>
        <p:nvSpPr>
          <p:cNvPr id="6" name="Slide Number Placeholder 5">
            <a:extLst>
              <a:ext uri="{FF2B5EF4-FFF2-40B4-BE49-F238E27FC236}">
                <a16:creationId xmlns:a16="http://schemas.microsoft.com/office/drawing/2014/main" id="{0DD47D6D-7CD3-449F-8308-78067A9B811E}"/>
              </a:ext>
            </a:extLst>
          </p:cNvPr>
          <p:cNvSpPr>
            <a:spLocks noGrp="1"/>
          </p:cNvSpPr>
          <p:nvPr>
            <p:ph type="sldNum" sz="quarter" idx="12"/>
          </p:nvPr>
        </p:nvSpPr>
        <p:spPr/>
        <p:txBody>
          <a:bodyPr/>
          <a:lstStyle/>
          <a:p>
            <a:pPr>
              <a:defRPr/>
            </a:pPr>
            <a:fld id="{73529DF9-F8E1-4220-8C8F-E52644C5560B}" type="slidenum">
              <a:rPr lang="en-US" smtClean="0"/>
              <a:pPr>
                <a:defRPr/>
              </a:pPr>
              <a:t>59</a:t>
            </a:fld>
            <a:endParaRPr lang="en-US"/>
          </a:p>
        </p:txBody>
      </p:sp>
    </p:spTree>
    <p:extLst>
      <p:ext uri="{BB962C8B-B14F-4D97-AF65-F5344CB8AC3E}">
        <p14:creationId xmlns:p14="http://schemas.microsoft.com/office/powerpoint/2010/main" val="15986021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3063A41-9B42-47C9-815B-24A17202948B}"/>
              </a:ext>
            </a:extLst>
          </p:cNvPr>
          <p:cNvPicPr>
            <a:picLocks noChangeAspect="1"/>
          </p:cNvPicPr>
          <p:nvPr/>
        </p:nvPicPr>
        <p:blipFill>
          <a:blip r:embed="rId3"/>
          <a:stretch>
            <a:fillRect/>
          </a:stretch>
        </p:blipFill>
        <p:spPr>
          <a:xfrm>
            <a:off x="1719619" y="762333"/>
            <a:ext cx="5704762" cy="5333333"/>
          </a:xfrm>
          <a:prstGeom prst="rect">
            <a:avLst/>
          </a:prstGeom>
        </p:spPr>
      </p:pic>
      <p:sp>
        <p:nvSpPr>
          <p:cNvPr id="19" name="Date Placeholder 18"/>
          <p:cNvSpPr>
            <a:spLocks noGrp="1"/>
          </p:cNvSpPr>
          <p:nvPr>
            <p:ph type="dt" sz="half" idx="10"/>
          </p:nvPr>
        </p:nvSpPr>
        <p:spPr/>
        <p:txBody>
          <a:bodyPr/>
          <a:lstStyle/>
          <a:p>
            <a:pPr>
              <a:defRPr/>
            </a:pPr>
            <a:r>
              <a:rPr lang="en-US"/>
              <a:t>2023-10-16</a:t>
            </a:r>
            <a:endParaRPr lang="en-US" dirty="0"/>
          </a:p>
        </p:txBody>
      </p:sp>
      <p:sp>
        <p:nvSpPr>
          <p:cNvPr id="20" name="Slide Number Placeholder 19"/>
          <p:cNvSpPr>
            <a:spLocks noGrp="1"/>
          </p:cNvSpPr>
          <p:nvPr>
            <p:ph type="sldNum" sz="quarter" idx="12"/>
          </p:nvPr>
        </p:nvSpPr>
        <p:spPr/>
        <p:txBody>
          <a:bodyPr/>
          <a:lstStyle/>
          <a:p>
            <a:pPr>
              <a:defRPr/>
            </a:pPr>
            <a:fld id="{73529DF9-F8E1-4220-8C8F-E52644C5560B}" type="slidenum">
              <a:rPr lang="en-US" smtClean="0"/>
              <a:pPr>
                <a:defRPr/>
              </a:pPr>
              <a:t>6</a:t>
            </a:fld>
            <a:endParaRPr lang="en-US"/>
          </a:p>
        </p:txBody>
      </p:sp>
      <p:sp>
        <p:nvSpPr>
          <p:cNvPr id="21" name="Footer Placeholder 20"/>
          <p:cNvSpPr>
            <a:spLocks noGrp="1"/>
          </p:cNvSpPr>
          <p:nvPr>
            <p:ph type="ftr" sz="quarter" idx="11"/>
          </p:nvPr>
        </p:nvSpPr>
        <p:spPr/>
        <p:txBody>
          <a:bodyPr/>
          <a:lstStyle/>
          <a:p>
            <a:pPr>
              <a:defRPr/>
            </a:pPr>
            <a:r>
              <a:rPr lang="en-US" dirty="0"/>
              <a:t>Step 2 : Uploading Data</a:t>
            </a:r>
          </a:p>
        </p:txBody>
      </p:sp>
      <p:sp>
        <p:nvSpPr>
          <p:cNvPr id="8" name="TextBox 7"/>
          <p:cNvSpPr txBox="1"/>
          <p:nvPr/>
        </p:nvSpPr>
        <p:spPr>
          <a:xfrm>
            <a:off x="411480" y="5212080"/>
            <a:ext cx="8321040" cy="1200329"/>
          </a:xfrm>
          <a:prstGeom prst="rect">
            <a:avLst/>
          </a:prstGeom>
        </p:spPr>
        <p:style>
          <a:lnRef idx="0">
            <a:schemeClr val="accent1"/>
          </a:lnRef>
          <a:fillRef idx="1001">
            <a:schemeClr val="dk2"/>
          </a:fillRef>
          <a:effectRef idx="3">
            <a:schemeClr val="accent1"/>
          </a:effectRef>
          <a:fontRef idx="minor">
            <a:schemeClr val="lt1"/>
          </a:fontRef>
        </p:style>
        <p:txBody>
          <a:bodyPr wrap="square" rtlCol="0">
            <a:spAutoFit/>
          </a:bodyPr>
          <a:lstStyle/>
          <a:p>
            <a:pPr marL="3175" indent="-3175" eaLnBrk="0" hangingPunct="0">
              <a:spcBef>
                <a:spcPct val="50000"/>
              </a:spcBef>
              <a:defRPr/>
            </a:pPr>
            <a:r>
              <a:rPr lang="en-US" sz="2400" dirty="0"/>
              <a:t>Let’s upload a RINEX file from the training data set. The antenna type and height appropriate for this and all the other files are given in the associated Observation Logs.</a:t>
            </a:r>
            <a:endParaRPr lang="en-US" sz="2400" dirty="0">
              <a:solidFill>
                <a:schemeClr val="tx2">
                  <a:lumMod val="40000"/>
                  <a:lumOff val="60000"/>
                </a:schemeClr>
              </a:solidFill>
            </a:endParaRP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24173-AF42-4DC9-8B8E-FBFB501F4F89}"/>
              </a:ext>
            </a:extLst>
          </p:cNvPr>
          <p:cNvSpPr>
            <a:spLocks noGrp="1"/>
          </p:cNvSpPr>
          <p:nvPr>
            <p:ph type="title"/>
          </p:nvPr>
        </p:nvSpPr>
        <p:spPr/>
        <p:txBody>
          <a:bodyPr/>
          <a:lstStyle/>
          <a:p>
            <a:r>
              <a:rPr lang="en-US" dirty="0" err="1"/>
              <a:t>WinTEQC</a:t>
            </a:r>
            <a:r>
              <a:rPr lang="en-US" dirty="0"/>
              <a:t> Software</a:t>
            </a:r>
          </a:p>
        </p:txBody>
      </p:sp>
      <p:sp>
        <p:nvSpPr>
          <p:cNvPr id="3" name="Content Placeholder 2">
            <a:extLst>
              <a:ext uri="{FF2B5EF4-FFF2-40B4-BE49-F238E27FC236}">
                <a16:creationId xmlns:a16="http://schemas.microsoft.com/office/drawing/2014/main" id="{FE8AD13F-BC92-447D-A819-B21F0208DD7A}"/>
              </a:ext>
            </a:extLst>
          </p:cNvPr>
          <p:cNvSpPr>
            <a:spLocks noGrp="1"/>
          </p:cNvSpPr>
          <p:nvPr>
            <p:ph idx="1"/>
          </p:nvPr>
        </p:nvSpPr>
        <p:spPr/>
        <p:txBody>
          <a:bodyPr/>
          <a:lstStyle/>
          <a:p>
            <a:r>
              <a:rPr lang="en-US" dirty="0"/>
              <a:t>NGS has a software called </a:t>
            </a:r>
            <a:r>
              <a:rPr lang="en-US" dirty="0" err="1"/>
              <a:t>WinTEQC</a:t>
            </a:r>
            <a:r>
              <a:rPr lang="en-US" dirty="0"/>
              <a:t> on its webpage. Look under User-Contributed Software page.</a:t>
            </a:r>
          </a:p>
          <a:p>
            <a:r>
              <a:rPr lang="en-US" dirty="0"/>
              <a:t>Download / Install</a:t>
            </a:r>
          </a:p>
          <a:p>
            <a:endParaRPr lang="en-US" sz="2800" i="1" dirty="0"/>
          </a:p>
          <a:p>
            <a:r>
              <a:rPr lang="en-US" sz="2800" i="1" dirty="0"/>
              <a:t>OPUS Accumulator</a:t>
            </a:r>
          </a:p>
          <a:p>
            <a:pPr lvl="1"/>
            <a:r>
              <a:rPr lang="en-US" sz="2400" i="1" dirty="0"/>
              <a:t>Similar option</a:t>
            </a:r>
          </a:p>
        </p:txBody>
      </p:sp>
      <p:sp>
        <p:nvSpPr>
          <p:cNvPr id="4" name="Date Placeholder 3">
            <a:extLst>
              <a:ext uri="{FF2B5EF4-FFF2-40B4-BE49-F238E27FC236}">
                <a16:creationId xmlns:a16="http://schemas.microsoft.com/office/drawing/2014/main" id="{2AB044E8-EF67-4599-94D8-0274C1087E76}"/>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129BBE58-8D3C-46D7-ADE0-53C66FE1659F}"/>
              </a:ext>
            </a:extLst>
          </p:cNvPr>
          <p:cNvSpPr>
            <a:spLocks noGrp="1"/>
          </p:cNvSpPr>
          <p:nvPr>
            <p:ph type="ftr" sz="quarter" idx="11"/>
          </p:nvPr>
        </p:nvSpPr>
        <p:spPr/>
        <p:txBody>
          <a:bodyPr/>
          <a:lstStyle/>
          <a:p>
            <a:pPr>
              <a:defRPr/>
            </a:pPr>
            <a:r>
              <a:rPr lang="en-US"/>
              <a:t>Step 2 : Uploading Data</a:t>
            </a:r>
            <a:endParaRPr lang="en-US" dirty="0"/>
          </a:p>
        </p:txBody>
      </p:sp>
      <p:sp>
        <p:nvSpPr>
          <p:cNvPr id="6" name="Slide Number Placeholder 5">
            <a:extLst>
              <a:ext uri="{FF2B5EF4-FFF2-40B4-BE49-F238E27FC236}">
                <a16:creationId xmlns:a16="http://schemas.microsoft.com/office/drawing/2014/main" id="{0DD47D6D-7CD3-449F-8308-78067A9B811E}"/>
              </a:ext>
            </a:extLst>
          </p:cNvPr>
          <p:cNvSpPr>
            <a:spLocks noGrp="1"/>
          </p:cNvSpPr>
          <p:nvPr>
            <p:ph type="sldNum" sz="quarter" idx="12"/>
          </p:nvPr>
        </p:nvSpPr>
        <p:spPr/>
        <p:txBody>
          <a:bodyPr/>
          <a:lstStyle/>
          <a:p>
            <a:pPr>
              <a:defRPr/>
            </a:pPr>
            <a:fld id="{73529DF9-F8E1-4220-8C8F-E52644C5560B}" type="slidenum">
              <a:rPr lang="en-US" smtClean="0"/>
              <a:pPr>
                <a:defRPr/>
              </a:pPr>
              <a:t>60</a:t>
            </a:fld>
            <a:endParaRPr lang="en-US"/>
          </a:p>
        </p:txBody>
      </p:sp>
      <p:pic>
        <p:nvPicPr>
          <p:cNvPr id="10" name="Picture 9">
            <a:extLst>
              <a:ext uri="{FF2B5EF4-FFF2-40B4-BE49-F238E27FC236}">
                <a16:creationId xmlns:a16="http://schemas.microsoft.com/office/drawing/2014/main" id="{4406C1A2-98F8-4D85-8F2D-D7F1B094639F}"/>
              </a:ext>
            </a:extLst>
          </p:cNvPr>
          <p:cNvPicPr>
            <a:picLocks noChangeAspect="1"/>
          </p:cNvPicPr>
          <p:nvPr/>
        </p:nvPicPr>
        <p:blipFill>
          <a:blip r:embed="rId2"/>
          <a:stretch>
            <a:fillRect/>
          </a:stretch>
        </p:blipFill>
        <p:spPr>
          <a:xfrm>
            <a:off x="4009069" y="2340662"/>
            <a:ext cx="4677731" cy="3946473"/>
          </a:xfrm>
          <a:prstGeom prst="rect">
            <a:avLst/>
          </a:prstGeom>
        </p:spPr>
      </p:pic>
      <p:sp>
        <p:nvSpPr>
          <p:cNvPr id="11" name="Rectangle 10">
            <a:extLst>
              <a:ext uri="{FF2B5EF4-FFF2-40B4-BE49-F238E27FC236}">
                <a16:creationId xmlns:a16="http://schemas.microsoft.com/office/drawing/2014/main" id="{9EA1F33F-3ECD-4B2C-9F57-2239C76E74DC}"/>
              </a:ext>
            </a:extLst>
          </p:cNvPr>
          <p:cNvSpPr/>
          <p:nvPr/>
        </p:nvSpPr>
        <p:spPr>
          <a:xfrm>
            <a:off x="5097639" y="5407378"/>
            <a:ext cx="3589162" cy="530916"/>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3D7DB305-4796-4110-995A-8C57B64CB101}"/>
              </a:ext>
            </a:extLst>
          </p:cNvPr>
          <p:cNvSpPr/>
          <p:nvPr/>
        </p:nvSpPr>
        <p:spPr>
          <a:xfrm>
            <a:off x="5097638" y="5058537"/>
            <a:ext cx="3589162" cy="279626"/>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479956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1B11CBBD-D4E5-84F1-ADB8-19CD58EFB3B4}"/>
              </a:ext>
            </a:extLst>
          </p:cNvPr>
          <p:cNvPicPr>
            <a:picLocks noChangeAspect="1"/>
          </p:cNvPicPr>
          <p:nvPr/>
        </p:nvPicPr>
        <p:blipFill>
          <a:blip r:embed="rId2"/>
          <a:stretch>
            <a:fillRect/>
          </a:stretch>
        </p:blipFill>
        <p:spPr>
          <a:xfrm>
            <a:off x="551613" y="1461268"/>
            <a:ext cx="8040774" cy="4895082"/>
          </a:xfrm>
          <a:prstGeom prst="rect">
            <a:avLst/>
          </a:prstGeom>
        </p:spPr>
      </p:pic>
      <p:sp>
        <p:nvSpPr>
          <p:cNvPr id="2" name="Title 1">
            <a:extLst>
              <a:ext uri="{FF2B5EF4-FFF2-40B4-BE49-F238E27FC236}">
                <a16:creationId xmlns:a16="http://schemas.microsoft.com/office/drawing/2014/main" id="{E9CD1DDB-1422-48B6-8ACC-1A39DD522789}"/>
              </a:ext>
            </a:extLst>
          </p:cNvPr>
          <p:cNvSpPr>
            <a:spLocks noGrp="1"/>
          </p:cNvSpPr>
          <p:nvPr>
            <p:ph type="title"/>
          </p:nvPr>
        </p:nvSpPr>
        <p:spPr/>
        <p:txBody>
          <a:bodyPr/>
          <a:lstStyle/>
          <a:p>
            <a:r>
              <a:rPr lang="en-US" dirty="0"/>
              <a:t>Organize your Folders</a:t>
            </a:r>
          </a:p>
        </p:txBody>
      </p:sp>
      <p:sp>
        <p:nvSpPr>
          <p:cNvPr id="3" name="Content Placeholder 2">
            <a:extLst>
              <a:ext uri="{FF2B5EF4-FFF2-40B4-BE49-F238E27FC236}">
                <a16:creationId xmlns:a16="http://schemas.microsoft.com/office/drawing/2014/main" id="{40DFE04E-FC00-46EB-8F90-2C701F5EDB9F}"/>
              </a:ext>
            </a:extLst>
          </p:cNvPr>
          <p:cNvSpPr>
            <a:spLocks noGrp="1"/>
          </p:cNvSpPr>
          <p:nvPr>
            <p:ph idx="1"/>
          </p:nvPr>
        </p:nvSpPr>
        <p:spPr>
          <a:xfrm>
            <a:off x="386511" y="1059698"/>
            <a:ext cx="8401889" cy="389855"/>
          </a:xfrm>
        </p:spPr>
        <p:txBody>
          <a:bodyPr/>
          <a:lstStyle/>
          <a:p>
            <a:r>
              <a:rPr lang="en-US" sz="1800" dirty="0"/>
              <a:t>Capture all 22 of the OPUS STATIC solutions as .TXT files in a folder. Here’s what I use:</a:t>
            </a:r>
          </a:p>
        </p:txBody>
      </p:sp>
      <p:sp>
        <p:nvSpPr>
          <p:cNvPr id="4" name="Date Placeholder 3">
            <a:extLst>
              <a:ext uri="{FF2B5EF4-FFF2-40B4-BE49-F238E27FC236}">
                <a16:creationId xmlns:a16="http://schemas.microsoft.com/office/drawing/2014/main" id="{B9F7FF01-26A3-4CF0-B698-EBC962AD42F8}"/>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023A89B7-E102-4748-A5B5-375B9C2E4AEB}"/>
              </a:ext>
            </a:extLst>
          </p:cNvPr>
          <p:cNvSpPr>
            <a:spLocks noGrp="1"/>
          </p:cNvSpPr>
          <p:nvPr>
            <p:ph type="ftr" sz="quarter" idx="11"/>
          </p:nvPr>
        </p:nvSpPr>
        <p:spPr/>
        <p:txBody>
          <a:bodyPr/>
          <a:lstStyle/>
          <a:p>
            <a:pPr>
              <a:defRPr/>
            </a:pPr>
            <a:r>
              <a:rPr lang="en-US"/>
              <a:t>Step 2 : Uploading Data</a:t>
            </a:r>
            <a:endParaRPr lang="en-US" dirty="0"/>
          </a:p>
        </p:txBody>
      </p:sp>
      <p:sp>
        <p:nvSpPr>
          <p:cNvPr id="6" name="Slide Number Placeholder 5">
            <a:extLst>
              <a:ext uri="{FF2B5EF4-FFF2-40B4-BE49-F238E27FC236}">
                <a16:creationId xmlns:a16="http://schemas.microsoft.com/office/drawing/2014/main" id="{02B75AD9-8645-48CF-AA5A-959FE746780E}"/>
              </a:ext>
            </a:extLst>
          </p:cNvPr>
          <p:cNvSpPr>
            <a:spLocks noGrp="1"/>
          </p:cNvSpPr>
          <p:nvPr>
            <p:ph type="sldNum" sz="quarter" idx="12"/>
          </p:nvPr>
        </p:nvSpPr>
        <p:spPr/>
        <p:txBody>
          <a:bodyPr/>
          <a:lstStyle/>
          <a:p>
            <a:pPr>
              <a:defRPr/>
            </a:pPr>
            <a:fld id="{73529DF9-F8E1-4220-8C8F-E52644C5560B}" type="slidenum">
              <a:rPr lang="en-US" smtClean="0"/>
              <a:pPr>
                <a:defRPr/>
              </a:pPr>
              <a:t>61</a:t>
            </a:fld>
            <a:endParaRPr lang="en-US"/>
          </a:p>
        </p:txBody>
      </p:sp>
      <p:sp>
        <p:nvSpPr>
          <p:cNvPr id="11" name="Rectangle 10">
            <a:extLst>
              <a:ext uri="{FF2B5EF4-FFF2-40B4-BE49-F238E27FC236}">
                <a16:creationId xmlns:a16="http://schemas.microsoft.com/office/drawing/2014/main" id="{114624C8-9A8F-4F09-8901-8E916444DDBE}"/>
              </a:ext>
            </a:extLst>
          </p:cNvPr>
          <p:cNvSpPr/>
          <p:nvPr/>
        </p:nvSpPr>
        <p:spPr>
          <a:xfrm>
            <a:off x="3633789" y="1738366"/>
            <a:ext cx="1973192" cy="3047948"/>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38D37CD1-BAC6-AF7A-ABB6-D08A17508616}"/>
              </a:ext>
            </a:extLst>
          </p:cNvPr>
          <p:cNvSpPr/>
          <p:nvPr/>
        </p:nvSpPr>
        <p:spPr>
          <a:xfrm>
            <a:off x="590550" y="3230590"/>
            <a:ext cx="2794000" cy="198410"/>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986729-09D9-4646-B0A9-8D209C01B2C6}"/>
              </a:ext>
            </a:extLst>
          </p:cNvPr>
          <p:cNvSpPr/>
          <p:nvPr/>
        </p:nvSpPr>
        <p:spPr>
          <a:xfrm>
            <a:off x="3633789" y="5124449"/>
            <a:ext cx="1973192" cy="699253"/>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361261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750"/>
                            </p:stCondLst>
                            <p:childTnLst>
                              <p:par>
                                <p:cTn id="9" presetID="22" presetClass="entr" presetSubtype="8" fill="hold" grpId="0" nodeType="afterEffect">
                                  <p:stCondLst>
                                    <p:cond delay="25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par>
                                <p:cTn id="12" presetID="22" presetClass="entr" presetSubtype="8" fill="hold" grpId="0" nodeType="withEffect">
                                  <p:stCondLst>
                                    <p:cond delay="25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7" grpId="0" animBg="1"/>
      <p:bldP spid="12"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0CE049-4AAF-ACB1-718D-AE04444540AD}"/>
              </a:ext>
            </a:extLst>
          </p:cNvPr>
          <p:cNvPicPr>
            <a:picLocks noChangeAspect="1"/>
          </p:cNvPicPr>
          <p:nvPr/>
        </p:nvPicPr>
        <p:blipFill>
          <a:blip r:embed="rId2"/>
          <a:stretch>
            <a:fillRect/>
          </a:stretch>
        </p:blipFill>
        <p:spPr>
          <a:xfrm>
            <a:off x="0" y="861861"/>
            <a:ext cx="9144000" cy="5538939"/>
          </a:xfrm>
          <a:prstGeom prst="rect">
            <a:avLst/>
          </a:prstGeom>
        </p:spPr>
      </p:pic>
      <p:sp>
        <p:nvSpPr>
          <p:cNvPr id="4" name="Date Placeholder 3">
            <a:extLst>
              <a:ext uri="{FF2B5EF4-FFF2-40B4-BE49-F238E27FC236}">
                <a16:creationId xmlns:a16="http://schemas.microsoft.com/office/drawing/2014/main" id="{E2E87594-94F9-4AE9-B311-4AAB94D2E8DE}"/>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8A7F2F9D-71F5-4236-9EBB-526C392A96F5}"/>
              </a:ext>
            </a:extLst>
          </p:cNvPr>
          <p:cNvSpPr>
            <a:spLocks noGrp="1"/>
          </p:cNvSpPr>
          <p:nvPr>
            <p:ph type="ftr" sz="quarter" idx="11"/>
          </p:nvPr>
        </p:nvSpPr>
        <p:spPr/>
        <p:txBody>
          <a:bodyPr/>
          <a:lstStyle/>
          <a:p>
            <a:pPr>
              <a:defRPr/>
            </a:pPr>
            <a:r>
              <a:rPr lang="en-US"/>
              <a:t>Step 2 : Uploading Data</a:t>
            </a:r>
            <a:endParaRPr lang="en-US" dirty="0"/>
          </a:p>
        </p:txBody>
      </p:sp>
      <p:sp>
        <p:nvSpPr>
          <p:cNvPr id="6" name="Slide Number Placeholder 5">
            <a:extLst>
              <a:ext uri="{FF2B5EF4-FFF2-40B4-BE49-F238E27FC236}">
                <a16:creationId xmlns:a16="http://schemas.microsoft.com/office/drawing/2014/main" id="{54CD4F25-DB54-419E-AD47-18C678C79398}"/>
              </a:ext>
            </a:extLst>
          </p:cNvPr>
          <p:cNvSpPr>
            <a:spLocks noGrp="1"/>
          </p:cNvSpPr>
          <p:nvPr>
            <p:ph type="sldNum" sz="quarter" idx="12"/>
          </p:nvPr>
        </p:nvSpPr>
        <p:spPr/>
        <p:txBody>
          <a:bodyPr/>
          <a:lstStyle/>
          <a:p>
            <a:pPr>
              <a:defRPr/>
            </a:pPr>
            <a:fld id="{73529DF9-F8E1-4220-8C8F-E52644C5560B}" type="slidenum">
              <a:rPr lang="en-US" smtClean="0"/>
              <a:pPr>
                <a:defRPr/>
              </a:pPr>
              <a:t>62</a:t>
            </a:fld>
            <a:endParaRPr lang="en-US"/>
          </a:p>
        </p:txBody>
      </p:sp>
      <p:sp>
        <p:nvSpPr>
          <p:cNvPr id="7" name="Rectangle 6">
            <a:extLst>
              <a:ext uri="{FF2B5EF4-FFF2-40B4-BE49-F238E27FC236}">
                <a16:creationId xmlns:a16="http://schemas.microsoft.com/office/drawing/2014/main" id="{C71080E0-EE5F-40AD-A467-8C39B392C165}"/>
              </a:ext>
            </a:extLst>
          </p:cNvPr>
          <p:cNvSpPr/>
          <p:nvPr/>
        </p:nvSpPr>
        <p:spPr>
          <a:xfrm rot="19774062">
            <a:off x="3986793" y="3488919"/>
            <a:ext cx="272490" cy="2599187"/>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9852CFD5-289F-4563-BA91-964E806C5671}"/>
              </a:ext>
            </a:extLst>
          </p:cNvPr>
          <p:cNvSpPr/>
          <p:nvPr/>
        </p:nvSpPr>
        <p:spPr>
          <a:xfrm rot="16200000">
            <a:off x="3204081" y="2286946"/>
            <a:ext cx="252540" cy="906909"/>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B6597433-4FC6-6C32-5B18-EFF5578146D8}"/>
              </a:ext>
            </a:extLst>
          </p:cNvPr>
          <p:cNvSpPr txBox="1">
            <a:spLocks/>
          </p:cNvSpPr>
          <p:nvPr/>
        </p:nvSpPr>
        <p:spPr>
          <a:xfrm>
            <a:off x="466725" y="457200"/>
            <a:ext cx="8229600" cy="640080"/>
          </a:xfrm>
          <a:prstGeom prst="rect">
            <a:avLst/>
          </a:prstGeom>
        </p:spPr>
        <p:txBody>
          <a:bodyPr/>
          <a:lstStyle>
            <a:lvl1pPr algn="l"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en-US" sz="3600"/>
              <a:t>WinTeqc – OPUS Utilities Screen Layout</a:t>
            </a:r>
            <a:endParaRPr lang="en-US" sz="3600" dirty="0"/>
          </a:p>
        </p:txBody>
      </p:sp>
    </p:spTree>
    <p:extLst>
      <p:ext uri="{BB962C8B-B14F-4D97-AF65-F5344CB8AC3E}">
        <p14:creationId xmlns:p14="http://schemas.microsoft.com/office/powerpoint/2010/main" val="404364756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25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376C8DF1-1CD0-46DB-A172-496B3FEDEF6A}"/>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8F7B6199-9DBB-4768-A79D-1945B06DA4DE}"/>
              </a:ext>
            </a:extLst>
          </p:cNvPr>
          <p:cNvSpPr>
            <a:spLocks noGrp="1"/>
          </p:cNvSpPr>
          <p:nvPr>
            <p:ph type="ftr" sz="quarter" idx="11"/>
          </p:nvPr>
        </p:nvSpPr>
        <p:spPr/>
        <p:txBody>
          <a:bodyPr/>
          <a:lstStyle/>
          <a:p>
            <a:pPr>
              <a:defRPr/>
            </a:pPr>
            <a:r>
              <a:rPr lang="en-US"/>
              <a:t>Step 2 : Uploading Data</a:t>
            </a:r>
            <a:endParaRPr lang="en-US" dirty="0"/>
          </a:p>
        </p:txBody>
      </p:sp>
      <p:sp>
        <p:nvSpPr>
          <p:cNvPr id="6" name="Slide Number Placeholder 5">
            <a:extLst>
              <a:ext uri="{FF2B5EF4-FFF2-40B4-BE49-F238E27FC236}">
                <a16:creationId xmlns:a16="http://schemas.microsoft.com/office/drawing/2014/main" id="{1742D72A-694A-4A92-9034-ACFE637B87A8}"/>
              </a:ext>
            </a:extLst>
          </p:cNvPr>
          <p:cNvSpPr>
            <a:spLocks noGrp="1"/>
          </p:cNvSpPr>
          <p:nvPr>
            <p:ph type="sldNum" sz="quarter" idx="12"/>
          </p:nvPr>
        </p:nvSpPr>
        <p:spPr/>
        <p:txBody>
          <a:bodyPr/>
          <a:lstStyle/>
          <a:p>
            <a:pPr>
              <a:defRPr/>
            </a:pPr>
            <a:fld id="{73529DF9-F8E1-4220-8C8F-E52644C5560B}" type="slidenum">
              <a:rPr lang="en-US" smtClean="0"/>
              <a:pPr>
                <a:defRPr/>
              </a:pPr>
              <a:t>63</a:t>
            </a:fld>
            <a:endParaRPr lang="en-US"/>
          </a:p>
        </p:txBody>
      </p:sp>
      <p:pic>
        <p:nvPicPr>
          <p:cNvPr id="10" name="Picture 9">
            <a:extLst>
              <a:ext uri="{FF2B5EF4-FFF2-40B4-BE49-F238E27FC236}">
                <a16:creationId xmlns:a16="http://schemas.microsoft.com/office/drawing/2014/main" id="{8680EFFD-69EE-43CA-937B-0E12AF1EE98B}"/>
              </a:ext>
            </a:extLst>
          </p:cNvPr>
          <p:cNvPicPr>
            <a:picLocks noChangeAspect="1"/>
          </p:cNvPicPr>
          <p:nvPr/>
        </p:nvPicPr>
        <p:blipFill>
          <a:blip r:embed="rId2"/>
          <a:stretch>
            <a:fillRect/>
          </a:stretch>
        </p:blipFill>
        <p:spPr>
          <a:xfrm>
            <a:off x="0" y="1296942"/>
            <a:ext cx="9144000" cy="4806221"/>
          </a:xfrm>
          <a:prstGeom prst="rect">
            <a:avLst/>
          </a:prstGeom>
        </p:spPr>
      </p:pic>
      <p:sp>
        <p:nvSpPr>
          <p:cNvPr id="11" name="Rectangle 10">
            <a:extLst>
              <a:ext uri="{FF2B5EF4-FFF2-40B4-BE49-F238E27FC236}">
                <a16:creationId xmlns:a16="http://schemas.microsoft.com/office/drawing/2014/main" id="{981B167C-653C-4CFD-B884-5D7A99C4469F}"/>
              </a:ext>
            </a:extLst>
          </p:cNvPr>
          <p:cNvSpPr/>
          <p:nvPr/>
        </p:nvSpPr>
        <p:spPr>
          <a:xfrm>
            <a:off x="3063240" y="2709333"/>
            <a:ext cx="1000760" cy="331048"/>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0688D5C-9413-4C95-BB92-908EEC54528D}"/>
              </a:ext>
            </a:extLst>
          </p:cNvPr>
          <p:cNvSpPr/>
          <p:nvPr/>
        </p:nvSpPr>
        <p:spPr>
          <a:xfrm>
            <a:off x="4064000" y="2417216"/>
            <a:ext cx="1000760" cy="331048"/>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Connector: Elbow 13">
            <a:extLst>
              <a:ext uri="{FF2B5EF4-FFF2-40B4-BE49-F238E27FC236}">
                <a16:creationId xmlns:a16="http://schemas.microsoft.com/office/drawing/2014/main" id="{EBDCB316-F452-4CBA-93BE-A09750E857C6}"/>
              </a:ext>
            </a:extLst>
          </p:cNvPr>
          <p:cNvCxnSpPr>
            <a:cxnSpLocks/>
            <a:stCxn id="11" idx="0"/>
            <a:endCxn id="12" idx="0"/>
          </p:cNvCxnSpPr>
          <p:nvPr/>
        </p:nvCxnSpPr>
        <p:spPr>
          <a:xfrm rot="5400000" flipH="1" flipV="1">
            <a:off x="3917942" y="2062895"/>
            <a:ext cx="292117" cy="1000760"/>
          </a:xfrm>
          <a:prstGeom prst="bentConnector3">
            <a:avLst>
              <a:gd name="adj1" fmla="val 324172"/>
            </a:avLst>
          </a:prstGeom>
          <a:ln w="285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EE874299-C431-4723-B035-4BDDFC1B5BFF}"/>
              </a:ext>
            </a:extLst>
          </p:cNvPr>
          <p:cNvSpPr/>
          <p:nvPr/>
        </p:nvSpPr>
        <p:spPr>
          <a:xfrm>
            <a:off x="3623310" y="2111778"/>
            <a:ext cx="881380" cy="253187"/>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7A01106B-5FF9-887A-0BD6-8CC48D681A74}"/>
              </a:ext>
            </a:extLst>
          </p:cNvPr>
          <p:cNvSpPr txBox="1"/>
          <p:nvPr/>
        </p:nvSpPr>
        <p:spPr>
          <a:xfrm>
            <a:off x="466726" y="461433"/>
            <a:ext cx="8601074" cy="646331"/>
          </a:xfrm>
          <a:prstGeom prst="rect">
            <a:avLst/>
          </a:prstGeom>
          <a:noFill/>
        </p:spPr>
        <p:txBody>
          <a:bodyPr wrap="square" rtlCol="0">
            <a:spAutoFit/>
          </a:bodyPr>
          <a:lstStyle/>
          <a:p>
            <a:r>
              <a:rPr lang="en-US" sz="3600" dirty="0" err="1">
                <a:latin typeface="+mj-lt"/>
              </a:rPr>
              <a:t>WinTeqc</a:t>
            </a:r>
            <a:r>
              <a:rPr lang="en-US" sz="3600" dirty="0">
                <a:latin typeface="+mj-lt"/>
              </a:rPr>
              <a:t> tabulates the OPUS STATIC Solutions</a:t>
            </a:r>
          </a:p>
        </p:txBody>
      </p:sp>
    </p:spTree>
    <p:extLst>
      <p:ext uri="{BB962C8B-B14F-4D97-AF65-F5344CB8AC3E}">
        <p14:creationId xmlns:p14="http://schemas.microsoft.com/office/powerpoint/2010/main" val="30642586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750"/>
                            </p:stCondLst>
                            <p:childTnLst>
                              <p:par>
                                <p:cTn id="9" presetID="22" presetClass="entr" presetSubtype="8" fill="hold" grpId="0" nodeType="afterEffect">
                                  <p:stCondLst>
                                    <p:cond delay="25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500"/>
                            </p:stCondLst>
                            <p:childTnLst>
                              <p:par>
                                <p:cTn id="13" presetID="22" presetClass="entr" presetSubtype="8" fill="hold" nodeType="afterEffect">
                                  <p:stCondLst>
                                    <p:cond delay="25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2250"/>
                            </p:stCondLst>
                            <p:childTnLst>
                              <p:par>
                                <p:cTn id="17" presetID="22" presetClass="entr" presetSubtype="8" fill="hold" grpId="0" nodeType="afterEffect">
                                  <p:stCondLst>
                                    <p:cond delay="25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4834CEE-B1CE-7F23-DA8B-46760A9D819B}"/>
              </a:ext>
            </a:extLst>
          </p:cNvPr>
          <p:cNvSpPr>
            <a:spLocks noGrp="1"/>
          </p:cNvSpPr>
          <p:nvPr>
            <p:ph type="dt" sz="half" idx="10"/>
          </p:nvPr>
        </p:nvSpPr>
        <p:spPr/>
        <p:txBody>
          <a:bodyPr/>
          <a:lstStyle/>
          <a:p>
            <a:pPr>
              <a:defRPr/>
            </a:pPr>
            <a:r>
              <a:rPr lang="en-US"/>
              <a:t>2023-10-16</a:t>
            </a:r>
            <a:endParaRPr lang="en-US" dirty="0"/>
          </a:p>
        </p:txBody>
      </p:sp>
      <p:sp>
        <p:nvSpPr>
          <p:cNvPr id="3" name="Footer Placeholder 2">
            <a:extLst>
              <a:ext uri="{FF2B5EF4-FFF2-40B4-BE49-F238E27FC236}">
                <a16:creationId xmlns:a16="http://schemas.microsoft.com/office/drawing/2014/main" id="{905C7A9D-02D8-AC4A-6AB6-647CE1A35286}"/>
              </a:ext>
            </a:extLst>
          </p:cNvPr>
          <p:cNvSpPr>
            <a:spLocks noGrp="1"/>
          </p:cNvSpPr>
          <p:nvPr>
            <p:ph type="ftr" sz="quarter" idx="11"/>
          </p:nvPr>
        </p:nvSpPr>
        <p:spPr/>
        <p:txBody>
          <a:bodyPr/>
          <a:lstStyle/>
          <a:p>
            <a:pPr>
              <a:defRPr/>
            </a:pPr>
            <a:r>
              <a:rPr lang="en-US"/>
              <a:t>Step 2 : Uploading Data</a:t>
            </a:r>
            <a:endParaRPr lang="en-US" dirty="0"/>
          </a:p>
        </p:txBody>
      </p:sp>
      <p:sp>
        <p:nvSpPr>
          <p:cNvPr id="4" name="Slide Number Placeholder 3">
            <a:extLst>
              <a:ext uri="{FF2B5EF4-FFF2-40B4-BE49-F238E27FC236}">
                <a16:creationId xmlns:a16="http://schemas.microsoft.com/office/drawing/2014/main" id="{B85C23CA-6286-F293-6E44-ABAEA6A13DC5}"/>
              </a:ext>
            </a:extLst>
          </p:cNvPr>
          <p:cNvSpPr>
            <a:spLocks noGrp="1"/>
          </p:cNvSpPr>
          <p:nvPr>
            <p:ph type="sldNum" sz="quarter" idx="12"/>
          </p:nvPr>
        </p:nvSpPr>
        <p:spPr/>
        <p:txBody>
          <a:bodyPr/>
          <a:lstStyle/>
          <a:p>
            <a:pPr>
              <a:defRPr/>
            </a:pPr>
            <a:fld id="{5A0A20C1-84A2-43C6-AE3D-B33835BB02C3}" type="slidenum">
              <a:rPr lang="en-US" smtClean="0"/>
              <a:pPr>
                <a:defRPr/>
              </a:pPr>
              <a:t>64</a:t>
            </a:fld>
            <a:endParaRPr lang="en-US"/>
          </a:p>
        </p:txBody>
      </p:sp>
      <p:graphicFrame>
        <p:nvGraphicFramePr>
          <p:cNvPr id="5" name="Table 4">
            <a:extLst>
              <a:ext uri="{FF2B5EF4-FFF2-40B4-BE49-F238E27FC236}">
                <a16:creationId xmlns:a16="http://schemas.microsoft.com/office/drawing/2014/main" id="{0DB6FD52-78B0-1C1C-2A57-365F5B48D4EE}"/>
              </a:ext>
            </a:extLst>
          </p:cNvPr>
          <p:cNvGraphicFramePr>
            <a:graphicFrameLocks noGrp="1"/>
          </p:cNvGraphicFramePr>
          <p:nvPr>
            <p:extLst>
              <p:ext uri="{D42A27DB-BD31-4B8C-83A1-F6EECF244321}">
                <p14:modId xmlns:p14="http://schemas.microsoft.com/office/powerpoint/2010/main" val="494777568"/>
              </p:ext>
            </p:extLst>
          </p:nvPr>
        </p:nvGraphicFramePr>
        <p:xfrm>
          <a:off x="127000" y="1995655"/>
          <a:ext cx="8906870" cy="3282551"/>
        </p:xfrm>
        <a:graphic>
          <a:graphicData uri="http://schemas.openxmlformats.org/drawingml/2006/table">
            <a:tbl>
              <a:tblPr/>
              <a:tblGrid>
                <a:gridCol w="466066">
                  <a:extLst>
                    <a:ext uri="{9D8B030D-6E8A-4147-A177-3AD203B41FA5}">
                      <a16:colId xmlns:a16="http://schemas.microsoft.com/office/drawing/2014/main" val="175603587"/>
                    </a:ext>
                  </a:extLst>
                </a:gridCol>
                <a:gridCol w="471965">
                  <a:extLst>
                    <a:ext uri="{9D8B030D-6E8A-4147-A177-3AD203B41FA5}">
                      <a16:colId xmlns:a16="http://schemas.microsoft.com/office/drawing/2014/main" val="1890448747"/>
                    </a:ext>
                  </a:extLst>
                </a:gridCol>
                <a:gridCol w="265481">
                  <a:extLst>
                    <a:ext uri="{9D8B030D-6E8A-4147-A177-3AD203B41FA5}">
                      <a16:colId xmlns:a16="http://schemas.microsoft.com/office/drawing/2014/main" val="1667534117"/>
                    </a:ext>
                  </a:extLst>
                </a:gridCol>
                <a:gridCol w="578158">
                  <a:extLst>
                    <a:ext uri="{9D8B030D-6E8A-4147-A177-3AD203B41FA5}">
                      <a16:colId xmlns:a16="http://schemas.microsoft.com/office/drawing/2014/main" val="3641931898"/>
                    </a:ext>
                  </a:extLst>
                </a:gridCol>
                <a:gridCol w="561934">
                  <a:extLst>
                    <a:ext uri="{9D8B030D-6E8A-4147-A177-3AD203B41FA5}">
                      <a16:colId xmlns:a16="http://schemas.microsoft.com/office/drawing/2014/main" val="262494273"/>
                    </a:ext>
                  </a:extLst>
                </a:gridCol>
                <a:gridCol w="491139">
                  <a:extLst>
                    <a:ext uri="{9D8B030D-6E8A-4147-A177-3AD203B41FA5}">
                      <a16:colId xmlns:a16="http://schemas.microsoft.com/office/drawing/2014/main" val="13048838"/>
                    </a:ext>
                  </a:extLst>
                </a:gridCol>
                <a:gridCol w="206485">
                  <a:extLst>
                    <a:ext uri="{9D8B030D-6E8A-4147-A177-3AD203B41FA5}">
                      <a16:colId xmlns:a16="http://schemas.microsoft.com/office/drawing/2014/main" val="2615750617"/>
                    </a:ext>
                  </a:extLst>
                </a:gridCol>
                <a:gridCol w="495563">
                  <a:extLst>
                    <a:ext uri="{9D8B030D-6E8A-4147-A177-3AD203B41FA5}">
                      <a16:colId xmlns:a16="http://schemas.microsoft.com/office/drawing/2014/main" val="1400552413"/>
                    </a:ext>
                  </a:extLst>
                </a:gridCol>
                <a:gridCol w="206485">
                  <a:extLst>
                    <a:ext uri="{9D8B030D-6E8A-4147-A177-3AD203B41FA5}">
                      <a16:colId xmlns:a16="http://schemas.microsoft.com/office/drawing/2014/main" val="1144370494"/>
                    </a:ext>
                  </a:extLst>
                </a:gridCol>
                <a:gridCol w="418869">
                  <a:extLst>
                    <a:ext uri="{9D8B030D-6E8A-4147-A177-3AD203B41FA5}">
                      <a16:colId xmlns:a16="http://schemas.microsoft.com/office/drawing/2014/main" val="3412040843"/>
                    </a:ext>
                  </a:extLst>
                </a:gridCol>
                <a:gridCol w="471965">
                  <a:extLst>
                    <a:ext uri="{9D8B030D-6E8A-4147-A177-3AD203B41FA5}">
                      <a16:colId xmlns:a16="http://schemas.microsoft.com/office/drawing/2014/main" val="3864272133"/>
                    </a:ext>
                  </a:extLst>
                </a:gridCol>
                <a:gridCol w="312677">
                  <a:extLst>
                    <a:ext uri="{9D8B030D-6E8A-4147-A177-3AD203B41FA5}">
                      <a16:colId xmlns:a16="http://schemas.microsoft.com/office/drawing/2014/main" val="2086529494"/>
                    </a:ext>
                  </a:extLst>
                </a:gridCol>
                <a:gridCol w="235982">
                  <a:extLst>
                    <a:ext uri="{9D8B030D-6E8A-4147-A177-3AD203B41FA5}">
                      <a16:colId xmlns:a16="http://schemas.microsoft.com/office/drawing/2014/main" val="3401645815"/>
                    </a:ext>
                  </a:extLst>
                </a:gridCol>
                <a:gridCol w="261056">
                  <a:extLst>
                    <a:ext uri="{9D8B030D-6E8A-4147-A177-3AD203B41FA5}">
                      <a16:colId xmlns:a16="http://schemas.microsoft.com/office/drawing/2014/main" val="1159025733"/>
                    </a:ext>
                  </a:extLst>
                </a:gridCol>
                <a:gridCol w="235982">
                  <a:extLst>
                    <a:ext uri="{9D8B030D-6E8A-4147-A177-3AD203B41FA5}">
                      <a16:colId xmlns:a16="http://schemas.microsoft.com/office/drawing/2014/main" val="3310774653"/>
                    </a:ext>
                  </a:extLst>
                </a:gridCol>
                <a:gridCol w="384947">
                  <a:extLst>
                    <a:ext uri="{9D8B030D-6E8A-4147-A177-3AD203B41FA5}">
                      <a16:colId xmlns:a16="http://schemas.microsoft.com/office/drawing/2014/main" val="1948459898"/>
                    </a:ext>
                  </a:extLst>
                </a:gridCol>
                <a:gridCol w="207961">
                  <a:extLst>
                    <a:ext uri="{9D8B030D-6E8A-4147-A177-3AD203B41FA5}">
                      <a16:colId xmlns:a16="http://schemas.microsoft.com/office/drawing/2014/main" val="2270748794"/>
                    </a:ext>
                  </a:extLst>
                </a:gridCol>
                <a:gridCol w="218284">
                  <a:extLst>
                    <a:ext uri="{9D8B030D-6E8A-4147-A177-3AD203B41FA5}">
                      <a16:colId xmlns:a16="http://schemas.microsoft.com/office/drawing/2014/main" val="632997848"/>
                    </a:ext>
                  </a:extLst>
                </a:gridCol>
                <a:gridCol w="206485">
                  <a:extLst>
                    <a:ext uri="{9D8B030D-6E8A-4147-A177-3AD203B41FA5}">
                      <a16:colId xmlns:a16="http://schemas.microsoft.com/office/drawing/2014/main" val="3598932489"/>
                    </a:ext>
                  </a:extLst>
                </a:gridCol>
                <a:gridCol w="188786">
                  <a:extLst>
                    <a:ext uri="{9D8B030D-6E8A-4147-A177-3AD203B41FA5}">
                      <a16:colId xmlns:a16="http://schemas.microsoft.com/office/drawing/2014/main" val="3251509725"/>
                    </a:ext>
                  </a:extLst>
                </a:gridCol>
                <a:gridCol w="261056">
                  <a:extLst>
                    <a:ext uri="{9D8B030D-6E8A-4147-A177-3AD203B41FA5}">
                      <a16:colId xmlns:a16="http://schemas.microsoft.com/office/drawing/2014/main" val="2196453536"/>
                    </a:ext>
                  </a:extLst>
                </a:gridCol>
                <a:gridCol w="253682">
                  <a:extLst>
                    <a:ext uri="{9D8B030D-6E8A-4147-A177-3AD203B41FA5}">
                      <a16:colId xmlns:a16="http://schemas.microsoft.com/office/drawing/2014/main" val="2195382030"/>
                    </a:ext>
                  </a:extLst>
                </a:gridCol>
                <a:gridCol w="890834">
                  <a:extLst>
                    <a:ext uri="{9D8B030D-6E8A-4147-A177-3AD203B41FA5}">
                      <a16:colId xmlns:a16="http://schemas.microsoft.com/office/drawing/2014/main" val="759563299"/>
                    </a:ext>
                  </a:extLst>
                </a:gridCol>
                <a:gridCol w="314151">
                  <a:extLst>
                    <a:ext uri="{9D8B030D-6E8A-4147-A177-3AD203B41FA5}">
                      <a16:colId xmlns:a16="http://schemas.microsoft.com/office/drawing/2014/main" val="2032646838"/>
                    </a:ext>
                  </a:extLst>
                </a:gridCol>
                <a:gridCol w="300877">
                  <a:extLst>
                    <a:ext uri="{9D8B030D-6E8A-4147-A177-3AD203B41FA5}">
                      <a16:colId xmlns:a16="http://schemas.microsoft.com/office/drawing/2014/main" val="1037370255"/>
                    </a:ext>
                  </a:extLst>
                </a:gridCol>
              </a:tblGrid>
              <a:tr h="81859">
                <a:tc>
                  <a:txBody>
                    <a:bodyPr/>
                    <a:lstStyle/>
                    <a:p>
                      <a:pPr algn="l" fontAlgn="b"/>
                      <a:r>
                        <a:rPr lang="en-US" sz="500" b="1" i="0" u="none" strike="noStrike">
                          <a:solidFill>
                            <a:srgbClr val="000000"/>
                          </a:solidFill>
                          <a:effectLst/>
                          <a:latin typeface="Calibri" panose="020F0502020204030204" pitchFamily="34" charset="0"/>
                        </a:rPr>
                        <a:t>File</a:t>
                      </a:r>
                    </a:p>
                  </a:txBody>
                  <a:tcPr marL="4093" marR="4093" marT="40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l" fontAlgn="b"/>
                      <a:r>
                        <a:rPr lang="en-US" sz="500" b="1" i="0" u="none" strike="noStrike">
                          <a:solidFill>
                            <a:srgbClr val="000000"/>
                          </a:solidFill>
                          <a:effectLst/>
                          <a:latin typeface="Calibri" panose="020F0502020204030204" pitchFamily="34" charset="0"/>
                        </a:rPr>
                        <a:t>Antenna</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l" fontAlgn="b"/>
                      <a:r>
                        <a:rPr lang="en-US" sz="500" b="1" i="0" u="none" strike="noStrike">
                          <a:solidFill>
                            <a:srgbClr val="000000"/>
                          </a:solidFill>
                          <a:effectLst/>
                          <a:latin typeface="Calibri" panose="020F0502020204030204" pitchFamily="34" charset="0"/>
                        </a:rPr>
                        <a:t>HI</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l" fontAlgn="b"/>
                      <a:r>
                        <a:rPr lang="en-US" sz="500" b="1" i="0" u="none" strike="noStrike">
                          <a:solidFill>
                            <a:srgbClr val="000000"/>
                          </a:solidFill>
                          <a:effectLst/>
                          <a:latin typeface="Calibri" panose="020F0502020204030204" pitchFamily="34" charset="0"/>
                        </a:rPr>
                        <a:t>Start</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l" fontAlgn="b"/>
                      <a:r>
                        <a:rPr lang="en-US" sz="500" b="1" i="0" u="none" strike="noStrike">
                          <a:solidFill>
                            <a:srgbClr val="000000"/>
                          </a:solidFill>
                          <a:effectLst/>
                          <a:latin typeface="Calibri" panose="020F0502020204030204" pitchFamily="34" charset="0"/>
                        </a:rPr>
                        <a:t>Stop</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l" fontAlgn="b"/>
                      <a:r>
                        <a:rPr lang="en-US" sz="500" b="1" i="0" u="none" strike="noStrike">
                          <a:solidFill>
                            <a:srgbClr val="000000"/>
                          </a:solidFill>
                          <a:effectLst/>
                          <a:latin typeface="Calibri" panose="020F0502020204030204" pitchFamily="34" charset="0"/>
                        </a:rPr>
                        <a:t>Lat</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l" fontAlgn="b"/>
                      <a:r>
                        <a:rPr lang="en-US" sz="500" b="1" i="0" u="none" strike="noStrike">
                          <a:solidFill>
                            <a:srgbClr val="000000"/>
                          </a:solidFill>
                          <a:effectLst/>
                          <a:latin typeface="Calibri" panose="020F0502020204030204" pitchFamily="34" charset="0"/>
                        </a:rPr>
                        <a:t>Acc</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l" fontAlgn="b"/>
                      <a:r>
                        <a:rPr lang="en-US" sz="500" b="1" i="0" u="none" strike="noStrike">
                          <a:solidFill>
                            <a:srgbClr val="000000"/>
                          </a:solidFill>
                          <a:effectLst/>
                          <a:latin typeface="Calibri" panose="020F0502020204030204" pitchFamily="34" charset="0"/>
                        </a:rPr>
                        <a:t>Lon</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l" fontAlgn="b"/>
                      <a:r>
                        <a:rPr lang="en-US" sz="500" b="1" i="0" u="none" strike="noStrike">
                          <a:solidFill>
                            <a:srgbClr val="000000"/>
                          </a:solidFill>
                          <a:effectLst/>
                          <a:latin typeface="Calibri" panose="020F0502020204030204" pitchFamily="34" charset="0"/>
                        </a:rPr>
                        <a:t>Acc</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l" fontAlgn="b"/>
                      <a:r>
                        <a:rPr lang="en-US" sz="500" b="1" i="0" u="none" strike="noStrike">
                          <a:solidFill>
                            <a:srgbClr val="000000"/>
                          </a:solidFill>
                          <a:effectLst/>
                          <a:latin typeface="Calibri" panose="020F0502020204030204" pitchFamily="34" charset="0"/>
                        </a:rPr>
                        <a:t>Northing</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l" fontAlgn="b"/>
                      <a:r>
                        <a:rPr lang="en-US" sz="500" b="1" i="0" u="none" strike="noStrike">
                          <a:solidFill>
                            <a:srgbClr val="000000"/>
                          </a:solidFill>
                          <a:effectLst/>
                          <a:latin typeface="Calibri" panose="020F0502020204030204" pitchFamily="34" charset="0"/>
                        </a:rPr>
                        <a:t>Easting</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l" fontAlgn="b"/>
                      <a:r>
                        <a:rPr lang="en-US" sz="500" b="1" i="0" u="none" strike="noStrike">
                          <a:solidFill>
                            <a:srgbClr val="000000"/>
                          </a:solidFill>
                          <a:effectLst/>
                          <a:latin typeface="Calibri" panose="020F0502020204030204" pitchFamily="34" charset="0"/>
                        </a:rPr>
                        <a:t>El Hgt</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l" fontAlgn="b"/>
                      <a:r>
                        <a:rPr lang="en-US" sz="500" b="1" i="0" u="none" strike="noStrike">
                          <a:solidFill>
                            <a:srgbClr val="000000"/>
                          </a:solidFill>
                          <a:effectLst/>
                          <a:latin typeface="Calibri" panose="020F0502020204030204" pitchFamily="34" charset="0"/>
                        </a:rPr>
                        <a:t>Acc</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l" fontAlgn="b"/>
                      <a:r>
                        <a:rPr lang="en-US" sz="500" b="1" i="0" u="none" strike="noStrike">
                          <a:solidFill>
                            <a:srgbClr val="000000"/>
                          </a:solidFill>
                          <a:effectLst/>
                          <a:latin typeface="Calibri" panose="020F0502020204030204" pitchFamily="34" charset="0"/>
                        </a:rPr>
                        <a:t>Ortho</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l" fontAlgn="b"/>
                      <a:r>
                        <a:rPr lang="en-US" sz="500" b="1" i="0" u="none" strike="noStrike">
                          <a:solidFill>
                            <a:srgbClr val="000000"/>
                          </a:solidFill>
                          <a:effectLst/>
                          <a:latin typeface="Calibri" panose="020F0502020204030204" pitchFamily="34" charset="0"/>
                        </a:rPr>
                        <a:t>Acc</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l" fontAlgn="b"/>
                      <a:r>
                        <a:rPr lang="en-US" sz="500" b="1" i="0" u="none" strike="noStrike">
                          <a:solidFill>
                            <a:srgbClr val="000000"/>
                          </a:solidFill>
                          <a:effectLst/>
                          <a:latin typeface="Calibri" panose="020F0502020204030204" pitchFamily="34" charset="0"/>
                        </a:rPr>
                        <a:t>Geoid Model</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l" fontAlgn="b"/>
                      <a:r>
                        <a:rPr lang="en-US" sz="500" b="1" i="0" u="none" strike="noStrike">
                          <a:solidFill>
                            <a:srgbClr val="000000"/>
                          </a:solidFill>
                          <a:effectLst/>
                          <a:latin typeface="Calibri" panose="020F0502020204030204" pitchFamily="34" charset="0"/>
                        </a:rPr>
                        <a:t>%Amb</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l" fontAlgn="b"/>
                      <a:r>
                        <a:rPr lang="en-US" sz="500" b="1" i="0" u="none" strike="noStrike">
                          <a:solidFill>
                            <a:srgbClr val="000000"/>
                          </a:solidFill>
                          <a:effectLst/>
                          <a:latin typeface="Calibri" panose="020F0502020204030204" pitchFamily="34" charset="0"/>
                        </a:rPr>
                        <a:t>%Used</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l" fontAlgn="b"/>
                      <a:r>
                        <a:rPr lang="en-US" sz="500" b="1" i="0" u="none" strike="noStrike">
                          <a:solidFill>
                            <a:srgbClr val="000000"/>
                          </a:solidFill>
                          <a:effectLst/>
                          <a:latin typeface="Calibri" panose="020F0502020204030204" pitchFamily="34" charset="0"/>
                        </a:rPr>
                        <a:t>RMS</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l" fontAlgn="b"/>
                      <a:r>
                        <a:rPr lang="en-US" sz="500" b="1" i="0" u="none" strike="noStrike">
                          <a:solidFill>
                            <a:srgbClr val="000000"/>
                          </a:solidFill>
                          <a:effectLst/>
                          <a:latin typeface="Calibri" panose="020F0502020204030204" pitchFamily="34" charset="0"/>
                        </a:rPr>
                        <a:t>iDOP</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l" fontAlgn="b"/>
                      <a:r>
                        <a:rPr lang="en-US" sz="500" b="1" i="0" u="none" strike="noStrike">
                          <a:solidFill>
                            <a:srgbClr val="000000"/>
                          </a:solidFill>
                          <a:effectLst/>
                          <a:latin typeface="Calibri" panose="020F0502020204030204" pitchFamily="34" charset="0"/>
                        </a:rPr>
                        <a:t>Res</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l" fontAlgn="b"/>
                      <a:r>
                        <a:rPr lang="en-US" sz="500" b="1" i="0" u="none" strike="noStrike">
                          <a:solidFill>
                            <a:srgbClr val="000000"/>
                          </a:solidFill>
                          <a:effectLst/>
                          <a:latin typeface="Calibri" panose="020F0502020204030204" pitchFamily="34" charset="0"/>
                        </a:rPr>
                        <a:t>PID</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l" fontAlgn="b"/>
                      <a:r>
                        <a:rPr lang="en-US" sz="500" b="1" i="0" u="none" strike="noStrike">
                          <a:solidFill>
                            <a:srgbClr val="000000"/>
                          </a:solidFill>
                          <a:effectLst/>
                          <a:latin typeface="Calibri" panose="020F0502020204030204" pitchFamily="34" charset="0"/>
                        </a:rPr>
                        <a:t>Mark</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l" fontAlgn="b"/>
                      <a:r>
                        <a:rPr lang="en-US" sz="500" b="1" i="0" u="none" strike="noStrike">
                          <a:solidFill>
                            <a:srgbClr val="000000"/>
                          </a:solidFill>
                          <a:effectLst/>
                          <a:latin typeface="Calibri" panose="020F0502020204030204" pitchFamily="34" charset="0"/>
                        </a:rPr>
                        <a:t>Distance</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l" fontAlgn="b"/>
                      <a:r>
                        <a:rPr lang="en-US" sz="500" b="1" i="0" u="none" strike="noStrike">
                          <a:solidFill>
                            <a:srgbClr val="000000"/>
                          </a:solidFill>
                          <a:effectLst/>
                          <a:latin typeface="Calibri" panose="020F0502020204030204" pitchFamily="34" charset="0"/>
                        </a:rPr>
                        <a:t>IGS h</a:t>
                      </a:r>
                    </a:p>
                  </a:txBody>
                  <a:tcPr marL="4093" marR="4093" marT="40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extLst>
                  <a:ext uri="{0D108BD9-81ED-4DB2-BD59-A6C34878D82A}">
                    <a16:rowId xmlns:a16="http://schemas.microsoft.com/office/drawing/2014/main" val="99324174"/>
                  </a:ext>
                </a:extLst>
              </a:tr>
              <a:tr h="81859">
                <a:tc>
                  <a:txBody>
                    <a:bodyPr/>
                    <a:lstStyle/>
                    <a:p>
                      <a:pPr algn="l" fontAlgn="b"/>
                      <a:r>
                        <a:rPr lang="en-US" sz="500" b="0" i="0" u="none" strike="noStrike">
                          <a:solidFill>
                            <a:srgbClr val="000000"/>
                          </a:solidFill>
                          <a:effectLst/>
                          <a:latin typeface="Calibri" panose="020F0502020204030204" pitchFamily="34" charset="0"/>
                        </a:rPr>
                        <a:t>863f041l.21o</a:t>
                      </a:r>
                    </a:p>
                  </a:txBody>
                  <a:tcPr marL="4093" marR="4093" marT="40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b"/>
                      <a:r>
                        <a:rPr lang="en-US" sz="500" b="0" i="0" u="none" strike="noStrike">
                          <a:solidFill>
                            <a:srgbClr val="000000"/>
                          </a:solidFill>
                          <a:effectLst/>
                          <a:latin typeface="Calibri" panose="020F0502020204030204" pitchFamily="34" charset="0"/>
                        </a:rPr>
                        <a:t> TRM115000.0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1.9991</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2/10/2021 11:55</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2/10/2021 19:05</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36 56 33.74452</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0.003</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76 19 43.29916</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0.004</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1069848.928</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3693394.142</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-34.677</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0.010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2.225</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0.047</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GEOID18</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95%</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81%</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0.014</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6,16,12</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FX0099</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b"/>
                      <a:r>
                        <a:rPr lang="en-US" sz="500" b="0" i="0" u="none" strike="noStrike">
                          <a:solidFill>
                            <a:srgbClr val="000000"/>
                          </a:solidFill>
                          <a:effectLst/>
                          <a:latin typeface="Calibri" panose="020F0502020204030204" pitchFamily="34" charset="0"/>
                        </a:rPr>
                        <a:t>F 452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105.40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-36.031</a:t>
                      </a:r>
                    </a:p>
                  </a:txBody>
                  <a:tcPr marL="4093" marR="4093" marT="40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extLst>
                  <a:ext uri="{0D108BD9-81ED-4DB2-BD59-A6C34878D82A}">
                    <a16:rowId xmlns:a16="http://schemas.microsoft.com/office/drawing/2014/main" val="1187088695"/>
                  </a:ext>
                </a:extLst>
              </a:tr>
              <a:tr h="81859">
                <a:tc>
                  <a:txBody>
                    <a:bodyPr/>
                    <a:lstStyle/>
                    <a:p>
                      <a:pPr algn="l" fontAlgn="b"/>
                      <a:r>
                        <a:rPr lang="en-US" sz="500" b="0" i="0" u="none" strike="noStrike">
                          <a:solidFill>
                            <a:srgbClr val="000000"/>
                          </a:solidFill>
                          <a:effectLst/>
                          <a:latin typeface="Calibri" panose="020F0502020204030204" pitchFamily="34" charset="0"/>
                        </a:rPr>
                        <a:t>863f048n.21o</a:t>
                      </a:r>
                    </a:p>
                  </a:txBody>
                  <a:tcPr marL="4093" marR="4093" marT="40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b"/>
                      <a:r>
                        <a:rPr lang="en-US" sz="500" b="0" i="0" u="none" strike="noStrike">
                          <a:solidFill>
                            <a:srgbClr val="000000"/>
                          </a:solidFill>
                          <a:effectLst/>
                          <a:latin typeface="Calibri" panose="020F0502020204030204" pitchFamily="34" charset="0"/>
                        </a:rPr>
                        <a:t> TRM115000.0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1.9991</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2/17/2021 13:43</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2/17/2021 21:07</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36 56 33.74466</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0.004</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76 19 43.29912</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0.004</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1069848.932</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3693394.143</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-34.695</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0.005</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2.207</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0.045</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GEOID18</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96%</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79%</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0.013</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6,15,12</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FX0099</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b"/>
                      <a:r>
                        <a:rPr lang="en-US" sz="500" b="0" i="0" u="none" strike="noStrike">
                          <a:solidFill>
                            <a:srgbClr val="000000"/>
                          </a:solidFill>
                          <a:effectLst/>
                          <a:latin typeface="Calibri" panose="020F0502020204030204" pitchFamily="34" charset="0"/>
                        </a:rPr>
                        <a:t>F 452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105.40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-36.049</a:t>
                      </a:r>
                    </a:p>
                  </a:txBody>
                  <a:tcPr marL="4093" marR="4093" marT="40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extLst>
                  <a:ext uri="{0D108BD9-81ED-4DB2-BD59-A6C34878D82A}">
                    <a16:rowId xmlns:a16="http://schemas.microsoft.com/office/drawing/2014/main" val="1148977643"/>
                  </a:ext>
                </a:extLst>
              </a:tr>
              <a:tr h="81859">
                <a:tc>
                  <a:txBody>
                    <a:bodyPr/>
                    <a:lstStyle/>
                    <a:p>
                      <a:pPr algn="l" fontAlgn="b"/>
                      <a:r>
                        <a:rPr lang="en-US" sz="500" b="0" i="0" u="none" strike="noStrike">
                          <a:solidFill>
                            <a:srgbClr val="000000"/>
                          </a:solidFill>
                          <a:effectLst/>
                          <a:latin typeface="Calibri" panose="020F0502020204030204" pitchFamily="34" charset="0"/>
                        </a:rPr>
                        <a:t>863f054l.21o</a:t>
                      </a:r>
                    </a:p>
                  </a:txBody>
                  <a:tcPr marL="4093" marR="4093" marT="40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b"/>
                      <a:r>
                        <a:rPr lang="en-US" sz="500" b="0" i="0" u="none" strike="noStrike">
                          <a:solidFill>
                            <a:srgbClr val="000000"/>
                          </a:solidFill>
                          <a:effectLst/>
                          <a:latin typeface="Calibri" panose="020F0502020204030204" pitchFamily="34" charset="0"/>
                        </a:rPr>
                        <a:t> TRM115000.0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1.9991</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2/23/2021 11:50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2/23/2021 19:15</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36 56 33.74462</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0.011</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76 19 43.29926</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0.004</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1069848.931</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3693394.139</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-34.692</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0.006</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2.210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0.046</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GEOID18</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99%</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92%</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0.015</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6,18,13</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FX0099</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b"/>
                      <a:r>
                        <a:rPr lang="en-US" sz="500" b="0" i="0" u="none" strike="noStrike">
                          <a:solidFill>
                            <a:srgbClr val="000000"/>
                          </a:solidFill>
                          <a:effectLst/>
                          <a:latin typeface="Calibri" panose="020F0502020204030204" pitchFamily="34" charset="0"/>
                        </a:rPr>
                        <a:t>F 452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105.40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-36.046</a:t>
                      </a:r>
                    </a:p>
                  </a:txBody>
                  <a:tcPr marL="4093" marR="4093" marT="40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extLst>
                  <a:ext uri="{0D108BD9-81ED-4DB2-BD59-A6C34878D82A}">
                    <a16:rowId xmlns:a16="http://schemas.microsoft.com/office/drawing/2014/main" val="4164975250"/>
                  </a:ext>
                </a:extLst>
              </a:tr>
              <a:tr h="81859">
                <a:tc>
                  <a:txBody>
                    <a:bodyPr/>
                    <a:lstStyle/>
                    <a:p>
                      <a:pPr algn="l" fontAlgn="b"/>
                      <a:r>
                        <a:rPr lang="en-US" sz="500" b="0" i="0" u="none" strike="noStrike">
                          <a:solidFill>
                            <a:srgbClr val="000000"/>
                          </a:solidFill>
                          <a:effectLst/>
                          <a:latin typeface="Calibri" panose="020F0502020204030204" pitchFamily="34" charset="0"/>
                        </a:rPr>
                        <a:t> </a:t>
                      </a:r>
                    </a:p>
                  </a:txBody>
                  <a:tcPr marL="4093" marR="4093" marT="40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31697537"/>
                  </a:ext>
                </a:extLst>
              </a:tr>
              <a:tr h="81859">
                <a:tc>
                  <a:txBody>
                    <a:bodyPr/>
                    <a:lstStyle/>
                    <a:p>
                      <a:pPr algn="l" fontAlgn="b"/>
                      <a:r>
                        <a:rPr lang="en-US" sz="500" b="0" i="0" u="none" strike="noStrike">
                          <a:solidFill>
                            <a:srgbClr val="000000"/>
                          </a:solidFill>
                          <a:effectLst/>
                          <a:latin typeface="Calibri" panose="020F0502020204030204" pitchFamily="34" charset="0"/>
                        </a:rPr>
                        <a:t>brmr041l.21o</a:t>
                      </a:r>
                    </a:p>
                  </a:txBody>
                  <a:tcPr marL="4093" marR="4093" marT="40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l" fontAlgn="b"/>
                      <a:r>
                        <a:rPr lang="en-US" sz="500" b="0" i="0" u="none" strike="noStrike">
                          <a:solidFill>
                            <a:srgbClr val="000000"/>
                          </a:solidFill>
                          <a:effectLst/>
                          <a:latin typeface="Calibri" panose="020F0502020204030204" pitchFamily="34" charset="0"/>
                        </a:rPr>
                        <a:t> TRM115000.0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1.9999</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2/10/2021 11:52</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2/10/2021 19:04</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36 51 16.85016</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0.003</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76 18  0.44334</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0.002</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1060141.929</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3696166.071</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-36.064</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0.011</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1.017</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0.047</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GEOID18</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98%</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93%</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0.014</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6,16,12</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DG9069</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l" fontAlgn="b"/>
                      <a:r>
                        <a:rPr lang="en-US" sz="500" b="0" i="0" u="none" strike="noStrike">
                          <a:solidFill>
                            <a:srgbClr val="000000"/>
                          </a:solidFill>
                          <a:effectLst/>
                          <a:latin typeface="Calibri" panose="020F0502020204030204" pitchFamily="34" charset="0"/>
                        </a:rPr>
                        <a:t>BREADMAKER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-37.421</a:t>
                      </a:r>
                    </a:p>
                  </a:txBody>
                  <a:tcPr marL="4093" marR="4093" marT="40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3192572917"/>
                  </a:ext>
                </a:extLst>
              </a:tr>
              <a:tr h="81859">
                <a:tc>
                  <a:txBody>
                    <a:bodyPr/>
                    <a:lstStyle/>
                    <a:p>
                      <a:pPr algn="l" fontAlgn="b"/>
                      <a:r>
                        <a:rPr lang="en-US" sz="500" b="0" i="0" u="none" strike="noStrike">
                          <a:solidFill>
                            <a:srgbClr val="000000"/>
                          </a:solidFill>
                          <a:effectLst/>
                          <a:latin typeface="Calibri" panose="020F0502020204030204" pitchFamily="34" charset="0"/>
                        </a:rPr>
                        <a:t>brmr048m.21o</a:t>
                      </a:r>
                    </a:p>
                  </a:txBody>
                  <a:tcPr marL="4093" marR="4093" marT="40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l" fontAlgn="b"/>
                      <a:r>
                        <a:rPr lang="en-US" sz="500" b="0" i="0" u="none" strike="noStrike">
                          <a:solidFill>
                            <a:srgbClr val="000000"/>
                          </a:solidFill>
                          <a:effectLst/>
                          <a:latin typeface="Calibri" panose="020F0502020204030204" pitchFamily="34" charset="0"/>
                        </a:rPr>
                        <a:t> TRM115000.0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1.9999</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2/17/2021 12:56</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2/17/2021 21:06</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36 51 16.85005</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0.003</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76 18  0.44334</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0.001</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1060141.925</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3696166.071</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-36.066</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0.009</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1.015</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0.045</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GEOID18</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97%</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93%</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0.013</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6,15,11</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DG9069</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l" fontAlgn="b"/>
                      <a:r>
                        <a:rPr lang="en-US" sz="500" b="0" i="0" u="none" strike="noStrike">
                          <a:solidFill>
                            <a:srgbClr val="000000"/>
                          </a:solidFill>
                          <a:effectLst/>
                          <a:latin typeface="Calibri" panose="020F0502020204030204" pitchFamily="34" charset="0"/>
                        </a:rPr>
                        <a:t>BREADMAKER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-37.422</a:t>
                      </a:r>
                    </a:p>
                  </a:txBody>
                  <a:tcPr marL="4093" marR="4093" marT="40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48152874"/>
                  </a:ext>
                </a:extLst>
              </a:tr>
              <a:tr h="81859">
                <a:tc>
                  <a:txBody>
                    <a:bodyPr/>
                    <a:lstStyle/>
                    <a:p>
                      <a:pPr algn="l" fontAlgn="b"/>
                      <a:r>
                        <a:rPr lang="en-US" sz="500" b="0" i="0" u="none" strike="noStrike">
                          <a:solidFill>
                            <a:srgbClr val="000000"/>
                          </a:solidFill>
                          <a:effectLst/>
                          <a:latin typeface="Calibri" panose="020F0502020204030204" pitchFamily="34" charset="0"/>
                        </a:rPr>
                        <a:t>brmr054l.21o</a:t>
                      </a:r>
                    </a:p>
                  </a:txBody>
                  <a:tcPr marL="4093" marR="4093" marT="40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l" fontAlgn="b"/>
                      <a:r>
                        <a:rPr lang="en-US" sz="500" b="0" i="0" u="none" strike="noStrike">
                          <a:solidFill>
                            <a:srgbClr val="000000"/>
                          </a:solidFill>
                          <a:effectLst/>
                          <a:latin typeface="Calibri" panose="020F0502020204030204" pitchFamily="34" charset="0"/>
                        </a:rPr>
                        <a:t> TRM115000.0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1.9999</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2/23/2021 11:31</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2/23/2021 19:50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36 51 16.85020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0.010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76 18  0.44330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0.002</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1060141.930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3696166.072</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-36.063</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0.008</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1.018</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0.045</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GEOID18</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99%</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93%</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0.015</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4,14,12</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DG9069</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l" fontAlgn="b"/>
                      <a:r>
                        <a:rPr lang="en-US" sz="500" b="0" i="0" u="none" strike="noStrike">
                          <a:solidFill>
                            <a:srgbClr val="000000"/>
                          </a:solidFill>
                          <a:effectLst/>
                          <a:latin typeface="Calibri" panose="020F0502020204030204" pitchFamily="34" charset="0"/>
                        </a:rPr>
                        <a:t>BREADMAKER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-37.419</a:t>
                      </a:r>
                    </a:p>
                  </a:txBody>
                  <a:tcPr marL="4093" marR="4093" marT="40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4176833921"/>
                  </a:ext>
                </a:extLst>
              </a:tr>
              <a:tr h="81859">
                <a:tc>
                  <a:txBody>
                    <a:bodyPr/>
                    <a:lstStyle/>
                    <a:p>
                      <a:pPr algn="l" fontAlgn="b"/>
                      <a:r>
                        <a:rPr lang="en-US" sz="500" b="0" i="0" u="none" strike="noStrike">
                          <a:solidFill>
                            <a:srgbClr val="000000"/>
                          </a:solidFill>
                          <a:effectLst/>
                          <a:latin typeface="Calibri" panose="020F0502020204030204" pitchFamily="34" charset="0"/>
                        </a:rPr>
                        <a:t> </a:t>
                      </a:r>
                    </a:p>
                  </a:txBody>
                  <a:tcPr marL="4093" marR="4093" marT="40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93162357"/>
                  </a:ext>
                </a:extLst>
              </a:tr>
              <a:tr h="81859">
                <a:tc>
                  <a:txBody>
                    <a:bodyPr/>
                    <a:lstStyle/>
                    <a:p>
                      <a:pPr algn="l" fontAlgn="b"/>
                      <a:r>
                        <a:rPr lang="en-US" sz="500" b="0" i="0" u="none" strike="noStrike">
                          <a:solidFill>
                            <a:srgbClr val="000000"/>
                          </a:solidFill>
                          <a:effectLst/>
                          <a:latin typeface="Calibri" panose="020F0502020204030204" pitchFamily="34" charset="0"/>
                        </a:rPr>
                        <a:t>gp99041l.21o</a:t>
                      </a:r>
                    </a:p>
                  </a:txBody>
                  <a:tcPr marL="4093" marR="4093" marT="40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b"/>
                      <a:r>
                        <a:rPr lang="en-US" sz="500" b="0" i="0" u="none" strike="noStrike">
                          <a:solidFill>
                            <a:srgbClr val="000000"/>
                          </a:solidFill>
                          <a:effectLst/>
                          <a:latin typeface="Calibri" panose="020F0502020204030204" pitchFamily="34" charset="0"/>
                        </a:rPr>
                        <a:t> TRM115000.0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2.0003</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2/10/2021 11:41</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2/10/2021 20:20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36 53 11.57719</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0.009</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76 17 42.87304</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0.003</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1063687.683</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3696518.617</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-34.974</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0.019</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2.078</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0.051</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GEOID18</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90%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89%</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0.018</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6,19,15</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FX3179</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b"/>
                      <a:r>
                        <a:rPr lang="en-US" sz="500" b="0" i="0" u="none" strike="noStrike">
                          <a:solidFill>
                            <a:srgbClr val="000000"/>
                          </a:solidFill>
                          <a:effectLst/>
                          <a:latin typeface="Calibri" panose="020F0502020204030204" pitchFamily="34" charset="0"/>
                        </a:rPr>
                        <a:t>BABE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481.60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-36.328</a:t>
                      </a:r>
                    </a:p>
                  </a:txBody>
                  <a:tcPr marL="4093" marR="4093" marT="40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extLst>
                  <a:ext uri="{0D108BD9-81ED-4DB2-BD59-A6C34878D82A}">
                    <a16:rowId xmlns:a16="http://schemas.microsoft.com/office/drawing/2014/main" val="3631798719"/>
                  </a:ext>
                </a:extLst>
              </a:tr>
              <a:tr h="81859">
                <a:tc>
                  <a:txBody>
                    <a:bodyPr/>
                    <a:lstStyle/>
                    <a:p>
                      <a:pPr algn="l" fontAlgn="b"/>
                      <a:r>
                        <a:rPr lang="en-US" sz="500" b="0" i="0" u="none" strike="noStrike">
                          <a:solidFill>
                            <a:srgbClr val="000000"/>
                          </a:solidFill>
                          <a:effectLst/>
                          <a:latin typeface="Calibri" panose="020F0502020204030204" pitchFamily="34" charset="0"/>
                        </a:rPr>
                        <a:t>gp99048n.21o</a:t>
                      </a:r>
                    </a:p>
                  </a:txBody>
                  <a:tcPr marL="4093" marR="4093" marT="40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b"/>
                      <a:r>
                        <a:rPr lang="en-US" sz="500" b="0" i="0" u="none" strike="noStrike">
                          <a:solidFill>
                            <a:srgbClr val="000000"/>
                          </a:solidFill>
                          <a:effectLst/>
                          <a:latin typeface="Calibri" panose="020F0502020204030204" pitchFamily="34" charset="0"/>
                        </a:rPr>
                        <a:t> TRM115000.0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2.0003</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2/17/2021 13:55</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2/17/2021 21:07</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36 53 11.57726</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0.001</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76 17 42.87289</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0.004</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1063687.686</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3696518.621</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-34.985</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0.023</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2.067</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0.054</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GEOID18</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80%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89%</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0.017</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7,22,16</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FX3179</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b"/>
                      <a:r>
                        <a:rPr lang="en-US" sz="500" b="0" i="0" u="none" strike="noStrike">
                          <a:solidFill>
                            <a:srgbClr val="000000"/>
                          </a:solidFill>
                          <a:effectLst/>
                          <a:latin typeface="Calibri" panose="020F0502020204030204" pitchFamily="34" charset="0"/>
                        </a:rPr>
                        <a:t>BABE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481.60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-36.340</a:t>
                      </a:r>
                    </a:p>
                  </a:txBody>
                  <a:tcPr marL="4093" marR="4093" marT="40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extLst>
                  <a:ext uri="{0D108BD9-81ED-4DB2-BD59-A6C34878D82A}">
                    <a16:rowId xmlns:a16="http://schemas.microsoft.com/office/drawing/2014/main" val="2909193301"/>
                  </a:ext>
                </a:extLst>
              </a:tr>
              <a:tr h="81859">
                <a:tc>
                  <a:txBody>
                    <a:bodyPr/>
                    <a:lstStyle/>
                    <a:p>
                      <a:pPr algn="l" fontAlgn="b"/>
                      <a:r>
                        <a:rPr lang="en-US" sz="500" b="0" i="0" u="none" strike="noStrike">
                          <a:solidFill>
                            <a:srgbClr val="000000"/>
                          </a:solidFill>
                          <a:effectLst/>
                          <a:latin typeface="Calibri" panose="020F0502020204030204" pitchFamily="34" charset="0"/>
                        </a:rPr>
                        <a:t>gp99054l.21o</a:t>
                      </a:r>
                    </a:p>
                  </a:txBody>
                  <a:tcPr marL="4093" marR="4093" marT="40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b"/>
                      <a:r>
                        <a:rPr lang="en-US" sz="500" b="0" i="0" u="none" strike="noStrike">
                          <a:solidFill>
                            <a:srgbClr val="000000"/>
                          </a:solidFill>
                          <a:effectLst/>
                          <a:latin typeface="Calibri" panose="020F0502020204030204" pitchFamily="34" charset="0"/>
                        </a:rPr>
                        <a:t> TRM115000.0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2.0003</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2/23/2021 11:36</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2/23/2021 19:16</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36 53 11.57723</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0.004</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76 17 42.87293</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0.004</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1063687.684</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3696518.620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-34.988</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0.007</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2.064</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0.048</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GEOID18</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88%</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85%</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0.018</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8,26,19</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FX3179</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b"/>
                      <a:r>
                        <a:rPr lang="en-US" sz="500" b="0" i="0" u="none" strike="noStrike">
                          <a:solidFill>
                            <a:srgbClr val="000000"/>
                          </a:solidFill>
                          <a:effectLst/>
                          <a:latin typeface="Calibri" panose="020F0502020204030204" pitchFamily="34" charset="0"/>
                        </a:rPr>
                        <a:t>BABE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481.60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-36.343</a:t>
                      </a:r>
                    </a:p>
                  </a:txBody>
                  <a:tcPr marL="4093" marR="4093" marT="40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extLst>
                  <a:ext uri="{0D108BD9-81ED-4DB2-BD59-A6C34878D82A}">
                    <a16:rowId xmlns:a16="http://schemas.microsoft.com/office/drawing/2014/main" val="171567541"/>
                  </a:ext>
                </a:extLst>
              </a:tr>
              <a:tr h="81859">
                <a:tc>
                  <a:txBody>
                    <a:bodyPr/>
                    <a:lstStyle/>
                    <a:p>
                      <a:pPr algn="l" fontAlgn="b"/>
                      <a:r>
                        <a:rPr lang="en-US" sz="500" b="0" i="0" u="none" strike="noStrike">
                          <a:solidFill>
                            <a:srgbClr val="000000"/>
                          </a:solidFill>
                          <a:effectLst/>
                          <a:latin typeface="Calibri" panose="020F0502020204030204" pitchFamily="34" charset="0"/>
                        </a:rPr>
                        <a:t> </a:t>
                      </a:r>
                    </a:p>
                  </a:txBody>
                  <a:tcPr marL="4093" marR="4093" marT="40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84906875"/>
                  </a:ext>
                </a:extLst>
              </a:tr>
              <a:tr h="81859">
                <a:tc>
                  <a:txBody>
                    <a:bodyPr/>
                    <a:lstStyle/>
                    <a:p>
                      <a:pPr algn="l" fontAlgn="b"/>
                      <a:r>
                        <a:rPr lang="en-US" sz="500" b="0" i="0" u="none" strike="noStrike">
                          <a:solidFill>
                            <a:srgbClr val="000000"/>
                          </a:solidFill>
                          <a:effectLst/>
                          <a:latin typeface="Calibri" panose="020F0502020204030204" pitchFamily="34" charset="0"/>
                        </a:rPr>
                        <a:t>ou03041l.21o</a:t>
                      </a:r>
                    </a:p>
                  </a:txBody>
                  <a:tcPr marL="4093" marR="4093" marT="40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l" fontAlgn="b"/>
                      <a:r>
                        <a:rPr lang="en-US" sz="500" b="0" i="0" u="none" strike="noStrike">
                          <a:solidFill>
                            <a:srgbClr val="000000"/>
                          </a:solidFill>
                          <a:effectLst/>
                          <a:latin typeface="Calibri" panose="020F0502020204030204" pitchFamily="34" charset="0"/>
                        </a:rPr>
                        <a:t> TRM115000.0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1.9999</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2/10/2021 11:54</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2/10/2021 19:05</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36 53 11.86980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0.010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76 18 13.50356</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0.003</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1063679.023</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3695760.151</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-34.326</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0.004</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2.710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0.045</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GEOID18</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96%</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87%</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0.013</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6,17,13</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AJ4598</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l" fontAlgn="b"/>
                      <a:r>
                        <a:rPr lang="en-US" sz="500" b="0" i="0" u="none" strike="noStrike">
                          <a:solidFill>
                            <a:srgbClr val="000000"/>
                          </a:solidFill>
                          <a:effectLst/>
                          <a:latin typeface="Calibri" panose="020F0502020204030204" pitchFamily="34" charset="0"/>
                        </a:rPr>
                        <a:t>ODU 3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-35.681</a:t>
                      </a:r>
                    </a:p>
                  </a:txBody>
                  <a:tcPr marL="4093" marR="4093" marT="40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1701637620"/>
                  </a:ext>
                </a:extLst>
              </a:tr>
              <a:tr h="81859">
                <a:tc>
                  <a:txBody>
                    <a:bodyPr/>
                    <a:lstStyle/>
                    <a:p>
                      <a:pPr algn="l" fontAlgn="b"/>
                      <a:r>
                        <a:rPr lang="en-US" sz="500" b="0" i="0" u="none" strike="noStrike">
                          <a:solidFill>
                            <a:srgbClr val="000000"/>
                          </a:solidFill>
                          <a:effectLst/>
                          <a:latin typeface="Calibri" panose="020F0502020204030204" pitchFamily="34" charset="0"/>
                        </a:rPr>
                        <a:t>ou03048n.21o</a:t>
                      </a:r>
                    </a:p>
                  </a:txBody>
                  <a:tcPr marL="4093" marR="4093" marT="40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l" fontAlgn="b"/>
                      <a:r>
                        <a:rPr lang="en-US" sz="500" b="0" i="0" u="none" strike="noStrike">
                          <a:solidFill>
                            <a:srgbClr val="000000"/>
                          </a:solidFill>
                          <a:effectLst/>
                          <a:latin typeface="Calibri" panose="020F0502020204030204" pitchFamily="34" charset="0"/>
                        </a:rPr>
                        <a:t> TRM115000.0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1.9990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2/17/2021 13:56</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2/17/2021 21:05</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36 53 11.86984</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0.008</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76 18 13.50353</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0.003</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1063679.024</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3695760.152</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-34.325</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0.012</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2.711</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0.047</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GEOID18</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96%</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87%</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0.014</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7,19,14</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AJ4598</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l" fontAlgn="b"/>
                      <a:r>
                        <a:rPr lang="en-US" sz="500" b="0" i="0" u="none" strike="noStrike">
                          <a:solidFill>
                            <a:srgbClr val="000000"/>
                          </a:solidFill>
                          <a:effectLst/>
                          <a:latin typeface="Calibri" panose="020F0502020204030204" pitchFamily="34" charset="0"/>
                        </a:rPr>
                        <a:t>ODU 3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-35.679</a:t>
                      </a:r>
                    </a:p>
                  </a:txBody>
                  <a:tcPr marL="4093" marR="4093" marT="40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950159751"/>
                  </a:ext>
                </a:extLst>
              </a:tr>
              <a:tr h="81859">
                <a:tc>
                  <a:txBody>
                    <a:bodyPr/>
                    <a:lstStyle/>
                    <a:p>
                      <a:pPr algn="l" fontAlgn="b"/>
                      <a:r>
                        <a:rPr lang="en-US" sz="500" b="0" i="0" u="none" strike="noStrike">
                          <a:solidFill>
                            <a:srgbClr val="000000"/>
                          </a:solidFill>
                          <a:effectLst/>
                          <a:latin typeface="Calibri" panose="020F0502020204030204" pitchFamily="34" charset="0"/>
                        </a:rPr>
                        <a:t>ou03054l.21o</a:t>
                      </a:r>
                    </a:p>
                  </a:txBody>
                  <a:tcPr marL="4093" marR="4093" marT="40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l" fontAlgn="b"/>
                      <a:r>
                        <a:rPr lang="en-US" sz="500" b="0" i="0" u="none" strike="noStrike">
                          <a:solidFill>
                            <a:srgbClr val="000000"/>
                          </a:solidFill>
                          <a:effectLst/>
                          <a:latin typeface="Calibri" panose="020F0502020204030204" pitchFamily="34" charset="0"/>
                        </a:rPr>
                        <a:t> TRM115000.0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1.9990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2/23/2021 11:49</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2/23/2021 19:10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36 53 11.86987</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0.013</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76 18 13.50356</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0.004</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1063679.025</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3695760.151</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-34.323</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0.014</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2.713</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0.048</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GEOID18</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100%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85%</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0.015</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6,20,16</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AJ4598</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l" fontAlgn="b"/>
                      <a:r>
                        <a:rPr lang="en-US" sz="500" b="0" i="0" u="none" strike="noStrike">
                          <a:solidFill>
                            <a:srgbClr val="000000"/>
                          </a:solidFill>
                          <a:effectLst/>
                          <a:latin typeface="Calibri" panose="020F0502020204030204" pitchFamily="34" charset="0"/>
                        </a:rPr>
                        <a:t>ODU 3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-35.678</a:t>
                      </a:r>
                    </a:p>
                  </a:txBody>
                  <a:tcPr marL="4093" marR="4093" marT="40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3685039175"/>
                  </a:ext>
                </a:extLst>
              </a:tr>
              <a:tr h="81859">
                <a:tc>
                  <a:txBody>
                    <a:bodyPr/>
                    <a:lstStyle/>
                    <a:p>
                      <a:pPr algn="l" fontAlgn="b"/>
                      <a:r>
                        <a:rPr lang="en-US" sz="500" b="0" i="0" u="none" strike="noStrike">
                          <a:solidFill>
                            <a:srgbClr val="000000"/>
                          </a:solidFill>
                          <a:effectLst/>
                          <a:latin typeface="Calibri" panose="020F0502020204030204" pitchFamily="34" charset="0"/>
                        </a:rPr>
                        <a:t> </a:t>
                      </a:r>
                    </a:p>
                  </a:txBody>
                  <a:tcPr marL="4093" marR="4093" marT="40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46391396"/>
                  </a:ext>
                </a:extLst>
              </a:tr>
              <a:tr h="81859">
                <a:tc>
                  <a:txBody>
                    <a:bodyPr/>
                    <a:lstStyle/>
                    <a:p>
                      <a:pPr algn="l" fontAlgn="b"/>
                      <a:r>
                        <a:rPr lang="en-US" sz="500" b="0" i="0" u="none" strike="noStrike">
                          <a:solidFill>
                            <a:srgbClr val="000000"/>
                          </a:solidFill>
                          <a:effectLst/>
                          <a:latin typeface="Calibri" panose="020F0502020204030204" pitchFamily="34" charset="0"/>
                        </a:rPr>
                        <a:t>ou18041l.21o</a:t>
                      </a:r>
                    </a:p>
                  </a:txBody>
                  <a:tcPr marL="4093" marR="4093" marT="40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b"/>
                      <a:r>
                        <a:rPr lang="en-US" sz="500" b="0" i="0" u="none" strike="noStrike">
                          <a:solidFill>
                            <a:srgbClr val="000000"/>
                          </a:solidFill>
                          <a:effectLst/>
                          <a:latin typeface="Calibri" panose="020F0502020204030204" pitchFamily="34" charset="0"/>
                        </a:rPr>
                        <a:t> TRM115000.0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2.0000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2/10/2021 11:44</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2/10/2021 19:05</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36 53  8.99419</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0.011</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76 19  0.94235</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0.005</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1063563.160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3694587.854</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-35.300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0.007</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1.715</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0.051</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GEOID18</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92%</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80%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0.022</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10,28,21</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FX3225</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b"/>
                      <a:r>
                        <a:rPr lang="en-US" sz="500" b="0" i="0" u="none" strike="noStrike">
                          <a:solidFill>
                            <a:srgbClr val="000000"/>
                          </a:solidFill>
                          <a:effectLst/>
                          <a:latin typeface="Calibri" panose="020F0502020204030204" pitchFamily="34" charset="0"/>
                        </a:rPr>
                        <a:t>LAMBERT POINT WEST INCINER</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267.70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-36.655</a:t>
                      </a:r>
                    </a:p>
                  </a:txBody>
                  <a:tcPr marL="4093" marR="4093" marT="40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extLst>
                  <a:ext uri="{0D108BD9-81ED-4DB2-BD59-A6C34878D82A}">
                    <a16:rowId xmlns:a16="http://schemas.microsoft.com/office/drawing/2014/main" val="2566604492"/>
                  </a:ext>
                </a:extLst>
              </a:tr>
              <a:tr h="81859">
                <a:tc>
                  <a:txBody>
                    <a:bodyPr/>
                    <a:lstStyle/>
                    <a:p>
                      <a:pPr algn="l" fontAlgn="b"/>
                      <a:r>
                        <a:rPr lang="en-US" sz="500" b="0" i="0" u="none" strike="noStrike">
                          <a:solidFill>
                            <a:srgbClr val="000000"/>
                          </a:solidFill>
                          <a:effectLst/>
                          <a:latin typeface="Calibri" panose="020F0502020204030204" pitchFamily="34" charset="0"/>
                        </a:rPr>
                        <a:t>ou18048n.21o</a:t>
                      </a:r>
                    </a:p>
                  </a:txBody>
                  <a:tcPr marL="4093" marR="4093" marT="40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b"/>
                      <a:r>
                        <a:rPr lang="en-US" sz="500" b="0" i="0" u="none" strike="noStrike">
                          <a:solidFill>
                            <a:srgbClr val="000000"/>
                          </a:solidFill>
                          <a:effectLst/>
                          <a:latin typeface="Calibri" panose="020F0502020204030204" pitchFamily="34" charset="0"/>
                        </a:rPr>
                        <a:t> TRM115000.0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2.0004</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2/17/2021 13:48</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2/17/2021 21:07</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36 53  8.99405</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0.004</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76 19  0.94238</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0.009</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1063563.155</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3694587.853</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-35.287</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0.034</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1.728</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0.063</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GEOID18</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91%</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73%</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0.021</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14,32,26</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FX3225</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b"/>
                      <a:r>
                        <a:rPr lang="en-US" sz="500" b="0" i="0" u="none" strike="noStrike">
                          <a:solidFill>
                            <a:srgbClr val="000000"/>
                          </a:solidFill>
                          <a:effectLst/>
                          <a:latin typeface="Calibri" panose="020F0502020204030204" pitchFamily="34" charset="0"/>
                        </a:rPr>
                        <a:t>LAMBERT POINT WEST INCINER</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267.70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-36.642</a:t>
                      </a:r>
                    </a:p>
                  </a:txBody>
                  <a:tcPr marL="4093" marR="4093" marT="40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extLst>
                  <a:ext uri="{0D108BD9-81ED-4DB2-BD59-A6C34878D82A}">
                    <a16:rowId xmlns:a16="http://schemas.microsoft.com/office/drawing/2014/main" val="2169280888"/>
                  </a:ext>
                </a:extLst>
              </a:tr>
              <a:tr h="81859">
                <a:tc>
                  <a:txBody>
                    <a:bodyPr/>
                    <a:lstStyle/>
                    <a:p>
                      <a:pPr algn="l" fontAlgn="b"/>
                      <a:r>
                        <a:rPr lang="en-US" sz="500" b="0" i="0" u="none" strike="noStrike">
                          <a:solidFill>
                            <a:srgbClr val="000000"/>
                          </a:solidFill>
                          <a:effectLst/>
                          <a:latin typeface="Calibri" panose="020F0502020204030204" pitchFamily="34" charset="0"/>
                        </a:rPr>
                        <a:t>ou18054l.21o</a:t>
                      </a:r>
                    </a:p>
                  </a:txBody>
                  <a:tcPr marL="4093" marR="4093" marT="40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b"/>
                      <a:r>
                        <a:rPr lang="en-US" sz="500" b="0" i="0" u="none" strike="noStrike">
                          <a:solidFill>
                            <a:srgbClr val="000000"/>
                          </a:solidFill>
                          <a:effectLst/>
                          <a:latin typeface="Calibri" panose="020F0502020204030204" pitchFamily="34" charset="0"/>
                        </a:rPr>
                        <a:t> TRM115000.0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2.0004</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2/23/2021 11:52</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2/23/2021 19:11</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36 53  8.99423</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0.011</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76 19  0.94235</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0.003</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1063563.161</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3694587.854</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-35.288</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0.013</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1.727</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0.052</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GEOID18</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90%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72%</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0.022</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8,30,26</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FX3225</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b"/>
                      <a:r>
                        <a:rPr lang="en-US" sz="500" b="0" i="0" u="none" strike="noStrike">
                          <a:solidFill>
                            <a:srgbClr val="000000"/>
                          </a:solidFill>
                          <a:effectLst/>
                          <a:latin typeface="Calibri" panose="020F0502020204030204" pitchFamily="34" charset="0"/>
                        </a:rPr>
                        <a:t>LAMBERT POINT WEST INCINER</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267.70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-36.643</a:t>
                      </a:r>
                    </a:p>
                  </a:txBody>
                  <a:tcPr marL="4093" marR="4093" marT="40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extLst>
                  <a:ext uri="{0D108BD9-81ED-4DB2-BD59-A6C34878D82A}">
                    <a16:rowId xmlns:a16="http://schemas.microsoft.com/office/drawing/2014/main" val="1346795110"/>
                  </a:ext>
                </a:extLst>
              </a:tr>
              <a:tr h="81859">
                <a:tc>
                  <a:txBody>
                    <a:bodyPr/>
                    <a:lstStyle/>
                    <a:p>
                      <a:pPr algn="l" fontAlgn="b"/>
                      <a:r>
                        <a:rPr lang="en-US" sz="500" b="0" i="0" u="none" strike="noStrike">
                          <a:solidFill>
                            <a:srgbClr val="000000"/>
                          </a:solidFill>
                          <a:effectLst/>
                          <a:latin typeface="Calibri" panose="020F0502020204030204" pitchFamily="34" charset="0"/>
                        </a:rPr>
                        <a:t> </a:t>
                      </a:r>
                    </a:p>
                  </a:txBody>
                  <a:tcPr marL="4093" marR="4093" marT="40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57812206"/>
                  </a:ext>
                </a:extLst>
              </a:tr>
              <a:tr h="81859">
                <a:tc>
                  <a:txBody>
                    <a:bodyPr/>
                    <a:lstStyle/>
                    <a:p>
                      <a:pPr algn="l" fontAlgn="b"/>
                      <a:r>
                        <a:rPr lang="en-US" sz="500" b="0" i="0" u="none" strike="noStrike">
                          <a:solidFill>
                            <a:srgbClr val="000000"/>
                          </a:solidFill>
                          <a:effectLst/>
                          <a:latin typeface="Calibri" panose="020F0502020204030204" pitchFamily="34" charset="0"/>
                        </a:rPr>
                        <a:t>w416041l.21o</a:t>
                      </a:r>
                    </a:p>
                  </a:txBody>
                  <a:tcPr marL="4093" marR="4093" marT="40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l" fontAlgn="b"/>
                      <a:r>
                        <a:rPr lang="en-US" sz="500" b="0" i="0" u="none" strike="noStrike">
                          <a:solidFill>
                            <a:srgbClr val="000000"/>
                          </a:solidFill>
                          <a:effectLst/>
                          <a:latin typeface="Calibri" panose="020F0502020204030204" pitchFamily="34" charset="0"/>
                        </a:rPr>
                        <a:t> TRM115000.0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2.0000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2/10/2021 11:51</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2/10/2021 19:03</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36 57 29.21101</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0.006</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76 15 34.14974</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0.004</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1071702.294</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3699516.669</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-33.723</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0.009</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3.274</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0.050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GEOID18</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90%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83%</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0.019</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11,25,17</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FX0049</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l" fontAlgn="b"/>
                      <a:r>
                        <a:rPr lang="en-US" sz="500" b="0" i="0" u="none" strike="noStrike">
                          <a:solidFill>
                            <a:srgbClr val="000000"/>
                          </a:solidFill>
                          <a:effectLst/>
                          <a:latin typeface="Calibri" panose="020F0502020204030204" pitchFamily="34" charset="0"/>
                        </a:rPr>
                        <a:t>W 416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-35.077</a:t>
                      </a:r>
                    </a:p>
                  </a:txBody>
                  <a:tcPr marL="4093" marR="4093" marT="40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3606307850"/>
                  </a:ext>
                </a:extLst>
              </a:tr>
              <a:tr h="81859">
                <a:tc>
                  <a:txBody>
                    <a:bodyPr/>
                    <a:lstStyle/>
                    <a:p>
                      <a:pPr algn="l" fontAlgn="b"/>
                      <a:r>
                        <a:rPr lang="en-US" sz="500" b="0" i="0" u="none" strike="noStrike">
                          <a:solidFill>
                            <a:srgbClr val="000000"/>
                          </a:solidFill>
                          <a:effectLst/>
                          <a:latin typeface="Calibri" panose="020F0502020204030204" pitchFamily="34" charset="0"/>
                        </a:rPr>
                        <a:t>w416048n.21o</a:t>
                      </a:r>
                    </a:p>
                  </a:txBody>
                  <a:tcPr marL="4093" marR="4093" marT="40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l" fontAlgn="b"/>
                      <a:r>
                        <a:rPr lang="en-US" sz="500" b="0" i="0" u="none" strike="noStrike">
                          <a:solidFill>
                            <a:srgbClr val="000000"/>
                          </a:solidFill>
                          <a:effectLst/>
                          <a:latin typeface="Calibri" panose="020F0502020204030204" pitchFamily="34" charset="0"/>
                        </a:rPr>
                        <a:t> TRM115000.0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2.0000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2/17/2021 13:50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2/17/2021 21:09</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36 57 29.21108</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0.005</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76 15 34.14960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0.004</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1071702.297</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3699516.672</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-33.726</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0.012</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3.271</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0.051</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GEOID18</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89%</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81%</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0.019</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14,27,19</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FX0049</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l" fontAlgn="b"/>
                      <a:r>
                        <a:rPr lang="en-US" sz="500" b="0" i="0" u="none" strike="noStrike">
                          <a:solidFill>
                            <a:srgbClr val="000000"/>
                          </a:solidFill>
                          <a:effectLst/>
                          <a:latin typeface="Calibri" panose="020F0502020204030204" pitchFamily="34" charset="0"/>
                        </a:rPr>
                        <a:t>W 416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-35.080</a:t>
                      </a:r>
                    </a:p>
                  </a:txBody>
                  <a:tcPr marL="4093" marR="4093" marT="40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2902530218"/>
                  </a:ext>
                </a:extLst>
              </a:tr>
              <a:tr h="81859">
                <a:tc>
                  <a:txBody>
                    <a:bodyPr/>
                    <a:lstStyle/>
                    <a:p>
                      <a:pPr algn="l" fontAlgn="b"/>
                      <a:r>
                        <a:rPr lang="en-US" sz="500" b="0" i="0" u="none" strike="noStrike">
                          <a:solidFill>
                            <a:srgbClr val="000000"/>
                          </a:solidFill>
                          <a:effectLst/>
                          <a:latin typeface="Calibri" panose="020F0502020204030204" pitchFamily="34" charset="0"/>
                        </a:rPr>
                        <a:t>w416054m.21o</a:t>
                      </a:r>
                    </a:p>
                  </a:txBody>
                  <a:tcPr marL="4093" marR="4093" marT="40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l" fontAlgn="b"/>
                      <a:r>
                        <a:rPr lang="en-US" sz="500" b="0" i="0" u="none" strike="noStrike">
                          <a:solidFill>
                            <a:srgbClr val="000000"/>
                          </a:solidFill>
                          <a:effectLst/>
                          <a:latin typeface="Calibri" panose="020F0502020204030204" pitchFamily="34" charset="0"/>
                        </a:rPr>
                        <a:t> TRM115000.0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2.0000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2/23/2021 12:15</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2/23/2021 19:18</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36 57 29.21123</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0.006</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76 15 34.14974</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0.001</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1071702.301</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3699516.668</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-33.714</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0.009</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3.283</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0.051</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GEOID18</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87%</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77%</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0.020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8,28,21</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FX0049</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l" fontAlgn="b"/>
                      <a:r>
                        <a:rPr lang="en-US" sz="500" b="0" i="0" u="none" strike="noStrike">
                          <a:solidFill>
                            <a:srgbClr val="000000"/>
                          </a:solidFill>
                          <a:effectLst/>
                          <a:latin typeface="Calibri" panose="020F0502020204030204" pitchFamily="34" charset="0"/>
                        </a:rPr>
                        <a:t>W 416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0.00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500" b="0" i="0" u="none" strike="noStrike">
                          <a:solidFill>
                            <a:srgbClr val="000000"/>
                          </a:solidFill>
                          <a:effectLst/>
                          <a:latin typeface="Calibri" panose="020F0502020204030204" pitchFamily="34" charset="0"/>
                        </a:rPr>
                        <a:t>-35.067</a:t>
                      </a:r>
                    </a:p>
                  </a:txBody>
                  <a:tcPr marL="4093" marR="4093" marT="40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3246385410"/>
                  </a:ext>
                </a:extLst>
              </a:tr>
              <a:tr h="81859">
                <a:tc>
                  <a:txBody>
                    <a:bodyPr/>
                    <a:lstStyle/>
                    <a:p>
                      <a:pPr algn="l" fontAlgn="b"/>
                      <a:r>
                        <a:rPr lang="en-US" sz="500" b="0" i="0" u="none" strike="noStrike">
                          <a:solidFill>
                            <a:srgbClr val="000000"/>
                          </a:solidFill>
                          <a:effectLst/>
                          <a:latin typeface="Calibri" panose="020F0502020204030204" pitchFamily="34" charset="0"/>
                        </a:rPr>
                        <a:t> </a:t>
                      </a:r>
                    </a:p>
                  </a:txBody>
                  <a:tcPr marL="4093" marR="4093" marT="40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40263145"/>
                  </a:ext>
                </a:extLst>
              </a:tr>
              <a:tr h="81859">
                <a:tc>
                  <a:txBody>
                    <a:bodyPr/>
                    <a:lstStyle/>
                    <a:p>
                      <a:pPr algn="l" fontAlgn="b"/>
                      <a:r>
                        <a:rPr lang="en-US" sz="500" b="0" i="0" u="none" strike="noStrike">
                          <a:solidFill>
                            <a:srgbClr val="000000"/>
                          </a:solidFill>
                          <a:effectLst/>
                          <a:latin typeface="Calibri" panose="020F0502020204030204" pitchFamily="34" charset="0"/>
                        </a:rPr>
                        <a:t>wlp20480.21o</a:t>
                      </a:r>
                    </a:p>
                  </a:txBody>
                  <a:tcPr marL="4093" marR="4093" marT="40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b"/>
                      <a:r>
                        <a:rPr lang="en-US" sz="500" b="0" i="0" u="none" strike="noStrike">
                          <a:solidFill>
                            <a:srgbClr val="000000"/>
                          </a:solidFill>
                          <a:effectLst/>
                          <a:latin typeface="Calibri" panose="020F0502020204030204" pitchFamily="34" charset="0"/>
                        </a:rPr>
                        <a:t> TRM57971.00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0.0000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2/17/2021 0:00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2/17/2021 23:59</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36 45 59.76770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0.006</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76 15 30.56738</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0.004</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1050457.659</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3700109.841</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-13.233</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0.003</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23.994</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0.043</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GEOID18</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96%</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90%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0.017</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4,9,7</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FX0439</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b"/>
                      <a:r>
                        <a:rPr lang="en-US" sz="500" b="0" i="0" u="none" strike="noStrike">
                          <a:solidFill>
                            <a:srgbClr val="000000"/>
                          </a:solidFill>
                          <a:effectLst/>
                          <a:latin typeface="Calibri" panose="020F0502020204030204" pitchFamily="34" charset="0"/>
                        </a:rPr>
                        <a:t>S 307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189.20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-14.592</a:t>
                      </a:r>
                    </a:p>
                  </a:txBody>
                  <a:tcPr marL="4093" marR="4093" marT="40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extLst>
                  <a:ext uri="{0D108BD9-81ED-4DB2-BD59-A6C34878D82A}">
                    <a16:rowId xmlns:a16="http://schemas.microsoft.com/office/drawing/2014/main" val="4170722125"/>
                  </a:ext>
                </a:extLst>
              </a:tr>
              <a:tr h="81859">
                <a:tc>
                  <a:txBody>
                    <a:bodyPr/>
                    <a:lstStyle/>
                    <a:p>
                      <a:pPr algn="l" fontAlgn="b"/>
                      <a:r>
                        <a:rPr lang="en-US" sz="500" b="0" i="0" u="none" strike="noStrike">
                          <a:solidFill>
                            <a:srgbClr val="000000"/>
                          </a:solidFill>
                          <a:effectLst/>
                          <a:latin typeface="Calibri" panose="020F0502020204030204" pitchFamily="34" charset="0"/>
                        </a:rPr>
                        <a:t>wlp20540.21o</a:t>
                      </a:r>
                    </a:p>
                  </a:txBody>
                  <a:tcPr marL="4093" marR="4093" marT="40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b"/>
                      <a:r>
                        <a:rPr lang="en-US" sz="500" b="0" i="0" u="none" strike="noStrike">
                          <a:solidFill>
                            <a:srgbClr val="000000"/>
                          </a:solidFill>
                          <a:effectLst/>
                          <a:latin typeface="Calibri" panose="020F0502020204030204" pitchFamily="34" charset="0"/>
                        </a:rPr>
                        <a:t> TRM57971.00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0.0000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2/23/2021 0:00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2/23/2021 23:59</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36 45 59.76770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0.005</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76 15 30.56735</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0.005</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1050457.659</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3700109.842</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-13.234</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0.001</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23.993</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0.042</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GEOID18</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95%</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91%</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0.017</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4,10,7</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FX0439</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b"/>
                      <a:r>
                        <a:rPr lang="en-US" sz="500" b="0" i="0" u="none" strike="noStrike">
                          <a:solidFill>
                            <a:srgbClr val="000000"/>
                          </a:solidFill>
                          <a:effectLst/>
                          <a:latin typeface="Calibri" panose="020F0502020204030204" pitchFamily="34" charset="0"/>
                        </a:rPr>
                        <a:t>S 307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189.20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-14.594</a:t>
                      </a:r>
                    </a:p>
                  </a:txBody>
                  <a:tcPr marL="4093" marR="4093" marT="40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extLst>
                  <a:ext uri="{0D108BD9-81ED-4DB2-BD59-A6C34878D82A}">
                    <a16:rowId xmlns:a16="http://schemas.microsoft.com/office/drawing/2014/main" val="2840584933"/>
                  </a:ext>
                </a:extLst>
              </a:tr>
              <a:tr h="81859">
                <a:tc>
                  <a:txBody>
                    <a:bodyPr/>
                    <a:lstStyle/>
                    <a:p>
                      <a:pPr algn="l" fontAlgn="b"/>
                      <a:r>
                        <a:rPr lang="en-US" sz="500" b="0" i="0" u="none" strike="noStrike">
                          <a:solidFill>
                            <a:srgbClr val="000000"/>
                          </a:solidFill>
                          <a:effectLst/>
                          <a:latin typeface="Calibri" panose="020F0502020204030204" pitchFamily="34" charset="0"/>
                        </a:rPr>
                        <a:t>wlp20550.21o</a:t>
                      </a:r>
                    </a:p>
                  </a:txBody>
                  <a:tcPr marL="4093" marR="4093" marT="40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b"/>
                      <a:r>
                        <a:rPr lang="en-US" sz="500" b="0" i="0" u="none" strike="noStrike">
                          <a:solidFill>
                            <a:srgbClr val="000000"/>
                          </a:solidFill>
                          <a:effectLst/>
                          <a:latin typeface="Calibri" panose="020F0502020204030204" pitchFamily="34" charset="0"/>
                        </a:rPr>
                        <a:t> TRM57971.00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0.0000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2/24/2021 0:00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2/24/2021 23:59</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36 45 59.76778</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0.008</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76 15 30.56731</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0.004</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1050457.661</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3700109.843</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-13.227</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0.002</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24.000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0.042</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GEOID18</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95%</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91%</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0.017</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3,9,7</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FX0439</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b"/>
                      <a:r>
                        <a:rPr lang="en-US" sz="500" b="0" i="0" u="none" strike="noStrike">
                          <a:solidFill>
                            <a:srgbClr val="000000"/>
                          </a:solidFill>
                          <a:effectLst/>
                          <a:latin typeface="Calibri" panose="020F0502020204030204" pitchFamily="34" charset="0"/>
                        </a:rPr>
                        <a:t>S 307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189.20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-14.587</a:t>
                      </a:r>
                    </a:p>
                  </a:txBody>
                  <a:tcPr marL="4093" marR="4093" marT="40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extLst>
                  <a:ext uri="{0D108BD9-81ED-4DB2-BD59-A6C34878D82A}">
                    <a16:rowId xmlns:a16="http://schemas.microsoft.com/office/drawing/2014/main" val="1284584829"/>
                  </a:ext>
                </a:extLst>
              </a:tr>
              <a:tr h="81859">
                <a:tc>
                  <a:txBody>
                    <a:bodyPr/>
                    <a:lstStyle/>
                    <a:p>
                      <a:pPr algn="l" fontAlgn="b"/>
                      <a:r>
                        <a:rPr lang="en-US" sz="500" b="0" i="0" u="none" strike="noStrike">
                          <a:solidFill>
                            <a:srgbClr val="000000"/>
                          </a:solidFill>
                          <a:effectLst/>
                          <a:latin typeface="Calibri" panose="020F0502020204030204" pitchFamily="34" charset="0"/>
                        </a:rPr>
                        <a:t>wlp20630.21o</a:t>
                      </a:r>
                    </a:p>
                  </a:txBody>
                  <a:tcPr marL="4093" marR="4093" marT="40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b"/>
                      <a:r>
                        <a:rPr lang="en-US" sz="500" b="0" i="0" u="none" strike="noStrike">
                          <a:solidFill>
                            <a:srgbClr val="000000"/>
                          </a:solidFill>
                          <a:effectLst/>
                          <a:latin typeface="Calibri" panose="020F0502020204030204" pitchFamily="34" charset="0"/>
                        </a:rPr>
                        <a:t> TRM57971.00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0.0000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3/4/2021 0:00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3/4/2021 23:59</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36 45 59.76767</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0.006</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76 15 30.56731</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0.003</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1050457.658</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3700109.843</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-13.232</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0.002</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23.995</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0.043</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GEOID18</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93%</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91%</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0.017</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4,10,8</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FX0439</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b"/>
                      <a:r>
                        <a:rPr lang="en-US" sz="500" b="0" i="0" u="none" strike="noStrike">
                          <a:solidFill>
                            <a:srgbClr val="000000"/>
                          </a:solidFill>
                          <a:effectLst/>
                          <a:latin typeface="Calibri" panose="020F0502020204030204" pitchFamily="34" charset="0"/>
                        </a:rPr>
                        <a:t>S 307                     </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189.20</a:t>
                      </a:r>
                    </a:p>
                  </a:txBody>
                  <a:tcPr marL="4093" marR="4093" marT="40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500" b="0" i="0" u="none" strike="noStrike">
                          <a:solidFill>
                            <a:srgbClr val="000000"/>
                          </a:solidFill>
                          <a:effectLst/>
                          <a:latin typeface="Calibri" panose="020F0502020204030204" pitchFamily="34" charset="0"/>
                        </a:rPr>
                        <a:t>-14.591</a:t>
                      </a:r>
                    </a:p>
                  </a:txBody>
                  <a:tcPr marL="4093" marR="4093" marT="40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extLst>
                  <a:ext uri="{0D108BD9-81ED-4DB2-BD59-A6C34878D82A}">
                    <a16:rowId xmlns:a16="http://schemas.microsoft.com/office/drawing/2014/main" val="3351421271"/>
                  </a:ext>
                </a:extLst>
              </a:tr>
              <a:tr h="908640">
                <a:tc>
                  <a:txBody>
                    <a:bodyPr/>
                    <a:lstStyle/>
                    <a:p>
                      <a:pPr algn="ctr" fontAlgn="b"/>
                      <a:r>
                        <a:rPr lang="en-US" sz="700" b="0" i="0" u="none" strike="noStrike" dirty="0">
                          <a:solidFill>
                            <a:srgbClr val="000000"/>
                          </a:solidFill>
                          <a:effectLst/>
                          <a:latin typeface="Calibri" panose="020F0502020204030204" pitchFamily="34" charset="0"/>
                        </a:rPr>
                        <a:t> </a:t>
                      </a:r>
                    </a:p>
                  </a:txBody>
                  <a:tcPr marL="4093" marR="4093" marT="4093"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700" b="0" i="0" u="none" strike="noStrike" dirty="0">
                          <a:solidFill>
                            <a:srgbClr val="000000"/>
                          </a:solidFill>
                          <a:effectLst/>
                          <a:latin typeface="Calibri" panose="020F0502020204030204" pitchFamily="34" charset="0"/>
                        </a:rPr>
                        <a:t> </a:t>
                      </a:r>
                    </a:p>
                  </a:txBody>
                  <a:tcPr marL="4093" marR="4093" marT="40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700" b="0" i="0" u="none" strike="noStrike" dirty="0">
                          <a:solidFill>
                            <a:srgbClr val="000000"/>
                          </a:solidFill>
                          <a:effectLst/>
                          <a:latin typeface="Calibri" panose="020F0502020204030204" pitchFamily="34" charset="0"/>
                        </a:rPr>
                        <a:t> </a:t>
                      </a:r>
                    </a:p>
                  </a:txBody>
                  <a:tcPr marL="4093" marR="4093" marT="40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700" b="0" i="0" u="none" strike="noStrike" dirty="0">
                          <a:solidFill>
                            <a:srgbClr val="000000"/>
                          </a:solidFill>
                          <a:effectLst/>
                          <a:latin typeface="Calibri" panose="020F0502020204030204" pitchFamily="34" charset="0"/>
                        </a:rPr>
                        <a:t> </a:t>
                      </a:r>
                    </a:p>
                  </a:txBody>
                  <a:tcPr marL="4093" marR="4093" marT="40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700" b="0" i="0" u="none" strike="noStrike" dirty="0">
                          <a:solidFill>
                            <a:srgbClr val="000000"/>
                          </a:solidFill>
                          <a:effectLst/>
                          <a:latin typeface="Calibri" panose="020F0502020204030204" pitchFamily="34" charset="0"/>
                        </a:rPr>
                        <a:t> </a:t>
                      </a:r>
                    </a:p>
                  </a:txBody>
                  <a:tcPr marL="4093" marR="4093" marT="40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700" b="0" i="0" u="none" strike="noStrike" dirty="0">
                          <a:solidFill>
                            <a:srgbClr val="000000"/>
                          </a:solidFill>
                          <a:effectLst/>
                          <a:latin typeface="Calibri" panose="020F0502020204030204" pitchFamily="34" charset="0"/>
                        </a:rPr>
                        <a:t> </a:t>
                      </a:r>
                    </a:p>
                  </a:txBody>
                  <a:tcPr marL="4093" marR="4093" marT="40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700" b="0" i="0" u="none" strike="noStrike" dirty="0">
                          <a:solidFill>
                            <a:srgbClr val="000000"/>
                          </a:solidFill>
                          <a:effectLst/>
                          <a:latin typeface="Calibri" panose="020F0502020204030204" pitchFamily="34" charset="0"/>
                        </a:rPr>
                        <a:t> </a:t>
                      </a:r>
                    </a:p>
                  </a:txBody>
                  <a:tcPr marL="4093" marR="4093" marT="40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700" b="0" i="0" u="none" strike="noStrike" dirty="0">
                          <a:solidFill>
                            <a:srgbClr val="000000"/>
                          </a:solidFill>
                          <a:effectLst/>
                          <a:latin typeface="Calibri" panose="020F0502020204030204" pitchFamily="34" charset="0"/>
                        </a:rPr>
                        <a:t> </a:t>
                      </a:r>
                    </a:p>
                  </a:txBody>
                  <a:tcPr marL="4093" marR="4093" marT="40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700" b="0" i="0" u="none" strike="noStrike">
                          <a:solidFill>
                            <a:srgbClr val="000000"/>
                          </a:solidFill>
                          <a:effectLst/>
                          <a:latin typeface="Calibri" panose="020F0502020204030204" pitchFamily="34" charset="0"/>
                        </a:rPr>
                        <a:t> </a:t>
                      </a:r>
                    </a:p>
                  </a:txBody>
                  <a:tcPr marL="4093" marR="4093" marT="40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700" b="0" i="0" u="none" strike="noStrike" dirty="0">
                          <a:solidFill>
                            <a:srgbClr val="000000"/>
                          </a:solidFill>
                          <a:effectLst/>
                          <a:latin typeface="Calibri" panose="020F0502020204030204" pitchFamily="34" charset="0"/>
                        </a:rPr>
                        <a:t> </a:t>
                      </a:r>
                    </a:p>
                  </a:txBody>
                  <a:tcPr marL="4093" marR="4093" marT="40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700" b="0" i="0" u="none" strike="noStrike" dirty="0">
                          <a:solidFill>
                            <a:srgbClr val="000000"/>
                          </a:solidFill>
                          <a:effectLst/>
                          <a:latin typeface="Calibri" panose="020F0502020204030204" pitchFamily="34" charset="0"/>
                        </a:rPr>
                        <a:t> </a:t>
                      </a:r>
                    </a:p>
                  </a:txBody>
                  <a:tcPr marL="4093" marR="4093" marT="40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700" b="0" i="0" u="none" strike="noStrike">
                          <a:solidFill>
                            <a:srgbClr val="000000"/>
                          </a:solidFill>
                          <a:effectLst/>
                          <a:latin typeface="Calibri" panose="020F0502020204030204" pitchFamily="34" charset="0"/>
                        </a:rPr>
                        <a:t> </a:t>
                      </a:r>
                    </a:p>
                  </a:txBody>
                  <a:tcPr marL="4093" marR="4093" marT="40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700" b="0" i="0" u="none" strike="noStrike" dirty="0">
                          <a:solidFill>
                            <a:srgbClr val="000000"/>
                          </a:solidFill>
                          <a:effectLst/>
                          <a:latin typeface="Calibri" panose="020F0502020204030204" pitchFamily="34" charset="0"/>
                        </a:rPr>
                        <a:t> </a:t>
                      </a:r>
                    </a:p>
                  </a:txBody>
                  <a:tcPr marL="4093" marR="4093" marT="40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700" b="0" i="0" u="none" strike="noStrike">
                          <a:solidFill>
                            <a:srgbClr val="000000"/>
                          </a:solidFill>
                          <a:effectLst/>
                          <a:latin typeface="Calibri" panose="020F0502020204030204" pitchFamily="34" charset="0"/>
                        </a:rPr>
                        <a:t> </a:t>
                      </a:r>
                    </a:p>
                  </a:txBody>
                  <a:tcPr marL="4093" marR="4093" marT="40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700" b="0" i="0" u="none" strike="noStrike" dirty="0">
                          <a:solidFill>
                            <a:srgbClr val="000000"/>
                          </a:solidFill>
                          <a:effectLst/>
                          <a:latin typeface="Calibri" panose="020F0502020204030204" pitchFamily="34" charset="0"/>
                        </a:rPr>
                        <a:t> </a:t>
                      </a:r>
                    </a:p>
                  </a:txBody>
                  <a:tcPr marL="4093" marR="4093" marT="40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700" b="0" i="0" u="none" strike="noStrike">
                          <a:solidFill>
                            <a:srgbClr val="000000"/>
                          </a:solidFill>
                          <a:effectLst/>
                          <a:latin typeface="Calibri" panose="020F0502020204030204" pitchFamily="34" charset="0"/>
                        </a:rPr>
                        <a:t> </a:t>
                      </a:r>
                    </a:p>
                  </a:txBody>
                  <a:tcPr marL="4093" marR="4093" marT="40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Calibri" panose="020F0502020204030204" pitchFamily="34" charset="0"/>
                        </a:rPr>
                        <a:t>100%</a:t>
                      </a:r>
                    </a:p>
                  </a:txBody>
                  <a:tcPr marL="9525" marR="9525" marT="9525" marB="0" vert="vert27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1" i="1" u="none" strike="noStrike">
                          <a:solidFill>
                            <a:srgbClr val="FF0000"/>
                          </a:solidFill>
                          <a:effectLst/>
                          <a:latin typeface="Calibri" panose="020F0502020204030204" pitchFamily="34" charset="0"/>
                        </a:rPr>
                        <a:t>100%</a:t>
                      </a:r>
                    </a:p>
                  </a:txBody>
                  <a:tcPr marL="9525" marR="9525" marT="9525" marB="0" vert="vert27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Calibri" panose="020F0502020204030204" pitchFamily="34" charset="0"/>
                        </a:rPr>
                        <a:t> </a:t>
                      </a:r>
                    </a:p>
                  </a:txBody>
                  <a:tcPr marL="9525" marR="9525" marT="9525" marB="0" vert="vert27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1" i="1" u="none" strike="noStrike">
                          <a:solidFill>
                            <a:srgbClr val="FF0000"/>
                          </a:solidFill>
                          <a:effectLst/>
                          <a:latin typeface="Calibri" panose="020F0502020204030204" pitchFamily="34" charset="0"/>
                        </a:rPr>
                        <a:t>OPUS-RS results only</a:t>
                      </a:r>
                    </a:p>
                  </a:txBody>
                  <a:tcPr marL="9525" marR="9525" marT="9525" marB="0" vert="vert27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1" i="1" u="none" strike="noStrike">
                          <a:solidFill>
                            <a:srgbClr val="FF0000"/>
                          </a:solidFill>
                          <a:effectLst/>
                          <a:latin typeface="Calibri" panose="020F0502020204030204" pitchFamily="34" charset="0"/>
                        </a:rPr>
                        <a:t>G-file Std Dev (3rd of 3 C-records)</a:t>
                      </a:r>
                    </a:p>
                  </a:txBody>
                  <a:tcPr marL="9525" marR="9525" marT="9525" marB="0" vert="vert27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1" i="1" u="none" strike="noStrike">
                          <a:solidFill>
                            <a:srgbClr val="FF0000"/>
                          </a:solidFill>
                          <a:effectLst/>
                          <a:latin typeface="Calibri" panose="020F0502020204030204" pitchFamily="34" charset="0"/>
                        </a:rPr>
                        <a:t>Nearest PID notification</a:t>
                      </a:r>
                    </a:p>
                  </a:txBody>
                  <a:tcPr marL="9525" marR="9525" marT="9525" marB="0" vert="vert27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1" i="1" u="none" strike="noStrike">
                          <a:solidFill>
                            <a:srgbClr val="FF0000"/>
                          </a:solidFill>
                          <a:effectLst/>
                          <a:latin typeface="Calibri" panose="020F0502020204030204" pitchFamily="34" charset="0"/>
                        </a:rPr>
                        <a:t>Nearest PID designation</a:t>
                      </a:r>
                    </a:p>
                  </a:txBody>
                  <a:tcPr marL="9525" marR="9525" marT="9525" marB="0" vert="vert27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1" i="1" u="none" strike="noStrike">
                          <a:solidFill>
                            <a:srgbClr val="FF0000"/>
                          </a:solidFill>
                          <a:effectLst/>
                          <a:latin typeface="Calibri" panose="020F0502020204030204" pitchFamily="34" charset="0"/>
                        </a:rPr>
                        <a:t>Nearest PID distance</a:t>
                      </a:r>
                    </a:p>
                  </a:txBody>
                  <a:tcPr marL="9525" marR="9525" marT="9525" marB="0" vert="vert27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1" i="1" u="none" strike="noStrike" dirty="0">
                          <a:solidFill>
                            <a:srgbClr val="FF0000"/>
                          </a:solidFill>
                          <a:effectLst/>
                          <a:latin typeface="Calibri" panose="020F0502020204030204" pitchFamily="34" charset="0"/>
                        </a:rPr>
                        <a:t>IGS14 Ell </a:t>
                      </a:r>
                      <a:r>
                        <a:rPr lang="en-US" sz="700" b="1" i="1" u="none" strike="noStrike" dirty="0" err="1">
                          <a:solidFill>
                            <a:srgbClr val="FF0000"/>
                          </a:solidFill>
                          <a:effectLst/>
                          <a:latin typeface="Calibri" panose="020F0502020204030204" pitchFamily="34" charset="0"/>
                        </a:rPr>
                        <a:t>Ht</a:t>
                      </a:r>
                      <a:endParaRPr lang="en-US" sz="700" b="1" i="1" u="none" strike="noStrike" dirty="0">
                        <a:solidFill>
                          <a:srgbClr val="FF0000"/>
                        </a:solidFill>
                        <a:effectLst/>
                        <a:latin typeface="Calibri" panose="020F0502020204030204" pitchFamily="34" charset="0"/>
                      </a:endParaRPr>
                    </a:p>
                  </a:txBody>
                  <a:tcPr marL="9525" marR="9525" marT="9525" marB="0" vert="vert27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38662918"/>
                  </a:ext>
                </a:extLst>
              </a:tr>
            </a:tbl>
          </a:graphicData>
        </a:graphic>
      </p:graphicFrame>
      <p:sp>
        <p:nvSpPr>
          <p:cNvPr id="6" name="Rectangle 5">
            <a:extLst>
              <a:ext uri="{FF2B5EF4-FFF2-40B4-BE49-F238E27FC236}">
                <a16:creationId xmlns:a16="http://schemas.microsoft.com/office/drawing/2014/main" id="{A4416AC1-38F2-E548-3BA4-408EB84BBD94}"/>
              </a:ext>
            </a:extLst>
          </p:cNvPr>
          <p:cNvSpPr/>
          <p:nvPr/>
        </p:nvSpPr>
        <p:spPr>
          <a:xfrm>
            <a:off x="3879850" y="1940278"/>
            <a:ext cx="1203324" cy="2472972"/>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74C2EB9-8D6C-9468-6657-BF8E11B7C70D}"/>
              </a:ext>
            </a:extLst>
          </p:cNvPr>
          <p:cNvSpPr/>
          <p:nvPr/>
        </p:nvSpPr>
        <p:spPr>
          <a:xfrm>
            <a:off x="6203950" y="1940278"/>
            <a:ext cx="638175" cy="2472972"/>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AB1DABD9-0837-F4C4-0208-D5FAA1E03B28}"/>
              </a:ext>
            </a:extLst>
          </p:cNvPr>
          <p:cNvSpPr txBox="1"/>
          <p:nvPr/>
        </p:nvSpPr>
        <p:spPr>
          <a:xfrm>
            <a:off x="-1" y="1485080"/>
            <a:ext cx="4031817" cy="307777"/>
          </a:xfrm>
          <a:prstGeom prst="rect">
            <a:avLst/>
          </a:prstGeom>
          <a:noFill/>
        </p:spPr>
        <p:txBody>
          <a:bodyPr wrap="square" rtlCol="0">
            <a:spAutoFit/>
          </a:bodyPr>
          <a:lstStyle/>
          <a:p>
            <a:r>
              <a:rPr lang="en-US" sz="1400" dirty="0"/>
              <a:t>COPY / PASTE the </a:t>
            </a:r>
            <a:r>
              <a:rPr lang="en-US" sz="1400" dirty="0" err="1"/>
              <a:t>WinTEQC</a:t>
            </a:r>
            <a:r>
              <a:rPr lang="en-US" sz="1400" dirty="0"/>
              <a:t> output to EXCEL</a:t>
            </a:r>
          </a:p>
        </p:txBody>
      </p:sp>
      <p:sp>
        <p:nvSpPr>
          <p:cNvPr id="9" name="TextBox 8">
            <a:extLst>
              <a:ext uri="{FF2B5EF4-FFF2-40B4-BE49-F238E27FC236}">
                <a16:creationId xmlns:a16="http://schemas.microsoft.com/office/drawing/2014/main" id="{F95E9F0F-E0C2-F551-B12E-C4D055147599}"/>
              </a:ext>
            </a:extLst>
          </p:cNvPr>
          <p:cNvSpPr txBox="1"/>
          <p:nvPr/>
        </p:nvSpPr>
        <p:spPr>
          <a:xfrm>
            <a:off x="5112184" y="1054000"/>
            <a:ext cx="2729862" cy="738664"/>
          </a:xfrm>
          <a:prstGeom prst="rect">
            <a:avLst/>
          </a:prstGeom>
          <a:noFill/>
        </p:spPr>
        <p:txBody>
          <a:bodyPr wrap="square">
            <a:spAutoFit/>
          </a:bodyPr>
          <a:lstStyle/>
          <a:p>
            <a:r>
              <a:rPr lang="en-US" sz="1400" i="1" dirty="0">
                <a:solidFill>
                  <a:srgbClr val="0070C0"/>
                </a:solidFill>
              </a:rPr>
              <a:t>Included in your training .zip file</a:t>
            </a:r>
          </a:p>
          <a:p>
            <a:r>
              <a:rPr lang="en-US" sz="1400" i="1" dirty="0">
                <a:solidFill>
                  <a:srgbClr val="0070C0"/>
                </a:solidFill>
              </a:rPr>
              <a:t>OPUS Static Results:  </a:t>
            </a:r>
          </a:p>
          <a:p>
            <a:r>
              <a:rPr lang="en-US" sz="1400" i="1" dirty="0" err="1">
                <a:solidFill>
                  <a:srgbClr val="0070C0"/>
                </a:solidFill>
              </a:rPr>
              <a:t>WinTEQC</a:t>
            </a:r>
            <a:r>
              <a:rPr lang="en-US" sz="1400" i="1" dirty="0">
                <a:solidFill>
                  <a:srgbClr val="0070C0"/>
                </a:solidFill>
              </a:rPr>
              <a:t> Summary.xlsx</a:t>
            </a:r>
          </a:p>
        </p:txBody>
      </p:sp>
      <p:sp>
        <p:nvSpPr>
          <p:cNvPr id="10" name="Rectangle 9">
            <a:extLst>
              <a:ext uri="{FF2B5EF4-FFF2-40B4-BE49-F238E27FC236}">
                <a16:creationId xmlns:a16="http://schemas.microsoft.com/office/drawing/2014/main" id="{E2163C4D-9DAE-F35C-7321-5F9040FCF680}"/>
              </a:ext>
            </a:extLst>
          </p:cNvPr>
          <p:cNvSpPr/>
          <p:nvPr/>
        </p:nvSpPr>
        <p:spPr>
          <a:xfrm>
            <a:off x="5321299" y="1940278"/>
            <a:ext cx="263525" cy="2472972"/>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7E38AD7C-79AA-E012-B5D2-FAE6BAAF38C5}"/>
              </a:ext>
            </a:extLst>
          </p:cNvPr>
          <p:cNvSpPr/>
          <p:nvPr/>
        </p:nvSpPr>
        <p:spPr>
          <a:xfrm>
            <a:off x="573881" y="1940278"/>
            <a:ext cx="771525" cy="2472972"/>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D9BF09D-6B8F-B6B5-CCE8-9BD6794E17AB}"/>
              </a:ext>
            </a:extLst>
          </p:cNvPr>
          <p:cNvSpPr/>
          <p:nvPr/>
        </p:nvSpPr>
        <p:spPr>
          <a:xfrm>
            <a:off x="525780" y="4015378"/>
            <a:ext cx="899160" cy="397871"/>
          </a:xfrm>
          <a:prstGeom prst="rect">
            <a:avLst/>
          </a:prstGeom>
          <a:solidFill>
            <a:srgbClr val="0070C0">
              <a:alpha val="1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0000"/>
                </a:solidFill>
              </a:rPr>
              <a:t>?</a:t>
            </a:r>
          </a:p>
        </p:txBody>
      </p:sp>
      <p:sp>
        <p:nvSpPr>
          <p:cNvPr id="14" name="TextBox 13">
            <a:extLst>
              <a:ext uri="{FF2B5EF4-FFF2-40B4-BE49-F238E27FC236}">
                <a16:creationId xmlns:a16="http://schemas.microsoft.com/office/drawing/2014/main" id="{3BDCA819-DD29-33E7-B5E5-50CD0B0AC940}"/>
              </a:ext>
            </a:extLst>
          </p:cNvPr>
          <p:cNvSpPr txBox="1"/>
          <p:nvPr/>
        </p:nvSpPr>
        <p:spPr>
          <a:xfrm>
            <a:off x="1211508" y="5395645"/>
            <a:ext cx="6438900" cy="369332"/>
          </a:xfrm>
          <a:prstGeom prst="rect">
            <a:avLst/>
          </a:prstGeom>
          <a:noFill/>
        </p:spPr>
        <p:txBody>
          <a:bodyPr wrap="square" rtlCol="0">
            <a:spAutoFit/>
          </a:bodyPr>
          <a:lstStyle/>
          <a:p>
            <a:r>
              <a:rPr lang="en-US" i="1" dirty="0">
                <a:solidFill>
                  <a:srgbClr val="0070C0"/>
                </a:solidFill>
              </a:rPr>
              <a:t>Check the columns for any out-of-tolerance non-repeatability.</a:t>
            </a:r>
          </a:p>
        </p:txBody>
      </p:sp>
      <p:sp>
        <p:nvSpPr>
          <p:cNvPr id="15" name="TextBox 14">
            <a:extLst>
              <a:ext uri="{FF2B5EF4-FFF2-40B4-BE49-F238E27FC236}">
                <a16:creationId xmlns:a16="http://schemas.microsoft.com/office/drawing/2014/main" id="{C7C037FB-1346-B60C-B564-CC28FEF32872}"/>
              </a:ext>
            </a:extLst>
          </p:cNvPr>
          <p:cNvSpPr txBox="1"/>
          <p:nvPr/>
        </p:nvSpPr>
        <p:spPr>
          <a:xfrm>
            <a:off x="466726" y="461433"/>
            <a:ext cx="8601074" cy="646331"/>
          </a:xfrm>
          <a:prstGeom prst="rect">
            <a:avLst/>
          </a:prstGeom>
          <a:noFill/>
        </p:spPr>
        <p:txBody>
          <a:bodyPr wrap="square" rtlCol="0">
            <a:spAutoFit/>
          </a:bodyPr>
          <a:lstStyle/>
          <a:p>
            <a:r>
              <a:rPr lang="en-US" sz="3600" dirty="0" err="1">
                <a:latin typeface="+mj-lt"/>
              </a:rPr>
              <a:t>WinTeqc</a:t>
            </a:r>
            <a:r>
              <a:rPr lang="en-US" sz="3600" dirty="0">
                <a:latin typeface="+mj-lt"/>
              </a:rPr>
              <a:t> tabulates the OPUS STATIC Solutions</a:t>
            </a:r>
          </a:p>
        </p:txBody>
      </p:sp>
    </p:spTree>
    <p:extLst>
      <p:ext uri="{BB962C8B-B14F-4D97-AF65-F5344CB8AC3E}">
        <p14:creationId xmlns:p14="http://schemas.microsoft.com/office/powerpoint/2010/main" val="37245317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750"/>
                            </p:stCondLst>
                            <p:childTnLst>
                              <p:par>
                                <p:cTn id="9" presetID="22" presetClass="entr" presetSubtype="8" fill="hold" grpId="0" nodeType="afterEffect">
                                  <p:stCondLst>
                                    <p:cond delay="25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500"/>
                            </p:stCondLst>
                            <p:childTnLst>
                              <p:par>
                                <p:cTn id="13" presetID="22" presetClass="entr" presetSubtype="8" fill="hold" grpId="0" nodeType="afterEffect">
                                  <p:stCondLst>
                                    <p:cond delay="25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2250"/>
                            </p:stCondLst>
                            <p:childTnLst>
                              <p:par>
                                <p:cTn id="17" presetID="22" presetClass="entr" presetSubtype="8" fill="hold" grpId="0" nodeType="afterEffect">
                                  <p:stCondLst>
                                    <p:cond delay="25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3000"/>
                            </p:stCondLst>
                            <p:childTnLst>
                              <p:par>
                                <p:cTn id="21" presetID="22" presetClass="entr" presetSubtype="8" fill="hold" grpId="0" nodeType="afterEffect">
                                  <p:stCondLst>
                                    <p:cond delay="25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2"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367B182-90CF-F819-1F55-74156C2B7626}"/>
              </a:ext>
            </a:extLst>
          </p:cNvPr>
          <p:cNvPicPr>
            <a:picLocks noChangeAspect="1"/>
          </p:cNvPicPr>
          <p:nvPr/>
        </p:nvPicPr>
        <p:blipFill>
          <a:blip r:embed="rId2"/>
          <a:stretch>
            <a:fillRect/>
          </a:stretch>
        </p:blipFill>
        <p:spPr>
          <a:xfrm>
            <a:off x="877380" y="1110344"/>
            <a:ext cx="7465924" cy="5428568"/>
          </a:xfrm>
          <a:prstGeom prst="rect">
            <a:avLst/>
          </a:prstGeom>
        </p:spPr>
      </p:pic>
      <p:sp>
        <p:nvSpPr>
          <p:cNvPr id="2" name="Title 1">
            <a:extLst>
              <a:ext uri="{FF2B5EF4-FFF2-40B4-BE49-F238E27FC236}">
                <a16:creationId xmlns:a16="http://schemas.microsoft.com/office/drawing/2014/main" id="{97924173-AF42-4DC9-8B8E-FBFB501F4F89}"/>
              </a:ext>
            </a:extLst>
          </p:cNvPr>
          <p:cNvSpPr>
            <a:spLocks noGrp="1"/>
          </p:cNvSpPr>
          <p:nvPr>
            <p:ph type="title"/>
          </p:nvPr>
        </p:nvSpPr>
        <p:spPr/>
        <p:txBody>
          <a:bodyPr/>
          <a:lstStyle/>
          <a:p>
            <a:r>
              <a:rPr lang="en-US" dirty="0"/>
              <a:t>Individual Mark Page – upper half</a:t>
            </a:r>
          </a:p>
        </p:txBody>
      </p:sp>
      <p:sp>
        <p:nvSpPr>
          <p:cNvPr id="4" name="Date Placeholder 3">
            <a:extLst>
              <a:ext uri="{FF2B5EF4-FFF2-40B4-BE49-F238E27FC236}">
                <a16:creationId xmlns:a16="http://schemas.microsoft.com/office/drawing/2014/main" id="{2AB044E8-EF67-4599-94D8-0274C1087E76}"/>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129BBE58-8D3C-46D7-ADE0-53C66FE1659F}"/>
              </a:ext>
            </a:extLst>
          </p:cNvPr>
          <p:cNvSpPr>
            <a:spLocks noGrp="1"/>
          </p:cNvSpPr>
          <p:nvPr>
            <p:ph type="ftr" sz="quarter" idx="11"/>
          </p:nvPr>
        </p:nvSpPr>
        <p:spPr/>
        <p:txBody>
          <a:bodyPr/>
          <a:lstStyle/>
          <a:p>
            <a:pPr>
              <a:defRPr/>
            </a:pPr>
            <a:r>
              <a:rPr lang="en-US"/>
              <a:t>Step 2 : Uploading Data</a:t>
            </a:r>
            <a:endParaRPr lang="en-US" dirty="0"/>
          </a:p>
        </p:txBody>
      </p:sp>
      <p:sp>
        <p:nvSpPr>
          <p:cNvPr id="6" name="Slide Number Placeholder 5">
            <a:extLst>
              <a:ext uri="{FF2B5EF4-FFF2-40B4-BE49-F238E27FC236}">
                <a16:creationId xmlns:a16="http://schemas.microsoft.com/office/drawing/2014/main" id="{0DD47D6D-7CD3-449F-8308-78067A9B811E}"/>
              </a:ext>
            </a:extLst>
          </p:cNvPr>
          <p:cNvSpPr>
            <a:spLocks noGrp="1"/>
          </p:cNvSpPr>
          <p:nvPr>
            <p:ph type="sldNum" sz="quarter" idx="12"/>
          </p:nvPr>
        </p:nvSpPr>
        <p:spPr/>
        <p:txBody>
          <a:bodyPr/>
          <a:lstStyle/>
          <a:p>
            <a:pPr>
              <a:defRPr/>
            </a:pPr>
            <a:fld id="{73529DF9-F8E1-4220-8C8F-E52644C5560B}" type="slidenum">
              <a:rPr lang="en-US" smtClean="0"/>
              <a:pPr>
                <a:defRPr/>
              </a:pPr>
              <a:t>65</a:t>
            </a:fld>
            <a:endParaRPr lang="en-US"/>
          </a:p>
        </p:txBody>
      </p:sp>
      <p:cxnSp>
        <p:nvCxnSpPr>
          <p:cNvPr id="9" name="Straight Arrow Connector 8">
            <a:extLst>
              <a:ext uri="{FF2B5EF4-FFF2-40B4-BE49-F238E27FC236}">
                <a16:creationId xmlns:a16="http://schemas.microsoft.com/office/drawing/2014/main" id="{F6EB0F23-54A6-4E0B-9FC1-F33BA2B19F6D}"/>
              </a:ext>
            </a:extLst>
          </p:cNvPr>
          <p:cNvCxnSpPr>
            <a:cxnSpLocks/>
            <a:stCxn id="13" idx="1"/>
          </p:cNvCxnSpPr>
          <p:nvPr/>
        </p:nvCxnSpPr>
        <p:spPr>
          <a:xfrm flipH="1">
            <a:off x="4179094" y="2377314"/>
            <a:ext cx="1894735" cy="0"/>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50FA73DC-EED2-4567-A128-266D1DD37998}"/>
              </a:ext>
            </a:extLst>
          </p:cNvPr>
          <p:cNvSpPr txBox="1"/>
          <p:nvPr/>
        </p:nvSpPr>
        <p:spPr>
          <a:xfrm>
            <a:off x="6073829" y="2115704"/>
            <a:ext cx="1715911" cy="523220"/>
          </a:xfrm>
          <a:prstGeom prst="rect">
            <a:avLst/>
          </a:prstGeom>
          <a:solidFill>
            <a:schemeClr val="accent1">
              <a:lumMod val="20000"/>
              <a:lumOff val="80000"/>
            </a:schemeClr>
          </a:solidFill>
          <a:ln w="22225">
            <a:solidFill>
              <a:schemeClr val="accent1"/>
            </a:solidFill>
          </a:ln>
        </p:spPr>
        <p:txBody>
          <a:bodyPr wrap="square" rtlCol="0">
            <a:spAutoFit/>
          </a:bodyPr>
          <a:lstStyle/>
          <a:p>
            <a:r>
              <a:rPr lang="en-US" sz="1400" dirty="0"/>
              <a:t>Did mark icon plot where expected?</a:t>
            </a:r>
          </a:p>
        </p:txBody>
      </p:sp>
      <p:cxnSp>
        <p:nvCxnSpPr>
          <p:cNvPr id="16" name="Straight Arrow Connector 15">
            <a:extLst>
              <a:ext uri="{FF2B5EF4-FFF2-40B4-BE49-F238E27FC236}">
                <a16:creationId xmlns:a16="http://schemas.microsoft.com/office/drawing/2014/main" id="{A9D7221A-0962-4910-99AC-54DABCC3D866}"/>
              </a:ext>
            </a:extLst>
          </p:cNvPr>
          <p:cNvCxnSpPr>
            <a:cxnSpLocks/>
            <a:stCxn id="17" idx="1"/>
            <a:endCxn id="18" idx="0"/>
          </p:cNvCxnSpPr>
          <p:nvPr/>
        </p:nvCxnSpPr>
        <p:spPr>
          <a:xfrm flipH="1">
            <a:off x="4528369" y="5345051"/>
            <a:ext cx="1545460" cy="529752"/>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5F1F119F-ECB6-4583-9654-F8CDCFB55B49}"/>
              </a:ext>
            </a:extLst>
          </p:cNvPr>
          <p:cNvSpPr txBox="1"/>
          <p:nvPr/>
        </p:nvSpPr>
        <p:spPr>
          <a:xfrm>
            <a:off x="6073829" y="5083441"/>
            <a:ext cx="1715911" cy="523220"/>
          </a:xfrm>
          <a:prstGeom prst="rect">
            <a:avLst/>
          </a:prstGeom>
          <a:solidFill>
            <a:schemeClr val="accent1">
              <a:lumMod val="20000"/>
              <a:lumOff val="80000"/>
            </a:schemeClr>
          </a:solidFill>
          <a:ln w="22225">
            <a:solidFill>
              <a:schemeClr val="accent1"/>
            </a:solidFill>
          </a:ln>
        </p:spPr>
        <p:txBody>
          <a:bodyPr wrap="square" rtlCol="0">
            <a:spAutoFit/>
          </a:bodyPr>
          <a:lstStyle/>
          <a:p>
            <a:r>
              <a:rPr lang="en-US" sz="1400" dirty="0"/>
              <a:t>Verify Hardware Summary</a:t>
            </a:r>
          </a:p>
        </p:txBody>
      </p:sp>
      <p:sp>
        <p:nvSpPr>
          <p:cNvPr id="18" name="Rectangle 17">
            <a:extLst>
              <a:ext uri="{FF2B5EF4-FFF2-40B4-BE49-F238E27FC236}">
                <a16:creationId xmlns:a16="http://schemas.microsoft.com/office/drawing/2014/main" id="{D2A27FEE-CE66-4C8A-A9E5-6A95AA5FB95F}"/>
              </a:ext>
            </a:extLst>
          </p:cNvPr>
          <p:cNvSpPr/>
          <p:nvPr/>
        </p:nvSpPr>
        <p:spPr>
          <a:xfrm>
            <a:off x="877380" y="5874803"/>
            <a:ext cx="7301978" cy="618067"/>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D09066FE-5267-5168-0687-239349C7C837}"/>
              </a:ext>
            </a:extLst>
          </p:cNvPr>
          <p:cNvSpPr txBox="1"/>
          <p:nvPr/>
        </p:nvSpPr>
        <p:spPr>
          <a:xfrm>
            <a:off x="5817158" y="1097280"/>
            <a:ext cx="2362200" cy="382900"/>
          </a:xfrm>
          <a:prstGeom prst="rect">
            <a:avLst/>
          </a:prstGeom>
          <a:noFill/>
        </p:spPr>
        <p:txBody>
          <a:bodyPr wrap="square" rtlCol="0">
            <a:spAutoFit/>
          </a:bodyPr>
          <a:lstStyle/>
          <a:p>
            <a:r>
              <a:rPr lang="en-US" dirty="0">
                <a:solidFill>
                  <a:srgbClr val="0070C0"/>
                </a:solidFill>
              </a:rPr>
              <a:t>BRMR - </a:t>
            </a:r>
            <a:r>
              <a:rPr lang="en-US" dirty="0" err="1">
                <a:solidFill>
                  <a:srgbClr val="0070C0"/>
                </a:solidFill>
              </a:rPr>
              <a:t>Breadmaker</a:t>
            </a:r>
            <a:endParaRPr lang="en-US" dirty="0">
              <a:solidFill>
                <a:srgbClr val="0070C0"/>
              </a:solidFill>
            </a:endParaRPr>
          </a:p>
        </p:txBody>
      </p:sp>
    </p:spTree>
    <p:extLst>
      <p:ext uri="{BB962C8B-B14F-4D97-AF65-F5344CB8AC3E}">
        <p14:creationId xmlns:p14="http://schemas.microsoft.com/office/powerpoint/2010/main" val="193184485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25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500"/>
                                        <p:tgtEl>
                                          <p:spTgt spid="13"/>
                                        </p:tgtEl>
                                      </p:cBhvr>
                                    </p:animEffect>
                                  </p:childTnLst>
                                </p:cTn>
                              </p:par>
                            </p:childTnLst>
                          </p:cTn>
                        </p:par>
                        <p:par>
                          <p:cTn id="8" fill="hold">
                            <p:stCondLst>
                              <p:cond delay="750"/>
                            </p:stCondLst>
                            <p:childTnLst>
                              <p:par>
                                <p:cTn id="9" presetID="22" presetClass="entr" presetSubtype="2" fill="hold" nodeType="afterEffect">
                                  <p:stCondLst>
                                    <p:cond delay="250"/>
                                  </p:stCondLst>
                                  <p:childTnLst>
                                    <p:set>
                                      <p:cBhvr>
                                        <p:cTn id="10" dur="1" fill="hold">
                                          <p:stCondLst>
                                            <p:cond delay="0"/>
                                          </p:stCondLst>
                                        </p:cTn>
                                        <p:tgtEl>
                                          <p:spTgt spid="9"/>
                                        </p:tgtEl>
                                        <p:attrNameLst>
                                          <p:attrName>style.visibility</p:attrName>
                                        </p:attrNameLst>
                                      </p:cBhvr>
                                      <p:to>
                                        <p:strVal val="visible"/>
                                      </p:to>
                                    </p:set>
                                    <p:animEffect transition="in" filter="wipe(right)">
                                      <p:cBhvr>
                                        <p:cTn id="11" dur="500"/>
                                        <p:tgtEl>
                                          <p:spTgt spid="9"/>
                                        </p:tgtEl>
                                      </p:cBhvr>
                                    </p:animEffect>
                                  </p:childTnLst>
                                </p:cTn>
                              </p:par>
                            </p:childTnLst>
                          </p:cTn>
                        </p:par>
                        <p:par>
                          <p:cTn id="12" fill="hold">
                            <p:stCondLst>
                              <p:cond delay="1500"/>
                            </p:stCondLst>
                            <p:childTnLst>
                              <p:par>
                                <p:cTn id="13" presetID="22" presetClass="entr" presetSubtype="2" fill="hold" grpId="0" nodeType="afterEffect">
                                  <p:stCondLst>
                                    <p:cond delay="250"/>
                                  </p:stCondLst>
                                  <p:childTnLst>
                                    <p:set>
                                      <p:cBhvr>
                                        <p:cTn id="14" dur="1" fill="hold">
                                          <p:stCondLst>
                                            <p:cond delay="0"/>
                                          </p:stCondLst>
                                        </p:cTn>
                                        <p:tgtEl>
                                          <p:spTgt spid="17"/>
                                        </p:tgtEl>
                                        <p:attrNameLst>
                                          <p:attrName>style.visibility</p:attrName>
                                        </p:attrNameLst>
                                      </p:cBhvr>
                                      <p:to>
                                        <p:strVal val="visible"/>
                                      </p:to>
                                    </p:set>
                                    <p:animEffect transition="in" filter="wipe(right)">
                                      <p:cBhvr>
                                        <p:cTn id="15" dur="500"/>
                                        <p:tgtEl>
                                          <p:spTgt spid="17"/>
                                        </p:tgtEl>
                                      </p:cBhvr>
                                    </p:animEffect>
                                  </p:childTnLst>
                                </p:cTn>
                              </p:par>
                            </p:childTnLst>
                          </p:cTn>
                        </p:par>
                        <p:par>
                          <p:cTn id="16" fill="hold">
                            <p:stCondLst>
                              <p:cond delay="2250"/>
                            </p:stCondLst>
                            <p:childTnLst>
                              <p:par>
                                <p:cTn id="17" presetID="22" presetClass="entr" presetSubtype="2" fill="hold" nodeType="afterEffect">
                                  <p:stCondLst>
                                    <p:cond delay="250"/>
                                  </p:stCondLst>
                                  <p:childTnLst>
                                    <p:set>
                                      <p:cBhvr>
                                        <p:cTn id="18" dur="1" fill="hold">
                                          <p:stCondLst>
                                            <p:cond delay="0"/>
                                          </p:stCondLst>
                                        </p:cTn>
                                        <p:tgtEl>
                                          <p:spTgt spid="16"/>
                                        </p:tgtEl>
                                        <p:attrNameLst>
                                          <p:attrName>style.visibility</p:attrName>
                                        </p:attrNameLst>
                                      </p:cBhvr>
                                      <p:to>
                                        <p:strVal val="visible"/>
                                      </p:to>
                                    </p:set>
                                    <p:animEffect transition="in" filter="wipe(right)">
                                      <p:cBhvr>
                                        <p:cTn id="19" dur="500"/>
                                        <p:tgtEl>
                                          <p:spTgt spid="16"/>
                                        </p:tgtEl>
                                      </p:cBhvr>
                                    </p:animEffect>
                                  </p:childTnLst>
                                </p:cTn>
                              </p:par>
                            </p:childTnLst>
                          </p:cTn>
                        </p:par>
                        <p:par>
                          <p:cTn id="20" fill="hold">
                            <p:stCondLst>
                              <p:cond delay="3000"/>
                            </p:stCondLst>
                            <p:childTnLst>
                              <p:par>
                                <p:cTn id="21" presetID="22" presetClass="entr" presetSubtype="2" fill="hold" grpId="0" nodeType="afterEffect">
                                  <p:stCondLst>
                                    <p:cond delay="250"/>
                                  </p:stCondLst>
                                  <p:childTnLst>
                                    <p:set>
                                      <p:cBhvr>
                                        <p:cTn id="22" dur="1" fill="hold">
                                          <p:stCondLst>
                                            <p:cond delay="0"/>
                                          </p:stCondLst>
                                        </p:cTn>
                                        <p:tgtEl>
                                          <p:spTgt spid="18"/>
                                        </p:tgtEl>
                                        <p:attrNameLst>
                                          <p:attrName>style.visibility</p:attrName>
                                        </p:attrNameLst>
                                      </p:cBhvr>
                                      <p:to>
                                        <p:strVal val="visible"/>
                                      </p:to>
                                    </p:set>
                                    <p:animEffect transition="in" filter="wipe(right)">
                                      <p:cBhvr>
                                        <p:cTn id="2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animBg="1"/>
      <p:bldP spid="18"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38">
            <a:extLst>
              <a:ext uri="{FF2B5EF4-FFF2-40B4-BE49-F238E27FC236}">
                <a16:creationId xmlns:a16="http://schemas.microsoft.com/office/drawing/2014/main" id="{60ED0182-B690-972C-7505-24C27AD347E0}"/>
              </a:ext>
            </a:extLst>
          </p:cNvPr>
          <p:cNvPicPr>
            <a:picLocks noChangeAspect="1"/>
          </p:cNvPicPr>
          <p:nvPr/>
        </p:nvPicPr>
        <p:blipFill>
          <a:blip r:embed="rId2"/>
          <a:stretch>
            <a:fillRect/>
          </a:stretch>
        </p:blipFill>
        <p:spPr>
          <a:xfrm>
            <a:off x="621028" y="4580886"/>
            <a:ext cx="1228571" cy="847619"/>
          </a:xfrm>
          <a:prstGeom prst="rect">
            <a:avLst/>
          </a:prstGeom>
        </p:spPr>
      </p:pic>
      <p:pic>
        <p:nvPicPr>
          <p:cNvPr id="8" name="Picture 7">
            <a:extLst>
              <a:ext uri="{FF2B5EF4-FFF2-40B4-BE49-F238E27FC236}">
                <a16:creationId xmlns:a16="http://schemas.microsoft.com/office/drawing/2014/main" id="{F2B7B62C-D29E-D0FC-2703-030C918ACD91}"/>
              </a:ext>
            </a:extLst>
          </p:cNvPr>
          <p:cNvPicPr>
            <a:picLocks noChangeAspect="1"/>
          </p:cNvPicPr>
          <p:nvPr/>
        </p:nvPicPr>
        <p:blipFill>
          <a:blip r:embed="rId3"/>
          <a:stretch>
            <a:fillRect/>
          </a:stretch>
        </p:blipFill>
        <p:spPr>
          <a:xfrm>
            <a:off x="0" y="1193572"/>
            <a:ext cx="9144000" cy="2889368"/>
          </a:xfrm>
          <a:prstGeom prst="rect">
            <a:avLst/>
          </a:prstGeom>
        </p:spPr>
      </p:pic>
      <p:sp>
        <p:nvSpPr>
          <p:cNvPr id="2" name="Title 1">
            <a:extLst>
              <a:ext uri="{FF2B5EF4-FFF2-40B4-BE49-F238E27FC236}">
                <a16:creationId xmlns:a16="http://schemas.microsoft.com/office/drawing/2014/main" id="{40B3D263-0CB2-425C-B639-03243491CCCF}"/>
              </a:ext>
            </a:extLst>
          </p:cNvPr>
          <p:cNvSpPr>
            <a:spLocks noGrp="1"/>
          </p:cNvSpPr>
          <p:nvPr>
            <p:ph type="title"/>
          </p:nvPr>
        </p:nvSpPr>
        <p:spPr/>
        <p:txBody>
          <a:bodyPr/>
          <a:lstStyle/>
          <a:p>
            <a:r>
              <a:rPr lang="en-US" dirty="0"/>
              <a:t>Mark Icon Plot</a:t>
            </a:r>
          </a:p>
        </p:txBody>
      </p:sp>
      <p:sp>
        <p:nvSpPr>
          <p:cNvPr id="3" name="Date Placeholder 2">
            <a:extLst>
              <a:ext uri="{FF2B5EF4-FFF2-40B4-BE49-F238E27FC236}">
                <a16:creationId xmlns:a16="http://schemas.microsoft.com/office/drawing/2014/main" id="{EE1EC33F-AD2C-4A28-8B26-E151D437E7D1}"/>
              </a:ext>
            </a:extLst>
          </p:cNvPr>
          <p:cNvSpPr>
            <a:spLocks noGrp="1"/>
          </p:cNvSpPr>
          <p:nvPr>
            <p:ph type="dt" sz="half" idx="10"/>
          </p:nvPr>
        </p:nvSpPr>
        <p:spPr/>
        <p:txBody>
          <a:bodyPr/>
          <a:lstStyle/>
          <a:p>
            <a:pPr>
              <a:defRPr/>
            </a:pPr>
            <a:r>
              <a:rPr lang="en-US"/>
              <a:t>2023-10-16</a:t>
            </a:r>
            <a:endParaRPr lang="en-US" dirty="0"/>
          </a:p>
        </p:txBody>
      </p:sp>
      <p:sp>
        <p:nvSpPr>
          <p:cNvPr id="4" name="Footer Placeholder 3">
            <a:extLst>
              <a:ext uri="{FF2B5EF4-FFF2-40B4-BE49-F238E27FC236}">
                <a16:creationId xmlns:a16="http://schemas.microsoft.com/office/drawing/2014/main" id="{F4638751-16FC-4C10-A753-92FF1B8FE4F7}"/>
              </a:ext>
            </a:extLst>
          </p:cNvPr>
          <p:cNvSpPr>
            <a:spLocks noGrp="1"/>
          </p:cNvSpPr>
          <p:nvPr>
            <p:ph type="ftr" sz="quarter" idx="11"/>
          </p:nvPr>
        </p:nvSpPr>
        <p:spPr/>
        <p:txBody>
          <a:bodyPr/>
          <a:lstStyle/>
          <a:p>
            <a:pPr>
              <a:defRPr/>
            </a:pPr>
            <a:r>
              <a:rPr lang="en-US"/>
              <a:t>Step 2 : Uploading Data</a:t>
            </a:r>
            <a:endParaRPr lang="en-US" dirty="0"/>
          </a:p>
        </p:txBody>
      </p:sp>
      <p:sp>
        <p:nvSpPr>
          <p:cNvPr id="5" name="Slide Number Placeholder 4">
            <a:extLst>
              <a:ext uri="{FF2B5EF4-FFF2-40B4-BE49-F238E27FC236}">
                <a16:creationId xmlns:a16="http://schemas.microsoft.com/office/drawing/2014/main" id="{525D0CA7-7CCE-4B15-9203-6CEB0A0901E9}"/>
              </a:ext>
            </a:extLst>
          </p:cNvPr>
          <p:cNvSpPr>
            <a:spLocks noGrp="1"/>
          </p:cNvSpPr>
          <p:nvPr>
            <p:ph type="sldNum" sz="quarter" idx="12"/>
          </p:nvPr>
        </p:nvSpPr>
        <p:spPr/>
        <p:txBody>
          <a:bodyPr/>
          <a:lstStyle/>
          <a:p>
            <a:pPr>
              <a:defRPr/>
            </a:pPr>
            <a:fld id="{5434C86E-AAC7-4EB9-9B17-B55C6A233846}" type="slidenum">
              <a:rPr lang="en-US" smtClean="0"/>
              <a:pPr>
                <a:defRPr/>
              </a:pPr>
              <a:t>66</a:t>
            </a:fld>
            <a:endParaRPr lang="en-US"/>
          </a:p>
        </p:txBody>
      </p:sp>
      <p:sp>
        <p:nvSpPr>
          <p:cNvPr id="12" name="TextBox 11">
            <a:extLst>
              <a:ext uri="{FF2B5EF4-FFF2-40B4-BE49-F238E27FC236}">
                <a16:creationId xmlns:a16="http://schemas.microsoft.com/office/drawing/2014/main" id="{C859520F-977C-48A3-8B64-5FE6337B7F9E}"/>
              </a:ext>
            </a:extLst>
          </p:cNvPr>
          <p:cNvSpPr txBox="1"/>
          <p:nvPr/>
        </p:nvSpPr>
        <p:spPr>
          <a:xfrm>
            <a:off x="1802971" y="4334064"/>
            <a:ext cx="3778519" cy="646331"/>
          </a:xfrm>
          <a:prstGeom prst="rect">
            <a:avLst/>
          </a:prstGeom>
          <a:noFill/>
        </p:spPr>
        <p:txBody>
          <a:bodyPr wrap="square" rtlCol="0">
            <a:spAutoFit/>
          </a:bodyPr>
          <a:lstStyle/>
          <a:p>
            <a:r>
              <a:rPr lang="en-US" dirty="0"/>
              <a:t>Hover cursor on yellow Mark Icon – shows Mark ID (</a:t>
            </a:r>
            <a:r>
              <a:rPr lang="en-US" dirty="0" err="1"/>
              <a:t>brmr</a:t>
            </a:r>
            <a:r>
              <a:rPr lang="en-US" dirty="0"/>
              <a:t>)</a:t>
            </a:r>
          </a:p>
        </p:txBody>
      </p:sp>
      <p:sp>
        <p:nvSpPr>
          <p:cNvPr id="13" name="TextBox 12">
            <a:extLst>
              <a:ext uri="{FF2B5EF4-FFF2-40B4-BE49-F238E27FC236}">
                <a16:creationId xmlns:a16="http://schemas.microsoft.com/office/drawing/2014/main" id="{639493EE-7503-417A-A21C-8B31430C8099}"/>
              </a:ext>
            </a:extLst>
          </p:cNvPr>
          <p:cNvSpPr txBox="1"/>
          <p:nvPr/>
        </p:nvSpPr>
        <p:spPr>
          <a:xfrm>
            <a:off x="2039815" y="5536816"/>
            <a:ext cx="4602205" cy="646331"/>
          </a:xfrm>
          <a:prstGeom prst="rect">
            <a:avLst/>
          </a:prstGeom>
          <a:noFill/>
        </p:spPr>
        <p:txBody>
          <a:bodyPr wrap="square" rtlCol="0">
            <a:spAutoFit/>
          </a:bodyPr>
          <a:lstStyle/>
          <a:p>
            <a:pPr algn="r"/>
            <a:r>
              <a:rPr lang="en-US" dirty="0"/>
              <a:t>Hover cursor on black Triangle – shows PID of nearest published mark (DG9069)</a:t>
            </a:r>
          </a:p>
        </p:txBody>
      </p:sp>
      <p:sp>
        <p:nvSpPr>
          <p:cNvPr id="14" name="TextBox 13">
            <a:extLst>
              <a:ext uri="{FF2B5EF4-FFF2-40B4-BE49-F238E27FC236}">
                <a16:creationId xmlns:a16="http://schemas.microsoft.com/office/drawing/2014/main" id="{32EAF15E-C4F3-48F3-8DF8-4A795E5DCD8D}"/>
              </a:ext>
            </a:extLst>
          </p:cNvPr>
          <p:cNvSpPr txBox="1"/>
          <p:nvPr/>
        </p:nvSpPr>
        <p:spPr>
          <a:xfrm>
            <a:off x="5652449" y="1677179"/>
            <a:ext cx="2708896" cy="861774"/>
          </a:xfrm>
          <a:prstGeom prst="rect">
            <a:avLst/>
          </a:prstGeom>
          <a:solidFill>
            <a:schemeClr val="accent1">
              <a:lumMod val="20000"/>
              <a:lumOff val="80000"/>
            </a:schemeClr>
          </a:solidFill>
          <a:ln w="25400">
            <a:solidFill>
              <a:schemeClr val="accent1"/>
            </a:solidFill>
          </a:ln>
        </p:spPr>
        <p:txBody>
          <a:bodyPr wrap="square" rtlCol="0">
            <a:spAutoFit/>
          </a:bodyPr>
          <a:lstStyle/>
          <a:p>
            <a:r>
              <a:rPr lang="en-US" dirty="0"/>
              <a:t>Is the Mark Icon plotted where expected? </a:t>
            </a:r>
            <a:r>
              <a:rPr lang="en-US" sz="1400" i="1" dirty="0">
                <a:solidFill>
                  <a:srgbClr val="0070C0"/>
                </a:solidFill>
              </a:rPr>
              <a:t>Did field crew occupy wrong mark?</a:t>
            </a:r>
            <a:endParaRPr lang="en-US" i="1" dirty="0">
              <a:solidFill>
                <a:srgbClr val="0070C0"/>
              </a:solidFill>
            </a:endParaRPr>
          </a:p>
        </p:txBody>
      </p:sp>
      <p:cxnSp>
        <p:nvCxnSpPr>
          <p:cNvPr id="15" name="Straight Arrow Connector 14">
            <a:extLst>
              <a:ext uri="{FF2B5EF4-FFF2-40B4-BE49-F238E27FC236}">
                <a16:creationId xmlns:a16="http://schemas.microsoft.com/office/drawing/2014/main" id="{4F407577-ACD4-4C44-9502-12490C4AC13E}"/>
              </a:ext>
            </a:extLst>
          </p:cNvPr>
          <p:cNvCxnSpPr>
            <a:cxnSpLocks/>
            <a:endCxn id="39" idx="0"/>
          </p:cNvCxnSpPr>
          <p:nvPr/>
        </p:nvCxnSpPr>
        <p:spPr>
          <a:xfrm flipH="1">
            <a:off x="1235314" y="2444750"/>
            <a:ext cx="3215058" cy="2136136"/>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16" name="Picture 15" descr="whitearrow.gif">
            <a:extLst>
              <a:ext uri="{FF2B5EF4-FFF2-40B4-BE49-F238E27FC236}">
                <a16:creationId xmlns:a16="http://schemas.microsoft.com/office/drawing/2014/main" id="{44E5EA9C-204B-41CD-BE9C-923B3C7EBC28}"/>
              </a:ext>
            </a:extLst>
          </p:cNvPr>
          <p:cNvPicPr>
            <a:picLocks noChangeAspect="1"/>
          </p:cNvPicPr>
          <p:nvPr/>
        </p:nvPicPr>
        <p:blipFill>
          <a:blip r:embed="rId4" cstate="print"/>
          <a:srcRect/>
          <a:stretch>
            <a:fillRect/>
          </a:stretch>
        </p:blipFill>
        <p:spPr bwMode="auto">
          <a:xfrm rot="1270003" flipV="1">
            <a:off x="1116040" y="4601616"/>
            <a:ext cx="439387" cy="411779"/>
          </a:xfrm>
          <a:prstGeom prst="rect">
            <a:avLst/>
          </a:prstGeom>
          <a:noFill/>
          <a:ln w="9525">
            <a:noFill/>
            <a:miter lim="800000"/>
            <a:headEnd/>
            <a:tailEnd/>
          </a:ln>
        </p:spPr>
      </p:pic>
      <p:cxnSp>
        <p:nvCxnSpPr>
          <p:cNvPr id="22" name="Straight Arrow Connector 21">
            <a:extLst>
              <a:ext uri="{FF2B5EF4-FFF2-40B4-BE49-F238E27FC236}">
                <a16:creationId xmlns:a16="http://schemas.microsoft.com/office/drawing/2014/main" id="{51305EFC-D992-54F8-ED94-A35FBC69A3F0}"/>
              </a:ext>
            </a:extLst>
          </p:cNvPr>
          <p:cNvCxnSpPr>
            <a:cxnSpLocks/>
            <a:endCxn id="42" idx="0"/>
          </p:cNvCxnSpPr>
          <p:nvPr/>
        </p:nvCxnSpPr>
        <p:spPr>
          <a:xfrm>
            <a:off x="4540250" y="2606675"/>
            <a:ext cx="2893536" cy="2273410"/>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42" name="Picture 41">
            <a:extLst>
              <a:ext uri="{FF2B5EF4-FFF2-40B4-BE49-F238E27FC236}">
                <a16:creationId xmlns:a16="http://schemas.microsoft.com/office/drawing/2014/main" id="{CB34AAF7-9162-C6FC-D6B0-34CCD3F67DB9}"/>
              </a:ext>
            </a:extLst>
          </p:cNvPr>
          <p:cNvPicPr>
            <a:picLocks noChangeAspect="1"/>
          </p:cNvPicPr>
          <p:nvPr/>
        </p:nvPicPr>
        <p:blipFill>
          <a:blip r:embed="rId5"/>
          <a:stretch>
            <a:fillRect/>
          </a:stretch>
        </p:blipFill>
        <p:spPr>
          <a:xfrm>
            <a:off x="6814738" y="4880085"/>
            <a:ext cx="1238095" cy="885714"/>
          </a:xfrm>
          <a:prstGeom prst="rect">
            <a:avLst/>
          </a:prstGeom>
        </p:spPr>
      </p:pic>
      <p:pic>
        <p:nvPicPr>
          <p:cNvPr id="46" name="Picture 45" descr="whitearrow.gif">
            <a:extLst>
              <a:ext uri="{FF2B5EF4-FFF2-40B4-BE49-F238E27FC236}">
                <a16:creationId xmlns:a16="http://schemas.microsoft.com/office/drawing/2014/main" id="{010255BD-F879-6571-E1D8-37634A76D46D}"/>
              </a:ext>
            </a:extLst>
          </p:cNvPr>
          <p:cNvPicPr>
            <a:picLocks noChangeAspect="1"/>
          </p:cNvPicPr>
          <p:nvPr/>
        </p:nvPicPr>
        <p:blipFill>
          <a:blip r:embed="rId4" cstate="print"/>
          <a:srcRect/>
          <a:stretch>
            <a:fillRect/>
          </a:stretch>
        </p:blipFill>
        <p:spPr bwMode="auto">
          <a:xfrm rot="1270003" flipV="1">
            <a:off x="7303480" y="4989085"/>
            <a:ext cx="439387" cy="411779"/>
          </a:xfrm>
          <a:prstGeom prst="rect">
            <a:avLst/>
          </a:prstGeom>
          <a:noFill/>
          <a:ln w="9525">
            <a:noFill/>
            <a:miter lim="800000"/>
            <a:headEnd/>
            <a:tailEnd/>
          </a:ln>
        </p:spPr>
      </p:pic>
      <p:pic>
        <p:nvPicPr>
          <p:cNvPr id="47" name="Picture 46" descr="whitearrow.gif">
            <a:extLst>
              <a:ext uri="{FF2B5EF4-FFF2-40B4-BE49-F238E27FC236}">
                <a16:creationId xmlns:a16="http://schemas.microsoft.com/office/drawing/2014/main" id="{090EB1A4-5BD1-6ED6-0999-FA729D6405B5}"/>
              </a:ext>
            </a:extLst>
          </p:cNvPr>
          <p:cNvPicPr>
            <a:picLocks noChangeAspect="1"/>
          </p:cNvPicPr>
          <p:nvPr/>
        </p:nvPicPr>
        <p:blipFill>
          <a:blip r:embed="rId4" cstate="print"/>
          <a:srcRect/>
          <a:stretch>
            <a:fillRect/>
          </a:stretch>
        </p:blipFill>
        <p:spPr bwMode="auto">
          <a:xfrm rot="1270003" flipV="1">
            <a:off x="4580414" y="2173503"/>
            <a:ext cx="439387" cy="411779"/>
          </a:xfrm>
          <a:prstGeom prst="rect">
            <a:avLst/>
          </a:prstGeom>
          <a:noFill/>
          <a:ln w="9525">
            <a:noFill/>
            <a:miter lim="800000"/>
            <a:headEnd/>
            <a:tailEnd/>
          </a:ln>
        </p:spPr>
      </p:pic>
      <p:sp>
        <p:nvSpPr>
          <p:cNvPr id="50" name="TextBox 49">
            <a:extLst>
              <a:ext uri="{FF2B5EF4-FFF2-40B4-BE49-F238E27FC236}">
                <a16:creationId xmlns:a16="http://schemas.microsoft.com/office/drawing/2014/main" id="{FE2022C0-5A17-1449-7ACF-3B00537783E5}"/>
              </a:ext>
            </a:extLst>
          </p:cNvPr>
          <p:cNvSpPr txBox="1"/>
          <p:nvPr/>
        </p:nvSpPr>
        <p:spPr>
          <a:xfrm>
            <a:off x="6718297" y="560571"/>
            <a:ext cx="2362200" cy="382900"/>
          </a:xfrm>
          <a:prstGeom prst="rect">
            <a:avLst/>
          </a:prstGeom>
          <a:noFill/>
        </p:spPr>
        <p:txBody>
          <a:bodyPr wrap="square" rtlCol="0">
            <a:spAutoFit/>
          </a:bodyPr>
          <a:lstStyle/>
          <a:p>
            <a:r>
              <a:rPr lang="en-US" dirty="0">
                <a:solidFill>
                  <a:srgbClr val="0070C0"/>
                </a:solidFill>
              </a:rPr>
              <a:t>BRMR - </a:t>
            </a:r>
            <a:r>
              <a:rPr lang="en-US" dirty="0" err="1">
                <a:solidFill>
                  <a:srgbClr val="0070C0"/>
                </a:solidFill>
              </a:rPr>
              <a:t>Breadmaker</a:t>
            </a:r>
            <a:endParaRPr lang="en-US" dirty="0">
              <a:solidFill>
                <a:srgbClr val="0070C0"/>
              </a:solidFill>
            </a:endParaRPr>
          </a:p>
        </p:txBody>
      </p:sp>
    </p:spTree>
    <p:extLst>
      <p:ext uri="{BB962C8B-B14F-4D97-AF65-F5344CB8AC3E}">
        <p14:creationId xmlns:p14="http://schemas.microsoft.com/office/powerpoint/2010/main" val="258908447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25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par>
                          <p:cTn id="8" fill="hold">
                            <p:stCondLst>
                              <p:cond delay="750"/>
                            </p:stCondLst>
                            <p:childTnLst>
                              <p:par>
                                <p:cTn id="9" presetID="22" presetClass="entr" presetSubtype="1" fill="hold" grpId="0" nodeType="afterEffect">
                                  <p:stCondLst>
                                    <p:cond delay="25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500"/>
                                        <p:tgtEl>
                                          <p:spTgt spid="12"/>
                                        </p:tgtEl>
                                      </p:cBhvr>
                                    </p:animEffect>
                                  </p:childTnLst>
                                </p:cTn>
                              </p:par>
                            </p:childTnLst>
                          </p:cTn>
                        </p:par>
                        <p:par>
                          <p:cTn id="12" fill="hold">
                            <p:stCondLst>
                              <p:cond delay="1500"/>
                            </p:stCondLst>
                            <p:childTnLst>
                              <p:par>
                                <p:cTn id="13" presetID="22" presetClass="entr" presetSubtype="1" fill="hold" nodeType="afterEffect">
                                  <p:stCondLst>
                                    <p:cond delay="250"/>
                                  </p:stCondLst>
                                  <p:childTnLst>
                                    <p:set>
                                      <p:cBhvr>
                                        <p:cTn id="14" dur="1" fill="hold">
                                          <p:stCondLst>
                                            <p:cond delay="0"/>
                                          </p:stCondLst>
                                        </p:cTn>
                                        <p:tgtEl>
                                          <p:spTgt spid="22"/>
                                        </p:tgtEl>
                                        <p:attrNameLst>
                                          <p:attrName>style.visibility</p:attrName>
                                        </p:attrNameLst>
                                      </p:cBhvr>
                                      <p:to>
                                        <p:strVal val="visible"/>
                                      </p:to>
                                    </p:set>
                                    <p:animEffect transition="in" filter="wipe(up)">
                                      <p:cBhvr>
                                        <p:cTn id="15" dur="500"/>
                                        <p:tgtEl>
                                          <p:spTgt spid="22"/>
                                        </p:tgtEl>
                                      </p:cBhvr>
                                    </p:animEffect>
                                  </p:childTnLst>
                                </p:cTn>
                              </p:par>
                            </p:childTnLst>
                          </p:cTn>
                        </p:par>
                        <p:par>
                          <p:cTn id="16" fill="hold">
                            <p:stCondLst>
                              <p:cond delay="2250"/>
                            </p:stCondLst>
                            <p:childTnLst>
                              <p:par>
                                <p:cTn id="17" presetID="22" presetClass="entr" presetSubtype="1" fill="hold" grpId="0" nodeType="afterEffect">
                                  <p:stCondLst>
                                    <p:cond delay="250"/>
                                  </p:stCondLst>
                                  <p:childTnLst>
                                    <p:set>
                                      <p:cBhvr>
                                        <p:cTn id="18" dur="1" fill="hold">
                                          <p:stCondLst>
                                            <p:cond delay="0"/>
                                          </p:stCondLst>
                                        </p:cTn>
                                        <p:tgtEl>
                                          <p:spTgt spid="13"/>
                                        </p:tgtEl>
                                        <p:attrNameLst>
                                          <p:attrName>style.visibility</p:attrName>
                                        </p:attrNameLst>
                                      </p:cBhvr>
                                      <p:to>
                                        <p:strVal val="visible"/>
                                      </p:to>
                                    </p:set>
                                    <p:animEffect transition="in" filter="wipe(up)">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1EB4828-3C84-8416-3776-33CC2995A487}"/>
              </a:ext>
            </a:extLst>
          </p:cNvPr>
          <p:cNvPicPr>
            <a:picLocks noChangeAspect="1"/>
          </p:cNvPicPr>
          <p:nvPr/>
        </p:nvPicPr>
        <p:blipFill>
          <a:blip r:embed="rId2"/>
          <a:stretch>
            <a:fillRect/>
          </a:stretch>
        </p:blipFill>
        <p:spPr>
          <a:xfrm>
            <a:off x="0" y="1059562"/>
            <a:ext cx="9144000" cy="1542553"/>
          </a:xfrm>
          <a:prstGeom prst="rect">
            <a:avLst/>
          </a:prstGeom>
        </p:spPr>
      </p:pic>
      <p:sp>
        <p:nvSpPr>
          <p:cNvPr id="2" name="Title 1">
            <a:extLst>
              <a:ext uri="{FF2B5EF4-FFF2-40B4-BE49-F238E27FC236}">
                <a16:creationId xmlns:a16="http://schemas.microsoft.com/office/drawing/2014/main" id="{B0466B35-0DD1-4B84-9538-D9C9FAF18B4A}"/>
              </a:ext>
            </a:extLst>
          </p:cNvPr>
          <p:cNvSpPr>
            <a:spLocks noGrp="1"/>
          </p:cNvSpPr>
          <p:nvPr>
            <p:ph type="title"/>
          </p:nvPr>
        </p:nvSpPr>
        <p:spPr/>
        <p:txBody>
          <a:bodyPr/>
          <a:lstStyle/>
          <a:p>
            <a:r>
              <a:rPr lang="en-US" dirty="0"/>
              <a:t>Hardware Summary</a:t>
            </a:r>
          </a:p>
        </p:txBody>
      </p:sp>
      <p:sp>
        <p:nvSpPr>
          <p:cNvPr id="3" name="Date Placeholder 2">
            <a:extLst>
              <a:ext uri="{FF2B5EF4-FFF2-40B4-BE49-F238E27FC236}">
                <a16:creationId xmlns:a16="http://schemas.microsoft.com/office/drawing/2014/main" id="{BF34EC12-34D4-4A03-8C54-EAC9FAFFAC38}"/>
              </a:ext>
            </a:extLst>
          </p:cNvPr>
          <p:cNvSpPr>
            <a:spLocks noGrp="1"/>
          </p:cNvSpPr>
          <p:nvPr>
            <p:ph type="dt" sz="half" idx="10"/>
          </p:nvPr>
        </p:nvSpPr>
        <p:spPr/>
        <p:txBody>
          <a:bodyPr/>
          <a:lstStyle/>
          <a:p>
            <a:pPr>
              <a:defRPr/>
            </a:pPr>
            <a:r>
              <a:rPr lang="en-US"/>
              <a:t>2023-10-16</a:t>
            </a:r>
            <a:endParaRPr lang="en-US" dirty="0"/>
          </a:p>
        </p:txBody>
      </p:sp>
      <p:sp>
        <p:nvSpPr>
          <p:cNvPr id="4" name="Footer Placeholder 3">
            <a:extLst>
              <a:ext uri="{FF2B5EF4-FFF2-40B4-BE49-F238E27FC236}">
                <a16:creationId xmlns:a16="http://schemas.microsoft.com/office/drawing/2014/main" id="{8E03F129-5794-48B9-8774-BE76B109E981}"/>
              </a:ext>
            </a:extLst>
          </p:cNvPr>
          <p:cNvSpPr>
            <a:spLocks noGrp="1"/>
          </p:cNvSpPr>
          <p:nvPr>
            <p:ph type="ftr" sz="quarter" idx="11"/>
          </p:nvPr>
        </p:nvSpPr>
        <p:spPr/>
        <p:txBody>
          <a:bodyPr/>
          <a:lstStyle/>
          <a:p>
            <a:pPr>
              <a:defRPr/>
            </a:pPr>
            <a:r>
              <a:rPr lang="en-US"/>
              <a:t>Step 2 : Uploading Data</a:t>
            </a:r>
            <a:endParaRPr lang="en-US" dirty="0"/>
          </a:p>
        </p:txBody>
      </p:sp>
      <p:sp>
        <p:nvSpPr>
          <p:cNvPr id="5" name="Slide Number Placeholder 4">
            <a:extLst>
              <a:ext uri="{FF2B5EF4-FFF2-40B4-BE49-F238E27FC236}">
                <a16:creationId xmlns:a16="http://schemas.microsoft.com/office/drawing/2014/main" id="{8A22769F-E315-4DEE-B4EB-ADDE4EB60014}"/>
              </a:ext>
            </a:extLst>
          </p:cNvPr>
          <p:cNvSpPr>
            <a:spLocks noGrp="1"/>
          </p:cNvSpPr>
          <p:nvPr>
            <p:ph type="sldNum" sz="quarter" idx="12"/>
          </p:nvPr>
        </p:nvSpPr>
        <p:spPr/>
        <p:txBody>
          <a:bodyPr/>
          <a:lstStyle/>
          <a:p>
            <a:pPr>
              <a:defRPr/>
            </a:pPr>
            <a:fld id="{5434C86E-AAC7-4EB9-9B17-B55C6A233846}" type="slidenum">
              <a:rPr lang="en-US" smtClean="0"/>
              <a:pPr>
                <a:defRPr/>
              </a:pPr>
              <a:t>67</a:t>
            </a:fld>
            <a:endParaRPr lang="en-US"/>
          </a:p>
        </p:txBody>
      </p:sp>
      <p:sp>
        <p:nvSpPr>
          <p:cNvPr id="10" name="Rectangle 9">
            <a:extLst>
              <a:ext uri="{FF2B5EF4-FFF2-40B4-BE49-F238E27FC236}">
                <a16:creationId xmlns:a16="http://schemas.microsoft.com/office/drawing/2014/main" id="{CBD5D445-ADF7-4A3A-854A-E0FD91C01DAB}"/>
              </a:ext>
            </a:extLst>
          </p:cNvPr>
          <p:cNvSpPr/>
          <p:nvPr/>
        </p:nvSpPr>
        <p:spPr>
          <a:xfrm>
            <a:off x="3327400" y="1545376"/>
            <a:ext cx="2762245" cy="940649"/>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1B7B2CCA-3DB5-4176-B810-CC0EF1D83B15}"/>
              </a:ext>
            </a:extLst>
          </p:cNvPr>
          <p:cNvSpPr/>
          <p:nvPr/>
        </p:nvSpPr>
        <p:spPr>
          <a:xfrm>
            <a:off x="6153150" y="1545376"/>
            <a:ext cx="1498597" cy="940649"/>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FDB616C-F56E-4DFC-B83A-62BC30B83497}"/>
              </a:ext>
            </a:extLst>
          </p:cNvPr>
          <p:cNvSpPr/>
          <p:nvPr/>
        </p:nvSpPr>
        <p:spPr>
          <a:xfrm>
            <a:off x="7715250" y="1901825"/>
            <a:ext cx="1365248" cy="273050"/>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801D40F2-88AA-4D79-9777-EB99129A38A9}"/>
              </a:ext>
            </a:extLst>
          </p:cNvPr>
          <p:cNvSpPr/>
          <p:nvPr/>
        </p:nvSpPr>
        <p:spPr>
          <a:xfrm>
            <a:off x="7715251" y="1545375"/>
            <a:ext cx="1365248" cy="356449"/>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B0748874-5C6C-4EC5-87CB-589C5FB1F3F7}"/>
              </a:ext>
            </a:extLst>
          </p:cNvPr>
          <p:cNvSpPr txBox="1"/>
          <p:nvPr/>
        </p:nvSpPr>
        <p:spPr>
          <a:xfrm>
            <a:off x="191910" y="2842895"/>
            <a:ext cx="3330221" cy="461665"/>
          </a:xfrm>
          <a:prstGeom prst="rect">
            <a:avLst/>
          </a:prstGeom>
          <a:solidFill>
            <a:srgbClr val="FF0000">
              <a:alpha val="10000"/>
            </a:srgbClr>
          </a:solidFill>
          <a:ln w="25400">
            <a:solidFill>
              <a:srgbClr val="0070C0"/>
            </a:solidFill>
          </a:ln>
        </p:spPr>
        <p:txBody>
          <a:bodyPr wrap="square" rtlCol="0">
            <a:spAutoFit/>
          </a:bodyPr>
          <a:lstStyle/>
          <a:p>
            <a:r>
              <a:rPr lang="en-US" sz="1200" dirty="0"/>
              <a:t>Verify that Antenna and Receiver Model is correct and matches field log sheet</a:t>
            </a:r>
          </a:p>
        </p:txBody>
      </p:sp>
      <p:sp>
        <p:nvSpPr>
          <p:cNvPr id="16" name="TextBox 15">
            <a:extLst>
              <a:ext uri="{FF2B5EF4-FFF2-40B4-BE49-F238E27FC236}">
                <a16:creationId xmlns:a16="http://schemas.microsoft.com/office/drawing/2014/main" id="{F847FCA9-D820-4117-9EDD-B8C087AE8C42}"/>
              </a:ext>
            </a:extLst>
          </p:cNvPr>
          <p:cNvSpPr txBox="1"/>
          <p:nvPr/>
        </p:nvSpPr>
        <p:spPr>
          <a:xfrm>
            <a:off x="191911" y="3459028"/>
            <a:ext cx="3330222" cy="461665"/>
          </a:xfrm>
          <a:prstGeom prst="rect">
            <a:avLst/>
          </a:prstGeom>
          <a:solidFill>
            <a:srgbClr val="FF0000">
              <a:alpha val="10000"/>
            </a:srgbClr>
          </a:solidFill>
          <a:ln w="25400">
            <a:solidFill>
              <a:srgbClr val="0070C0"/>
            </a:solidFill>
          </a:ln>
        </p:spPr>
        <p:txBody>
          <a:bodyPr wrap="square" rtlCol="0">
            <a:spAutoFit/>
          </a:bodyPr>
          <a:lstStyle/>
          <a:p>
            <a:r>
              <a:rPr lang="en-US" sz="1200" dirty="0"/>
              <a:t>Verify that Antenna and Receiver serial number is correct and matches field log sheet</a:t>
            </a:r>
          </a:p>
        </p:txBody>
      </p:sp>
      <p:sp>
        <p:nvSpPr>
          <p:cNvPr id="17" name="TextBox 16">
            <a:extLst>
              <a:ext uri="{FF2B5EF4-FFF2-40B4-BE49-F238E27FC236}">
                <a16:creationId xmlns:a16="http://schemas.microsoft.com/office/drawing/2014/main" id="{6389F0EB-36A1-4AC4-8FFE-C86688E388BA}"/>
              </a:ext>
            </a:extLst>
          </p:cNvPr>
          <p:cNvSpPr txBox="1"/>
          <p:nvPr/>
        </p:nvSpPr>
        <p:spPr>
          <a:xfrm>
            <a:off x="177800" y="4078418"/>
            <a:ext cx="3330220" cy="461665"/>
          </a:xfrm>
          <a:prstGeom prst="rect">
            <a:avLst/>
          </a:prstGeom>
          <a:solidFill>
            <a:srgbClr val="FF0000">
              <a:alpha val="10000"/>
            </a:srgbClr>
          </a:solidFill>
          <a:ln w="25400">
            <a:solidFill>
              <a:srgbClr val="0070C0"/>
            </a:solidFill>
          </a:ln>
        </p:spPr>
        <p:txBody>
          <a:bodyPr wrap="square" rtlCol="0">
            <a:spAutoFit/>
          </a:bodyPr>
          <a:lstStyle/>
          <a:p>
            <a:r>
              <a:rPr lang="en-US" sz="1200" dirty="0"/>
              <a:t>Verify that Antenna Height is correct and matches field log sheet</a:t>
            </a:r>
          </a:p>
        </p:txBody>
      </p:sp>
      <p:cxnSp>
        <p:nvCxnSpPr>
          <p:cNvPr id="19" name="Connector: Elbow 18">
            <a:extLst>
              <a:ext uri="{FF2B5EF4-FFF2-40B4-BE49-F238E27FC236}">
                <a16:creationId xmlns:a16="http://schemas.microsoft.com/office/drawing/2014/main" id="{364F8087-21CE-4218-80D1-0CF042449796}"/>
              </a:ext>
            </a:extLst>
          </p:cNvPr>
          <p:cNvCxnSpPr>
            <a:cxnSpLocks/>
            <a:stCxn id="15" idx="3"/>
            <a:endCxn id="10" idx="2"/>
          </p:cNvCxnSpPr>
          <p:nvPr/>
        </p:nvCxnSpPr>
        <p:spPr>
          <a:xfrm flipV="1">
            <a:off x="3522131" y="2486025"/>
            <a:ext cx="1186392" cy="587703"/>
          </a:xfrm>
          <a:prstGeom prst="bentConnector2">
            <a:avLst/>
          </a:prstGeom>
          <a:ln w="285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 name="Connector: Elbow 19">
            <a:extLst>
              <a:ext uri="{FF2B5EF4-FFF2-40B4-BE49-F238E27FC236}">
                <a16:creationId xmlns:a16="http://schemas.microsoft.com/office/drawing/2014/main" id="{32CC7286-DE24-419E-AFC7-A0C19959DF8A}"/>
              </a:ext>
            </a:extLst>
          </p:cNvPr>
          <p:cNvCxnSpPr>
            <a:cxnSpLocks/>
            <a:stCxn id="17" idx="3"/>
            <a:endCxn id="26" idx="2"/>
          </p:cNvCxnSpPr>
          <p:nvPr/>
        </p:nvCxnSpPr>
        <p:spPr>
          <a:xfrm flipV="1">
            <a:off x="3508020" y="2486024"/>
            <a:ext cx="4889853" cy="1823227"/>
          </a:xfrm>
          <a:prstGeom prst="bentConnector2">
            <a:avLst/>
          </a:prstGeom>
          <a:ln w="285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1" name="Connector: Elbow 20">
            <a:extLst>
              <a:ext uri="{FF2B5EF4-FFF2-40B4-BE49-F238E27FC236}">
                <a16:creationId xmlns:a16="http://schemas.microsoft.com/office/drawing/2014/main" id="{772E9A7B-1E19-4B61-A348-E15826BB0064}"/>
              </a:ext>
            </a:extLst>
          </p:cNvPr>
          <p:cNvCxnSpPr>
            <a:cxnSpLocks/>
            <a:stCxn id="16" idx="3"/>
            <a:endCxn id="11" idx="2"/>
          </p:cNvCxnSpPr>
          <p:nvPr/>
        </p:nvCxnSpPr>
        <p:spPr>
          <a:xfrm flipV="1">
            <a:off x="3522133" y="2486025"/>
            <a:ext cx="3380316" cy="1203836"/>
          </a:xfrm>
          <a:prstGeom prst="bentConnector2">
            <a:avLst/>
          </a:prstGeom>
          <a:ln w="285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20DDC511-6BAD-4EC8-9B9F-1AB698559735}"/>
              </a:ext>
            </a:extLst>
          </p:cNvPr>
          <p:cNvSpPr txBox="1"/>
          <p:nvPr/>
        </p:nvSpPr>
        <p:spPr>
          <a:xfrm rot="21108516">
            <a:off x="3780264" y="4569418"/>
            <a:ext cx="2585156" cy="738664"/>
          </a:xfrm>
          <a:prstGeom prst="rect">
            <a:avLst/>
          </a:prstGeom>
          <a:noFill/>
        </p:spPr>
        <p:txBody>
          <a:bodyPr wrap="square" rtlCol="0">
            <a:spAutoFit/>
          </a:bodyPr>
          <a:lstStyle/>
          <a:p>
            <a:r>
              <a:rPr lang="en-US" sz="1400" i="1" dirty="0">
                <a:solidFill>
                  <a:srgbClr val="0070C0"/>
                </a:solidFill>
              </a:rPr>
              <a:t>Q1) Where did OPUS PROJECTS find the serial numbers?</a:t>
            </a:r>
          </a:p>
        </p:txBody>
      </p:sp>
      <p:sp>
        <p:nvSpPr>
          <p:cNvPr id="35" name="TextBox 34">
            <a:extLst>
              <a:ext uri="{FF2B5EF4-FFF2-40B4-BE49-F238E27FC236}">
                <a16:creationId xmlns:a16="http://schemas.microsoft.com/office/drawing/2014/main" id="{79B85770-6A6E-4E03-8C72-C1317473CCAF}"/>
              </a:ext>
            </a:extLst>
          </p:cNvPr>
          <p:cNvSpPr txBox="1"/>
          <p:nvPr/>
        </p:nvSpPr>
        <p:spPr>
          <a:xfrm rot="21108516">
            <a:off x="4311175" y="5186607"/>
            <a:ext cx="3072896" cy="523220"/>
          </a:xfrm>
          <a:prstGeom prst="rect">
            <a:avLst/>
          </a:prstGeom>
          <a:noFill/>
        </p:spPr>
        <p:txBody>
          <a:bodyPr wrap="square" rtlCol="0">
            <a:spAutoFit/>
          </a:bodyPr>
          <a:lstStyle/>
          <a:p>
            <a:r>
              <a:rPr lang="en-US" sz="1400" i="1" dirty="0">
                <a:solidFill>
                  <a:srgbClr val="0070C0"/>
                </a:solidFill>
              </a:rPr>
              <a:t>Q2) Where did OPUS PROJECTS find the receiver model reference?</a:t>
            </a:r>
          </a:p>
        </p:txBody>
      </p:sp>
      <p:sp>
        <p:nvSpPr>
          <p:cNvPr id="36" name="TextBox 35">
            <a:extLst>
              <a:ext uri="{FF2B5EF4-FFF2-40B4-BE49-F238E27FC236}">
                <a16:creationId xmlns:a16="http://schemas.microsoft.com/office/drawing/2014/main" id="{45478E30-0FAF-47DB-8514-51DC4F250533}"/>
              </a:ext>
            </a:extLst>
          </p:cNvPr>
          <p:cNvSpPr txBox="1"/>
          <p:nvPr/>
        </p:nvSpPr>
        <p:spPr>
          <a:xfrm rot="21108516">
            <a:off x="5344273" y="5504734"/>
            <a:ext cx="3322200" cy="523220"/>
          </a:xfrm>
          <a:prstGeom prst="rect">
            <a:avLst/>
          </a:prstGeom>
          <a:noFill/>
        </p:spPr>
        <p:txBody>
          <a:bodyPr wrap="square" rtlCol="0">
            <a:spAutoFit/>
          </a:bodyPr>
          <a:lstStyle/>
          <a:p>
            <a:r>
              <a:rPr lang="en-US" sz="1400" i="1" dirty="0">
                <a:solidFill>
                  <a:srgbClr val="0070C0"/>
                </a:solidFill>
              </a:rPr>
              <a:t>A) In the RINEX Header, so that’s where the corrections must be made.</a:t>
            </a:r>
          </a:p>
        </p:txBody>
      </p:sp>
      <p:sp>
        <p:nvSpPr>
          <p:cNvPr id="26" name="Rectangle 25">
            <a:extLst>
              <a:ext uri="{FF2B5EF4-FFF2-40B4-BE49-F238E27FC236}">
                <a16:creationId xmlns:a16="http://schemas.microsoft.com/office/drawing/2014/main" id="{3FA6C0A5-E9A6-C1F4-4780-1F5893C835DA}"/>
              </a:ext>
            </a:extLst>
          </p:cNvPr>
          <p:cNvSpPr/>
          <p:nvPr/>
        </p:nvSpPr>
        <p:spPr>
          <a:xfrm>
            <a:off x="7715249" y="2178049"/>
            <a:ext cx="1365248" cy="307975"/>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2E0751C0-0EFC-462C-5334-21F1BE281B07}"/>
              </a:ext>
            </a:extLst>
          </p:cNvPr>
          <p:cNvSpPr txBox="1"/>
          <p:nvPr/>
        </p:nvSpPr>
        <p:spPr>
          <a:xfrm>
            <a:off x="6718297" y="560571"/>
            <a:ext cx="2362200" cy="382900"/>
          </a:xfrm>
          <a:prstGeom prst="rect">
            <a:avLst/>
          </a:prstGeom>
          <a:noFill/>
        </p:spPr>
        <p:txBody>
          <a:bodyPr wrap="square" rtlCol="0">
            <a:spAutoFit/>
          </a:bodyPr>
          <a:lstStyle/>
          <a:p>
            <a:r>
              <a:rPr lang="en-US" dirty="0">
                <a:solidFill>
                  <a:srgbClr val="0070C0"/>
                </a:solidFill>
              </a:rPr>
              <a:t>BRMR - </a:t>
            </a:r>
            <a:r>
              <a:rPr lang="en-US" dirty="0" err="1">
                <a:solidFill>
                  <a:srgbClr val="0070C0"/>
                </a:solidFill>
              </a:rPr>
              <a:t>Breadmaker</a:t>
            </a:r>
            <a:endParaRPr lang="en-US" dirty="0">
              <a:solidFill>
                <a:srgbClr val="0070C0"/>
              </a:solidFill>
            </a:endParaRPr>
          </a:p>
        </p:txBody>
      </p:sp>
    </p:spTree>
    <p:extLst>
      <p:ext uri="{BB962C8B-B14F-4D97-AF65-F5344CB8AC3E}">
        <p14:creationId xmlns:p14="http://schemas.microsoft.com/office/powerpoint/2010/main" val="38378931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750"/>
                            </p:stCondLst>
                            <p:childTnLst>
                              <p:par>
                                <p:cTn id="9" presetID="22" presetClass="entr" presetSubtype="8" fill="hold" nodeType="afterEffect">
                                  <p:stCondLst>
                                    <p:cond delay="25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500"/>
                            </p:stCondLst>
                            <p:childTnLst>
                              <p:par>
                                <p:cTn id="13" presetID="22" presetClass="entr" presetSubtype="8" fill="hold" grpId="0" nodeType="afterEffect">
                                  <p:stCondLst>
                                    <p:cond delay="25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2250"/>
                            </p:stCondLst>
                            <p:childTnLst>
                              <p:par>
                                <p:cTn id="17" presetID="22" presetClass="entr" presetSubtype="8" fill="hold" grpId="0" nodeType="afterEffect">
                                  <p:stCondLst>
                                    <p:cond delay="25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par>
                          <p:cTn id="20" fill="hold">
                            <p:stCondLst>
                              <p:cond delay="3000"/>
                            </p:stCondLst>
                            <p:childTnLst>
                              <p:par>
                                <p:cTn id="21" presetID="22" presetClass="entr" presetSubtype="8" fill="hold" nodeType="afterEffect">
                                  <p:stCondLst>
                                    <p:cond delay="250"/>
                                  </p:stCondLst>
                                  <p:childTnLst>
                                    <p:set>
                                      <p:cBhvr>
                                        <p:cTn id="22" dur="1" fill="hold">
                                          <p:stCondLst>
                                            <p:cond delay="0"/>
                                          </p:stCondLst>
                                        </p:cTn>
                                        <p:tgtEl>
                                          <p:spTgt spid="21"/>
                                        </p:tgtEl>
                                        <p:attrNameLst>
                                          <p:attrName>style.visibility</p:attrName>
                                        </p:attrNameLst>
                                      </p:cBhvr>
                                      <p:to>
                                        <p:strVal val="visible"/>
                                      </p:to>
                                    </p:set>
                                    <p:animEffect transition="in" filter="wipe(left)">
                                      <p:cBhvr>
                                        <p:cTn id="23" dur="500"/>
                                        <p:tgtEl>
                                          <p:spTgt spid="21"/>
                                        </p:tgtEl>
                                      </p:cBhvr>
                                    </p:animEffect>
                                  </p:childTnLst>
                                </p:cTn>
                              </p:par>
                            </p:childTnLst>
                          </p:cTn>
                        </p:par>
                        <p:par>
                          <p:cTn id="24" fill="hold">
                            <p:stCondLst>
                              <p:cond delay="3750"/>
                            </p:stCondLst>
                            <p:childTnLst>
                              <p:par>
                                <p:cTn id="25" presetID="22" presetClass="entr" presetSubtype="8" fill="hold" grpId="0" nodeType="afterEffect">
                                  <p:stCondLst>
                                    <p:cond delay="25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par>
                          <p:cTn id="28" fill="hold">
                            <p:stCondLst>
                              <p:cond delay="4500"/>
                            </p:stCondLst>
                            <p:childTnLst>
                              <p:par>
                                <p:cTn id="29" presetID="22" presetClass="entr" presetSubtype="8" fill="hold" grpId="0" nodeType="afterEffect">
                                  <p:stCondLst>
                                    <p:cond delay="25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500"/>
                                        <p:tgtEl>
                                          <p:spTgt spid="17"/>
                                        </p:tgtEl>
                                      </p:cBhvr>
                                    </p:animEffect>
                                  </p:childTnLst>
                                </p:cTn>
                              </p:par>
                            </p:childTnLst>
                          </p:cTn>
                        </p:par>
                        <p:par>
                          <p:cTn id="32" fill="hold">
                            <p:stCondLst>
                              <p:cond delay="5250"/>
                            </p:stCondLst>
                            <p:childTnLst>
                              <p:par>
                                <p:cTn id="33" presetID="22" presetClass="entr" presetSubtype="8" fill="hold" nodeType="afterEffect">
                                  <p:stCondLst>
                                    <p:cond delay="250"/>
                                  </p:stCondLst>
                                  <p:childTnLst>
                                    <p:set>
                                      <p:cBhvr>
                                        <p:cTn id="34" dur="1" fill="hold">
                                          <p:stCondLst>
                                            <p:cond delay="0"/>
                                          </p:stCondLst>
                                        </p:cTn>
                                        <p:tgtEl>
                                          <p:spTgt spid="20"/>
                                        </p:tgtEl>
                                        <p:attrNameLst>
                                          <p:attrName>style.visibility</p:attrName>
                                        </p:attrNameLst>
                                      </p:cBhvr>
                                      <p:to>
                                        <p:strVal val="visible"/>
                                      </p:to>
                                    </p:set>
                                    <p:animEffect transition="in" filter="wipe(left)">
                                      <p:cBhvr>
                                        <p:cTn id="35" dur="500"/>
                                        <p:tgtEl>
                                          <p:spTgt spid="20"/>
                                        </p:tgtEl>
                                      </p:cBhvr>
                                    </p:animEffect>
                                  </p:childTnLst>
                                </p:cTn>
                              </p:par>
                            </p:childTnLst>
                          </p:cTn>
                        </p:par>
                        <p:par>
                          <p:cTn id="36" fill="hold">
                            <p:stCondLst>
                              <p:cond delay="6000"/>
                            </p:stCondLst>
                            <p:childTnLst>
                              <p:par>
                                <p:cTn id="37" presetID="22" presetClass="entr" presetSubtype="8" fill="hold" grpId="0" nodeType="afterEffect">
                                  <p:stCondLst>
                                    <p:cond delay="250"/>
                                  </p:stCondLst>
                                  <p:childTnLst>
                                    <p:set>
                                      <p:cBhvr>
                                        <p:cTn id="38" dur="1" fill="hold">
                                          <p:stCondLst>
                                            <p:cond delay="0"/>
                                          </p:stCondLst>
                                        </p:cTn>
                                        <p:tgtEl>
                                          <p:spTgt spid="14"/>
                                        </p:tgtEl>
                                        <p:attrNameLst>
                                          <p:attrName>style.visibility</p:attrName>
                                        </p:attrNameLst>
                                      </p:cBhvr>
                                      <p:to>
                                        <p:strVal val="visible"/>
                                      </p:to>
                                    </p:set>
                                    <p:animEffect transition="in" filter="wipe(left)">
                                      <p:cBhvr>
                                        <p:cTn id="39" dur="500"/>
                                        <p:tgtEl>
                                          <p:spTgt spid="14"/>
                                        </p:tgtEl>
                                      </p:cBhvr>
                                    </p:animEffect>
                                  </p:childTnLst>
                                </p:cTn>
                              </p:par>
                            </p:childTnLst>
                          </p:cTn>
                        </p:par>
                        <p:par>
                          <p:cTn id="40" fill="hold">
                            <p:stCondLst>
                              <p:cond delay="6750"/>
                            </p:stCondLst>
                            <p:childTnLst>
                              <p:par>
                                <p:cTn id="41" presetID="22" presetClass="entr" presetSubtype="8" fill="hold" grpId="0" nodeType="afterEffect">
                                  <p:stCondLst>
                                    <p:cond delay="25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500"/>
                                        <p:tgtEl>
                                          <p:spTgt spid="13"/>
                                        </p:tgtEl>
                                      </p:cBhvr>
                                    </p:animEffect>
                                  </p:childTnLst>
                                </p:cTn>
                              </p:par>
                            </p:childTnLst>
                          </p:cTn>
                        </p:par>
                        <p:par>
                          <p:cTn id="44" fill="hold">
                            <p:stCondLst>
                              <p:cond delay="7500"/>
                            </p:stCondLst>
                            <p:childTnLst>
                              <p:par>
                                <p:cTn id="45" presetID="22" presetClass="entr" presetSubtype="8" fill="hold" grpId="0" nodeType="afterEffect">
                                  <p:stCondLst>
                                    <p:cond delay="25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500"/>
                                        <p:tgtEl>
                                          <p:spTgt spid="26"/>
                                        </p:tgtEl>
                                      </p:cBhvr>
                                    </p:animEffect>
                                  </p:childTnLst>
                                </p:cTn>
                              </p:par>
                            </p:childTnLst>
                          </p:cTn>
                        </p:par>
                        <p:par>
                          <p:cTn id="48" fill="hold">
                            <p:stCondLst>
                              <p:cond delay="8250"/>
                            </p:stCondLst>
                            <p:childTnLst>
                              <p:par>
                                <p:cTn id="49" presetID="22" presetClass="entr" presetSubtype="8" fill="hold" grpId="0" nodeType="afterEffect">
                                  <p:stCondLst>
                                    <p:cond delay="250"/>
                                  </p:stCondLst>
                                  <p:childTnLst>
                                    <p:set>
                                      <p:cBhvr>
                                        <p:cTn id="50" dur="1" fill="hold">
                                          <p:stCondLst>
                                            <p:cond delay="0"/>
                                          </p:stCondLst>
                                        </p:cTn>
                                        <p:tgtEl>
                                          <p:spTgt spid="34"/>
                                        </p:tgtEl>
                                        <p:attrNameLst>
                                          <p:attrName>style.visibility</p:attrName>
                                        </p:attrNameLst>
                                      </p:cBhvr>
                                      <p:to>
                                        <p:strVal val="visible"/>
                                      </p:to>
                                    </p:set>
                                    <p:animEffect transition="in" filter="wipe(left)">
                                      <p:cBhvr>
                                        <p:cTn id="51" dur="500"/>
                                        <p:tgtEl>
                                          <p:spTgt spid="34"/>
                                        </p:tgtEl>
                                      </p:cBhvr>
                                    </p:animEffect>
                                  </p:childTnLst>
                                </p:cTn>
                              </p:par>
                            </p:childTnLst>
                          </p:cTn>
                        </p:par>
                        <p:par>
                          <p:cTn id="52" fill="hold">
                            <p:stCondLst>
                              <p:cond delay="9000"/>
                            </p:stCondLst>
                            <p:childTnLst>
                              <p:par>
                                <p:cTn id="53" presetID="22" presetClass="entr" presetSubtype="8" fill="hold" grpId="0" nodeType="afterEffect">
                                  <p:stCondLst>
                                    <p:cond delay="250"/>
                                  </p:stCondLst>
                                  <p:childTnLst>
                                    <p:set>
                                      <p:cBhvr>
                                        <p:cTn id="54" dur="1" fill="hold">
                                          <p:stCondLst>
                                            <p:cond delay="0"/>
                                          </p:stCondLst>
                                        </p:cTn>
                                        <p:tgtEl>
                                          <p:spTgt spid="35"/>
                                        </p:tgtEl>
                                        <p:attrNameLst>
                                          <p:attrName>style.visibility</p:attrName>
                                        </p:attrNameLst>
                                      </p:cBhvr>
                                      <p:to>
                                        <p:strVal val="visible"/>
                                      </p:to>
                                    </p:set>
                                    <p:animEffect transition="in" filter="wipe(left)">
                                      <p:cBhvr>
                                        <p:cTn id="55" dur="500"/>
                                        <p:tgtEl>
                                          <p:spTgt spid="35"/>
                                        </p:tgtEl>
                                      </p:cBhvr>
                                    </p:animEffect>
                                  </p:childTnLst>
                                </p:cTn>
                              </p:par>
                            </p:childTnLst>
                          </p:cTn>
                        </p:par>
                        <p:par>
                          <p:cTn id="56" fill="hold">
                            <p:stCondLst>
                              <p:cond delay="9750"/>
                            </p:stCondLst>
                            <p:childTnLst>
                              <p:par>
                                <p:cTn id="57" presetID="22" presetClass="entr" presetSubtype="8" fill="hold" grpId="0" nodeType="afterEffect">
                                  <p:stCondLst>
                                    <p:cond delay="250"/>
                                  </p:stCondLst>
                                  <p:childTnLst>
                                    <p:set>
                                      <p:cBhvr>
                                        <p:cTn id="58" dur="1" fill="hold">
                                          <p:stCondLst>
                                            <p:cond delay="0"/>
                                          </p:stCondLst>
                                        </p:cTn>
                                        <p:tgtEl>
                                          <p:spTgt spid="36"/>
                                        </p:tgtEl>
                                        <p:attrNameLst>
                                          <p:attrName>style.visibility</p:attrName>
                                        </p:attrNameLst>
                                      </p:cBhvr>
                                      <p:to>
                                        <p:strVal val="visible"/>
                                      </p:to>
                                    </p:set>
                                    <p:animEffect transition="in" filter="wipe(left)">
                                      <p:cBhvr>
                                        <p:cTn id="5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3" grpId="0" animBg="1"/>
      <p:bldP spid="14" grpId="0" animBg="1"/>
      <p:bldP spid="15" grpId="0" animBg="1"/>
      <p:bldP spid="16" grpId="0" animBg="1"/>
      <p:bldP spid="17" grpId="0" animBg="1"/>
      <p:bldP spid="34" grpId="0"/>
      <p:bldP spid="35" grpId="0"/>
      <p:bldP spid="36" grpId="0"/>
      <p:bldP spid="26"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0E5BC488-108A-2DB5-C97A-81DEA4C77AE4}"/>
              </a:ext>
            </a:extLst>
          </p:cNvPr>
          <p:cNvSpPr txBox="1"/>
          <p:nvPr/>
        </p:nvSpPr>
        <p:spPr>
          <a:xfrm>
            <a:off x="170822" y="1955724"/>
            <a:ext cx="8762163" cy="3108543"/>
          </a:xfrm>
          <a:prstGeom prst="rect">
            <a:avLst/>
          </a:prstGeom>
          <a:noFill/>
          <a:ln w="25400">
            <a:solidFill>
              <a:srgbClr val="0070C0"/>
            </a:solidFill>
          </a:ln>
        </p:spPr>
        <p:txBody>
          <a:bodyPr wrap="square" rtlCol="0">
            <a:spAutoFit/>
          </a:bodyPr>
          <a:lstStyle/>
          <a:p>
            <a:r>
              <a:rPr lang="en-US" sz="1400" b="1" dirty="0">
                <a:latin typeface="Courier New" panose="02070309020205020404" pitchFamily="49" charset="0"/>
                <a:cs typeface="Courier New" panose="02070309020205020404" pitchFamily="49" charset="0"/>
              </a:rPr>
              <a:t>BRMR                                                        MARKER NAME</a:t>
            </a:r>
          </a:p>
          <a:p>
            <a:r>
              <a:rPr lang="en-US" sz="1400" b="1" dirty="0">
                <a:latin typeface="Courier New" panose="02070309020205020404" pitchFamily="49" charset="0"/>
                <a:cs typeface="Courier New" panose="02070309020205020404" pitchFamily="49" charset="0"/>
              </a:rPr>
              <a:t>BRMR                                                        MARKER NUMBER</a:t>
            </a:r>
          </a:p>
          <a:p>
            <a:r>
              <a:rPr lang="en-US" sz="1400" b="1" dirty="0">
                <a:latin typeface="Courier New" panose="02070309020205020404" pitchFamily="49" charset="0"/>
                <a:cs typeface="Courier New" panose="02070309020205020404" pitchFamily="49" charset="0"/>
              </a:rPr>
              <a:t>JORDAN, K.S.        NATIONAL GEODETIC SURVEY                OBSERVER / AGENCY</a:t>
            </a:r>
          </a:p>
          <a:p>
            <a:r>
              <a:rPr lang="en-US" sz="1400" b="1" dirty="0">
                <a:latin typeface="Courier New" panose="02070309020205020404" pitchFamily="49" charset="0"/>
                <a:cs typeface="Courier New" panose="02070309020205020404" pitchFamily="49" charset="0"/>
              </a:rPr>
              <a:t>5832R50274          TRIMBLE NETR9       5.45                REC # / TYPE / VERS</a:t>
            </a:r>
          </a:p>
          <a:p>
            <a:r>
              <a:rPr lang="en-US" sz="1400" b="1" dirty="0">
                <a:latin typeface="Courier New" panose="02070309020205020404" pitchFamily="49" charset="0"/>
                <a:cs typeface="Courier New" panose="02070309020205020404" pitchFamily="49" charset="0"/>
              </a:rPr>
              <a:t>6122223925          TRM115000.00    NONE                    ANT # / TYPE</a:t>
            </a:r>
          </a:p>
          <a:p>
            <a:r>
              <a:rPr lang="en-US" sz="1400" b="1" dirty="0">
                <a:latin typeface="Courier New" panose="02070309020205020404" pitchFamily="49" charset="0"/>
                <a:cs typeface="Courier New" panose="02070309020205020404" pitchFamily="49" charset="0"/>
              </a:rPr>
              <a:t>  1210149.3333 -4964281.2933  3804480.4561                  APPROX POSITION XYZ</a:t>
            </a:r>
          </a:p>
          <a:p>
            <a:r>
              <a:rPr lang="en-US" sz="1400" b="1" dirty="0">
                <a:latin typeface="Courier New" panose="02070309020205020404" pitchFamily="49" charset="0"/>
                <a:cs typeface="Courier New" panose="02070309020205020404" pitchFamily="49" charset="0"/>
              </a:rPr>
              <a:t>        1.9990        0.0000        0.0000                  ANTENNA: DELTA H/E/N</a:t>
            </a:r>
          </a:p>
          <a:p>
            <a:r>
              <a:rPr lang="en-US" sz="1400" b="1" dirty="0">
                <a:latin typeface="Courier New" panose="02070309020205020404" pitchFamily="49" charset="0"/>
                <a:cs typeface="Courier New" panose="02070309020205020404" pitchFamily="49" charset="0"/>
              </a:rPr>
              <a:t>     1     1                                                WAVELENGTH FACT L1/2</a:t>
            </a:r>
          </a:p>
          <a:p>
            <a:r>
              <a:rPr lang="en-US" sz="1400" b="1" dirty="0">
                <a:latin typeface="Courier New" panose="02070309020205020404" pitchFamily="49" charset="0"/>
                <a:cs typeface="Courier New" panose="02070309020205020404" pitchFamily="49" charset="0"/>
              </a:rPr>
              <a:t>     6    L1    L2    C1    P1    C2    P2                  # / TYPES OF OBSERV</a:t>
            </a:r>
          </a:p>
          <a:p>
            <a:r>
              <a:rPr lang="en-US" sz="1400" b="1" dirty="0">
                <a:latin typeface="Courier New" panose="02070309020205020404" pitchFamily="49" charset="0"/>
                <a:cs typeface="Courier New" panose="02070309020205020404" pitchFamily="49" charset="0"/>
              </a:rPr>
              <a:t>    30.0000                                                 INTERVAL</a:t>
            </a:r>
          </a:p>
          <a:p>
            <a:r>
              <a:rPr lang="en-US" sz="1400" b="1" dirty="0">
                <a:latin typeface="Courier New" panose="02070309020205020404" pitchFamily="49" charset="0"/>
                <a:cs typeface="Courier New" panose="02070309020205020404" pitchFamily="49" charset="0"/>
              </a:rPr>
              <a:t>     0                                                      RCV CLOCK OFFS APPL</a:t>
            </a:r>
          </a:p>
          <a:p>
            <a:r>
              <a:rPr lang="en-US" sz="1400" b="1" dirty="0">
                <a:latin typeface="Courier New" panose="02070309020205020404" pitchFamily="49" charset="0"/>
                <a:cs typeface="Courier New" panose="02070309020205020404" pitchFamily="49" charset="0"/>
              </a:rPr>
              <a:t>    18                                                      LEAP SECONDS</a:t>
            </a:r>
          </a:p>
          <a:p>
            <a:r>
              <a:rPr lang="en-US" sz="1400" b="1" dirty="0">
                <a:latin typeface="Courier New" panose="02070309020205020404" pitchFamily="49" charset="0"/>
                <a:cs typeface="Courier New" panose="02070309020205020404" pitchFamily="49" charset="0"/>
              </a:rPr>
              <a:t>  2021     2    10    11    52    0.0000000     GPS         TIME OF FIRST OBS</a:t>
            </a:r>
          </a:p>
          <a:p>
            <a:r>
              <a:rPr lang="en-US" sz="1400" b="1" dirty="0">
                <a:latin typeface="Courier New" panose="02070309020205020404" pitchFamily="49" charset="0"/>
                <a:cs typeface="Courier New" panose="02070309020205020404" pitchFamily="49" charset="0"/>
              </a:rPr>
              <a:t>                                                            END OF HEADER</a:t>
            </a:r>
          </a:p>
        </p:txBody>
      </p:sp>
      <p:sp>
        <p:nvSpPr>
          <p:cNvPr id="2" name="Title 1">
            <a:extLst>
              <a:ext uri="{FF2B5EF4-FFF2-40B4-BE49-F238E27FC236}">
                <a16:creationId xmlns:a16="http://schemas.microsoft.com/office/drawing/2014/main" id="{AE2A10DC-EAD4-4527-E75F-5E44E3E187AD}"/>
              </a:ext>
            </a:extLst>
          </p:cNvPr>
          <p:cNvSpPr>
            <a:spLocks noGrp="1"/>
          </p:cNvSpPr>
          <p:nvPr>
            <p:ph type="title"/>
          </p:nvPr>
        </p:nvSpPr>
        <p:spPr/>
        <p:txBody>
          <a:bodyPr/>
          <a:lstStyle/>
          <a:p>
            <a:r>
              <a:rPr lang="en-US" dirty="0"/>
              <a:t>RINEX Header  </a:t>
            </a:r>
            <a:r>
              <a:rPr lang="en-US" sz="3200" dirty="0"/>
              <a:t>(</a:t>
            </a:r>
            <a:r>
              <a:rPr lang="en-US" sz="3200" i="1" dirty="0"/>
              <a:t>brmr041i.21o</a:t>
            </a:r>
            <a:r>
              <a:rPr lang="en-US" sz="3200" dirty="0"/>
              <a:t>)</a:t>
            </a:r>
            <a:endParaRPr lang="en-US" dirty="0"/>
          </a:p>
        </p:txBody>
      </p:sp>
      <p:sp>
        <p:nvSpPr>
          <p:cNvPr id="3" name="Date Placeholder 2">
            <a:extLst>
              <a:ext uri="{FF2B5EF4-FFF2-40B4-BE49-F238E27FC236}">
                <a16:creationId xmlns:a16="http://schemas.microsoft.com/office/drawing/2014/main" id="{8F88003C-DADC-49CE-7EE3-21F53A164A2F}"/>
              </a:ext>
            </a:extLst>
          </p:cNvPr>
          <p:cNvSpPr>
            <a:spLocks noGrp="1"/>
          </p:cNvSpPr>
          <p:nvPr>
            <p:ph type="dt" sz="half" idx="10"/>
          </p:nvPr>
        </p:nvSpPr>
        <p:spPr/>
        <p:txBody>
          <a:bodyPr/>
          <a:lstStyle/>
          <a:p>
            <a:pPr>
              <a:defRPr/>
            </a:pPr>
            <a:r>
              <a:rPr lang="en-US"/>
              <a:t>2023-10-16</a:t>
            </a:r>
            <a:endParaRPr lang="en-US" dirty="0"/>
          </a:p>
        </p:txBody>
      </p:sp>
      <p:sp>
        <p:nvSpPr>
          <p:cNvPr id="4" name="Footer Placeholder 3">
            <a:extLst>
              <a:ext uri="{FF2B5EF4-FFF2-40B4-BE49-F238E27FC236}">
                <a16:creationId xmlns:a16="http://schemas.microsoft.com/office/drawing/2014/main" id="{A651DA65-6A57-2661-831F-B4A12154C1E0}"/>
              </a:ext>
            </a:extLst>
          </p:cNvPr>
          <p:cNvSpPr>
            <a:spLocks noGrp="1"/>
          </p:cNvSpPr>
          <p:nvPr>
            <p:ph type="ftr" sz="quarter" idx="11"/>
          </p:nvPr>
        </p:nvSpPr>
        <p:spPr/>
        <p:txBody>
          <a:bodyPr/>
          <a:lstStyle/>
          <a:p>
            <a:pPr>
              <a:defRPr/>
            </a:pPr>
            <a:r>
              <a:rPr lang="en-US"/>
              <a:t>Step 2 : Uploading Data</a:t>
            </a:r>
            <a:endParaRPr lang="en-US" dirty="0"/>
          </a:p>
        </p:txBody>
      </p:sp>
      <p:sp>
        <p:nvSpPr>
          <p:cNvPr id="5" name="Slide Number Placeholder 4">
            <a:extLst>
              <a:ext uri="{FF2B5EF4-FFF2-40B4-BE49-F238E27FC236}">
                <a16:creationId xmlns:a16="http://schemas.microsoft.com/office/drawing/2014/main" id="{DA6B9FBA-F111-F25A-EAC3-21576AD55661}"/>
              </a:ext>
            </a:extLst>
          </p:cNvPr>
          <p:cNvSpPr>
            <a:spLocks noGrp="1"/>
          </p:cNvSpPr>
          <p:nvPr>
            <p:ph type="sldNum" sz="quarter" idx="12"/>
          </p:nvPr>
        </p:nvSpPr>
        <p:spPr/>
        <p:txBody>
          <a:bodyPr/>
          <a:lstStyle/>
          <a:p>
            <a:pPr>
              <a:defRPr/>
            </a:pPr>
            <a:fld id="{5434C86E-AAC7-4EB9-9B17-B55C6A233846}" type="slidenum">
              <a:rPr lang="en-US" smtClean="0"/>
              <a:pPr>
                <a:defRPr/>
              </a:pPr>
              <a:t>68</a:t>
            </a:fld>
            <a:endParaRPr lang="en-US"/>
          </a:p>
        </p:txBody>
      </p:sp>
      <p:sp>
        <p:nvSpPr>
          <p:cNvPr id="8" name="TextBox 7">
            <a:extLst>
              <a:ext uri="{FF2B5EF4-FFF2-40B4-BE49-F238E27FC236}">
                <a16:creationId xmlns:a16="http://schemas.microsoft.com/office/drawing/2014/main" id="{9C3DA3C6-CCF7-C8AE-4B14-D1CC6E757F16}"/>
              </a:ext>
            </a:extLst>
          </p:cNvPr>
          <p:cNvSpPr txBox="1"/>
          <p:nvPr/>
        </p:nvSpPr>
        <p:spPr>
          <a:xfrm>
            <a:off x="6718297" y="560571"/>
            <a:ext cx="2362200" cy="382900"/>
          </a:xfrm>
          <a:prstGeom prst="rect">
            <a:avLst/>
          </a:prstGeom>
          <a:noFill/>
        </p:spPr>
        <p:txBody>
          <a:bodyPr wrap="square" rtlCol="0">
            <a:spAutoFit/>
          </a:bodyPr>
          <a:lstStyle/>
          <a:p>
            <a:r>
              <a:rPr lang="en-US" dirty="0">
                <a:solidFill>
                  <a:srgbClr val="0070C0"/>
                </a:solidFill>
              </a:rPr>
              <a:t>BRMR - </a:t>
            </a:r>
            <a:r>
              <a:rPr lang="en-US" dirty="0" err="1">
                <a:solidFill>
                  <a:srgbClr val="0070C0"/>
                </a:solidFill>
              </a:rPr>
              <a:t>Breadmaker</a:t>
            </a:r>
            <a:endParaRPr lang="en-US" dirty="0">
              <a:solidFill>
                <a:srgbClr val="0070C0"/>
              </a:solidFill>
            </a:endParaRPr>
          </a:p>
        </p:txBody>
      </p:sp>
      <p:sp>
        <p:nvSpPr>
          <p:cNvPr id="14" name="Rectangle 13">
            <a:extLst>
              <a:ext uri="{FF2B5EF4-FFF2-40B4-BE49-F238E27FC236}">
                <a16:creationId xmlns:a16="http://schemas.microsoft.com/office/drawing/2014/main" id="{BF70BFF3-8C56-7689-8486-084517531F1D}"/>
              </a:ext>
            </a:extLst>
          </p:cNvPr>
          <p:cNvSpPr/>
          <p:nvPr/>
        </p:nvSpPr>
        <p:spPr>
          <a:xfrm>
            <a:off x="67758" y="2621326"/>
            <a:ext cx="8915311" cy="217664"/>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27AA5C50-506F-3621-87C1-1A76713151CA}"/>
              </a:ext>
            </a:extLst>
          </p:cNvPr>
          <p:cNvSpPr/>
          <p:nvPr/>
        </p:nvSpPr>
        <p:spPr>
          <a:xfrm>
            <a:off x="67758" y="3259501"/>
            <a:ext cx="8915311" cy="217664"/>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5D8D63D-CF76-A83B-B69F-65DCAF8073DF}"/>
              </a:ext>
            </a:extLst>
          </p:cNvPr>
          <p:cNvSpPr/>
          <p:nvPr/>
        </p:nvSpPr>
        <p:spPr>
          <a:xfrm>
            <a:off x="67758" y="2836903"/>
            <a:ext cx="8915311" cy="215576"/>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3EFB629B-433B-C248-97B0-7B9F49545342}"/>
              </a:ext>
            </a:extLst>
          </p:cNvPr>
          <p:cNvSpPr txBox="1"/>
          <p:nvPr/>
        </p:nvSpPr>
        <p:spPr>
          <a:xfrm>
            <a:off x="170822" y="1264852"/>
            <a:ext cx="8774791" cy="584775"/>
          </a:xfrm>
          <a:prstGeom prst="rect">
            <a:avLst/>
          </a:prstGeom>
          <a:noFill/>
        </p:spPr>
        <p:txBody>
          <a:bodyPr wrap="square" rtlCol="0">
            <a:spAutoFit/>
          </a:bodyPr>
          <a:lstStyle/>
          <a:p>
            <a:r>
              <a:rPr lang="en-US" sz="1600" dirty="0"/>
              <a:t>The RECEIVER SN matches the Field Log (5832R0274).</a:t>
            </a:r>
          </a:p>
          <a:p>
            <a:r>
              <a:rPr lang="en-US" sz="1600" dirty="0"/>
              <a:t>The ANTENNA SN </a:t>
            </a:r>
            <a:r>
              <a:rPr lang="en-US" sz="1600" u="sng" dirty="0">
                <a:solidFill>
                  <a:srgbClr val="FF0000"/>
                </a:solidFill>
              </a:rPr>
              <a:t>does not match </a:t>
            </a:r>
            <a:r>
              <a:rPr lang="en-US" sz="1600" dirty="0"/>
              <a:t>the Field Log (6122223925, should be 6122223766).</a:t>
            </a:r>
          </a:p>
        </p:txBody>
      </p:sp>
      <p:sp>
        <p:nvSpPr>
          <p:cNvPr id="18" name="TextBox 17">
            <a:extLst>
              <a:ext uri="{FF2B5EF4-FFF2-40B4-BE49-F238E27FC236}">
                <a16:creationId xmlns:a16="http://schemas.microsoft.com/office/drawing/2014/main" id="{7B925297-DF3E-27D7-1D61-5EAA4F7739F3}"/>
              </a:ext>
            </a:extLst>
          </p:cNvPr>
          <p:cNvSpPr txBox="1"/>
          <p:nvPr/>
        </p:nvSpPr>
        <p:spPr>
          <a:xfrm>
            <a:off x="174555" y="5249066"/>
            <a:ext cx="8774791" cy="584775"/>
          </a:xfrm>
          <a:prstGeom prst="rect">
            <a:avLst/>
          </a:prstGeom>
          <a:noFill/>
        </p:spPr>
        <p:txBody>
          <a:bodyPr wrap="square" rtlCol="0">
            <a:spAutoFit/>
          </a:bodyPr>
          <a:lstStyle/>
          <a:p>
            <a:r>
              <a:rPr lang="en-US" sz="1600" dirty="0"/>
              <a:t>The RECEIVER Type matches the Field Log (TRIMBLE NET R9)</a:t>
            </a:r>
          </a:p>
          <a:p>
            <a:r>
              <a:rPr lang="en-US" sz="1600" dirty="0"/>
              <a:t>The ANTENNA Type matches the Field Log (TRM115000.0)</a:t>
            </a:r>
          </a:p>
        </p:txBody>
      </p:sp>
      <p:sp>
        <p:nvSpPr>
          <p:cNvPr id="19" name="TextBox 18">
            <a:extLst>
              <a:ext uri="{FF2B5EF4-FFF2-40B4-BE49-F238E27FC236}">
                <a16:creationId xmlns:a16="http://schemas.microsoft.com/office/drawing/2014/main" id="{9D3FCACE-E4B7-BB5A-BE9D-2DB2D20AD886}"/>
              </a:ext>
            </a:extLst>
          </p:cNvPr>
          <p:cNvSpPr txBox="1"/>
          <p:nvPr/>
        </p:nvSpPr>
        <p:spPr>
          <a:xfrm>
            <a:off x="176235" y="5934030"/>
            <a:ext cx="8774791" cy="338554"/>
          </a:xfrm>
          <a:prstGeom prst="rect">
            <a:avLst/>
          </a:prstGeom>
          <a:noFill/>
        </p:spPr>
        <p:txBody>
          <a:bodyPr wrap="square" rtlCol="0">
            <a:spAutoFit/>
          </a:bodyPr>
          <a:lstStyle/>
          <a:p>
            <a:r>
              <a:rPr lang="en-US" sz="1600" dirty="0"/>
              <a:t>The ANTENNA Height </a:t>
            </a:r>
            <a:r>
              <a:rPr lang="en-US" sz="1600" u="sng" dirty="0">
                <a:solidFill>
                  <a:srgbClr val="FF0000"/>
                </a:solidFill>
              </a:rPr>
              <a:t>does not match </a:t>
            </a:r>
            <a:r>
              <a:rPr lang="en-US" sz="1600" dirty="0"/>
              <a:t>the Field Log (1.9990, should be 1.9999)</a:t>
            </a:r>
          </a:p>
        </p:txBody>
      </p:sp>
    </p:spTree>
    <p:extLst>
      <p:ext uri="{BB962C8B-B14F-4D97-AF65-F5344CB8AC3E}">
        <p14:creationId xmlns:p14="http://schemas.microsoft.com/office/powerpoint/2010/main" val="10170470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750"/>
                            </p:stCondLst>
                            <p:childTnLst>
                              <p:par>
                                <p:cTn id="9" presetID="22" presetClass="entr" presetSubtype="8" fill="hold" grpId="0" nodeType="afterEffect">
                                  <p:stCondLst>
                                    <p:cond delay="25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500"/>
                            </p:stCondLst>
                            <p:childTnLst>
                              <p:par>
                                <p:cTn id="13" presetID="22" presetClass="entr" presetSubtype="8" fill="hold" grpId="0" nodeType="afterEffect">
                                  <p:stCondLst>
                                    <p:cond delay="25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5AC7EF4-BD9C-421B-AA16-07EB38E9E883}"/>
              </a:ext>
            </a:extLst>
          </p:cNvPr>
          <p:cNvSpPr/>
          <p:nvPr/>
        </p:nvSpPr>
        <p:spPr>
          <a:xfrm>
            <a:off x="107950" y="2611261"/>
            <a:ext cx="8915311" cy="217664"/>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07633362-A0B1-41D6-ACF2-EB54A4363799}"/>
              </a:ext>
            </a:extLst>
          </p:cNvPr>
          <p:cNvSpPr/>
          <p:nvPr/>
        </p:nvSpPr>
        <p:spPr>
          <a:xfrm>
            <a:off x="107950" y="3249436"/>
            <a:ext cx="8915311" cy="217664"/>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2973F861-7A8E-4B70-8372-4B4D36CB30CF}"/>
              </a:ext>
            </a:extLst>
          </p:cNvPr>
          <p:cNvSpPr/>
          <p:nvPr/>
        </p:nvSpPr>
        <p:spPr>
          <a:xfrm>
            <a:off x="107950" y="2826838"/>
            <a:ext cx="8915311" cy="215576"/>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AC7B249-701E-4A74-97D1-46082B43E618}"/>
              </a:ext>
            </a:extLst>
          </p:cNvPr>
          <p:cNvSpPr>
            <a:spLocks noGrp="1"/>
          </p:cNvSpPr>
          <p:nvPr>
            <p:ph type="title"/>
          </p:nvPr>
        </p:nvSpPr>
        <p:spPr/>
        <p:txBody>
          <a:bodyPr/>
          <a:lstStyle/>
          <a:p>
            <a:r>
              <a:rPr lang="en-US" dirty="0"/>
              <a:t>RINEX Header  </a:t>
            </a:r>
            <a:r>
              <a:rPr lang="en-US" sz="3200" dirty="0"/>
              <a:t>(</a:t>
            </a:r>
            <a:r>
              <a:rPr lang="en-US" sz="3200" i="1" dirty="0"/>
              <a:t>BM02121A.13o</a:t>
            </a:r>
            <a:r>
              <a:rPr lang="en-US" sz="3200" dirty="0"/>
              <a:t>)</a:t>
            </a:r>
            <a:endParaRPr lang="en-US" dirty="0"/>
          </a:p>
        </p:txBody>
      </p:sp>
      <p:sp>
        <p:nvSpPr>
          <p:cNvPr id="3" name="Date Placeholder 2">
            <a:extLst>
              <a:ext uri="{FF2B5EF4-FFF2-40B4-BE49-F238E27FC236}">
                <a16:creationId xmlns:a16="http://schemas.microsoft.com/office/drawing/2014/main" id="{801EBFA9-A8F5-48B5-9955-5C58C5378AED}"/>
              </a:ext>
            </a:extLst>
          </p:cNvPr>
          <p:cNvSpPr>
            <a:spLocks noGrp="1"/>
          </p:cNvSpPr>
          <p:nvPr>
            <p:ph type="dt" sz="half" idx="10"/>
          </p:nvPr>
        </p:nvSpPr>
        <p:spPr/>
        <p:txBody>
          <a:bodyPr/>
          <a:lstStyle/>
          <a:p>
            <a:pPr>
              <a:defRPr/>
            </a:pPr>
            <a:r>
              <a:rPr lang="en-US"/>
              <a:t>2023-10-16</a:t>
            </a:r>
            <a:endParaRPr lang="en-US" dirty="0"/>
          </a:p>
        </p:txBody>
      </p:sp>
      <p:sp>
        <p:nvSpPr>
          <p:cNvPr id="4" name="Footer Placeholder 3">
            <a:extLst>
              <a:ext uri="{FF2B5EF4-FFF2-40B4-BE49-F238E27FC236}">
                <a16:creationId xmlns:a16="http://schemas.microsoft.com/office/drawing/2014/main" id="{02C031D3-2CC5-4C1B-820B-7CB552A17AA1}"/>
              </a:ext>
            </a:extLst>
          </p:cNvPr>
          <p:cNvSpPr>
            <a:spLocks noGrp="1"/>
          </p:cNvSpPr>
          <p:nvPr>
            <p:ph type="ftr" sz="quarter" idx="11"/>
          </p:nvPr>
        </p:nvSpPr>
        <p:spPr/>
        <p:txBody>
          <a:bodyPr/>
          <a:lstStyle/>
          <a:p>
            <a:pPr>
              <a:defRPr/>
            </a:pPr>
            <a:r>
              <a:rPr lang="en-US"/>
              <a:t>Step 2 : Uploading Data</a:t>
            </a:r>
            <a:endParaRPr lang="en-US" dirty="0"/>
          </a:p>
        </p:txBody>
      </p:sp>
      <p:sp>
        <p:nvSpPr>
          <p:cNvPr id="5" name="Slide Number Placeholder 4">
            <a:extLst>
              <a:ext uri="{FF2B5EF4-FFF2-40B4-BE49-F238E27FC236}">
                <a16:creationId xmlns:a16="http://schemas.microsoft.com/office/drawing/2014/main" id="{C35CED6A-5935-40D9-808C-1B04D7DDBE56}"/>
              </a:ext>
            </a:extLst>
          </p:cNvPr>
          <p:cNvSpPr>
            <a:spLocks noGrp="1"/>
          </p:cNvSpPr>
          <p:nvPr>
            <p:ph type="sldNum" sz="quarter" idx="12"/>
          </p:nvPr>
        </p:nvSpPr>
        <p:spPr/>
        <p:txBody>
          <a:bodyPr/>
          <a:lstStyle/>
          <a:p>
            <a:pPr>
              <a:defRPr/>
            </a:pPr>
            <a:fld id="{5434C86E-AAC7-4EB9-9B17-B55C6A233846}" type="slidenum">
              <a:rPr lang="en-US" smtClean="0"/>
              <a:pPr>
                <a:defRPr/>
              </a:pPr>
              <a:t>69</a:t>
            </a:fld>
            <a:endParaRPr lang="en-US"/>
          </a:p>
        </p:txBody>
      </p:sp>
      <p:sp>
        <p:nvSpPr>
          <p:cNvPr id="6" name="TextBox 5">
            <a:extLst>
              <a:ext uri="{FF2B5EF4-FFF2-40B4-BE49-F238E27FC236}">
                <a16:creationId xmlns:a16="http://schemas.microsoft.com/office/drawing/2014/main" id="{190EADA6-9B77-4253-A3AD-5A44F109D17B}"/>
              </a:ext>
            </a:extLst>
          </p:cNvPr>
          <p:cNvSpPr txBox="1"/>
          <p:nvPr/>
        </p:nvSpPr>
        <p:spPr>
          <a:xfrm>
            <a:off x="168362" y="1310769"/>
            <a:ext cx="8807275" cy="4832092"/>
          </a:xfrm>
          <a:prstGeom prst="rect">
            <a:avLst/>
          </a:prstGeom>
          <a:noFill/>
          <a:ln w="25400">
            <a:solidFill>
              <a:srgbClr val="0070C0"/>
            </a:solidFill>
          </a:ln>
        </p:spPr>
        <p:txBody>
          <a:bodyPr wrap="square" rtlCol="0">
            <a:spAutoFit/>
          </a:bodyPr>
          <a:lstStyle/>
          <a:p>
            <a:r>
              <a:rPr lang="en-US" sz="1400" b="1" dirty="0">
                <a:latin typeface="Courier New" panose="02070309020205020404" pitchFamily="49" charset="0"/>
                <a:cs typeface="Courier New" panose="02070309020205020404" pitchFamily="49" charset="0"/>
              </a:rPr>
              <a:t> 2.11           OBSERVATION DATA    GPS(GPS)            RINEX VERSION / TYPE</a:t>
            </a:r>
          </a:p>
          <a:p>
            <a:r>
              <a:rPr lang="en-US" sz="1400" b="1" dirty="0" err="1">
                <a:latin typeface="Courier New" panose="02070309020205020404" pitchFamily="49" charset="0"/>
                <a:cs typeface="Courier New" panose="02070309020205020404" pitchFamily="49" charset="0"/>
              </a:rPr>
              <a:t>cnvtToRINEX</a:t>
            </a:r>
            <a:r>
              <a:rPr lang="en-US" sz="1400" b="1" dirty="0">
                <a:latin typeface="Courier New" panose="02070309020205020404" pitchFamily="49" charset="0"/>
                <a:cs typeface="Courier New" panose="02070309020205020404" pitchFamily="49" charset="0"/>
              </a:rPr>
              <a:t> 2.14.0  </a:t>
            </a:r>
            <a:r>
              <a:rPr lang="en-US" sz="1400" b="1" dirty="0" err="1">
                <a:latin typeface="Courier New" panose="02070309020205020404" pitchFamily="49" charset="0"/>
                <a:cs typeface="Courier New" panose="02070309020205020404" pitchFamily="49" charset="0"/>
              </a:rPr>
              <a:t>convertToRINEX</a:t>
            </a:r>
            <a:r>
              <a:rPr lang="en-US" sz="1400" b="1" dirty="0">
                <a:latin typeface="Courier New" panose="02070309020205020404" pitchFamily="49" charset="0"/>
                <a:cs typeface="Courier New" panose="02070309020205020404" pitchFamily="49" charset="0"/>
              </a:rPr>
              <a:t> OPR  04-May-13 16:51 UTC PGM / RUN BY / DATE </a:t>
            </a:r>
          </a:p>
          <a:p>
            <a:r>
              <a:rPr lang="en-US" sz="1400" b="1" dirty="0">
                <a:latin typeface="Courier New" panose="02070309020205020404" pitchFamily="49" charset="0"/>
                <a:cs typeface="Courier New" panose="02070309020205020404" pitchFamily="49" charset="0"/>
              </a:rPr>
              <a:t>----------------------------------------------------------- COMMENT             </a:t>
            </a:r>
          </a:p>
          <a:p>
            <a:r>
              <a:rPr lang="en-US" sz="1400" b="1" dirty="0">
                <a:latin typeface="Courier New" panose="02070309020205020404" pitchFamily="49" charset="0"/>
                <a:cs typeface="Courier New" panose="02070309020205020404" pitchFamily="49" charset="0"/>
              </a:rPr>
              <a:t>BM02                                                        MARKER NAME         </a:t>
            </a:r>
          </a:p>
          <a:p>
            <a:r>
              <a:rPr lang="en-US" sz="1400" b="1" dirty="0">
                <a:latin typeface="Courier New" panose="02070309020205020404" pitchFamily="49" charset="0"/>
                <a:cs typeface="Courier New" panose="02070309020205020404" pitchFamily="49" charset="0"/>
              </a:rPr>
              <a:t>1005                                                        MARKER NUMBER       </a:t>
            </a:r>
          </a:p>
          <a:p>
            <a:r>
              <a:rPr lang="en-US" sz="1400" b="1" dirty="0">
                <a:latin typeface="Courier New" panose="02070309020205020404" pitchFamily="49" charset="0"/>
                <a:cs typeface="Courier New" panose="02070309020205020404" pitchFamily="49" charset="0"/>
              </a:rPr>
              <a:t>Will                ULM AIRPORT CREW                        OBSERVER / AGENCY   </a:t>
            </a:r>
          </a:p>
          <a:p>
            <a:r>
              <a:rPr lang="en-US" sz="1400" b="1" dirty="0">
                <a:latin typeface="Courier New" panose="02070309020205020404" pitchFamily="49" charset="0"/>
                <a:cs typeface="Courier New" panose="02070309020205020404" pitchFamily="49" charset="0"/>
              </a:rPr>
              <a:t>4738139036          R6                  4.43                REC # / TYPE / VERS </a:t>
            </a:r>
          </a:p>
          <a:p>
            <a:r>
              <a:rPr lang="en-US" sz="1400" b="1" dirty="0">
                <a:latin typeface="Courier New" panose="02070309020205020404" pitchFamily="49" charset="0"/>
                <a:cs typeface="Courier New" panose="02070309020205020404" pitchFamily="49" charset="0"/>
              </a:rPr>
              <a:t>4738139036          TRM R6                                  ANT # / TYPE        </a:t>
            </a:r>
          </a:p>
          <a:p>
            <a:r>
              <a:rPr lang="en-US" sz="1400" b="1" dirty="0">
                <a:latin typeface="Courier New" panose="02070309020205020404" pitchFamily="49" charset="0"/>
                <a:cs typeface="Courier New" panose="02070309020205020404" pitchFamily="49" charset="0"/>
              </a:rPr>
              <a:t>  -352723.0133 -4558645.8471  4432311.8395                  APPROX POSITION XYZ </a:t>
            </a:r>
          </a:p>
          <a:p>
            <a:r>
              <a:rPr lang="en-US" sz="1400" b="1" dirty="0">
                <a:latin typeface="Courier New" panose="02070309020205020404" pitchFamily="49" charset="0"/>
                <a:cs typeface="Courier New" panose="02070309020205020404" pitchFamily="49" charset="0"/>
              </a:rPr>
              <a:t>        2.0000        0.0000        0.0000                  ANTENNA: DELTA H/E/N</a:t>
            </a:r>
          </a:p>
          <a:p>
            <a:r>
              <a:rPr lang="en-US" sz="1400" b="1" dirty="0">
                <a:latin typeface="Courier New" panose="02070309020205020404" pitchFamily="49" charset="0"/>
                <a:cs typeface="Courier New" panose="02070309020205020404" pitchFamily="49" charset="0"/>
              </a:rPr>
              <a:t>     1     1     0                                          WAVELENGTH FACT L1/2</a:t>
            </a:r>
          </a:p>
          <a:p>
            <a:r>
              <a:rPr lang="en-US" sz="1400" b="1" dirty="0">
                <a:latin typeface="Courier New" panose="02070309020205020404" pitchFamily="49" charset="0"/>
                <a:cs typeface="Courier New" panose="02070309020205020404" pitchFamily="49" charset="0"/>
              </a:rPr>
              <a:t>     4    C1    L1    L2    P2                              # / TYPES OF OBSERV </a:t>
            </a:r>
          </a:p>
          <a:p>
            <a:r>
              <a:rPr lang="en-US" sz="1400" b="1" dirty="0">
                <a:latin typeface="Courier New" panose="02070309020205020404" pitchFamily="49" charset="0"/>
                <a:cs typeface="Courier New" panose="02070309020205020404" pitchFamily="49" charset="0"/>
              </a:rPr>
              <a:t>  2013     5     1    19    20    0.0000000     GPS         TIME OF FIRST OBS   </a:t>
            </a:r>
          </a:p>
          <a:p>
            <a:r>
              <a:rPr lang="en-US" sz="1400" b="1" dirty="0">
                <a:latin typeface="Courier New" panose="02070309020205020404" pitchFamily="49" charset="0"/>
                <a:cs typeface="Courier New" panose="02070309020205020404" pitchFamily="49" charset="0"/>
              </a:rPr>
              <a:t>  2013     5     1    23    53   15.0000000     GPS         TIME OF LAST OBS    </a:t>
            </a:r>
          </a:p>
          <a:p>
            <a:r>
              <a:rPr lang="en-US" sz="1400" b="1" dirty="0">
                <a:latin typeface="Courier New" panose="02070309020205020404" pitchFamily="49" charset="0"/>
                <a:cs typeface="Courier New" panose="02070309020205020404" pitchFamily="49" charset="0"/>
              </a:rPr>
              <a:t>     0                                                      RCV CLOCK OFFS APPL </a:t>
            </a:r>
          </a:p>
          <a:p>
            <a:r>
              <a:rPr lang="en-US" sz="1400" b="1" dirty="0">
                <a:latin typeface="Courier New" panose="02070309020205020404" pitchFamily="49" charset="0"/>
                <a:cs typeface="Courier New" panose="02070309020205020404" pitchFamily="49" charset="0"/>
              </a:rPr>
              <a:t>    16                                                      LEAP SECONDS        </a:t>
            </a:r>
          </a:p>
          <a:p>
            <a:r>
              <a:rPr lang="en-US" sz="1400" b="1" dirty="0">
                <a:latin typeface="Courier New" panose="02070309020205020404" pitchFamily="49" charset="0"/>
                <a:cs typeface="Courier New" panose="02070309020205020404" pitchFamily="49" charset="0"/>
              </a:rPr>
              <a:t>    17                                                      # OF SATELLITES     </a:t>
            </a:r>
          </a:p>
          <a:p>
            <a:r>
              <a:rPr lang="en-US" sz="1400" b="1" dirty="0">
                <a:latin typeface="Courier New" panose="02070309020205020404" pitchFamily="49" charset="0"/>
                <a:cs typeface="Courier New" panose="02070309020205020404" pitchFamily="49" charset="0"/>
              </a:rPr>
              <a:t>   G01    63    63    63    63                              PRN / # OF OBS      </a:t>
            </a:r>
          </a:p>
          <a:p>
            <a:r>
              <a:rPr lang="en-US" sz="1400" b="1" dirty="0">
                <a:latin typeface="Courier New" panose="02070309020205020404" pitchFamily="49" charset="0"/>
                <a:cs typeface="Courier New" panose="02070309020205020404" pitchFamily="49" charset="0"/>
              </a:rPr>
              <a:t>   G03   997   996   996   997                              PRN / # OF OBS      </a:t>
            </a:r>
          </a:p>
          <a:p>
            <a:r>
              <a:rPr lang="en-US" sz="1400" b="1" dirty="0">
                <a:latin typeface="Courier New" panose="02070309020205020404" pitchFamily="49" charset="0"/>
                <a:cs typeface="Courier New" panose="02070309020205020404" pitchFamily="49" charset="0"/>
              </a:rPr>
              <a:t>   G32   205   205   205   205                              PRN / # OF OBS      </a:t>
            </a:r>
          </a:p>
          <a:p>
            <a:r>
              <a:rPr lang="en-US" sz="1400" b="1" dirty="0">
                <a:latin typeface="Courier New" panose="02070309020205020404" pitchFamily="49" charset="0"/>
                <a:cs typeface="Courier New" panose="02070309020205020404" pitchFamily="49" charset="0"/>
              </a:rPr>
              <a:t>CARRIER PHASE MEASUREMENTS: PHASE SHIFTS REMOVED            COMMENT             </a:t>
            </a:r>
          </a:p>
          <a:p>
            <a:r>
              <a:rPr lang="en-US" sz="1400" b="1" dirty="0">
                <a:latin typeface="Courier New" panose="02070309020205020404" pitchFamily="49" charset="0"/>
                <a:cs typeface="Courier New" panose="02070309020205020404" pitchFamily="49" charset="0"/>
              </a:rPr>
              <a:t>                                                            END OF HEADER </a:t>
            </a:r>
            <a:endParaRPr lang="en-US" sz="900" dirty="0">
              <a:latin typeface="Courier New" panose="02070309020205020404" pitchFamily="49" charset="0"/>
              <a:cs typeface="Courier New" panose="02070309020205020404" pitchFamily="49" charset="0"/>
            </a:endParaRPr>
          </a:p>
        </p:txBody>
      </p:sp>
      <p:sp>
        <p:nvSpPr>
          <p:cNvPr id="14" name="TextBox 13">
            <a:extLst>
              <a:ext uri="{FF2B5EF4-FFF2-40B4-BE49-F238E27FC236}">
                <a16:creationId xmlns:a16="http://schemas.microsoft.com/office/drawing/2014/main" id="{BFF27DB9-85BA-B7A8-67C7-31DC186972C5}"/>
              </a:ext>
            </a:extLst>
          </p:cNvPr>
          <p:cNvSpPr txBox="1"/>
          <p:nvPr/>
        </p:nvSpPr>
        <p:spPr>
          <a:xfrm>
            <a:off x="6718297" y="560571"/>
            <a:ext cx="2184543" cy="646331"/>
          </a:xfrm>
          <a:prstGeom prst="rect">
            <a:avLst/>
          </a:prstGeom>
          <a:noFill/>
        </p:spPr>
        <p:txBody>
          <a:bodyPr wrap="square" rtlCol="0">
            <a:spAutoFit/>
          </a:bodyPr>
          <a:lstStyle/>
          <a:p>
            <a:r>
              <a:rPr lang="en-US" dirty="0">
                <a:solidFill>
                  <a:srgbClr val="0070C0"/>
                </a:solidFill>
              </a:rPr>
              <a:t>BM02</a:t>
            </a:r>
          </a:p>
          <a:p>
            <a:r>
              <a:rPr lang="en-US" dirty="0">
                <a:solidFill>
                  <a:srgbClr val="0070C0"/>
                </a:solidFill>
              </a:rPr>
              <a:t>(New Ulm Project)</a:t>
            </a:r>
          </a:p>
        </p:txBody>
      </p:sp>
    </p:spTree>
    <p:extLst>
      <p:ext uri="{BB962C8B-B14F-4D97-AF65-F5344CB8AC3E}">
        <p14:creationId xmlns:p14="http://schemas.microsoft.com/office/powerpoint/2010/main" val="40587269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750"/>
                            </p:stCondLst>
                            <p:childTnLst>
                              <p:par>
                                <p:cTn id="9" presetID="22" presetClass="entr" presetSubtype="8" fill="hold" grpId="0" nodeType="afterEffect">
                                  <p:stCondLst>
                                    <p:cond delay="25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500"/>
                            </p:stCondLst>
                            <p:childTnLst>
                              <p:par>
                                <p:cTn id="13" presetID="22" presetClass="entr" presetSubtype="8" fill="hold" grpId="0" nodeType="afterEffect">
                                  <p:stCondLst>
                                    <p:cond delay="25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B26093BD-8F13-4608-893F-150F5AD82EC9}"/>
              </a:ext>
            </a:extLst>
          </p:cNvPr>
          <p:cNvSpPr txBox="1"/>
          <p:nvPr/>
        </p:nvSpPr>
        <p:spPr>
          <a:xfrm>
            <a:off x="457200" y="1924273"/>
            <a:ext cx="4526280" cy="830997"/>
          </a:xfrm>
          <a:prstGeom prst="rect">
            <a:avLst/>
          </a:prstGeom>
          <a:solidFill>
            <a:srgbClr val="0070C0">
              <a:alpha val="10000"/>
            </a:srgbClr>
          </a:solidFill>
          <a:ln w="25400">
            <a:solidFill>
              <a:srgbClr val="0070C0"/>
            </a:solidFill>
          </a:ln>
        </p:spPr>
        <p:txBody>
          <a:bodyPr wrap="square" rtlCol="0">
            <a:spAutoFit/>
          </a:bodyPr>
          <a:lstStyle/>
          <a:p>
            <a:r>
              <a:rPr lang="en-US" sz="4800" dirty="0"/>
              <a:t>BM02121A.13o</a:t>
            </a:r>
          </a:p>
        </p:txBody>
      </p:sp>
      <p:sp>
        <p:nvSpPr>
          <p:cNvPr id="2" name="Title 1">
            <a:extLst>
              <a:ext uri="{FF2B5EF4-FFF2-40B4-BE49-F238E27FC236}">
                <a16:creationId xmlns:a16="http://schemas.microsoft.com/office/drawing/2014/main" id="{D66E7873-C477-4FE4-85FB-9335A2104FA6}"/>
              </a:ext>
            </a:extLst>
          </p:cNvPr>
          <p:cNvSpPr>
            <a:spLocks noGrp="1"/>
          </p:cNvSpPr>
          <p:nvPr>
            <p:ph type="title"/>
          </p:nvPr>
        </p:nvSpPr>
        <p:spPr/>
        <p:txBody>
          <a:bodyPr/>
          <a:lstStyle/>
          <a:p>
            <a:r>
              <a:rPr lang="en-US" dirty="0"/>
              <a:t>RINEX Files (user naming)</a:t>
            </a:r>
          </a:p>
        </p:txBody>
      </p:sp>
      <p:sp>
        <p:nvSpPr>
          <p:cNvPr id="3" name="Content Placeholder 2">
            <a:extLst>
              <a:ext uri="{FF2B5EF4-FFF2-40B4-BE49-F238E27FC236}">
                <a16:creationId xmlns:a16="http://schemas.microsoft.com/office/drawing/2014/main" id="{174CEA6B-829D-4BF4-8C72-86BEA8DD050F}"/>
              </a:ext>
            </a:extLst>
          </p:cNvPr>
          <p:cNvSpPr>
            <a:spLocks noGrp="1"/>
          </p:cNvSpPr>
          <p:nvPr>
            <p:ph idx="1"/>
          </p:nvPr>
        </p:nvSpPr>
        <p:spPr/>
        <p:txBody>
          <a:bodyPr/>
          <a:lstStyle/>
          <a:p>
            <a:r>
              <a:rPr lang="en-US" dirty="0"/>
              <a:t>Standard RINEX File Naming</a:t>
            </a:r>
          </a:p>
        </p:txBody>
      </p:sp>
      <p:sp>
        <p:nvSpPr>
          <p:cNvPr id="4" name="Date Placeholder 3">
            <a:extLst>
              <a:ext uri="{FF2B5EF4-FFF2-40B4-BE49-F238E27FC236}">
                <a16:creationId xmlns:a16="http://schemas.microsoft.com/office/drawing/2014/main" id="{2A2554ED-13DF-4F29-94C1-7CDB59440076}"/>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652EA49E-E2AE-4532-BB13-6AAF4E17843C}"/>
              </a:ext>
            </a:extLst>
          </p:cNvPr>
          <p:cNvSpPr>
            <a:spLocks noGrp="1"/>
          </p:cNvSpPr>
          <p:nvPr>
            <p:ph type="ftr" sz="quarter" idx="11"/>
          </p:nvPr>
        </p:nvSpPr>
        <p:spPr/>
        <p:txBody>
          <a:bodyPr/>
          <a:lstStyle/>
          <a:p>
            <a:pPr>
              <a:defRPr/>
            </a:pPr>
            <a:r>
              <a:rPr lang="en-US"/>
              <a:t>Step 2 : Uploading Data</a:t>
            </a:r>
            <a:endParaRPr lang="en-US" dirty="0"/>
          </a:p>
        </p:txBody>
      </p:sp>
      <p:sp>
        <p:nvSpPr>
          <p:cNvPr id="6" name="Slide Number Placeholder 5">
            <a:extLst>
              <a:ext uri="{FF2B5EF4-FFF2-40B4-BE49-F238E27FC236}">
                <a16:creationId xmlns:a16="http://schemas.microsoft.com/office/drawing/2014/main" id="{1497B44E-4D0F-4DD2-9EC6-57E52D7EBC16}"/>
              </a:ext>
            </a:extLst>
          </p:cNvPr>
          <p:cNvSpPr>
            <a:spLocks noGrp="1"/>
          </p:cNvSpPr>
          <p:nvPr>
            <p:ph type="sldNum" sz="quarter" idx="12"/>
          </p:nvPr>
        </p:nvSpPr>
        <p:spPr/>
        <p:txBody>
          <a:bodyPr/>
          <a:lstStyle/>
          <a:p>
            <a:pPr>
              <a:defRPr/>
            </a:pPr>
            <a:fld id="{73529DF9-F8E1-4220-8C8F-E52644C5560B}" type="slidenum">
              <a:rPr lang="en-US" smtClean="0"/>
              <a:pPr>
                <a:defRPr/>
              </a:pPr>
              <a:t>7</a:t>
            </a:fld>
            <a:endParaRPr lang="en-US"/>
          </a:p>
        </p:txBody>
      </p:sp>
      <p:sp>
        <p:nvSpPr>
          <p:cNvPr id="8" name="Rectangle 7">
            <a:extLst>
              <a:ext uri="{FF2B5EF4-FFF2-40B4-BE49-F238E27FC236}">
                <a16:creationId xmlns:a16="http://schemas.microsoft.com/office/drawing/2014/main" id="{8CAF1B6B-ADF4-4BF3-8CB8-6B55F335F2D1}"/>
              </a:ext>
            </a:extLst>
          </p:cNvPr>
          <p:cNvSpPr/>
          <p:nvPr/>
        </p:nvSpPr>
        <p:spPr>
          <a:xfrm>
            <a:off x="519821" y="2044648"/>
            <a:ext cx="1615342" cy="601536"/>
          </a:xfrm>
          <a:prstGeom prst="rect">
            <a:avLst/>
          </a:prstGeom>
          <a:solidFill>
            <a:srgbClr val="FF0000">
              <a:alpha val="10000"/>
            </a:srgbClr>
          </a:soli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029DF364-5FAA-46E1-8566-10548E440E36}"/>
              </a:ext>
            </a:extLst>
          </p:cNvPr>
          <p:cNvSpPr/>
          <p:nvPr/>
        </p:nvSpPr>
        <p:spPr>
          <a:xfrm>
            <a:off x="2197784" y="2039004"/>
            <a:ext cx="941059" cy="601536"/>
          </a:xfrm>
          <a:prstGeom prst="rect">
            <a:avLst/>
          </a:prstGeom>
          <a:solidFill>
            <a:srgbClr val="FF0000">
              <a:alpha val="10000"/>
            </a:srgbClr>
          </a:soli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AE621B65-0387-423C-9080-2815EA017DE2}"/>
              </a:ext>
            </a:extLst>
          </p:cNvPr>
          <p:cNvSpPr/>
          <p:nvPr/>
        </p:nvSpPr>
        <p:spPr>
          <a:xfrm>
            <a:off x="3192045" y="2039003"/>
            <a:ext cx="360536" cy="601536"/>
          </a:xfrm>
          <a:prstGeom prst="rect">
            <a:avLst/>
          </a:prstGeom>
          <a:solidFill>
            <a:srgbClr val="FF0000">
              <a:alpha val="10000"/>
            </a:srgbClr>
          </a:soli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1C014031-5F79-4E05-ADFB-59540101FD7A}"/>
              </a:ext>
            </a:extLst>
          </p:cNvPr>
          <p:cNvSpPr/>
          <p:nvPr/>
        </p:nvSpPr>
        <p:spPr>
          <a:xfrm>
            <a:off x="3723551" y="2029407"/>
            <a:ext cx="684730" cy="601536"/>
          </a:xfrm>
          <a:prstGeom prst="rect">
            <a:avLst/>
          </a:prstGeom>
          <a:solidFill>
            <a:srgbClr val="FF0000">
              <a:alpha val="10000"/>
            </a:srgbClr>
          </a:soli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C5FBDD09-A349-40CF-A0FA-72F0762F9C1F}"/>
              </a:ext>
            </a:extLst>
          </p:cNvPr>
          <p:cNvSpPr txBox="1"/>
          <p:nvPr/>
        </p:nvSpPr>
        <p:spPr>
          <a:xfrm>
            <a:off x="4786400" y="3577921"/>
            <a:ext cx="2745333" cy="338554"/>
          </a:xfrm>
          <a:prstGeom prst="rect">
            <a:avLst/>
          </a:prstGeom>
          <a:solidFill>
            <a:srgbClr val="FF0000">
              <a:alpha val="10000"/>
            </a:srgbClr>
          </a:solidFill>
          <a:ln w="25400">
            <a:solidFill>
              <a:srgbClr val="0070C0"/>
            </a:solidFill>
          </a:ln>
        </p:spPr>
        <p:txBody>
          <a:bodyPr wrap="square" rtlCol="0">
            <a:spAutoFit/>
          </a:bodyPr>
          <a:lstStyle/>
          <a:p>
            <a:r>
              <a:rPr lang="en-US" sz="1600" dirty="0"/>
              <a:t>Last 2 digits of Year (2013)</a:t>
            </a:r>
          </a:p>
        </p:txBody>
      </p:sp>
      <p:cxnSp>
        <p:nvCxnSpPr>
          <p:cNvPr id="14" name="Connector: Elbow 13">
            <a:extLst>
              <a:ext uri="{FF2B5EF4-FFF2-40B4-BE49-F238E27FC236}">
                <a16:creationId xmlns:a16="http://schemas.microsoft.com/office/drawing/2014/main" id="{A6202758-DEE4-42F2-A0B8-E0D139302950}"/>
              </a:ext>
            </a:extLst>
          </p:cNvPr>
          <p:cNvCxnSpPr>
            <a:cxnSpLocks/>
            <a:stCxn id="12" idx="1"/>
            <a:endCxn id="11" idx="2"/>
          </p:cNvCxnSpPr>
          <p:nvPr/>
        </p:nvCxnSpPr>
        <p:spPr>
          <a:xfrm rot="10800000">
            <a:off x="4065916" y="2630944"/>
            <a:ext cx="720484" cy="1116255"/>
          </a:xfrm>
          <a:prstGeom prst="bentConnector2">
            <a:avLst/>
          </a:prstGeom>
          <a:ln w="285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5B7B1A4C-4B34-48D4-ABC2-33F692FF2B5B}"/>
              </a:ext>
            </a:extLst>
          </p:cNvPr>
          <p:cNvSpPr txBox="1"/>
          <p:nvPr/>
        </p:nvSpPr>
        <p:spPr>
          <a:xfrm>
            <a:off x="4236212" y="4181671"/>
            <a:ext cx="3750591" cy="584775"/>
          </a:xfrm>
          <a:prstGeom prst="rect">
            <a:avLst/>
          </a:prstGeom>
          <a:solidFill>
            <a:srgbClr val="FF0000">
              <a:alpha val="10000"/>
            </a:srgbClr>
          </a:solidFill>
          <a:ln w="25400">
            <a:solidFill>
              <a:srgbClr val="0070C0"/>
            </a:solidFill>
          </a:ln>
        </p:spPr>
        <p:txBody>
          <a:bodyPr wrap="square" rtlCol="0">
            <a:spAutoFit/>
          </a:bodyPr>
          <a:lstStyle/>
          <a:p>
            <a:r>
              <a:rPr lang="en-US" sz="1600" dirty="0"/>
              <a:t>Session Letter of the Day (A, B, C, based on </a:t>
            </a:r>
            <a:r>
              <a:rPr lang="en-US" sz="1600" dirty="0">
                <a:solidFill>
                  <a:srgbClr val="FF0000"/>
                </a:solidFill>
              </a:rPr>
              <a:t>user sequence in the field</a:t>
            </a:r>
            <a:r>
              <a:rPr lang="en-US" sz="1600" dirty="0"/>
              <a:t>)</a:t>
            </a:r>
          </a:p>
        </p:txBody>
      </p:sp>
      <p:cxnSp>
        <p:nvCxnSpPr>
          <p:cNvPr id="19" name="Connector: Elbow 18">
            <a:extLst>
              <a:ext uri="{FF2B5EF4-FFF2-40B4-BE49-F238E27FC236}">
                <a16:creationId xmlns:a16="http://schemas.microsoft.com/office/drawing/2014/main" id="{439C86FD-33B6-4F09-B7A9-7252AD0A9BB2}"/>
              </a:ext>
            </a:extLst>
          </p:cNvPr>
          <p:cNvCxnSpPr>
            <a:cxnSpLocks/>
            <a:stCxn id="18" idx="1"/>
            <a:endCxn id="10" idx="2"/>
          </p:cNvCxnSpPr>
          <p:nvPr/>
        </p:nvCxnSpPr>
        <p:spPr>
          <a:xfrm rot="10800000">
            <a:off x="3372314" y="2640539"/>
            <a:ext cx="863899" cy="1833520"/>
          </a:xfrm>
          <a:prstGeom prst="bentConnector2">
            <a:avLst/>
          </a:prstGeom>
          <a:ln w="285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6F2C288F-E7EC-4C3F-9522-BE05F438CA59}"/>
              </a:ext>
            </a:extLst>
          </p:cNvPr>
          <p:cNvSpPr txBox="1"/>
          <p:nvPr/>
        </p:nvSpPr>
        <p:spPr>
          <a:xfrm>
            <a:off x="3473932" y="5011631"/>
            <a:ext cx="2990354" cy="338554"/>
          </a:xfrm>
          <a:prstGeom prst="rect">
            <a:avLst/>
          </a:prstGeom>
          <a:solidFill>
            <a:srgbClr val="FF0000">
              <a:alpha val="10000"/>
            </a:srgbClr>
          </a:solidFill>
          <a:ln w="25400">
            <a:solidFill>
              <a:srgbClr val="0070C0"/>
            </a:solidFill>
          </a:ln>
        </p:spPr>
        <p:txBody>
          <a:bodyPr wrap="square" rtlCol="0">
            <a:spAutoFit/>
          </a:bodyPr>
          <a:lstStyle/>
          <a:p>
            <a:r>
              <a:rPr lang="en-US" sz="1600" dirty="0"/>
              <a:t>Day of Year (001-366)</a:t>
            </a:r>
          </a:p>
        </p:txBody>
      </p:sp>
      <p:cxnSp>
        <p:nvCxnSpPr>
          <p:cNvPr id="21" name="Connector: Elbow 20">
            <a:extLst>
              <a:ext uri="{FF2B5EF4-FFF2-40B4-BE49-F238E27FC236}">
                <a16:creationId xmlns:a16="http://schemas.microsoft.com/office/drawing/2014/main" id="{C652B18B-604C-44F2-9B24-E50F4D6F5E30}"/>
              </a:ext>
            </a:extLst>
          </p:cNvPr>
          <p:cNvCxnSpPr>
            <a:cxnSpLocks/>
            <a:stCxn id="20" idx="1"/>
            <a:endCxn id="9" idx="2"/>
          </p:cNvCxnSpPr>
          <p:nvPr/>
        </p:nvCxnSpPr>
        <p:spPr>
          <a:xfrm rot="10800000">
            <a:off x="2668314" y="2640540"/>
            <a:ext cx="805618" cy="2540368"/>
          </a:xfrm>
          <a:prstGeom prst="bentConnector2">
            <a:avLst/>
          </a:prstGeom>
          <a:ln w="285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D75F7D29-ED4E-439F-86CC-E292DD03B2B3}"/>
              </a:ext>
            </a:extLst>
          </p:cNvPr>
          <p:cNvSpPr txBox="1"/>
          <p:nvPr/>
        </p:nvSpPr>
        <p:spPr>
          <a:xfrm>
            <a:off x="2886477" y="5671278"/>
            <a:ext cx="2731911" cy="338554"/>
          </a:xfrm>
          <a:prstGeom prst="rect">
            <a:avLst/>
          </a:prstGeom>
          <a:solidFill>
            <a:srgbClr val="FF0000">
              <a:alpha val="10000"/>
            </a:srgbClr>
          </a:solidFill>
          <a:ln w="25400">
            <a:solidFill>
              <a:srgbClr val="0070C0"/>
            </a:solidFill>
          </a:ln>
        </p:spPr>
        <p:txBody>
          <a:bodyPr wrap="square" rtlCol="0">
            <a:spAutoFit/>
          </a:bodyPr>
          <a:lstStyle/>
          <a:p>
            <a:r>
              <a:rPr lang="en-US" sz="1600" dirty="0"/>
              <a:t>4 Character MARK NAME</a:t>
            </a:r>
          </a:p>
        </p:txBody>
      </p:sp>
      <p:cxnSp>
        <p:nvCxnSpPr>
          <p:cNvPr id="23" name="Connector: Elbow 22">
            <a:extLst>
              <a:ext uri="{FF2B5EF4-FFF2-40B4-BE49-F238E27FC236}">
                <a16:creationId xmlns:a16="http://schemas.microsoft.com/office/drawing/2014/main" id="{F7A9CF87-7528-4999-86FC-1312BEAB2807}"/>
              </a:ext>
            </a:extLst>
          </p:cNvPr>
          <p:cNvCxnSpPr>
            <a:cxnSpLocks/>
            <a:stCxn id="22" idx="1"/>
            <a:endCxn id="8" idx="2"/>
          </p:cNvCxnSpPr>
          <p:nvPr/>
        </p:nvCxnSpPr>
        <p:spPr>
          <a:xfrm rot="10800000">
            <a:off x="1327493" y="2646185"/>
            <a:ext cx="1558985" cy="3194371"/>
          </a:xfrm>
          <a:prstGeom prst="bentConnector2">
            <a:avLst/>
          </a:prstGeom>
          <a:ln w="285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40" name="Rectangle 39">
            <a:extLst>
              <a:ext uri="{FF2B5EF4-FFF2-40B4-BE49-F238E27FC236}">
                <a16:creationId xmlns:a16="http://schemas.microsoft.com/office/drawing/2014/main" id="{ED7BE4A2-F495-4B6F-BC70-73B9B3871DC8}"/>
              </a:ext>
            </a:extLst>
          </p:cNvPr>
          <p:cNvSpPr/>
          <p:nvPr/>
        </p:nvSpPr>
        <p:spPr>
          <a:xfrm>
            <a:off x="4438806" y="2029407"/>
            <a:ext cx="465212" cy="601536"/>
          </a:xfrm>
          <a:prstGeom prst="rect">
            <a:avLst/>
          </a:prstGeom>
          <a:solidFill>
            <a:srgbClr val="FF0000">
              <a:alpha val="10000"/>
            </a:srgbClr>
          </a:soli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a:extLst>
              <a:ext uri="{FF2B5EF4-FFF2-40B4-BE49-F238E27FC236}">
                <a16:creationId xmlns:a16="http://schemas.microsoft.com/office/drawing/2014/main" id="{47619270-C6D8-4EE6-98C0-9855DBFFCAB5}"/>
              </a:ext>
            </a:extLst>
          </p:cNvPr>
          <p:cNvSpPr txBox="1"/>
          <p:nvPr/>
        </p:nvSpPr>
        <p:spPr>
          <a:xfrm>
            <a:off x="5392693" y="2943393"/>
            <a:ext cx="3420290" cy="369332"/>
          </a:xfrm>
          <a:prstGeom prst="rect">
            <a:avLst/>
          </a:prstGeom>
          <a:solidFill>
            <a:srgbClr val="FF0000">
              <a:alpha val="10000"/>
            </a:srgbClr>
          </a:solidFill>
          <a:ln w="25400">
            <a:solidFill>
              <a:srgbClr val="0070C0"/>
            </a:solidFill>
          </a:ln>
        </p:spPr>
        <p:txBody>
          <a:bodyPr wrap="square" rtlCol="0">
            <a:spAutoFit/>
          </a:bodyPr>
          <a:lstStyle/>
          <a:p>
            <a:r>
              <a:rPr lang="en-US" dirty="0"/>
              <a:t>Letter O = Observation File</a:t>
            </a:r>
          </a:p>
        </p:txBody>
      </p:sp>
      <p:cxnSp>
        <p:nvCxnSpPr>
          <p:cNvPr id="42" name="Connector: Elbow 41">
            <a:extLst>
              <a:ext uri="{FF2B5EF4-FFF2-40B4-BE49-F238E27FC236}">
                <a16:creationId xmlns:a16="http://schemas.microsoft.com/office/drawing/2014/main" id="{69B33A07-26BC-40B5-BFF8-13EB70159457}"/>
              </a:ext>
            </a:extLst>
          </p:cNvPr>
          <p:cNvCxnSpPr>
            <a:cxnSpLocks/>
            <a:stCxn id="41" idx="1"/>
            <a:endCxn id="40" idx="2"/>
          </p:cNvCxnSpPr>
          <p:nvPr/>
        </p:nvCxnSpPr>
        <p:spPr>
          <a:xfrm rot="10800000">
            <a:off x="4671413" y="2630943"/>
            <a:ext cx="721281" cy="497116"/>
          </a:xfrm>
          <a:prstGeom prst="bentConnector2">
            <a:avLst/>
          </a:prstGeom>
          <a:ln w="285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093142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100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1500"/>
                            </p:stCondLst>
                            <p:childTnLst>
                              <p:par>
                                <p:cTn id="9" presetID="22" presetClass="entr" presetSubtype="8" fill="hold" grpId="0" nodeType="afterEffect">
                                  <p:stCondLst>
                                    <p:cond delay="25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2250"/>
                            </p:stCondLst>
                            <p:childTnLst>
                              <p:par>
                                <p:cTn id="13" presetID="22" presetClass="entr" presetSubtype="8" fill="hold" grpId="0" nodeType="afterEffect">
                                  <p:stCondLst>
                                    <p:cond delay="25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3000"/>
                            </p:stCondLst>
                            <p:childTnLst>
                              <p:par>
                                <p:cTn id="17" presetID="22" presetClass="entr" presetSubtype="8" fill="hold" grpId="0" nodeType="afterEffect">
                                  <p:stCondLst>
                                    <p:cond delay="25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par>
                          <p:cTn id="20" fill="hold">
                            <p:stCondLst>
                              <p:cond delay="3750"/>
                            </p:stCondLst>
                            <p:childTnLst>
                              <p:par>
                                <p:cTn id="21" presetID="22" presetClass="entr" presetSubtype="8" fill="hold" grpId="0" nodeType="afterEffect">
                                  <p:stCondLst>
                                    <p:cond delay="250"/>
                                  </p:stCondLst>
                                  <p:childTnLst>
                                    <p:set>
                                      <p:cBhvr>
                                        <p:cTn id="22" dur="1" fill="hold">
                                          <p:stCondLst>
                                            <p:cond delay="0"/>
                                          </p:stCondLst>
                                        </p:cTn>
                                        <p:tgtEl>
                                          <p:spTgt spid="40"/>
                                        </p:tgtEl>
                                        <p:attrNameLst>
                                          <p:attrName>style.visibility</p:attrName>
                                        </p:attrNameLst>
                                      </p:cBhvr>
                                      <p:to>
                                        <p:strVal val="visible"/>
                                      </p:to>
                                    </p:set>
                                    <p:animEffect transition="in" filter="wipe(left)">
                                      <p:cBhvr>
                                        <p:cTn id="23" dur="500"/>
                                        <p:tgtEl>
                                          <p:spTgt spid="40"/>
                                        </p:tgtEl>
                                      </p:cBhvr>
                                    </p:animEffect>
                                  </p:childTnLst>
                                </p:cTn>
                              </p:par>
                            </p:childTnLst>
                          </p:cTn>
                        </p:par>
                        <p:par>
                          <p:cTn id="24" fill="hold">
                            <p:stCondLst>
                              <p:cond delay="4500"/>
                            </p:stCondLst>
                            <p:childTnLst>
                              <p:par>
                                <p:cTn id="25" presetID="22" presetClass="entr" presetSubtype="2"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wipe(right)">
                                      <p:cBhvr>
                                        <p:cTn id="27" dur="500"/>
                                        <p:tgtEl>
                                          <p:spTgt spid="41"/>
                                        </p:tgtEl>
                                      </p:cBhvr>
                                    </p:animEffect>
                                  </p:childTnLst>
                                </p:cTn>
                              </p:par>
                            </p:childTnLst>
                          </p:cTn>
                        </p:par>
                        <p:par>
                          <p:cTn id="28" fill="hold">
                            <p:stCondLst>
                              <p:cond delay="5000"/>
                            </p:stCondLst>
                            <p:childTnLst>
                              <p:par>
                                <p:cTn id="29" presetID="22" presetClass="entr" presetSubtype="2" fill="hold"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wipe(right)">
                                      <p:cBhvr>
                                        <p:cTn id="31" dur="500"/>
                                        <p:tgtEl>
                                          <p:spTgt spid="42"/>
                                        </p:tgtEl>
                                      </p:cBhvr>
                                    </p:animEffect>
                                  </p:childTnLst>
                                </p:cTn>
                              </p:par>
                            </p:childTnLst>
                          </p:cTn>
                        </p:par>
                        <p:par>
                          <p:cTn id="32" fill="hold">
                            <p:stCondLst>
                              <p:cond delay="5500"/>
                            </p:stCondLst>
                            <p:childTnLst>
                              <p:par>
                                <p:cTn id="33" presetID="22" presetClass="entr" presetSubtype="2" fill="hold" grpId="0" nodeType="afterEffect">
                                  <p:stCondLst>
                                    <p:cond delay="250"/>
                                  </p:stCondLst>
                                  <p:childTnLst>
                                    <p:set>
                                      <p:cBhvr>
                                        <p:cTn id="34" dur="1" fill="hold">
                                          <p:stCondLst>
                                            <p:cond delay="0"/>
                                          </p:stCondLst>
                                        </p:cTn>
                                        <p:tgtEl>
                                          <p:spTgt spid="12"/>
                                        </p:tgtEl>
                                        <p:attrNameLst>
                                          <p:attrName>style.visibility</p:attrName>
                                        </p:attrNameLst>
                                      </p:cBhvr>
                                      <p:to>
                                        <p:strVal val="visible"/>
                                      </p:to>
                                    </p:set>
                                    <p:animEffect transition="in" filter="wipe(right)">
                                      <p:cBhvr>
                                        <p:cTn id="35" dur="500"/>
                                        <p:tgtEl>
                                          <p:spTgt spid="12"/>
                                        </p:tgtEl>
                                      </p:cBhvr>
                                    </p:animEffect>
                                  </p:childTnLst>
                                </p:cTn>
                              </p:par>
                            </p:childTnLst>
                          </p:cTn>
                        </p:par>
                        <p:par>
                          <p:cTn id="36" fill="hold">
                            <p:stCondLst>
                              <p:cond delay="6250"/>
                            </p:stCondLst>
                            <p:childTnLst>
                              <p:par>
                                <p:cTn id="37" presetID="22" presetClass="entr" presetSubtype="2" fill="hold" nodeType="afterEffect">
                                  <p:stCondLst>
                                    <p:cond delay="250"/>
                                  </p:stCondLst>
                                  <p:childTnLst>
                                    <p:set>
                                      <p:cBhvr>
                                        <p:cTn id="38" dur="1" fill="hold">
                                          <p:stCondLst>
                                            <p:cond delay="0"/>
                                          </p:stCondLst>
                                        </p:cTn>
                                        <p:tgtEl>
                                          <p:spTgt spid="14"/>
                                        </p:tgtEl>
                                        <p:attrNameLst>
                                          <p:attrName>style.visibility</p:attrName>
                                        </p:attrNameLst>
                                      </p:cBhvr>
                                      <p:to>
                                        <p:strVal val="visible"/>
                                      </p:to>
                                    </p:set>
                                    <p:animEffect transition="in" filter="wipe(right)">
                                      <p:cBhvr>
                                        <p:cTn id="39" dur="500"/>
                                        <p:tgtEl>
                                          <p:spTgt spid="14"/>
                                        </p:tgtEl>
                                      </p:cBhvr>
                                    </p:animEffect>
                                  </p:childTnLst>
                                </p:cTn>
                              </p:par>
                            </p:childTnLst>
                          </p:cTn>
                        </p:par>
                        <p:par>
                          <p:cTn id="40" fill="hold">
                            <p:stCondLst>
                              <p:cond delay="7000"/>
                            </p:stCondLst>
                            <p:childTnLst>
                              <p:par>
                                <p:cTn id="41" presetID="22" presetClass="entr" presetSubtype="2" fill="hold" grpId="0" nodeType="afterEffect">
                                  <p:stCondLst>
                                    <p:cond delay="250"/>
                                  </p:stCondLst>
                                  <p:childTnLst>
                                    <p:set>
                                      <p:cBhvr>
                                        <p:cTn id="42" dur="1" fill="hold">
                                          <p:stCondLst>
                                            <p:cond delay="0"/>
                                          </p:stCondLst>
                                        </p:cTn>
                                        <p:tgtEl>
                                          <p:spTgt spid="18"/>
                                        </p:tgtEl>
                                        <p:attrNameLst>
                                          <p:attrName>style.visibility</p:attrName>
                                        </p:attrNameLst>
                                      </p:cBhvr>
                                      <p:to>
                                        <p:strVal val="visible"/>
                                      </p:to>
                                    </p:set>
                                    <p:animEffect transition="in" filter="wipe(right)">
                                      <p:cBhvr>
                                        <p:cTn id="43" dur="500"/>
                                        <p:tgtEl>
                                          <p:spTgt spid="18"/>
                                        </p:tgtEl>
                                      </p:cBhvr>
                                    </p:animEffect>
                                  </p:childTnLst>
                                </p:cTn>
                              </p:par>
                            </p:childTnLst>
                          </p:cTn>
                        </p:par>
                        <p:par>
                          <p:cTn id="44" fill="hold">
                            <p:stCondLst>
                              <p:cond delay="7750"/>
                            </p:stCondLst>
                            <p:childTnLst>
                              <p:par>
                                <p:cTn id="45" presetID="22" presetClass="entr" presetSubtype="2" fill="hold" nodeType="afterEffect">
                                  <p:stCondLst>
                                    <p:cond delay="250"/>
                                  </p:stCondLst>
                                  <p:childTnLst>
                                    <p:set>
                                      <p:cBhvr>
                                        <p:cTn id="46" dur="1" fill="hold">
                                          <p:stCondLst>
                                            <p:cond delay="0"/>
                                          </p:stCondLst>
                                        </p:cTn>
                                        <p:tgtEl>
                                          <p:spTgt spid="19"/>
                                        </p:tgtEl>
                                        <p:attrNameLst>
                                          <p:attrName>style.visibility</p:attrName>
                                        </p:attrNameLst>
                                      </p:cBhvr>
                                      <p:to>
                                        <p:strVal val="visible"/>
                                      </p:to>
                                    </p:set>
                                    <p:animEffect transition="in" filter="wipe(right)">
                                      <p:cBhvr>
                                        <p:cTn id="47" dur="500"/>
                                        <p:tgtEl>
                                          <p:spTgt spid="19"/>
                                        </p:tgtEl>
                                      </p:cBhvr>
                                    </p:animEffect>
                                  </p:childTnLst>
                                </p:cTn>
                              </p:par>
                            </p:childTnLst>
                          </p:cTn>
                        </p:par>
                        <p:par>
                          <p:cTn id="48" fill="hold">
                            <p:stCondLst>
                              <p:cond delay="8500"/>
                            </p:stCondLst>
                            <p:childTnLst>
                              <p:par>
                                <p:cTn id="49" presetID="22" presetClass="entr" presetSubtype="2" fill="hold" grpId="0" nodeType="afterEffect">
                                  <p:stCondLst>
                                    <p:cond delay="250"/>
                                  </p:stCondLst>
                                  <p:childTnLst>
                                    <p:set>
                                      <p:cBhvr>
                                        <p:cTn id="50" dur="1" fill="hold">
                                          <p:stCondLst>
                                            <p:cond delay="0"/>
                                          </p:stCondLst>
                                        </p:cTn>
                                        <p:tgtEl>
                                          <p:spTgt spid="20"/>
                                        </p:tgtEl>
                                        <p:attrNameLst>
                                          <p:attrName>style.visibility</p:attrName>
                                        </p:attrNameLst>
                                      </p:cBhvr>
                                      <p:to>
                                        <p:strVal val="visible"/>
                                      </p:to>
                                    </p:set>
                                    <p:animEffect transition="in" filter="wipe(right)">
                                      <p:cBhvr>
                                        <p:cTn id="51" dur="500"/>
                                        <p:tgtEl>
                                          <p:spTgt spid="20"/>
                                        </p:tgtEl>
                                      </p:cBhvr>
                                    </p:animEffect>
                                  </p:childTnLst>
                                </p:cTn>
                              </p:par>
                            </p:childTnLst>
                          </p:cTn>
                        </p:par>
                        <p:par>
                          <p:cTn id="52" fill="hold">
                            <p:stCondLst>
                              <p:cond delay="9250"/>
                            </p:stCondLst>
                            <p:childTnLst>
                              <p:par>
                                <p:cTn id="53" presetID="22" presetClass="entr" presetSubtype="2" fill="hold" nodeType="afterEffect">
                                  <p:stCondLst>
                                    <p:cond delay="250"/>
                                  </p:stCondLst>
                                  <p:childTnLst>
                                    <p:set>
                                      <p:cBhvr>
                                        <p:cTn id="54" dur="1" fill="hold">
                                          <p:stCondLst>
                                            <p:cond delay="0"/>
                                          </p:stCondLst>
                                        </p:cTn>
                                        <p:tgtEl>
                                          <p:spTgt spid="21"/>
                                        </p:tgtEl>
                                        <p:attrNameLst>
                                          <p:attrName>style.visibility</p:attrName>
                                        </p:attrNameLst>
                                      </p:cBhvr>
                                      <p:to>
                                        <p:strVal val="visible"/>
                                      </p:to>
                                    </p:set>
                                    <p:animEffect transition="in" filter="wipe(right)">
                                      <p:cBhvr>
                                        <p:cTn id="55" dur="500"/>
                                        <p:tgtEl>
                                          <p:spTgt spid="21"/>
                                        </p:tgtEl>
                                      </p:cBhvr>
                                    </p:animEffect>
                                  </p:childTnLst>
                                </p:cTn>
                              </p:par>
                            </p:childTnLst>
                          </p:cTn>
                        </p:par>
                        <p:par>
                          <p:cTn id="56" fill="hold">
                            <p:stCondLst>
                              <p:cond delay="10000"/>
                            </p:stCondLst>
                            <p:childTnLst>
                              <p:par>
                                <p:cTn id="57" presetID="22" presetClass="entr" presetSubtype="2" fill="hold" grpId="0" nodeType="afterEffect">
                                  <p:stCondLst>
                                    <p:cond delay="250"/>
                                  </p:stCondLst>
                                  <p:childTnLst>
                                    <p:set>
                                      <p:cBhvr>
                                        <p:cTn id="58" dur="1" fill="hold">
                                          <p:stCondLst>
                                            <p:cond delay="0"/>
                                          </p:stCondLst>
                                        </p:cTn>
                                        <p:tgtEl>
                                          <p:spTgt spid="22"/>
                                        </p:tgtEl>
                                        <p:attrNameLst>
                                          <p:attrName>style.visibility</p:attrName>
                                        </p:attrNameLst>
                                      </p:cBhvr>
                                      <p:to>
                                        <p:strVal val="visible"/>
                                      </p:to>
                                    </p:set>
                                    <p:animEffect transition="in" filter="wipe(right)">
                                      <p:cBhvr>
                                        <p:cTn id="59" dur="500"/>
                                        <p:tgtEl>
                                          <p:spTgt spid="22"/>
                                        </p:tgtEl>
                                      </p:cBhvr>
                                    </p:animEffect>
                                  </p:childTnLst>
                                </p:cTn>
                              </p:par>
                            </p:childTnLst>
                          </p:cTn>
                        </p:par>
                        <p:par>
                          <p:cTn id="60" fill="hold">
                            <p:stCondLst>
                              <p:cond delay="10750"/>
                            </p:stCondLst>
                            <p:childTnLst>
                              <p:par>
                                <p:cTn id="61" presetID="22" presetClass="entr" presetSubtype="2" fill="hold" nodeType="afterEffect">
                                  <p:stCondLst>
                                    <p:cond delay="250"/>
                                  </p:stCondLst>
                                  <p:childTnLst>
                                    <p:set>
                                      <p:cBhvr>
                                        <p:cTn id="62" dur="1" fill="hold">
                                          <p:stCondLst>
                                            <p:cond delay="0"/>
                                          </p:stCondLst>
                                        </p:cTn>
                                        <p:tgtEl>
                                          <p:spTgt spid="23"/>
                                        </p:tgtEl>
                                        <p:attrNameLst>
                                          <p:attrName>style.visibility</p:attrName>
                                        </p:attrNameLst>
                                      </p:cBhvr>
                                      <p:to>
                                        <p:strVal val="visible"/>
                                      </p:to>
                                    </p:set>
                                    <p:animEffect transition="in" filter="wipe(right)">
                                      <p:cBhvr>
                                        <p:cTn id="6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8" grpId="0" animBg="1"/>
      <p:bldP spid="20" grpId="0" animBg="1"/>
      <p:bldP spid="22" grpId="0" animBg="1"/>
      <p:bldP spid="40" grpId="0" animBg="1"/>
      <p:bldP spid="41"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1D7C511-E6DB-4694-BA52-A5716D133FE5}"/>
              </a:ext>
            </a:extLst>
          </p:cNvPr>
          <p:cNvSpPr txBox="1"/>
          <p:nvPr/>
        </p:nvSpPr>
        <p:spPr>
          <a:xfrm>
            <a:off x="457200" y="1812743"/>
            <a:ext cx="4928571" cy="338554"/>
          </a:xfrm>
          <a:prstGeom prst="rect">
            <a:avLst/>
          </a:prstGeom>
          <a:noFill/>
        </p:spPr>
        <p:txBody>
          <a:bodyPr wrap="square" rtlCol="0">
            <a:spAutoFit/>
          </a:bodyPr>
          <a:lstStyle/>
          <a:p>
            <a:r>
              <a:rPr lang="en-US" sz="1600" i="1" dirty="0">
                <a:solidFill>
                  <a:srgbClr val="0070C0"/>
                </a:solidFill>
              </a:rPr>
              <a:t>https://files.igs.org/pub/station/general/rcvr_ant.tab</a:t>
            </a:r>
          </a:p>
        </p:txBody>
      </p:sp>
      <p:sp>
        <p:nvSpPr>
          <p:cNvPr id="2" name="Title 1">
            <a:extLst>
              <a:ext uri="{FF2B5EF4-FFF2-40B4-BE49-F238E27FC236}">
                <a16:creationId xmlns:a16="http://schemas.microsoft.com/office/drawing/2014/main" id="{F188B746-AA1C-4759-9431-5405AAC2FC92}"/>
              </a:ext>
            </a:extLst>
          </p:cNvPr>
          <p:cNvSpPr>
            <a:spLocks noGrp="1"/>
          </p:cNvSpPr>
          <p:nvPr>
            <p:ph type="title"/>
          </p:nvPr>
        </p:nvSpPr>
        <p:spPr/>
        <p:txBody>
          <a:bodyPr/>
          <a:lstStyle/>
          <a:p>
            <a:r>
              <a:rPr lang="en-US" dirty="0"/>
              <a:t>RCVR_ANT.TAB</a:t>
            </a:r>
          </a:p>
        </p:txBody>
      </p:sp>
      <p:sp>
        <p:nvSpPr>
          <p:cNvPr id="3" name="Date Placeholder 2">
            <a:extLst>
              <a:ext uri="{FF2B5EF4-FFF2-40B4-BE49-F238E27FC236}">
                <a16:creationId xmlns:a16="http://schemas.microsoft.com/office/drawing/2014/main" id="{DEBD7906-2084-47CC-B38B-8C12AECA6239}"/>
              </a:ext>
            </a:extLst>
          </p:cNvPr>
          <p:cNvSpPr>
            <a:spLocks noGrp="1"/>
          </p:cNvSpPr>
          <p:nvPr>
            <p:ph type="dt" sz="half" idx="10"/>
          </p:nvPr>
        </p:nvSpPr>
        <p:spPr/>
        <p:txBody>
          <a:bodyPr/>
          <a:lstStyle/>
          <a:p>
            <a:pPr>
              <a:defRPr/>
            </a:pPr>
            <a:r>
              <a:rPr lang="en-US"/>
              <a:t>2023-10-16</a:t>
            </a:r>
            <a:endParaRPr lang="en-US" dirty="0"/>
          </a:p>
        </p:txBody>
      </p:sp>
      <p:sp>
        <p:nvSpPr>
          <p:cNvPr id="4" name="Footer Placeholder 3">
            <a:extLst>
              <a:ext uri="{FF2B5EF4-FFF2-40B4-BE49-F238E27FC236}">
                <a16:creationId xmlns:a16="http://schemas.microsoft.com/office/drawing/2014/main" id="{BB71469C-0E13-404C-AA5A-ACE9D3CCCAF4}"/>
              </a:ext>
            </a:extLst>
          </p:cNvPr>
          <p:cNvSpPr>
            <a:spLocks noGrp="1"/>
          </p:cNvSpPr>
          <p:nvPr>
            <p:ph type="ftr" sz="quarter" idx="11"/>
          </p:nvPr>
        </p:nvSpPr>
        <p:spPr/>
        <p:txBody>
          <a:bodyPr/>
          <a:lstStyle/>
          <a:p>
            <a:pPr>
              <a:defRPr/>
            </a:pPr>
            <a:r>
              <a:rPr lang="en-US"/>
              <a:t>Step 2 : Uploading Data</a:t>
            </a:r>
            <a:endParaRPr lang="en-US" dirty="0"/>
          </a:p>
        </p:txBody>
      </p:sp>
      <p:sp>
        <p:nvSpPr>
          <p:cNvPr id="5" name="Slide Number Placeholder 4">
            <a:extLst>
              <a:ext uri="{FF2B5EF4-FFF2-40B4-BE49-F238E27FC236}">
                <a16:creationId xmlns:a16="http://schemas.microsoft.com/office/drawing/2014/main" id="{2AC747CE-152D-4E59-B2BE-49DAF74A90FE}"/>
              </a:ext>
            </a:extLst>
          </p:cNvPr>
          <p:cNvSpPr>
            <a:spLocks noGrp="1"/>
          </p:cNvSpPr>
          <p:nvPr>
            <p:ph type="sldNum" sz="quarter" idx="12"/>
          </p:nvPr>
        </p:nvSpPr>
        <p:spPr/>
        <p:txBody>
          <a:bodyPr/>
          <a:lstStyle/>
          <a:p>
            <a:pPr>
              <a:defRPr/>
            </a:pPr>
            <a:fld id="{5434C86E-AAC7-4EB9-9B17-B55C6A233846}" type="slidenum">
              <a:rPr lang="en-US" smtClean="0"/>
              <a:pPr>
                <a:defRPr/>
              </a:pPr>
              <a:t>70</a:t>
            </a:fld>
            <a:endParaRPr lang="en-US"/>
          </a:p>
        </p:txBody>
      </p:sp>
      <p:sp>
        <p:nvSpPr>
          <p:cNvPr id="7" name="TextBox 6">
            <a:extLst>
              <a:ext uri="{FF2B5EF4-FFF2-40B4-BE49-F238E27FC236}">
                <a16:creationId xmlns:a16="http://schemas.microsoft.com/office/drawing/2014/main" id="{A235DAAE-C0A1-407D-9601-997DAF2211C0}"/>
              </a:ext>
            </a:extLst>
          </p:cNvPr>
          <p:cNvSpPr txBox="1"/>
          <p:nvPr/>
        </p:nvSpPr>
        <p:spPr>
          <a:xfrm>
            <a:off x="168362" y="2281559"/>
            <a:ext cx="8807275" cy="3247043"/>
          </a:xfrm>
          <a:prstGeom prst="rect">
            <a:avLst/>
          </a:prstGeom>
          <a:noFill/>
        </p:spPr>
        <p:txBody>
          <a:bodyPr wrap="square" rtlCol="0">
            <a:spAutoFit/>
          </a:bodyPr>
          <a:lstStyle/>
          <a:p>
            <a:r>
              <a:rPr lang="en-US" sz="1400" b="1" dirty="0">
                <a:latin typeface="Courier New" panose="02070309020205020404" pitchFamily="49" charset="0"/>
                <a:cs typeface="Courier New" panose="02070309020205020404" pitchFamily="49" charset="0"/>
              </a:rPr>
              <a:t>| TRMR6                |  Integrated GPS L1/L2+L2C GLO L1/L2 Trimble R6 antenna|</a:t>
            </a:r>
          </a:p>
          <a:p>
            <a:r>
              <a:rPr lang="en-US" sz="1400" b="1" dirty="0">
                <a:latin typeface="Courier New" panose="02070309020205020404" pitchFamily="49" charset="0"/>
                <a:cs typeface="Courier New" panose="02070309020205020404" pitchFamily="49" charset="0"/>
              </a:rPr>
              <a:t>| TRMR6-2              |  Integrated GPS L1/L2+L2C GLO L1/L2 Trimble R6 model 2|</a:t>
            </a:r>
          </a:p>
          <a:p>
            <a:r>
              <a:rPr lang="en-US" sz="1400" b="1" dirty="0">
                <a:latin typeface="Courier New" panose="02070309020205020404" pitchFamily="49" charset="0"/>
                <a:cs typeface="Courier New" panose="02070309020205020404" pitchFamily="49" charset="0"/>
              </a:rPr>
              <a:t>| TRMR6-3              |  Integrated GPS L1/L2+L2C GLO L1/L2 Trimble R6 model 3|</a:t>
            </a:r>
          </a:p>
          <a:p>
            <a:r>
              <a:rPr lang="en-US" sz="1400" b="1" dirty="0">
                <a:latin typeface="Courier New" panose="02070309020205020404" pitchFamily="49" charset="0"/>
                <a:cs typeface="Courier New" panose="02070309020205020404" pitchFamily="49" charset="0"/>
              </a:rPr>
              <a:t>| TRMR6-4              |  Integrated GPS L1/L2+L2C GLO L1/L2 Trimble R6 model 4|</a:t>
            </a:r>
          </a:p>
          <a:p>
            <a:endParaRPr lang="en-US" sz="1400" b="1" dirty="0">
              <a:latin typeface="Courier New" panose="02070309020205020404" pitchFamily="49" charset="0"/>
              <a:cs typeface="Courier New" panose="02070309020205020404" pitchFamily="49" charset="0"/>
            </a:endParaRPr>
          </a:p>
          <a:p>
            <a:endParaRPr lang="en-US" sz="1400" b="1" dirty="0">
              <a:latin typeface="Courier New" panose="02070309020205020404" pitchFamily="49" charset="0"/>
              <a:cs typeface="Courier New" panose="02070309020205020404" pitchFamily="49" charset="0"/>
            </a:endParaRPr>
          </a:p>
          <a:p>
            <a:r>
              <a:rPr lang="en-US" sz="1400" b="1" dirty="0">
                <a:latin typeface="Courier New" panose="02070309020205020404" pitchFamily="49" charset="0"/>
                <a:cs typeface="Courier New" panose="02070309020205020404" pitchFamily="49" charset="0"/>
              </a:rPr>
              <a:t>| TRMR8_GNSS           |  Integrated GPS L1/L2+L2C/L5 GLO L1/L2 Trimble R8     |</a:t>
            </a:r>
          </a:p>
          <a:p>
            <a:r>
              <a:rPr lang="en-US" sz="1400" b="1" dirty="0">
                <a:latin typeface="Courier New" panose="02070309020205020404" pitchFamily="49" charset="0"/>
                <a:cs typeface="Courier New" panose="02070309020205020404" pitchFamily="49" charset="0"/>
              </a:rPr>
              <a:t>|                      |   GNSS antenna                                        |</a:t>
            </a:r>
          </a:p>
          <a:p>
            <a:r>
              <a:rPr lang="en-US" sz="1400" b="1" dirty="0">
                <a:latin typeface="Courier New" panose="02070309020205020404" pitchFamily="49" charset="0"/>
                <a:cs typeface="Courier New" panose="02070309020205020404" pitchFamily="49" charset="0"/>
              </a:rPr>
              <a:t>| TRMR8_GNSS3          |  Integrated GPS L1/L2+L2C/L5 GLO L1/L2 Trimble R8     |</a:t>
            </a:r>
          </a:p>
          <a:p>
            <a:r>
              <a:rPr lang="en-US" sz="1400" b="1" dirty="0">
                <a:latin typeface="Courier New" panose="02070309020205020404" pitchFamily="49" charset="0"/>
                <a:cs typeface="Courier New" panose="02070309020205020404" pitchFamily="49" charset="0"/>
              </a:rPr>
              <a:t>|                      |   GNSS 3 antenna                                      |</a:t>
            </a:r>
          </a:p>
          <a:p>
            <a:r>
              <a:rPr lang="en-US" sz="1400" b="1" dirty="0">
                <a:latin typeface="Courier New" panose="02070309020205020404" pitchFamily="49" charset="0"/>
                <a:cs typeface="Courier New" panose="02070309020205020404" pitchFamily="49" charset="0"/>
              </a:rPr>
              <a:t>| TRMR8-4              |  Integrated GPS L1/L2+L2C/L5 GLO L1/L2 Trimble R8     |</a:t>
            </a:r>
          </a:p>
          <a:p>
            <a:r>
              <a:rPr lang="en-US" sz="1400" b="1" dirty="0">
                <a:latin typeface="Courier New" panose="02070309020205020404" pitchFamily="49" charset="0"/>
                <a:cs typeface="Courier New" panose="02070309020205020404" pitchFamily="49" charset="0"/>
              </a:rPr>
              <a:t>|                      |   GNSS 3 antenna, model 4                             |</a:t>
            </a:r>
          </a:p>
          <a:p>
            <a:r>
              <a:rPr lang="en-US" sz="1400" b="1" dirty="0">
                <a:latin typeface="Courier New" panose="02070309020205020404" pitchFamily="49" charset="0"/>
                <a:cs typeface="Courier New" panose="02070309020205020404" pitchFamily="49" charset="0"/>
              </a:rPr>
              <a:t>| TRMR8S               |  Integrated L1/L2/L5/G1/G2/G3/E1/E5ab/B1/B2 GPS,      |</a:t>
            </a:r>
          </a:p>
          <a:p>
            <a:r>
              <a:rPr lang="en-US" sz="1400" b="1" dirty="0">
                <a:latin typeface="Courier New" panose="02070309020205020404" pitchFamily="49" charset="0"/>
                <a:cs typeface="Courier New" panose="02070309020205020404" pitchFamily="49" charset="0"/>
              </a:rPr>
              <a:t>|                      |   GLONASS, Galileo &amp; </a:t>
            </a:r>
            <a:r>
              <a:rPr lang="en-US" sz="1400" b="1" dirty="0" err="1">
                <a:latin typeface="Courier New" panose="02070309020205020404" pitchFamily="49" charset="0"/>
                <a:cs typeface="Courier New" panose="02070309020205020404" pitchFamily="49" charset="0"/>
              </a:rPr>
              <a:t>BeiDou</a:t>
            </a:r>
            <a:r>
              <a:rPr lang="en-US" sz="1400" b="1" dirty="0">
                <a:latin typeface="Courier New" panose="02070309020205020404" pitchFamily="49" charset="0"/>
                <a:cs typeface="Courier New" panose="02070309020205020404" pitchFamily="49" charset="0"/>
              </a:rPr>
              <a:t> antenna                   |</a:t>
            </a:r>
          </a:p>
          <a:p>
            <a:endParaRPr lang="en-US" sz="900" dirty="0">
              <a:latin typeface="Courier New" panose="02070309020205020404" pitchFamily="49" charset="0"/>
              <a:cs typeface="Courier New" panose="02070309020205020404" pitchFamily="49" charset="0"/>
            </a:endParaRPr>
          </a:p>
        </p:txBody>
      </p:sp>
      <p:sp>
        <p:nvSpPr>
          <p:cNvPr id="8" name="TextBox 7">
            <a:extLst>
              <a:ext uri="{FF2B5EF4-FFF2-40B4-BE49-F238E27FC236}">
                <a16:creationId xmlns:a16="http://schemas.microsoft.com/office/drawing/2014/main" id="{AE2958A8-C472-4ED7-9E34-9720324F70E4}"/>
              </a:ext>
            </a:extLst>
          </p:cNvPr>
          <p:cNvSpPr txBox="1"/>
          <p:nvPr/>
        </p:nvSpPr>
        <p:spPr>
          <a:xfrm>
            <a:off x="457200" y="1127152"/>
            <a:ext cx="5723467" cy="646331"/>
          </a:xfrm>
          <a:prstGeom prst="rect">
            <a:avLst/>
          </a:prstGeom>
          <a:noFill/>
        </p:spPr>
        <p:txBody>
          <a:bodyPr wrap="square" rtlCol="0">
            <a:spAutoFit/>
          </a:bodyPr>
          <a:lstStyle/>
          <a:p>
            <a:r>
              <a:rPr lang="en-US" dirty="0"/>
              <a:t>Verify that antenna and receiver are correctly entered and match the RCVR_ANT.TAB file entries.</a:t>
            </a:r>
          </a:p>
        </p:txBody>
      </p:sp>
      <p:sp>
        <p:nvSpPr>
          <p:cNvPr id="12" name="TextBox 11">
            <a:extLst>
              <a:ext uri="{FF2B5EF4-FFF2-40B4-BE49-F238E27FC236}">
                <a16:creationId xmlns:a16="http://schemas.microsoft.com/office/drawing/2014/main" id="{CD6A6525-0B06-49C9-A55E-BDB74D9704E2}"/>
              </a:ext>
            </a:extLst>
          </p:cNvPr>
          <p:cNvSpPr txBox="1"/>
          <p:nvPr/>
        </p:nvSpPr>
        <p:spPr>
          <a:xfrm rot="20628739">
            <a:off x="6184708" y="1360176"/>
            <a:ext cx="2393244" cy="369332"/>
          </a:xfrm>
          <a:prstGeom prst="rect">
            <a:avLst/>
          </a:prstGeom>
          <a:noFill/>
        </p:spPr>
        <p:txBody>
          <a:bodyPr wrap="square" rtlCol="0">
            <a:spAutoFit/>
          </a:bodyPr>
          <a:lstStyle/>
          <a:p>
            <a:r>
              <a:rPr lang="en-US" dirty="0"/>
              <a:t>ANTENNA LISTINGS</a:t>
            </a:r>
          </a:p>
        </p:txBody>
      </p:sp>
      <p:sp>
        <p:nvSpPr>
          <p:cNvPr id="13" name="Rectangle 12">
            <a:extLst>
              <a:ext uri="{FF2B5EF4-FFF2-40B4-BE49-F238E27FC236}">
                <a16:creationId xmlns:a16="http://schemas.microsoft.com/office/drawing/2014/main" id="{86F0320F-F32E-417B-BD98-3A7622DCE2FB}"/>
              </a:ext>
            </a:extLst>
          </p:cNvPr>
          <p:cNvSpPr/>
          <p:nvPr/>
        </p:nvSpPr>
        <p:spPr>
          <a:xfrm>
            <a:off x="382271" y="2323537"/>
            <a:ext cx="1362710" cy="217664"/>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24FDA0C-C6BE-4934-B3F3-A58FAD32A4FD}"/>
              </a:ext>
            </a:extLst>
          </p:cNvPr>
          <p:cNvSpPr/>
          <p:nvPr/>
        </p:nvSpPr>
        <p:spPr>
          <a:xfrm>
            <a:off x="382271" y="4019608"/>
            <a:ext cx="1362710" cy="258353"/>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B16F40D5-F785-7CF2-2766-B6EE0C8FFD6B}"/>
              </a:ext>
            </a:extLst>
          </p:cNvPr>
          <p:cNvSpPr txBox="1"/>
          <p:nvPr/>
        </p:nvSpPr>
        <p:spPr>
          <a:xfrm>
            <a:off x="6718297" y="560571"/>
            <a:ext cx="2184543" cy="646331"/>
          </a:xfrm>
          <a:prstGeom prst="rect">
            <a:avLst/>
          </a:prstGeom>
          <a:noFill/>
        </p:spPr>
        <p:txBody>
          <a:bodyPr wrap="square" rtlCol="0">
            <a:spAutoFit/>
          </a:bodyPr>
          <a:lstStyle/>
          <a:p>
            <a:r>
              <a:rPr lang="en-US" dirty="0">
                <a:solidFill>
                  <a:srgbClr val="0070C0"/>
                </a:solidFill>
              </a:rPr>
              <a:t>BM02</a:t>
            </a:r>
          </a:p>
          <a:p>
            <a:r>
              <a:rPr lang="en-US" dirty="0">
                <a:solidFill>
                  <a:srgbClr val="0070C0"/>
                </a:solidFill>
              </a:rPr>
              <a:t>(New Ulm Project)</a:t>
            </a:r>
          </a:p>
        </p:txBody>
      </p:sp>
    </p:spTree>
    <p:extLst>
      <p:ext uri="{BB962C8B-B14F-4D97-AF65-F5344CB8AC3E}">
        <p14:creationId xmlns:p14="http://schemas.microsoft.com/office/powerpoint/2010/main" val="14195744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750"/>
                            </p:stCondLst>
                            <p:childTnLst>
                              <p:par>
                                <p:cTn id="9" presetID="22" presetClass="entr" presetSubtype="8" fill="hold" grpId="0" nodeType="afterEffect">
                                  <p:stCondLst>
                                    <p:cond delay="25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7563BF-F9FD-4A88-8B67-066CCB6711FE}"/>
              </a:ext>
            </a:extLst>
          </p:cNvPr>
          <p:cNvSpPr>
            <a:spLocks noGrp="1"/>
          </p:cNvSpPr>
          <p:nvPr>
            <p:ph type="title"/>
          </p:nvPr>
        </p:nvSpPr>
        <p:spPr/>
        <p:txBody>
          <a:bodyPr/>
          <a:lstStyle/>
          <a:p>
            <a:r>
              <a:rPr lang="en-US" dirty="0"/>
              <a:t>RCVR_ANT.TAB</a:t>
            </a:r>
          </a:p>
        </p:txBody>
      </p:sp>
      <p:sp>
        <p:nvSpPr>
          <p:cNvPr id="3" name="Date Placeholder 2">
            <a:extLst>
              <a:ext uri="{FF2B5EF4-FFF2-40B4-BE49-F238E27FC236}">
                <a16:creationId xmlns:a16="http://schemas.microsoft.com/office/drawing/2014/main" id="{22118AE3-3252-46C9-912B-09AB2543ABE4}"/>
              </a:ext>
            </a:extLst>
          </p:cNvPr>
          <p:cNvSpPr>
            <a:spLocks noGrp="1"/>
          </p:cNvSpPr>
          <p:nvPr>
            <p:ph type="dt" sz="half" idx="10"/>
          </p:nvPr>
        </p:nvSpPr>
        <p:spPr/>
        <p:txBody>
          <a:bodyPr/>
          <a:lstStyle/>
          <a:p>
            <a:pPr>
              <a:defRPr/>
            </a:pPr>
            <a:r>
              <a:rPr lang="en-US"/>
              <a:t>2023-10-16</a:t>
            </a:r>
            <a:endParaRPr lang="en-US" dirty="0"/>
          </a:p>
        </p:txBody>
      </p:sp>
      <p:sp>
        <p:nvSpPr>
          <p:cNvPr id="4" name="Footer Placeholder 3">
            <a:extLst>
              <a:ext uri="{FF2B5EF4-FFF2-40B4-BE49-F238E27FC236}">
                <a16:creationId xmlns:a16="http://schemas.microsoft.com/office/drawing/2014/main" id="{98B4101C-63D6-4996-8571-F33C0081423E}"/>
              </a:ext>
            </a:extLst>
          </p:cNvPr>
          <p:cNvSpPr>
            <a:spLocks noGrp="1"/>
          </p:cNvSpPr>
          <p:nvPr>
            <p:ph type="ftr" sz="quarter" idx="11"/>
          </p:nvPr>
        </p:nvSpPr>
        <p:spPr/>
        <p:txBody>
          <a:bodyPr/>
          <a:lstStyle/>
          <a:p>
            <a:pPr>
              <a:defRPr/>
            </a:pPr>
            <a:r>
              <a:rPr lang="en-US"/>
              <a:t>Step 2 : Uploading Data</a:t>
            </a:r>
            <a:endParaRPr lang="en-US" dirty="0"/>
          </a:p>
        </p:txBody>
      </p:sp>
      <p:sp>
        <p:nvSpPr>
          <p:cNvPr id="5" name="Slide Number Placeholder 4">
            <a:extLst>
              <a:ext uri="{FF2B5EF4-FFF2-40B4-BE49-F238E27FC236}">
                <a16:creationId xmlns:a16="http://schemas.microsoft.com/office/drawing/2014/main" id="{C4D6EF6A-5264-40DB-9ABD-6D060C5800F1}"/>
              </a:ext>
            </a:extLst>
          </p:cNvPr>
          <p:cNvSpPr>
            <a:spLocks noGrp="1"/>
          </p:cNvSpPr>
          <p:nvPr>
            <p:ph type="sldNum" sz="quarter" idx="12"/>
          </p:nvPr>
        </p:nvSpPr>
        <p:spPr/>
        <p:txBody>
          <a:bodyPr/>
          <a:lstStyle/>
          <a:p>
            <a:pPr>
              <a:defRPr/>
            </a:pPr>
            <a:fld id="{5434C86E-AAC7-4EB9-9B17-B55C6A233846}" type="slidenum">
              <a:rPr lang="en-US" smtClean="0"/>
              <a:pPr>
                <a:defRPr/>
              </a:pPr>
              <a:t>71</a:t>
            </a:fld>
            <a:endParaRPr lang="en-US"/>
          </a:p>
        </p:txBody>
      </p:sp>
      <p:sp>
        <p:nvSpPr>
          <p:cNvPr id="6" name="TextBox 5">
            <a:extLst>
              <a:ext uri="{FF2B5EF4-FFF2-40B4-BE49-F238E27FC236}">
                <a16:creationId xmlns:a16="http://schemas.microsoft.com/office/drawing/2014/main" id="{FC9ED3EA-E158-49BD-88C4-D3E99C6AE1EA}"/>
              </a:ext>
            </a:extLst>
          </p:cNvPr>
          <p:cNvSpPr txBox="1"/>
          <p:nvPr/>
        </p:nvSpPr>
        <p:spPr>
          <a:xfrm>
            <a:off x="457200" y="1812743"/>
            <a:ext cx="4928571" cy="338554"/>
          </a:xfrm>
          <a:prstGeom prst="rect">
            <a:avLst/>
          </a:prstGeom>
          <a:noFill/>
        </p:spPr>
        <p:txBody>
          <a:bodyPr wrap="square" rtlCol="0">
            <a:spAutoFit/>
          </a:bodyPr>
          <a:lstStyle/>
          <a:p>
            <a:r>
              <a:rPr lang="en-US" sz="1600" i="1" dirty="0">
                <a:solidFill>
                  <a:srgbClr val="0070C0"/>
                </a:solidFill>
              </a:rPr>
              <a:t>https://files.igs.org/pub/station/general/rcvr_ant.tab</a:t>
            </a:r>
          </a:p>
        </p:txBody>
      </p:sp>
      <p:sp>
        <p:nvSpPr>
          <p:cNvPr id="7" name="TextBox 6">
            <a:extLst>
              <a:ext uri="{FF2B5EF4-FFF2-40B4-BE49-F238E27FC236}">
                <a16:creationId xmlns:a16="http://schemas.microsoft.com/office/drawing/2014/main" id="{67FFA588-94AC-4153-B266-4F0C192862EA}"/>
              </a:ext>
            </a:extLst>
          </p:cNvPr>
          <p:cNvSpPr txBox="1"/>
          <p:nvPr/>
        </p:nvSpPr>
        <p:spPr>
          <a:xfrm>
            <a:off x="457200" y="1127152"/>
            <a:ext cx="5723467" cy="646331"/>
          </a:xfrm>
          <a:prstGeom prst="rect">
            <a:avLst/>
          </a:prstGeom>
          <a:noFill/>
        </p:spPr>
        <p:txBody>
          <a:bodyPr wrap="square" rtlCol="0">
            <a:spAutoFit/>
          </a:bodyPr>
          <a:lstStyle/>
          <a:p>
            <a:r>
              <a:rPr lang="en-US" dirty="0"/>
              <a:t>Verify that antenna and receiver are correctly entered and match the RCVR_ANT.TAB file entries.</a:t>
            </a:r>
          </a:p>
        </p:txBody>
      </p:sp>
      <p:sp>
        <p:nvSpPr>
          <p:cNvPr id="8" name="TextBox 7">
            <a:extLst>
              <a:ext uri="{FF2B5EF4-FFF2-40B4-BE49-F238E27FC236}">
                <a16:creationId xmlns:a16="http://schemas.microsoft.com/office/drawing/2014/main" id="{81B45C7D-5FDE-46FE-8F78-C301EEEC7CF4}"/>
              </a:ext>
            </a:extLst>
          </p:cNvPr>
          <p:cNvSpPr txBox="1"/>
          <p:nvPr/>
        </p:nvSpPr>
        <p:spPr>
          <a:xfrm>
            <a:off x="168362" y="2281559"/>
            <a:ext cx="8807275" cy="4324261"/>
          </a:xfrm>
          <a:prstGeom prst="rect">
            <a:avLst/>
          </a:prstGeom>
          <a:noFill/>
        </p:spPr>
        <p:txBody>
          <a:bodyPr wrap="square" rtlCol="0">
            <a:spAutoFit/>
          </a:bodyPr>
          <a:lstStyle/>
          <a:p>
            <a:r>
              <a:rPr lang="en-US" sz="1400" b="1" dirty="0">
                <a:latin typeface="Courier New" panose="02070309020205020404" pitchFamily="49" charset="0"/>
                <a:cs typeface="Courier New" panose="02070309020205020404" pitchFamily="49" charset="0"/>
              </a:rPr>
              <a:t>| TRIMBLE R6           |  L1/L2+L2C GLO L1/L2 integrated receiver/antenna      |</a:t>
            </a:r>
          </a:p>
          <a:p>
            <a:r>
              <a:rPr lang="en-US" sz="1400" b="1" dirty="0">
                <a:latin typeface="Courier New" panose="02070309020205020404" pitchFamily="49" charset="0"/>
                <a:cs typeface="Courier New" panose="02070309020205020404" pitchFamily="49" charset="0"/>
              </a:rPr>
              <a:t>|                      |  with Maxwell-5 + SBAS                                |</a:t>
            </a:r>
          </a:p>
          <a:p>
            <a:r>
              <a:rPr lang="en-US" sz="1400" b="1" dirty="0">
                <a:latin typeface="Courier New" panose="02070309020205020404" pitchFamily="49" charset="0"/>
                <a:cs typeface="Courier New" panose="02070309020205020404" pitchFamily="49" charset="0"/>
              </a:rPr>
              <a:t>| TRIMBLE R6-2         |  L1/L2+L2C GLO L1/L2 integrated receiver/antenna      |</a:t>
            </a:r>
          </a:p>
          <a:p>
            <a:r>
              <a:rPr lang="en-US" sz="1400" b="1" dirty="0">
                <a:latin typeface="Courier New" panose="02070309020205020404" pitchFamily="49" charset="0"/>
                <a:cs typeface="Courier New" panose="02070309020205020404" pitchFamily="49" charset="0"/>
              </a:rPr>
              <a:t>|                      |  with Maxwell-5 + SBAS                                |</a:t>
            </a:r>
          </a:p>
          <a:p>
            <a:r>
              <a:rPr lang="en-US" sz="1400" b="1" dirty="0">
                <a:latin typeface="Courier New" panose="02070309020205020404" pitchFamily="49" charset="0"/>
                <a:cs typeface="Courier New" panose="02070309020205020404" pitchFamily="49" charset="0"/>
              </a:rPr>
              <a:t>| TRIMBLE R6-3         |  L1/L2+L2C GLO L1/L2 integrated receiver/antenna      |</a:t>
            </a:r>
          </a:p>
          <a:p>
            <a:r>
              <a:rPr lang="en-US" sz="1400" b="1" dirty="0">
                <a:latin typeface="Courier New" panose="02070309020205020404" pitchFamily="49" charset="0"/>
                <a:cs typeface="Courier New" panose="02070309020205020404" pitchFamily="49" charset="0"/>
              </a:rPr>
              <a:t>|                      |  with Maxwell-6 + SBAS                                |</a:t>
            </a:r>
          </a:p>
          <a:p>
            <a:r>
              <a:rPr lang="en-US" sz="1400" b="1" dirty="0">
                <a:latin typeface="Courier New" panose="02070309020205020404" pitchFamily="49" charset="0"/>
                <a:cs typeface="Courier New" panose="02070309020205020404" pitchFamily="49" charset="0"/>
              </a:rPr>
              <a:t>| TRIMBLE R6-4         |  L1/L2+L2C/L5 GLO L1/L2/L3 SBAS L1/L5 GAL E1/E5A/E5B  |</a:t>
            </a:r>
          </a:p>
          <a:p>
            <a:r>
              <a:rPr lang="en-US" sz="1400" b="1" dirty="0">
                <a:latin typeface="Courier New" panose="02070309020205020404" pitchFamily="49" charset="0"/>
                <a:cs typeface="Courier New" panose="02070309020205020404" pitchFamily="49" charset="0"/>
              </a:rPr>
              <a:t>|                      |  BDS B1/B2/B3 w/Maxwell-6 integrated receiver/antenna |</a:t>
            </a:r>
          </a:p>
          <a:p>
            <a:endParaRPr lang="en-US" sz="1400" b="1" dirty="0">
              <a:latin typeface="Courier New" panose="02070309020205020404" pitchFamily="49" charset="0"/>
              <a:cs typeface="Courier New" panose="02070309020205020404" pitchFamily="49" charset="0"/>
            </a:endParaRPr>
          </a:p>
          <a:p>
            <a:r>
              <a:rPr lang="en-US" sz="1400" b="1" dirty="0">
                <a:latin typeface="Courier New" panose="02070309020205020404" pitchFamily="49" charset="0"/>
                <a:cs typeface="Courier New" panose="02070309020205020404" pitchFamily="49" charset="0"/>
              </a:rPr>
              <a:t>| TRIMBLE R8           |  L1/L2+L2C integrated receiver/antenna w/ Maxwell-5   |</a:t>
            </a:r>
          </a:p>
          <a:p>
            <a:r>
              <a:rPr lang="en-US" sz="1400" b="1" dirty="0">
                <a:latin typeface="Courier New" panose="02070309020205020404" pitchFamily="49" charset="0"/>
                <a:cs typeface="Courier New" panose="02070309020205020404" pitchFamily="49" charset="0"/>
              </a:rPr>
              <a:t>| TRIMBLE R8 GNSS      |  L1/L2+L2C/L5 GLO L1/L2 integrated receiver/antenna   |</a:t>
            </a:r>
          </a:p>
          <a:p>
            <a:r>
              <a:rPr lang="en-US" sz="1400" b="1" dirty="0">
                <a:latin typeface="Courier New" panose="02070309020205020404" pitchFamily="49" charset="0"/>
                <a:cs typeface="Courier New" panose="02070309020205020404" pitchFamily="49" charset="0"/>
              </a:rPr>
              <a:t>|                      |  with Maxwell-5 + SBAS                                |</a:t>
            </a:r>
          </a:p>
          <a:p>
            <a:r>
              <a:rPr lang="en-US" sz="1400" b="1" dirty="0">
                <a:latin typeface="Courier New" panose="02070309020205020404" pitchFamily="49" charset="0"/>
                <a:cs typeface="Courier New" panose="02070309020205020404" pitchFamily="49" charset="0"/>
              </a:rPr>
              <a:t>| TRIMBLE R8 GNSS3     |  L1/L2+L2C/L5 GLO L1/L2 integrated receiver/antenna   |</a:t>
            </a:r>
          </a:p>
          <a:p>
            <a:r>
              <a:rPr lang="en-US" sz="1400" b="1" dirty="0">
                <a:latin typeface="Courier New" panose="02070309020205020404" pitchFamily="49" charset="0"/>
                <a:cs typeface="Courier New" panose="02070309020205020404" pitchFamily="49" charset="0"/>
              </a:rPr>
              <a:t>|                      |  with Maxwell-6 + SBAS                                |</a:t>
            </a:r>
          </a:p>
          <a:p>
            <a:r>
              <a:rPr lang="en-US" sz="1400" b="1" dirty="0">
                <a:latin typeface="Courier New" panose="02070309020205020404" pitchFamily="49" charset="0"/>
                <a:cs typeface="Courier New" panose="02070309020205020404" pitchFamily="49" charset="0"/>
              </a:rPr>
              <a:t>| TRIMBLE R8-4         |  L1/L2+L2C/L5 GLO L1/L2/L3 SBAS L1/L5 GAL E1/E5A/E5B  |</a:t>
            </a:r>
          </a:p>
          <a:p>
            <a:r>
              <a:rPr lang="en-US" sz="1400" b="1" dirty="0">
                <a:latin typeface="Courier New" panose="02070309020205020404" pitchFamily="49" charset="0"/>
                <a:cs typeface="Courier New" panose="02070309020205020404" pitchFamily="49" charset="0"/>
              </a:rPr>
              <a:t>|                      |  BDS B1/B2/B3 w/Maxwell-6 integrated receiver/antenna |</a:t>
            </a:r>
          </a:p>
          <a:p>
            <a:r>
              <a:rPr lang="en-US" sz="1400" b="1" dirty="0">
                <a:latin typeface="Courier New" panose="02070309020205020404" pitchFamily="49" charset="0"/>
                <a:cs typeface="Courier New" panose="02070309020205020404" pitchFamily="49" charset="0"/>
              </a:rPr>
              <a:t>| TRIMBLE R8S          |  L1/L2+L2C/L5 GLO L1/L2/L3 SBAS L1/L5 GAL E1/E5a/E5b  |</a:t>
            </a:r>
          </a:p>
          <a:p>
            <a:r>
              <a:rPr lang="en-US" sz="1400" b="1" dirty="0">
                <a:latin typeface="Courier New" panose="02070309020205020404" pitchFamily="49" charset="0"/>
                <a:cs typeface="Courier New" panose="02070309020205020404" pitchFamily="49" charset="0"/>
              </a:rPr>
              <a:t>|                      |  BDS B1/B2 w/Maxwell-6 integrated receiver/antenna    |</a:t>
            </a:r>
          </a:p>
          <a:p>
            <a:r>
              <a:rPr lang="en-US" sz="1400" b="1" dirty="0">
                <a:latin typeface="Courier New" panose="02070309020205020404" pitchFamily="49" charset="0"/>
                <a:cs typeface="Courier New" panose="02070309020205020404" pitchFamily="49" charset="0"/>
              </a:rPr>
              <a:t>|                      |  (scalable: track types dependent on purchase options)||</a:t>
            </a:r>
          </a:p>
          <a:p>
            <a:endParaRPr lang="en-US" sz="900" dirty="0">
              <a:latin typeface="Courier New" panose="02070309020205020404" pitchFamily="49" charset="0"/>
              <a:cs typeface="Courier New" panose="02070309020205020404" pitchFamily="49" charset="0"/>
            </a:endParaRPr>
          </a:p>
        </p:txBody>
      </p:sp>
      <p:sp>
        <p:nvSpPr>
          <p:cNvPr id="9" name="TextBox 8">
            <a:extLst>
              <a:ext uri="{FF2B5EF4-FFF2-40B4-BE49-F238E27FC236}">
                <a16:creationId xmlns:a16="http://schemas.microsoft.com/office/drawing/2014/main" id="{37BDCE16-3FBD-45DC-9DBD-5185E580333A}"/>
              </a:ext>
            </a:extLst>
          </p:cNvPr>
          <p:cNvSpPr txBox="1"/>
          <p:nvPr/>
        </p:nvSpPr>
        <p:spPr>
          <a:xfrm rot="20628739">
            <a:off x="6181267" y="1335986"/>
            <a:ext cx="2566781" cy="369332"/>
          </a:xfrm>
          <a:prstGeom prst="rect">
            <a:avLst/>
          </a:prstGeom>
          <a:noFill/>
        </p:spPr>
        <p:txBody>
          <a:bodyPr wrap="square" rtlCol="0">
            <a:spAutoFit/>
          </a:bodyPr>
          <a:lstStyle/>
          <a:p>
            <a:r>
              <a:rPr lang="en-US" dirty="0"/>
              <a:t>RECEIVER LISTINGS</a:t>
            </a:r>
          </a:p>
        </p:txBody>
      </p:sp>
      <p:sp>
        <p:nvSpPr>
          <p:cNvPr id="10" name="Rectangle 9">
            <a:extLst>
              <a:ext uri="{FF2B5EF4-FFF2-40B4-BE49-F238E27FC236}">
                <a16:creationId xmlns:a16="http://schemas.microsoft.com/office/drawing/2014/main" id="{27C6501A-24BC-4AD3-B5C8-C40AD2D74B7B}"/>
              </a:ext>
            </a:extLst>
          </p:cNvPr>
          <p:cNvSpPr/>
          <p:nvPr/>
        </p:nvSpPr>
        <p:spPr>
          <a:xfrm>
            <a:off x="382271" y="2323537"/>
            <a:ext cx="1362710" cy="217664"/>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4A2AC5C1-EC66-4E4A-B970-87E9DD17E353}"/>
              </a:ext>
            </a:extLst>
          </p:cNvPr>
          <p:cNvSpPr/>
          <p:nvPr/>
        </p:nvSpPr>
        <p:spPr>
          <a:xfrm>
            <a:off x="382270" y="4889569"/>
            <a:ext cx="1873249" cy="217664"/>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49B29F86-3B0E-E2E8-5E6B-5BE3E863B8D4}"/>
              </a:ext>
            </a:extLst>
          </p:cNvPr>
          <p:cNvSpPr txBox="1"/>
          <p:nvPr/>
        </p:nvSpPr>
        <p:spPr>
          <a:xfrm>
            <a:off x="6718297" y="560571"/>
            <a:ext cx="2184543" cy="646331"/>
          </a:xfrm>
          <a:prstGeom prst="rect">
            <a:avLst/>
          </a:prstGeom>
          <a:noFill/>
        </p:spPr>
        <p:txBody>
          <a:bodyPr wrap="square" rtlCol="0">
            <a:spAutoFit/>
          </a:bodyPr>
          <a:lstStyle/>
          <a:p>
            <a:r>
              <a:rPr lang="en-US" dirty="0">
                <a:solidFill>
                  <a:srgbClr val="0070C0"/>
                </a:solidFill>
              </a:rPr>
              <a:t>BM02</a:t>
            </a:r>
          </a:p>
          <a:p>
            <a:r>
              <a:rPr lang="en-US" dirty="0">
                <a:solidFill>
                  <a:srgbClr val="0070C0"/>
                </a:solidFill>
              </a:rPr>
              <a:t>(New Ulm Project)</a:t>
            </a:r>
          </a:p>
        </p:txBody>
      </p:sp>
    </p:spTree>
    <p:extLst>
      <p:ext uri="{BB962C8B-B14F-4D97-AF65-F5344CB8AC3E}">
        <p14:creationId xmlns:p14="http://schemas.microsoft.com/office/powerpoint/2010/main" val="296579865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750"/>
                            </p:stCondLst>
                            <p:childTnLst>
                              <p:par>
                                <p:cTn id="9" presetID="22" presetClass="entr" presetSubtype="8" fill="hold" grpId="0" nodeType="afterEffect">
                                  <p:stCondLst>
                                    <p:cond delay="25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26AB03-E4F0-4A48-B374-55713B0D4665}"/>
              </a:ext>
            </a:extLst>
          </p:cNvPr>
          <p:cNvSpPr>
            <a:spLocks noGrp="1"/>
          </p:cNvSpPr>
          <p:nvPr>
            <p:ph type="title"/>
          </p:nvPr>
        </p:nvSpPr>
        <p:spPr/>
        <p:txBody>
          <a:bodyPr/>
          <a:lstStyle/>
          <a:p>
            <a:r>
              <a:rPr lang="en-US" dirty="0"/>
              <a:t>NGS ANTCAL page</a:t>
            </a:r>
          </a:p>
        </p:txBody>
      </p:sp>
      <p:sp>
        <p:nvSpPr>
          <p:cNvPr id="3" name="Date Placeholder 2">
            <a:extLst>
              <a:ext uri="{FF2B5EF4-FFF2-40B4-BE49-F238E27FC236}">
                <a16:creationId xmlns:a16="http://schemas.microsoft.com/office/drawing/2014/main" id="{9C9AB563-55D3-4266-9C32-9121B2F90A25}"/>
              </a:ext>
            </a:extLst>
          </p:cNvPr>
          <p:cNvSpPr>
            <a:spLocks noGrp="1"/>
          </p:cNvSpPr>
          <p:nvPr>
            <p:ph type="dt" sz="half" idx="10"/>
          </p:nvPr>
        </p:nvSpPr>
        <p:spPr/>
        <p:txBody>
          <a:bodyPr/>
          <a:lstStyle/>
          <a:p>
            <a:pPr>
              <a:defRPr/>
            </a:pPr>
            <a:r>
              <a:rPr lang="en-US"/>
              <a:t>2023-10-16</a:t>
            </a:r>
            <a:endParaRPr lang="en-US" dirty="0"/>
          </a:p>
        </p:txBody>
      </p:sp>
      <p:sp>
        <p:nvSpPr>
          <p:cNvPr id="4" name="Footer Placeholder 3">
            <a:extLst>
              <a:ext uri="{FF2B5EF4-FFF2-40B4-BE49-F238E27FC236}">
                <a16:creationId xmlns:a16="http://schemas.microsoft.com/office/drawing/2014/main" id="{773A61AD-559B-40A5-AE00-FB38CCD0A97A}"/>
              </a:ext>
            </a:extLst>
          </p:cNvPr>
          <p:cNvSpPr>
            <a:spLocks noGrp="1"/>
          </p:cNvSpPr>
          <p:nvPr>
            <p:ph type="ftr" sz="quarter" idx="11"/>
          </p:nvPr>
        </p:nvSpPr>
        <p:spPr/>
        <p:txBody>
          <a:bodyPr/>
          <a:lstStyle/>
          <a:p>
            <a:pPr>
              <a:defRPr/>
            </a:pPr>
            <a:r>
              <a:rPr lang="en-US"/>
              <a:t>Step 2 : Uploading Data</a:t>
            </a:r>
            <a:endParaRPr lang="en-US" dirty="0"/>
          </a:p>
        </p:txBody>
      </p:sp>
      <p:sp>
        <p:nvSpPr>
          <p:cNvPr id="5" name="Slide Number Placeholder 4">
            <a:extLst>
              <a:ext uri="{FF2B5EF4-FFF2-40B4-BE49-F238E27FC236}">
                <a16:creationId xmlns:a16="http://schemas.microsoft.com/office/drawing/2014/main" id="{CC9BFB24-6B5F-47CD-A6D5-4CE9F1EC8C62}"/>
              </a:ext>
            </a:extLst>
          </p:cNvPr>
          <p:cNvSpPr>
            <a:spLocks noGrp="1"/>
          </p:cNvSpPr>
          <p:nvPr>
            <p:ph type="sldNum" sz="quarter" idx="12"/>
          </p:nvPr>
        </p:nvSpPr>
        <p:spPr/>
        <p:txBody>
          <a:bodyPr/>
          <a:lstStyle/>
          <a:p>
            <a:pPr>
              <a:defRPr/>
            </a:pPr>
            <a:fld id="{5434C86E-AAC7-4EB9-9B17-B55C6A233846}" type="slidenum">
              <a:rPr lang="en-US" smtClean="0"/>
              <a:pPr>
                <a:defRPr/>
              </a:pPr>
              <a:t>72</a:t>
            </a:fld>
            <a:endParaRPr lang="en-US"/>
          </a:p>
        </p:txBody>
      </p:sp>
      <p:sp>
        <p:nvSpPr>
          <p:cNvPr id="6" name="TextBox 5">
            <a:extLst>
              <a:ext uri="{FF2B5EF4-FFF2-40B4-BE49-F238E27FC236}">
                <a16:creationId xmlns:a16="http://schemas.microsoft.com/office/drawing/2014/main" id="{9399FE80-E0D1-44A8-8F07-E75CA246E749}"/>
              </a:ext>
            </a:extLst>
          </p:cNvPr>
          <p:cNvSpPr txBox="1"/>
          <p:nvPr/>
        </p:nvSpPr>
        <p:spPr>
          <a:xfrm>
            <a:off x="457200" y="1812743"/>
            <a:ext cx="3843867" cy="338554"/>
          </a:xfrm>
          <a:prstGeom prst="rect">
            <a:avLst/>
          </a:prstGeom>
          <a:noFill/>
        </p:spPr>
        <p:txBody>
          <a:bodyPr wrap="square" rtlCol="0">
            <a:spAutoFit/>
          </a:bodyPr>
          <a:lstStyle/>
          <a:p>
            <a:r>
              <a:rPr lang="en-US" sz="1600" i="1" dirty="0">
                <a:solidFill>
                  <a:srgbClr val="0070C0"/>
                </a:solidFill>
              </a:rPr>
              <a:t>https://geodesy.noaa.gov/ANTCAL/</a:t>
            </a:r>
          </a:p>
        </p:txBody>
      </p:sp>
      <p:pic>
        <p:nvPicPr>
          <p:cNvPr id="8" name="Picture 7">
            <a:extLst>
              <a:ext uri="{FF2B5EF4-FFF2-40B4-BE49-F238E27FC236}">
                <a16:creationId xmlns:a16="http://schemas.microsoft.com/office/drawing/2014/main" id="{3817E16B-C715-4DCE-9FD2-72250C6F00D1}"/>
              </a:ext>
            </a:extLst>
          </p:cNvPr>
          <p:cNvPicPr>
            <a:picLocks noChangeAspect="1"/>
          </p:cNvPicPr>
          <p:nvPr/>
        </p:nvPicPr>
        <p:blipFill>
          <a:blip r:embed="rId2"/>
          <a:stretch>
            <a:fillRect/>
          </a:stretch>
        </p:blipFill>
        <p:spPr>
          <a:xfrm>
            <a:off x="124178" y="2267940"/>
            <a:ext cx="8895644" cy="3751618"/>
          </a:xfrm>
          <a:prstGeom prst="rect">
            <a:avLst/>
          </a:prstGeom>
        </p:spPr>
      </p:pic>
      <p:sp>
        <p:nvSpPr>
          <p:cNvPr id="10" name="TextBox 9">
            <a:extLst>
              <a:ext uri="{FF2B5EF4-FFF2-40B4-BE49-F238E27FC236}">
                <a16:creationId xmlns:a16="http://schemas.microsoft.com/office/drawing/2014/main" id="{C4DE2CCB-915B-4523-A9D7-5B0039037107}"/>
              </a:ext>
            </a:extLst>
          </p:cNvPr>
          <p:cNvSpPr txBox="1"/>
          <p:nvPr/>
        </p:nvSpPr>
        <p:spPr>
          <a:xfrm>
            <a:off x="457200" y="1133484"/>
            <a:ext cx="5723467" cy="646331"/>
          </a:xfrm>
          <a:prstGeom prst="rect">
            <a:avLst/>
          </a:prstGeom>
          <a:noFill/>
        </p:spPr>
        <p:txBody>
          <a:bodyPr wrap="square" rtlCol="0">
            <a:spAutoFit/>
          </a:bodyPr>
          <a:lstStyle/>
          <a:p>
            <a:r>
              <a:rPr lang="en-US" dirty="0"/>
              <a:t>Verify that antenna and receiver are correctly entered and match the NGS  ANTCAL file entries.</a:t>
            </a:r>
          </a:p>
        </p:txBody>
      </p:sp>
      <p:sp>
        <p:nvSpPr>
          <p:cNvPr id="11" name="Rectangle 10">
            <a:extLst>
              <a:ext uri="{FF2B5EF4-FFF2-40B4-BE49-F238E27FC236}">
                <a16:creationId xmlns:a16="http://schemas.microsoft.com/office/drawing/2014/main" id="{AEC70A2C-97D0-48B4-B43E-DB75DD803E1E}"/>
              </a:ext>
            </a:extLst>
          </p:cNvPr>
          <p:cNvSpPr/>
          <p:nvPr/>
        </p:nvSpPr>
        <p:spPr>
          <a:xfrm>
            <a:off x="58421" y="2298137"/>
            <a:ext cx="1344929" cy="217664"/>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FDF476B-B8FE-4923-A30A-EC350E81AE5B}"/>
              </a:ext>
            </a:extLst>
          </p:cNvPr>
          <p:cNvSpPr/>
          <p:nvPr/>
        </p:nvSpPr>
        <p:spPr>
          <a:xfrm>
            <a:off x="58421" y="5538063"/>
            <a:ext cx="1344929" cy="217664"/>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A9411210-ADDA-4183-AF7D-3839B8D9B90D}"/>
              </a:ext>
            </a:extLst>
          </p:cNvPr>
          <p:cNvSpPr txBox="1"/>
          <p:nvPr/>
        </p:nvSpPr>
        <p:spPr>
          <a:xfrm rot="21357278">
            <a:off x="6230816" y="1478975"/>
            <a:ext cx="2778369" cy="523220"/>
          </a:xfrm>
          <a:prstGeom prst="rect">
            <a:avLst/>
          </a:prstGeom>
          <a:noFill/>
        </p:spPr>
        <p:txBody>
          <a:bodyPr wrap="square" rtlCol="0">
            <a:spAutoFit/>
          </a:bodyPr>
          <a:lstStyle/>
          <a:p>
            <a:r>
              <a:rPr lang="en-US" sz="1400" i="1" dirty="0">
                <a:solidFill>
                  <a:srgbClr val="0070C0"/>
                </a:solidFill>
              </a:rPr>
              <a:t>BAM = bottom of antenna mount</a:t>
            </a:r>
          </a:p>
          <a:p>
            <a:r>
              <a:rPr lang="en-US" sz="1400" i="1" dirty="0">
                <a:solidFill>
                  <a:srgbClr val="0070C0"/>
                </a:solidFill>
              </a:rPr>
              <a:t>MMI = man-machine interface</a:t>
            </a:r>
          </a:p>
        </p:txBody>
      </p:sp>
      <p:sp>
        <p:nvSpPr>
          <p:cNvPr id="13" name="Rectangle 12">
            <a:extLst>
              <a:ext uri="{FF2B5EF4-FFF2-40B4-BE49-F238E27FC236}">
                <a16:creationId xmlns:a16="http://schemas.microsoft.com/office/drawing/2014/main" id="{1DFC4D88-8C0C-4D46-995D-AF0BE29C354F}"/>
              </a:ext>
            </a:extLst>
          </p:cNvPr>
          <p:cNvSpPr/>
          <p:nvPr/>
        </p:nvSpPr>
        <p:spPr>
          <a:xfrm>
            <a:off x="7833360" y="2298137"/>
            <a:ext cx="1097280" cy="217664"/>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C9C532DC-8F08-4055-B96C-2FEEB859D276}"/>
              </a:ext>
            </a:extLst>
          </p:cNvPr>
          <p:cNvSpPr/>
          <p:nvPr/>
        </p:nvSpPr>
        <p:spPr>
          <a:xfrm>
            <a:off x="7833360" y="5538063"/>
            <a:ext cx="1097280" cy="217664"/>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AF87A776-08A4-C180-4B4A-A39211118979}"/>
              </a:ext>
            </a:extLst>
          </p:cNvPr>
          <p:cNvSpPr txBox="1"/>
          <p:nvPr/>
        </p:nvSpPr>
        <p:spPr>
          <a:xfrm>
            <a:off x="6718297" y="560571"/>
            <a:ext cx="2184543" cy="646331"/>
          </a:xfrm>
          <a:prstGeom prst="rect">
            <a:avLst/>
          </a:prstGeom>
          <a:noFill/>
        </p:spPr>
        <p:txBody>
          <a:bodyPr wrap="square" rtlCol="0">
            <a:spAutoFit/>
          </a:bodyPr>
          <a:lstStyle/>
          <a:p>
            <a:r>
              <a:rPr lang="en-US" dirty="0">
                <a:solidFill>
                  <a:srgbClr val="0070C0"/>
                </a:solidFill>
              </a:rPr>
              <a:t>BM02</a:t>
            </a:r>
          </a:p>
          <a:p>
            <a:r>
              <a:rPr lang="en-US" dirty="0">
                <a:solidFill>
                  <a:srgbClr val="0070C0"/>
                </a:solidFill>
              </a:rPr>
              <a:t>(New Ulm Project)</a:t>
            </a:r>
          </a:p>
        </p:txBody>
      </p:sp>
    </p:spTree>
    <p:extLst>
      <p:ext uri="{BB962C8B-B14F-4D97-AF65-F5344CB8AC3E}">
        <p14:creationId xmlns:p14="http://schemas.microsoft.com/office/powerpoint/2010/main" val="348541057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750"/>
                            </p:stCondLst>
                            <p:childTnLst>
                              <p:par>
                                <p:cTn id="9" presetID="22" presetClass="entr" presetSubtype="8" fill="hold" grpId="0" nodeType="afterEffect">
                                  <p:stCondLst>
                                    <p:cond delay="25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500"/>
                            </p:stCondLst>
                            <p:childTnLst>
                              <p:par>
                                <p:cTn id="13" presetID="22" presetClass="entr" presetSubtype="8" fill="hold" grpId="0" nodeType="afterEffect">
                                  <p:stCondLst>
                                    <p:cond delay="25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childTnLst>
                          </p:cTn>
                        </p:par>
                        <p:par>
                          <p:cTn id="16" fill="hold">
                            <p:stCondLst>
                              <p:cond delay="2250"/>
                            </p:stCondLst>
                            <p:childTnLst>
                              <p:par>
                                <p:cTn id="17" presetID="22" presetClass="entr" presetSubtype="8" fill="hold" grpId="0" nodeType="afterEffect">
                                  <p:stCondLst>
                                    <p:cond delay="25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C7B249-701E-4A74-97D1-46082B43E618}"/>
              </a:ext>
            </a:extLst>
          </p:cNvPr>
          <p:cNvSpPr>
            <a:spLocks noGrp="1"/>
          </p:cNvSpPr>
          <p:nvPr>
            <p:ph type="title"/>
          </p:nvPr>
        </p:nvSpPr>
        <p:spPr/>
        <p:txBody>
          <a:bodyPr/>
          <a:lstStyle/>
          <a:p>
            <a:r>
              <a:rPr lang="en-US" dirty="0"/>
              <a:t>RINEX Header  </a:t>
            </a:r>
            <a:r>
              <a:rPr lang="en-US" sz="3200" dirty="0"/>
              <a:t>(</a:t>
            </a:r>
            <a:r>
              <a:rPr lang="en-US" sz="3200" i="1" dirty="0"/>
              <a:t>BM02121A.13o</a:t>
            </a:r>
            <a:r>
              <a:rPr lang="en-US" sz="3200" dirty="0"/>
              <a:t>)</a:t>
            </a:r>
            <a:endParaRPr lang="en-US" dirty="0"/>
          </a:p>
        </p:txBody>
      </p:sp>
      <p:sp>
        <p:nvSpPr>
          <p:cNvPr id="3" name="Date Placeholder 2">
            <a:extLst>
              <a:ext uri="{FF2B5EF4-FFF2-40B4-BE49-F238E27FC236}">
                <a16:creationId xmlns:a16="http://schemas.microsoft.com/office/drawing/2014/main" id="{801EBFA9-A8F5-48B5-9955-5C58C5378AE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tint val="75000"/>
                  </a:prstClr>
                </a:solidFill>
                <a:effectLst/>
                <a:uLnTx/>
                <a:uFillTx/>
                <a:latin typeface="Calibri"/>
                <a:ea typeface="+mn-ea"/>
                <a:cs typeface="+mn-cs"/>
              </a:rPr>
              <a:t>2023-10-16</a:t>
            </a: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4" name="Footer Placeholder 3">
            <a:extLst>
              <a:ext uri="{FF2B5EF4-FFF2-40B4-BE49-F238E27FC236}">
                <a16:creationId xmlns:a16="http://schemas.microsoft.com/office/drawing/2014/main" id="{02C031D3-2CC5-4C1B-820B-7CB552A17AA1}"/>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tint val="75000"/>
                  </a:prstClr>
                </a:solidFill>
                <a:effectLst/>
                <a:uLnTx/>
                <a:uFillTx/>
                <a:latin typeface="Calibri"/>
                <a:ea typeface="+mn-ea"/>
                <a:cs typeface="+mn-cs"/>
              </a:rPr>
              <a:t>Step 2 : Uploading Data</a:t>
            </a: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Slide Number Placeholder 4">
            <a:extLst>
              <a:ext uri="{FF2B5EF4-FFF2-40B4-BE49-F238E27FC236}">
                <a16:creationId xmlns:a16="http://schemas.microsoft.com/office/drawing/2014/main" id="{C35CED6A-5935-40D9-808C-1B04D7DDBE5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34C86E-AAC7-4EB9-9B17-B55C6A233846}"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TextBox 5">
            <a:extLst>
              <a:ext uri="{FF2B5EF4-FFF2-40B4-BE49-F238E27FC236}">
                <a16:creationId xmlns:a16="http://schemas.microsoft.com/office/drawing/2014/main" id="{190EADA6-9B77-4253-A3AD-5A44F109D17B}"/>
              </a:ext>
            </a:extLst>
          </p:cNvPr>
          <p:cNvSpPr txBox="1"/>
          <p:nvPr/>
        </p:nvSpPr>
        <p:spPr>
          <a:xfrm>
            <a:off x="168362" y="1310769"/>
            <a:ext cx="8807275" cy="4832092"/>
          </a:xfrm>
          <a:prstGeom prst="rect">
            <a:avLst/>
          </a:prstGeom>
          <a:noFill/>
          <a:ln w="25400">
            <a:solidFill>
              <a:srgbClr val="0070C0"/>
            </a:solidFill>
          </a:ln>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2.11           OBSERVATION DATA    GPS(GPS)            RINEX VERSION / TYPE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err="1">
                <a:ln>
                  <a:noFill/>
                </a:ln>
                <a:solidFill>
                  <a:prstClr val="black"/>
                </a:solidFill>
                <a:effectLst/>
                <a:uLnTx/>
                <a:uFillTx/>
                <a:latin typeface="Courier New" panose="02070309020205020404" pitchFamily="49" charset="0"/>
                <a:ea typeface="+mn-ea"/>
                <a:cs typeface="Courier New" panose="02070309020205020404" pitchFamily="49" charset="0"/>
              </a:rPr>
              <a:t>cnvtToRINEX</a:t>
            </a:r>
            <a:r>
              <a:rPr kumimoji="0" lang="en-US" sz="14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2.14.0  </a:t>
            </a:r>
            <a:r>
              <a:rPr kumimoji="0" lang="en-US" sz="1400" b="1" i="0" u="none" strike="noStrike" kern="1200" cap="none" spc="0" normalizeH="0" baseline="0" noProof="0" dirty="0" err="1">
                <a:ln>
                  <a:noFill/>
                </a:ln>
                <a:solidFill>
                  <a:prstClr val="black"/>
                </a:solidFill>
                <a:effectLst/>
                <a:uLnTx/>
                <a:uFillTx/>
                <a:latin typeface="Courier New" panose="02070309020205020404" pitchFamily="49" charset="0"/>
                <a:ea typeface="+mn-ea"/>
                <a:cs typeface="Courier New" panose="02070309020205020404" pitchFamily="49" charset="0"/>
              </a:rPr>
              <a:t>convertToRINEX</a:t>
            </a:r>
            <a:r>
              <a:rPr kumimoji="0" lang="en-US" sz="14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OPR  04-May-13 16:51 UTC PGM / RUN BY / DATE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COMMENT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BM02                                                        MARKER NAME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1005                                                        MARKER NUMBER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Will                ULM AIRPORT CREW                        OBSERVER / AGENCY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4738139036          R6                  4.43                REC # / TYPE / VERS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4738139036          TRM R6                                  ANT # / TYPE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-352723.0133 -4558645.8471  4432311.8395                  APPROX POSITION XYZ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2.0000        0.0000        0.0000                  ANTENNA: DELTA H/E/N</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1     1     0                                          WAVELENGTH FACT L1/2</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4    C1    L1    L2    P2                              # / TYPES OF OBSERV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2013     5     1    19    20    0.0000000     GPS         TIME OF FIRST OBS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2013     5     1    23    53   15.0000000     GPS         TIME OF LAST OBS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0                                                      RCV CLOCK OFFS APPL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16                                                      LEAP SECONDS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17                                                      # OF SATELLITES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G01    63    63    63    63                              PRN / # OF OBS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G03   997   996   996   997                              PRN / # OF OBS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G32   205   205   205   205                              PRN / # OF OBS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CARRIER PHASE MEASUREMENTS: PHASE SHIFTS REMOVED            COMMENT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END OF HEADER </a:t>
            </a:r>
            <a:endParaRPr kumimoji="0" lang="en-US" sz="900" b="0"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endParaRPr>
          </a:p>
        </p:txBody>
      </p:sp>
      <p:sp>
        <p:nvSpPr>
          <p:cNvPr id="10" name="TextBox 9">
            <a:extLst>
              <a:ext uri="{FF2B5EF4-FFF2-40B4-BE49-F238E27FC236}">
                <a16:creationId xmlns:a16="http://schemas.microsoft.com/office/drawing/2014/main" id="{456F434E-1CCE-4B4A-8613-8A96F17BD889}"/>
              </a:ext>
            </a:extLst>
          </p:cNvPr>
          <p:cNvSpPr txBox="1"/>
          <p:nvPr/>
        </p:nvSpPr>
        <p:spPr>
          <a:xfrm>
            <a:off x="2289528" y="2789750"/>
            <a:ext cx="1219200" cy="338554"/>
          </a:xfrm>
          <a:prstGeom prst="rect">
            <a:avLst/>
          </a:prstGeom>
          <a:solidFill>
            <a:schemeClr val="accent2">
              <a:lumMod val="20000"/>
              <a:lumOff val="80000"/>
            </a:schemeClr>
          </a:solidFill>
        </p:spPr>
        <p:txBody>
          <a:bodyPr wrap="square" rtlCol="0">
            <a:spAutoFit/>
          </a:bodyPr>
          <a:lstStyle/>
          <a:p>
            <a:r>
              <a:rPr lang="en-US" sz="1600" b="1" dirty="0">
                <a:solidFill>
                  <a:srgbClr val="FF0000"/>
                </a:solidFill>
                <a:latin typeface="Courier New" panose="02070309020205020404" pitchFamily="49" charset="0"/>
                <a:cs typeface="Courier New" panose="02070309020205020404" pitchFamily="49" charset="0"/>
              </a:rPr>
              <a:t>TRMR6</a:t>
            </a:r>
          </a:p>
        </p:txBody>
      </p:sp>
      <p:sp>
        <p:nvSpPr>
          <p:cNvPr id="11" name="TextBox 10">
            <a:extLst>
              <a:ext uri="{FF2B5EF4-FFF2-40B4-BE49-F238E27FC236}">
                <a16:creationId xmlns:a16="http://schemas.microsoft.com/office/drawing/2014/main" id="{C6DFD429-3AB1-420A-82DE-CE24DD83C7BD}"/>
              </a:ext>
            </a:extLst>
          </p:cNvPr>
          <p:cNvSpPr txBox="1"/>
          <p:nvPr/>
        </p:nvSpPr>
        <p:spPr>
          <a:xfrm>
            <a:off x="1166318" y="6176850"/>
            <a:ext cx="2182672" cy="338554"/>
          </a:xfrm>
          <a:prstGeom prst="rect">
            <a:avLst/>
          </a:prstGeom>
          <a:solidFill>
            <a:schemeClr val="accent2">
              <a:lumMod val="20000"/>
              <a:lumOff val="80000"/>
            </a:schemeClr>
          </a:solidFill>
        </p:spPr>
        <p:txBody>
          <a:bodyPr wrap="square" rtlCol="0">
            <a:spAutoFit/>
          </a:bodyPr>
          <a:lstStyle/>
          <a:p>
            <a:r>
              <a:rPr lang="en-US" sz="1600" b="1" dirty="0">
                <a:latin typeface="Courier New" panose="02070309020205020404" pitchFamily="49" charset="0"/>
                <a:cs typeface="Courier New" panose="02070309020205020404" pitchFamily="49" charset="0"/>
              </a:rPr>
              <a:t>ANT: </a:t>
            </a:r>
            <a:r>
              <a:rPr lang="en-US" sz="1600" b="1" dirty="0">
                <a:solidFill>
                  <a:srgbClr val="FF0000"/>
                </a:solidFill>
                <a:latin typeface="Courier New" panose="02070309020205020404" pitchFamily="49" charset="0"/>
                <a:cs typeface="Courier New" panose="02070309020205020404" pitchFamily="49" charset="0"/>
              </a:rPr>
              <a:t>TRMR8_GNSS3</a:t>
            </a:r>
          </a:p>
        </p:txBody>
      </p:sp>
      <p:sp>
        <p:nvSpPr>
          <p:cNvPr id="12" name="TextBox 11">
            <a:extLst>
              <a:ext uri="{FF2B5EF4-FFF2-40B4-BE49-F238E27FC236}">
                <a16:creationId xmlns:a16="http://schemas.microsoft.com/office/drawing/2014/main" id="{174C1764-2229-4C88-8988-635F269961D2}"/>
              </a:ext>
            </a:extLst>
          </p:cNvPr>
          <p:cNvSpPr txBox="1"/>
          <p:nvPr/>
        </p:nvSpPr>
        <p:spPr>
          <a:xfrm>
            <a:off x="2289528" y="2551790"/>
            <a:ext cx="1501422" cy="338554"/>
          </a:xfrm>
          <a:prstGeom prst="rect">
            <a:avLst/>
          </a:prstGeom>
          <a:solidFill>
            <a:schemeClr val="accent2">
              <a:lumMod val="20000"/>
              <a:lumOff val="80000"/>
            </a:schemeClr>
          </a:solidFill>
        </p:spPr>
        <p:txBody>
          <a:bodyPr wrap="square" rtlCol="0">
            <a:spAutoFit/>
          </a:bodyPr>
          <a:lstStyle/>
          <a:p>
            <a:r>
              <a:rPr lang="en-US" sz="1600" b="1" dirty="0">
                <a:solidFill>
                  <a:srgbClr val="FF0000"/>
                </a:solidFill>
                <a:latin typeface="Courier New" panose="02070309020205020404" pitchFamily="49" charset="0"/>
                <a:cs typeface="Courier New" panose="02070309020205020404" pitchFamily="49" charset="0"/>
              </a:rPr>
              <a:t>TRIMBLE R6</a:t>
            </a:r>
          </a:p>
        </p:txBody>
      </p:sp>
      <p:sp>
        <p:nvSpPr>
          <p:cNvPr id="13" name="TextBox 12">
            <a:extLst>
              <a:ext uri="{FF2B5EF4-FFF2-40B4-BE49-F238E27FC236}">
                <a16:creationId xmlns:a16="http://schemas.microsoft.com/office/drawing/2014/main" id="{8FA11C99-56A8-4E86-A5AE-6D2E95A96345}"/>
              </a:ext>
            </a:extLst>
          </p:cNvPr>
          <p:cNvSpPr txBox="1"/>
          <p:nvPr/>
        </p:nvSpPr>
        <p:spPr>
          <a:xfrm>
            <a:off x="3760116" y="6187073"/>
            <a:ext cx="2895600" cy="338554"/>
          </a:xfrm>
          <a:prstGeom prst="rect">
            <a:avLst/>
          </a:prstGeom>
          <a:solidFill>
            <a:schemeClr val="accent2">
              <a:lumMod val="20000"/>
              <a:lumOff val="80000"/>
            </a:schemeClr>
          </a:solidFill>
        </p:spPr>
        <p:txBody>
          <a:bodyPr wrap="square" rtlCol="0">
            <a:spAutoFit/>
          </a:bodyPr>
          <a:lstStyle/>
          <a:p>
            <a:r>
              <a:rPr lang="en-US" sz="1600" b="1" dirty="0">
                <a:latin typeface="Courier New" panose="02070309020205020404" pitchFamily="49" charset="0"/>
                <a:cs typeface="Courier New" panose="02070309020205020404" pitchFamily="49" charset="0"/>
              </a:rPr>
              <a:t>REC: </a:t>
            </a:r>
            <a:r>
              <a:rPr lang="en-US" sz="1600" b="1" dirty="0">
                <a:solidFill>
                  <a:srgbClr val="FF0000"/>
                </a:solidFill>
                <a:latin typeface="Courier New" panose="02070309020205020404" pitchFamily="49" charset="0"/>
                <a:cs typeface="Courier New" panose="02070309020205020404" pitchFamily="49" charset="0"/>
              </a:rPr>
              <a:t>TRIMBLE R8 GNSS3</a:t>
            </a:r>
          </a:p>
        </p:txBody>
      </p:sp>
      <p:sp>
        <p:nvSpPr>
          <p:cNvPr id="7" name="Rectangle 6">
            <a:extLst>
              <a:ext uri="{FF2B5EF4-FFF2-40B4-BE49-F238E27FC236}">
                <a16:creationId xmlns:a16="http://schemas.microsoft.com/office/drawing/2014/main" id="{35AC7EF4-BD9C-421B-AA16-07EB38E9E883}"/>
              </a:ext>
            </a:extLst>
          </p:cNvPr>
          <p:cNvSpPr/>
          <p:nvPr/>
        </p:nvSpPr>
        <p:spPr>
          <a:xfrm>
            <a:off x="107950" y="2611261"/>
            <a:ext cx="8915311" cy="217664"/>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 name="Rectangle 7">
            <a:extLst>
              <a:ext uri="{FF2B5EF4-FFF2-40B4-BE49-F238E27FC236}">
                <a16:creationId xmlns:a16="http://schemas.microsoft.com/office/drawing/2014/main" id="{07633362-A0B1-41D6-ACF2-EB54A4363799}"/>
              </a:ext>
            </a:extLst>
          </p:cNvPr>
          <p:cNvSpPr/>
          <p:nvPr/>
        </p:nvSpPr>
        <p:spPr>
          <a:xfrm>
            <a:off x="107950" y="3249436"/>
            <a:ext cx="8915311" cy="217664"/>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 name="Rectangle 8">
            <a:extLst>
              <a:ext uri="{FF2B5EF4-FFF2-40B4-BE49-F238E27FC236}">
                <a16:creationId xmlns:a16="http://schemas.microsoft.com/office/drawing/2014/main" id="{2973F861-7A8E-4B70-8372-4B4D36CB30CF}"/>
              </a:ext>
            </a:extLst>
          </p:cNvPr>
          <p:cNvSpPr/>
          <p:nvPr/>
        </p:nvSpPr>
        <p:spPr>
          <a:xfrm>
            <a:off x="107950" y="2836363"/>
            <a:ext cx="8915311" cy="215576"/>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4" name="TextBox 13">
            <a:extLst>
              <a:ext uri="{FF2B5EF4-FFF2-40B4-BE49-F238E27FC236}">
                <a16:creationId xmlns:a16="http://schemas.microsoft.com/office/drawing/2014/main" id="{347B969C-5731-4C3B-914D-07CBDD8CDB5A}"/>
              </a:ext>
            </a:extLst>
          </p:cNvPr>
          <p:cNvSpPr txBox="1"/>
          <p:nvPr/>
        </p:nvSpPr>
        <p:spPr>
          <a:xfrm rot="21375367">
            <a:off x="1107260" y="4366278"/>
            <a:ext cx="5536731" cy="369332"/>
          </a:xfrm>
          <a:prstGeom prst="rect">
            <a:avLst/>
          </a:prstGeom>
          <a:noFill/>
        </p:spPr>
        <p:txBody>
          <a:bodyPr wrap="square" rtlCol="0">
            <a:spAutoFit/>
          </a:bodyPr>
          <a:lstStyle/>
          <a:p>
            <a:r>
              <a:rPr lang="en-US" i="1" dirty="0">
                <a:solidFill>
                  <a:srgbClr val="FF0000"/>
                </a:solidFill>
              </a:rPr>
              <a:t>Re-upload after editing, over-writes previous upload.</a:t>
            </a:r>
          </a:p>
        </p:txBody>
      </p:sp>
      <p:sp>
        <p:nvSpPr>
          <p:cNvPr id="15" name="TextBox 14">
            <a:extLst>
              <a:ext uri="{FF2B5EF4-FFF2-40B4-BE49-F238E27FC236}">
                <a16:creationId xmlns:a16="http://schemas.microsoft.com/office/drawing/2014/main" id="{EFB1CA6A-DABE-72F3-0E89-D7C55C6F32A2}"/>
              </a:ext>
            </a:extLst>
          </p:cNvPr>
          <p:cNvSpPr txBox="1"/>
          <p:nvPr/>
        </p:nvSpPr>
        <p:spPr>
          <a:xfrm>
            <a:off x="6718297" y="560571"/>
            <a:ext cx="2184543" cy="646331"/>
          </a:xfrm>
          <a:prstGeom prst="rect">
            <a:avLst/>
          </a:prstGeom>
          <a:noFill/>
        </p:spPr>
        <p:txBody>
          <a:bodyPr wrap="square" rtlCol="0">
            <a:spAutoFit/>
          </a:bodyPr>
          <a:lstStyle/>
          <a:p>
            <a:r>
              <a:rPr lang="en-US" dirty="0">
                <a:solidFill>
                  <a:srgbClr val="0070C0"/>
                </a:solidFill>
              </a:rPr>
              <a:t>BM02</a:t>
            </a:r>
          </a:p>
          <a:p>
            <a:r>
              <a:rPr lang="en-US" dirty="0">
                <a:solidFill>
                  <a:srgbClr val="0070C0"/>
                </a:solidFill>
              </a:rPr>
              <a:t>(New Ulm Project)</a:t>
            </a:r>
          </a:p>
        </p:txBody>
      </p:sp>
    </p:spTree>
    <p:extLst>
      <p:ext uri="{BB962C8B-B14F-4D97-AF65-F5344CB8AC3E}">
        <p14:creationId xmlns:p14="http://schemas.microsoft.com/office/powerpoint/2010/main" val="100667206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750"/>
                            </p:stCondLst>
                            <p:childTnLst>
                              <p:par>
                                <p:cTn id="9" presetID="22" presetClass="entr" presetSubtype="8" fill="hold" grpId="0" nodeType="afterEffect">
                                  <p:stCondLst>
                                    <p:cond delay="25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500"/>
                            </p:stCondLst>
                            <p:childTnLst>
                              <p:par>
                                <p:cTn id="13" presetID="22" presetClass="entr" presetSubtype="8" fill="hold" grpId="0" nodeType="afterEffect">
                                  <p:stCondLst>
                                    <p:cond delay="25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2250"/>
                            </p:stCondLst>
                            <p:childTnLst>
                              <p:par>
                                <p:cTn id="17" presetID="22" presetClass="entr" presetSubtype="8" fill="hold" grpId="0" nodeType="afterEffect">
                                  <p:stCondLst>
                                    <p:cond delay="25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1500"/>
                                        <p:tgtEl>
                                          <p:spTgt spid="12"/>
                                        </p:tgtEl>
                                      </p:cBhvr>
                                    </p:animEffect>
                                  </p:childTnLst>
                                </p:cTn>
                              </p:par>
                            </p:childTnLst>
                          </p:cTn>
                        </p:par>
                        <p:par>
                          <p:cTn id="20" fill="hold">
                            <p:stCondLst>
                              <p:cond delay="4000"/>
                            </p:stCondLst>
                            <p:childTnLst>
                              <p:par>
                                <p:cTn id="21" presetID="22" presetClass="entr" presetSubtype="8" fill="hold" grpId="0" nodeType="afterEffect">
                                  <p:stCondLst>
                                    <p:cond delay="25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1500"/>
                                        <p:tgtEl>
                                          <p:spTgt spid="10"/>
                                        </p:tgtEl>
                                      </p:cBhvr>
                                    </p:animEffect>
                                  </p:childTnLst>
                                </p:cTn>
                              </p:par>
                            </p:childTnLst>
                          </p:cTn>
                        </p:par>
                        <p:par>
                          <p:cTn id="24" fill="hold">
                            <p:stCondLst>
                              <p:cond delay="5750"/>
                            </p:stCondLst>
                            <p:childTnLst>
                              <p:par>
                                <p:cTn id="25" presetID="22" presetClass="entr" presetSubtype="4" fill="hold" grpId="0" nodeType="afterEffect">
                                  <p:stCondLst>
                                    <p:cond delay="25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7" grpId="0" animBg="1"/>
      <p:bldP spid="8" grpId="0" animBg="1"/>
      <p:bldP spid="9" grpId="0" animBg="1"/>
      <p:bldP spid="14"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D84DC3-630B-EBA5-F0B9-D9FE9774D526}"/>
              </a:ext>
            </a:extLst>
          </p:cNvPr>
          <p:cNvSpPr>
            <a:spLocks noGrp="1"/>
          </p:cNvSpPr>
          <p:nvPr>
            <p:ph type="title"/>
          </p:nvPr>
        </p:nvSpPr>
        <p:spPr/>
        <p:txBody>
          <a:bodyPr/>
          <a:lstStyle/>
          <a:p>
            <a:r>
              <a:rPr lang="en-US" dirty="0"/>
              <a:t>Chesapeake Tutorial Project</a:t>
            </a:r>
          </a:p>
        </p:txBody>
      </p:sp>
      <p:sp>
        <p:nvSpPr>
          <p:cNvPr id="3" name="Date Placeholder 2">
            <a:extLst>
              <a:ext uri="{FF2B5EF4-FFF2-40B4-BE49-F238E27FC236}">
                <a16:creationId xmlns:a16="http://schemas.microsoft.com/office/drawing/2014/main" id="{F33641CF-E1B2-BEF5-0F38-467BF430A3E0}"/>
              </a:ext>
            </a:extLst>
          </p:cNvPr>
          <p:cNvSpPr>
            <a:spLocks noGrp="1"/>
          </p:cNvSpPr>
          <p:nvPr>
            <p:ph type="dt" sz="half" idx="10"/>
          </p:nvPr>
        </p:nvSpPr>
        <p:spPr/>
        <p:txBody>
          <a:bodyPr/>
          <a:lstStyle/>
          <a:p>
            <a:pPr>
              <a:defRPr/>
            </a:pPr>
            <a:r>
              <a:rPr lang="en-US"/>
              <a:t>2023-10-16</a:t>
            </a:r>
            <a:endParaRPr lang="en-US" dirty="0"/>
          </a:p>
        </p:txBody>
      </p:sp>
      <p:sp>
        <p:nvSpPr>
          <p:cNvPr id="4" name="Footer Placeholder 3">
            <a:extLst>
              <a:ext uri="{FF2B5EF4-FFF2-40B4-BE49-F238E27FC236}">
                <a16:creationId xmlns:a16="http://schemas.microsoft.com/office/drawing/2014/main" id="{84F35FE4-7C53-9616-3914-BE9C38083750}"/>
              </a:ext>
            </a:extLst>
          </p:cNvPr>
          <p:cNvSpPr>
            <a:spLocks noGrp="1"/>
          </p:cNvSpPr>
          <p:nvPr>
            <p:ph type="ftr" sz="quarter" idx="11"/>
          </p:nvPr>
        </p:nvSpPr>
        <p:spPr/>
        <p:txBody>
          <a:bodyPr/>
          <a:lstStyle/>
          <a:p>
            <a:pPr>
              <a:defRPr/>
            </a:pPr>
            <a:r>
              <a:rPr lang="en-US"/>
              <a:t>Step 2 : Uploading Data</a:t>
            </a:r>
            <a:endParaRPr lang="en-US" dirty="0"/>
          </a:p>
        </p:txBody>
      </p:sp>
      <p:sp>
        <p:nvSpPr>
          <p:cNvPr id="5" name="Slide Number Placeholder 4">
            <a:extLst>
              <a:ext uri="{FF2B5EF4-FFF2-40B4-BE49-F238E27FC236}">
                <a16:creationId xmlns:a16="http://schemas.microsoft.com/office/drawing/2014/main" id="{FFDF33DC-F803-97B9-BF5A-1EC91A4B090D}"/>
              </a:ext>
            </a:extLst>
          </p:cNvPr>
          <p:cNvSpPr>
            <a:spLocks noGrp="1"/>
          </p:cNvSpPr>
          <p:nvPr>
            <p:ph type="sldNum" sz="quarter" idx="12"/>
          </p:nvPr>
        </p:nvSpPr>
        <p:spPr/>
        <p:txBody>
          <a:bodyPr/>
          <a:lstStyle/>
          <a:p>
            <a:pPr>
              <a:defRPr/>
            </a:pPr>
            <a:fld id="{5434C86E-AAC7-4EB9-9B17-B55C6A233846}" type="slidenum">
              <a:rPr lang="en-US" smtClean="0"/>
              <a:pPr>
                <a:defRPr/>
              </a:pPr>
              <a:t>74</a:t>
            </a:fld>
            <a:endParaRPr lang="en-US"/>
          </a:p>
        </p:txBody>
      </p:sp>
      <p:sp>
        <p:nvSpPr>
          <p:cNvPr id="6" name="TextBox 5">
            <a:extLst>
              <a:ext uri="{FF2B5EF4-FFF2-40B4-BE49-F238E27FC236}">
                <a16:creationId xmlns:a16="http://schemas.microsoft.com/office/drawing/2014/main" id="{EDD5E57D-EC0B-36AC-E625-D3DC7571E301}"/>
              </a:ext>
            </a:extLst>
          </p:cNvPr>
          <p:cNvSpPr txBox="1"/>
          <p:nvPr/>
        </p:nvSpPr>
        <p:spPr>
          <a:xfrm>
            <a:off x="139003" y="1559504"/>
            <a:ext cx="8807380" cy="2893100"/>
          </a:xfrm>
          <a:prstGeom prst="rect">
            <a:avLst/>
          </a:prstGeom>
          <a:noFill/>
        </p:spPr>
        <p:txBody>
          <a:bodyPr wrap="square" rtlCol="0">
            <a:spAutoFit/>
          </a:bodyPr>
          <a:lstStyle/>
          <a:p>
            <a:r>
              <a:rPr lang="en-US" sz="1400" b="1" dirty="0">
                <a:latin typeface="Courier New" panose="02070309020205020404" pitchFamily="49" charset="0"/>
                <a:cs typeface="Courier New" panose="02070309020205020404" pitchFamily="49" charset="0"/>
              </a:rPr>
              <a:t>Clip from RCVR_ANT.TAB</a:t>
            </a:r>
          </a:p>
          <a:p>
            <a:r>
              <a:rPr lang="en-US" sz="1400" b="1" dirty="0">
                <a:latin typeface="Courier New" panose="02070309020205020404" pitchFamily="49" charset="0"/>
                <a:cs typeface="Courier New" panose="02070309020205020404" pitchFamily="49" charset="0"/>
              </a:rPr>
              <a:t>| TRIMBLE MS750        |  Dual freq. L1 C/A; L1/L2 full cycle RTK </a:t>
            </a:r>
            <a:r>
              <a:rPr lang="en-US" sz="1400" b="1" dirty="0" err="1">
                <a:latin typeface="Courier New" panose="02070309020205020404" pitchFamily="49" charset="0"/>
                <a:cs typeface="Courier New" panose="02070309020205020404" pitchFamily="49" charset="0"/>
              </a:rPr>
              <a:t>rcvr</a:t>
            </a:r>
            <a:r>
              <a:rPr lang="en-US" sz="1400" b="1" dirty="0">
                <a:latin typeface="Courier New" panose="02070309020205020404" pitchFamily="49" charset="0"/>
                <a:cs typeface="Courier New" panose="02070309020205020404" pitchFamily="49" charset="0"/>
              </a:rPr>
              <a:t>         |</a:t>
            </a:r>
          </a:p>
          <a:p>
            <a:r>
              <a:rPr lang="en-US" sz="1400" b="1" dirty="0">
                <a:latin typeface="Courier New" panose="02070309020205020404" pitchFamily="49" charset="0"/>
                <a:cs typeface="Courier New" panose="02070309020205020404" pitchFamily="49" charset="0"/>
              </a:rPr>
              <a:t>| TRIMBLE NETR3        |  L1/L2+L2C/L5 GLONASS L1/L2 Maxwell-5 </a:t>
            </a:r>
            <a:r>
              <a:rPr lang="en-US" sz="1400" b="1" dirty="0" err="1">
                <a:latin typeface="Courier New" panose="02070309020205020404" pitchFamily="49" charset="0"/>
                <a:cs typeface="Courier New" panose="02070309020205020404" pitchFamily="49" charset="0"/>
              </a:rPr>
              <a:t>ASIC,ethernet</a:t>
            </a:r>
            <a:r>
              <a:rPr lang="en-US" sz="1400" b="1" dirty="0">
                <a:latin typeface="Courier New" panose="02070309020205020404" pitchFamily="49" charset="0"/>
                <a:cs typeface="Courier New" panose="02070309020205020404" pitchFamily="49" charset="0"/>
              </a:rPr>
              <a:t>   |</a:t>
            </a:r>
          </a:p>
          <a:p>
            <a:r>
              <a:rPr lang="en-US" sz="1400" b="1" dirty="0">
                <a:latin typeface="Courier New" panose="02070309020205020404" pitchFamily="49" charset="0"/>
                <a:cs typeface="Courier New" panose="02070309020205020404" pitchFamily="49" charset="0"/>
              </a:rPr>
              <a:t>| TRIMBLE NETR5        |  L1/L2+L2C/L5 GLONASS L1/L2 Maxwell-5 </a:t>
            </a:r>
            <a:r>
              <a:rPr lang="en-US" sz="1400" b="1" dirty="0" err="1">
                <a:latin typeface="Courier New" panose="02070309020205020404" pitchFamily="49" charset="0"/>
                <a:cs typeface="Courier New" panose="02070309020205020404" pitchFamily="49" charset="0"/>
              </a:rPr>
              <a:t>ASIC,eth</a:t>
            </a:r>
            <a:r>
              <a:rPr lang="en-US" sz="1400" b="1" dirty="0">
                <a:latin typeface="Courier New" panose="02070309020205020404" pitchFamily="49" charset="0"/>
                <a:cs typeface="Courier New" panose="02070309020205020404" pitchFamily="49" charset="0"/>
              </a:rPr>
              <a:t> + SBAS |</a:t>
            </a:r>
          </a:p>
          <a:p>
            <a:r>
              <a:rPr lang="en-US" sz="1400" b="1" dirty="0">
                <a:latin typeface="Courier New" panose="02070309020205020404" pitchFamily="49" charset="0"/>
                <a:cs typeface="Courier New" panose="02070309020205020404" pitchFamily="49" charset="0"/>
              </a:rPr>
              <a:t>| TRIMBLE NETR8        |  L1/L2+L2C/L5 GLONASS L1/L2 Maxwell-5 </a:t>
            </a:r>
            <a:r>
              <a:rPr lang="en-US" sz="1400" b="1" dirty="0" err="1">
                <a:latin typeface="Courier New" panose="02070309020205020404" pitchFamily="49" charset="0"/>
                <a:cs typeface="Courier New" panose="02070309020205020404" pitchFamily="49" charset="0"/>
              </a:rPr>
              <a:t>ASIC,eth</a:t>
            </a:r>
            <a:r>
              <a:rPr lang="en-US" sz="1400" b="1" dirty="0">
                <a:latin typeface="Courier New" panose="02070309020205020404" pitchFamily="49" charset="0"/>
                <a:cs typeface="Courier New" panose="02070309020205020404" pitchFamily="49" charset="0"/>
              </a:rPr>
              <a:t> + SBAS,|</a:t>
            </a:r>
          </a:p>
          <a:p>
            <a:r>
              <a:rPr lang="en-US" sz="1400" b="1" dirty="0">
                <a:latin typeface="Courier New" panose="02070309020205020404" pitchFamily="49" charset="0"/>
                <a:cs typeface="Courier New" panose="02070309020205020404" pitchFamily="49" charset="0"/>
              </a:rPr>
              <a:t>|                      |  with external frequency support                      |</a:t>
            </a:r>
          </a:p>
          <a:p>
            <a:r>
              <a:rPr lang="en-US" sz="1400" b="1" dirty="0">
                <a:latin typeface="Courier New" panose="02070309020205020404" pitchFamily="49" charset="0"/>
                <a:cs typeface="Courier New" panose="02070309020205020404" pitchFamily="49" charset="0"/>
              </a:rPr>
              <a:t>| TRIMBLE NETR9        |  L1/L2+L2C/L5 GLONASS L1/L2 with 2 Maxwell-6 ASIC,    |</a:t>
            </a:r>
          </a:p>
          <a:p>
            <a:r>
              <a:rPr lang="en-US" sz="1400" b="1" dirty="0">
                <a:latin typeface="Courier New" panose="02070309020205020404" pitchFamily="49" charset="0"/>
                <a:cs typeface="Courier New" panose="02070309020205020404" pitchFamily="49" charset="0"/>
              </a:rPr>
              <a:t>|                      |   eth + SBAS, 440 channel                             |</a:t>
            </a:r>
          </a:p>
          <a:p>
            <a:r>
              <a:rPr lang="en-US" sz="1400" b="1" dirty="0">
                <a:latin typeface="Courier New" panose="02070309020205020404" pitchFamily="49" charset="0"/>
                <a:cs typeface="Courier New" panose="02070309020205020404" pitchFamily="49" charset="0"/>
              </a:rPr>
              <a:t>| TRIMBLE NETRS        |  L1/L2+L2C with Maxwell-5 ASIC, ethernet, </a:t>
            </a:r>
            <a:r>
              <a:rPr lang="en-US" sz="1400" b="1" dirty="0" err="1">
                <a:latin typeface="Courier New" panose="02070309020205020404" pitchFamily="49" charset="0"/>
                <a:cs typeface="Courier New" panose="02070309020205020404" pitchFamily="49" charset="0"/>
              </a:rPr>
              <a:t>ext</a:t>
            </a:r>
            <a:r>
              <a:rPr lang="en-US" sz="1400" b="1" dirty="0">
                <a:latin typeface="Courier New" panose="02070309020205020404" pitchFamily="49" charset="0"/>
                <a:cs typeface="Courier New" panose="02070309020205020404" pitchFamily="49" charset="0"/>
              </a:rPr>
              <a:t> freq.   |</a:t>
            </a:r>
          </a:p>
          <a:p>
            <a:r>
              <a:rPr lang="en-US" sz="1400" b="1" dirty="0">
                <a:latin typeface="Courier New" panose="02070309020205020404" pitchFamily="49" charset="0"/>
                <a:cs typeface="Courier New" panose="02070309020205020404" pitchFamily="49" charset="0"/>
              </a:rPr>
              <a:t>| TRIMBLE R10          |  L1/L2/L5/G1/G2/G3/E1/E2/E5ab/E6/B1/B2/B3, GPS,       |</a:t>
            </a:r>
          </a:p>
          <a:p>
            <a:r>
              <a:rPr lang="en-US" sz="1400" b="1" dirty="0">
                <a:latin typeface="Courier New" panose="02070309020205020404" pitchFamily="49" charset="0"/>
                <a:cs typeface="Courier New" panose="02070309020205020404" pitchFamily="49" charset="0"/>
              </a:rPr>
              <a:t>|                      |  GLONASS, Galileo, </a:t>
            </a:r>
            <a:r>
              <a:rPr lang="en-US" sz="1400" b="1" dirty="0" err="1">
                <a:latin typeface="Courier New" panose="02070309020205020404" pitchFamily="49" charset="0"/>
                <a:cs typeface="Courier New" panose="02070309020205020404" pitchFamily="49" charset="0"/>
              </a:rPr>
              <a:t>BeiDou</a:t>
            </a:r>
            <a:r>
              <a:rPr lang="en-US" sz="1400" b="1" dirty="0">
                <a:latin typeface="Courier New" panose="02070309020205020404" pitchFamily="49" charset="0"/>
                <a:cs typeface="Courier New" panose="02070309020205020404" pitchFamily="49" charset="0"/>
              </a:rPr>
              <a:t> integrated rec/ant Maxwell 6|</a:t>
            </a:r>
          </a:p>
          <a:p>
            <a:r>
              <a:rPr lang="en-US" sz="1400" b="1" dirty="0">
                <a:latin typeface="Courier New" panose="02070309020205020404" pitchFamily="49" charset="0"/>
                <a:cs typeface="Courier New" panose="02070309020205020404" pitchFamily="49" charset="0"/>
              </a:rPr>
              <a:t>| TRIMBLE R10-2        |  L1/L2/L5/G1/G2/G3/E1/E2/E5ab/E6/B1/B2/B3, GPS,       |</a:t>
            </a:r>
          </a:p>
          <a:p>
            <a:r>
              <a:rPr lang="en-US" sz="1400" b="1" dirty="0">
                <a:latin typeface="Courier New" panose="02070309020205020404" pitchFamily="49" charset="0"/>
                <a:cs typeface="Courier New" panose="02070309020205020404" pitchFamily="49" charset="0"/>
              </a:rPr>
              <a:t>|                      |  GLONASS, Galileo, </a:t>
            </a:r>
            <a:r>
              <a:rPr lang="en-US" sz="1400" b="1" dirty="0" err="1">
                <a:latin typeface="Courier New" panose="02070309020205020404" pitchFamily="49" charset="0"/>
                <a:cs typeface="Courier New" panose="02070309020205020404" pitchFamily="49" charset="0"/>
              </a:rPr>
              <a:t>BeiDou</a:t>
            </a:r>
            <a:r>
              <a:rPr lang="en-US" sz="1400" b="1" dirty="0">
                <a:latin typeface="Courier New" panose="02070309020205020404" pitchFamily="49" charset="0"/>
                <a:cs typeface="Courier New" panose="02070309020205020404" pitchFamily="49" charset="0"/>
              </a:rPr>
              <a:t> integrated rec/ant Maxwell 7|</a:t>
            </a:r>
          </a:p>
        </p:txBody>
      </p:sp>
      <p:sp>
        <p:nvSpPr>
          <p:cNvPr id="10" name="TextBox 9">
            <a:extLst>
              <a:ext uri="{FF2B5EF4-FFF2-40B4-BE49-F238E27FC236}">
                <a16:creationId xmlns:a16="http://schemas.microsoft.com/office/drawing/2014/main" id="{CBB8C885-D5CE-9A96-CEE1-430AA68ECBED}"/>
              </a:ext>
            </a:extLst>
          </p:cNvPr>
          <p:cNvSpPr txBox="1"/>
          <p:nvPr/>
        </p:nvSpPr>
        <p:spPr>
          <a:xfrm>
            <a:off x="139003" y="4699384"/>
            <a:ext cx="5970394" cy="1169551"/>
          </a:xfrm>
          <a:prstGeom prst="rect">
            <a:avLst/>
          </a:prstGeom>
          <a:noFill/>
        </p:spPr>
        <p:txBody>
          <a:bodyPr wrap="square">
            <a:spAutoFit/>
          </a:bodyPr>
          <a:lstStyle/>
          <a:p>
            <a:r>
              <a:rPr lang="en-US" sz="1400" b="1" dirty="0">
                <a:latin typeface="Courier New" panose="02070309020205020404" pitchFamily="49" charset="0"/>
                <a:cs typeface="Courier New" panose="02070309020205020404" pitchFamily="49" charset="0"/>
              </a:rPr>
              <a:t>Clip from NGS ANTCAL webpage</a:t>
            </a:r>
          </a:p>
          <a:p>
            <a:r>
              <a:rPr lang="en-US" sz="1400" b="1" dirty="0">
                <a:latin typeface="Courier New" panose="02070309020205020404" pitchFamily="49" charset="0"/>
                <a:cs typeface="Courier New" panose="02070309020205020404" pitchFamily="49" charset="0"/>
              </a:rPr>
              <a:t>Antenna Code </a:t>
            </a:r>
          </a:p>
          <a:p>
            <a:r>
              <a:rPr lang="en-US" sz="1400" b="1" dirty="0">
                <a:latin typeface="Courier New" panose="02070309020205020404" pitchFamily="49" charset="0"/>
                <a:cs typeface="Courier New" panose="02070309020205020404" pitchFamily="49" charset="0"/>
              </a:rPr>
              <a:t>TRM115000.00	NONE</a:t>
            </a:r>
          </a:p>
          <a:p>
            <a:r>
              <a:rPr lang="en-US" sz="1400" b="1" dirty="0">
                <a:latin typeface="Courier New" panose="02070309020205020404" pitchFamily="49" charset="0"/>
                <a:cs typeface="Courier New" panose="02070309020205020404" pitchFamily="49" charset="0"/>
              </a:rPr>
              <a:t>TRM57971.00	NONE</a:t>
            </a:r>
          </a:p>
          <a:p>
            <a:r>
              <a:rPr lang="en-US" sz="1400" b="1" dirty="0">
                <a:latin typeface="Courier New" panose="02070309020205020404" pitchFamily="49" charset="0"/>
                <a:cs typeface="Courier New" panose="02070309020205020404" pitchFamily="49" charset="0"/>
              </a:rPr>
              <a:t>	</a:t>
            </a:r>
          </a:p>
        </p:txBody>
      </p:sp>
      <p:sp>
        <p:nvSpPr>
          <p:cNvPr id="11" name="Rectangle 10">
            <a:extLst>
              <a:ext uri="{FF2B5EF4-FFF2-40B4-BE49-F238E27FC236}">
                <a16:creationId xmlns:a16="http://schemas.microsoft.com/office/drawing/2014/main" id="{97F05444-ACAE-8803-F473-684DF501688F}"/>
              </a:ext>
            </a:extLst>
          </p:cNvPr>
          <p:cNvSpPr/>
          <p:nvPr/>
        </p:nvSpPr>
        <p:spPr>
          <a:xfrm>
            <a:off x="114344" y="2892194"/>
            <a:ext cx="8718157" cy="433810"/>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2" name="Rectangle 11">
            <a:extLst>
              <a:ext uri="{FF2B5EF4-FFF2-40B4-BE49-F238E27FC236}">
                <a16:creationId xmlns:a16="http://schemas.microsoft.com/office/drawing/2014/main" id="{48E12E61-0864-AE05-9B0F-279638B6F646}"/>
              </a:ext>
            </a:extLst>
          </p:cNvPr>
          <p:cNvSpPr/>
          <p:nvPr/>
        </p:nvSpPr>
        <p:spPr>
          <a:xfrm>
            <a:off x="114344" y="5141061"/>
            <a:ext cx="8718157" cy="433810"/>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3" name="TextBox 12">
            <a:extLst>
              <a:ext uri="{FF2B5EF4-FFF2-40B4-BE49-F238E27FC236}">
                <a16:creationId xmlns:a16="http://schemas.microsoft.com/office/drawing/2014/main" id="{3FF820F9-74B5-F869-0B86-4413CF52794F}"/>
              </a:ext>
            </a:extLst>
          </p:cNvPr>
          <p:cNvSpPr txBox="1"/>
          <p:nvPr/>
        </p:nvSpPr>
        <p:spPr>
          <a:xfrm>
            <a:off x="457200" y="1066782"/>
            <a:ext cx="6099349" cy="369332"/>
          </a:xfrm>
          <a:prstGeom prst="rect">
            <a:avLst/>
          </a:prstGeom>
          <a:noFill/>
        </p:spPr>
        <p:txBody>
          <a:bodyPr wrap="square" rtlCol="0">
            <a:spAutoFit/>
          </a:bodyPr>
          <a:lstStyle/>
          <a:p>
            <a:r>
              <a:rPr lang="en-US" dirty="0"/>
              <a:t>RINEX Headers should show these codes correctly.</a:t>
            </a:r>
          </a:p>
        </p:txBody>
      </p:sp>
      <p:sp>
        <p:nvSpPr>
          <p:cNvPr id="15" name="Rectangle 14">
            <a:extLst>
              <a:ext uri="{FF2B5EF4-FFF2-40B4-BE49-F238E27FC236}">
                <a16:creationId xmlns:a16="http://schemas.microsoft.com/office/drawing/2014/main" id="{597945EC-FE72-CCC1-B6E5-6AEF841F7344}"/>
              </a:ext>
            </a:extLst>
          </p:cNvPr>
          <p:cNvSpPr/>
          <p:nvPr/>
        </p:nvSpPr>
        <p:spPr>
          <a:xfrm>
            <a:off x="114343" y="2203737"/>
            <a:ext cx="8718157" cy="279113"/>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40777193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750"/>
                            </p:stCondLst>
                            <p:childTnLst>
                              <p:par>
                                <p:cTn id="9" presetID="22" presetClass="entr" presetSubtype="8" fill="hold" grpId="0" nodeType="afterEffect">
                                  <p:stCondLst>
                                    <p:cond delay="25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500"/>
                            </p:stCondLst>
                            <p:childTnLst>
                              <p:par>
                                <p:cTn id="13" presetID="22" presetClass="entr" presetSubtype="8" fill="hold" grpId="0" nodeType="afterEffect">
                                  <p:stCondLst>
                                    <p:cond delay="25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5"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24173-AF42-4DC9-8B8E-FBFB501F4F89}"/>
              </a:ext>
            </a:extLst>
          </p:cNvPr>
          <p:cNvSpPr>
            <a:spLocks noGrp="1"/>
          </p:cNvSpPr>
          <p:nvPr>
            <p:ph type="title"/>
          </p:nvPr>
        </p:nvSpPr>
        <p:spPr/>
        <p:txBody>
          <a:bodyPr/>
          <a:lstStyle/>
          <a:p>
            <a:r>
              <a:rPr lang="en-US" dirty="0"/>
              <a:t>Individual Mark Page – lower half</a:t>
            </a:r>
          </a:p>
        </p:txBody>
      </p:sp>
      <p:sp>
        <p:nvSpPr>
          <p:cNvPr id="4" name="Date Placeholder 3">
            <a:extLst>
              <a:ext uri="{FF2B5EF4-FFF2-40B4-BE49-F238E27FC236}">
                <a16:creationId xmlns:a16="http://schemas.microsoft.com/office/drawing/2014/main" id="{2AB044E8-EF67-4599-94D8-0274C1087E76}"/>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129BBE58-8D3C-46D7-ADE0-53C66FE1659F}"/>
              </a:ext>
            </a:extLst>
          </p:cNvPr>
          <p:cNvSpPr>
            <a:spLocks noGrp="1"/>
          </p:cNvSpPr>
          <p:nvPr>
            <p:ph type="ftr" sz="quarter" idx="11"/>
          </p:nvPr>
        </p:nvSpPr>
        <p:spPr/>
        <p:txBody>
          <a:bodyPr/>
          <a:lstStyle/>
          <a:p>
            <a:pPr>
              <a:defRPr/>
            </a:pPr>
            <a:r>
              <a:rPr lang="en-US"/>
              <a:t>Step 2 : Uploading Data</a:t>
            </a:r>
            <a:endParaRPr lang="en-US" dirty="0"/>
          </a:p>
        </p:txBody>
      </p:sp>
      <p:sp>
        <p:nvSpPr>
          <p:cNvPr id="6" name="Slide Number Placeholder 5">
            <a:extLst>
              <a:ext uri="{FF2B5EF4-FFF2-40B4-BE49-F238E27FC236}">
                <a16:creationId xmlns:a16="http://schemas.microsoft.com/office/drawing/2014/main" id="{0DD47D6D-7CD3-449F-8308-78067A9B811E}"/>
              </a:ext>
            </a:extLst>
          </p:cNvPr>
          <p:cNvSpPr>
            <a:spLocks noGrp="1"/>
          </p:cNvSpPr>
          <p:nvPr>
            <p:ph type="sldNum" sz="quarter" idx="12"/>
          </p:nvPr>
        </p:nvSpPr>
        <p:spPr/>
        <p:txBody>
          <a:bodyPr/>
          <a:lstStyle/>
          <a:p>
            <a:pPr>
              <a:defRPr/>
            </a:pPr>
            <a:fld id="{73529DF9-F8E1-4220-8C8F-E52644C5560B}" type="slidenum">
              <a:rPr lang="en-US" smtClean="0"/>
              <a:pPr>
                <a:defRPr/>
              </a:pPr>
              <a:t>75</a:t>
            </a:fld>
            <a:endParaRPr lang="en-US"/>
          </a:p>
        </p:txBody>
      </p:sp>
      <p:pic>
        <p:nvPicPr>
          <p:cNvPr id="8" name="Picture 7">
            <a:extLst>
              <a:ext uri="{FF2B5EF4-FFF2-40B4-BE49-F238E27FC236}">
                <a16:creationId xmlns:a16="http://schemas.microsoft.com/office/drawing/2014/main" id="{99607CDD-436E-4CA6-B2B5-4BD047087697}"/>
              </a:ext>
            </a:extLst>
          </p:cNvPr>
          <p:cNvPicPr>
            <a:picLocks noChangeAspect="1"/>
          </p:cNvPicPr>
          <p:nvPr/>
        </p:nvPicPr>
        <p:blipFill>
          <a:blip r:embed="rId2"/>
          <a:stretch>
            <a:fillRect/>
          </a:stretch>
        </p:blipFill>
        <p:spPr>
          <a:xfrm>
            <a:off x="-1" y="1097280"/>
            <a:ext cx="6709399" cy="5760721"/>
          </a:xfrm>
          <a:prstGeom prst="rect">
            <a:avLst/>
          </a:prstGeom>
        </p:spPr>
      </p:pic>
      <p:cxnSp>
        <p:nvCxnSpPr>
          <p:cNvPr id="9" name="Straight Arrow Connector 8">
            <a:extLst>
              <a:ext uri="{FF2B5EF4-FFF2-40B4-BE49-F238E27FC236}">
                <a16:creationId xmlns:a16="http://schemas.microsoft.com/office/drawing/2014/main" id="{ED97549B-4223-4A82-B825-3FB3EE1EE035}"/>
              </a:ext>
            </a:extLst>
          </p:cNvPr>
          <p:cNvCxnSpPr>
            <a:cxnSpLocks/>
            <a:stCxn id="10" idx="1"/>
          </p:cNvCxnSpPr>
          <p:nvPr/>
        </p:nvCxnSpPr>
        <p:spPr>
          <a:xfrm flipH="1">
            <a:off x="2590800" y="3098890"/>
            <a:ext cx="4249342" cy="0"/>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7C2E52B7-980A-4921-B19A-D769005DDEFE}"/>
              </a:ext>
            </a:extLst>
          </p:cNvPr>
          <p:cNvSpPr txBox="1"/>
          <p:nvPr/>
        </p:nvSpPr>
        <p:spPr>
          <a:xfrm>
            <a:off x="6840142" y="2729558"/>
            <a:ext cx="1931325" cy="738664"/>
          </a:xfrm>
          <a:prstGeom prst="rect">
            <a:avLst/>
          </a:prstGeom>
          <a:noFill/>
        </p:spPr>
        <p:txBody>
          <a:bodyPr wrap="square" rtlCol="0">
            <a:spAutoFit/>
          </a:bodyPr>
          <a:lstStyle/>
          <a:p>
            <a:r>
              <a:rPr lang="en-US" sz="1400" dirty="0"/>
              <a:t>Individual OPUS Solutions (grey) should be within 2 cm</a:t>
            </a:r>
          </a:p>
        </p:txBody>
      </p:sp>
      <p:sp>
        <p:nvSpPr>
          <p:cNvPr id="11" name="TextBox 10">
            <a:extLst>
              <a:ext uri="{FF2B5EF4-FFF2-40B4-BE49-F238E27FC236}">
                <a16:creationId xmlns:a16="http://schemas.microsoft.com/office/drawing/2014/main" id="{A94CFE8C-6852-49BD-AC30-C247340A6B93}"/>
              </a:ext>
            </a:extLst>
          </p:cNvPr>
          <p:cNvSpPr txBox="1"/>
          <p:nvPr/>
        </p:nvSpPr>
        <p:spPr>
          <a:xfrm>
            <a:off x="6840142" y="2043312"/>
            <a:ext cx="1931325" cy="523220"/>
          </a:xfrm>
          <a:prstGeom prst="rect">
            <a:avLst/>
          </a:prstGeom>
          <a:noFill/>
        </p:spPr>
        <p:txBody>
          <a:bodyPr wrap="square" rtlCol="0">
            <a:spAutoFit/>
          </a:bodyPr>
          <a:lstStyle/>
          <a:p>
            <a:r>
              <a:rPr lang="en-US" sz="1400" dirty="0"/>
              <a:t>Inspect Solution Quality Summary</a:t>
            </a:r>
          </a:p>
        </p:txBody>
      </p:sp>
      <p:sp>
        <p:nvSpPr>
          <p:cNvPr id="12" name="Rectangle 11">
            <a:extLst>
              <a:ext uri="{FF2B5EF4-FFF2-40B4-BE49-F238E27FC236}">
                <a16:creationId xmlns:a16="http://schemas.microsoft.com/office/drawing/2014/main" id="{41D78E4F-55A7-4261-A886-AF276C8E61F3}"/>
              </a:ext>
            </a:extLst>
          </p:cNvPr>
          <p:cNvSpPr/>
          <p:nvPr/>
        </p:nvSpPr>
        <p:spPr>
          <a:xfrm>
            <a:off x="0" y="2043312"/>
            <a:ext cx="6553200" cy="530916"/>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Arrow Connector 14">
            <a:extLst>
              <a:ext uri="{FF2B5EF4-FFF2-40B4-BE49-F238E27FC236}">
                <a16:creationId xmlns:a16="http://schemas.microsoft.com/office/drawing/2014/main" id="{77E8B9E2-C64B-4BD4-BB62-9B7DD5D87FBB}"/>
              </a:ext>
            </a:extLst>
          </p:cNvPr>
          <p:cNvCxnSpPr>
            <a:cxnSpLocks/>
            <a:stCxn id="16" idx="1"/>
          </p:cNvCxnSpPr>
          <p:nvPr/>
        </p:nvCxnSpPr>
        <p:spPr>
          <a:xfrm flipH="1">
            <a:off x="5926667" y="4087769"/>
            <a:ext cx="913475" cy="0"/>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8FCB0CBA-8B8F-449B-A2ED-0A02B5D259D1}"/>
              </a:ext>
            </a:extLst>
          </p:cNvPr>
          <p:cNvSpPr txBox="1"/>
          <p:nvPr/>
        </p:nvSpPr>
        <p:spPr>
          <a:xfrm>
            <a:off x="6840142" y="3718437"/>
            <a:ext cx="1931325" cy="738664"/>
          </a:xfrm>
          <a:prstGeom prst="rect">
            <a:avLst/>
          </a:prstGeom>
          <a:noFill/>
        </p:spPr>
        <p:txBody>
          <a:bodyPr wrap="square" rtlCol="0">
            <a:spAutoFit/>
          </a:bodyPr>
          <a:lstStyle/>
          <a:p>
            <a:r>
              <a:rPr lang="en-US" sz="1400" dirty="0"/>
              <a:t>Individual OPUS Solutions (grey) should be within 4 cm</a:t>
            </a:r>
          </a:p>
        </p:txBody>
      </p:sp>
      <p:sp>
        <p:nvSpPr>
          <p:cNvPr id="3" name="TextBox 2">
            <a:extLst>
              <a:ext uri="{FF2B5EF4-FFF2-40B4-BE49-F238E27FC236}">
                <a16:creationId xmlns:a16="http://schemas.microsoft.com/office/drawing/2014/main" id="{EF59FC73-AAF8-925E-16E5-82CD5B7698BB}"/>
              </a:ext>
            </a:extLst>
          </p:cNvPr>
          <p:cNvSpPr txBox="1"/>
          <p:nvPr/>
        </p:nvSpPr>
        <p:spPr>
          <a:xfrm>
            <a:off x="6713532" y="1024329"/>
            <a:ext cx="2184543" cy="646331"/>
          </a:xfrm>
          <a:prstGeom prst="rect">
            <a:avLst/>
          </a:prstGeom>
          <a:noFill/>
        </p:spPr>
        <p:txBody>
          <a:bodyPr wrap="square" rtlCol="0">
            <a:spAutoFit/>
          </a:bodyPr>
          <a:lstStyle/>
          <a:p>
            <a:r>
              <a:rPr lang="en-US" dirty="0">
                <a:solidFill>
                  <a:srgbClr val="0070C0"/>
                </a:solidFill>
              </a:rPr>
              <a:t>BM02</a:t>
            </a:r>
          </a:p>
          <a:p>
            <a:r>
              <a:rPr lang="en-US" dirty="0">
                <a:solidFill>
                  <a:srgbClr val="0070C0"/>
                </a:solidFill>
              </a:rPr>
              <a:t>(New Ulm Project)</a:t>
            </a:r>
          </a:p>
        </p:txBody>
      </p:sp>
    </p:spTree>
    <p:extLst>
      <p:ext uri="{BB962C8B-B14F-4D97-AF65-F5344CB8AC3E}">
        <p14:creationId xmlns:p14="http://schemas.microsoft.com/office/powerpoint/2010/main" val="11977555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750"/>
                            </p:stCondLst>
                            <p:childTnLst>
                              <p:par>
                                <p:cTn id="9" presetID="22" presetClass="entr" presetSubtype="8" fill="hold" grpId="0" nodeType="afterEffect">
                                  <p:stCondLst>
                                    <p:cond delay="25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500"/>
                            </p:stCondLst>
                            <p:childTnLst>
                              <p:par>
                                <p:cTn id="13" presetID="22" presetClass="entr" presetSubtype="2" fill="hold" grpId="0" nodeType="afterEffect">
                                  <p:stCondLst>
                                    <p:cond delay="250"/>
                                  </p:stCondLst>
                                  <p:childTnLst>
                                    <p:set>
                                      <p:cBhvr>
                                        <p:cTn id="14" dur="1" fill="hold">
                                          <p:stCondLst>
                                            <p:cond delay="0"/>
                                          </p:stCondLst>
                                        </p:cTn>
                                        <p:tgtEl>
                                          <p:spTgt spid="10"/>
                                        </p:tgtEl>
                                        <p:attrNameLst>
                                          <p:attrName>style.visibility</p:attrName>
                                        </p:attrNameLst>
                                      </p:cBhvr>
                                      <p:to>
                                        <p:strVal val="visible"/>
                                      </p:to>
                                    </p:set>
                                    <p:animEffect transition="in" filter="wipe(right)">
                                      <p:cBhvr>
                                        <p:cTn id="15" dur="500"/>
                                        <p:tgtEl>
                                          <p:spTgt spid="10"/>
                                        </p:tgtEl>
                                      </p:cBhvr>
                                    </p:animEffect>
                                  </p:childTnLst>
                                </p:cTn>
                              </p:par>
                            </p:childTnLst>
                          </p:cTn>
                        </p:par>
                        <p:par>
                          <p:cTn id="16" fill="hold">
                            <p:stCondLst>
                              <p:cond delay="2250"/>
                            </p:stCondLst>
                            <p:childTnLst>
                              <p:par>
                                <p:cTn id="17" presetID="22" presetClass="entr" presetSubtype="2" fill="hold" nodeType="afterEffect">
                                  <p:stCondLst>
                                    <p:cond delay="250"/>
                                  </p:stCondLst>
                                  <p:childTnLst>
                                    <p:set>
                                      <p:cBhvr>
                                        <p:cTn id="18" dur="1" fill="hold">
                                          <p:stCondLst>
                                            <p:cond delay="0"/>
                                          </p:stCondLst>
                                        </p:cTn>
                                        <p:tgtEl>
                                          <p:spTgt spid="9"/>
                                        </p:tgtEl>
                                        <p:attrNameLst>
                                          <p:attrName>style.visibility</p:attrName>
                                        </p:attrNameLst>
                                      </p:cBhvr>
                                      <p:to>
                                        <p:strVal val="visible"/>
                                      </p:to>
                                    </p:set>
                                    <p:animEffect transition="in" filter="wipe(right)">
                                      <p:cBhvr>
                                        <p:cTn id="19" dur="500"/>
                                        <p:tgtEl>
                                          <p:spTgt spid="9"/>
                                        </p:tgtEl>
                                      </p:cBhvr>
                                    </p:animEffect>
                                  </p:childTnLst>
                                </p:cTn>
                              </p:par>
                            </p:childTnLst>
                          </p:cTn>
                        </p:par>
                        <p:par>
                          <p:cTn id="20" fill="hold">
                            <p:stCondLst>
                              <p:cond delay="3000"/>
                            </p:stCondLst>
                            <p:childTnLst>
                              <p:par>
                                <p:cTn id="21" presetID="22" presetClass="entr" presetSubtype="2" fill="hold" grpId="0" nodeType="afterEffect">
                                  <p:stCondLst>
                                    <p:cond delay="250"/>
                                  </p:stCondLst>
                                  <p:childTnLst>
                                    <p:set>
                                      <p:cBhvr>
                                        <p:cTn id="22" dur="1" fill="hold">
                                          <p:stCondLst>
                                            <p:cond delay="0"/>
                                          </p:stCondLst>
                                        </p:cTn>
                                        <p:tgtEl>
                                          <p:spTgt spid="16"/>
                                        </p:tgtEl>
                                        <p:attrNameLst>
                                          <p:attrName>style.visibility</p:attrName>
                                        </p:attrNameLst>
                                      </p:cBhvr>
                                      <p:to>
                                        <p:strVal val="visible"/>
                                      </p:to>
                                    </p:set>
                                    <p:animEffect transition="in" filter="wipe(right)">
                                      <p:cBhvr>
                                        <p:cTn id="23" dur="500"/>
                                        <p:tgtEl>
                                          <p:spTgt spid="16"/>
                                        </p:tgtEl>
                                      </p:cBhvr>
                                    </p:animEffect>
                                  </p:childTnLst>
                                </p:cTn>
                              </p:par>
                            </p:childTnLst>
                          </p:cTn>
                        </p:par>
                        <p:par>
                          <p:cTn id="24" fill="hold">
                            <p:stCondLst>
                              <p:cond delay="3750"/>
                            </p:stCondLst>
                            <p:childTnLst>
                              <p:par>
                                <p:cTn id="25" presetID="22" presetClass="entr" presetSubtype="2" fill="hold" nodeType="afterEffect">
                                  <p:stCondLst>
                                    <p:cond delay="250"/>
                                  </p:stCondLst>
                                  <p:childTnLst>
                                    <p:set>
                                      <p:cBhvr>
                                        <p:cTn id="26" dur="1" fill="hold">
                                          <p:stCondLst>
                                            <p:cond delay="0"/>
                                          </p:stCondLst>
                                        </p:cTn>
                                        <p:tgtEl>
                                          <p:spTgt spid="15"/>
                                        </p:tgtEl>
                                        <p:attrNameLst>
                                          <p:attrName>style.visibility</p:attrName>
                                        </p:attrNameLst>
                                      </p:cBhvr>
                                      <p:to>
                                        <p:strVal val="visible"/>
                                      </p:to>
                                    </p:set>
                                    <p:animEffect transition="in" filter="wipe(right)">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animBg="1"/>
      <p:bldP spid="16"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18959C-D685-9D65-AAB9-E5CB177D2C7B}"/>
              </a:ext>
            </a:extLst>
          </p:cNvPr>
          <p:cNvSpPr>
            <a:spLocks noGrp="1"/>
          </p:cNvSpPr>
          <p:nvPr>
            <p:ph type="title"/>
          </p:nvPr>
        </p:nvSpPr>
        <p:spPr/>
        <p:txBody>
          <a:bodyPr/>
          <a:lstStyle/>
          <a:p>
            <a:r>
              <a:rPr lang="en-US" dirty="0"/>
              <a:t>Individual Mark Page – lower half</a:t>
            </a:r>
          </a:p>
        </p:txBody>
      </p:sp>
      <p:sp>
        <p:nvSpPr>
          <p:cNvPr id="3" name="Date Placeholder 2">
            <a:extLst>
              <a:ext uri="{FF2B5EF4-FFF2-40B4-BE49-F238E27FC236}">
                <a16:creationId xmlns:a16="http://schemas.microsoft.com/office/drawing/2014/main" id="{62958485-F8B0-D3D3-EB84-70ABF7CCBA89}"/>
              </a:ext>
            </a:extLst>
          </p:cNvPr>
          <p:cNvSpPr>
            <a:spLocks noGrp="1"/>
          </p:cNvSpPr>
          <p:nvPr>
            <p:ph type="dt" sz="half" idx="10"/>
          </p:nvPr>
        </p:nvSpPr>
        <p:spPr/>
        <p:txBody>
          <a:bodyPr/>
          <a:lstStyle/>
          <a:p>
            <a:pPr>
              <a:defRPr/>
            </a:pPr>
            <a:r>
              <a:rPr lang="en-US"/>
              <a:t>2023-10-16</a:t>
            </a:r>
            <a:endParaRPr lang="en-US" dirty="0"/>
          </a:p>
        </p:txBody>
      </p:sp>
      <p:sp>
        <p:nvSpPr>
          <p:cNvPr id="4" name="Footer Placeholder 3">
            <a:extLst>
              <a:ext uri="{FF2B5EF4-FFF2-40B4-BE49-F238E27FC236}">
                <a16:creationId xmlns:a16="http://schemas.microsoft.com/office/drawing/2014/main" id="{B41C233B-D58B-6E4A-C612-3DC8E29EAAAE}"/>
              </a:ext>
            </a:extLst>
          </p:cNvPr>
          <p:cNvSpPr>
            <a:spLocks noGrp="1"/>
          </p:cNvSpPr>
          <p:nvPr>
            <p:ph type="ftr" sz="quarter" idx="11"/>
          </p:nvPr>
        </p:nvSpPr>
        <p:spPr/>
        <p:txBody>
          <a:bodyPr/>
          <a:lstStyle/>
          <a:p>
            <a:pPr>
              <a:defRPr/>
            </a:pPr>
            <a:r>
              <a:rPr lang="en-US"/>
              <a:t>Step 2 : Uploading Data</a:t>
            </a:r>
            <a:endParaRPr lang="en-US" dirty="0"/>
          </a:p>
        </p:txBody>
      </p:sp>
      <p:sp>
        <p:nvSpPr>
          <p:cNvPr id="5" name="Slide Number Placeholder 4">
            <a:extLst>
              <a:ext uri="{FF2B5EF4-FFF2-40B4-BE49-F238E27FC236}">
                <a16:creationId xmlns:a16="http://schemas.microsoft.com/office/drawing/2014/main" id="{A7D6B4DE-06D9-60AC-0DF9-396A3D276372}"/>
              </a:ext>
            </a:extLst>
          </p:cNvPr>
          <p:cNvSpPr>
            <a:spLocks noGrp="1"/>
          </p:cNvSpPr>
          <p:nvPr>
            <p:ph type="sldNum" sz="quarter" idx="12"/>
          </p:nvPr>
        </p:nvSpPr>
        <p:spPr/>
        <p:txBody>
          <a:bodyPr/>
          <a:lstStyle/>
          <a:p>
            <a:pPr>
              <a:defRPr/>
            </a:pPr>
            <a:fld id="{5434C86E-AAC7-4EB9-9B17-B55C6A233846}" type="slidenum">
              <a:rPr lang="en-US" smtClean="0"/>
              <a:pPr>
                <a:defRPr/>
              </a:pPr>
              <a:t>76</a:t>
            </a:fld>
            <a:endParaRPr lang="en-US"/>
          </a:p>
        </p:txBody>
      </p:sp>
      <p:sp>
        <p:nvSpPr>
          <p:cNvPr id="7" name="TextBox 6">
            <a:extLst>
              <a:ext uri="{FF2B5EF4-FFF2-40B4-BE49-F238E27FC236}">
                <a16:creationId xmlns:a16="http://schemas.microsoft.com/office/drawing/2014/main" id="{F9ED2DAF-4589-C4AD-B085-8086497B948C}"/>
              </a:ext>
            </a:extLst>
          </p:cNvPr>
          <p:cNvSpPr txBox="1"/>
          <p:nvPr/>
        </p:nvSpPr>
        <p:spPr>
          <a:xfrm>
            <a:off x="6719446" y="1023732"/>
            <a:ext cx="2362200" cy="382900"/>
          </a:xfrm>
          <a:prstGeom prst="rect">
            <a:avLst/>
          </a:prstGeom>
          <a:noFill/>
        </p:spPr>
        <p:txBody>
          <a:bodyPr wrap="square" rtlCol="0">
            <a:spAutoFit/>
          </a:bodyPr>
          <a:lstStyle/>
          <a:p>
            <a:r>
              <a:rPr lang="en-US" dirty="0">
                <a:solidFill>
                  <a:srgbClr val="0070C0"/>
                </a:solidFill>
              </a:rPr>
              <a:t>BRMR - </a:t>
            </a:r>
            <a:r>
              <a:rPr lang="en-US" dirty="0" err="1">
                <a:solidFill>
                  <a:srgbClr val="0070C0"/>
                </a:solidFill>
              </a:rPr>
              <a:t>Breadmaker</a:t>
            </a:r>
            <a:endParaRPr lang="en-US" dirty="0">
              <a:solidFill>
                <a:srgbClr val="0070C0"/>
              </a:solidFill>
            </a:endParaRPr>
          </a:p>
        </p:txBody>
      </p:sp>
      <p:pic>
        <p:nvPicPr>
          <p:cNvPr id="8" name="Picture 7">
            <a:extLst>
              <a:ext uri="{FF2B5EF4-FFF2-40B4-BE49-F238E27FC236}">
                <a16:creationId xmlns:a16="http://schemas.microsoft.com/office/drawing/2014/main" id="{B50EEB6A-B4D4-98FC-6DDC-3A798FE3D3B6}"/>
              </a:ext>
            </a:extLst>
          </p:cNvPr>
          <p:cNvPicPr>
            <a:picLocks noChangeAspect="1"/>
          </p:cNvPicPr>
          <p:nvPr/>
        </p:nvPicPr>
        <p:blipFill>
          <a:blip r:embed="rId2"/>
          <a:stretch>
            <a:fillRect/>
          </a:stretch>
        </p:blipFill>
        <p:spPr>
          <a:xfrm>
            <a:off x="0" y="1097279"/>
            <a:ext cx="6065807" cy="5760721"/>
          </a:xfrm>
          <a:prstGeom prst="rect">
            <a:avLst/>
          </a:prstGeom>
        </p:spPr>
      </p:pic>
      <p:cxnSp>
        <p:nvCxnSpPr>
          <p:cNvPr id="9" name="Straight Arrow Connector 8">
            <a:extLst>
              <a:ext uri="{FF2B5EF4-FFF2-40B4-BE49-F238E27FC236}">
                <a16:creationId xmlns:a16="http://schemas.microsoft.com/office/drawing/2014/main" id="{7B5F92B2-67CD-6FB9-A852-D18882E99411}"/>
              </a:ext>
            </a:extLst>
          </p:cNvPr>
          <p:cNvCxnSpPr>
            <a:cxnSpLocks/>
            <a:stCxn id="10" idx="1"/>
          </p:cNvCxnSpPr>
          <p:nvPr/>
        </p:nvCxnSpPr>
        <p:spPr>
          <a:xfrm flipH="1">
            <a:off x="2409936" y="3098890"/>
            <a:ext cx="4430206" cy="0"/>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517C6B54-A156-DCA4-343C-3D24B8380C89}"/>
              </a:ext>
            </a:extLst>
          </p:cNvPr>
          <p:cNvSpPr txBox="1"/>
          <p:nvPr/>
        </p:nvSpPr>
        <p:spPr>
          <a:xfrm>
            <a:off x="6840142" y="2729558"/>
            <a:ext cx="1931325" cy="738664"/>
          </a:xfrm>
          <a:prstGeom prst="rect">
            <a:avLst/>
          </a:prstGeom>
          <a:noFill/>
        </p:spPr>
        <p:txBody>
          <a:bodyPr wrap="square" rtlCol="0">
            <a:spAutoFit/>
          </a:bodyPr>
          <a:lstStyle/>
          <a:p>
            <a:r>
              <a:rPr lang="en-US" sz="1400" dirty="0"/>
              <a:t>Individual OPUS Solutions (grey) should be within 2 cm</a:t>
            </a:r>
          </a:p>
        </p:txBody>
      </p:sp>
      <p:sp>
        <p:nvSpPr>
          <p:cNvPr id="11" name="TextBox 10">
            <a:extLst>
              <a:ext uri="{FF2B5EF4-FFF2-40B4-BE49-F238E27FC236}">
                <a16:creationId xmlns:a16="http://schemas.microsoft.com/office/drawing/2014/main" id="{7EAA99DD-D975-C14E-30B4-BA3EB8C8D8C8}"/>
              </a:ext>
            </a:extLst>
          </p:cNvPr>
          <p:cNvSpPr txBox="1"/>
          <p:nvPr/>
        </p:nvSpPr>
        <p:spPr>
          <a:xfrm>
            <a:off x="6840142" y="2043312"/>
            <a:ext cx="1931325" cy="523220"/>
          </a:xfrm>
          <a:prstGeom prst="rect">
            <a:avLst/>
          </a:prstGeom>
          <a:noFill/>
        </p:spPr>
        <p:txBody>
          <a:bodyPr wrap="square" rtlCol="0">
            <a:spAutoFit/>
          </a:bodyPr>
          <a:lstStyle/>
          <a:p>
            <a:r>
              <a:rPr lang="en-US" sz="1400" dirty="0"/>
              <a:t>Inspect Solution Quality Summary</a:t>
            </a:r>
          </a:p>
        </p:txBody>
      </p:sp>
      <p:sp>
        <p:nvSpPr>
          <p:cNvPr id="12" name="Rectangle 11">
            <a:extLst>
              <a:ext uri="{FF2B5EF4-FFF2-40B4-BE49-F238E27FC236}">
                <a16:creationId xmlns:a16="http://schemas.microsoft.com/office/drawing/2014/main" id="{4D662BAB-ECB9-563C-332F-1F39E908D71B}"/>
              </a:ext>
            </a:extLst>
          </p:cNvPr>
          <p:cNvSpPr/>
          <p:nvPr/>
        </p:nvSpPr>
        <p:spPr>
          <a:xfrm>
            <a:off x="0" y="1852400"/>
            <a:ext cx="5926667" cy="530916"/>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Arrow Connector 12">
            <a:extLst>
              <a:ext uri="{FF2B5EF4-FFF2-40B4-BE49-F238E27FC236}">
                <a16:creationId xmlns:a16="http://schemas.microsoft.com/office/drawing/2014/main" id="{970B042A-BE69-0FE2-8579-77C49383424B}"/>
              </a:ext>
            </a:extLst>
          </p:cNvPr>
          <p:cNvCxnSpPr>
            <a:cxnSpLocks/>
            <a:stCxn id="14" idx="1"/>
          </p:cNvCxnSpPr>
          <p:nvPr/>
        </p:nvCxnSpPr>
        <p:spPr>
          <a:xfrm flipH="1">
            <a:off x="5353910" y="4087769"/>
            <a:ext cx="1486232" cy="0"/>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7C11CB1C-0BE7-675C-489F-83CE0D15F18F}"/>
              </a:ext>
            </a:extLst>
          </p:cNvPr>
          <p:cNvSpPr txBox="1"/>
          <p:nvPr/>
        </p:nvSpPr>
        <p:spPr>
          <a:xfrm>
            <a:off x="6840142" y="3718437"/>
            <a:ext cx="1931325" cy="738664"/>
          </a:xfrm>
          <a:prstGeom prst="rect">
            <a:avLst/>
          </a:prstGeom>
          <a:noFill/>
        </p:spPr>
        <p:txBody>
          <a:bodyPr wrap="square" rtlCol="0">
            <a:spAutoFit/>
          </a:bodyPr>
          <a:lstStyle/>
          <a:p>
            <a:r>
              <a:rPr lang="en-US" sz="1400" dirty="0"/>
              <a:t>Individual OPUS Solutions (grey) should be within 4 cm</a:t>
            </a:r>
          </a:p>
        </p:txBody>
      </p:sp>
    </p:spTree>
    <p:extLst>
      <p:ext uri="{BB962C8B-B14F-4D97-AF65-F5344CB8AC3E}">
        <p14:creationId xmlns:p14="http://schemas.microsoft.com/office/powerpoint/2010/main" val="21396414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750"/>
                            </p:stCondLst>
                            <p:childTnLst>
                              <p:par>
                                <p:cTn id="9" presetID="22" presetClass="entr" presetSubtype="8" fill="hold" grpId="0" nodeType="afterEffect">
                                  <p:stCondLst>
                                    <p:cond delay="25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500"/>
                            </p:stCondLst>
                            <p:childTnLst>
                              <p:par>
                                <p:cTn id="13" presetID="22" presetClass="entr" presetSubtype="2" fill="hold" grpId="0" nodeType="afterEffect">
                                  <p:stCondLst>
                                    <p:cond delay="250"/>
                                  </p:stCondLst>
                                  <p:childTnLst>
                                    <p:set>
                                      <p:cBhvr>
                                        <p:cTn id="14" dur="1" fill="hold">
                                          <p:stCondLst>
                                            <p:cond delay="0"/>
                                          </p:stCondLst>
                                        </p:cTn>
                                        <p:tgtEl>
                                          <p:spTgt spid="10"/>
                                        </p:tgtEl>
                                        <p:attrNameLst>
                                          <p:attrName>style.visibility</p:attrName>
                                        </p:attrNameLst>
                                      </p:cBhvr>
                                      <p:to>
                                        <p:strVal val="visible"/>
                                      </p:to>
                                    </p:set>
                                    <p:animEffect transition="in" filter="wipe(right)">
                                      <p:cBhvr>
                                        <p:cTn id="15" dur="500"/>
                                        <p:tgtEl>
                                          <p:spTgt spid="10"/>
                                        </p:tgtEl>
                                      </p:cBhvr>
                                    </p:animEffect>
                                  </p:childTnLst>
                                </p:cTn>
                              </p:par>
                            </p:childTnLst>
                          </p:cTn>
                        </p:par>
                        <p:par>
                          <p:cTn id="16" fill="hold">
                            <p:stCondLst>
                              <p:cond delay="2250"/>
                            </p:stCondLst>
                            <p:childTnLst>
                              <p:par>
                                <p:cTn id="17" presetID="22" presetClass="entr" presetSubtype="2" fill="hold" nodeType="afterEffect">
                                  <p:stCondLst>
                                    <p:cond delay="250"/>
                                  </p:stCondLst>
                                  <p:childTnLst>
                                    <p:set>
                                      <p:cBhvr>
                                        <p:cTn id="18" dur="1" fill="hold">
                                          <p:stCondLst>
                                            <p:cond delay="0"/>
                                          </p:stCondLst>
                                        </p:cTn>
                                        <p:tgtEl>
                                          <p:spTgt spid="9"/>
                                        </p:tgtEl>
                                        <p:attrNameLst>
                                          <p:attrName>style.visibility</p:attrName>
                                        </p:attrNameLst>
                                      </p:cBhvr>
                                      <p:to>
                                        <p:strVal val="visible"/>
                                      </p:to>
                                    </p:set>
                                    <p:animEffect transition="in" filter="wipe(right)">
                                      <p:cBhvr>
                                        <p:cTn id="19" dur="500"/>
                                        <p:tgtEl>
                                          <p:spTgt spid="9"/>
                                        </p:tgtEl>
                                      </p:cBhvr>
                                    </p:animEffect>
                                  </p:childTnLst>
                                </p:cTn>
                              </p:par>
                            </p:childTnLst>
                          </p:cTn>
                        </p:par>
                        <p:par>
                          <p:cTn id="20" fill="hold">
                            <p:stCondLst>
                              <p:cond delay="3000"/>
                            </p:stCondLst>
                            <p:childTnLst>
                              <p:par>
                                <p:cTn id="21" presetID="22" presetClass="entr" presetSubtype="2" fill="hold" grpId="0" nodeType="afterEffect">
                                  <p:stCondLst>
                                    <p:cond delay="250"/>
                                  </p:stCondLst>
                                  <p:childTnLst>
                                    <p:set>
                                      <p:cBhvr>
                                        <p:cTn id="22" dur="1" fill="hold">
                                          <p:stCondLst>
                                            <p:cond delay="0"/>
                                          </p:stCondLst>
                                        </p:cTn>
                                        <p:tgtEl>
                                          <p:spTgt spid="14"/>
                                        </p:tgtEl>
                                        <p:attrNameLst>
                                          <p:attrName>style.visibility</p:attrName>
                                        </p:attrNameLst>
                                      </p:cBhvr>
                                      <p:to>
                                        <p:strVal val="visible"/>
                                      </p:to>
                                    </p:set>
                                    <p:animEffect transition="in" filter="wipe(right)">
                                      <p:cBhvr>
                                        <p:cTn id="23" dur="500"/>
                                        <p:tgtEl>
                                          <p:spTgt spid="14"/>
                                        </p:tgtEl>
                                      </p:cBhvr>
                                    </p:animEffect>
                                  </p:childTnLst>
                                </p:cTn>
                              </p:par>
                            </p:childTnLst>
                          </p:cTn>
                        </p:par>
                        <p:par>
                          <p:cTn id="24" fill="hold">
                            <p:stCondLst>
                              <p:cond delay="3750"/>
                            </p:stCondLst>
                            <p:childTnLst>
                              <p:par>
                                <p:cTn id="25" presetID="22" presetClass="entr" presetSubtype="2" fill="hold" nodeType="afterEffect">
                                  <p:stCondLst>
                                    <p:cond delay="250"/>
                                  </p:stCondLst>
                                  <p:childTnLst>
                                    <p:set>
                                      <p:cBhvr>
                                        <p:cTn id="26" dur="1" fill="hold">
                                          <p:stCondLst>
                                            <p:cond delay="0"/>
                                          </p:stCondLst>
                                        </p:cTn>
                                        <p:tgtEl>
                                          <p:spTgt spid="13"/>
                                        </p:tgtEl>
                                        <p:attrNameLst>
                                          <p:attrName>style.visibility</p:attrName>
                                        </p:attrNameLst>
                                      </p:cBhvr>
                                      <p:to>
                                        <p:strVal val="visible"/>
                                      </p:to>
                                    </p:set>
                                    <p:animEffect transition="in" filter="wipe(right)">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animBg="1"/>
      <p:bldP spid="14"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10835A-CDE9-4531-A8AA-F327A708D79F}"/>
              </a:ext>
            </a:extLst>
          </p:cNvPr>
          <p:cNvSpPr>
            <a:spLocks noGrp="1"/>
          </p:cNvSpPr>
          <p:nvPr>
            <p:ph type="title"/>
          </p:nvPr>
        </p:nvSpPr>
        <p:spPr/>
        <p:txBody>
          <a:bodyPr/>
          <a:lstStyle/>
          <a:p>
            <a:r>
              <a:rPr lang="en-US" dirty="0"/>
              <a:t>Edit RINEX Files and Re-submit</a:t>
            </a:r>
          </a:p>
        </p:txBody>
      </p:sp>
      <p:sp>
        <p:nvSpPr>
          <p:cNvPr id="6" name="Content Placeholder 5">
            <a:extLst>
              <a:ext uri="{FF2B5EF4-FFF2-40B4-BE49-F238E27FC236}">
                <a16:creationId xmlns:a16="http://schemas.microsoft.com/office/drawing/2014/main" id="{78B67DD4-D703-4A56-8027-A2AA7E3E6A08}"/>
              </a:ext>
            </a:extLst>
          </p:cNvPr>
          <p:cNvSpPr>
            <a:spLocks noGrp="1"/>
          </p:cNvSpPr>
          <p:nvPr>
            <p:ph idx="1"/>
          </p:nvPr>
        </p:nvSpPr>
        <p:spPr/>
        <p:txBody>
          <a:bodyPr/>
          <a:lstStyle/>
          <a:p>
            <a:r>
              <a:rPr lang="en-US" sz="2800" dirty="0"/>
              <a:t>If discrepancies or blunders are found</a:t>
            </a:r>
          </a:p>
          <a:p>
            <a:pPr lvl="1"/>
            <a:r>
              <a:rPr lang="en-US" sz="2400" dirty="0"/>
              <a:t>trace the source all the way from Field Log </a:t>
            </a:r>
            <a:r>
              <a:rPr lang="en-US" sz="2400" dirty="0">
                <a:sym typeface="Wingdings" panose="05000000000000000000" pitchFamily="2" charset="2"/>
              </a:rPr>
              <a:t></a:t>
            </a:r>
            <a:r>
              <a:rPr lang="en-US" sz="2400" dirty="0"/>
              <a:t> RINEX Header </a:t>
            </a:r>
            <a:r>
              <a:rPr lang="en-US" sz="2400" dirty="0">
                <a:sym typeface="Wingdings" panose="05000000000000000000" pitchFamily="2" charset="2"/>
              </a:rPr>
              <a:t></a:t>
            </a:r>
            <a:r>
              <a:rPr lang="en-US" sz="2400" dirty="0"/>
              <a:t> OPUS STATIC Submission </a:t>
            </a:r>
            <a:r>
              <a:rPr lang="en-US" sz="2400" dirty="0">
                <a:sym typeface="Wingdings" panose="05000000000000000000" pitchFamily="2" charset="2"/>
              </a:rPr>
              <a:t></a:t>
            </a:r>
            <a:r>
              <a:rPr lang="en-US" sz="2400" dirty="0"/>
              <a:t> OPUS PROJECT Mark Page.</a:t>
            </a:r>
          </a:p>
          <a:p>
            <a:pPr lvl="1"/>
            <a:r>
              <a:rPr lang="en-US" sz="2400" dirty="0"/>
              <a:t>Re-upload the edited RINEX files. They will over-write the previous.</a:t>
            </a:r>
          </a:p>
          <a:p>
            <a:r>
              <a:rPr lang="en-US" sz="2800" dirty="0"/>
              <a:t>All RINEX files should (must) agree with Field Logs.</a:t>
            </a:r>
          </a:p>
          <a:p>
            <a:r>
              <a:rPr lang="en-US" sz="2800" dirty="0"/>
              <a:t>Major confusion and re-work later (especially if Submit to NGS)</a:t>
            </a:r>
          </a:p>
          <a:p>
            <a:r>
              <a:rPr lang="en-US" sz="2800" dirty="0"/>
              <a:t>Confidence here means confidence later.</a:t>
            </a:r>
          </a:p>
        </p:txBody>
      </p:sp>
      <p:sp>
        <p:nvSpPr>
          <p:cNvPr id="3" name="Date Placeholder 2">
            <a:extLst>
              <a:ext uri="{FF2B5EF4-FFF2-40B4-BE49-F238E27FC236}">
                <a16:creationId xmlns:a16="http://schemas.microsoft.com/office/drawing/2014/main" id="{A721B1D8-A02F-4A64-AF74-1705BC6AEBC2}"/>
              </a:ext>
            </a:extLst>
          </p:cNvPr>
          <p:cNvSpPr>
            <a:spLocks noGrp="1"/>
          </p:cNvSpPr>
          <p:nvPr>
            <p:ph type="dt" sz="half" idx="10"/>
          </p:nvPr>
        </p:nvSpPr>
        <p:spPr/>
        <p:txBody>
          <a:bodyPr/>
          <a:lstStyle/>
          <a:p>
            <a:pPr>
              <a:defRPr/>
            </a:pPr>
            <a:r>
              <a:rPr lang="en-US"/>
              <a:t>2023-10-16</a:t>
            </a:r>
            <a:endParaRPr lang="en-US" dirty="0"/>
          </a:p>
        </p:txBody>
      </p:sp>
      <p:sp>
        <p:nvSpPr>
          <p:cNvPr id="4" name="Footer Placeholder 3">
            <a:extLst>
              <a:ext uri="{FF2B5EF4-FFF2-40B4-BE49-F238E27FC236}">
                <a16:creationId xmlns:a16="http://schemas.microsoft.com/office/drawing/2014/main" id="{E7EA4699-82BA-43A5-BEA1-0DF3136BB3D9}"/>
              </a:ext>
            </a:extLst>
          </p:cNvPr>
          <p:cNvSpPr>
            <a:spLocks noGrp="1"/>
          </p:cNvSpPr>
          <p:nvPr>
            <p:ph type="ftr" sz="quarter" idx="11"/>
          </p:nvPr>
        </p:nvSpPr>
        <p:spPr/>
        <p:txBody>
          <a:bodyPr/>
          <a:lstStyle/>
          <a:p>
            <a:pPr>
              <a:defRPr/>
            </a:pPr>
            <a:r>
              <a:rPr lang="en-US"/>
              <a:t>Step 2 : Uploading Data</a:t>
            </a:r>
            <a:endParaRPr lang="en-US" dirty="0"/>
          </a:p>
        </p:txBody>
      </p:sp>
      <p:sp>
        <p:nvSpPr>
          <p:cNvPr id="5" name="Slide Number Placeholder 4">
            <a:extLst>
              <a:ext uri="{FF2B5EF4-FFF2-40B4-BE49-F238E27FC236}">
                <a16:creationId xmlns:a16="http://schemas.microsoft.com/office/drawing/2014/main" id="{F7A29D33-628D-4923-A05A-E969FDA18641}"/>
              </a:ext>
            </a:extLst>
          </p:cNvPr>
          <p:cNvSpPr>
            <a:spLocks noGrp="1"/>
          </p:cNvSpPr>
          <p:nvPr>
            <p:ph type="sldNum" sz="quarter" idx="12"/>
          </p:nvPr>
        </p:nvSpPr>
        <p:spPr/>
        <p:txBody>
          <a:bodyPr/>
          <a:lstStyle/>
          <a:p>
            <a:pPr>
              <a:defRPr/>
            </a:pPr>
            <a:fld id="{5434C86E-AAC7-4EB9-9B17-B55C6A233846}" type="slidenum">
              <a:rPr lang="en-US" smtClean="0"/>
              <a:pPr>
                <a:defRPr/>
              </a:pPr>
              <a:t>77</a:t>
            </a:fld>
            <a:endParaRPr lang="en-US"/>
          </a:p>
        </p:txBody>
      </p:sp>
    </p:spTree>
    <p:extLst>
      <p:ext uri="{BB962C8B-B14F-4D97-AF65-F5344CB8AC3E}">
        <p14:creationId xmlns:p14="http://schemas.microsoft.com/office/powerpoint/2010/main" val="10631337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A8778F-2FFF-E0BC-9E88-CFD56E38FD55}"/>
              </a:ext>
            </a:extLst>
          </p:cNvPr>
          <p:cNvSpPr>
            <a:spLocks noGrp="1"/>
          </p:cNvSpPr>
          <p:nvPr>
            <p:ph type="title"/>
          </p:nvPr>
        </p:nvSpPr>
        <p:spPr/>
        <p:txBody>
          <a:bodyPr/>
          <a:lstStyle/>
          <a:p>
            <a:r>
              <a:rPr lang="en-US" dirty="0"/>
              <a:t>Edit RINEX Files and Re-submit</a:t>
            </a:r>
          </a:p>
        </p:txBody>
      </p:sp>
      <p:sp>
        <p:nvSpPr>
          <p:cNvPr id="3" name="Content Placeholder 2">
            <a:extLst>
              <a:ext uri="{FF2B5EF4-FFF2-40B4-BE49-F238E27FC236}">
                <a16:creationId xmlns:a16="http://schemas.microsoft.com/office/drawing/2014/main" id="{D48D78E6-2BB5-731F-4313-57CBB07CBCDB}"/>
              </a:ext>
            </a:extLst>
          </p:cNvPr>
          <p:cNvSpPr>
            <a:spLocks noGrp="1"/>
          </p:cNvSpPr>
          <p:nvPr>
            <p:ph idx="1"/>
          </p:nvPr>
        </p:nvSpPr>
        <p:spPr>
          <a:xfrm>
            <a:off x="457200" y="1280160"/>
            <a:ext cx="7983415" cy="4937760"/>
          </a:xfrm>
        </p:spPr>
        <p:txBody>
          <a:bodyPr/>
          <a:lstStyle/>
          <a:p>
            <a:r>
              <a:rPr lang="en-US" sz="2800" dirty="0"/>
              <a:t>Q) Why have I not edited the RINEX Headers for the Chesapeake Tutorial Project before uploading?</a:t>
            </a:r>
          </a:p>
          <a:p>
            <a:r>
              <a:rPr lang="en-US" sz="2400" i="1" dirty="0">
                <a:solidFill>
                  <a:srgbClr val="0070C0"/>
                </a:solidFill>
              </a:rPr>
              <a:t>A) I wanted you to see the ease with which errors can and do occur in the chain from Field Log </a:t>
            </a:r>
            <a:r>
              <a:rPr lang="en-US" sz="2400" i="1" dirty="0">
                <a:solidFill>
                  <a:srgbClr val="0070C0"/>
                </a:solidFill>
                <a:sym typeface="Wingdings" panose="05000000000000000000" pitchFamily="2" charset="2"/>
              </a:rPr>
              <a:t></a:t>
            </a:r>
            <a:r>
              <a:rPr lang="en-US" sz="2400" i="1" dirty="0">
                <a:solidFill>
                  <a:srgbClr val="0070C0"/>
                </a:solidFill>
              </a:rPr>
              <a:t> RINEX </a:t>
            </a:r>
            <a:r>
              <a:rPr lang="en-US" sz="2400" i="1" dirty="0">
                <a:solidFill>
                  <a:srgbClr val="0070C0"/>
                </a:solidFill>
                <a:sym typeface="Wingdings" panose="05000000000000000000" pitchFamily="2" charset="2"/>
              </a:rPr>
              <a:t></a:t>
            </a:r>
            <a:r>
              <a:rPr lang="en-US" sz="2400" i="1" dirty="0">
                <a:solidFill>
                  <a:srgbClr val="0070C0"/>
                </a:solidFill>
              </a:rPr>
              <a:t> Upload </a:t>
            </a:r>
            <a:r>
              <a:rPr lang="en-US" sz="2400" i="1" dirty="0">
                <a:solidFill>
                  <a:srgbClr val="0070C0"/>
                </a:solidFill>
                <a:sym typeface="Wingdings" panose="05000000000000000000" pitchFamily="2" charset="2"/>
              </a:rPr>
              <a:t> OPUS Mark Page</a:t>
            </a:r>
          </a:p>
          <a:p>
            <a:r>
              <a:rPr lang="en-US" sz="2800" dirty="0">
                <a:sym typeface="Wingdings" panose="05000000000000000000" pitchFamily="2" charset="2"/>
              </a:rPr>
              <a:t>Since the Field Logs &amp; RINEX files are part of the OPUS Project, they all MUST be mutually correct. </a:t>
            </a:r>
          </a:p>
          <a:p>
            <a:r>
              <a:rPr lang="en-US" sz="2800" dirty="0">
                <a:sym typeface="Wingdings" panose="05000000000000000000" pitchFamily="2" charset="2"/>
              </a:rPr>
              <a:t>See QA/QC Circle on slide 58.</a:t>
            </a:r>
          </a:p>
          <a:p>
            <a:r>
              <a:rPr lang="en-US" sz="2800" dirty="0">
                <a:sym typeface="Wingdings" panose="05000000000000000000" pitchFamily="2" charset="2"/>
              </a:rPr>
              <a:t>Timesaver Hint: Do the Field Log  RINEX QA/QC before uploading anything.</a:t>
            </a:r>
          </a:p>
          <a:p>
            <a:endParaRPr lang="en-US" dirty="0"/>
          </a:p>
        </p:txBody>
      </p:sp>
      <p:sp>
        <p:nvSpPr>
          <p:cNvPr id="4" name="Date Placeholder 3">
            <a:extLst>
              <a:ext uri="{FF2B5EF4-FFF2-40B4-BE49-F238E27FC236}">
                <a16:creationId xmlns:a16="http://schemas.microsoft.com/office/drawing/2014/main" id="{C2DCCEF3-8167-695B-A94F-DD86E169A865}"/>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F65F6A36-432D-54B7-514C-09A150191CF3}"/>
              </a:ext>
            </a:extLst>
          </p:cNvPr>
          <p:cNvSpPr>
            <a:spLocks noGrp="1"/>
          </p:cNvSpPr>
          <p:nvPr>
            <p:ph type="ftr" sz="quarter" idx="11"/>
          </p:nvPr>
        </p:nvSpPr>
        <p:spPr/>
        <p:txBody>
          <a:bodyPr/>
          <a:lstStyle/>
          <a:p>
            <a:pPr>
              <a:defRPr/>
            </a:pPr>
            <a:r>
              <a:rPr lang="en-US"/>
              <a:t>Step 2 : Uploading Data</a:t>
            </a:r>
            <a:endParaRPr lang="en-US" dirty="0"/>
          </a:p>
        </p:txBody>
      </p:sp>
      <p:sp>
        <p:nvSpPr>
          <p:cNvPr id="6" name="Slide Number Placeholder 5">
            <a:extLst>
              <a:ext uri="{FF2B5EF4-FFF2-40B4-BE49-F238E27FC236}">
                <a16:creationId xmlns:a16="http://schemas.microsoft.com/office/drawing/2014/main" id="{01D6696E-701D-2782-AAC8-1848A9564C03}"/>
              </a:ext>
            </a:extLst>
          </p:cNvPr>
          <p:cNvSpPr>
            <a:spLocks noGrp="1"/>
          </p:cNvSpPr>
          <p:nvPr>
            <p:ph type="sldNum" sz="quarter" idx="12"/>
          </p:nvPr>
        </p:nvSpPr>
        <p:spPr/>
        <p:txBody>
          <a:bodyPr/>
          <a:lstStyle/>
          <a:p>
            <a:pPr>
              <a:defRPr/>
            </a:pPr>
            <a:fld id="{73529DF9-F8E1-4220-8C8F-E52644C5560B}" type="slidenum">
              <a:rPr lang="en-US" smtClean="0"/>
              <a:pPr>
                <a:defRPr/>
              </a:pPr>
              <a:t>78</a:t>
            </a:fld>
            <a:endParaRPr lang="en-US"/>
          </a:p>
        </p:txBody>
      </p:sp>
    </p:spTree>
    <p:extLst>
      <p:ext uri="{BB962C8B-B14F-4D97-AF65-F5344CB8AC3E}">
        <p14:creationId xmlns:p14="http://schemas.microsoft.com/office/powerpoint/2010/main" val="126046800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03318-CB1F-C8FD-2DA5-604F7A8C4125}"/>
              </a:ext>
            </a:extLst>
          </p:cNvPr>
          <p:cNvSpPr>
            <a:spLocks noGrp="1"/>
          </p:cNvSpPr>
          <p:nvPr>
            <p:ph type="title"/>
          </p:nvPr>
        </p:nvSpPr>
        <p:spPr>
          <a:xfrm>
            <a:off x="457200" y="457200"/>
            <a:ext cx="8534400" cy="640080"/>
          </a:xfrm>
        </p:spPr>
        <p:txBody>
          <a:bodyPr/>
          <a:lstStyle/>
          <a:p>
            <a:r>
              <a:rPr lang="en-US" sz="3600" dirty="0"/>
              <a:t>Compare &amp; Edit Field Log and RINEX Header</a:t>
            </a:r>
          </a:p>
        </p:txBody>
      </p:sp>
      <p:sp>
        <p:nvSpPr>
          <p:cNvPr id="4" name="Date Placeholder 3">
            <a:extLst>
              <a:ext uri="{FF2B5EF4-FFF2-40B4-BE49-F238E27FC236}">
                <a16:creationId xmlns:a16="http://schemas.microsoft.com/office/drawing/2014/main" id="{9AA17EE9-7135-B348-78CE-401F0538C90C}"/>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D2FFFA67-83ED-B386-5D50-C97B9F5F8B11}"/>
              </a:ext>
            </a:extLst>
          </p:cNvPr>
          <p:cNvSpPr>
            <a:spLocks noGrp="1"/>
          </p:cNvSpPr>
          <p:nvPr>
            <p:ph type="ftr" sz="quarter" idx="11"/>
          </p:nvPr>
        </p:nvSpPr>
        <p:spPr/>
        <p:txBody>
          <a:bodyPr/>
          <a:lstStyle/>
          <a:p>
            <a:pPr>
              <a:defRPr/>
            </a:pPr>
            <a:r>
              <a:rPr lang="en-US"/>
              <a:t>Step 2 : Uploading Data</a:t>
            </a:r>
            <a:endParaRPr lang="en-US" dirty="0"/>
          </a:p>
        </p:txBody>
      </p:sp>
      <p:sp>
        <p:nvSpPr>
          <p:cNvPr id="6" name="Slide Number Placeholder 5">
            <a:extLst>
              <a:ext uri="{FF2B5EF4-FFF2-40B4-BE49-F238E27FC236}">
                <a16:creationId xmlns:a16="http://schemas.microsoft.com/office/drawing/2014/main" id="{B644D5FA-194C-AF6B-8CC3-D4D656D52A86}"/>
              </a:ext>
            </a:extLst>
          </p:cNvPr>
          <p:cNvSpPr>
            <a:spLocks noGrp="1"/>
          </p:cNvSpPr>
          <p:nvPr>
            <p:ph type="sldNum" sz="quarter" idx="12"/>
          </p:nvPr>
        </p:nvSpPr>
        <p:spPr/>
        <p:txBody>
          <a:bodyPr/>
          <a:lstStyle/>
          <a:p>
            <a:pPr>
              <a:defRPr/>
            </a:pPr>
            <a:fld id="{73529DF9-F8E1-4220-8C8F-E52644C5560B}" type="slidenum">
              <a:rPr lang="en-US" smtClean="0"/>
              <a:pPr>
                <a:defRPr/>
              </a:pPr>
              <a:t>79</a:t>
            </a:fld>
            <a:endParaRPr lang="en-US"/>
          </a:p>
        </p:txBody>
      </p:sp>
      <p:pic>
        <p:nvPicPr>
          <p:cNvPr id="9" name="Picture 8">
            <a:extLst>
              <a:ext uri="{FF2B5EF4-FFF2-40B4-BE49-F238E27FC236}">
                <a16:creationId xmlns:a16="http://schemas.microsoft.com/office/drawing/2014/main" id="{BD13EBA7-C16A-DDCE-61D6-384B1A1AF89A}"/>
              </a:ext>
            </a:extLst>
          </p:cNvPr>
          <p:cNvPicPr>
            <a:picLocks noChangeAspect="1"/>
          </p:cNvPicPr>
          <p:nvPr/>
        </p:nvPicPr>
        <p:blipFill>
          <a:blip r:embed="rId2"/>
          <a:stretch>
            <a:fillRect/>
          </a:stretch>
        </p:blipFill>
        <p:spPr>
          <a:xfrm>
            <a:off x="257175" y="1408569"/>
            <a:ext cx="3839696" cy="4992231"/>
          </a:xfrm>
          <a:prstGeom prst="rect">
            <a:avLst/>
          </a:prstGeom>
        </p:spPr>
      </p:pic>
      <p:sp>
        <p:nvSpPr>
          <p:cNvPr id="7" name="TextBox 6">
            <a:extLst>
              <a:ext uri="{FF2B5EF4-FFF2-40B4-BE49-F238E27FC236}">
                <a16:creationId xmlns:a16="http://schemas.microsoft.com/office/drawing/2014/main" id="{C0A750C7-6139-65F4-F1A6-B483306F2670}"/>
              </a:ext>
            </a:extLst>
          </p:cNvPr>
          <p:cNvSpPr txBox="1"/>
          <p:nvPr/>
        </p:nvSpPr>
        <p:spPr>
          <a:xfrm>
            <a:off x="2590800" y="4154031"/>
            <a:ext cx="6515100" cy="2246769"/>
          </a:xfrm>
          <a:prstGeom prst="rect">
            <a:avLst/>
          </a:prstGeom>
          <a:solidFill>
            <a:srgbClr val="FFFFCC"/>
          </a:solidFill>
          <a:ln>
            <a:solidFill>
              <a:schemeClr val="tx1"/>
            </a:solidFill>
          </a:ln>
        </p:spPr>
        <p:txBody>
          <a:bodyPr wrap="square" rtlCol="0">
            <a:spAutoFit/>
          </a:bodyPr>
          <a:lstStyle/>
          <a:p>
            <a:r>
              <a:rPr lang="en-US" sz="1000" dirty="0">
                <a:latin typeface="Courier New" panose="02070309020205020404" pitchFamily="49" charset="0"/>
                <a:cs typeface="Courier New" panose="02070309020205020404" pitchFamily="49" charset="0"/>
              </a:rPr>
              <a:t>BRMR                                                        MARKER NAME</a:t>
            </a:r>
          </a:p>
          <a:p>
            <a:r>
              <a:rPr lang="en-US" sz="1000" dirty="0">
                <a:latin typeface="Courier New" panose="02070309020205020404" pitchFamily="49" charset="0"/>
                <a:cs typeface="Courier New" panose="02070309020205020404" pitchFamily="49" charset="0"/>
              </a:rPr>
              <a:t>BRMR                                                        MARKER NUMBER</a:t>
            </a:r>
          </a:p>
          <a:p>
            <a:r>
              <a:rPr lang="en-US" sz="1000" dirty="0">
                <a:latin typeface="Courier New" panose="02070309020205020404" pitchFamily="49" charset="0"/>
                <a:cs typeface="Courier New" panose="02070309020205020404" pitchFamily="49" charset="0"/>
              </a:rPr>
              <a:t>JORDAN, K.S.        NATIONAL GEODETIC SURVEY                OBSERVER / AGENCY</a:t>
            </a:r>
          </a:p>
          <a:p>
            <a:r>
              <a:rPr lang="en-US" sz="1000" dirty="0">
                <a:latin typeface="Courier New" panose="02070309020205020404" pitchFamily="49" charset="0"/>
                <a:cs typeface="Courier New" panose="02070309020205020404" pitchFamily="49" charset="0"/>
              </a:rPr>
              <a:t>5832R50274          TRIMBLE NETR9       5.45                REC # / TYPE / VERS</a:t>
            </a:r>
          </a:p>
          <a:p>
            <a:r>
              <a:rPr lang="en-US" sz="1000" dirty="0">
                <a:latin typeface="Courier New" panose="02070309020205020404" pitchFamily="49" charset="0"/>
                <a:cs typeface="Courier New" panose="02070309020205020404" pitchFamily="49" charset="0"/>
              </a:rPr>
              <a:t>6122223925          TRM115000.00    NONE                    ANT # / TYPE</a:t>
            </a:r>
          </a:p>
          <a:p>
            <a:r>
              <a:rPr lang="en-US" sz="1000" dirty="0">
                <a:latin typeface="Courier New" panose="02070309020205020404" pitchFamily="49" charset="0"/>
                <a:cs typeface="Courier New" panose="02070309020205020404" pitchFamily="49" charset="0"/>
              </a:rPr>
              <a:t>  1210149.3734 -4964281.5903  3804480.8686                  APPROX POSITION XYZ</a:t>
            </a:r>
          </a:p>
          <a:p>
            <a:r>
              <a:rPr lang="en-US" sz="1000" dirty="0">
                <a:latin typeface="Courier New" panose="02070309020205020404" pitchFamily="49" charset="0"/>
                <a:cs typeface="Courier New" panose="02070309020205020404" pitchFamily="49" charset="0"/>
              </a:rPr>
              <a:t>        2.0000        0.0000        0.0000                  ANTENNA: DELTA H/E/N</a:t>
            </a:r>
          </a:p>
          <a:p>
            <a:r>
              <a:rPr lang="en-US" sz="1000" dirty="0">
                <a:latin typeface="Courier New" panose="02070309020205020404" pitchFamily="49" charset="0"/>
                <a:cs typeface="Courier New" panose="02070309020205020404" pitchFamily="49" charset="0"/>
              </a:rPr>
              <a:t>     1     1                                                WAVELENGTH FACT L1/2</a:t>
            </a:r>
          </a:p>
          <a:p>
            <a:r>
              <a:rPr lang="en-US" sz="1000" dirty="0">
                <a:latin typeface="Courier New" panose="02070309020205020404" pitchFamily="49" charset="0"/>
                <a:cs typeface="Courier New" panose="02070309020205020404" pitchFamily="49" charset="0"/>
              </a:rPr>
              <a:t>     6    L1    L2    C1    P1    C2    P2                  # / TYPES OF OBSERV</a:t>
            </a:r>
          </a:p>
          <a:p>
            <a:r>
              <a:rPr lang="en-US" sz="1000" dirty="0">
                <a:latin typeface="Courier New" panose="02070309020205020404" pitchFamily="49" charset="0"/>
                <a:cs typeface="Courier New" panose="02070309020205020404" pitchFamily="49" charset="0"/>
              </a:rPr>
              <a:t>    30.0000                                                 INTERVAL</a:t>
            </a:r>
          </a:p>
          <a:p>
            <a:r>
              <a:rPr lang="en-US" sz="1000" dirty="0">
                <a:latin typeface="Courier New" panose="02070309020205020404" pitchFamily="49" charset="0"/>
                <a:cs typeface="Courier New" panose="02070309020205020404" pitchFamily="49" charset="0"/>
              </a:rPr>
              <a:t>     0                                                      RCV CLOCK OFFS APPL</a:t>
            </a:r>
          </a:p>
          <a:p>
            <a:r>
              <a:rPr lang="en-US" sz="1000" dirty="0">
                <a:latin typeface="Courier New" panose="02070309020205020404" pitchFamily="49" charset="0"/>
                <a:cs typeface="Courier New" panose="02070309020205020404" pitchFamily="49" charset="0"/>
              </a:rPr>
              <a:t>    18                                                      LEAP SECONDS</a:t>
            </a:r>
          </a:p>
          <a:p>
            <a:r>
              <a:rPr lang="en-US" sz="1000" dirty="0">
                <a:latin typeface="Courier New" panose="02070309020205020404" pitchFamily="49" charset="0"/>
                <a:cs typeface="Courier New" panose="02070309020205020404" pitchFamily="49" charset="0"/>
              </a:rPr>
              <a:t>  2021     2    23    11    31   30.0000000     GPS         TIME OF FIRST OBS</a:t>
            </a:r>
          </a:p>
          <a:p>
            <a:r>
              <a:rPr lang="en-US" sz="1000" dirty="0">
                <a:latin typeface="Courier New" panose="02070309020205020404" pitchFamily="49" charset="0"/>
                <a:cs typeface="Courier New" panose="02070309020205020404" pitchFamily="49" charset="0"/>
              </a:rPr>
              <a:t>                                                            END OF HEADER</a:t>
            </a:r>
          </a:p>
        </p:txBody>
      </p:sp>
      <p:sp>
        <p:nvSpPr>
          <p:cNvPr id="10" name="TextBox 9">
            <a:extLst>
              <a:ext uri="{FF2B5EF4-FFF2-40B4-BE49-F238E27FC236}">
                <a16:creationId xmlns:a16="http://schemas.microsoft.com/office/drawing/2014/main" id="{A0A175D7-57FF-3CA6-BCF3-745F64AFE7F0}"/>
              </a:ext>
            </a:extLst>
          </p:cNvPr>
          <p:cNvSpPr txBox="1"/>
          <p:nvPr/>
        </p:nvSpPr>
        <p:spPr>
          <a:xfrm>
            <a:off x="4286250" y="1408569"/>
            <a:ext cx="4533900" cy="1846659"/>
          </a:xfrm>
          <a:prstGeom prst="rect">
            <a:avLst/>
          </a:prstGeom>
          <a:noFill/>
        </p:spPr>
        <p:txBody>
          <a:bodyPr wrap="square" rtlCol="0">
            <a:spAutoFit/>
          </a:bodyPr>
          <a:lstStyle/>
          <a:p>
            <a:r>
              <a:rPr lang="en-US" b="1" dirty="0"/>
              <a:t>Example BRMR, Day 054, 2021-02-23</a:t>
            </a:r>
          </a:p>
          <a:p>
            <a:endParaRPr lang="en-US" dirty="0"/>
          </a:p>
          <a:p>
            <a:r>
              <a:rPr lang="en-US" i="1" dirty="0">
                <a:solidFill>
                  <a:srgbClr val="FF0000"/>
                </a:solidFill>
              </a:rPr>
              <a:t>Field Log H.I. = 1.9999 meters</a:t>
            </a:r>
          </a:p>
          <a:p>
            <a:r>
              <a:rPr lang="en-US" i="1" dirty="0">
                <a:solidFill>
                  <a:srgbClr val="FF0000"/>
                </a:solidFill>
              </a:rPr>
              <a:t>RINEX H.I. = 2.0000 meters</a:t>
            </a:r>
          </a:p>
          <a:p>
            <a:endParaRPr lang="en-US" i="1" dirty="0">
              <a:solidFill>
                <a:srgbClr val="FF0000"/>
              </a:solidFill>
            </a:endParaRPr>
          </a:p>
          <a:p>
            <a:r>
              <a:rPr lang="en-US" sz="1200" i="1" dirty="0">
                <a:solidFill>
                  <a:srgbClr val="FF0000"/>
                </a:solidFill>
              </a:rPr>
              <a:t>It’s only different by 0.0001 meters, but why accept “close enough”, when </a:t>
            </a:r>
            <a:r>
              <a:rPr lang="en-US" sz="1200" b="1" i="1" dirty="0">
                <a:solidFill>
                  <a:srgbClr val="FF0000"/>
                </a:solidFill>
              </a:rPr>
              <a:t>exact</a:t>
            </a:r>
            <a:r>
              <a:rPr lang="en-US" sz="1200" i="1" dirty="0">
                <a:solidFill>
                  <a:srgbClr val="FF0000"/>
                </a:solidFill>
              </a:rPr>
              <a:t> is what’s required?</a:t>
            </a:r>
          </a:p>
        </p:txBody>
      </p:sp>
      <p:sp>
        <p:nvSpPr>
          <p:cNvPr id="11" name="Rectangle 10">
            <a:extLst>
              <a:ext uri="{FF2B5EF4-FFF2-40B4-BE49-F238E27FC236}">
                <a16:creationId xmlns:a16="http://schemas.microsoft.com/office/drawing/2014/main" id="{A95AD23C-AB0C-ABF7-6071-F1F919ABDA6C}"/>
              </a:ext>
            </a:extLst>
          </p:cNvPr>
          <p:cNvSpPr/>
          <p:nvPr/>
        </p:nvSpPr>
        <p:spPr>
          <a:xfrm>
            <a:off x="1212850" y="3736975"/>
            <a:ext cx="882650" cy="139700"/>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9FAB04B-DA14-386D-2DA2-C218EEDE35D7}"/>
              </a:ext>
            </a:extLst>
          </p:cNvPr>
          <p:cNvSpPr/>
          <p:nvPr/>
        </p:nvSpPr>
        <p:spPr>
          <a:xfrm>
            <a:off x="3214221" y="5115491"/>
            <a:ext cx="643404" cy="139700"/>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Arrow Connector 7">
            <a:extLst>
              <a:ext uri="{FF2B5EF4-FFF2-40B4-BE49-F238E27FC236}">
                <a16:creationId xmlns:a16="http://schemas.microsoft.com/office/drawing/2014/main" id="{DB40CAE4-EBD9-24B6-BB7D-EC42AFFEA714}"/>
              </a:ext>
            </a:extLst>
          </p:cNvPr>
          <p:cNvCxnSpPr>
            <a:cxnSpLocks/>
            <a:stCxn id="11" idx="3"/>
          </p:cNvCxnSpPr>
          <p:nvPr/>
        </p:nvCxnSpPr>
        <p:spPr>
          <a:xfrm flipV="1">
            <a:off x="2095500" y="2181225"/>
            <a:ext cx="2190750" cy="1625600"/>
          </a:xfrm>
          <a:prstGeom prst="straightConnector1">
            <a:avLst/>
          </a:prstGeom>
          <a:ln w="254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52CFC657-3F98-54BE-C2DF-E35EE2BE166D}"/>
              </a:ext>
            </a:extLst>
          </p:cNvPr>
          <p:cNvCxnSpPr>
            <a:cxnSpLocks/>
            <a:stCxn id="12" idx="0"/>
          </p:cNvCxnSpPr>
          <p:nvPr/>
        </p:nvCxnSpPr>
        <p:spPr>
          <a:xfrm flipV="1">
            <a:off x="3535923" y="2522185"/>
            <a:ext cx="750327" cy="2593306"/>
          </a:xfrm>
          <a:prstGeom prst="straightConnector1">
            <a:avLst/>
          </a:prstGeom>
          <a:ln w="254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9589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A67CBA-3D5D-4625-BDBB-BFAA607AE9CA}"/>
              </a:ext>
            </a:extLst>
          </p:cNvPr>
          <p:cNvSpPr>
            <a:spLocks noGrp="1"/>
          </p:cNvSpPr>
          <p:nvPr>
            <p:ph type="title"/>
          </p:nvPr>
        </p:nvSpPr>
        <p:spPr/>
        <p:txBody>
          <a:bodyPr/>
          <a:lstStyle/>
          <a:p>
            <a:r>
              <a:rPr lang="en-US" dirty="0"/>
              <a:t>RINEX Files (OPUS PROJECTS)</a:t>
            </a:r>
          </a:p>
        </p:txBody>
      </p:sp>
      <p:sp>
        <p:nvSpPr>
          <p:cNvPr id="4" name="Date Placeholder 3">
            <a:extLst>
              <a:ext uri="{FF2B5EF4-FFF2-40B4-BE49-F238E27FC236}">
                <a16:creationId xmlns:a16="http://schemas.microsoft.com/office/drawing/2014/main" id="{D7375869-9E3B-47D5-9ABB-D5CE59C636E8}"/>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A7F245A9-60EF-44BE-8023-F344D7FD0535}"/>
              </a:ext>
            </a:extLst>
          </p:cNvPr>
          <p:cNvSpPr>
            <a:spLocks noGrp="1"/>
          </p:cNvSpPr>
          <p:nvPr>
            <p:ph type="ftr" sz="quarter" idx="11"/>
          </p:nvPr>
        </p:nvSpPr>
        <p:spPr/>
        <p:txBody>
          <a:bodyPr/>
          <a:lstStyle/>
          <a:p>
            <a:pPr>
              <a:defRPr/>
            </a:pPr>
            <a:r>
              <a:rPr lang="en-US"/>
              <a:t>Step 2 : Uploading Data</a:t>
            </a:r>
            <a:endParaRPr lang="en-US" dirty="0"/>
          </a:p>
        </p:txBody>
      </p:sp>
      <p:sp>
        <p:nvSpPr>
          <p:cNvPr id="6" name="Slide Number Placeholder 5">
            <a:extLst>
              <a:ext uri="{FF2B5EF4-FFF2-40B4-BE49-F238E27FC236}">
                <a16:creationId xmlns:a16="http://schemas.microsoft.com/office/drawing/2014/main" id="{7D97B302-E6E5-4AB9-8F0D-F105BF3F61E1}"/>
              </a:ext>
            </a:extLst>
          </p:cNvPr>
          <p:cNvSpPr>
            <a:spLocks noGrp="1"/>
          </p:cNvSpPr>
          <p:nvPr>
            <p:ph type="sldNum" sz="quarter" idx="12"/>
          </p:nvPr>
        </p:nvSpPr>
        <p:spPr/>
        <p:txBody>
          <a:bodyPr/>
          <a:lstStyle/>
          <a:p>
            <a:pPr>
              <a:defRPr/>
            </a:pPr>
            <a:fld id="{73529DF9-F8E1-4220-8C8F-E52644C5560B}" type="slidenum">
              <a:rPr lang="en-US" smtClean="0"/>
              <a:pPr>
                <a:defRPr/>
              </a:pPr>
              <a:t>8</a:t>
            </a:fld>
            <a:endParaRPr lang="en-US"/>
          </a:p>
        </p:txBody>
      </p:sp>
      <p:sp>
        <p:nvSpPr>
          <p:cNvPr id="7" name="TextBox 6">
            <a:extLst>
              <a:ext uri="{FF2B5EF4-FFF2-40B4-BE49-F238E27FC236}">
                <a16:creationId xmlns:a16="http://schemas.microsoft.com/office/drawing/2014/main" id="{34C8930A-D1F1-4C49-B06D-60407D5D622E}"/>
              </a:ext>
            </a:extLst>
          </p:cNvPr>
          <p:cNvSpPr txBox="1"/>
          <p:nvPr/>
        </p:nvSpPr>
        <p:spPr>
          <a:xfrm>
            <a:off x="457200" y="1924273"/>
            <a:ext cx="4526280" cy="830997"/>
          </a:xfrm>
          <a:prstGeom prst="rect">
            <a:avLst/>
          </a:prstGeom>
          <a:solidFill>
            <a:srgbClr val="0070C0">
              <a:alpha val="10000"/>
            </a:srgbClr>
          </a:solidFill>
          <a:ln w="25400">
            <a:solidFill>
              <a:srgbClr val="0070C0"/>
            </a:solidFill>
          </a:ln>
        </p:spPr>
        <p:txBody>
          <a:bodyPr wrap="square" rtlCol="0">
            <a:spAutoFit/>
          </a:bodyPr>
          <a:lstStyle/>
          <a:p>
            <a:r>
              <a:rPr lang="en-US" sz="4800" dirty="0"/>
              <a:t>BM02121A.13o</a:t>
            </a:r>
          </a:p>
        </p:txBody>
      </p:sp>
      <p:sp>
        <p:nvSpPr>
          <p:cNvPr id="8" name="Content Placeholder 2">
            <a:extLst>
              <a:ext uri="{FF2B5EF4-FFF2-40B4-BE49-F238E27FC236}">
                <a16:creationId xmlns:a16="http://schemas.microsoft.com/office/drawing/2014/main" id="{8F2CF38E-D373-4CF1-BA42-A393E772FDBB}"/>
              </a:ext>
            </a:extLst>
          </p:cNvPr>
          <p:cNvSpPr txBox="1">
            <a:spLocks/>
          </p:cNvSpPr>
          <p:nvPr/>
        </p:nvSpPr>
        <p:spPr bwMode="auto">
          <a:xfrm>
            <a:off x="457200" y="1284096"/>
            <a:ext cx="8229600" cy="49377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Standard RINEX File Naming</a:t>
            </a:r>
          </a:p>
        </p:txBody>
      </p:sp>
      <p:sp>
        <p:nvSpPr>
          <p:cNvPr id="9" name="Rectangle 8">
            <a:extLst>
              <a:ext uri="{FF2B5EF4-FFF2-40B4-BE49-F238E27FC236}">
                <a16:creationId xmlns:a16="http://schemas.microsoft.com/office/drawing/2014/main" id="{3B4A184D-6472-4F7B-BDD3-5CCFB43CCDE6}"/>
              </a:ext>
            </a:extLst>
          </p:cNvPr>
          <p:cNvSpPr/>
          <p:nvPr/>
        </p:nvSpPr>
        <p:spPr>
          <a:xfrm>
            <a:off x="519821" y="2044648"/>
            <a:ext cx="1615342" cy="601536"/>
          </a:xfrm>
          <a:prstGeom prst="rect">
            <a:avLst/>
          </a:prstGeom>
          <a:solidFill>
            <a:srgbClr val="FF0000">
              <a:alpha val="10000"/>
            </a:srgbClr>
          </a:soli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AB76D41-A06B-48D6-BFB9-A87C17A5E090}"/>
              </a:ext>
            </a:extLst>
          </p:cNvPr>
          <p:cNvSpPr/>
          <p:nvPr/>
        </p:nvSpPr>
        <p:spPr>
          <a:xfrm>
            <a:off x="2197784" y="2039004"/>
            <a:ext cx="941059" cy="601536"/>
          </a:xfrm>
          <a:prstGeom prst="rect">
            <a:avLst/>
          </a:prstGeom>
          <a:solidFill>
            <a:srgbClr val="FF0000">
              <a:alpha val="10000"/>
            </a:srgbClr>
          </a:soli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7C4C5E4B-A494-4091-8196-742E324DA3BA}"/>
              </a:ext>
            </a:extLst>
          </p:cNvPr>
          <p:cNvSpPr/>
          <p:nvPr/>
        </p:nvSpPr>
        <p:spPr>
          <a:xfrm>
            <a:off x="3192045" y="2039003"/>
            <a:ext cx="360536" cy="601536"/>
          </a:xfrm>
          <a:prstGeom prst="rect">
            <a:avLst/>
          </a:prstGeom>
          <a:solidFill>
            <a:srgbClr val="FF0000">
              <a:alpha val="10000"/>
            </a:srgbClr>
          </a:soli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328CEEBB-43CD-49F2-A197-5D3B6E916E97}"/>
              </a:ext>
            </a:extLst>
          </p:cNvPr>
          <p:cNvSpPr/>
          <p:nvPr/>
        </p:nvSpPr>
        <p:spPr>
          <a:xfrm>
            <a:off x="3723551" y="2029407"/>
            <a:ext cx="684730" cy="601536"/>
          </a:xfrm>
          <a:prstGeom prst="rect">
            <a:avLst/>
          </a:prstGeom>
          <a:solidFill>
            <a:srgbClr val="FF0000">
              <a:alpha val="10000"/>
            </a:srgbClr>
          </a:soli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Connector: Elbow 15">
            <a:extLst>
              <a:ext uri="{FF2B5EF4-FFF2-40B4-BE49-F238E27FC236}">
                <a16:creationId xmlns:a16="http://schemas.microsoft.com/office/drawing/2014/main" id="{8480F892-C82A-4B84-8959-1FEA2EB855EC}"/>
              </a:ext>
            </a:extLst>
          </p:cNvPr>
          <p:cNvCxnSpPr>
            <a:cxnSpLocks/>
            <a:stCxn id="11" idx="2"/>
            <a:endCxn id="25" idx="0"/>
          </p:cNvCxnSpPr>
          <p:nvPr/>
        </p:nvCxnSpPr>
        <p:spPr>
          <a:xfrm rot="5400000">
            <a:off x="2051259" y="2496097"/>
            <a:ext cx="1176613" cy="1465497"/>
          </a:xfrm>
          <a:prstGeom prst="bentConnector3">
            <a:avLst>
              <a:gd name="adj1" fmla="val 50000"/>
            </a:avLst>
          </a:prstGeom>
          <a:ln w="285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C09697C2-8E99-4309-BD0B-DFF1DFBCBCD4}"/>
              </a:ext>
            </a:extLst>
          </p:cNvPr>
          <p:cNvSpPr/>
          <p:nvPr/>
        </p:nvSpPr>
        <p:spPr>
          <a:xfrm>
            <a:off x="4438806" y="2029407"/>
            <a:ext cx="465212" cy="601536"/>
          </a:xfrm>
          <a:prstGeom prst="rect">
            <a:avLst/>
          </a:prstGeom>
          <a:solidFill>
            <a:srgbClr val="FF0000">
              <a:alpha val="10000"/>
            </a:srgbClr>
          </a:soli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96F56F14-CDB0-4B99-B4C9-B46CF57C7749}"/>
              </a:ext>
            </a:extLst>
          </p:cNvPr>
          <p:cNvSpPr txBox="1"/>
          <p:nvPr/>
        </p:nvSpPr>
        <p:spPr>
          <a:xfrm>
            <a:off x="519823" y="3817152"/>
            <a:ext cx="2773985" cy="584775"/>
          </a:xfrm>
          <a:prstGeom prst="rect">
            <a:avLst/>
          </a:prstGeom>
          <a:solidFill>
            <a:srgbClr val="FF0000">
              <a:alpha val="10000"/>
            </a:srgbClr>
          </a:solidFill>
          <a:ln w="25400">
            <a:solidFill>
              <a:srgbClr val="0070C0"/>
            </a:solidFill>
          </a:ln>
        </p:spPr>
        <p:txBody>
          <a:bodyPr wrap="square" rtlCol="0">
            <a:spAutoFit/>
          </a:bodyPr>
          <a:lstStyle/>
          <a:p>
            <a:r>
              <a:rPr lang="en-US" sz="1600" dirty="0"/>
              <a:t>Session Letter of the Day </a:t>
            </a:r>
          </a:p>
          <a:p>
            <a:r>
              <a:rPr lang="en-US" sz="1600" i="1" dirty="0">
                <a:solidFill>
                  <a:srgbClr val="FF0000"/>
                </a:solidFill>
              </a:rPr>
              <a:t>(A, B, C, </a:t>
            </a:r>
            <a:r>
              <a:rPr lang="en-US" sz="1600" i="1" dirty="0" err="1">
                <a:solidFill>
                  <a:srgbClr val="FF0000"/>
                </a:solidFill>
              </a:rPr>
              <a:t>etc</a:t>
            </a:r>
            <a:r>
              <a:rPr lang="en-US" sz="1600" i="1" dirty="0">
                <a:solidFill>
                  <a:srgbClr val="FF0000"/>
                </a:solidFill>
              </a:rPr>
              <a:t>)</a:t>
            </a:r>
          </a:p>
        </p:txBody>
      </p:sp>
      <p:graphicFrame>
        <p:nvGraphicFramePr>
          <p:cNvPr id="13" name="Table 12">
            <a:extLst>
              <a:ext uri="{FF2B5EF4-FFF2-40B4-BE49-F238E27FC236}">
                <a16:creationId xmlns:a16="http://schemas.microsoft.com/office/drawing/2014/main" id="{447A22F4-5ECC-429C-826B-1A58AF6725FC}"/>
              </a:ext>
            </a:extLst>
          </p:cNvPr>
          <p:cNvGraphicFramePr>
            <a:graphicFrameLocks noGrp="1"/>
          </p:cNvGraphicFramePr>
          <p:nvPr>
            <p:extLst>
              <p:ext uri="{D42A27DB-BD31-4B8C-83A1-F6EECF244321}">
                <p14:modId xmlns:p14="http://schemas.microsoft.com/office/powerpoint/2010/main" val="3702267920"/>
              </p:ext>
            </p:extLst>
          </p:nvPr>
        </p:nvGraphicFramePr>
        <p:xfrm>
          <a:off x="6594709" y="1079192"/>
          <a:ext cx="2091872" cy="5539916"/>
        </p:xfrm>
        <a:graphic>
          <a:graphicData uri="http://schemas.openxmlformats.org/drawingml/2006/table">
            <a:tbl>
              <a:tblPr/>
              <a:tblGrid>
                <a:gridCol w="1314634">
                  <a:extLst>
                    <a:ext uri="{9D8B030D-6E8A-4147-A177-3AD203B41FA5}">
                      <a16:colId xmlns:a16="http://schemas.microsoft.com/office/drawing/2014/main" val="1415256857"/>
                    </a:ext>
                  </a:extLst>
                </a:gridCol>
                <a:gridCol w="777238">
                  <a:extLst>
                    <a:ext uri="{9D8B030D-6E8A-4147-A177-3AD203B41FA5}">
                      <a16:colId xmlns:a16="http://schemas.microsoft.com/office/drawing/2014/main" val="2801794610"/>
                    </a:ext>
                  </a:extLst>
                </a:gridCol>
              </a:tblGrid>
              <a:tr h="238580">
                <a:tc>
                  <a:txBody>
                    <a:bodyPr/>
                    <a:lstStyle/>
                    <a:p>
                      <a:pPr algn="l" rtl="0" fontAlgn="b"/>
                      <a:r>
                        <a:rPr lang="en-US" sz="1300" b="1" i="0" u="none" strike="noStrike" dirty="0">
                          <a:solidFill>
                            <a:srgbClr val="000000"/>
                          </a:solidFill>
                          <a:effectLst/>
                          <a:latin typeface="Calibri" panose="020F0502020204030204" pitchFamily="34" charset="0"/>
                        </a:rPr>
                        <a:t>UTC</a:t>
                      </a:r>
                    </a:p>
                  </a:txBody>
                  <a:tcPr marL="7529" marR="7529" marT="75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l" rtl="0" fontAlgn="b"/>
                      <a:r>
                        <a:rPr lang="en-US" sz="1300" b="1" i="0" u="none" strike="noStrike">
                          <a:solidFill>
                            <a:srgbClr val="000000"/>
                          </a:solidFill>
                          <a:effectLst/>
                          <a:latin typeface="Calibri" panose="020F0502020204030204" pitchFamily="34" charset="0"/>
                        </a:rPr>
                        <a:t>Rinex File</a:t>
                      </a:r>
                    </a:p>
                  </a:txBody>
                  <a:tcPr marL="7529" marR="7529" marT="75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val="3912766906"/>
                  </a:ext>
                </a:extLst>
              </a:tr>
              <a:tr h="209273">
                <a:tc>
                  <a:txBody>
                    <a:bodyPr/>
                    <a:lstStyle/>
                    <a:p>
                      <a:pPr algn="l" rtl="0" fontAlgn="b"/>
                      <a:r>
                        <a:rPr lang="en-US" sz="1100" b="1" i="0" u="none" strike="noStrike">
                          <a:solidFill>
                            <a:srgbClr val="000000"/>
                          </a:solidFill>
                          <a:effectLst/>
                          <a:latin typeface="Calibri" panose="020F0502020204030204" pitchFamily="34" charset="0"/>
                        </a:rPr>
                        <a:t>0:00 AM (midnight)</a:t>
                      </a:r>
                    </a:p>
                  </a:txBody>
                  <a:tcPr marL="7529" marR="7529" marT="75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rtl="0" fontAlgn="b"/>
                      <a:r>
                        <a:rPr lang="en-US" sz="1400" b="1" i="0" u="none" strike="noStrike" dirty="0">
                          <a:solidFill>
                            <a:srgbClr val="000000"/>
                          </a:solidFill>
                          <a:effectLst/>
                          <a:latin typeface="Calibri" panose="020F0502020204030204" pitchFamily="34" charset="0"/>
                        </a:rPr>
                        <a:t>a</a:t>
                      </a:r>
                    </a:p>
                  </a:txBody>
                  <a:tcPr marL="7529" marR="7529" marT="75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627393521"/>
                  </a:ext>
                </a:extLst>
              </a:tr>
              <a:tr h="209273">
                <a:tc>
                  <a:txBody>
                    <a:bodyPr/>
                    <a:lstStyle/>
                    <a:p>
                      <a:pPr algn="l" rtl="0" fontAlgn="b"/>
                      <a:r>
                        <a:rPr lang="en-US" sz="1100" b="1" i="0" u="none" strike="noStrike">
                          <a:solidFill>
                            <a:srgbClr val="000000"/>
                          </a:solidFill>
                          <a:effectLst/>
                          <a:latin typeface="Calibri" panose="020F0502020204030204" pitchFamily="34" charset="0"/>
                        </a:rPr>
                        <a:t>1:00 AM</a:t>
                      </a:r>
                    </a:p>
                  </a:txBody>
                  <a:tcPr marL="7529" marR="7529" marT="75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rtl="0" fontAlgn="b"/>
                      <a:r>
                        <a:rPr lang="en-US" sz="1400" b="1" i="0" u="none" strike="noStrike" dirty="0">
                          <a:solidFill>
                            <a:srgbClr val="000000"/>
                          </a:solidFill>
                          <a:effectLst/>
                          <a:latin typeface="Calibri" panose="020F0502020204030204" pitchFamily="34" charset="0"/>
                        </a:rPr>
                        <a:t>b</a:t>
                      </a:r>
                    </a:p>
                  </a:txBody>
                  <a:tcPr marL="7529" marR="7529" marT="75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964867240"/>
                  </a:ext>
                </a:extLst>
              </a:tr>
              <a:tr h="209273">
                <a:tc>
                  <a:txBody>
                    <a:bodyPr/>
                    <a:lstStyle/>
                    <a:p>
                      <a:pPr algn="l" rtl="0" fontAlgn="b"/>
                      <a:r>
                        <a:rPr lang="en-US" sz="1100" b="1" i="0" u="none" strike="noStrike">
                          <a:solidFill>
                            <a:srgbClr val="000000"/>
                          </a:solidFill>
                          <a:effectLst/>
                          <a:latin typeface="Calibri" panose="020F0502020204030204" pitchFamily="34" charset="0"/>
                        </a:rPr>
                        <a:t>2:00 AM</a:t>
                      </a:r>
                    </a:p>
                  </a:txBody>
                  <a:tcPr marL="7529" marR="7529" marT="75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rtl="0" fontAlgn="b"/>
                      <a:r>
                        <a:rPr lang="en-US" sz="1400" b="1" i="0" u="none" strike="noStrike" dirty="0">
                          <a:solidFill>
                            <a:srgbClr val="000000"/>
                          </a:solidFill>
                          <a:effectLst/>
                          <a:latin typeface="Calibri" panose="020F0502020204030204" pitchFamily="34" charset="0"/>
                        </a:rPr>
                        <a:t>c</a:t>
                      </a:r>
                    </a:p>
                  </a:txBody>
                  <a:tcPr marL="7529" marR="7529" marT="75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161058698"/>
                  </a:ext>
                </a:extLst>
              </a:tr>
              <a:tr h="209273">
                <a:tc>
                  <a:txBody>
                    <a:bodyPr/>
                    <a:lstStyle/>
                    <a:p>
                      <a:pPr algn="l" rtl="0" fontAlgn="b"/>
                      <a:r>
                        <a:rPr lang="en-US" sz="1100" b="1" i="0" u="none" strike="noStrike" dirty="0">
                          <a:solidFill>
                            <a:srgbClr val="000000"/>
                          </a:solidFill>
                          <a:effectLst/>
                          <a:latin typeface="Calibri" panose="020F0502020204030204" pitchFamily="34" charset="0"/>
                        </a:rPr>
                        <a:t>3:00 AM</a:t>
                      </a:r>
                    </a:p>
                  </a:txBody>
                  <a:tcPr marL="7529" marR="7529" marT="75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rtl="0" fontAlgn="b"/>
                      <a:r>
                        <a:rPr lang="en-US" sz="1400" b="1" i="0" u="none" strike="noStrike" dirty="0">
                          <a:solidFill>
                            <a:srgbClr val="000000"/>
                          </a:solidFill>
                          <a:effectLst/>
                          <a:latin typeface="Calibri" panose="020F0502020204030204" pitchFamily="34" charset="0"/>
                        </a:rPr>
                        <a:t>d</a:t>
                      </a:r>
                    </a:p>
                  </a:txBody>
                  <a:tcPr marL="7529" marR="7529" marT="75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668998222"/>
                  </a:ext>
                </a:extLst>
              </a:tr>
              <a:tr h="209273">
                <a:tc>
                  <a:txBody>
                    <a:bodyPr/>
                    <a:lstStyle/>
                    <a:p>
                      <a:pPr algn="l" rtl="0" fontAlgn="b"/>
                      <a:r>
                        <a:rPr lang="en-US" sz="1100" b="1" i="0" u="none" strike="noStrike">
                          <a:solidFill>
                            <a:srgbClr val="000000"/>
                          </a:solidFill>
                          <a:effectLst/>
                          <a:latin typeface="Calibri" panose="020F0502020204030204" pitchFamily="34" charset="0"/>
                        </a:rPr>
                        <a:t>4:00 AM</a:t>
                      </a:r>
                    </a:p>
                  </a:txBody>
                  <a:tcPr marL="7529" marR="7529" marT="75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rtl="0" fontAlgn="b"/>
                      <a:r>
                        <a:rPr lang="en-US" sz="1400" b="1" i="0" u="none" strike="noStrike" dirty="0">
                          <a:solidFill>
                            <a:srgbClr val="000000"/>
                          </a:solidFill>
                          <a:effectLst/>
                          <a:latin typeface="Calibri" panose="020F0502020204030204" pitchFamily="34" charset="0"/>
                        </a:rPr>
                        <a:t>e</a:t>
                      </a:r>
                    </a:p>
                  </a:txBody>
                  <a:tcPr marL="7529" marR="7529" marT="75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3644558717"/>
                  </a:ext>
                </a:extLst>
              </a:tr>
              <a:tr h="209273">
                <a:tc>
                  <a:txBody>
                    <a:bodyPr/>
                    <a:lstStyle/>
                    <a:p>
                      <a:pPr algn="l" rtl="0" fontAlgn="b"/>
                      <a:r>
                        <a:rPr lang="en-US" sz="1100" b="1" i="0" u="none" strike="noStrike">
                          <a:solidFill>
                            <a:srgbClr val="000000"/>
                          </a:solidFill>
                          <a:effectLst/>
                          <a:latin typeface="Calibri" panose="020F0502020204030204" pitchFamily="34" charset="0"/>
                        </a:rPr>
                        <a:t>5:00 AM</a:t>
                      </a:r>
                    </a:p>
                  </a:txBody>
                  <a:tcPr marL="7529" marR="7529" marT="75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rtl="0" fontAlgn="b"/>
                      <a:r>
                        <a:rPr lang="en-US" sz="1400" b="1" i="0" u="none" strike="noStrike">
                          <a:solidFill>
                            <a:srgbClr val="000000"/>
                          </a:solidFill>
                          <a:effectLst/>
                          <a:latin typeface="Calibri" panose="020F0502020204030204" pitchFamily="34" charset="0"/>
                        </a:rPr>
                        <a:t>f</a:t>
                      </a:r>
                    </a:p>
                  </a:txBody>
                  <a:tcPr marL="7529" marR="7529" marT="75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687510989"/>
                  </a:ext>
                </a:extLst>
              </a:tr>
              <a:tr h="209273">
                <a:tc>
                  <a:txBody>
                    <a:bodyPr/>
                    <a:lstStyle/>
                    <a:p>
                      <a:pPr algn="l" rtl="0" fontAlgn="b"/>
                      <a:r>
                        <a:rPr lang="en-US" sz="1100" b="1" i="0" u="none" strike="noStrike">
                          <a:solidFill>
                            <a:srgbClr val="000000"/>
                          </a:solidFill>
                          <a:effectLst/>
                          <a:latin typeface="Calibri" panose="020F0502020204030204" pitchFamily="34" charset="0"/>
                        </a:rPr>
                        <a:t>6:00 AM</a:t>
                      </a:r>
                    </a:p>
                  </a:txBody>
                  <a:tcPr marL="7529" marR="7529" marT="75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rtl="0" fontAlgn="b"/>
                      <a:r>
                        <a:rPr lang="en-US" sz="1400" b="1" i="0" u="none" strike="noStrike" dirty="0">
                          <a:solidFill>
                            <a:srgbClr val="000000"/>
                          </a:solidFill>
                          <a:effectLst/>
                          <a:latin typeface="Calibri" panose="020F0502020204030204" pitchFamily="34" charset="0"/>
                        </a:rPr>
                        <a:t>g</a:t>
                      </a:r>
                    </a:p>
                  </a:txBody>
                  <a:tcPr marL="7529" marR="7529" marT="75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988296820"/>
                  </a:ext>
                </a:extLst>
              </a:tr>
              <a:tr h="209273">
                <a:tc>
                  <a:txBody>
                    <a:bodyPr/>
                    <a:lstStyle/>
                    <a:p>
                      <a:pPr algn="l" rtl="0" fontAlgn="b"/>
                      <a:r>
                        <a:rPr lang="en-US" sz="1100" b="1" i="0" u="none" strike="noStrike">
                          <a:solidFill>
                            <a:srgbClr val="000000"/>
                          </a:solidFill>
                          <a:effectLst/>
                          <a:latin typeface="Calibri" panose="020F0502020204030204" pitchFamily="34" charset="0"/>
                        </a:rPr>
                        <a:t>7:00 AM</a:t>
                      </a:r>
                    </a:p>
                  </a:txBody>
                  <a:tcPr marL="7529" marR="7529" marT="75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rtl="0" fontAlgn="b"/>
                      <a:r>
                        <a:rPr lang="en-US" sz="1400" b="1" i="0" u="none" strike="noStrike" dirty="0">
                          <a:solidFill>
                            <a:srgbClr val="000000"/>
                          </a:solidFill>
                          <a:effectLst/>
                          <a:latin typeface="Calibri" panose="020F0502020204030204" pitchFamily="34" charset="0"/>
                        </a:rPr>
                        <a:t>h</a:t>
                      </a:r>
                    </a:p>
                  </a:txBody>
                  <a:tcPr marL="7529" marR="7529" marT="75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345919475"/>
                  </a:ext>
                </a:extLst>
              </a:tr>
              <a:tr h="209273">
                <a:tc>
                  <a:txBody>
                    <a:bodyPr/>
                    <a:lstStyle/>
                    <a:p>
                      <a:pPr algn="l" rtl="0" fontAlgn="b"/>
                      <a:r>
                        <a:rPr lang="en-US" sz="1100" b="1" i="0" u="none" strike="noStrike">
                          <a:solidFill>
                            <a:srgbClr val="000000"/>
                          </a:solidFill>
                          <a:effectLst/>
                          <a:latin typeface="Calibri" panose="020F0502020204030204" pitchFamily="34" charset="0"/>
                        </a:rPr>
                        <a:t>8:00 AM</a:t>
                      </a:r>
                    </a:p>
                  </a:txBody>
                  <a:tcPr marL="7529" marR="7529" marT="75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rtl="0" fontAlgn="b"/>
                      <a:r>
                        <a:rPr lang="en-US" sz="1400" b="1" i="0" u="none" strike="noStrike">
                          <a:solidFill>
                            <a:srgbClr val="000000"/>
                          </a:solidFill>
                          <a:effectLst/>
                          <a:latin typeface="Calibri" panose="020F0502020204030204" pitchFamily="34" charset="0"/>
                        </a:rPr>
                        <a:t>i</a:t>
                      </a:r>
                    </a:p>
                  </a:txBody>
                  <a:tcPr marL="7529" marR="7529" marT="75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2498478033"/>
                  </a:ext>
                </a:extLst>
              </a:tr>
              <a:tr h="209273">
                <a:tc>
                  <a:txBody>
                    <a:bodyPr/>
                    <a:lstStyle/>
                    <a:p>
                      <a:pPr algn="l" rtl="0" fontAlgn="b"/>
                      <a:r>
                        <a:rPr lang="en-US" sz="1100" b="1" i="0" u="none" strike="noStrike">
                          <a:solidFill>
                            <a:srgbClr val="000000"/>
                          </a:solidFill>
                          <a:effectLst/>
                          <a:latin typeface="Calibri" panose="020F0502020204030204" pitchFamily="34" charset="0"/>
                        </a:rPr>
                        <a:t>9:00 AM</a:t>
                      </a:r>
                    </a:p>
                  </a:txBody>
                  <a:tcPr marL="7529" marR="7529" marT="75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rtl="0" fontAlgn="b"/>
                      <a:r>
                        <a:rPr lang="en-US" sz="1400" b="1" i="0" u="none" strike="noStrike" dirty="0">
                          <a:solidFill>
                            <a:srgbClr val="000000"/>
                          </a:solidFill>
                          <a:effectLst/>
                          <a:latin typeface="Calibri" panose="020F0502020204030204" pitchFamily="34" charset="0"/>
                        </a:rPr>
                        <a:t>j</a:t>
                      </a:r>
                    </a:p>
                  </a:txBody>
                  <a:tcPr marL="7529" marR="7529" marT="75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3314578059"/>
                  </a:ext>
                </a:extLst>
              </a:tr>
              <a:tr h="209273">
                <a:tc>
                  <a:txBody>
                    <a:bodyPr/>
                    <a:lstStyle/>
                    <a:p>
                      <a:pPr algn="l" rtl="0" fontAlgn="b"/>
                      <a:r>
                        <a:rPr lang="en-US" sz="1100" b="1" i="0" u="none" strike="noStrike">
                          <a:solidFill>
                            <a:srgbClr val="000000"/>
                          </a:solidFill>
                          <a:effectLst/>
                          <a:latin typeface="Calibri" panose="020F0502020204030204" pitchFamily="34" charset="0"/>
                        </a:rPr>
                        <a:t>10:00 AM</a:t>
                      </a:r>
                    </a:p>
                  </a:txBody>
                  <a:tcPr marL="7529" marR="7529" marT="75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rtl="0" fontAlgn="b"/>
                      <a:r>
                        <a:rPr lang="en-US" sz="1400" b="1" i="0" u="none" strike="noStrike">
                          <a:solidFill>
                            <a:srgbClr val="000000"/>
                          </a:solidFill>
                          <a:effectLst/>
                          <a:latin typeface="Calibri" panose="020F0502020204030204" pitchFamily="34" charset="0"/>
                        </a:rPr>
                        <a:t>k</a:t>
                      </a:r>
                    </a:p>
                  </a:txBody>
                  <a:tcPr marL="7529" marR="7529" marT="75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355567627"/>
                  </a:ext>
                </a:extLst>
              </a:tr>
              <a:tr h="209273">
                <a:tc>
                  <a:txBody>
                    <a:bodyPr/>
                    <a:lstStyle/>
                    <a:p>
                      <a:pPr algn="l" rtl="0" fontAlgn="b"/>
                      <a:r>
                        <a:rPr lang="en-US" sz="1100" b="1" i="0" u="none" strike="noStrike">
                          <a:solidFill>
                            <a:srgbClr val="000000"/>
                          </a:solidFill>
                          <a:effectLst/>
                          <a:latin typeface="Calibri" panose="020F0502020204030204" pitchFamily="34" charset="0"/>
                        </a:rPr>
                        <a:t>11:00 AM</a:t>
                      </a:r>
                    </a:p>
                  </a:txBody>
                  <a:tcPr marL="7529" marR="7529" marT="75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rtl="0" fontAlgn="b"/>
                      <a:r>
                        <a:rPr lang="en-US" sz="1400" b="1" i="0" u="none" strike="noStrike" dirty="0">
                          <a:solidFill>
                            <a:srgbClr val="000000"/>
                          </a:solidFill>
                          <a:effectLst/>
                          <a:latin typeface="Calibri" panose="020F0502020204030204" pitchFamily="34" charset="0"/>
                        </a:rPr>
                        <a:t>l</a:t>
                      </a:r>
                    </a:p>
                  </a:txBody>
                  <a:tcPr marL="7529" marR="7529" marT="75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707376604"/>
                  </a:ext>
                </a:extLst>
              </a:tr>
              <a:tr h="209273">
                <a:tc>
                  <a:txBody>
                    <a:bodyPr/>
                    <a:lstStyle/>
                    <a:p>
                      <a:pPr algn="l" rtl="0" fontAlgn="b"/>
                      <a:r>
                        <a:rPr lang="en-US" sz="1100" b="1" i="0" u="none" strike="noStrike">
                          <a:solidFill>
                            <a:srgbClr val="000000"/>
                          </a:solidFill>
                          <a:effectLst/>
                          <a:latin typeface="Calibri" panose="020F0502020204030204" pitchFamily="34" charset="0"/>
                        </a:rPr>
                        <a:t>12:00 PM (noon)</a:t>
                      </a:r>
                    </a:p>
                  </a:txBody>
                  <a:tcPr marL="7529" marR="7529" marT="75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rtl="0" fontAlgn="b"/>
                      <a:r>
                        <a:rPr lang="en-US" sz="1400" b="1" i="0" u="none" strike="noStrike" dirty="0">
                          <a:solidFill>
                            <a:srgbClr val="000000"/>
                          </a:solidFill>
                          <a:effectLst/>
                          <a:latin typeface="Calibri" panose="020F0502020204030204" pitchFamily="34" charset="0"/>
                        </a:rPr>
                        <a:t>m</a:t>
                      </a:r>
                    </a:p>
                  </a:txBody>
                  <a:tcPr marL="7529" marR="7529" marT="75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3532656490"/>
                  </a:ext>
                </a:extLst>
              </a:tr>
              <a:tr h="209273">
                <a:tc>
                  <a:txBody>
                    <a:bodyPr/>
                    <a:lstStyle/>
                    <a:p>
                      <a:pPr algn="l" rtl="0" fontAlgn="b"/>
                      <a:r>
                        <a:rPr lang="en-US" sz="1100" b="1" i="0" u="none" strike="noStrike" dirty="0">
                          <a:solidFill>
                            <a:srgbClr val="000000"/>
                          </a:solidFill>
                          <a:effectLst/>
                          <a:latin typeface="Calibri" panose="020F0502020204030204" pitchFamily="34" charset="0"/>
                        </a:rPr>
                        <a:t>13:00 PM</a:t>
                      </a:r>
                    </a:p>
                  </a:txBody>
                  <a:tcPr marL="7529" marR="7529" marT="75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rtl="0" fontAlgn="b"/>
                      <a:r>
                        <a:rPr lang="en-US" sz="1400" b="1" i="0" u="none" strike="noStrike" dirty="0">
                          <a:solidFill>
                            <a:srgbClr val="000000"/>
                          </a:solidFill>
                          <a:effectLst/>
                          <a:latin typeface="Calibri" panose="020F0502020204030204" pitchFamily="34" charset="0"/>
                        </a:rPr>
                        <a:t>n</a:t>
                      </a:r>
                    </a:p>
                  </a:txBody>
                  <a:tcPr marL="7529" marR="7529" marT="75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3351434070"/>
                  </a:ext>
                </a:extLst>
              </a:tr>
              <a:tr h="209273">
                <a:tc>
                  <a:txBody>
                    <a:bodyPr/>
                    <a:lstStyle/>
                    <a:p>
                      <a:pPr algn="l" rtl="0" fontAlgn="b"/>
                      <a:r>
                        <a:rPr lang="en-US" sz="1100" b="1" i="0" u="none" strike="noStrike" dirty="0">
                          <a:solidFill>
                            <a:srgbClr val="000000"/>
                          </a:solidFill>
                          <a:effectLst/>
                          <a:latin typeface="Calibri" panose="020F0502020204030204" pitchFamily="34" charset="0"/>
                        </a:rPr>
                        <a:t>14:00 PM</a:t>
                      </a:r>
                    </a:p>
                  </a:txBody>
                  <a:tcPr marL="7529" marR="7529" marT="75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rtl="0" fontAlgn="b"/>
                      <a:r>
                        <a:rPr lang="en-US" sz="1400" b="1" i="0" u="none" strike="noStrike" dirty="0">
                          <a:solidFill>
                            <a:srgbClr val="000000"/>
                          </a:solidFill>
                          <a:effectLst/>
                          <a:latin typeface="Calibri" panose="020F0502020204030204" pitchFamily="34" charset="0"/>
                        </a:rPr>
                        <a:t>o</a:t>
                      </a:r>
                    </a:p>
                  </a:txBody>
                  <a:tcPr marL="7529" marR="7529" marT="75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3245327858"/>
                  </a:ext>
                </a:extLst>
              </a:tr>
              <a:tr h="209273">
                <a:tc>
                  <a:txBody>
                    <a:bodyPr/>
                    <a:lstStyle/>
                    <a:p>
                      <a:pPr algn="l" rtl="0" fontAlgn="b"/>
                      <a:r>
                        <a:rPr lang="en-US" sz="1100" b="1" i="0" u="none" strike="noStrike" dirty="0">
                          <a:solidFill>
                            <a:srgbClr val="000000"/>
                          </a:solidFill>
                          <a:effectLst/>
                          <a:latin typeface="Calibri" panose="020F0502020204030204" pitchFamily="34" charset="0"/>
                        </a:rPr>
                        <a:t>15:00 PM</a:t>
                      </a:r>
                    </a:p>
                  </a:txBody>
                  <a:tcPr marL="7529" marR="7529" marT="75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rtl="0" fontAlgn="b"/>
                      <a:r>
                        <a:rPr lang="en-US" sz="1400" b="1" i="0" u="none" strike="noStrike">
                          <a:solidFill>
                            <a:srgbClr val="000000"/>
                          </a:solidFill>
                          <a:effectLst/>
                          <a:latin typeface="Calibri" panose="020F0502020204030204" pitchFamily="34" charset="0"/>
                        </a:rPr>
                        <a:t>p</a:t>
                      </a:r>
                    </a:p>
                  </a:txBody>
                  <a:tcPr marL="7529" marR="7529" marT="75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2933204156"/>
                  </a:ext>
                </a:extLst>
              </a:tr>
              <a:tr h="209273">
                <a:tc>
                  <a:txBody>
                    <a:bodyPr/>
                    <a:lstStyle/>
                    <a:p>
                      <a:pPr algn="l" rtl="0" fontAlgn="b"/>
                      <a:r>
                        <a:rPr lang="en-US" sz="1100" b="1" i="0" u="none" strike="noStrike" dirty="0">
                          <a:solidFill>
                            <a:srgbClr val="000000"/>
                          </a:solidFill>
                          <a:effectLst/>
                          <a:latin typeface="Calibri" panose="020F0502020204030204" pitchFamily="34" charset="0"/>
                        </a:rPr>
                        <a:t>16:00 PM</a:t>
                      </a:r>
                    </a:p>
                  </a:txBody>
                  <a:tcPr marL="7529" marR="7529" marT="75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rtl="0" fontAlgn="b"/>
                      <a:r>
                        <a:rPr lang="en-US" sz="1400" b="1" i="0" u="none" strike="noStrike" dirty="0">
                          <a:solidFill>
                            <a:srgbClr val="000000"/>
                          </a:solidFill>
                          <a:effectLst/>
                          <a:latin typeface="Calibri" panose="020F0502020204030204" pitchFamily="34" charset="0"/>
                        </a:rPr>
                        <a:t>q</a:t>
                      </a:r>
                    </a:p>
                  </a:txBody>
                  <a:tcPr marL="7529" marR="7529" marT="75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813419690"/>
                  </a:ext>
                </a:extLst>
              </a:tr>
              <a:tr h="209273">
                <a:tc>
                  <a:txBody>
                    <a:bodyPr/>
                    <a:lstStyle/>
                    <a:p>
                      <a:pPr algn="l" rtl="0" fontAlgn="b"/>
                      <a:r>
                        <a:rPr lang="en-US" sz="1100" b="1" i="0" u="none" strike="noStrike" dirty="0">
                          <a:solidFill>
                            <a:srgbClr val="000000"/>
                          </a:solidFill>
                          <a:effectLst/>
                          <a:latin typeface="Calibri" panose="020F0502020204030204" pitchFamily="34" charset="0"/>
                        </a:rPr>
                        <a:t>17:00 PM</a:t>
                      </a:r>
                    </a:p>
                  </a:txBody>
                  <a:tcPr marL="7529" marR="7529" marT="75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rtl="0" fontAlgn="b"/>
                      <a:r>
                        <a:rPr lang="en-US" sz="1400" b="1" i="0" u="none" strike="noStrike" dirty="0">
                          <a:solidFill>
                            <a:srgbClr val="000000"/>
                          </a:solidFill>
                          <a:effectLst/>
                          <a:latin typeface="Calibri" panose="020F0502020204030204" pitchFamily="34" charset="0"/>
                        </a:rPr>
                        <a:t>r</a:t>
                      </a:r>
                    </a:p>
                  </a:txBody>
                  <a:tcPr marL="7529" marR="7529" marT="75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2498864944"/>
                  </a:ext>
                </a:extLst>
              </a:tr>
              <a:tr h="209273">
                <a:tc>
                  <a:txBody>
                    <a:bodyPr/>
                    <a:lstStyle/>
                    <a:p>
                      <a:pPr algn="l" rtl="0" fontAlgn="b"/>
                      <a:r>
                        <a:rPr lang="en-US" sz="1100" b="1" i="0" u="none" strike="noStrike" dirty="0">
                          <a:solidFill>
                            <a:srgbClr val="000000"/>
                          </a:solidFill>
                          <a:effectLst/>
                          <a:latin typeface="Calibri" panose="020F0502020204030204" pitchFamily="34" charset="0"/>
                        </a:rPr>
                        <a:t>18:00 PM</a:t>
                      </a:r>
                    </a:p>
                  </a:txBody>
                  <a:tcPr marL="7529" marR="7529" marT="75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rtl="0" fontAlgn="b"/>
                      <a:r>
                        <a:rPr lang="en-US" sz="1400" b="1" i="0" u="none" strike="noStrike" dirty="0">
                          <a:solidFill>
                            <a:srgbClr val="000000"/>
                          </a:solidFill>
                          <a:effectLst/>
                          <a:latin typeface="Calibri" panose="020F0502020204030204" pitchFamily="34" charset="0"/>
                        </a:rPr>
                        <a:t>s</a:t>
                      </a:r>
                    </a:p>
                  </a:txBody>
                  <a:tcPr marL="7529" marR="7529" marT="75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428582243"/>
                  </a:ext>
                </a:extLst>
              </a:tr>
              <a:tr h="209273">
                <a:tc>
                  <a:txBody>
                    <a:bodyPr/>
                    <a:lstStyle/>
                    <a:p>
                      <a:pPr algn="l" rtl="0" fontAlgn="b"/>
                      <a:r>
                        <a:rPr lang="en-US" sz="1100" b="1" i="0" u="none" strike="noStrike" dirty="0">
                          <a:solidFill>
                            <a:srgbClr val="000000"/>
                          </a:solidFill>
                          <a:effectLst/>
                          <a:latin typeface="Calibri" panose="020F0502020204030204" pitchFamily="34" charset="0"/>
                        </a:rPr>
                        <a:t>19:00 PM</a:t>
                      </a:r>
                    </a:p>
                  </a:txBody>
                  <a:tcPr marL="7529" marR="7529" marT="75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rtl="0" fontAlgn="b"/>
                      <a:r>
                        <a:rPr lang="en-US" sz="1400" b="1" i="0" u="none" strike="noStrike" dirty="0">
                          <a:solidFill>
                            <a:srgbClr val="000000"/>
                          </a:solidFill>
                          <a:effectLst/>
                          <a:latin typeface="Calibri" panose="020F0502020204030204" pitchFamily="34" charset="0"/>
                        </a:rPr>
                        <a:t>t</a:t>
                      </a:r>
                    </a:p>
                  </a:txBody>
                  <a:tcPr marL="7529" marR="7529" marT="75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3029731301"/>
                  </a:ext>
                </a:extLst>
              </a:tr>
              <a:tr h="209273">
                <a:tc>
                  <a:txBody>
                    <a:bodyPr/>
                    <a:lstStyle/>
                    <a:p>
                      <a:pPr algn="l" rtl="0" fontAlgn="b"/>
                      <a:r>
                        <a:rPr lang="en-US" sz="1100" b="1" i="0" u="none" strike="noStrike" dirty="0">
                          <a:solidFill>
                            <a:srgbClr val="000000"/>
                          </a:solidFill>
                          <a:effectLst/>
                          <a:latin typeface="Calibri" panose="020F0502020204030204" pitchFamily="34" charset="0"/>
                        </a:rPr>
                        <a:t>20:00 PM</a:t>
                      </a:r>
                    </a:p>
                  </a:txBody>
                  <a:tcPr marL="7529" marR="7529" marT="75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rtl="0" fontAlgn="b"/>
                      <a:r>
                        <a:rPr lang="en-US" sz="1400" b="1" i="0" u="none" strike="noStrike" dirty="0">
                          <a:solidFill>
                            <a:srgbClr val="000000"/>
                          </a:solidFill>
                          <a:effectLst/>
                          <a:latin typeface="Calibri" panose="020F0502020204030204" pitchFamily="34" charset="0"/>
                        </a:rPr>
                        <a:t>u</a:t>
                      </a:r>
                    </a:p>
                  </a:txBody>
                  <a:tcPr marL="7529" marR="7529" marT="75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826485481"/>
                  </a:ext>
                </a:extLst>
              </a:tr>
              <a:tr h="209273">
                <a:tc>
                  <a:txBody>
                    <a:bodyPr/>
                    <a:lstStyle/>
                    <a:p>
                      <a:pPr algn="l" rtl="0" fontAlgn="b"/>
                      <a:r>
                        <a:rPr lang="en-US" sz="1100" b="1" i="0" u="none" strike="noStrike" dirty="0">
                          <a:solidFill>
                            <a:srgbClr val="000000"/>
                          </a:solidFill>
                          <a:effectLst/>
                          <a:latin typeface="Calibri" panose="020F0502020204030204" pitchFamily="34" charset="0"/>
                        </a:rPr>
                        <a:t>21:00 PM</a:t>
                      </a:r>
                    </a:p>
                  </a:txBody>
                  <a:tcPr marL="7529" marR="7529" marT="75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rtl="0" fontAlgn="b"/>
                      <a:r>
                        <a:rPr lang="en-US" sz="1400" b="1" i="0" u="none" strike="noStrike" dirty="0">
                          <a:solidFill>
                            <a:srgbClr val="000000"/>
                          </a:solidFill>
                          <a:effectLst/>
                          <a:latin typeface="Calibri" panose="020F0502020204030204" pitchFamily="34" charset="0"/>
                        </a:rPr>
                        <a:t>v</a:t>
                      </a:r>
                    </a:p>
                  </a:txBody>
                  <a:tcPr marL="7529" marR="7529" marT="75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2196846891"/>
                  </a:ext>
                </a:extLst>
              </a:tr>
              <a:tr h="209273">
                <a:tc>
                  <a:txBody>
                    <a:bodyPr/>
                    <a:lstStyle/>
                    <a:p>
                      <a:pPr algn="l" rtl="0" fontAlgn="b"/>
                      <a:r>
                        <a:rPr lang="en-US" sz="1100" b="1" i="0" u="none" strike="noStrike" dirty="0">
                          <a:solidFill>
                            <a:srgbClr val="000000"/>
                          </a:solidFill>
                          <a:effectLst/>
                          <a:latin typeface="Calibri" panose="020F0502020204030204" pitchFamily="34" charset="0"/>
                        </a:rPr>
                        <a:t>22:00 PM</a:t>
                      </a:r>
                    </a:p>
                  </a:txBody>
                  <a:tcPr marL="7529" marR="7529" marT="75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rtl="0" fontAlgn="b"/>
                      <a:r>
                        <a:rPr lang="en-US" sz="1400" b="1" i="0" u="none" strike="noStrike" dirty="0">
                          <a:solidFill>
                            <a:srgbClr val="000000"/>
                          </a:solidFill>
                          <a:effectLst/>
                          <a:latin typeface="Calibri" panose="020F0502020204030204" pitchFamily="34" charset="0"/>
                        </a:rPr>
                        <a:t>w</a:t>
                      </a:r>
                    </a:p>
                  </a:txBody>
                  <a:tcPr marL="7529" marR="7529" marT="75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966259767"/>
                  </a:ext>
                </a:extLst>
              </a:tr>
              <a:tr h="209273">
                <a:tc>
                  <a:txBody>
                    <a:bodyPr/>
                    <a:lstStyle/>
                    <a:p>
                      <a:pPr algn="l" rtl="0" fontAlgn="b"/>
                      <a:r>
                        <a:rPr lang="en-US" sz="1100" b="1" i="0" u="none" strike="noStrike" dirty="0">
                          <a:solidFill>
                            <a:srgbClr val="000000"/>
                          </a:solidFill>
                          <a:effectLst/>
                          <a:latin typeface="Calibri" panose="020F0502020204030204" pitchFamily="34" charset="0"/>
                        </a:rPr>
                        <a:t>23:00 PM</a:t>
                      </a:r>
                    </a:p>
                  </a:txBody>
                  <a:tcPr marL="7529" marR="7529" marT="75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rtl="0" fontAlgn="b"/>
                      <a:r>
                        <a:rPr lang="en-US" sz="1400" b="1" i="0" u="none" strike="noStrike" dirty="0">
                          <a:solidFill>
                            <a:srgbClr val="000000"/>
                          </a:solidFill>
                          <a:effectLst/>
                          <a:latin typeface="Calibri" panose="020F0502020204030204" pitchFamily="34" charset="0"/>
                        </a:rPr>
                        <a:t>x</a:t>
                      </a:r>
                    </a:p>
                  </a:txBody>
                  <a:tcPr marL="7529" marR="7529" marT="75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3578081352"/>
                  </a:ext>
                </a:extLst>
              </a:tr>
            </a:tbl>
          </a:graphicData>
        </a:graphic>
      </p:graphicFrame>
      <p:sp>
        <p:nvSpPr>
          <p:cNvPr id="17" name="Rectangle 16">
            <a:extLst>
              <a:ext uri="{FF2B5EF4-FFF2-40B4-BE49-F238E27FC236}">
                <a16:creationId xmlns:a16="http://schemas.microsoft.com/office/drawing/2014/main" id="{9244F81E-EA6A-4609-BA17-729DEBD83529}"/>
              </a:ext>
            </a:extLst>
          </p:cNvPr>
          <p:cNvSpPr/>
          <p:nvPr/>
        </p:nvSpPr>
        <p:spPr>
          <a:xfrm>
            <a:off x="8105775" y="5540374"/>
            <a:ext cx="399110" cy="171451"/>
          </a:xfrm>
          <a:prstGeom prst="rect">
            <a:avLst/>
          </a:prstGeom>
          <a:solidFill>
            <a:srgbClr val="FF0000">
              <a:alpha val="10000"/>
            </a:srgbClr>
          </a:soli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D87608C0-4DBE-F42E-CC46-CEEE3D5B8FF5}"/>
              </a:ext>
            </a:extLst>
          </p:cNvPr>
          <p:cNvSpPr txBox="1"/>
          <p:nvPr/>
        </p:nvSpPr>
        <p:spPr>
          <a:xfrm>
            <a:off x="1906813" y="3424709"/>
            <a:ext cx="2073012" cy="307777"/>
          </a:xfrm>
          <a:prstGeom prst="rect">
            <a:avLst/>
          </a:prstGeom>
          <a:noFill/>
        </p:spPr>
        <p:txBody>
          <a:bodyPr wrap="square" rtlCol="0">
            <a:spAutoFit/>
          </a:bodyPr>
          <a:lstStyle/>
          <a:p>
            <a:r>
              <a:rPr lang="en-US" sz="1400" i="1" dirty="0">
                <a:solidFill>
                  <a:srgbClr val="FF0000"/>
                </a:solidFill>
              </a:rPr>
              <a:t>User Assigned Naming</a:t>
            </a:r>
          </a:p>
        </p:txBody>
      </p:sp>
      <p:cxnSp>
        <p:nvCxnSpPr>
          <p:cNvPr id="14" name="Connector: Elbow 13">
            <a:extLst>
              <a:ext uri="{FF2B5EF4-FFF2-40B4-BE49-F238E27FC236}">
                <a16:creationId xmlns:a16="http://schemas.microsoft.com/office/drawing/2014/main" id="{A2C25EBE-76B9-2047-99BC-931DA79BAB51}"/>
              </a:ext>
            </a:extLst>
          </p:cNvPr>
          <p:cNvCxnSpPr>
            <a:cxnSpLocks/>
            <a:stCxn id="25" idx="2"/>
          </p:cNvCxnSpPr>
          <p:nvPr/>
        </p:nvCxnSpPr>
        <p:spPr>
          <a:xfrm rot="16200000" flipH="1">
            <a:off x="3638567" y="2670176"/>
            <a:ext cx="1224172" cy="4687674"/>
          </a:xfrm>
          <a:prstGeom prst="bentConnector2">
            <a:avLst/>
          </a:prstGeom>
          <a:ln w="285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9A84612-21EE-171C-D618-AAA2C51D93D6}"/>
              </a:ext>
            </a:extLst>
          </p:cNvPr>
          <p:cNvSpPr txBox="1"/>
          <p:nvPr/>
        </p:nvSpPr>
        <p:spPr>
          <a:xfrm>
            <a:off x="3222587" y="5073846"/>
            <a:ext cx="2432437" cy="523220"/>
          </a:xfrm>
          <a:prstGeom prst="rect">
            <a:avLst/>
          </a:prstGeom>
          <a:noFill/>
        </p:spPr>
        <p:txBody>
          <a:bodyPr wrap="square" rtlCol="0">
            <a:spAutoFit/>
          </a:bodyPr>
          <a:lstStyle/>
          <a:p>
            <a:r>
              <a:rPr lang="en-US" sz="1400" i="1" dirty="0">
                <a:solidFill>
                  <a:srgbClr val="FF0000"/>
                </a:solidFill>
              </a:rPr>
              <a:t>OPUS Projects Re-naming</a:t>
            </a:r>
          </a:p>
          <a:p>
            <a:r>
              <a:rPr lang="en-US" sz="1400" i="1" dirty="0">
                <a:solidFill>
                  <a:srgbClr val="FF0000"/>
                </a:solidFill>
              </a:rPr>
              <a:t>Based on actual start times.</a:t>
            </a:r>
          </a:p>
        </p:txBody>
      </p:sp>
      <p:sp>
        <p:nvSpPr>
          <p:cNvPr id="15" name="TextBox 14">
            <a:extLst>
              <a:ext uri="{FF2B5EF4-FFF2-40B4-BE49-F238E27FC236}">
                <a16:creationId xmlns:a16="http://schemas.microsoft.com/office/drawing/2014/main" id="{34CB8E2F-B065-4AD8-AE8D-9C422E3521E7}"/>
              </a:ext>
            </a:extLst>
          </p:cNvPr>
          <p:cNvSpPr txBox="1"/>
          <p:nvPr/>
        </p:nvSpPr>
        <p:spPr>
          <a:xfrm>
            <a:off x="3492845" y="5680739"/>
            <a:ext cx="2296249" cy="369332"/>
          </a:xfrm>
          <a:prstGeom prst="rect">
            <a:avLst/>
          </a:prstGeom>
          <a:noFill/>
        </p:spPr>
        <p:txBody>
          <a:bodyPr wrap="square" rtlCol="0">
            <a:spAutoFit/>
          </a:bodyPr>
          <a:lstStyle/>
          <a:p>
            <a:r>
              <a:rPr lang="en-US" dirty="0">
                <a:solidFill>
                  <a:srgbClr val="FF0000"/>
                </a:solidFill>
              </a:rPr>
              <a:t>BM02121</a:t>
            </a:r>
            <a:r>
              <a:rPr lang="en-US" b="1" dirty="0"/>
              <a:t>T</a:t>
            </a:r>
            <a:r>
              <a:rPr lang="en-US" dirty="0">
                <a:solidFill>
                  <a:srgbClr val="FF0000"/>
                </a:solidFill>
              </a:rPr>
              <a:t>.13o</a:t>
            </a:r>
          </a:p>
        </p:txBody>
      </p:sp>
    </p:spTree>
    <p:extLst>
      <p:ext uri="{BB962C8B-B14F-4D97-AF65-F5344CB8AC3E}">
        <p14:creationId xmlns:p14="http://schemas.microsoft.com/office/powerpoint/2010/main" val="36695364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750"/>
                            </p:stCondLst>
                            <p:childTnLst>
                              <p:par>
                                <p:cTn id="9" presetID="22" presetClass="entr" presetSubtype="8" fill="hold" grpId="0" nodeType="afterEffect">
                                  <p:stCondLst>
                                    <p:cond delay="25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500"/>
                            </p:stCondLst>
                            <p:childTnLst>
                              <p:par>
                                <p:cTn id="13" presetID="22" presetClass="entr" presetSubtype="8" fill="hold" grpId="0" nodeType="afterEffect">
                                  <p:stCondLst>
                                    <p:cond delay="25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childTnLst>
                          </p:cTn>
                        </p:par>
                        <p:par>
                          <p:cTn id="16" fill="hold">
                            <p:stCondLst>
                              <p:cond delay="2250"/>
                            </p:stCondLst>
                            <p:childTnLst>
                              <p:par>
                                <p:cTn id="17" presetID="22" presetClass="entr" presetSubtype="8" fill="hold" grpId="0" nodeType="afterEffect">
                                  <p:stCondLst>
                                    <p:cond delay="25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par>
                          <p:cTn id="20" fill="hold">
                            <p:stCondLst>
                              <p:cond delay="3000"/>
                            </p:stCondLst>
                            <p:childTnLst>
                              <p:par>
                                <p:cTn id="21" presetID="22" presetClass="entr" presetSubtype="8" fill="hold" grpId="0" nodeType="afterEffect">
                                  <p:stCondLst>
                                    <p:cond delay="250"/>
                                  </p:stCondLst>
                                  <p:childTnLst>
                                    <p:set>
                                      <p:cBhvr>
                                        <p:cTn id="22" dur="1" fill="hold">
                                          <p:stCondLst>
                                            <p:cond delay="0"/>
                                          </p:stCondLst>
                                        </p:cTn>
                                        <p:tgtEl>
                                          <p:spTgt spid="21"/>
                                        </p:tgtEl>
                                        <p:attrNameLst>
                                          <p:attrName>style.visibility</p:attrName>
                                        </p:attrNameLst>
                                      </p:cBhvr>
                                      <p:to>
                                        <p:strVal val="visible"/>
                                      </p:to>
                                    </p:set>
                                    <p:animEffect transition="in" filter="wipe(left)">
                                      <p:cBhvr>
                                        <p:cTn id="23" dur="500"/>
                                        <p:tgtEl>
                                          <p:spTgt spid="21"/>
                                        </p:tgtEl>
                                      </p:cBhvr>
                                    </p:animEffect>
                                  </p:childTnLst>
                                </p:cTn>
                              </p:par>
                            </p:childTnLst>
                          </p:cTn>
                        </p:par>
                        <p:par>
                          <p:cTn id="24" fill="hold">
                            <p:stCondLst>
                              <p:cond delay="3750"/>
                            </p:stCondLst>
                            <p:childTnLst>
                              <p:par>
                                <p:cTn id="25" presetID="22" presetClass="entr" presetSubtype="1" fill="hold" nodeType="afterEffect">
                                  <p:stCondLst>
                                    <p:cond delay="250"/>
                                  </p:stCondLst>
                                  <p:childTnLst>
                                    <p:set>
                                      <p:cBhvr>
                                        <p:cTn id="26" dur="1" fill="hold">
                                          <p:stCondLst>
                                            <p:cond delay="0"/>
                                          </p:stCondLst>
                                        </p:cTn>
                                        <p:tgtEl>
                                          <p:spTgt spid="16"/>
                                        </p:tgtEl>
                                        <p:attrNameLst>
                                          <p:attrName>style.visibility</p:attrName>
                                        </p:attrNameLst>
                                      </p:cBhvr>
                                      <p:to>
                                        <p:strVal val="visible"/>
                                      </p:to>
                                    </p:set>
                                    <p:animEffect transition="in" filter="wipe(up)">
                                      <p:cBhvr>
                                        <p:cTn id="27" dur="500"/>
                                        <p:tgtEl>
                                          <p:spTgt spid="16"/>
                                        </p:tgtEl>
                                      </p:cBhvr>
                                    </p:animEffect>
                                  </p:childTnLst>
                                </p:cTn>
                              </p:par>
                            </p:childTnLst>
                          </p:cTn>
                        </p:par>
                        <p:par>
                          <p:cTn id="28" fill="hold">
                            <p:stCondLst>
                              <p:cond delay="4500"/>
                            </p:stCondLst>
                            <p:childTnLst>
                              <p:par>
                                <p:cTn id="29" presetID="22" presetClass="entr" presetSubtype="8" fill="hold" grpId="0" nodeType="afterEffect">
                                  <p:stCondLst>
                                    <p:cond delay="25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5250"/>
                            </p:stCondLst>
                            <p:childTnLst>
                              <p:par>
                                <p:cTn id="33" presetID="22" presetClass="entr" presetSubtype="8" fill="hold" grpId="0" nodeType="afterEffect">
                                  <p:stCondLst>
                                    <p:cond delay="250"/>
                                  </p:stCondLst>
                                  <p:childTnLst>
                                    <p:set>
                                      <p:cBhvr>
                                        <p:cTn id="34" dur="1" fill="hold">
                                          <p:stCondLst>
                                            <p:cond delay="0"/>
                                          </p:stCondLst>
                                        </p:cTn>
                                        <p:tgtEl>
                                          <p:spTgt spid="25"/>
                                        </p:tgtEl>
                                        <p:attrNameLst>
                                          <p:attrName>style.visibility</p:attrName>
                                        </p:attrNameLst>
                                      </p:cBhvr>
                                      <p:to>
                                        <p:strVal val="visible"/>
                                      </p:to>
                                    </p:set>
                                    <p:animEffect transition="in" filter="wipe(left)">
                                      <p:cBhvr>
                                        <p:cTn id="35" dur="500"/>
                                        <p:tgtEl>
                                          <p:spTgt spid="25"/>
                                        </p:tgtEl>
                                      </p:cBhvr>
                                    </p:animEffect>
                                  </p:childTnLst>
                                </p:cTn>
                              </p:par>
                            </p:childTnLst>
                          </p:cTn>
                        </p:par>
                        <p:par>
                          <p:cTn id="36" fill="hold">
                            <p:stCondLst>
                              <p:cond delay="6000"/>
                            </p:stCondLst>
                            <p:childTnLst>
                              <p:par>
                                <p:cTn id="37" presetID="22" presetClass="entr" presetSubtype="1" fill="hold" nodeType="afterEffect">
                                  <p:stCondLst>
                                    <p:cond delay="250"/>
                                  </p:stCondLst>
                                  <p:childTnLst>
                                    <p:set>
                                      <p:cBhvr>
                                        <p:cTn id="38" dur="1" fill="hold">
                                          <p:stCondLst>
                                            <p:cond delay="0"/>
                                          </p:stCondLst>
                                        </p:cTn>
                                        <p:tgtEl>
                                          <p:spTgt spid="14"/>
                                        </p:tgtEl>
                                        <p:attrNameLst>
                                          <p:attrName>style.visibility</p:attrName>
                                        </p:attrNameLst>
                                      </p:cBhvr>
                                      <p:to>
                                        <p:strVal val="visible"/>
                                      </p:to>
                                    </p:set>
                                    <p:animEffect transition="in" filter="wipe(up)">
                                      <p:cBhvr>
                                        <p:cTn id="39" dur="500"/>
                                        <p:tgtEl>
                                          <p:spTgt spid="14"/>
                                        </p:tgtEl>
                                      </p:cBhvr>
                                    </p:animEffect>
                                  </p:childTnLst>
                                </p:cTn>
                              </p:par>
                            </p:childTnLst>
                          </p:cTn>
                        </p:par>
                        <p:par>
                          <p:cTn id="40" fill="hold">
                            <p:stCondLst>
                              <p:cond delay="6750"/>
                            </p:stCondLst>
                            <p:childTnLst>
                              <p:par>
                                <p:cTn id="41" presetID="22" presetClass="entr" presetSubtype="8" fill="hold" grpId="0" nodeType="afterEffect">
                                  <p:stCondLst>
                                    <p:cond delay="25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500"/>
                                        <p:tgtEl>
                                          <p:spTgt spid="19"/>
                                        </p:tgtEl>
                                      </p:cBhvr>
                                    </p:animEffect>
                                  </p:childTnLst>
                                </p:cTn>
                              </p:par>
                            </p:childTnLst>
                          </p:cTn>
                        </p:par>
                        <p:par>
                          <p:cTn id="44" fill="hold">
                            <p:stCondLst>
                              <p:cond delay="7500"/>
                            </p:stCondLst>
                            <p:childTnLst>
                              <p:par>
                                <p:cTn id="45" presetID="22" presetClass="entr" presetSubtype="8" fill="hold" nodeType="afterEffect">
                                  <p:stCondLst>
                                    <p:cond delay="250"/>
                                  </p:stCondLst>
                                  <p:childTnLst>
                                    <p:set>
                                      <p:cBhvr>
                                        <p:cTn id="46" dur="1" fill="hold">
                                          <p:stCondLst>
                                            <p:cond delay="0"/>
                                          </p:stCondLst>
                                        </p:cTn>
                                        <p:tgtEl>
                                          <p:spTgt spid="13"/>
                                        </p:tgtEl>
                                        <p:attrNameLst>
                                          <p:attrName>style.visibility</p:attrName>
                                        </p:attrNameLst>
                                      </p:cBhvr>
                                      <p:to>
                                        <p:strVal val="visible"/>
                                      </p:to>
                                    </p:set>
                                    <p:animEffect transition="in" filter="wipe(left)">
                                      <p:cBhvr>
                                        <p:cTn id="47" dur="500"/>
                                        <p:tgtEl>
                                          <p:spTgt spid="13"/>
                                        </p:tgtEl>
                                      </p:cBhvr>
                                    </p:animEffect>
                                  </p:childTnLst>
                                </p:cTn>
                              </p:par>
                            </p:childTnLst>
                          </p:cTn>
                        </p:par>
                        <p:par>
                          <p:cTn id="48" fill="hold">
                            <p:stCondLst>
                              <p:cond delay="8250"/>
                            </p:stCondLst>
                            <p:childTnLst>
                              <p:par>
                                <p:cTn id="49" presetID="22" presetClass="entr" presetSubtype="8" fill="hold" grpId="0" nodeType="afterEffect">
                                  <p:stCondLst>
                                    <p:cond delay="250"/>
                                  </p:stCondLst>
                                  <p:childTnLst>
                                    <p:set>
                                      <p:cBhvr>
                                        <p:cTn id="50" dur="1" fill="hold">
                                          <p:stCondLst>
                                            <p:cond delay="0"/>
                                          </p:stCondLst>
                                        </p:cTn>
                                        <p:tgtEl>
                                          <p:spTgt spid="17"/>
                                        </p:tgtEl>
                                        <p:attrNameLst>
                                          <p:attrName>style.visibility</p:attrName>
                                        </p:attrNameLst>
                                      </p:cBhvr>
                                      <p:to>
                                        <p:strVal val="visible"/>
                                      </p:to>
                                    </p:set>
                                    <p:animEffect transition="in" filter="wipe(left)">
                                      <p:cBhvr>
                                        <p:cTn id="51" dur="500"/>
                                        <p:tgtEl>
                                          <p:spTgt spid="17"/>
                                        </p:tgtEl>
                                      </p:cBhvr>
                                    </p:animEffect>
                                  </p:childTnLst>
                                </p:cTn>
                              </p:par>
                            </p:childTnLst>
                          </p:cTn>
                        </p:par>
                        <p:par>
                          <p:cTn id="52" fill="hold">
                            <p:stCondLst>
                              <p:cond delay="9000"/>
                            </p:stCondLst>
                            <p:childTnLst>
                              <p:par>
                                <p:cTn id="53" presetID="22" presetClass="entr" presetSubtype="8" fill="hold" grpId="0" nodeType="afterEffect">
                                  <p:stCondLst>
                                    <p:cond delay="250"/>
                                  </p:stCondLst>
                                  <p:childTnLst>
                                    <p:set>
                                      <p:cBhvr>
                                        <p:cTn id="54" dur="1" fill="hold">
                                          <p:stCondLst>
                                            <p:cond delay="0"/>
                                          </p:stCondLst>
                                        </p:cTn>
                                        <p:tgtEl>
                                          <p:spTgt spid="15"/>
                                        </p:tgtEl>
                                        <p:attrNameLst>
                                          <p:attrName>style.visibility</p:attrName>
                                        </p:attrNameLst>
                                      </p:cBhvr>
                                      <p:to>
                                        <p:strVal val="visible"/>
                                      </p:to>
                                    </p:set>
                                    <p:animEffect transition="in" filter="wipe(left)">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21" grpId="0" animBg="1"/>
      <p:bldP spid="25" grpId="0" animBg="1"/>
      <p:bldP spid="17" grpId="0" animBg="1"/>
      <p:bldP spid="3" grpId="0"/>
      <p:bldP spid="19" grpId="0"/>
      <p:bldP spid="15"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C0020B-8E1D-A57A-54B7-91B55CC70C8B}"/>
              </a:ext>
            </a:extLst>
          </p:cNvPr>
          <p:cNvSpPr>
            <a:spLocks noGrp="1"/>
          </p:cNvSpPr>
          <p:nvPr>
            <p:ph type="title"/>
          </p:nvPr>
        </p:nvSpPr>
        <p:spPr/>
        <p:txBody>
          <a:bodyPr/>
          <a:lstStyle/>
          <a:p>
            <a:r>
              <a:rPr lang="en-US" dirty="0"/>
              <a:t>Upload a File</a:t>
            </a:r>
          </a:p>
        </p:txBody>
      </p:sp>
      <p:sp>
        <p:nvSpPr>
          <p:cNvPr id="4" name="Date Placeholder 3">
            <a:extLst>
              <a:ext uri="{FF2B5EF4-FFF2-40B4-BE49-F238E27FC236}">
                <a16:creationId xmlns:a16="http://schemas.microsoft.com/office/drawing/2014/main" id="{E8468D50-21F5-1BB2-8D85-E6BC2163B3BA}"/>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84C6F71C-0F1C-3143-C87D-EF54501F87C6}"/>
              </a:ext>
            </a:extLst>
          </p:cNvPr>
          <p:cNvSpPr>
            <a:spLocks noGrp="1"/>
          </p:cNvSpPr>
          <p:nvPr>
            <p:ph type="ftr" sz="quarter" idx="11"/>
          </p:nvPr>
        </p:nvSpPr>
        <p:spPr/>
        <p:txBody>
          <a:bodyPr/>
          <a:lstStyle/>
          <a:p>
            <a:pPr>
              <a:defRPr/>
            </a:pPr>
            <a:r>
              <a:rPr lang="en-US"/>
              <a:t>Step 2 : Uploading Data</a:t>
            </a:r>
            <a:endParaRPr lang="en-US" dirty="0"/>
          </a:p>
        </p:txBody>
      </p:sp>
      <p:sp>
        <p:nvSpPr>
          <p:cNvPr id="6" name="Slide Number Placeholder 5">
            <a:extLst>
              <a:ext uri="{FF2B5EF4-FFF2-40B4-BE49-F238E27FC236}">
                <a16:creationId xmlns:a16="http://schemas.microsoft.com/office/drawing/2014/main" id="{BDE0B33A-D2F3-ED16-CF95-BB61A964F15D}"/>
              </a:ext>
            </a:extLst>
          </p:cNvPr>
          <p:cNvSpPr>
            <a:spLocks noGrp="1"/>
          </p:cNvSpPr>
          <p:nvPr>
            <p:ph type="sldNum" sz="quarter" idx="12"/>
          </p:nvPr>
        </p:nvSpPr>
        <p:spPr/>
        <p:txBody>
          <a:bodyPr/>
          <a:lstStyle/>
          <a:p>
            <a:pPr>
              <a:defRPr/>
            </a:pPr>
            <a:fld id="{73529DF9-F8E1-4220-8C8F-E52644C5560B}" type="slidenum">
              <a:rPr lang="en-US" smtClean="0"/>
              <a:pPr>
                <a:defRPr/>
              </a:pPr>
              <a:t>80</a:t>
            </a:fld>
            <a:endParaRPr lang="en-US"/>
          </a:p>
        </p:txBody>
      </p:sp>
      <p:pic>
        <p:nvPicPr>
          <p:cNvPr id="8" name="Picture 7">
            <a:extLst>
              <a:ext uri="{FF2B5EF4-FFF2-40B4-BE49-F238E27FC236}">
                <a16:creationId xmlns:a16="http://schemas.microsoft.com/office/drawing/2014/main" id="{C5AC35E4-6F67-C486-1CC4-30298A8857C9}"/>
              </a:ext>
            </a:extLst>
          </p:cNvPr>
          <p:cNvPicPr>
            <a:picLocks noChangeAspect="1"/>
          </p:cNvPicPr>
          <p:nvPr/>
        </p:nvPicPr>
        <p:blipFill>
          <a:blip r:embed="rId2"/>
          <a:stretch>
            <a:fillRect/>
          </a:stretch>
        </p:blipFill>
        <p:spPr>
          <a:xfrm>
            <a:off x="3581400" y="0"/>
            <a:ext cx="5562600" cy="6358360"/>
          </a:xfrm>
          <a:prstGeom prst="rect">
            <a:avLst/>
          </a:prstGeom>
        </p:spPr>
      </p:pic>
      <p:cxnSp>
        <p:nvCxnSpPr>
          <p:cNvPr id="10" name="Straight Arrow Connector 9">
            <a:extLst>
              <a:ext uri="{FF2B5EF4-FFF2-40B4-BE49-F238E27FC236}">
                <a16:creationId xmlns:a16="http://schemas.microsoft.com/office/drawing/2014/main" id="{E13B142A-F68F-2786-72E9-9E48F82670CB}"/>
              </a:ext>
            </a:extLst>
          </p:cNvPr>
          <p:cNvCxnSpPr/>
          <p:nvPr/>
        </p:nvCxnSpPr>
        <p:spPr>
          <a:xfrm>
            <a:off x="4276725" y="1282700"/>
            <a:ext cx="762000" cy="0"/>
          </a:xfrm>
          <a:prstGeom prst="straightConnector1">
            <a:avLst/>
          </a:prstGeom>
          <a:ln w="412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F72D71BD-AC5D-968C-C6FF-435D6737275C}"/>
              </a:ext>
            </a:extLst>
          </p:cNvPr>
          <p:cNvCxnSpPr/>
          <p:nvPr/>
        </p:nvCxnSpPr>
        <p:spPr>
          <a:xfrm>
            <a:off x="4295775" y="1790700"/>
            <a:ext cx="762000" cy="0"/>
          </a:xfrm>
          <a:prstGeom prst="straightConnector1">
            <a:avLst/>
          </a:prstGeom>
          <a:ln w="412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09FD16E7-8728-ABFB-8D81-0BD920DE571F}"/>
              </a:ext>
            </a:extLst>
          </p:cNvPr>
          <p:cNvCxnSpPr/>
          <p:nvPr/>
        </p:nvCxnSpPr>
        <p:spPr>
          <a:xfrm>
            <a:off x="4295775" y="2352675"/>
            <a:ext cx="762000" cy="0"/>
          </a:xfrm>
          <a:prstGeom prst="straightConnector1">
            <a:avLst/>
          </a:prstGeom>
          <a:ln w="412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F17E3F3C-AB82-A69A-0594-C196D567E30D}"/>
              </a:ext>
            </a:extLst>
          </p:cNvPr>
          <p:cNvCxnSpPr/>
          <p:nvPr/>
        </p:nvCxnSpPr>
        <p:spPr>
          <a:xfrm>
            <a:off x="4295775" y="2809875"/>
            <a:ext cx="762000" cy="0"/>
          </a:xfrm>
          <a:prstGeom prst="straightConnector1">
            <a:avLst/>
          </a:prstGeom>
          <a:ln w="412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8781A895-744B-531E-522D-F078D080260E}"/>
              </a:ext>
            </a:extLst>
          </p:cNvPr>
          <p:cNvCxnSpPr/>
          <p:nvPr/>
        </p:nvCxnSpPr>
        <p:spPr>
          <a:xfrm>
            <a:off x="4295775" y="3257550"/>
            <a:ext cx="762000" cy="0"/>
          </a:xfrm>
          <a:prstGeom prst="straightConnector1">
            <a:avLst/>
          </a:prstGeom>
          <a:ln w="412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87091C58-ABA9-BB54-69C0-EB2A43127D49}"/>
              </a:ext>
            </a:extLst>
          </p:cNvPr>
          <p:cNvCxnSpPr/>
          <p:nvPr/>
        </p:nvCxnSpPr>
        <p:spPr>
          <a:xfrm>
            <a:off x="4295775" y="3619500"/>
            <a:ext cx="762000" cy="0"/>
          </a:xfrm>
          <a:prstGeom prst="straightConnector1">
            <a:avLst/>
          </a:prstGeom>
          <a:ln w="412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F454B02B-0F82-AA1B-4E40-B77AE91B2590}"/>
              </a:ext>
            </a:extLst>
          </p:cNvPr>
          <p:cNvCxnSpPr/>
          <p:nvPr/>
        </p:nvCxnSpPr>
        <p:spPr>
          <a:xfrm>
            <a:off x="4276725" y="4813300"/>
            <a:ext cx="762000" cy="0"/>
          </a:xfrm>
          <a:prstGeom prst="straightConnector1">
            <a:avLst/>
          </a:prstGeom>
          <a:ln w="412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C5127ED4-8EC4-E393-2DE1-2610D72492F9}"/>
              </a:ext>
            </a:extLst>
          </p:cNvPr>
          <p:cNvCxnSpPr/>
          <p:nvPr/>
        </p:nvCxnSpPr>
        <p:spPr>
          <a:xfrm>
            <a:off x="5308600" y="5394325"/>
            <a:ext cx="762000" cy="0"/>
          </a:xfrm>
          <a:prstGeom prst="straightConnector1">
            <a:avLst/>
          </a:prstGeom>
          <a:ln w="412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B04B2E47-4F3A-8342-27AB-8656FFDA5F60}"/>
              </a:ext>
            </a:extLst>
          </p:cNvPr>
          <p:cNvSpPr txBox="1"/>
          <p:nvPr/>
        </p:nvSpPr>
        <p:spPr>
          <a:xfrm>
            <a:off x="76200" y="2266950"/>
            <a:ext cx="2895600" cy="369332"/>
          </a:xfrm>
          <a:prstGeom prst="rect">
            <a:avLst/>
          </a:prstGeom>
          <a:noFill/>
        </p:spPr>
        <p:txBody>
          <a:bodyPr wrap="square" rtlCol="0">
            <a:spAutoFit/>
          </a:bodyPr>
          <a:lstStyle/>
          <a:p>
            <a:r>
              <a:rPr lang="en-US" dirty="0"/>
              <a:t>Upload each RINEX file.</a:t>
            </a:r>
          </a:p>
        </p:txBody>
      </p:sp>
    </p:spTree>
    <p:extLst>
      <p:ext uri="{BB962C8B-B14F-4D97-AF65-F5344CB8AC3E}">
        <p14:creationId xmlns:p14="http://schemas.microsoft.com/office/powerpoint/2010/main" val="340424070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50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nodeType="afterEffect">
                                  <p:stCondLst>
                                    <p:cond delay="50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0-#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8" fill="hold" nodeType="afterEffect">
                                  <p:stCondLst>
                                    <p:cond delay="50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0-#ppt_w/2"/>
                                          </p:val>
                                        </p:tav>
                                        <p:tav tm="100000">
                                          <p:val>
                                            <p:strVal val="#ppt_x"/>
                                          </p:val>
                                        </p:tav>
                                      </p:tavLst>
                                    </p:anim>
                                    <p:anim calcmode="lin" valueType="num">
                                      <p:cBhvr additive="base">
                                        <p:cTn id="18" dur="500" fill="hold"/>
                                        <p:tgtEl>
                                          <p:spTgt spid="14"/>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2" presetClass="entr" presetSubtype="8" fill="hold" nodeType="afterEffect">
                                  <p:stCondLst>
                                    <p:cond delay="50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0-#ppt_w/2"/>
                                          </p:val>
                                        </p:tav>
                                        <p:tav tm="100000">
                                          <p:val>
                                            <p:strVal val="#ppt_x"/>
                                          </p:val>
                                        </p:tav>
                                      </p:tavLst>
                                    </p:anim>
                                    <p:anim calcmode="lin" valueType="num">
                                      <p:cBhvr additive="base">
                                        <p:cTn id="23" dur="500" fill="hold"/>
                                        <p:tgtEl>
                                          <p:spTgt spid="15"/>
                                        </p:tgtEl>
                                        <p:attrNameLst>
                                          <p:attrName>ppt_y</p:attrName>
                                        </p:attrNameLst>
                                      </p:cBhvr>
                                      <p:tavLst>
                                        <p:tav tm="0">
                                          <p:val>
                                            <p:strVal val="#ppt_y"/>
                                          </p:val>
                                        </p:tav>
                                        <p:tav tm="100000">
                                          <p:val>
                                            <p:strVal val="#ppt_y"/>
                                          </p:val>
                                        </p:tav>
                                      </p:tavLst>
                                    </p:anim>
                                  </p:childTnLst>
                                </p:cTn>
                              </p:par>
                            </p:childTnLst>
                          </p:cTn>
                        </p:par>
                        <p:par>
                          <p:cTn id="24" fill="hold">
                            <p:stCondLst>
                              <p:cond delay="4000"/>
                            </p:stCondLst>
                            <p:childTnLst>
                              <p:par>
                                <p:cTn id="25" presetID="2" presetClass="entr" presetSubtype="8" fill="hold" nodeType="afterEffect">
                                  <p:stCondLst>
                                    <p:cond delay="50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0-#ppt_w/2"/>
                                          </p:val>
                                        </p:tav>
                                        <p:tav tm="100000">
                                          <p:val>
                                            <p:strVal val="#ppt_x"/>
                                          </p:val>
                                        </p:tav>
                                      </p:tavLst>
                                    </p:anim>
                                    <p:anim calcmode="lin" valueType="num">
                                      <p:cBhvr additive="base">
                                        <p:cTn id="28" dur="500" fill="hold"/>
                                        <p:tgtEl>
                                          <p:spTgt spid="16"/>
                                        </p:tgtEl>
                                        <p:attrNameLst>
                                          <p:attrName>ppt_y</p:attrName>
                                        </p:attrNameLst>
                                      </p:cBhvr>
                                      <p:tavLst>
                                        <p:tav tm="0">
                                          <p:val>
                                            <p:strVal val="#ppt_y"/>
                                          </p:val>
                                        </p:tav>
                                        <p:tav tm="100000">
                                          <p:val>
                                            <p:strVal val="#ppt_y"/>
                                          </p:val>
                                        </p:tav>
                                      </p:tavLst>
                                    </p:anim>
                                  </p:childTnLst>
                                </p:cTn>
                              </p:par>
                            </p:childTnLst>
                          </p:cTn>
                        </p:par>
                        <p:par>
                          <p:cTn id="29" fill="hold">
                            <p:stCondLst>
                              <p:cond delay="5000"/>
                            </p:stCondLst>
                            <p:childTnLst>
                              <p:par>
                                <p:cTn id="30" presetID="2" presetClass="entr" presetSubtype="8" fill="hold" nodeType="afterEffect">
                                  <p:stCondLst>
                                    <p:cond delay="50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0-#ppt_w/2"/>
                                          </p:val>
                                        </p:tav>
                                        <p:tav tm="100000">
                                          <p:val>
                                            <p:strVal val="#ppt_x"/>
                                          </p:val>
                                        </p:tav>
                                      </p:tavLst>
                                    </p:anim>
                                    <p:anim calcmode="lin" valueType="num">
                                      <p:cBhvr additive="base">
                                        <p:cTn id="33" dur="500" fill="hold"/>
                                        <p:tgtEl>
                                          <p:spTgt spid="17"/>
                                        </p:tgtEl>
                                        <p:attrNameLst>
                                          <p:attrName>ppt_y</p:attrName>
                                        </p:attrNameLst>
                                      </p:cBhvr>
                                      <p:tavLst>
                                        <p:tav tm="0">
                                          <p:val>
                                            <p:strVal val="#ppt_y"/>
                                          </p:val>
                                        </p:tav>
                                        <p:tav tm="100000">
                                          <p:val>
                                            <p:strVal val="#ppt_y"/>
                                          </p:val>
                                        </p:tav>
                                      </p:tavLst>
                                    </p:anim>
                                  </p:childTnLst>
                                </p:cTn>
                              </p:par>
                            </p:childTnLst>
                          </p:cTn>
                        </p:par>
                        <p:par>
                          <p:cTn id="34" fill="hold">
                            <p:stCondLst>
                              <p:cond delay="6000"/>
                            </p:stCondLst>
                            <p:childTnLst>
                              <p:par>
                                <p:cTn id="35" presetID="2" presetClass="entr" presetSubtype="8" fill="hold" nodeType="afterEffect">
                                  <p:stCondLst>
                                    <p:cond delay="50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0-#ppt_w/2"/>
                                          </p:val>
                                        </p:tav>
                                        <p:tav tm="100000">
                                          <p:val>
                                            <p:strVal val="#ppt_x"/>
                                          </p:val>
                                        </p:tav>
                                      </p:tavLst>
                                    </p:anim>
                                    <p:anim calcmode="lin" valueType="num">
                                      <p:cBhvr additive="base">
                                        <p:cTn id="38" dur="500" fill="hold"/>
                                        <p:tgtEl>
                                          <p:spTgt spid="18"/>
                                        </p:tgtEl>
                                        <p:attrNameLst>
                                          <p:attrName>ppt_y</p:attrName>
                                        </p:attrNameLst>
                                      </p:cBhvr>
                                      <p:tavLst>
                                        <p:tav tm="0">
                                          <p:val>
                                            <p:strVal val="#ppt_y"/>
                                          </p:val>
                                        </p:tav>
                                        <p:tav tm="100000">
                                          <p:val>
                                            <p:strVal val="#ppt_y"/>
                                          </p:val>
                                        </p:tav>
                                      </p:tavLst>
                                    </p:anim>
                                  </p:childTnLst>
                                </p:cTn>
                              </p:par>
                            </p:childTnLst>
                          </p:cTn>
                        </p:par>
                        <p:par>
                          <p:cTn id="39" fill="hold">
                            <p:stCondLst>
                              <p:cond delay="7000"/>
                            </p:stCondLst>
                            <p:childTnLst>
                              <p:par>
                                <p:cTn id="40" presetID="2" presetClass="entr" presetSubtype="8" fill="hold" nodeType="afterEffect">
                                  <p:stCondLst>
                                    <p:cond delay="50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500" fill="hold"/>
                                        <p:tgtEl>
                                          <p:spTgt spid="19"/>
                                        </p:tgtEl>
                                        <p:attrNameLst>
                                          <p:attrName>ppt_x</p:attrName>
                                        </p:attrNameLst>
                                      </p:cBhvr>
                                      <p:tavLst>
                                        <p:tav tm="0">
                                          <p:val>
                                            <p:strVal val="0-#ppt_w/2"/>
                                          </p:val>
                                        </p:tav>
                                        <p:tav tm="100000">
                                          <p:val>
                                            <p:strVal val="#ppt_x"/>
                                          </p:val>
                                        </p:tav>
                                      </p:tavLst>
                                    </p:anim>
                                    <p:anim calcmode="lin" valueType="num">
                                      <p:cBhvr additive="base">
                                        <p:cTn id="43"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AA657-DF4D-4324-BF4C-2E0466E72345}"/>
              </a:ext>
            </a:extLst>
          </p:cNvPr>
          <p:cNvSpPr>
            <a:spLocks noGrp="1"/>
          </p:cNvSpPr>
          <p:nvPr>
            <p:ph type="title"/>
          </p:nvPr>
        </p:nvSpPr>
        <p:spPr/>
        <p:txBody>
          <a:bodyPr/>
          <a:lstStyle/>
          <a:p>
            <a:r>
              <a:rPr lang="en-US" dirty="0"/>
              <a:t>Upload a File</a:t>
            </a:r>
          </a:p>
        </p:txBody>
      </p:sp>
      <p:sp>
        <p:nvSpPr>
          <p:cNvPr id="4" name="Date Placeholder 3">
            <a:extLst>
              <a:ext uri="{FF2B5EF4-FFF2-40B4-BE49-F238E27FC236}">
                <a16:creationId xmlns:a16="http://schemas.microsoft.com/office/drawing/2014/main" id="{66AE1FED-0EB8-F60B-7A7C-8ACB3260FB5E}"/>
              </a:ext>
            </a:extLst>
          </p:cNvPr>
          <p:cNvSpPr>
            <a:spLocks noGrp="1"/>
          </p:cNvSpPr>
          <p:nvPr>
            <p:ph type="dt" sz="half" idx="10"/>
          </p:nvPr>
        </p:nvSpPr>
        <p:spPr/>
        <p:txBody>
          <a:bodyPr/>
          <a:lstStyle/>
          <a:p>
            <a:pPr>
              <a:defRPr/>
            </a:pPr>
            <a:r>
              <a:rPr lang="en-US"/>
              <a:t>2023-10-16</a:t>
            </a:r>
            <a:endParaRPr lang="en-US" dirty="0"/>
          </a:p>
        </p:txBody>
      </p:sp>
      <p:sp>
        <p:nvSpPr>
          <p:cNvPr id="5" name="Footer Placeholder 4">
            <a:extLst>
              <a:ext uri="{FF2B5EF4-FFF2-40B4-BE49-F238E27FC236}">
                <a16:creationId xmlns:a16="http://schemas.microsoft.com/office/drawing/2014/main" id="{41F03F40-A6B0-4547-F551-DF17CA73FFA7}"/>
              </a:ext>
            </a:extLst>
          </p:cNvPr>
          <p:cNvSpPr>
            <a:spLocks noGrp="1"/>
          </p:cNvSpPr>
          <p:nvPr>
            <p:ph type="ftr" sz="quarter" idx="11"/>
          </p:nvPr>
        </p:nvSpPr>
        <p:spPr/>
        <p:txBody>
          <a:bodyPr/>
          <a:lstStyle/>
          <a:p>
            <a:pPr>
              <a:defRPr/>
            </a:pPr>
            <a:r>
              <a:rPr lang="en-US"/>
              <a:t>Step 2 : Uploading Data</a:t>
            </a:r>
            <a:endParaRPr lang="en-US" dirty="0"/>
          </a:p>
        </p:txBody>
      </p:sp>
      <p:sp>
        <p:nvSpPr>
          <p:cNvPr id="6" name="Slide Number Placeholder 5">
            <a:extLst>
              <a:ext uri="{FF2B5EF4-FFF2-40B4-BE49-F238E27FC236}">
                <a16:creationId xmlns:a16="http://schemas.microsoft.com/office/drawing/2014/main" id="{3B794360-BED7-CCDB-6BB5-DE21160B6D82}"/>
              </a:ext>
            </a:extLst>
          </p:cNvPr>
          <p:cNvSpPr>
            <a:spLocks noGrp="1"/>
          </p:cNvSpPr>
          <p:nvPr>
            <p:ph type="sldNum" sz="quarter" idx="12"/>
          </p:nvPr>
        </p:nvSpPr>
        <p:spPr/>
        <p:txBody>
          <a:bodyPr/>
          <a:lstStyle/>
          <a:p>
            <a:pPr>
              <a:defRPr/>
            </a:pPr>
            <a:fld id="{73529DF9-F8E1-4220-8C8F-E52644C5560B}" type="slidenum">
              <a:rPr lang="en-US" smtClean="0"/>
              <a:pPr>
                <a:defRPr/>
              </a:pPr>
              <a:t>81</a:t>
            </a:fld>
            <a:endParaRPr lang="en-US"/>
          </a:p>
        </p:txBody>
      </p:sp>
      <p:pic>
        <p:nvPicPr>
          <p:cNvPr id="8" name="Picture 7">
            <a:extLst>
              <a:ext uri="{FF2B5EF4-FFF2-40B4-BE49-F238E27FC236}">
                <a16:creationId xmlns:a16="http://schemas.microsoft.com/office/drawing/2014/main" id="{886D71DC-6452-77C4-732D-5837B07EB390}"/>
              </a:ext>
            </a:extLst>
          </p:cNvPr>
          <p:cNvPicPr>
            <a:picLocks noChangeAspect="1"/>
          </p:cNvPicPr>
          <p:nvPr/>
        </p:nvPicPr>
        <p:blipFill>
          <a:blip r:embed="rId2"/>
          <a:stretch>
            <a:fillRect/>
          </a:stretch>
        </p:blipFill>
        <p:spPr>
          <a:xfrm>
            <a:off x="2277333" y="1238482"/>
            <a:ext cx="6866667" cy="3714286"/>
          </a:xfrm>
          <a:prstGeom prst="rect">
            <a:avLst/>
          </a:prstGeom>
        </p:spPr>
      </p:pic>
      <p:sp>
        <p:nvSpPr>
          <p:cNvPr id="11" name="TextBox 10">
            <a:extLst>
              <a:ext uri="{FF2B5EF4-FFF2-40B4-BE49-F238E27FC236}">
                <a16:creationId xmlns:a16="http://schemas.microsoft.com/office/drawing/2014/main" id="{DCC674D0-CC83-1C4B-57D2-B8B1223CD765}"/>
              </a:ext>
            </a:extLst>
          </p:cNvPr>
          <p:cNvSpPr txBox="1"/>
          <p:nvPr/>
        </p:nvSpPr>
        <p:spPr>
          <a:xfrm>
            <a:off x="76200" y="2266950"/>
            <a:ext cx="2895600" cy="369332"/>
          </a:xfrm>
          <a:prstGeom prst="rect">
            <a:avLst/>
          </a:prstGeom>
          <a:noFill/>
        </p:spPr>
        <p:txBody>
          <a:bodyPr wrap="square" rtlCol="0">
            <a:spAutoFit/>
          </a:bodyPr>
          <a:lstStyle/>
          <a:p>
            <a:r>
              <a:rPr lang="en-US" dirty="0"/>
              <a:t>Verify your entries.</a:t>
            </a:r>
          </a:p>
        </p:txBody>
      </p:sp>
    </p:spTree>
    <p:extLst>
      <p:ext uri="{BB962C8B-B14F-4D97-AF65-F5344CB8AC3E}">
        <p14:creationId xmlns:p14="http://schemas.microsoft.com/office/powerpoint/2010/main" val="13733306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286000"/>
            <a:ext cx="7772400" cy="762246"/>
          </a:xfrm>
        </p:spPr>
        <p:txBody>
          <a:bodyPr/>
          <a:lstStyle/>
          <a:p>
            <a:r>
              <a:rPr lang="en-US" dirty="0"/>
              <a:t>OPUS Projects Manager Training</a:t>
            </a:r>
          </a:p>
        </p:txBody>
      </p:sp>
      <p:sp>
        <p:nvSpPr>
          <p:cNvPr id="3" name="Subtitle 2"/>
          <p:cNvSpPr>
            <a:spLocks noGrp="1"/>
          </p:cNvSpPr>
          <p:nvPr>
            <p:ph type="subTitle" idx="1"/>
          </p:nvPr>
        </p:nvSpPr>
        <p:spPr/>
        <p:txBody>
          <a:bodyPr/>
          <a:lstStyle/>
          <a:p>
            <a:br>
              <a:rPr lang="en-US"/>
            </a:br>
            <a:r>
              <a:rPr lang="en-US"/>
              <a:t> ngs.opus.projects@noaa.gov</a:t>
            </a:r>
            <a:endParaRPr lang="en-US" dirty="0"/>
          </a:p>
        </p:txBody>
      </p:sp>
      <p:sp>
        <p:nvSpPr>
          <p:cNvPr id="10" name="Date Placeholder 9"/>
          <p:cNvSpPr>
            <a:spLocks noGrp="1"/>
          </p:cNvSpPr>
          <p:nvPr>
            <p:ph type="dt" sz="half" idx="10"/>
          </p:nvPr>
        </p:nvSpPr>
        <p:spPr/>
        <p:txBody>
          <a:bodyPr/>
          <a:lstStyle/>
          <a:p>
            <a:pPr>
              <a:defRPr/>
            </a:pPr>
            <a:r>
              <a:rPr lang="en-US"/>
              <a:t>2023-10-16</a:t>
            </a:r>
            <a:endParaRPr lang="en-US" dirty="0"/>
          </a:p>
        </p:txBody>
      </p:sp>
      <p:sp>
        <p:nvSpPr>
          <p:cNvPr id="11" name="Slide Number Placeholder 10"/>
          <p:cNvSpPr>
            <a:spLocks noGrp="1"/>
          </p:cNvSpPr>
          <p:nvPr>
            <p:ph type="sldNum" sz="quarter" idx="12"/>
          </p:nvPr>
        </p:nvSpPr>
        <p:spPr/>
        <p:txBody>
          <a:bodyPr/>
          <a:lstStyle/>
          <a:p>
            <a:pPr>
              <a:defRPr/>
            </a:pPr>
            <a:fld id="{4F7DA517-2C82-445E-B311-3D5BB660DD96}" type="slidenum">
              <a:rPr lang="en-US" smtClean="0"/>
              <a:pPr>
                <a:defRPr/>
              </a:pPr>
              <a:t>82</a:t>
            </a:fld>
            <a:endParaRPr lang="en-US"/>
          </a:p>
        </p:txBody>
      </p:sp>
      <p:sp>
        <p:nvSpPr>
          <p:cNvPr id="12" name="Footer Placeholder 11"/>
          <p:cNvSpPr>
            <a:spLocks noGrp="1"/>
          </p:cNvSpPr>
          <p:nvPr>
            <p:ph type="ftr" sz="quarter" idx="11"/>
          </p:nvPr>
        </p:nvSpPr>
        <p:spPr/>
        <p:txBody>
          <a:bodyPr/>
          <a:lstStyle/>
          <a:p>
            <a:pPr>
              <a:defRPr/>
            </a:pPr>
            <a:r>
              <a:rPr lang="en-US" dirty="0"/>
              <a:t>Step 2 : Uploading Data</a:t>
            </a:r>
          </a:p>
        </p:txBody>
      </p:sp>
      <p:sp>
        <p:nvSpPr>
          <p:cNvPr id="7" name="Title 1"/>
          <p:cNvSpPr txBox="1">
            <a:spLocks/>
          </p:cNvSpPr>
          <p:nvPr/>
        </p:nvSpPr>
        <p:spPr bwMode="auto">
          <a:xfrm>
            <a:off x="685800" y="3017520"/>
            <a:ext cx="7772400" cy="76224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lgn="ctr">
              <a:defRPr/>
            </a:pPr>
            <a:r>
              <a:rPr kumimoji="0" lang="en-US" sz="3600" b="0" i="0" u="none" strike="noStrike" kern="1200" cap="none" spc="0" normalizeH="0" baseline="0" noProof="0" dirty="0">
                <a:ln>
                  <a:noFill/>
                </a:ln>
                <a:solidFill>
                  <a:schemeClr val="tx1"/>
                </a:solidFill>
                <a:effectLst/>
                <a:uLnTx/>
                <a:uFillTx/>
                <a:latin typeface="+mj-lt"/>
                <a:ea typeface="+mj-ea"/>
                <a:cs typeface="+mj-cs"/>
              </a:rPr>
              <a:t>Step 2 : </a:t>
            </a:r>
            <a:r>
              <a:rPr lang="en-US" sz="3600" dirty="0">
                <a:latin typeface="+mj-lt"/>
                <a:ea typeface="+mj-ea"/>
                <a:cs typeface="+mj-cs"/>
              </a:rPr>
              <a:t>Uploading Data</a:t>
            </a:r>
            <a:endParaRPr kumimoji="0" lang="en-US" sz="3600" b="0" i="0" u="none" strike="noStrike" kern="1200" cap="none" spc="0" normalizeH="0" baseline="0" noProof="0" dirty="0">
              <a:ln>
                <a:noFill/>
              </a:ln>
              <a:solidFill>
                <a:schemeClr val="tx1"/>
              </a:solidFill>
              <a:effectLst/>
              <a:uLnTx/>
              <a:uFillTx/>
              <a:latin typeface="+mj-lt"/>
              <a:ea typeface="+mj-ea"/>
              <a:cs typeface="+mj-cs"/>
            </a:endParaRPr>
          </a:p>
        </p:txBody>
      </p:sp>
      <p:sp>
        <p:nvSpPr>
          <p:cNvPr id="4" name="TextBox 3">
            <a:extLst>
              <a:ext uri="{FF2B5EF4-FFF2-40B4-BE49-F238E27FC236}">
                <a16:creationId xmlns:a16="http://schemas.microsoft.com/office/drawing/2014/main" id="{1B315F7F-BC08-47A8-8A97-5E90D664D6C4}"/>
              </a:ext>
            </a:extLst>
          </p:cNvPr>
          <p:cNvSpPr txBox="1"/>
          <p:nvPr/>
        </p:nvSpPr>
        <p:spPr>
          <a:xfrm>
            <a:off x="4042064" y="1475509"/>
            <a:ext cx="1059872" cy="584775"/>
          </a:xfrm>
          <a:prstGeom prst="rect">
            <a:avLst/>
          </a:prstGeom>
          <a:noFill/>
        </p:spPr>
        <p:txBody>
          <a:bodyPr wrap="square" rtlCol="0">
            <a:spAutoFit/>
          </a:bodyPr>
          <a:lstStyle/>
          <a:p>
            <a:r>
              <a:rPr lang="en-US" sz="3200" dirty="0"/>
              <a:t>End</a:t>
            </a:r>
          </a:p>
        </p:txBody>
      </p:sp>
    </p:spTree>
    <p:extLst>
      <p:ext uri="{BB962C8B-B14F-4D97-AF65-F5344CB8AC3E}">
        <p14:creationId xmlns:p14="http://schemas.microsoft.com/office/powerpoint/2010/main" val="202974033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5AC7EF4-BD9C-421B-AA16-07EB38E9E883}"/>
              </a:ext>
            </a:extLst>
          </p:cNvPr>
          <p:cNvSpPr/>
          <p:nvPr/>
        </p:nvSpPr>
        <p:spPr>
          <a:xfrm>
            <a:off x="107950" y="2611261"/>
            <a:ext cx="8915311" cy="217664"/>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 name="Rectangle 7">
            <a:extLst>
              <a:ext uri="{FF2B5EF4-FFF2-40B4-BE49-F238E27FC236}">
                <a16:creationId xmlns:a16="http://schemas.microsoft.com/office/drawing/2014/main" id="{07633362-A0B1-41D6-ACF2-EB54A4363799}"/>
              </a:ext>
            </a:extLst>
          </p:cNvPr>
          <p:cNvSpPr/>
          <p:nvPr/>
        </p:nvSpPr>
        <p:spPr>
          <a:xfrm>
            <a:off x="107950" y="3249436"/>
            <a:ext cx="8915311" cy="217664"/>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 name="Rectangle 8">
            <a:extLst>
              <a:ext uri="{FF2B5EF4-FFF2-40B4-BE49-F238E27FC236}">
                <a16:creationId xmlns:a16="http://schemas.microsoft.com/office/drawing/2014/main" id="{2973F861-7A8E-4B70-8372-4B4D36CB30CF}"/>
              </a:ext>
            </a:extLst>
          </p:cNvPr>
          <p:cNvSpPr/>
          <p:nvPr/>
        </p:nvSpPr>
        <p:spPr>
          <a:xfrm>
            <a:off x="107950" y="2826838"/>
            <a:ext cx="8915311" cy="215576"/>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2" name="Title 1">
            <a:extLst>
              <a:ext uri="{FF2B5EF4-FFF2-40B4-BE49-F238E27FC236}">
                <a16:creationId xmlns:a16="http://schemas.microsoft.com/office/drawing/2014/main" id="{7AC7B249-701E-4A74-97D1-46082B43E618}"/>
              </a:ext>
            </a:extLst>
          </p:cNvPr>
          <p:cNvSpPr>
            <a:spLocks noGrp="1"/>
          </p:cNvSpPr>
          <p:nvPr>
            <p:ph type="title"/>
          </p:nvPr>
        </p:nvSpPr>
        <p:spPr/>
        <p:txBody>
          <a:bodyPr/>
          <a:lstStyle/>
          <a:p>
            <a:r>
              <a:rPr lang="en-US" dirty="0"/>
              <a:t>RINEX Header  </a:t>
            </a:r>
            <a:r>
              <a:rPr lang="en-US" sz="3200" dirty="0"/>
              <a:t>(</a:t>
            </a:r>
            <a:r>
              <a:rPr lang="en-US" sz="3200" i="1" dirty="0"/>
              <a:t>BM02121A.13o</a:t>
            </a:r>
            <a:r>
              <a:rPr lang="en-US" sz="3200" dirty="0"/>
              <a:t>)</a:t>
            </a:r>
            <a:endParaRPr lang="en-US" dirty="0"/>
          </a:p>
        </p:txBody>
      </p:sp>
      <p:sp>
        <p:nvSpPr>
          <p:cNvPr id="3" name="Date Placeholder 2">
            <a:extLst>
              <a:ext uri="{FF2B5EF4-FFF2-40B4-BE49-F238E27FC236}">
                <a16:creationId xmlns:a16="http://schemas.microsoft.com/office/drawing/2014/main" id="{801EBFA9-A8F5-48B5-9955-5C58C5378AE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tint val="75000"/>
                  </a:prstClr>
                </a:solidFill>
                <a:effectLst/>
                <a:uLnTx/>
                <a:uFillTx/>
                <a:latin typeface="Calibri"/>
                <a:ea typeface="+mn-ea"/>
                <a:cs typeface="+mn-cs"/>
              </a:rPr>
              <a:t>2023-10-16</a:t>
            </a: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4" name="Footer Placeholder 3">
            <a:extLst>
              <a:ext uri="{FF2B5EF4-FFF2-40B4-BE49-F238E27FC236}">
                <a16:creationId xmlns:a16="http://schemas.microsoft.com/office/drawing/2014/main" id="{02C031D3-2CC5-4C1B-820B-7CB552A17AA1}"/>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tint val="75000"/>
                  </a:prstClr>
                </a:solidFill>
                <a:effectLst/>
                <a:uLnTx/>
                <a:uFillTx/>
                <a:latin typeface="Calibri"/>
                <a:ea typeface="+mn-ea"/>
                <a:cs typeface="+mn-cs"/>
              </a:rPr>
              <a:t>Step 2 : Uploading Data</a:t>
            </a: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Slide Number Placeholder 4">
            <a:extLst>
              <a:ext uri="{FF2B5EF4-FFF2-40B4-BE49-F238E27FC236}">
                <a16:creationId xmlns:a16="http://schemas.microsoft.com/office/drawing/2014/main" id="{C35CED6A-5935-40D9-808C-1B04D7DDBE5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34C86E-AAC7-4EB9-9B17-B55C6A233846}"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TextBox 5">
            <a:extLst>
              <a:ext uri="{FF2B5EF4-FFF2-40B4-BE49-F238E27FC236}">
                <a16:creationId xmlns:a16="http://schemas.microsoft.com/office/drawing/2014/main" id="{190EADA6-9B77-4253-A3AD-5A44F109D17B}"/>
              </a:ext>
            </a:extLst>
          </p:cNvPr>
          <p:cNvSpPr txBox="1"/>
          <p:nvPr/>
        </p:nvSpPr>
        <p:spPr>
          <a:xfrm>
            <a:off x="168362" y="1310769"/>
            <a:ext cx="8807275" cy="4832092"/>
          </a:xfrm>
          <a:prstGeom prst="rect">
            <a:avLst/>
          </a:prstGeom>
          <a:noFill/>
          <a:ln w="25400">
            <a:solidFill>
              <a:srgbClr val="0070C0"/>
            </a:solidFill>
          </a:ln>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2.11           OBSERVATION DATA    GPS(GPS)            RINEX VERSION / TYPE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err="1">
                <a:ln>
                  <a:noFill/>
                </a:ln>
                <a:solidFill>
                  <a:prstClr val="black"/>
                </a:solidFill>
                <a:effectLst/>
                <a:uLnTx/>
                <a:uFillTx/>
                <a:latin typeface="Courier New" panose="02070309020205020404" pitchFamily="49" charset="0"/>
                <a:ea typeface="+mn-ea"/>
                <a:cs typeface="Courier New" panose="02070309020205020404" pitchFamily="49" charset="0"/>
              </a:rPr>
              <a:t>cnvtToRINEX</a:t>
            </a:r>
            <a:r>
              <a:rPr kumimoji="0" lang="en-US" sz="14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2.14.0  </a:t>
            </a:r>
            <a:r>
              <a:rPr kumimoji="0" lang="en-US" sz="1400" b="1" i="0" u="none" strike="noStrike" kern="1200" cap="none" spc="0" normalizeH="0" baseline="0" noProof="0" dirty="0" err="1">
                <a:ln>
                  <a:noFill/>
                </a:ln>
                <a:solidFill>
                  <a:prstClr val="black"/>
                </a:solidFill>
                <a:effectLst/>
                <a:uLnTx/>
                <a:uFillTx/>
                <a:latin typeface="Courier New" panose="02070309020205020404" pitchFamily="49" charset="0"/>
                <a:ea typeface="+mn-ea"/>
                <a:cs typeface="Courier New" panose="02070309020205020404" pitchFamily="49" charset="0"/>
              </a:rPr>
              <a:t>convertToRINEX</a:t>
            </a:r>
            <a:r>
              <a:rPr kumimoji="0" lang="en-US" sz="14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OPR  04-May-13 16:51 UTC PGM / RUN BY / DATE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COMMENT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BM02                                                        MARKER NAME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1005                                                        MARKER NUMBER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Will                ULM AIRPORT CREW                        OBSERVER / AGENCY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4738139036          R6                  4.43                REC # / TYPE / VERS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4738139036          TRM R6                                  ANT # / TYPE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-352723.0133 -4558645.8471  4432311.8395                  APPROX POSITION XYZ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2.0000        0.0000        0.0000                  ANTENNA: DELTA H/E/N</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1     1     0                                          WAVELENGTH FACT L1/2</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4    C1    L1    L2    P2                              # / TYPES OF OBSERV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2013     5     1    19    20    0.0000000     GPS         TIME OF FIRST OBS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2013     5     1    23    53   15.0000000     GPS         TIME OF LAST OBS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0                                                      RCV CLOCK OFFS APPL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16                                                      LEAP SECONDS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17                                                      # OF SATELLITES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G01    63    63    63    63                              PRN / # OF OBS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G03   997   996   996   997                              PRN / # OF OBS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G32   205   205   205   205                              PRN / # OF OBS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CARRIER PHASE MEASUREMENTS: PHASE SHIFTS REMOVED            COMMENT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END OF HEADER </a:t>
            </a:r>
            <a:endParaRPr kumimoji="0" lang="en-US" sz="900" b="0"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endParaRPr>
          </a:p>
        </p:txBody>
      </p:sp>
      <p:sp>
        <p:nvSpPr>
          <p:cNvPr id="10" name="Rectangle 9">
            <a:extLst>
              <a:ext uri="{FF2B5EF4-FFF2-40B4-BE49-F238E27FC236}">
                <a16:creationId xmlns:a16="http://schemas.microsoft.com/office/drawing/2014/main" id="{E5F4E86A-CCCC-4054-89F4-0A7C30D8316D}"/>
              </a:ext>
            </a:extLst>
          </p:cNvPr>
          <p:cNvSpPr/>
          <p:nvPr/>
        </p:nvSpPr>
        <p:spPr>
          <a:xfrm>
            <a:off x="2462796" y="3905943"/>
            <a:ext cx="2448770" cy="217664"/>
          </a:xfrm>
          <a:prstGeom prst="rect">
            <a:avLst/>
          </a:prstGeom>
          <a:solidFill>
            <a:srgbClr val="FF0000">
              <a:alpha val="1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1" name="TextBox 10">
            <a:extLst>
              <a:ext uri="{FF2B5EF4-FFF2-40B4-BE49-F238E27FC236}">
                <a16:creationId xmlns:a16="http://schemas.microsoft.com/office/drawing/2014/main" id="{180B813D-A6D9-48F3-9BB5-64612C2DE72E}"/>
              </a:ext>
            </a:extLst>
          </p:cNvPr>
          <p:cNvSpPr txBox="1"/>
          <p:nvPr/>
        </p:nvSpPr>
        <p:spPr>
          <a:xfrm rot="21314783">
            <a:off x="2701822" y="4315845"/>
            <a:ext cx="2310943" cy="523220"/>
          </a:xfrm>
          <a:prstGeom prst="rect">
            <a:avLst/>
          </a:prstGeom>
          <a:noFill/>
        </p:spPr>
        <p:txBody>
          <a:bodyPr wrap="square" rtlCol="0">
            <a:spAutoFit/>
          </a:bodyPr>
          <a:lstStyle/>
          <a:p>
            <a:r>
              <a:rPr lang="en-US" sz="1400" b="1" i="1" dirty="0">
                <a:solidFill>
                  <a:srgbClr val="FF0000"/>
                </a:solidFill>
              </a:rPr>
              <a:t>Session letter  = “t”</a:t>
            </a:r>
          </a:p>
          <a:p>
            <a:r>
              <a:rPr lang="en-US" sz="1400" b="1" i="1" dirty="0">
                <a:solidFill>
                  <a:srgbClr val="FF0000"/>
                </a:solidFill>
              </a:rPr>
              <a:t>based on starting time</a:t>
            </a:r>
          </a:p>
        </p:txBody>
      </p:sp>
      <p:cxnSp>
        <p:nvCxnSpPr>
          <p:cNvPr id="14" name="Connector: Elbow 13">
            <a:extLst>
              <a:ext uri="{FF2B5EF4-FFF2-40B4-BE49-F238E27FC236}">
                <a16:creationId xmlns:a16="http://schemas.microsoft.com/office/drawing/2014/main" id="{355DB3B0-BC6A-97A6-8DE2-4F83D97F9B24}"/>
              </a:ext>
            </a:extLst>
          </p:cNvPr>
          <p:cNvCxnSpPr>
            <a:cxnSpLocks/>
            <a:stCxn id="10" idx="1"/>
            <a:endCxn id="11" idx="1"/>
          </p:cNvCxnSpPr>
          <p:nvPr/>
        </p:nvCxnSpPr>
        <p:spPr>
          <a:xfrm rot="10800000" flipH="1" flipV="1">
            <a:off x="2462795" y="4014774"/>
            <a:ext cx="243001" cy="658435"/>
          </a:xfrm>
          <a:prstGeom prst="bentConnector3">
            <a:avLst>
              <a:gd name="adj1" fmla="val -94074"/>
            </a:avLst>
          </a:prstGeom>
          <a:ln w="285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5060502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750"/>
                            </p:stCondLst>
                            <p:childTnLst>
                              <p:par>
                                <p:cTn id="9" presetID="22" presetClass="entr" presetSubtype="8" fill="hold" grpId="0" nodeType="afterEffect">
                                  <p:stCondLst>
                                    <p:cond delay="25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500"/>
                            </p:stCondLst>
                            <p:childTnLst>
                              <p:par>
                                <p:cTn id="13" presetID="22" presetClass="entr" presetSubtype="8" fill="hold" grpId="0" nodeType="afterEffect">
                                  <p:stCondLst>
                                    <p:cond delay="25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2250"/>
                            </p:stCondLst>
                            <p:childTnLst>
                              <p:par>
                                <p:cTn id="17" presetID="22" presetClass="entr" presetSubtype="8" fill="hold" grpId="0" nodeType="afterEffect">
                                  <p:stCondLst>
                                    <p:cond delay="25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childTnLst>
                          </p:cTn>
                        </p:par>
                        <p:par>
                          <p:cTn id="20" fill="hold">
                            <p:stCondLst>
                              <p:cond delay="3000"/>
                            </p:stCondLst>
                            <p:childTnLst>
                              <p:par>
                                <p:cTn id="21" presetID="22" presetClass="entr" presetSubtype="1"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up)">
                                      <p:cBhvr>
                                        <p:cTn id="23" dur="500"/>
                                        <p:tgtEl>
                                          <p:spTgt spid="14"/>
                                        </p:tgtEl>
                                      </p:cBhvr>
                                    </p:animEffect>
                                  </p:childTnLst>
                                </p:cTn>
                              </p:par>
                            </p:childTnLst>
                          </p:cTn>
                        </p:par>
                        <p:par>
                          <p:cTn id="24" fill="hold">
                            <p:stCondLst>
                              <p:cond delay="3500"/>
                            </p:stCondLst>
                            <p:childTnLst>
                              <p:par>
                                <p:cTn id="25" presetID="22" presetClass="entr" presetSubtype="8" fill="hold" grpId="0" nodeType="afterEffect">
                                  <p:stCondLst>
                                    <p:cond delay="25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p:bldLst>
  </p:timing>
</p:sld>
</file>

<file path=ppt/theme/theme1.xml><?xml version="1.0" encoding="utf-8"?>
<a:theme xmlns:a="http://schemas.openxmlformats.org/drawingml/2006/main" name="training_draf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training_draft</Template>
  <TotalTime>5421</TotalTime>
  <Words>6756</Words>
  <Application>Microsoft Office PowerPoint</Application>
  <PresentationFormat>On-screen Show (4:3)</PresentationFormat>
  <Paragraphs>1643</Paragraphs>
  <Slides>82</Slides>
  <Notes>45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82</vt:i4>
      </vt:variant>
    </vt:vector>
  </HeadingPairs>
  <TitlesOfParts>
    <vt:vector size="87" baseType="lpstr">
      <vt:lpstr>Arial</vt:lpstr>
      <vt:lpstr>Calibri</vt:lpstr>
      <vt:lpstr>Courier New</vt:lpstr>
      <vt:lpstr>Wingdings</vt:lpstr>
      <vt:lpstr>training_draft</vt:lpstr>
      <vt:lpstr>OPUS Projects Manager Training</vt:lpstr>
      <vt:lpstr>Outline</vt:lpstr>
      <vt:lpstr>What’s in this training?</vt:lpstr>
      <vt:lpstr>PowerPoint Presentation</vt:lpstr>
      <vt:lpstr>PowerPoint Presentation</vt:lpstr>
      <vt:lpstr>PowerPoint Presentation</vt:lpstr>
      <vt:lpstr>RINEX Files (user naming)</vt:lpstr>
      <vt:lpstr>RINEX Files (OPUS PROJECTS)</vt:lpstr>
      <vt:lpstr>RINEX Header  (BM02121A.13o)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Status Check</vt:lpstr>
      <vt:lpstr>PowerPoint Presentation</vt:lpstr>
      <vt:lpstr>PowerPoint Presentation</vt:lpstr>
      <vt:lpstr>PowerPoint Presentation</vt:lpstr>
      <vt:lpstr>PowerPoint Presentation</vt:lpstr>
      <vt:lpstr>PowerPoint Presentation</vt:lpstr>
      <vt:lpstr>Status Check</vt:lpstr>
      <vt:lpstr>Recommendation</vt:lpstr>
      <vt:lpstr>.ZIP Upload via OPUS STATIC</vt:lpstr>
      <vt:lpstr>What a field member would see.</vt:lpstr>
      <vt:lpstr>PowerPoint Presentation</vt:lpstr>
      <vt:lpstr>PowerPoint Presentation</vt:lpstr>
      <vt:lpstr>Let’s look at what we’ve got so far.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Let’s look a little farther ahead.</vt:lpstr>
      <vt:lpstr>PowerPoint Presentation</vt:lpstr>
      <vt:lpstr>PowerPoint Presentation</vt:lpstr>
      <vt:lpstr>PowerPoint Presentation</vt:lpstr>
      <vt:lpstr>Let’s take a short break.</vt:lpstr>
      <vt:lpstr>QA/QC Circle of Trust</vt:lpstr>
      <vt:lpstr>QA/QC of Upload Step</vt:lpstr>
      <vt:lpstr>Compare OPUS STATIC Solutions</vt:lpstr>
      <vt:lpstr>WinTEQC Software</vt:lpstr>
      <vt:lpstr>Organize your Folders</vt:lpstr>
      <vt:lpstr>PowerPoint Presentation</vt:lpstr>
      <vt:lpstr>PowerPoint Presentation</vt:lpstr>
      <vt:lpstr>PowerPoint Presentation</vt:lpstr>
      <vt:lpstr>Individual Mark Page – upper half</vt:lpstr>
      <vt:lpstr>Mark Icon Plot</vt:lpstr>
      <vt:lpstr>Hardware Summary</vt:lpstr>
      <vt:lpstr>RINEX Header  (brmr041i.21o)</vt:lpstr>
      <vt:lpstr>RINEX Header  (BM02121A.13o)</vt:lpstr>
      <vt:lpstr>RCVR_ANT.TAB</vt:lpstr>
      <vt:lpstr>RCVR_ANT.TAB</vt:lpstr>
      <vt:lpstr>NGS ANTCAL page</vt:lpstr>
      <vt:lpstr>RINEX Header  (BM02121A.13o)</vt:lpstr>
      <vt:lpstr>Chesapeake Tutorial Project</vt:lpstr>
      <vt:lpstr>Individual Mark Page – lower half</vt:lpstr>
      <vt:lpstr>Individual Mark Page – lower half</vt:lpstr>
      <vt:lpstr>Edit RINEX Files and Re-submit</vt:lpstr>
      <vt:lpstr>Edit RINEX Files and Re-submit</vt:lpstr>
      <vt:lpstr>Compare &amp; Edit Field Log and RINEX Header</vt:lpstr>
      <vt:lpstr>Upload a File</vt:lpstr>
      <vt:lpstr>Upload a File</vt:lpstr>
      <vt:lpstr>OPUS Projects Manager Training</vt:lpstr>
    </vt:vector>
  </TitlesOfParts>
  <Company>NOS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OPUS-Projects Manager Training</dc:title>
  <dc:subject>Upload</dc:subject>
  <dc:creator>mark.schenewerk</dc:creator>
  <cp:keywords>OPUS-Projects OPUS</cp:keywords>
  <cp:lastModifiedBy>David Zenk</cp:lastModifiedBy>
  <cp:revision>214</cp:revision>
  <dcterms:created xsi:type="dcterms:W3CDTF">2010-09-08T16:22:07Z</dcterms:created>
  <dcterms:modified xsi:type="dcterms:W3CDTF">2023-10-05T16:33:06Z</dcterms:modified>
  <cp:category>training</cp:category>
</cp:coreProperties>
</file>