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 id="2147483684" r:id="rId3"/>
    <p:sldMasterId id="2147483696" r:id="rId4"/>
  </p:sldMasterIdLst>
  <p:notesMasterIdLst>
    <p:notesMasterId r:id="rId76"/>
  </p:notesMasterIdLst>
  <p:sldIdLst>
    <p:sldId id="428" r:id="rId5"/>
    <p:sldId id="257" r:id="rId6"/>
    <p:sldId id="432" r:id="rId7"/>
    <p:sldId id="434" r:id="rId8"/>
    <p:sldId id="429" r:id="rId9"/>
    <p:sldId id="436" r:id="rId10"/>
    <p:sldId id="297" r:id="rId11"/>
    <p:sldId id="256" r:id="rId12"/>
    <p:sldId id="329" r:id="rId13"/>
    <p:sldId id="258" r:id="rId14"/>
    <p:sldId id="289" r:id="rId15"/>
    <p:sldId id="259" r:id="rId16"/>
    <p:sldId id="309" r:id="rId17"/>
    <p:sldId id="315" r:id="rId18"/>
    <p:sldId id="341" r:id="rId19"/>
    <p:sldId id="340" r:id="rId20"/>
    <p:sldId id="327" r:id="rId21"/>
    <p:sldId id="342" r:id="rId22"/>
    <p:sldId id="316" r:id="rId23"/>
    <p:sldId id="328" r:id="rId24"/>
    <p:sldId id="318" r:id="rId25"/>
    <p:sldId id="319" r:id="rId26"/>
    <p:sldId id="320" r:id="rId27"/>
    <p:sldId id="321" r:id="rId28"/>
    <p:sldId id="322" r:id="rId29"/>
    <p:sldId id="323" r:id="rId30"/>
    <p:sldId id="442" r:id="rId31"/>
    <p:sldId id="441" r:id="rId32"/>
    <p:sldId id="324" r:id="rId33"/>
    <p:sldId id="326" r:id="rId34"/>
    <p:sldId id="439" r:id="rId35"/>
    <p:sldId id="343" r:id="rId36"/>
    <p:sldId id="330" r:id="rId37"/>
    <p:sldId id="331" r:id="rId38"/>
    <p:sldId id="332" r:id="rId39"/>
    <p:sldId id="345" r:id="rId40"/>
    <p:sldId id="344" r:id="rId41"/>
    <p:sldId id="346" r:id="rId42"/>
    <p:sldId id="444" r:id="rId43"/>
    <p:sldId id="445" r:id="rId44"/>
    <p:sldId id="446" r:id="rId45"/>
    <p:sldId id="447" r:id="rId46"/>
    <p:sldId id="348" r:id="rId47"/>
    <p:sldId id="437" r:id="rId48"/>
    <p:sldId id="431" r:id="rId49"/>
    <p:sldId id="433" r:id="rId50"/>
    <p:sldId id="438" r:id="rId51"/>
    <p:sldId id="310" r:id="rId52"/>
    <p:sldId id="311" r:id="rId53"/>
    <p:sldId id="347" r:id="rId54"/>
    <p:sldId id="312" r:id="rId55"/>
    <p:sldId id="314" r:id="rId56"/>
    <p:sldId id="290" r:id="rId57"/>
    <p:sldId id="266" r:id="rId58"/>
    <p:sldId id="264" r:id="rId59"/>
    <p:sldId id="285" r:id="rId60"/>
    <p:sldId id="286" r:id="rId61"/>
    <p:sldId id="287" r:id="rId62"/>
    <p:sldId id="291" r:id="rId63"/>
    <p:sldId id="349" r:id="rId64"/>
    <p:sldId id="292" r:id="rId65"/>
    <p:sldId id="440" r:id="rId66"/>
    <p:sldId id="296" r:id="rId67"/>
    <p:sldId id="295" r:id="rId68"/>
    <p:sldId id="448" r:id="rId69"/>
    <p:sldId id="443" r:id="rId70"/>
    <p:sldId id="333" r:id="rId71"/>
    <p:sldId id="334" r:id="rId72"/>
    <p:sldId id="335" r:id="rId73"/>
    <p:sldId id="336" r:id="rId74"/>
    <p:sldId id="337" r:id="rId75"/>
  </p:sldIdLst>
  <p:sldSz cx="6858000" cy="51435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6C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91135" autoAdjust="0"/>
  </p:normalViewPr>
  <p:slideViewPr>
    <p:cSldViewPr snapToGrid="0" snapToObjects="1">
      <p:cViewPr varScale="1">
        <p:scale>
          <a:sx n="121" d="100"/>
          <a:sy n="121" d="100"/>
        </p:scale>
        <p:origin x="1662" y="108"/>
      </p:cViewPr>
      <p:guideLst>
        <p:guide orient="horz" pos="1620"/>
        <p:guide pos="2160"/>
      </p:guideLst>
    </p:cSldViewPr>
  </p:slideViewPr>
  <p:notesTextViewPr>
    <p:cViewPr>
      <p:scale>
        <a:sx n="100" d="100"/>
        <a:sy n="100" d="100"/>
      </p:scale>
      <p:origin x="0" y="0"/>
    </p:cViewPr>
  </p:notesTextViewPr>
  <p:sorterViewPr>
    <p:cViewPr>
      <p:scale>
        <a:sx n="140" d="100"/>
        <a:sy n="140" d="100"/>
      </p:scale>
      <p:origin x="0" y="-537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charts/_rels/chart1.xml.rels><?xml version="1.0" encoding="UTF-8" standalone="yes"?>
<Relationships xmlns="http://schemas.openxmlformats.org/package/2006/relationships"><Relationship Id="rId3" Type="http://schemas.openxmlformats.org/officeDocument/2006/relationships/oleObject" Target="file:///\\ngs-s-brunswick\oad\philippe.hensel\GPS\OPUS_4_0\Occupation_Spacing%20Relationship%20for%20CM%20Heigh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25400" cap="rnd">
              <a:noFill/>
              <a:round/>
            </a:ln>
            <a:effectLst/>
          </c:spPr>
          <c:marker>
            <c:symbol val="circle"/>
            <c:size val="5"/>
            <c:spPr>
              <a:solidFill>
                <a:schemeClr val="accent1"/>
              </a:solidFill>
              <a:ln w="9525">
                <a:solidFill>
                  <a:schemeClr val="accent1"/>
                </a:solidFill>
              </a:ln>
              <a:effectLst/>
            </c:spPr>
          </c:marker>
          <c:trendline>
            <c:spPr>
              <a:ln w="12700" cap="rnd">
                <a:solidFill>
                  <a:schemeClr val="accent1">
                    <a:lumMod val="75000"/>
                  </a:schemeClr>
                </a:solidFill>
                <a:prstDash val="solid"/>
              </a:ln>
              <a:effectLst/>
            </c:spPr>
            <c:trendlineType val="linear"/>
            <c:dispRSqr val="0"/>
            <c:dispEq val="0"/>
          </c:trendline>
          <c:xVal>
            <c:numRef>
              <c:f>Sheet1!$B$3:$B$4</c:f>
              <c:numCache>
                <c:formatCode>General</c:formatCode>
                <c:ptCount val="2"/>
                <c:pt idx="0">
                  <c:v>30</c:v>
                </c:pt>
                <c:pt idx="1">
                  <c:v>50</c:v>
                </c:pt>
              </c:numCache>
            </c:numRef>
          </c:xVal>
          <c:yVal>
            <c:numRef>
              <c:f>Sheet1!$C$3:$C$4</c:f>
              <c:numCache>
                <c:formatCode>General</c:formatCode>
                <c:ptCount val="2"/>
                <c:pt idx="0">
                  <c:v>2</c:v>
                </c:pt>
                <c:pt idx="1">
                  <c:v>6</c:v>
                </c:pt>
              </c:numCache>
            </c:numRef>
          </c:yVal>
          <c:smooth val="0"/>
          <c:extLst>
            <c:ext xmlns:c16="http://schemas.microsoft.com/office/drawing/2014/chart" uri="{C3380CC4-5D6E-409C-BE32-E72D297353CC}">
              <c16:uniqueId val="{00000001-9A85-47CF-8694-E1CE7A3C2E35}"/>
            </c:ext>
          </c:extLst>
        </c:ser>
        <c:dLbls>
          <c:showLegendKey val="0"/>
          <c:showVal val="0"/>
          <c:showCatName val="0"/>
          <c:showSerName val="0"/>
          <c:showPercent val="0"/>
          <c:showBubbleSize val="0"/>
        </c:dLbls>
        <c:axId val="414692936"/>
        <c:axId val="414692608"/>
      </c:scatterChart>
      <c:valAx>
        <c:axId val="414692936"/>
        <c:scaling>
          <c:orientation val="minMax"/>
          <c:min val="0"/>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NAVD 88 Control Spacing (km)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cross"/>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4692608"/>
        <c:crosses val="autoZero"/>
        <c:crossBetween val="midCat"/>
      </c:valAx>
      <c:valAx>
        <c:axId val="414692608"/>
        <c:scaling>
          <c:orientation val="minMax"/>
          <c:max val="12"/>
          <c:min val="0"/>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GPS Occupation Length (hrs)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cross"/>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469293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620C33-7956-4C25-8F66-85C28788CB4D}" type="datetimeFigureOut">
              <a:rPr lang="en-US" smtClean="0"/>
              <a:t>10/5/2023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B29704-260A-4347-8F5A-42DC35CF4EF4}" type="slidenum">
              <a:rPr lang="en-US" smtClean="0"/>
              <a:t>‹#›</a:t>
            </a:fld>
            <a:endParaRPr lang="en-US"/>
          </a:p>
        </p:txBody>
      </p:sp>
    </p:spTree>
    <p:extLst>
      <p:ext uri="{BB962C8B-B14F-4D97-AF65-F5344CB8AC3E}">
        <p14:creationId xmlns:p14="http://schemas.microsoft.com/office/powerpoint/2010/main" val="2377836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indent="1588">
              <a:spcBef>
                <a:spcPct val="50000"/>
              </a:spcBef>
              <a:defRPr/>
            </a:pPr>
            <a:endParaRPr lang="en-US" dirty="0"/>
          </a:p>
        </p:txBody>
      </p:sp>
      <p:sp>
        <p:nvSpPr>
          <p:cNvPr id="24580" name="Slide Number Placeholder 3"/>
          <p:cNvSpPr>
            <a:spLocks noGrp="1"/>
          </p:cNvSpPr>
          <p:nvPr>
            <p:ph type="sldNum" sz="quarter" idx="5"/>
          </p:nvPr>
        </p:nvSpPr>
        <p:spPr>
          <a:noFill/>
        </p:spPr>
        <p:txBody>
          <a:bodyPr/>
          <a:lstStyle/>
          <a:p>
            <a:fld id="{49BAA7BA-06F7-4E97-BFB7-A63A80A935F2}" type="slidenum">
              <a:rPr lang="en-US" smtClean="0"/>
              <a:pPr/>
              <a:t>1</a:t>
            </a:fld>
            <a:endParaRPr lang="en-US"/>
          </a:p>
        </p:txBody>
      </p:sp>
      <p:sp>
        <p:nvSpPr>
          <p:cNvPr id="5" name="Date Placeholder 4"/>
          <p:cNvSpPr>
            <a:spLocks noGrp="1"/>
          </p:cNvSpPr>
          <p:nvPr>
            <p:ph type="dt" idx="10"/>
          </p:nvPr>
        </p:nvSpPr>
        <p:spPr/>
        <p:txBody>
          <a:bodyPr/>
          <a:lstStyle/>
          <a:p>
            <a:pPr>
              <a:defRPr/>
            </a:pPr>
            <a:r>
              <a:rPr lang="en-US" dirty="0"/>
              <a:t>2013-08-07</a:t>
            </a:r>
          </a:p>
        </p:txBody>
      </p:sp>
      <p:sp>
        <p:nvSpPr>
          <p:cNvPr id="6" name="Footer Placeholder 5"/>
          <p:cNvSpPr>
            <a:spLocks noGrp="1"/>
          </p:cNvSpPr>
          <p:nvPr>
            <p:ph type="ftr" sz="quarter" idx="11"/>
          </p:nvPr>
        </p:nvSpPr>
        <p:spPr/>
        <p:txBody>
          <a:bodyPr/>
          <a:lstStyle/>
          <a:p>
            <a:pPr>
              <a:defRPr/>
            </a:pPr>
            <a:r>
              <a:rPr lang="en-US"/>
              <a:t>Introduction</a:t>
            </a:r>
          </a:p>
        </p:txBody>
      </p:sp>
      <p:sp>
        <p:nvSpPr>
          <p:cNvPr id="7" name="Header Placeholder 6"/>
          <p:cNvSpPr>
            <a:spLocks noGrp="1"/>
          </p:cNvSpPr>
          <p:nvPr>
            <p:ph type="hdr" sz="quarter" idx="12"/>
          </p:nvPr>
        </p:nvSpPr>
        <p:spPr/>
        <p:txBody>
          <a:bodyPr/>
          <a:lstStyle/>
          <a:p>
            <a:pPr>
              <a:defRPr/>
            </a:pPr>
            <a:r>
              <a:rPr lang="en-US" dirty="0"/>
              <a:t>OPUS Projects Manager Training</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24</a:t>
            </a:fld>
            <a:endParaRPr lang="en-US"/>
          </a:p>
        </p:txBody>
      </p:sp>
    </p:spTree>
    <p:extLst>
      <p:ext uri="{BB962C8B-B14F-4D97-AF65-F5344CB8AC3E}">
        <p14:creationId xmlns:p14="http://schemas.microsoft.com/office/powerpoint/2010/main" val="2918135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BRTW as an example of a bad station</a:t>
            </a:r>
          </a:p>
        </p:txBody>
      </p:sp>
      <p:sp>
        <p:nvSpPr>
          <p:cNvPr id="4" name="Slide Number Placeholder 3"/>
          <p:cNvSpPr>
            <a:spLocks noGrp="1"/>
          </p:cNvSpPr>
          <p:nvPr>
            <p:ph type="sldNum" sz="quarter" idx="10"/>
          </p:nvPr>
        </p:nvSpPr>
        <p:spPr/>
        <p:txBody>
          <a:bodyPr/>
          <a:lstStyle/>
          <a:p>
            <a:fld id="{0EB29704-260A-4347-8F5A-42DC35CF4EF4}" type="slidenum">
              <a:rPr lang="en-US" smtClean="0"/>
              <a:t>25</a:t>
            </a:fld>
            <a:endParaRPr lang="en-US"/>
          </a:p>
        </p:txBody>
      </p:sp>
    </p:spTree>
    <p:extLst>
      <p:ext uri="{BB962C8B-B14F-4D97-AF65-F5344CB8AC3E}">
        <p14:creationId xmlns:p14="http://schemas.microsoft.com/office/powerpoint/2010/main" val="4085309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26</a:t>
            </a:fld>
            <a:endParaRPr lang="en-US"/>
          </a:p>
        </p:txBody>
      </p:sp>
    </p:spTree>
    <p:extLst>
      <p:ext uri="{BB962C8B-B14F-4D97-AF65-F5344CB8AC3E}">
        <p14:creationId xmlns:p14="http://schemas.microsoft.com/office/powerpoint/2010/main" val="2538411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29</a:t>
            </a:fld>
            <a:endParaRPr lang="en-US"/>
          </a:p>
        </p:txBody>
      </p:sp>
    </p:spTree>
    <p:extLst>
      <p:ext uri="{BB962C8B-B14F-4D97-AF65-F5344CB8AC3E}">
        <p14:creationId xmlns:p14="http://schemas.microsoft.com/office/powerpoint/2010/main" val="117943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Session: </a:t>
            </a:r>
            <a:r>
              <a:rPr lang="en-US" sz="1200" dirty="0">
                <a:latin typeface="Times New Roman" panose="02020603050405020304" pitchFamily="18" charset="0"/>
                <a:cs typeface="Times New Roman" panose="02020603050405020304" pitchFamily="18" charset="0"/>
              </a:rPr>
              <a:t>Correlations among marks uses common-mode errors to increase accuracies</a:t>
            </a:r>
          </a:p>
          <a:p>
            <a:r>
              <a:rPr lang="en-US" dirty="0"/>
              <a:t>Note that </a:t>
            </a:r>
            <a:r>
              <a:rPr lang="en-US" sz="1200" dirty="0">
                <a:latin typeface="Times New Roman" panose="02020603050405020304" pitchFamily="18" charset="0"/>
                <a:cs typeface="Times New Roman" panose="02020603050405020304" pitchFamily="18" charset="0"/>
              </a:rPr>
              <a:t>vendor software typically goes straight to network solution, but OPUS Projects requires session processing first</a:t>
            </a:r>
          </a:p>
          <a:p>
            <a:r>
              <a:rPr lang="en-US" sz="1200" dirty="0">
                <a:latin typeface="Times New Roman" panose="02020603050405020304" pitchFamily="18" charset="0"/>
                <a:cs typeface="Times New Roman" panose="02020603050405020304" pitchFamily="18" charset="0"/>
              </a:rPr>
              <a:t>ALSO, note that in the (near) future, you will be able to import Real-Time VECTORS (RTK, RTN) into your project</a:t>
            </a: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30</a:t>
            </a:fld>
            <a:endParaRPr lang="en-US"/>
          </a:p>
        </p:txBody>
      </p:sp>
    </p:spTree>
    <p:extLst>
      <p:ext uri="{BB962C8B-B14F-4D97-AF65-F5344CB8AC3E}">
        <p14:creationId xmlns:p14="http://schemas.microsoft.com/office/powerpoint/2010/main" val="3935751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What marks could be used to tie your survey to NAVD 88?</a:t>
            </a:r>
          </a:p>
          <a:p>
            <a:r>
              <a:rPr lang="en-US" dirty="0"/>
              <a:t>Leveled Heights of First or Second Order are best</a:t>
            </a:r>
          </a:p>
          <a:p>
            <a:r>
              <a:rPr lang="en-US" dirty="0"/>
              <a:t>Next, you could </a:t>
            </a:r>
            <a:r>
              <a:rPr lang="en-US"/>
              <a:t>consider using GPS-derived </a:t>
            </a:r>
          </a:p>
        </p:txBody>
      </p:sp>
      <p:sp>
        <p:nvSpPr>
          <p:cNvPr id="4" name="Slide Number Placeholder 3"/>
          <p:cNvSpPr>
            <a:spLocks noGrp="1"/>
          </p:cNvSpPr>
          <p:nvPr>
            <p:ph type="sldNum" sz="quarter" idx="10"/>
          </p:nvPr>
        </p:nvSpPr>
        <p:spPr/>
        <p:txBody>
          <a:bodyPr/>
          <a:lstStyle/>
          <a:p>
            <a:fld id="{0EB29704-260A-4347-8F5A-42DC35CF4EF4}" type="slidenum">
              <a:rPr lang="en-US" smtClean="0"/>
              <a:t>35</a:t>
            </a:fld>
            <a:endParaRPr lang="en-US"/>
          </a:p>
        </p:txBody>
      </p:sp>
    </p:spTree>
    <p:extLst>
      <p:ext uri="{BB962C8B-B14F-4D97-AF65-F5344CB8AC3E}">
        <p14:creationId xmlns:p14="http://schemas.microsoft.com/office/powerpoint/2010/main" val="405246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Note:</a:t>
            </a:r>
            <a:r>
              <a:rPr lang="en-US" baseline="0" dirty="0"/>
              <a:t> You may need to request a NGS Agency Code! You’ll need that later to create your OPUS Project </a:t>
            </a:r>
            <a:r>
              <a:rPr lang="en-US" baseline="0" dirty="0" err="1"/>
              <a:t>project</a:t>
            </a:r>
            <a:r>
              <a:rPr lang="en-US" baseline="0" dirty="0"/>
              <a:t> for submission to NGS</a:t>
            </a:r>
          </a:p>
          <a:p>
            <a:r>
              <a:rPr lang="en-US" baseline="0" dirty="0"/>
              <a:t>Take all three photos available on the Mark Recovery Form –these are the three photos that get loaded. They are already named correctly if you use the form.</a:t>
            </a: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36</a:t>
            </a:fld>
            <a:endParaRPr lang="en-US"/>
          </a:p>
        </p:txBody>
      </p:sp>
    </p:spTree>
    <p:extLst>
      <p:ext uri="{BB962C8B-B14F-4D97-AF65-F5344CB8AC3E}">
        <p14:creationId xmlns:p14="http://schemas.microsoft.com/office/powerpoint/2010/main" val="1234249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Never assume that marks will be found</a:t>
            </a:r>
            <a:r>
              <a:rPr lang="en-US" baseline="0" dirty="0"/>
              <a:t> in good condition</a:t>
            </a:r>
          </a:p>
          <a:p>
            <a:r>
              <a:rPr lang="en-US" baseline="0" dirty="0"/>
              <a:t>Sky view: talk about the importance of obstructions in degrading GNSS signals. There is a lot of confusion about what an obstruction really is. Sky view is covered in OP101.</a:t>
            </a:r>
          </a:p>
          <a:p>
            <a:r>
              <a:rPr lang="en-US" baseline="0" dirty="0"/>
              <a:t>Elevation mask: doesn’t really matter if you set it in the receiver or set it in OP. However, if you set mask too high in receiver, there’s nothing you can do in OP to recover that missing data.</a:t>
            </a: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37</a:t>
            </a:fld>
            <a:endParaRPr lang="en-US"/>
          </a:p>
        </p:txBody>
      </p:sp>
    </p:spTree>
    <p:extLst>
      <p:ext uri="{BB962C8B-B14F-4D97-AF65-F5344CB8AC3E}">
        <p14:creationId xmlns:p14="http://schemas.microsoft.com/office/powerpoint/2010/main" val="2135982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B29704-260A-4347-8F5A-42DC35CF4EF4}" type="slidenum">
              <a:rPr lang="en-US" smtClean="0"/>
              <a:t>39</a:t>
            </a:fld>
            <a:endParaRPr lang="en-US"/>
          </a:p>
        </p:txBody>
      </p:sp>
    </p:spTree>
    <p:extLst>
      <p:ext uri="{BB962C8B-B14F-4D97-AF65-F5344CB8AC3E}">
        <p14:creationId xmlns:p14="http://schemas.microsoft.com/office/powerpoint/2010/main" val="32554719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Note that the values</a:t>
            </a:r>
            <a:r>
              <a:rPr lang="en-US" baseline="0" dirty="0"/>
              <a:t> are ONE SIGMA. Horizontal needs to be multiplied by 2.5 to get 95% CI (bivariate)\</a:t>
            </a:r>
          </a:p>
          <a:p>
            <a:r>
              <a:rPr lang="en-US" baseline="0" dirty="0"/>
              <a:t>One, 4-hour observation per session gets you close to +/- 3 cm 3D, 2,4 cm Up.</a:t>
            </a: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48</a:t>
            </a:fld>
            <a:endParaRPr lang="en-US"/>
          </a:p>
        </p:txBody>
      </p:sp>
    </p:spTree>
    <p:extLst>
      <p:ext uri="{BB962C8B-B14F-4D97-AF65-F5344CB8AC3E}">
        <p14:creationId xmlns:p14="http://schemas.microsoft.com/office/powerpoint/2010/main" val="3259097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Times New Roman" panose="02020603050405020304" pitchFamily="18" charset="0"/>
                <a:cs typeface="Times New Roman" panose="02020603050405020304" pitchFamily="18" charset="0"/>
              </a:rPr>
              <a:t>Project Development, Project Proposal</a:t>
            </a:r>
            <a:r>
              <a:rPr lang="en-US" sz="1200" baseline="0" dirty="0">
                <a:latin typeface="Times New Roman" panose="02020603050405020304" pitchFamily="18" charset="0"/>
                <a:cs typeface="Times New Roman" panose="02020603050405020304" pitchFamily="18" charset="0"/>
              </a:rPr>
              <a:t>, Create Project in OP</a:t>
            </a:r>
            <a:r>
              <a:rPr lang="en-US" sz="1200" dirty="0">
                <a:latin typeface="Times New Roman" panose="02020603050405020304" pitchFamily="18" charset="0"/>
                <a:cs typeface="Times New Roman" panose="02020603050405020304" pitchFamily="18" charset="0"/>
              </a:rPr>
              <a:t>: Module 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Times New Roman" panose="02020603050405020304" pitchFamily="18" charset="0"/>
                <a:cs typeface="Times New Roman" panose="02020603050405020304" pitchFamily="18" charset="0"/>
              </a:rPr>
              <a:t>Mark Recovery, Photos, Mark</a:t>
            </a:r>
            <a:r>
              <a:rPr lang="en-US" sz="1200" baseline="0" dirty="0">
                <a:latin typeface="Times New Roman" panose="02020603050405020304" pitchFamily="18" charset="0"/>
                <a:cs typeface="Times New Roman" panose="02020603050405020304" pitchFamily="18" charset="0"/>
              </a:rPr>
              <a:t> Descriptions: Module 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latin typeface="Times New Roman" panose="02020603050405020304" pitchFamily="18" charset="0"/>
                <a:cs typeface="Times New Roman" panose="02020603050405020304" pitchFamily="18" charset="0"/>
              </a:rPr>
              <a:t>Field Campaign: that’s on YOU!!</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latin typeface="Times New Roman" panose="02020603050405020304" pitchFamily="18" charset="0"/>
                <a:cs typeface="Times New Roman" panose="02020603050405020304" pitchFamily="18" charset="0"/>
              </a:rPr>
              <a:t>Load observations into OP: we covered that in OP101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latin typeface="Times New Roman" panose="02020603050405020304" pitchFamily="18" charset="0"/>
                <a:cs typeface="Times New Roman" panose="02020603050405020304" pitchFamily="18" charset="0"/>
              </a:rPr>
              <a:t>QA/QC of OPUS solutions: we covered that in OP101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latin typeface="Times New Roman" panose="02020603050405020304" pitchFamily="18" charset="0"/>
                <a:cs typeface="Times New Roman" panose="02020603050405020304" pitchFamily="18" charset="0"/>
              </a:rPr>
              <a:t>Session Processing: covered in OP101 &amp; we’ll recap that shortly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latin typeface="Times New Roman" panose="02020603050405020304" pitchFamily="18" charset="0"/>
                <a:cs typeface="Times New Roman" panose="02020603050405020304" pitchFamily="18" charset="0"/>
              </a:rPr>
              <a:t>Preliminary network solution: covered in OP101, &amp; we’ll recap it shortly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EB29704-260A-4347-8F5A-42DC35CF4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9411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From Dan </a:t>
            </a:r>
            <a:r>
              <a:rPr lang="en-US" dirty="0" err="1"/>
              <a:t>Gillins</a:t>
            </a:r>
            <a:r>
              <a:rPr lang="en-US" dirty="0"/>
              <a:t>: This slide shows difference between minimum</a:t>
            </a:r>
            <a:r>
              <a:rPr lang="en-US" baseline="0" dirty="0"/>
              <a:t> OP requirements (2, 2hr sessions) and more/longer sessions. Longer sessions give you more of a reduction in error than more sessions. Total time on the mark is key. HOWEVER, this assumes that all sessions are good. You can easily have a bad sessions, so it’s ALWAYS better to have more sessions than you need. Problem with 2 sessions: you cannot tell which session might be off: all you could tell is that the two sessions are different, but you wouldn’t necessarily tell which one is </a:t>
            </a:r>
            <a:r>
              <a:rPr lang="en-US" baseline="0" dirty="0" err="1"/>
              <a:t>correvt</a:t>
            </a:r>
            <a:r>
              <a:rPr lang="en-US" baseline="0" dirty="0"/>
              <a:t>.</a:t>
            </a: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49</a:t>
            </a:fld>
            <a:endParaRPr lang="en-US"/>
          </a:p>
        </p:txBody>
      </p:sp>
    </p:spTree>
    <p:extLst>
      <p:ext uri="{BB962C8B-B14F-4D97-AF65-F5344CB8AC3E}">
        <p14:creationId xmlns:p14="http://schemas.microsoft.com/office/powerpoint/2010/main" val="42037706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Final curve is shown, not individual data points (variability not shown)</a:t>
            </a:r>
          </a:p>
        </p:txBody>
      </p:sp>
      <p:sp>
        <p:nvSpPr>
          <p:cNvPr id="4" name="Slide Number Placeholder 3"/>
          <p:cNvSpPr>
            <a:spLocks noGrp="1"/>
          </p:cNvSpPr>
          <p:nvPr>
            <p:ph type="sldNum" sz="quarter" idx="10"/>
          </p:nvPr>
        </p:nvSpPr>
        <p:spPr/>
        <p:txBody>
          <a:bodyPr/>
          <a:lstStyle/>
          <a:p>
            <a:fld id="{0EB29704-260A-4347-8F5A-42DC35CF4EF4}" type="slidenum">
              <a:rPr lang="en-US" smtClean="0"/>
              <a:t>51</a:t>
            </a:fld>
            <a:endParaRPr lang="en-US"/>
          </a:p>
        </p:txBody>
      </p:sp>
    </p:spTree>
    <p:extLst>
      <p:ext uri="{BB962C8B-B14F-4D97-AF65-F5344CB8AC3E}">
        <p14:creationId xmlns:p14="http://schemas.microsoft.com/office/powerpoint/2010/main" val="26135755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If you do not want to go through the project proposal review process, you can still unlock the advanced features of OPUS Projects by assigning the “dummy” tracking ID “0000”</a:t>
            </a: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56</a:t>
            </a:fld>
            <a:endParaRPr lang="en-US"/>
          </a:p>
        </p:txBody>
      </p:sp>
    </p:spTree>
    <p:extLst>
      <p:ext uri="{BB962C8B-B14F-4D97-AF65-F5344CB8AC3E}">
        <p14:creationId xmlns:p14="http://schemas.microsoft.com/office/powerpoint/2010/main" val="1705623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57</a:t>
            </a:fld>
            <a:endParaRPr lang="en-US"/>
          </a:p>
        </p:txBody>
      </p:sp>
    </p:spTree>
    <p:extLst>
      <p:ext uri="{BB962C8B-B14F-4D97-AF65-F5344CB8AC3E}">
        <p14:creationId xmlns:p14="http://schemas.microsoft.com/office/powerpoint/2010/main" val="3932151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58</a:t>
            </a:fld>
            <a:endParaRPr lang="en-US"/>
          </a:p>
        </p:txBody>
      </p:sp>
    </p:spTree>
    <p:extLst>
      <p:ext uri="{BB962C8B-B14F-4D97-AF65-F5344CB8AC3E}">
        <p14:creationId xmlns:p14="http://schemas.microsoft.com/office/powerpoint/2010/main" val="41042307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59</a:t>
            </a:fld>
            <a:endParaRPr lang="en-US"/>
          </a:p>
        </p:txBody>
      </p:sp>
    </p:spTree>
    <p:extLst>
      <p:ext uri="{BB962C8B-B14F-4D97-AF65-F5344CB8AC3E}">
        <p14:creationId xmlns:p14="http://schemas.microsoft.com/office/powerpoint/2010/main" val="13039101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61</a:t>
            </a:fld>
            <a:endParaRPr lang="en-US"/>
          </a:p>
        </p:txBody>
      </p:sp>
    </p:spTree>
    <p:extLst>
      <p:ext uri="{BB962C8B-B14F-4D97-AF65-F5344CB8AC3E}">
        <p14:creationId xmlns:p14="http://schemas.microsoft.com/office/powerpoint/2010/main" val="15842788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OPUS STATIC (upload</a:t>
            </a:r>
            <a:r>
              <a:rPr lang="en-US" baseline="0" dirty="0"/>
              <a:t> page) does not care how you name your observation file.</a:t>
            </a:r>
          </a:p>
          <a:p>
            <a:r>
              <a:rPr lang="en-US" baseline="0" dirty="0"/>
              <a:t>Your OPUS Projects, though, DOES CARE.</a:t>
            </a:r>
          </a:p>
          <a:p>
            <a:r>
              <a:rPr lang="en-US" baseline="0" dirty="0"/>
              <a:t>It will attempt to use the first 4 characters of the observation (RINEX) file name as the name for the user mark associated with the file.</a:t>
            </a:r>
          </a:p>
          <a:p>
            <a:r>
              <a:rPr lang="en-US" baseline="0" dirty="0"/>
              <a:t>Manufacturers often use the serial number of the receiver as the start of the observation file name.</a:t>
            </a:r>
          </a:p>
          <a:p>
            <a:r>
              <a:rPr lang="en-US" baseline="0" dirty="0"/>
              <a:t>If one receiver is used on multiple marks, OPUS Projects will realize this and start using it’s own name of each user mark (e.g. A001).</a:t>
            </a:r>
          </a:p>
          <a:p>
            <a:r>
              <a:rPr lang="en-US" baseline="0" dirty="0"/>
              <a:t>Furthermore, some marks may be located very close to each other, so you want to make sure each observation file is associated with the correct mark.</a:t>
            </a:r>
          </a:p>
          <a:p>
            <a:r>
              <a:rPr lang="en-US" baseline="0" dirty="0"/>
              <a:t>To ensure this, start the RINEX file name with the 4-character ID you will assign to each user mark.</a:t>
            </a:r>
          </a:p>
          <a:p>
            <a:r>
              <a:rPr lang="en-US" baseline="0" dirty="0"/>
              <a:t>More on this in Module 2.</a:t>
            </a:r>
          </a:p>
          <a:p>
            <a:endParaRPr lang="en-US" dirty="0"/>
          </a:p>
        </p:txBody>
      </p:sp>
      <p:sp>
        <p:nvSpPr>
          <p:cNvPr id="4" name="Slide Number Placeholder 3"/>
          <p:cNvSpPr>
            <a:spLocks noGrp="1"/>
          </p:cNvSpPr>
          <p:nvPr>
            <p:ph type="sldNum" sz="quarter" idx="5"/>
          </p:nvPr>
        </p:nvSpPr>
        <p:spPr/>
        <p:txBody>
          <a:bodyPr/>
          <a:lstStyle/>
          <a:p>
            <a:fld id="{0EB29704-260A-4347-8F5A-42DC35CF4EF4}" type="slidenum">
              <a:rPr lang="en-US" smtClean="0"/>
              <a:t>62</a:t>
            </a:fld>
            <a:endParaRPr lang="en-US"/>
          </a:p>
        </p:txBody>
      </p:sp>
    </p:spTree>
    <p:extLst>
      <p:ext uri="{BB962C8B-B14F-4D97-AF65-F5344CB8AC3E}">
        <p14:creationId xmlns:p14="http://schemas.microsoft.com/office/powerpoint/2010/main" val="23809948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0EB29704-260A-4347-8F5A-42DC35CF4EF4}" type="slidenum">
              <a:rPr lang="en-US" smtClean="0"/>
              <a:t>63</a:t>
            </a:fld>
            <a:endParaRPr lang="en-US"/>
          </a:p>
        </p:txBody>
      </p:sp>
    </p:spTree>
    <p:extLst>
      <p:ext uri="{BB962C8B-B14F-4D97-AF65-F5344CB8AC3E}">
        <p14:creationId xmlns:p14="http://schemas.microsoft.com/office/powerpoint/2010/main" val="23767300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64</a:t>
            </a:fld>
            <a:endParaRPr lang="en-US"/>
          </a:p>
        </p:txBody>
      </p:sp>
    </p:spTree>
    <p:extLst>
      <p:ext uri="{BB962C8B-B14F-4D97-AF65-F5344CB8AC3E}">
        <p14:creationId xmlns:p14="http://schemas.microsoft.com/office/powerpoint/2010/main" val="1634300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Geometric coordinates are always considered a triplet: </a:t>
            </a:r>
            <a:r>
              <a:rPr lang="en-US" dirty="0" err="1"/>
              <a:t>Lat</a:t>
            </a:r>
            <a:r>
              <a:rPr lang="en-US" dirty="0"/>
              <a:t>, Lon, EH. So height accuracy always plays into the equation, regardless</a:t>
            </a:r>
            <a:r>
              <a:rPr lang="en-US" baseline="0" dirty="0"/>
              <a:t> of whether or not you want NAVD 88.</a:t>
            </a: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10</a:t>
            </a:fld>
            <a:endParaRPr lang="en-US"/>
          </a:p>
        </p:txBody>
      </p:sp>
    </p:spTree>
    <p:extLst>
      <p:ext uri="{BB962C8B-B14F-4D97-AF65-F5344CB8AC3E}">
        <p14:creationId xmlns:p14="http://schemas.microsoft.com/office/powerpoint/2010/main" val="18852597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Note that we’re talking about MINIMUM requirements.</a:t>
            </a:r>
            <a:r>
              <a:rPr lang="en-US" baseline="0" dirty="0"/>
              <a:t> It’s always best to include redundant control in case one of your control marks doesn’t fit well with the network</a:t>
            </a: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71</a:t>
            </a:fld>
            <a:endParaRPr lang="en-US"/>
          </a:p>
        </p:txBody>
      </p:sp>
    </p:spTree>
    <p:extLst>
      <p:ext uri="{BB962C8B-B14F-4D97-AF65-F5344CB8AC3E}">
        <p14:creationId xmlns:p14="http://schemas.microsoft.com/office/powerpoint/2010/main" val="1860913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11</a:t>
            </a:fld>
            <a:endParaRPr lang="en-US"/>
          </a:p>
        </p:txBody>
      </p:sp>
    </p:spTree>
    <p:extLst>
      <p:ext uri="{BB962C8B-B14F-4D97-AF65-F5344CB8AC3E}">
        <p14:creationId xmlns:p14="http://schemas.microsoft.com/office/powerpoint/2010/main" val="1938814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If the projects</a:t>
            </a:r>
            <a:r>
              <a:rPr lang="en-US" baseline="0" dirty="0"/>
              <a:t> objectives are restricted to geometric coordinates, there is no need to observe valid NAVD 88 control. </a:t>
            </a:r>
            <a:r>
              <a:rPr lang="en-US" baseline="0"/>
              <a:t>It s</a:t>
            </a: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12</a:t>
            </a:fld>
            <a:endParaRPr lang="en-US"/>
          </a:p>
        </p:txBody>
      </p:sp>
    </p:spTree>
    <p:extLst>
      <p:ext uri="{BB962C8B-B14F-4D97-AF65-F5344CB8AC3E}">
        <p14:creationId xmlns:p14="http://schemas.microsoft.com/office/powerpoint/2010/main" val="3710233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19</a:t>
            </a:fld>
            <a:endParaRPr lang="en-US"/>
          </a:p>
        </p:txBody>
      </p:sp>
    </p:spTree>
    <p:extLst>
      <p:ext uri="{BB962C8B-B14F-4D97-AF65-F5344CB8AC3E}">
        <p14:creationId xmlns:p14="http://schemas.microsoft.com/office/powerpoint/2010/main" val="2534502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21</a:t>
            </a:fld>
            <a:endParaRPr lang="en-US"/>
          </a:p>
        </p:txBody>
      </p:sp>
    </p:spTree>
    <p:extLst>
      <p:ext uri="{BB962C8B-B14F-4D97-AF65-F5344CB8AC3E}">
        <p14:creationId xmlns:p14="http://schemas.microsoft.com/office/powerpoint/2010/main" val="2067798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22</a:t>
            </a:fld>
            <a:endParaRPr lang="en-US"/>
          </a:p>
        </p:txBody>
      </p:sp>
    </p:spTree>
    <p:extLst>
      <p:ext uri="{BB962C8B-B14F-4D97-AF65-F5344CB8AC3E}">
        <p14:creationId xmlns:p14="http://schemas.microsoft.com/office/powerpoint/2010/main" val="687822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EB29704-260A-4347-8F5A-42DC35CF4EF4}" type="slidenum">
              <a:rPr lang="en-US" smtClean="0"/>
              <a:t>23</a:t>
            </a:fld>
            <a:endParaRPr lang="en-US"/>
          </a:p>
        </p:txBody>
      </p:sp>
    </p:spTree>
    <p:extLst>
      <p:ext uri="{BB962C8B-B14F-4D97-AF65-F5344CB8AC3E}">
        <p14:creationId xmlns:p14="http://schemas.microsoft.com/office/powerpoint/2010/main" val="3929204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597821"/>
            <a:ext cx="5829300" cy="1102519"/>
          </a:xfrm>
        </p:spPr>
        <p:txBody>
          <a:bodyPr/>
          <a:lstStyle/>
          <a:p>
            <a:r>
              <a:rPr lang="en-US"/>
              <a:t>Click to edit Master title style</a:t>
            </a:r>
          </a:p>
        </p:txBody>
      </p:sp>
      <p:sp>
        <p:nvSpPr>
          <p:cNvPr id="3" name="Subtitle 2"/>
          <p:cNvSpPr>
            <a:spLocks noGrp="1"/>
          </p:cNvSpPr>
          <p:nvPr>
            <p:ph type="subTitle" idx="1"/>
          </p:nvPr>
        </p:nvSpPr>
        <p:spPr>
          <a:xfrm>
            <a:off x="1028700" y="2914650"/>
            <a:ext cx="4800600" cy="1314450"/>
          </a:xfrm>
        </p:spPr>
        <p:txBody>
          <a:bodyPr/>
          <a:lstStyle>
            <a:lvl1pPr marL="0" indent="0" algn="ctr">
              <a:buNone/>
              <a:defRPr>
                <a:solidFill>
                  <a:schemeClr val="tx1">
                    <a:tint val="75000"/>
                  </a:schemeClr>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514350">
              <a:defRPr b="1"/>
            </a:lvl1pPr>
          </a:lstStyle>
          <a:p>
            <a:r>
              <a:rPr lang="en-US"/>
              <a:t>2023-10-16</a:t>
            </a:r>
          </a:p>
        </p:txBody>
      </p:sp>
      <p:sp>
        <p:nvSpPr>
          <p:cNvPr id="5"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6"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34743430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514350">
              <a:defRPr b="1"/>
            </a:lvl1pPr>
          </a:lstStyle>
          <a:p>
            <a:r>
              <a:rPr lang="en-US"/>
              <a:t>2023-10-16</a:t>
            </a:r>
          </a:p>
        </p:txBody>
      </p:sp>
      <p:sp>
        <p:nvSpPr>
          <p:cNvPr id="5"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6"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3862044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205980"/>
            <a:ext cx="154305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2900" y="205980"/>
            <a:ext cx="451485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514350">
              <a:defRPr b="1"/>
            </a:lvl1pPr>
          </a:lstStyle>
          <a:p>
            <a:r>
              <a:rPr lang="en-US"/>
              <a:t>2023-10-16</a:t>
            </a:r>
          </a:p>
        </p:txBody>
      </p:sp>
      <p:sp>
        <p:nvSpPr>
          <p:cNvPr id="5"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6"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20703920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597821"/>
            <a:ext cx="5829300" cy="1102519"/>
          </a:xfrm>
        </p:spPr>
        <p:txBody>
          <a:bodyPr/>
          <a:lstStyle/>
          <a:p>
            <a:r>
              <a:rPr lang="en-US"/>
              <a:t>Click to edit Master title style</a:t>
            </a:r>
          </a:p>
        </p:txBody>
      </p:sp>
      <p:sp>
        <p:nvSpPr>
          <p:cNvPr id="3" name="Subtitle 2"/>
          <p:cNvSpPr>
            <a:spLocks noGrp="1"/>
          </p:cNvSpPr>
          <p:nvPr>
            <p:ph type="subTitle" idx="1"/>
          </p:nvPr>
        </p:nvSpPr>
        <p:spPr>
          <a:xfrm>
            <a:off x="1028700" y="2914650"/>
            <a:ext cx="4800600" cy="1314450"/>
          </a:xfrm>
        </p:spPr>
        <p:txBody>
          <a:bodyPr/>
          <a:lstStyle>
            <a:lvl1pPr marL="0" indent="0" algn="ctr">
              <a:buNone/>
              <a:defRPr>
                <a:solidFill>
                  <a:schemeClr val="tx1">
                    <a:tint val="75000"/>
                  </a:schemeClr>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6" name="Slide Number Placeholder 5"/>
          <p:cNvSpPr>
            <a:spLocks noGrp="1"/>
          </p:cNvSpPr>
          <p:nvPr>
            <p:ph type="sldNum" sz="quarter" idx="12"/>
          </p:nvPr>
        </p:nvSpPr>
        <p:spPr/>
        <p:txBody>
          <a:bodyPr/>
          <a:lstStyle>
            <a:lvl1pPr>
              <a:defRPr/>
            </a:lvl1pPr>
          </a:lstStyle>
          <a:p>
            <a:fld id="{3E25B396-140F-4CB9-8A3B-5E1AA3F23722}" type="slidenum">
              <a:rPr lang="en-US" altLang="en-US"/>
              <a:pPr/>
              <a:t>‹#›</a:t>
            </a:fld>
            <a:endParaRPr lang="en-US" altLang="en-US"/>
          </a:p>
        </p:txBody>
      </p:sp>
    </p:spTree>
    <p:extLst>
      <p:ext uri="{BB962C8B-B14F-4D97-AF65-F5344CB8AC3E}">
        <p14:creationId xmlns:p14="http://schemas.microsoft.com/office/powerpoint/2010/main" val="21130658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6" name="Slide Number Placeholder 5"/>
          <p:cNvSpPr>
            <a:spLocks noGrp="1"/>
          </p:cNvSpPr>
          <p:nvPr>
            <p:ph type="sldNum" sz="quarter" idx="12"/>
          </p:nvPr>
        </p:nvSpPr>
        <p:spPr/>
        <p:txBody>
          <a:bodyPr/>
          <a:lstStyle>
            <a:lvl1pPr>
              <a:defRPr/>
            </a:lvl1pPr>
          </a:lstStyle>
          <a:p>
            <a:fld id="{EB5F5968-2192-4CB3-ABDB-EF83C119BB8E}" type="slidenum">
              <a:rPr lang="en-US" altLang="en-US"/>
              <a:pPr/>
              <a:t>‹#›</a:t>
            </a:fld>
            <a:endParaRPr lang="en-US" altLang="en-US"/>
          </a:p>
        </p:txBody>
      </p:sp>
    </p:spTree>
    <p:extLst>
      <p:ext uri="{BB962C8B-B14F-4D97-AF65-F5344CB8AC3E}">
        <p14:creationId xmlns:p14="http://schemas.microsoft.com/office/powerpoint/2010/main" val="18726058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3305177"/>
            <a:ext cx="5829300" cy="1021556"/>
          </a:xfrm>
        </p:spPr>
        <p:txBody>
          <a:bodyPr anchor="t"/>
          <a:lstStyle>
            <a:lvl1pPr algn="l">
              <a:defRPr sz="2250" b="1" cap="all"/>
            </a:lvl1pPr>
          </a:lstStyle>
          <a:p>
            <a:r>
              <a:rPr lang="en-US"/>
              <a:t>Click to edit Master title style</a:t>
            </a:r>
          </a:p>
        </p:txBody>
      </p:sp>
      <p:sp>
        <p:nvSpPr>
          <p:cNvPr id="3" name="Text Placeholder 2"/>
          <p:cNvSpPr>
            <a:spLocks noGrp="1"/>
          </p:cNvSpPr>
          <p:nvPr>
            <p:ph type="body" idx="1"/>
          </p:nvPr>
        </p:nvSpPr>
        <p:spPr>
          <a:xfrm>
            <a:off x="541735" y="2180035"/>
            <a:ext cx="5829300" cy="1125140"/>
          </a:xfrm>
        </p:spPr>
        <p:txBody>
          <a:bodyPr anchor="b"/>
          <a:lstStyle>
            <a:lvl1pPr marL="0" indent="0">
              <a:buNone/>
              <a:defRPr sz="1125">
                <a:solidFill>
                  <a:schemeClr val="tx1">
                    <a:tint val="75000"/>
                  </a:schemeClr>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6" name="Slide Number Placeholder 5"/>
          <p:cNvSpPr>
            <a:spLocks noGrp="1"/>
          </p:cNvSpPr>
          <p:nvPr>
            <p:ph type="sldNum" sz="quarter" idx="12"/>
          </p:nvPr>
        </p:nvSpPr>
        <p:spPr/>
        <p:txBody>
          <a:bodyPr/>
          <a:lstStyle>
            <a:lvl1pPr>
              <a:defRPr/>
            </a:lvl1pPr>
          </a:lstStyle>
          <a:p>
            <a:fld id="{22DE48A0-8EA5-40AB-B229-3736D82F7E56}" type="slidenum">
              <a:rPr lang="en-US" altLang="en-US"/>
              <a:pPr/>
              <a:t>‹#›</a:t>
            </a:fld>
            <a:endParaRPr lang="en-US" altLang="en-US"/>
          </a:p>
        </p:txBody>
      </p:sp>
    </p:spTree>
    <p:extLst>
      <p:ext uri="{BB962C8B-B14F-4D97-AF65-F5344CB8AC3E}">
        <p14:creationId xmlns:p14="http://schemas.microsoft.com/office/powerpoint/2010/main" val="1548744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2900" y="1200152"/>
            <a:ext cx="302895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86150" y="1200152"/>
            <a:ext cx="302895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7" name="Slide Number Placeholder 5"/>
          <p:cNvSpPr>
            <a:spLocks noGrp="1"/>
          </p:cNvSpPr>
          <p:nvPr>
            <p:ph type="sldNum" sz="quarter" idx="12"/>
          </p:nvPr>
        </p:nvSpPr>
        <p:spPr/>
        <p:txBody>
          <a:bodyPr/>
          <a:lstStyle>
            <a:lvl1pPr>
              <a:defRPr/>
            </a:lvl1pPr>
          </a:lstStyle>
          <a:p>
            <a:fld id="{5A58ECAC-42FE-46A5-A63C-1FC164514073}" type="slidenum">
              <a:rPr lang="en-US" altLang="en-US"/>
              <a:pPr/>
              <a:t>‹#›</a:t>
            </a:fld>
            <a:endParaRPr lang="en-US" altLang="en-US"/>
          </a:p>
        </p:txBody>
      </p:sp>
    </p:spTree>
    <p:extLst>
      <p:ext uri="{BB962C8B-B14F-4D97-AF65-F5344CB8AC3E}">
        <p14:creationId xmlns:p14="http://schemas.microsoft.com/office/powerpoint/2010/main" val="1981320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1151335"/>
            <a:ext cx="3030141"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p:cNvSpPr>
            <a:spLocks noGrp="1"/>
          </p:cNvSpPr>
          <p:nvPr>
            <p:ph sz="half" idx="2"/>
          </p:nvPr>
        </p:nvSpPr>
        <p:spPr>
          <a:xfrm>
            <a:off x="342900" y="1631156"/>
            <a:ext cx="3030141"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70" y="1151335"/>
            <a:ext cx="3031331"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p:cNvSpPr>
            <a:spLocks noGrp="1"/>
          </p:cNvSpPr>
          <p:nvPr>
            <p:ph sz="quarter" idx="4"/>
          </p:nvPr>
        </p:nvSpPr>
        <p:spPr>
          <a:xfrm>
            <a:off x="3483770" y="1631156"/>
            <a:ext cx="3031331"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8"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9" name="Slide Number Placeholder 5"/>
          <p:cNvSpPr>
            <a:spLocks noGrp="1"/>
          </p:cNvSpPr>
          <p:nvPr>
            <p:ph type="sldNum" sz="quarter" idx="12"/>
          </p:nvPr>
        </p:nvSpPr>
        <p:spPr/>
        <p:txBody>
          <a:bodyPr/>
          <a:lstStyle>
            <a:lvl1pPr>
              <a:defRPr/>
            </a:lvl1pPr>
          </a:lstStyle>
          <a:p>
            <a:fld id="{A7E1A877-000F-44F2-A34E-ED477B5F3707}" type="slidenum">
              <a:rPr lang="en-US" altLang="en-US"/>
              <a:pPr/>
              <a:t>‹#›</a:t>
            </a:fld>
            <a:endParaRPr lang="en-US" altLang="en-US"/>
          </a:p>
        </p:txBody>
      </p:sp>
    </p:spTree>
    <p:extLst>
      <p:ext uri="{BB962C8B-B14F-4D97-AF65-F5344CB8AC3E}">
        <p14:creationId xmlns:p14="http://schemas.microsoft.com/office/powerpoint/2010/main" val="22796014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4"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5" name="Slide Number Placeholder 5"/>
          <p:cNvSpPr>
            <a:spLocks noGrp="1"/>
          </p:cNvSpPr>
          <p:nvPr>
            <p:ph type="sldNum" sz="quarter" idx="12"/>
          </p:nvPr>
        </p:nvSpPr>
        <p:spPr/>
        <p:txBody>
          <a:bodyPr/>
          <a:lstStyle>
            <a:lvl1pPr>
              <a:defRPr/>
            </a:lvl1pPr>
          </a:lstStyle>
          <a:p>
            <a:fld id="{7F72213E-9E0B-4FCF-BD40-534EFCCD8943}" type="slidenum">
              <a:rPr lang="en-US" altLang="en-US"/>
              <a:pPr/>
              <a:t>‹#›</a:t>
            </a:fld>
            <a:endParaRPr lang="en-US" altLang="en-US"/>
          </a:p>
        </p:txBody>
      </p:sp>
    </p:spTree>
    <p:extLst>
      <p:ext uri="{BB962C8B-B14F-4D97-AF65-F5344CB8AC3E}">
        <p14:creationId xmlns:p14="http://schemas.microsoft.com/office/powerpoint/2010/main" val="40185396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3"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4" name="Slide Number Placeholder 5"/>
          <p:cNvSpPr>
            <a:spLocks noGrp="1"/>
          </p:cNvSpPr>
          <p:nvPr>
            <p:ph type="sldNum" sz="quarter" idx="12"/>
          </p:nvPr>
        </p:nvSpPr>
        <p:spPr/>
        <p:txBody>
          <a:bodyPr/>
          <a:lstStyle>
            <a:lvl1pPr>
              <a:defRPr/>
            </a:lvl1pPr>
          </a:lstStyle>
          <a:p>
            <a:fld id="{7EAA9B20-142B-4CDE-B3D6-B0872C9C151A}" type="slidenum">
              <a:rPr lang="en-US" altLang="en-US"/>
              <a:pPr/>
              <a:t>‹#›</a:t>
            </a:fld>
            <a:endParaRPr lang="en-US" altLang="en-US"/>
          </a:p>
        </p:txBody>
      </p:sp>
    </p:spTree>
    <p:extLst>
      <p:ext uri="{BB962C8B-B14F-4D97-AF65-F5344CB8AC3E}">
        <p14:creationId xmlns:p14="http://schemas.microsoft.com/office/powerpoint/2010/main" val="22993029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204787"/>
            <a:ext cx="2256235" cy="871538"/>
          </a:xfrm>
        </p:spPr>
        <p:txBody>
          <a:bodyPr anchor="b"/>
          <a:lstStyle>
            <a:lvl1pPr algn="l">
              <a:defRPr sz="1125" b="1"/>
            </a:lvl1pPr>
          </a:lstStyle>
          <a:p>
            <a:r>
              <a:rPr lang="en-US"/>
              <a:t>Click to edit Master title style</a:t>
            </a:r>
          </a:p>
        </p:txBody>
      </p:sp>
      <p:sp>
        <p:nvSpPr>
          <p:cNvPr id="3" name="Content Placeholder 2"/>
          <p:cNvSpPr>
            <a:spLocks noGrp="1"/>
          </p:cNvSpPr>
          <p:nvPr>
            <p:ph idx="1"/>
          </p:nvPr>
        </p:nvSpPr>
        <p:spPr>
          <a:xfrm>
            <a:off x="2681287" y="204789"/>
            <a:ext cx="3833813" cy="438983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1" y="1076327"/>
            <a:ext cx="2256235" cy="351829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7" name="Slide Number Placeholder 5"/>
          <p:cNvSpPr>
            <a:spLocks noGrp="1"/>
          </p:cNvSpPr>
          <p:nvPr>
            <p:ph type="sldNum" sz="quarter" idx="12"/>
          </p:nvPr>
        </p:nvSpPr>
        <p:spPr/>
        <p:txBody>
          <a:bodyPr/>
          <a:lstStyle>
            <a:lvl1pPr>
              <a:defRPr/>
            </a:lvl1pPr>
          </a:lstStyle>
          <a:p>
            <a:fld id="{24C8B04A-8E39-4EE0-8A43-A2CCAB8E76E1}" type="slidenum">
              <a:rPr lang="en-US" altLang="en-US"/>
              <a:pPr/>
              <a:t>‹#›</a:t>
            </a:fld>
            <a:endParaRPr lang="en-US" altLang="en-US"/>
          </a:p>
        </p:txBody>
      </p:sp>
    </p:spTree>
    <p:extLst>
      <p:ext uri="{BB962C8B-B14F-4D97-AF65-F5344CB8AC3E}">
        <p14:creationId xmlns:p14="http://schemas.microsoft.com/office/powerpoint/2010/main" val="643020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514350">
              <a:defRPr b="1"/>
            </a:lvl1pPr>
          </a:lstStyle>
          <a:p>
            <a:r>
              <a:rPr lang="en-US"/>
              <a:t>2023-10-16</a:t>
            </a:r>
          </a:p>
        </p:txBody>
      </p:sp>
      <p:sp>
        <p:nvSpPr>
          <p:cNvPr id="5"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6"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188915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3600450"/>
            <a:ext cx="4114800" cy="425054"/>
          </a:xfrm>
        </p:spPr>
        <p:txBody>
          <a:bodyPr anchor="b"/>
          <a:lstStyle>
            <a:lvl1pPr algn="l">
              <a:defRPr sz="1125" b="1"/>
            </a:lvl1pPr>
          </a:lstStyle>
          <a:p>
            <a:r>
              <a:rPr lang="en-US"/>
              <a:t>Click to edit Master title style</a:t>
            </a:r>
          </a:p>
        </p:txBody>
      </p:sp>
      <p:sp>
        <p:nvSpPr>
          <p:cNvPr id="3" name="Picture Placeholder 2"/>
          <p:cNvSpPr>
            <a:spLocks noGrp="1"/>
          </p:cNvSpPr>
          <p:nvPr>
            <p:ph type="pic" idx="1"/>
          </p:nvPr>
        </p:nvSpPr>
        <p:spPr>
          <a:xfrm>
            <a:off x="1344216" y="459581"/>
            <a:ext cx="4114800" cy="3086100"/>
          </a:xfrm>
        </p:spPr>
        <p:txBody>
          <a:bodyPr rtlCol="0">
            <a:normAutofit/>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en-US" noProof="0"/>
              <a:t>Click icon to add picture</a:t>
            </a:r>
          </a:p>
        </p:txBody>
      </p:sp>
      <p:sp>
        <p:nvSpPr>
          <p:cNvPr id="4" name="Text Placeholder 3"/>
          <p:cNvSpPr>
            <a:spLocks noGrp="1"/>
          </p:cNvSpPr>
          <p:nvPr>
            <p:ph type="body" sz="half" idx="2"/>
          </p:nvPr>
        </p:nvSpPr>
        <p:spPr>
          <a:xfrm>
            <a:off x="1344216" y="4025503"/>
            <a:ext cx="4114800" cy="60364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7" name="Slide Number Placeholder 5"/>
          <p:cNvSpPr>
            <a:spLocks noGrp="1"/>
          </p:cNvSpPr>
          <p:nvPr>
            <p:ph type="sldNum" sz="quarter" idx="12"/>
          </p:nvPr>
        </p:nvSpPr>
        <p:spPr/>
        <p:txBody>
          <a:bodyPr/>
          <a:lstStyle>
            <a:lvl1pPr>
              <a:defRPr/>
            </a:lvl1pPr>
          </a:lstStyle>
          <a:p>
            <a:fld id="{CC7DA881-67BA-4986-9876-D8BA85D0619D}" type="slidenum">
              <a:rPr lang="en-US" altLang="en-US"/>
              <a:pPr/>
              <a:t>‹#›</a:t>
            </a:fld>
            <a:endParaRPr lang="en-US" altLang="en-US"/>
          </a:p>
        </p:txBody>
      </p:sp>
    </p:spTree>
    <p:extLst>
      <p:ext uri="{BB962C8B-B14F-4D97-AF65-F5344CB8AC3E}">
        <p14:creationId xmlns:p14="http://schemas.microsoft.com/office/powerpoint/2010/main" val="9711268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6" name="Slide Number Placeholder 5"/>
          <p:cNvSpPr>
            <a:spLocks noGrp="1"/>
          </p:cNvSpPr>
          <p:nvPr>
            <p:ph type="sldNum" sz="quarter" idx="12"/>
          </p:nvPr>
        </p:nvSpPr>
        <p:spPr/>
        <p:txBody>
          <a:bodyPr/>
          <a:lstStyle>
            <a:lvl1pPr>
              <a:defRPr/>
            </a:lvl1pPr>
          </a:lstStyle>
          <a:p>
            <a:fld id="{6A29030F-1581-46CC-B179-8D91D4DEBB89}" type="slidenum">
              <a:rPr lang="en-US" altLang="en-US"/>
              <a:pPr/>
              <a:t>‹#›</a:t>
            </a:fld>
            <a:endParaRPr lang="en-US" altLang="en-US"/>
          </a:p>
        </p:txBody>
      </p:sp>
    </p:spTree>
    <p:extLst>
      <p:ext uri="{BB962C8B-B14F-4D97-AF65-F5344CB8AC3E}">
        <p14:creationId xmlns:p14="http://schemas.microsoft.com/office/powerpoint/2010/main" val="36414239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205980"/>
            <a:ext cx="154305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2900" y="205980"/>
            <a:ext cx="451485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a:t>Planning and Execution of an OPUS Project</a:t>
            </a:r>
            <a:endParaRPr lang="en-US" dirty="0"/>
          </a:p>
        </p:txBody>
      </p:sp>
      <p:sp>
        <p:nvSpPr>
          <p:cNvPr id="6" name="Slide Number Placeholder 5"/>
          <p:cNvSpPr>
            <a:spLocks noGrp="1"/>
          </p:cNvSpPr>
          <p:nvPr>
            <p:ph type="sldNum" sz="quarter" idx="12"/>
          </p:nvPr>
        </p:nvSpPr>
        <p:spPr/>
        <p:txBody>
          <a:bodyPr/>
          <a:lstStyle>
            <a:lvl1pPr>
              <a:defRPr/>
            </a:lvl1pPr>
          </a:lstStyle>
          <a:p>
            <a:fld id="{D0985D37-6751-43EB-B858-E6B98926AEEB}" type="slidenum">
              <a:rPr lang="en-US" altLang="en-US"/>
              <a:pPr/>
              <a:t>‹#›</a:t>
            </a:fld>
            <a:endParaRPr lang="en-US" altLang="en-US"/>
          </a:p>
        </p:txBody>
      </p:sp>
    </p:spTree>
    <p:extLst>
      <p:ext uri="{BB962C8B-B14F-4D97-AF65-F5344CB8AC3E}">
        <p14:creationId xmlns:p14="http://schemas.microsoft.com/office/powerpoint/2010/main" val="12217279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Header 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Header 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14350" y="1597821"/>
            <a:ext cx="5829300" cy="1102519"/>
          </a:xfrm>
        </p:spPr>
        <p:txBody>
          <a:bodyPr/>
          <a:lstStyle/>
          <a:p>
            <a:r>
              <a:rPr lang="en-US"/>
              <a:t>Click to edit Master title style</a:t>
            </a:r>
          </a:p>
        </p:txBody>
      </p:sp>
      <p:sp>
        <p:nvSpPr>
          <p:cNvPr id="3" name="Subtitle 2"/>
          <p:cNvSpPr>
            <a:spLocks noGrp="1"/>
          </p:cNvSpPr>
          <p:nvPr>
            <p:ph type="subTitle" idx="1"/>
          </p:nvPr>
        </p:nvSpPr>
        <p:spPr>
          <a:xfrm>
            <a:off x="1028700" y="2914650"/>
            <a:ext cx="4800600" cy="1314450"/>
          </a:xfrm>
        </p:spPr>
        <p:txBody>
          <a:bodyPr/>
          <a:lstStyle>
            <a:lvl1pPr marL="0" indent="0" algn="ctr">
              <a:buNone/>
              <a:defRPr>
                <a:solidFill>
                  <a:schemeClr val="tx1">
                    <a:tint val="75000"/>
                  </a:schemeClr>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a:t>Click to edit Master subtitle style</a:t>
            </a:r>
          </a:p>
        </p:txBody>
      </p:sp>
      <p:sp>
        <p:nvSpPr>
          <p:cNvPr id="6" name="Date Placeholder 3"/>
          <p:cNvSpPr>
            <a:spLocks noGrp="1"/>
          </p:cNvSpPr>
          <p:nvPr>
            <p:ph type="dt" sz="half" idx="10"/>
          </p:nvPr>
        </p:nvSpPr>
        <p:spPr/>
        <p:txBody>
          <a:bodyPr/>
          <a:lstStyle>
            <a:lvl1pPr>
              <a:defRPr/>
            </a:lvl1pPr>
          </a:lstStyle>
          <a:p>
            <a:pPr>
              <a:defRPr/>
            </a:pPr>
            <a:r>
              <a:rPr lang="en-US" altLang="en-US"/>
              <a:t>2023-10-16</a:t>
            </a:r>
          </a:p>
        </p:txBody>
      </p:sp>
      <p:sp>
        <p:nvSpPr>
          <p:cNvPr id="7"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8" name="Slide Number Placeholder 5"/>
          <p:cNvSpPr>
            <a:spLocks noGrp="1"/>
          </p:cNvSpPr>
          <p:nvPr>
            <p:ph type="sldNum" sz="quarter" idx="12"/>
          </p:nvPr>
        </p:nvSpPr>
        <p:spPr/>
        <p:txBody>
          <a:bodyPr/>
          <a:lstStyle>
            <a:lvl1pPr>
              <a:defRPr/>
            </a:lvl1pPr>
          </a:lstStyle>
          <a:p>
            <a:pPr>
              <a:defRPr/>
            </a:pPr>
            <a:fld id="{0B366B1F-012C-4E31-AB14-A18E7992FCFE}" type="slidenum">
              <a:rPr lang="en-US" altLang="en-US"/>
              <a:pPr>
                <a:defRPr/>
              </a:pPr>
              <a:t>‹#›</a:t>
            </a:fld>
            <a:endParaRPr lang="en-US" altLang="en-US"/>
          </a:p>
        </p:txBody>
      </p:sp>
    </p:spTree>
    <p:extLst>
      <p:ext uri="{BB962C8B-B14F-4D97-AF65-F5344CB8AC3E}">
        <p14:creationId xmlns:p14="http://schemas.microsoft.com/office/powerpoint/2010/main" val="40998601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342900"/>
            <a:ext cx="6172200" cy="857250"/>
          </a:xfrm>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342900" y="1371601"/>
            <a:ext cx="6172200" cy="3223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ltLang="en-US"/>
              <a:t>2023-10-16</a:t>
            </a:r>
          </a:p>
        </p:txBody>
      </p:sp>
      <p:sp>
        <p:nvSpPr>
          <p:cNvPr id="5"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6" name="Slide Number Placeholder 5"/>
          <p:cNvSpPr>
            <a:spLocks noGrp="1"/>
          </p:cNvSpPr>
          <p:nvPr>
            <p:ph type="sldNum" sz="quarter" idx="12"/>
          </p:nvPr>
        </p:nvSpPr>
        <p:spPr/>
        <p:txBody>
          <a:bodyPr/>
          <a:lstStyle>
            <a:lvl1pPr>
              <a:defRPr/>
            </a:lvl1pPr>
          </a:lstStyle>
          <a:p>
            <a:pPr>
              <a:defRPr/>
            </a:pPr>
            <a:fld id="{A269A303-B593-45E6-8920-67DA3337AB25}" type="slidenum">
              <a:rPr lang="en-US" altLang="en-US" smtClean="0"/>
              <a:pPr>
                <a:defRPr/>
              </a:pPr>
              <a:t>‹#›</a:t>
            </a:fld>
            <a:endParaRPr lang="en-US" altLang="en-US" dirty="0"/>
          </a:p>
        </p:txBody>
      </p:sp>
    </p:spTree>
    <p:extLst>
      <p:ext uri="{BB962C8B-B14F-4D97-AF65-F5344CB8AC3E}">
        <p14:creationId xmlns:p14="http://schemas.microsoft.com/office/powerpoint/2010/main" val="18060211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3305177"/>
            <a:ext cx="5829300" cy="1021556"/>
          </a:xfrm>
        </p:spPr>
        <p:txBody>
          <a:bodyPr anchor="t"/>
          <a:lstStyle>
            <a:lvl1pPr algn="l">
              <a:defRPr sz="2250" b="1" cap="all"/>
            </a:lvl1pPr>
          </a:lstStyle>
          <a:p>
            <a:r>
              <a:rPr lang="en-US"/>
              <a:t>Click to edit Master title style</a:t>
            </a:r>
          </a:p>
        </p:txBody>
      </p:sp>
      <p:sp>
        <p:nvSpPr>
          <p:cNvPr id="3" name="Text Placeholder 2"/>
          <p:cNvSpPr>
            <a:spLocks noGrp="1"/>
          </p:cNvSpPr>
          <p:nvPr>
            <p:ph type="body" idx="1"/>
          </p:nvPr>
        </p:nvSpPr>
        <p:spPr>
          <a:xfrm>
            <a:off x="541735" y="2180035"/>
            <a:ext cx="5829300" cy="1125140"/>
          </a:xfrm>
        </p:spPr>
        <p:txBody>
          <a:bodyPr anchor="b"/>
          <a:lstStyle>
            <a:lvl1pPr marL="0" indent="0">
              <a:buNone/>
              <a:defRPr sz="1125">
                <a:solidFill>
                  <a:schemeClr val="tx1">
                    <a:tint val="75000"/>
                  </a:schemeClr>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ltLang="en-US"/>
              <a:t>2023-10-16</a:t>
            </a:r>
          </a:p>
        </p:txBody>
      </p:sp>
      <p:sp>
        <p:nvSpPr>
          <p:cNvPr id="5"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6" name="Slide Number Placeholder 5"/>
          <p:cNvSpPr>
            <a:spLocks noGrp="1"/>
          </p:cNvSpPr>
          <p:nvPr>
            <p:ph type="sldNum" sz="quarter" idx="12"/>
          </p:nvPr>
        </p:nvSpPr>
        <p:spPr/>
        <p:txBody>
          <a:bodyPr/>
          <a:lstStyle>
            <a:lvl1pPr>
              <a:defRPr/>
            </a:lvl1pPr>
          </a:lstStyle>
          <a:p>
            <a:pPr>
              <a:defRPr/>
            </a:pPr>
            <a:fld id="{83864427-88BE-4288-AA80-6880B6419519}" type="slidenum">
              <a:rPr lang="en-US" altLang="en-US"/>
              <a:pPr>
                <a:defRPr/>
              </a:pPr>
              <a:t>‹#›</a:t>
            </a:fld>
            <a:endParaRPr lang="en-US" altLang="en-US"/>
          </a:p>
        </p:txBody>
      </p:sp>
    </p:spTree>
    <p:extLst>
      <p:ext uri="{BB962C8B-B14F-4D97-AF65-F5344CB8AC3E}">
        <p14:creationId xmlns:p14="http://schemas.microsoft.com/office/powerpoint/2010/main" val="17399992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2900" y="1200152"/>
            <a:ext cx="302895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86150" y="1200152"/>
            <a:ext cx="302895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r>
              <a:rPr lang="en-US" altLang="en-US"/>
              <a:t>2023-10-16</a:t>
            </a:r>
          </a:p>
        </p:txBody>
      </p:sp>
      <p:sp>
        <p:nvSpPr>
          <p:cNvPr id="6"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7" name="Slide Number Placeholder 5"/>
          <p:cNvSpPr>
            <a:spLocks noGrp="1"/>
          </p:cNvSpPr>
          <p:nvPr>
            <p:ph type="sldNum" sz="quarter" idx="12"/>
          </p:nvPr>
        </p:nvSpPr>
        <p:spPr/>
        <p:txBody>
          <a:bodyPr/>
          <a:lstStyle>
            <a:lvl1pPr>
              <a:defRPr/>
            </a:lvl1pPr>
          </a:lstStyle>
          <a:p>
            <a:pPr>
              <a:defRPr/>
            </a:pPr>
            <a:fld id="{9A93CB1C-6E9B-46EC-AE82-4CCAD02047A8}" type="slidenum">
              <a:rPr lang="en-US" altLang="en-US"/>
              <a:pPr>
                <a:defRPr/>
              </a:pPr>
              <a:t>‹#›</a:t>
            </a:fld>
            <a:endParaRPr lang="en-US" altLang="en-US"/>
          </a:p>
        </p:txBody>
      </p:sp>
    </p:spTree>
    <p:extLst>
      <p:ext uri="{BB962C8B-B14F-4D97-AF65-F5344CB8AC3E}">
        <p14:creationId xmlns:p14="http://schemas.microsoft.com/office/powerpoint/2010/main" val="32283730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1151335"/>
            <a:ext cx="3030141"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p:cNvSpPr>
            <a:spLocks noGrp="1"/>
          </p:cNvSpPr>
          <p:nvPr>
            <p:ph sz="half" idx="2"/>
          </p:nvPr>
        </p:nvSpPr>
        <p:spPr>
          <a:xfrm>
            <a:off x="342900" y="1631156"/>
            <a:ext cx="3030141"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70" y="1151335"/>
            <a:ext cx="3031331"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p:cNvSpPr>
            <a:spLocks noGrp="1"/>
          </p:cNvSpPr>
          <p:nvPr>
            <p:ph sz="quarter" idx="4"/>
          </p:nvPr>
        </p:nvSpPr>
        <p:spPr>
          <a:xfrm>
            <a:off x="3483770" y="1631156"/>
            <a:ext cx="3031331"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r>
              <a:rPr lang="en-US" altLang="en-US"/>
              <a:t>2023-10-16</a:t>
            </a:r>
          </a:p>
        </p:txBody>
      </p:sp>
      <p:sp>
        <p:nvSpPr>
          <p:cNvPr id="8"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9" name="Slide Number Placeholder 5"/>
          <p:cNvSpPr>
            <a:spLocks noGrp="1"/>
          </p:cNvSpPr>
          <p:nvPr>
            <p:ph type="sldNum" sz="quarter" idx="12"/>
          </p:nvPr>
        </p:nvSpPr>
        <p:spPr/>
        <p:txBody>
          <a:bodyPr/>
          <a:lstStyle>
            <a:lvl1pPr>
              <a:defRPr/>
            </a:lvl1pPr>
          </a:lstStyle>
          <a:p>
            <a:pPr>
              <a:defRPr/>
            </a:pPr>
            <a:fld id="{DCCC463B-DC24-4D15-892B-CB6BEEB329FA}" type="slidenum">
              <a:rPr lang="en-US" altLang="en-US"/>
              <a:pPr>
                <a:defRPr/>
              </a:pPr>
              <a:t>‹#›</a:t>
            </a:fld>
            <a:endParaRPr lang="en-US" altLang="en-US"/>
          </a:p>
        </p:txBody>
      </p:sp>
    </p:spTree>
    <p:extLst>
      <p:ext uri="{BB962C8B-B14F-4D97-AF65-F5344CB8AC3E}">
        <p14:creationId xmlns:p14="http://schemas.microsoft.com/office/powerpoint/2010/main" val="136379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r>
              <a:rPr lang="en-US" altLang="en-US"/>
              <a:t>2023-10-16</a:t>
            </a:r>
          </a:p>
        </p:txBody>
      </p:sp>
      <p:sp>
        <p:nvSpPr>
          <p:cNvPr id="4"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5" name="Slide Number Placeholder 5"/>
          <p:cNvSpPr>
            <a:spLocks noGrp="1"/>
          </p:cNvSpPr>
          <p:nvPr>
            <p:ph type="sldNum" sz="quarter" idx="12"/>
          </p:nvPr>
        </p:nvSpPr>
        <p:spPr/>
        <p:txBody>
          <a:bodyPr/>
          <a:lstStyle>
            <a:lvl1pPr>
              <a:defRPr/>
            </a:lvl1pPr>
          </a:lstStyle>
          <a:p>
            <a:pPr>
              <a:defRPr/>
            </a:pPr>
            <a:fld id="{23566EEE-DC84-4D1F-987F-3E776EDE92C0}" type="slidenum">
              <a:rPr lang="en-US" altLang="en-US"/>
              <a:pPr>
                <a:defRPr/>
              </a:pPr>
              <a:t>‹#›</a:t>
            </a:fld>
            <a:endParaRPr lang="en-US" altLang="en-US"/>
          </a:p>
        </p:txBody>
      </p:sp>
    </p:spTree>
    <p:extLst>
      <p:ext uri="{BB962C8B-B14F-4D97-AF65-F5344CB8AC3E}">
        <p14:creationId xmlns:p14="http://schemas.microsoft.com/office/powerpoint/2010/main" val="23515576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ltLang="en-US"/>
              <a:t>2023-10-16</a:t>
            </a:r>
          </a:p>
        </p:txBody>
      </p:sp>
      <p:sp>
        <p:nvSpPr>
          <p:cNvPr id="3"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4" name="Slide Number Placeholder 5"/>
          <p:cNvSpPr>
            <a:spLocks noGrp="1"/>
          </p:cNvSpPr>
          <p:nvPr>
            <p:ph type="sldNum" sz="quarter" idx="12"/>
          </p:nvPr>
        </p:nvSpPr>
        <p:spPr/>
        <p:txBody>
          <a:bodyPr/>
          <a:lstStyle>
            <a:lvl1pPr>
              <a:defRPr/>
            </a:lvl1pPr>
          </a:lstStyle>
          <a:p>
            <a:pPr>
              <a:defRPr/>
            </a:pPr>
            <a:fld id="{43BFA99B-C703-4852-B2BB-2E440DC6F13D}" type="slidenum">
              <a:rPr lang="en-US" altLang="en-US"/>
              <a:pPr>
                <a:defRPr/>
              </a:pPr>
              <a:t>‹#›</a:t>
            </a:fld>
            <a:endParaRPr lang="en-US" altLang="en-US"/>
          </a:p>
        </p:txBody>
      </p:sp>
    </p:spTree>
    <p:extLst>
      <p:ext uri="{BB962C8B-B14F-4D97-AF65-F5344CB8AC3E}">
        <p14:creationId xmlns:p14="http://schemas.microsoft.com/office/powerpoint/2010/main" val="35628443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3305177"/>
            <a:ext cx="5829300" cy="1021556"/>
          </a:xfrm>
        </p:spPr>
        <p:txBody>
          <a:bodyPr anchor="t"/>
          <a:lstStyle>
            <a:lvl1pPr algn="l">
              <a:defRPr sz="2250" b="1" cap="all"/>
            </a:lvl1pPr>
          </a:lstStyle>
          <a:p>
            <a:r>
              <a:rPr lang="en-US"/>
              <a:t>Click to edit Master title style</a:t>
            </a:r>
          </a:p>
        </p:txBody>
      </p:sp>
      <p:sp>
        <p:nvSpPr>
          <p:cNvPr id="3" name="Text Placeholder 2"/>
          <p:cNvSpPr>
            <a:spLocks noGrp="1"/>
          </p:cNvSpPr>
          <p:nvPr>
            <p:ph type="body" idx="1"/>
          </p:nvPr>
        </p:nvSpPr>
        <p:spPr>
          <a:xfrm>
            <a:off x="541735" y="2180035"/>
            <a:ext cx="5829300" cy="1125140"/>
          </a:xfrm>
        </p:spPr>
        <p:txBody>
          <a:bodyPr anchor="b"/>
          <a:lstStyle>
            <a:lvl1pPr marL="0" indent="0">
              <a:buNone/>
              <a:defRPr sz="1125">
                <a:solidFill>
                  <a:schemeClr val="tx1">
                    <a:tint val="75000"/>
                  </a:schemeClr>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514350">
              <a:defRPr b="1"/>
            </a:lvl1pPr>
          </a:lstStyle>
          <a:p>
            <a:r>
              <a:rPr lang="en-US"/>
              <a:t>2023-10-16</a:t>
            </a:r>
          </a:p>
        </p:txBody>
      </p:sp>
      <p:sp>
        <p:nvSpPr>
          <p:cNvPr id="5"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6"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25230106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204787"/>
            <a:ext cx="2256235" cy="871538"/>
          </a:xfrm>
        </p:spPr>
        <p:txBody>
          <a:bodyPr anchor="b"/>
          <a:lstStyle>
            <a:lvl1pPr algn="l">
              <a:defRPr sz="1125" b="1"/>
            </a:lvl1pPr>
          </a:lstStyle>
          <a:p>
            <a:r>
              <a:rPr lang="en-US"/>
              <a:t>Click to edit Master title style</a:t>
            </a:r>
          </a:p>
        </p:txBody>
      </p:sp>
      <p:sp>
        <p:nvSpPr>
          <p:cNvPr id="3" name="Content Placeholder 2"/>
          <p:cNvSpPr>
            <a:spLocks noGrp="1"/>
          </p:cNvSpPr>
          <p:nvPr>
            <p:ph idx="1"/>
          </p:nvPr>
        </p:nvSpPr>
        <p:spPr>
          <a:xfrm>
            <a:off x="2681287" y="204789"/>
            <a:ext cx="3833813" cy="438983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1" y="1076327"/>
            <a:ext cx="2256235" cy="351829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ltLang="en-US"/>
              <a:t>2023-10-16</a:t>
            </a:r>
          </a:p>
        </p:txBody>
      </p:sp>
      <p:sp>
        <p:nvSpPr>
          <p:cNvPr id="6"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7" name="Slide Number Placeholder 5"/>
          <p:cNvSpPr>
            <a:spLocks noGrp="1"/>
          </p:cNvSpPr>
          <p:nvPr>
            <p:ph type="sldNum" sz="quarter" idx="12"/>
          </p:nvPr>
        </p:nvSpPr>
        <p:spPr/>
        <p:txBody>
          <a:bodyPr/>
          <a:lstStyle>
            <a:lvl1pPr>
              <a:defRPr/>
            </a:lvl1pPr>
          </a:lstStyle>
          <a:p>
            <a:pPr>
              <a:defRPr/>
            </a:pPr>
            <a:fld id="{C84E481F-FB85-4082-8F56-F5DD5F0DA8CD}" type="slidenum">
              <a:rPr lang="en-US" altLang="en-US"/>
              <a:pPr>
                <a:defRPr/>
              </a:pPr>
              <a:t>‹#›</a:t>
            </a:fld>
            <a:endParaRPr lang="en-US" altLang="en-US"/>
          </a:p>
        </p:txBody>
      </p:sp>
    </p:spTree>
    <p:extLst>
      <p:ext uri="{BB962C8B-B14F-4D97-AF65-F5344CB8AC3E}">
        <p14:creationId xmlns:p14="http://schemas.microsoft.com/office/powerpoint/2010/main" val="24403228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3600450"/>
            <a:ext cx="4114800" cy="425054"/>
          </a:xfrm>
        </p:spPr>
        <p:txBody>
          <a:bodyPr anchor="b"/>
          <a:lstStyle>
            <a:lvl1pPr algn="l">
              <a:defRPr sz="1125" b="1"/>
            </a:lvl1pPr>
          </a:lstStyle>
          <a:p>
            <a:r>
              <a:rPr lang="en-US"/>
              <a:t>Click to edit Master title style</a:t>
            </a:r>
          </a:p>
        </p:txBody>
      </p:sp>
      <p:sp>
        <p:nvSpPr>
          <p:cNvPr id="3" name="Picture Placeholder 2"/>
          <p:cNvSpPr>
            <a:spLocks noGrp="1"/>
          </p:cNvSpPr>
          <p:nvPr>
            <p:ph type="pic" idx="1"/>
          </p:nvPr>
        </p:nvSpPr>
        <p:spPr>
          <a:xfrm>
            <a:off x="1344216" y="459581"/>
            <a:ext cx="4114800" cy="3086100"/>
          </a:xfrm>
        </p:spPr>
        <p:txBody>
          <a:bodyPr rtlCol="0">
            <a:normAutofit/>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en-US" noProof="0"/>
              <a:t>Click icon to add picture</a:t>
            </a:r>
          </a:p>
        </p:txBody>
      </p:sp>
      <p:sp>
        <p:nvSpPr>
          <p:cNvPr id="4" name="Text Placeholder 3"/>
          <p:cNvSpPr>
            <a:spLocks noGrp="1"/>
          </p:cNvSpPr>
          <p:nvPr>
            <p:ph type="body" sz="half" idx="2"/>
          </p:nvPr>
        </p:nvSpPr>
        <p:spPr>
          <a:xfrm>
            <a:off x="1344216" y="4025503"/>
            <a:ext cx="4114800" cy="60364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ltLang="en-US"/>
              <a:t>2023-10-16</a:t>
            </a:r>
          </a:p>
        </p:txBody>
      </p:sp>
      <p:sp>
        <p:nvSpPr>
          <p:cNvPr id="6"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7" name="Slide Number Placeholder 5"/>
          <p:cNvSpPr>
            <a:spLocks noGrp="1"/>
          </p:cNvSpPr>
          <p:nvPr>
            <p:ph type="sldNum" sz="quarter" idx="12"/>
          </p:nvPr>
        </p:nvSpPr>
        <p:spPr/>
        <p:txBody>
          <a:bodyPr/>
          <a:lstStyle>
            <a:lvl1pPr>
              <a:defRPr/>
            </a:lvl1pPr>
          </a:lstStyle>
          <a:p>
            <a:pPr>
              <a:defRPr/>
            </a:pPr>
            <a:fld id="{1329712A-88EE-42EE-AF9E-C31EDED82A73}" type="slidenum">
              <a:rPr lang="en-US" altLang="en-US"/>
              <a:pPr>
                <a:defRPr/>
              </a:pPr>
              <a:t>‹#›</a:t>
            </a:fld>
            <a:endParaRPr lang="en-US" altLang="en-US"/>
          </a:p>
        </p:txBody>
      </p:sp>
    </p:spTree>
    <p:extLst>
      <p:ext uri="{BB962C8B-B14F-4D97-AF65-F5344CB8AC3E}">
        <p14:creationId xmlns:p14="http://schemas.microsoft.com/office/powerpoint/2010/main" val="669359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ltLang="en-US"/>
              <a:t>2023-10-16</a:t>
            </a:r>
          </a:p>
        </p:txBody>
      </p:sp>
      <p:sp>
        <p:nvSpPr>
          <p:cNvPr id="5"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6" name="Slide Number Placeholder 5"/>
          <p:cNvSpPr>
            <a:spLocks noGrp="1"/>
          </p:cNvSpPr>
          <p:nvPr>
            <p:ph type="sldNum" sz="quarter" idx="12"/>
          </p:nvPr>
        </p:nvSpPr>
        <p:spPr/>
        <p:txBody>
          <a:bodyPr/>
          <a:lstStyle>
            <a:lvl1pPr>
              <a:defRPr/>
            </a:lvl1pPr>
          </a:lstStyle>
          <a:p>
            <a:pPr>
              <a:defRPr/>
            </a:pPr>
            <a:fld id="{85875531-0A71-45B3-9CA1-F580700DA19E}" type="slidenum">
              <a:rPr lang="en-US" altLang="en-US"/>
              <a:pPr>
                <a:defRPr/>
              </a:pPr>
              <a:t>‹#›</a:t>
            </a:fld>
            <a:endParaRPr lang="en-US" altLang="en-US"/>
          </a:p>
        </p:txBody>
      </p:sp>
    </p:spTree>
    <p:extLst>
      <p:ext uri="{BB962C8B-B14F-4D97-AF65-F5344CB8AC3E}">
        <p14:creationId xmlns:p14="http://schemas.microsoft.com/office/powerpoint/2010/main" val="3302288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205980"/>
            <a:ext cx="154305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2900" y="205980"/>
            <a:ext cx="451485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ltLang="en-US"/>
              <a:t>2023-10-16</a:t>
            </a:r>
          </a:p>
        </p:txBody>
      </p:sp>
      <p:sp>
        <p:nvSpPr>
          <p:cNvPr id="5" name="Footer Placeholder 4"/>
          <p:cNvSpPr>
            <a:spLocks noGrp="1"/>
          </p:cNvSpPr>
          <p:nvPr>
            <p:ph type="ftr" sz="quarter" idx="11"/>
          </p:nvPr>
        </p:nvSpPr>
        <p:spPr/>
        <p:txBody>
          <a:bodyPr/>
          <a:lstStyle>
            <a:lvl1pPr>
              <a:defRPr/>
            </a:lvl1pPr>
          </a:lstStyle>
          <a:p>
            <a:pPr>
              <a:defRPr/>
            </a:pPr>
            <a:r>
              <a:rPr lang="en-US"/>
              <a:t>Planning and Execution of an OPUS Project</a:t>
            </a:r>
          </a:p>
        </p:txBody>
      </p:sp>
      <p:sp>
        <p:nvSpPr>
          <p:cNvPr id="6" name="Slide Number Placeholder 5"/>
          <p:cNvSpPr>
            <a:spLocks noGrp="1"/>
          </p:cNvSpPr>
          <p:nvPr>
            <p:ph type="sldNum" sz="quarter" idx="12"/>
          </p:nvPr>
        </p:nvSpPr>
        <p:spPr/>
        <p:txBody>
          <a:bodyPr/>
          <a:lstStyle>
            <a:lvl1pPr>
              <a:defRPr/>
            </a:lvl1pPr>
          </a:lstStyle>
          <a:p>
            <a:pPr>
              <a:defRPr/>
            </a:pPr>
            <a:fld id="{CAF41F2C-908B-4A99-9DEA-158F5E8561D1}" type="slidenum">
              <a:rPr lang="en-US" altLang="en-US"/>
              <a:pPr>
                <a:defRPr/>
              </a:pPr>
              <a:t>‹#›</a:t>
            </a:fld>
            <a:endParaRPr lang="en-US" altLang="en-US"/>
          </a:p>
        </p:txBody>
      </p:sp>
    </p:spTree>
    <p:extLst>
      <p:ext uri="{BB962C8B-B14F-4D97-AF65-F5344CB8AC3E}">
        <p14:creationId xmlns:p14="http://schemas.microsoft.com/office/powerpoint/2010/main" val="26284906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841772"/>
            <a:ext cx="58293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2701528"/>
            <a:ext cx="51435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r>
              <a:rPr lang="en-US"/>
              <a:t>2023-10-16</a:t>
            </a:r>
          </a:p>
        </p:txBody>
      </p:sp>
      <p:sp>
        <p:nvSpPr>
          <p:cNvPr id="5" name="Footer Placeholder 4"/>
          <p:cNvSpPr>
            <a:spLocks noGrp="1"/>
          </p:cNvSpPr>
          <p:nvPr>
            <p:ph type="ftr" sz="quarter" idx="11"/>
          </p:nvPr>
        </p:nvSpPr>
        <p:spPr/>
        <p:txBody>
          <a:bodyPr/>
          <a:lstStyle/>
          <a:p>
            <a:pPr>
              <a:defRPr/>
            </a:pPr>
            <a:r>
              <a:rPr lang="en-US"/>
              <a:t>Planning and Execution of an OPUS Project</a:t>
            </a:r>
          </a:p>
        </p:txBody>
      </p:sp>
      <p:sp>
        <p:nvSpPr>
          <p:cNvPr id="6" name="Slide Number Placeholder 5"/>
          <p:cNvSpPr>
            <a:spLocks noGrp="1"/>
          </p:cNvSpPr>
          <p:nvPr>
            <p:ph type="sldNum" sz="quarter" idx="12"/>
          </p:nvPr>
        </p:nvSpPr>
        <p:spPr/>
        <p:txBody>
          <a:bodyPr/>
          <a:lstStyle/>
          <a:p>
            <a:fld id="{4ECF5524-5AE1-4C0E-86FE-209F7A2B1F96}" type="slidenum">
              <a:rPr lang="en-US" altLang="en-US" smtClean="0"/>
              <a:pPr/>
              <a:t>‹#›</a:t>
            </a:fld>
            <a:endParaRPr lang="en-US" altLang="en-US"/>
          </a:p>
        </p:txBody>
      </p:sp>
    </p:spTree>
    <p:extLst>
      <p:ext uri="{BB962C8B-B14F-4D97-AF65-F5344CB8AC3E}">
        <p14:creationId xmlns:p14="http://schemas.microsoft.com/office/powerpoint/2010/main" val="38817955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r>
              <a:rPr lang="en-US"/>
              <a:t>2023-10-16</a:t>
            </a:r>
          </a:p>
        </p:txBody>
      </p:sp>
      <p:sp>
        <p:nvSpPr>
          <p:cNvPr id="5" name="Footer Placeholder 4"/>
          <p:cNvSpPr>
            <a:spLocks noGrp="1"/>
          </p:cNvSpPr>
          <p:nvPr>
            <p:ph type="ftr" sz="quarter" idx="11"/>
          </p:nvPr>
        </p:nvSpPr>
        <p:spPr/>
        <p:txBody>
          <a:bodyPr/>
          <a:lstStyle/>
          <a:p>
            <a:pPr>
              <a:defRPr/>
            </a:pPr>
            <a:r>
              <a:rPr lang="en-US"/>
              <a:t>Planning and Execution of an OPUS Project</a:t>
            </a:r>
          </a:p>
        </p:txBody>
      </p:sp>
      <p:sp>
        <p:nvSpPr>
          <p:cNvPr id="6" name="Slide Number Placeholder 5"/>
          <p:cNvSpPr>
            <a:spLocks noGrp="1"/>
          </p:cNvSpPr>
          <p:nvPr>
            <p:ph type="sldNum" sz="quarter" idx="12"/>
          </p:nvPr>
        </p:nvSpPr>
        <p:spPr/>
        <p:txBody>
          <a:bodyPr/>
          <a:lstStyle/>
          <a:p>
            <a:fld id="{F436BE2A-DD90-41CB-88F4-EFDC5B6CF9DA}" type="slidenum">
              <a:rPr lang="en-US" altLang="en-US" smtClean="0"/>
              <a:pPr/>
              <a:t>‹#›</a:t>
            </a:fld>
            <a:endParaRPr lang="en-US" altLang="en-US"/>
          </a:p>
        </p:txBody>
      </p:sp>
    </p:spTree>
    <p:extLst>
      <p:ext uri="{BB962C8B-B14F-4D97-AF65-F5344CB8AC3E}">
        <p14:creationId xmlns:p14="http://schemas.microsoft.com/office/powerpoint/2010/main" val="38243530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1282305"/>
            <a:ext cx="5915025"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3442099"/>
            <a:ext cx="5915025"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r>
              <a:rPr lang="en-US"/>
              <a:t>2023-10-16</a:t>
            </a:r>
          </a:p>
        </p:txBody>
      </p:sp>
      <p:sp>
        <p:nvSpPr>
          <p:cNvPr id="5" name="Footer Placeholder 4"/>
          <p:cNvSpPr>
            <a:spLocks noGrp="1"/>
          </p:cNvSpPr>
          <p:nvPr>
            <p:ph type="ftr" sz="quarter" idx="11"/>
          </p:nvPr>
        </p:nvSpPr>
        <p:spPr/>
        <p:txBody>
          <a:bodyPr/>
          <a:lstStyle/>
          <a:p>
            <a:pPr>
              <a:defRPr/>
            </a:pPr>
            <a:r>
              <a:rPr lang="en-US"/>
              <a:t>Planning and Execution of an OPUS Project</a:t>
            </a:r>
          </a:p>
        </p:txBody>
      </p:sp>
      <p:sp>
        <p:nvSpPr>
          <p:cNvPr id="6" name="Slide Number Placeholder 5"/>
          <p:cNvSpPr>
            <a:spLocks noGrp="1"/>
          </p:cNvSpPr>
          <p:nvPr>
            <p:ph type="sldNum" sz="quarter" idx="12"/>
          </p:nvPr>
        </p:nvSpPr>
        <p:spPr/>
        <p:txBody>
          <a:bodyPr/>
          <a:lstStyle/>
          <a:p>
            <a:fld id="{5348FC1C-9FAC-42C6-A671-AF5F02CEC57D}" type="slidenum">
              <a:rPr lang="en-US" altLang="en-US" smtClean="0"/>
              <a:pPr/>
              <a:t>‹#›</a:t>
            </a:fld>
            <a:endParaRPr lang="en-US" altLang="en-US"/>
          </a:p>
        </p:txBody>
      </p:sp>
    </p:spTree>
    <p:extLst>
      <p:ext uri="{BB962C8B-B14F-4D97-AF65-F5344CB8AC3E}">
        <p14:creationId xmlns:p14="http://schemas.microsoft.com/office/powerpoint/2010/main" val="26638021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1369219"/>
            <a:ext cx="29146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1369219"/>
            <a:ext cx="29146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r>
              <a:rPr lang="en-US"/>
              <a:t>2023-10-16</a:t>
            </a:r>
          </a:p>
        </p:txBody>
      </p:sp>
      <p:sp>
        <p:nvSpPr>
          <p:cNvPr id="6" name="Footer Placeholder 5"/>
          <p:cNvSpPr>
            <a:spLocks noGrp="1"/>
          </p:cNvSpPr>
          <p:nvPr>
            <p:ph type="ftr" sz="quarter" idx="11"/>
          </p:nvPr>
        </p:nvSpPr>
        <p:spPr/>
        <p:txBody>
          <a:bodyPr/>
          <a:lstStyle/>
          <a:p>
            <a:pPr>
              <a:defRPr/>
            </a:pPr>
            <a:r>
              <a:rPr lang="en-US"/>
              <a:t>Planning and Execution of an OPUS Project</a:t>
            </a:r>
          </a:p>
        </p:txBody>
      </p:sp>
      <p:sp>
        <p:nvSpPr>
          <p:cNvPr id="7" name="Slide Number Placeholder 6"/>
          <p:cNvSpPr>
            <a:spLocks noGrp="1"/>
          </p:cNvSpPr>
          <p:nvPr>
            <p:ph type="sldNum" sz="quarter" idx="12"/>
          </p:nvPr>
        </p:nvSpPr>
        <p:spPr/>
        <p:txBody>
          <a:bodyPr/>
          <a:lstStyle/>
          <a:p>
            <a:fld id="{16D807E3-CF9D-4CCF-B04A-D9D503FC4758}" type="slidenum">
              <a:rPr lang="en-US" altLang="en-US" smtClean="0"/>
              <a:pPr/>
              <a:t>‹#›</a:t>
            </a:fld>
            <a:endParaRPr lang="en-US" altLang="en-US"/>
          </a:p>
        </p:txBody>
      </p:sp>
    </p:spTree>
    <p:extLst>
      <p:ext uri="{BB962C8B-B14F-4D97-AF65-F5344CB8AC3E}">
        <p14:creationId xmlns:p14="http://schemas.microsoft.com/office/powerpoint/2010/main" val="23939592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273845"/>
            <a:ext cx="5915025"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1260872"/>
            <a:ext cx="2901255"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1878806"/>
            <a:ext cx="2901255"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1260872"/>
            <a:ext cx="2915543"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1878806"/>
            <a:ext cx="2915543"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r>
              <a:rPr lang="en-US"/>
              <a:t>2023-10-16</a:t>
            </a:r>
          </a:p>
        </p:txBody>
      </p:sp>
      <p:sp>
        <p:nvSpPr>
          <p:cNvPr id="8" name="Footer Placeholder 7"/>
          <p:cNvSpPr>
            <a:spLocks noGrp="1"/>
          </p:cNvSpPr>
          <p:nvPr>
            <p:ph type="ftr" sz="quarter" idx="11"/>
          </p:nvPr>
        </p:nvSpPr>
        <p:spPr/>
        <p:txBody>
          <a:bodyPr/>
          <a:lstStyle/>
          <a:p>
            <a:pPr>
              <a:defRPr/>
            </a:pPr>
            <a:r>
              <a:rPr lang="en-US"/>
              <a:t>Planning and Execution of an OPUS Project</a:t>
            </a:r>
          </a:p>
        </p:txBody>
      </p:sp>
      <p:sp>
        <p:nvSpPr>
          <p:cNvPr id="9" name="Slide Number Placeholder 8"/>
          <p:cNvSpPr>
            <a:spLocks noGrp="1"/>
          </p:cNvSpPr>
          <p:nvPr>
            <p:ph type="sldNum" sz="quarter" idx="12"/>
          </p:nvPr>
        </p:nvSpPr>
        <p:spPr/>
        <p:txBody>
          <a:bodyPr/>
          <a:lstStyle/>
          <a:p>
            <a:fld id="{15EF0694-624E-4497-9346-82B2A7B2F26B}" type="slidenum">
              <a:rPr lang="en-US" altLang="en-US" smtClean="0"/>
              <a:pPr/>
              <a:t>‹#›</a:t>
            </a:fld>
            <a:endParaRPr lang="en-US" altLang="en-US"/>
          </a:p>
        </p:txBody>
      </p:sp>
    </p:spTree>
    <p:extLst>
      <p:ext uri="{BB962C8B-B14F-4D97-AF65-F5344CB8AC3E}">
        <p14:creationId xmlns:p14="http://schemas.microsoft.com/office/powerpoint/2010/main" val="16933158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r>
              <a:rPr lang="en-US"/>
              <a:t>2023-10-16</a:t>
            </a:r>
          </a:p>
        </p:txBody>
      </p:sp>
      <p:sp>
        <p:nvSpPr>
          <p:cNvPr id="4" name="Footer Placeholder 3"/>
          <p:cNvSpPr>
            <a:spLocks noGrp="1"/>
          </p:cNvSpPr>
          <p:nvPr>
            <p:ph type="ftr" sz="quarter" idx="11"/>
          </p:nvPr>
        </p:nvSpPr>
        <p:spPr/>
        <p:txBody>
          <a:bodyPr/>
          <a:lstStyle/>
          <a:p>
            <a:pPr>
              <a:defRPr/>
            </a:pPr>
            <a:r>
              <a:rPr lang="en-US"/>
              <a:t>Planning and Execution of an OPUS Project</a:t>
            </a:r>
          </a:p>
        </p:txBody>
      </p:sp>
      <p:sp>
        <p:nvSpPr>
          <p:cNvPr id="5" name="Slide Number Placeholder 4"/>
          <p:cNvSpPr>
            <a:spLocks noGrp="1"/>
          </p:cNvSpPr>
          <p:nvPr>
            <p:ph type="sldNum" sz="quarter" idx="12"/>
          </p:nvPr>
        </p:nvSpPr>
        <p:spPr/>
        <p:txBody>
          <a:bodyPr/>
          <a:lstStyle/>
          <a:p>
            <a:fld id="{EC1A3A4B-FE94-49CA-AE04-142D27859815}" type="slidenum">
              <a:rPr lang="en-US" altLang="en-US" smtClean="0"/>
              <a:pPr/>
              <a:t>‹#›</a:t>
            </a:fld>
            <a:endParaRPr lang="en-US" altLang="en-US"/>
          </a:p>
        </p:txBody>
      </p:sp>
    </p:spTree>
    <p:extLst>
      <p:ext uri="{BB962C8B-B14F-4D97-AF65-F5344CB8AC3E}">
        <p14:creationId xmlns:p14="http://schemas.microsoft.com/office/powerpoint/2010/main" val="35177535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2900" y="1200152"/>
            <a:ext cx="302895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86150" y="1200152"/>
            <a:ext cx="302895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514350">
              <a:defRPr b="1"/>
            </a:lvl1pPr>
          </a:lstStyle>
          <a:p>
            <a:r>
              <a:rPr lang="en-US"/>
              <a:t>2023-10-16</a:t>
            </a:r>
          </a:p>
        </p:txBody>
      </p:sp>
      <p:sp>
        <p:nvSpPr>
          <p:cNvPr id="6"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7"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38188520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t>2023-10-16</a:t>
            </a:r>
          </a:p>
        </p:txBody>
      </p:sp>
      <p:sp>
        <p:nvSpPr>
          <p:cNvPr id="3" name="Footer Placeholder 2"/>
          <p:cNvSpPr>
            <a:spLocks noGrp="1"/>
          </p:cNvSpPr>
          <p:nvPr>
            <p:ph type="ftr" sz="quarter" idx="11"/>
          </p:nvPr>
        </p:nvSpPr>
        <p:spPr/>
        <p:txBody>
          <a:bodyPr/>
          <a:lstStyle/>
          <a:p>
            <a:pPr>
              <a:defRPr/>
            </a:pPr>
            <a:r>
              <a:rPr lang="en-US"/>
              <a:t>Planning and Execution of an OPUS Project</a:t>
            </a:r>
          </a:p>
        </p:txBody>
      </p:sp>
      <p:sp>
        <p:nvSpPr>
          <p:cNvPr id="4" name="Slide Number Placeholder 3"/>
          <p:cNvSpPr>
            <a:spLocks noGrp="1"/>
          </p:cNvSpPr>
          <p:nvPr>
            <p:ph type="sldNum" sz="quarter" idx="12"/>
          </p:nvPr>
        </p:nvSpPr>
        <p:spPr/>
        <p:txBody>
          <a:bodyPr/>
          <a:lstStyle/>
          <a:p>
            <a:fld id="{2A0A0E6A-B97A-45BF-9354-180D2ED9FBB7}" type="slidenum">
              <a:rPr lang="en-US" altLang="en-US" smtClean="0"/>
              <a:pPr/>
              <a:t>‹#›</a:t>
            </a:fld>
            <a:endParaRPr lang="en-US" altLang="en-US"/>
          </a:p>
        </p:txBody>
      </p:sp>
    </p:spTree>
    <p:extLst>
      <p:ext uri="{BB962C8B-B14F-4D97-AF65-F5344CB8AC3E}">
        <p14:creationId xmlns:p14="http://schemas.microsoft.com/office/powerpoint/2010/main" val="31919722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342900"/>
            <a:ext cx="2211884"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740570"/>
            <a:ext cx="3471863"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1543050"/>
            <a:ext cx="2211884"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r>
              <a:rPr lang="en-US"/>
              <a:t>2023-10-16</a:t>
            </a:r>
          </a:p>
        </p:txBody>
      </p:sp>
      <p:sp>
        <p:nvSpPr>
          <p:cNvPr id="6" name="Footer Placeholder 5"/>
          <p:cNvSpPr>
            <a:spLocks noGrp="1"/>
          </p:cNvSpPr>
          <p:nvPr>
            <p:ph type="ftr" sz="quarter" idx="11"/>
          </p:nvPr>
        </p:nvSpPr>
        <p:spPr/>
        <p:txBody>
          <a:bodyPr/>
          <a:lstStyle/>
          <a:p>
            <a:pPr>
              <a:defRPr/>
            </a:pPr>
            <a:r>
              <a:rPr lang="en-US"/>
              <a:t>Planning and Execution of an OPUS Project</a:t>
            </a:r>
          </a:p>
        </p:txBody>
      </p:sp>
      <p:sp>
        <p:nvSpPr>
          <p:cNvPr id="7" name="Slide Number Placeholder 6"/>
          <p:cNvSpPr>
            <a:spLocks noGrp="1"/>
          </p:cNvSpPr>
          <p:nvPr>
            <p:ph type="sldNum" sz="quarter" idx="12"/>
          </p:nvPr>
        </p:nvSpPr>
        <p:spPr/>
        <p:txBody>
          <a:bodyPr/>
          <a:lstStyle/>
          <a:p>
            <a:fld id="{BDE31B67-9AC5-4103-BE2F-D56DB4FE4530}" type="slidenum">
              <a:rPr lang="en-US" altLang="en-US" smtClean="0"/>
              <a:pPr/>
              <a:t>‹#›</a:t>
            </a:fld>
            <a:endParaRPr lang="en-US" altLang="en-US"/>
          </a:p>
        </p:txBody>
      </p:sp>
    </p:spTree>
    <p:extLst>
      <p:ext uri="{BB962C8B-B14F-4D97-AF65-F5344CB8AC3E}">
        <p14:creationId xmlns:p14="http://schemas.microsoft.com/office/powerpoint/2010/main" val="39906155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342900"/>
            <a:ext cx="2211884"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740570"/>
            <a:ext cx="34718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1543050"/>
            <a:ext cx="2211884"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r>
              <a:rPr lang="en-US"/>
              <a:t>2023-10-16</a:t>
            </a:r>
          </a:p>
        </p:txBody>
      </p:sp>
      <p:sp>
        <p:nvSpPr>
          <p:cNvPr id="6" name="Footer Placeholder 5"/>
          <p:cNvSpPr>
            <a:spLocks noGrp="1"/>
          </p:cNvSpPr>
          <p:nvPr>
            <p:ph type="ftr" sz="quarter" idx="11"/>
          </p:nvPr>
        </p:nvSpPr>
        <p:spPr/>
        <p:txBody>
          <a:bodyPr/>
          <a:lstStyle/>
          <a:p>
            <a:pPr>
              <a:defRPr/>
            </a:pPr>
            <a:r>
              <a:rPr lang="en-US"/>
              <a:t>Planning and Execution of an OPUS Project</a:t>
            </a:r>
          </a:p>
        </p:txBody>
      </p:sp>
      <p:sp>
        <p:nvSpPr>
          <p:cNvPr id="7" name="Slide Number Placeholder 6"/>
          <p:cNvSpPr>
            <a:spLocks noGrp="1"/>
          </p:cNvSpPr>
          <p:nvPr>
            <p:ph type="sldNum" sz="quarter" idx="12"/>
          </p:nvPr>
        </p:nvSpPr>
        <p:spPr/>
        <p:txBody>
          <a:bodyPr/>
          <a:lstStyle/>
          <a:p>
            <a:fld id="{9C338B5F-2211-44F1-ACB4-26D7BCD03E61}" type="slidenum">
              <a:rPr lang="en-US" altLang="en-US" smtClean="0"/>
              <a:pPr/>
              <a:t>‹#›</a:t>
            </a:fld>
            <a:endParaRPr lang="en-US" altLang="en-US"/>
          </a:p>
        </p:txBody>
      </p:sp>
    </p:spTree>
    <p:extLst>
      <p:ext uri="{BB962C8B-B14F-4D97-AF65-F5344CB8AC3E}">
        <p14:creationId xmlns:p14="http://schemas.microsoft.com/office/powerpoint/2010/main" val="2581614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r>
              <a:rPr lang="en-US"/>
              <a:t>2023-10-16</a:t>
            </a:r>
          </a:p>
        </p:txBody>
      </p:sp>
      <p:sp>
        <p:nvSpPr>
          <p:cNvPr id="5" name="Footer Placeholder 4"/>
          <p:cNvSpPr>
            <a:spLocks noGrp="1"/>
          </p:cNvSpPr>
          <p:nvPr>
            <p:ph type="ftr" sz="quarter" idx="11"/>
          </p:nvPr>
        </p:nvSpPr>
        <p:spPr/>
        <p:txBody>
          <a:bodyPr/>
          <a:lstStyle/>
          <a:p>
            <a:pPr>
              <a:defRPr/>
            </a:pPr>
            <a:r>
              <a:rPr lang="en-US"/>
              <a:t>Planning and Execution of an OPUS Project</a:t>
            </a:r>
          </a:p>
        </p:txBody>
      </p:sp>
      <p:sp>
        <p:nvSpPr>
          <p:cNvPr id="6" name="Slide Number Placeholder 5"/>
          <p:cNvSpPr>
            <a:spLocks noGrp="1"/>
          </p:cNvSpPr>
          <p:nvPr>
            <p:ph type="sldNum" sz="quarter" idx="12"/>
          </p:nvPr>
        </p:nvSpPr>
        <p:spPr/>
        <p:txBody>
          <a:bodyPr/>
          <a:lstStyle/>
          <a:p>
            <a:fld id="{1C2E4CE5-60F5-46DF-BBCC-D9C2C287493D}" type="slidenum">
              <a:rPr lang="en-US" altLang="en-US" smtClean="0"/>
              <a:pPr/>
              <a:t>‹#›</a:t>
            </a:fld>
            <a:endParaRPr lang="en-US" altLang="en-US"/>
          </a:p>
        </p:txBody>
      </p:sp>
    </p:spTree>
    <p:extLst>
      <p:ext uri="{BB962C8B-B14F-4D97-AF65-F5344CB8AC3E}">
        <p14:creationId xmlns:p14="http://schemas.microsoft.com/office/powerpoint/2010/main" val="35479658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273844"/>
            <a:ext cx="1478756"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273844"/>
            <a:ext cx="4350544"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r>
              <a:rPr lang="en-US"/>
              <a:t>2023-10-16</a:t>
            </a:r>
          </a:p>
        </p:txBody>
      </p:sp>
      <p:sp>
        <p:nvSpPr>
          <p:cNvPr id="5" name="Footer Placeholder 4"/>
          <p:cNvSpPr>
            <a:spLocks noGrp="1"/>
          </p:cNvSpPr>
          <p:nvPr>
            <p:ph type="ftr" sz="quarter" idx="11"/>
          </p:nvPr>
        </p:nvSpPr>
        <p:spPr/>
        <p:txBody>
          <a:bodyPr/>
          <a:lstStyle/>
          <a:p>
            <a:pPr>
              <a:defRPr/>
            </a:pPr>
            <a:r>
              <a:rPr lang="en-US"/>
              <a:t>Planning and Execution of an OPUS Project</a:t>
            </a:r>
          </a:p>
        </p:txBody>
      </p:sp>
      <p:sp>
        <p:nvSpPr>
          <p:cNvPr id="6" name="Slide Number Placeholder 5"/>
          <p:cNvSpPr>
            <a:spLocks noGrp="1"/>
          </p:cNvSpPr>
          <p:nvPr>
            <p:ph type="sldNum" sz="quarter" idx="12"/>
          </p:nvPr>
        </p:nvSpPr>
        <p:spPr/>
        <p:txBody>
          <a:bodyPr/>
          <a:lstStyle/>
          <a:p>
            <a:fld id="{D970A05D-251F-4E86-856B-0F8D5CDE8470}" type="slidenum">
              <a:rPr lang="en-US" altLang="en-US" smtClean="0"/>
              <a:pPr/>
              <a:t>‹#›</a:t>
            </a:fld>
            <a:endParaRPr lang="en-US" altLang="en-US"/>
          </a:p>
        </p:txBody>
      </p:sp>
    </p:spTree>
    <p:extLst>
      <p:ext uri="{BB962C8B-B14F-4D97-AF65-F5344CB8AC3E}">
        <p14:creationId xmlns:p14="http://schemas.microsoft.com/office/powerpoint/2010/main" val="9135560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1151335"/>
            <a:ext cx="3030141"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p:cNvSpPr>
            <a:spLocks noGrp="1"/>
          </p:cNvSpPr>
          <p:nvPr>
            <p:ph sz="half" idx="2"/>
          </p:nvPr>
        </p:nvSpPr>
        <p:spPr>
          <a:xfrm>
            <a:off x="342900" y="1631156"/>
            <a:ext cx="3030141"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70" y="1151335"/>
            <a:ext cx="3031331"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p:cNvSpPr>
            <a:spLocks noGrp="1"/>
          </p:cNvSpPr>
          <p:nvPr>
            <p:ph sz="quarter" idx="4"/>
          </p:nvPr>
        </p:nvSpPr>
        <p:spPr>
          <a:xfrm>
            <a:off x="3483770" y="1631156"/>
            <a:ext cx="3031331"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514350">
              <a:defRPr b="1"/>
            </a:lvl1pPr>
          </a:lstStyle>
          <a:p>
            <a:r>
              <a:rPr lang="en-US"/>
              <a:t>2023-10-16</a:t>
            </a:r>
          </a:p>
        </p:txBody>
      </p:sp>
      <p:sp>
        <p:nvSpPr>
          <p:cNvPr id="8"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9"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29980428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defTabSz="514350">
              <a:defRPr b="1"/>
            </a:lvl1pPr>
          </a:lstStyle>
          <a:p>
            <a:r>
              <a:rPr lang="en-US"/>
              <a:t>2023-10-16</a:t>
            </a:r>
          </a:p>
        </p:txBody>
      </p:sp>
      <p:sp>
        <p:nvSpPr>
          <p:cNvPr id="4"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5"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38686227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514350">
              <a:defRPr b="1"/>
            </a:lvl1pPr>
          </a:lstStyle>
          <a:p>
            <a:r>
              <a:rPr lang="en-US"/>
              <a:t>2023-10-16</a:t>
            </a:r>
          </a:p>
        </p:txBody>
      </p:sp>
      <p:sp>
        <p:nvSpPr>
          <p:cNvPr id="3"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4"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40553085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204787"/>
            <a:ext cx="2256235" cy="871538"/>
          </a:xfrm>
        </p:spPr>
        <p:txBody>
          <a:bodyPr anchor="b"/>
          <a:lstStyle>
            <a:lvl1pPr algn="l">
              <a:defRPr sz="1125" b="1"/>
            </a:lvl1pPr>
          </a:lstStyle>
          <a:p>
            <a:r>
              <a:rPr lang="en-US"/>
              <a:t>Click to edit Master title style</a:t>
            </a:r>
          </a:p>
        </p:txBody>
      </p:sp>
      <p:sp>
        <p:nvSpPr>
          <p:cNvPr id="3" name="Content Placeholder 2"/>
          <p:cNvSpPr>
            <a:spLocks noGrp="1"/>
          </p:cNvSpPr>
          <p:nvPr>
            <p:ph idx="1"/>
          </p:nvPr>
        </p:nvSpPr>
        <p:spPr>
          <a:xfrm>
            <a:off x="2681287" y="204789"/>
            <a:ext cx="3833813" cy="438983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1" y="1076327"/>
            <a:ext cx="2256235" cy="351829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5" name="Date Placeholder 3"/>
          <p:cNvSpPr>
            <a:spLocks noGrp="1"/>
          </p:cNvSpPr>
          <p:nvPr>
            <p:ph type="dt" sz="half" idx="10"/>
          </p:nvPr>
        </p:nvSpPr>
        <p:spPr/>
        <p:txBody>
          <a:bodyPr/>
          <a:lstStyle>
            <a:lvl1pPr defTabSz="514350">
              <a:defRPr b="1"/>
            </a:lvl1pPr>
          </a:lstStyle>
          <a:p>
            <a:r>
              <a:rPr lang="en-US"/>
              <a:t>2023-10-16</a:t>
            </a:r>
          </a:p>
        </p:txBody>
      </p:sp>
      <p:sp>
        <p:nvSpPr>
          <p:cNvPr id="6"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7"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3828815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3600450"/>
            <a:ext cx="4114800" cy="425054"/>
          </a:xfrm>
        </p:spPr>
        <p:txBody>
          <a:bodyPr anchor="b"/>
          <a:lstStyle>
            <a:lvl1pPr algn="l">
              <a:defRPr sz="1125" b="1"/>
            </a:lvl1pPr>
          </a:lstStyle>
          <a:p>
            <a:r>
              <a:rPr lang="en-US"/>
              <a:t>Click to edit Master title style</a:t>
            </a:r>
          </a:p>
        </p:txBody>
      </p:sp>
      <p:sp>
        <p:nvSpPr>
          <p:cNvPr id="3" name="Picture Placeholder 2"/>
          <p:cNvSpPr>
            <a:spLocks noGrp="1"/>
          </p:cNvSpPr>
          <p:nvPr>
            <p:ph type="pic" idx="1"/>
          </p:nvPr>
        </p:nvSpPr>
        <p:spPr>
          <a:xfrm>
            <a:off x="1344216" y="459581"/>
            <a:ext cx="4114800" cy="3086100"/>
          </a:xfrm>
        </p:spPr>
        <p:txBody>
          <a:bodyPr rtlCol="0">
            <a:normAutofit/>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en-US" noProof="0"/>
              <a:t>Click icon to add picture</a:t>
            </a:r>
          </a:p>
        </p:txBody>
      </p:sp>
      <p:sp>
        <p:nvSpPr>
          <p:cNvPr id="4" name="Text Placeholder 3"/>
          <p:cNvSpPr>
            <a:spLocks noGrp="1"/>
          </p:cNvSpPr>
          <p:nvPr>
            <p:ph type="body" sz="half" idx="2"/>
          </p:nvPr>
        </p:nvSpPr>
        <p:spPr>
          <a:xfrm>
            <a:off x="1344216" y="4025503"/>
            <a:ext cx="4114800" cy="60364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5" name="Date Placeholder 3"/>
          <p:cNvSpPr>
            <a:spLocks noGrp="1"/>
          </p:cNvSpPr>
          <p:nvPr>
            <p:ph type="dt" sz="half" idx="10"/>
          </p:nvPr>
        </p:nvSpPr>
        <p:spPr/>
        <p:txBody>
          <a:bodyPr/>
          <a:lstStyle>
            <a:lvl1pPr defTabSz="514350">
              <a:defRPr b="1"/>
            </a:lvl1pPr>
          </a:lstStyle>
          <a:p>
            <a:r>
              <a:rPr lang="en-US"/>
              <a:t>2023-10-16</a:t>
            </a:r>
          </a:p>
        </p:txBody>
      </p:sp>
      <p:sp>
        <p:nvSpPr>
          <p:cNvPr id="6" name="Footer Placeholder 4"/>
          <p:cNvSpPr>
            <a:spLocks noGrp="1"/>
          </p:cNvSpPr>
          <p:nvPr>
            <p:ph type="ftr" sz="quarter" idx="11"/>
          </p:nvPr>
        </p:nvSpPr>
        <p:spPr/>
        <p:txBody>
          <a:bodyPr/>
          <a:lstStyle>
            <a:lvl1pPr defTabSz="514350">
              <a:defRPr b="1"/>
            </a:lvl1pPr>
          </a:lstStyle>
          <a:p>
            <a:r>
              <a:rPr lang="en-US"/>
              <a:t>Planning and Execution of an OPUS Project</a:t>
            </a:r>
          </a:p>
        </p:txBody>
      </p:sp>
      <p:sp>
        <p:nvSpPr>
          <p:cNvPr id="7" name="Slide Number Placeholder 5"/>
          <p:cNvSpPr>
            <a:spLocks noGrp="1"/>
          </p:cNvSpPr>
          <p:nvPr>
            <p:ph type="sldNum" sz="quarter" idx="12"/>
          </p:nvPr>
        </p:nvSpPr>
        <p:spPr/>
        <p:txBody>
          <a:bodyPr/>
          <a:lstStyle>
            <a:lvl1pPr defTabSz="514350">
              <a:defRPr b="1"/>
            </a:lvl1pPr>
          </a:lstStyle>
          <a:p>
            <a:fld id="{D3D538F9-49A3-B84F-B36B-A7030CDE5D5B}" type="slidenum">
              <a:rPr lang="en-US" smtClean="0"/>
              <a:t>‹#›</a:t>
            </a:fld>
            <a:endParaRPr lang="en-US"/>
          </a:p>
        </p:txBody>
      </p:sp>
    </p:spTree>
    <p:extLst>
      <p:ext uri="{BB962C8B-B14F-4D97-AF65-F5344CB8AC3E}">
        <p14:creationId xmlns:p14="http://schemas.microsoft.com/office/powerpoint/2010/main" val="39200796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342900" y="205979"/>
            <a:ext cx="61722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099" name="Text Placeholder 2"/>
          <p:cNvSpPr>
            <a:spLocks noGrp="1"/>
          </p:cNvSpPr>
          <p:nvPr>
            <p:ph type="body" idx="1"/>
          </p:nvPr>
        </p:nvSpPr>
        <p:spPr bwMode="auto">
          <a:xfrm>
            <a:off x="342900" y="1200152"/>
            <a:ext cx="61722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42900" y="4767264"/>
            <a:ext cx="1600200" cy="273844"/>
          </a:xfrm>
          <a:prstGeom prst="rect">
            <a:avLst/>
          </a:prstGeom>
        </p:spPr>
        <p:txBody>
          <a:bodyPr vert="horz" lIns="91440" tIns="45720" rIns="91440" bIns="45720" rtlCol="0" anchor="ctr"/>
          <a:lstStyle>
            <a:lvl1pPr algn="l" defTabSz="257175" fontAlgn="auto">
              <a:spcBef>
                <a:spcPts val="0"/>
              </a:spcBef>
              <a:spcAft>
                <a:spcPts val="0"/>
              </a:spcAft>
              <a:defRPr sz="675" b="0">
                <a:solidFill>
                  <a:prstClr val="black">
                    <a:tint val="75000"/>
                  </a:prstClr>
                </a:solidFill>
                <a:latin typeface="+mn-lt"/>
                <a:ea typeface="+mn-ea"/>
                <a:cs typeface="+mn-cs"/>
              </a:defRPr>
            </a:lvl1pPr>
          </a:lstStyle>
          <a:p>
            <a:r>
              <a:rPr lang="en-US"/>
              <a:t>2023-10-16</a:t>
            </a:r>
          </a:p>
        </p:txBody>
      </p:sp>
      <p:sp>
        <p:nvSpPr>
          <p:cNvPr id="5" name="Footer Placeholder 4"/>
          <p:cNvSpPr>
            <a:spLocks noGrp="1"/>
          </p:cNvSpPr>
          <p:nvPr>
            <p:ph type="ftr" sz="quarter" idx="3"/>
          </p:nvPr>
        </p:nvSpPr>
        <p:spPr>
          <a:xfrm>
            <a:off x="2343150" y="4767264"/>
            <a:ext cx="2171700" cy="273844"/>
          </a:xfrm>
          <a:prstGeom prst="rect">
            <a:avLst/>
          </a:prstGeom>
        </p:spPr>
        <p:txBody>
          <a:bodyPr vert="horz" lIns="91440" tIns="45720" rIns="91440" bIns="45720" rtlCol="0" anchor="ctr"/>
          <a:lstStyle>
            <a:lvl1pPr algn="ctr" defTabSz="257175" fontAlgn="auto">
              <a:spcBef>
                <a:spcPts val="0"/>
              </a:spcBef>
              <a:spcAft>
                <a:spcPts val="0"/>
              </a:spcAft>
              <a:defRPr sz="675" b="0">
                <a:solidFill>
                  <a:prstClr val="black">
                    <a:tint val="75000"/>
                  </a:prstClr>
                </a:solidFill>
                <a:latin typeface="+mn-lt"/>
                <a:ea typeface="+mn-ea"/>
                <a:cs typeface="+mn-cs"/>
              </a:defRPr>
            </a:lvl1pPr>
          </a:lstStyle>
          <a:p>
            <a:r>
              <a:rPr lang="en-US"/>
              <a:t>Planning and Execution of an OPUS Project</a:t>
            </a:r>
          </a:p>
        </p:txBody>
      </p:sp>
      <p:sp>
        <p:nvSpPr>
          <p:cNvPr id="6" name="Slide Number Placeholder 5"/>
          <p:cNvSpPr>
            <a:spLocks noGrp="1"/>
          </p:cNvSpPr>
          <p:nvPr>
            <p:ph type="sldNum" sz="quarter" idx="4"/>
          </p:nvPr>
        </p:nvSpPr>
        <p:spPr>
          <a:xfrm>
            <a:off x="4914900" y="4767264"/>
            <a:ext cx="1600200" cy="273844"/>
          </a:xfrm>
          <a:prstGeom prst="rect">
            <a:avLst/>
          </a:prstGeom>
        </p:spPr>
        <p:txBody>
          <a:bodyPr vert="horz" wrap="square" lIns="91440" tIns="45720" rIns="91440" bIns="45720" numCol="1" anchor="ctr" anchorCtr="0" compatLnSpc="1">
            <a:prstTxWarp prst="textNoShape">
              <a:avLst/>
            </a:prstTxWarp>
          </a:bodyPr>
          <a:lstStyle>
            <a:lvl1pPr algn="r" defTabSz="257175">
              <a:defRPr sz="675" b="0">
                <a:solidFill>
                  <a:srgbClr val="898989"/>
                </a:solidFill>
                <a:latin typeface="Calibri" panose="020F0502020204030204" pitchFamily="34" charset="0"/>
              </a:defRPr>
            </a:lvl1pPr>
          </a:lstStyle>
          <a:p>
            <a:fld id="{D3D538F9-49A3-B84F-B36B-A7030CDE5D5B}" type="slidenum">
              <a:rPr lang="en-US" smtClean="0"/>
              <a:t>‹#›</a:t>
            </a:fld>
            <a:endParaRPr lang="en-US"/>
          </a:p>
        </p:txBody>
      </p:sp>
    </p:spTree>
    <p:extLst>
      <p:ext uri="{BB962C8B-B14F-4D97-AF65-F5344CB8AC3E}">
        <p14:creationId xmlns:p14="http://schemas.microsoft.com/office/powerpoint/2010/main" val="6860529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ctr" defTabSz="257175" rtl="0" eaLnBrk="1" fontAlgn="base" hangingPunct="1">
        <a:spcBef>
          <a:spcPct val="0"/>
        </a:spcBef>
        <a:spcAft>
          <a:spcPct val="0"/>
        </a:spcAft>
        <a:defRPr sz="2475" kern="1200">
          <a:solidFill>
            <a:schemeClr val="tx1"/>
          </a:solidFill>
          <a:latin typeface="+mj-lt"/>
          <a:ea typeface="MS PGothic" panose="020B0600070205080204" pitchFamily="34" charset="-128"/>
          <a:cs typeface="ＭＳ Ｐゴシック" charset="0"/>
        </a:defRPr>
      </a:lvl1pPr>
      <a:lvl2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2pPr>
      <a:lvl3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3pPr>
      <a:lvl4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4pPr>
      <a:lvl5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5pPr>
      <a:lvl6pPr marL="25717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6pPr>
      <a:lvl7pPr marL="51435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7pPr>
      <a:lvl8pPr marL="77152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8pPr>
      <a:lvl9pPr marL="102870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9pPr>
    </p:titleStyle>
    <p:bodyStyle>
      <a:lvl1pPr marL="192881" indent="-192881" algn="l" defTabSz="257175"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ＭＳ Ｐゴシック" charset="0"/>
        </a:defRPr>
      </a:lvl1pPr>
      <a:lvl2pPr marL="417910" indent="-160735" algn="l" defTabSz="257175" rtl="0" eaLnBrk="1" fontAlgn="base" hangingPunct="1">
        <a:spcBef>
          <a:spcPct val="20000"/>
        </a:spcBef>
        <a:spcAft>
          <a:spcPct val="0"/>
        </a:spcAft>
        <a:buFont typeface="Arial" panose="020B0604020202020204" pitchFamily="34" charset="0"/>
        <a:buChar char="–"/>
        <a:defRPr sz="1575" kern="1200">
          <a:solidFill>
            <a:schemeClr val="tx1"/>
          </a:solidFill>
          <a:latin typeface="+mn-lt"/>
          <a:ea typeface="MS PGothic" panose="020B0600070205080204" pitchFamily="34" charset="-128"/>
          <a:cs typeface="+mn-cs"/>
        </a:defRPr>
      </a:lvl2pPr>
      <a:lvl3pPr marL="642938" indent="-128588" algn="l" defTabSz="257175" rtl="0" eaLnBrk="1" fontAlgn="base" hangingPunct="1">
        <a:spcBef>
          <a:spcPct val="20000"/>
        </a:spcBef>
        <a:spcAft>
          <a:spcPct val="0"/>
        </a:spcAft>
        <a:buFont typeface="Arial" panose="020B0604020202020204" pitchFamily="34" charset="0"/>
        <a:buChar char="•"/>
        <a:defRPr sz="1350" kern="1200">
          <a:solidFill>
            <a:schemeClr val="tx1"/>
          </a:solidFill>
          <a:latin typeface="+mn-lt"/>
          <a:ea typeface="MS PGothic" panose="020B0600070205080204" pitchFamily="34" charset="-128"/>
          <a:cs typeface="+mn-cs"/>
        </a:defRPr>
      </a:lvl3pPr>
      <a:lvl4pPr marL="900113"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mn-lt"/>
          <a:ea typeface="MS PGothic" panose="020B0600070205080204" pitchFamily="34" charset="-128"/>
          <a:cs typeface="+mn-cs"/>
        </a:defRPr>
      </a:lvl4pPr>
      <a:lvl5pPr marL="1157288"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mn-lt"/>
          <a:ea typeface="MS PGothic" panose="020B0600070205080204" pitchFamily="34" charset="-128"/>
          <a:cs typeface="+mn-cs"/>
        </a:defRPr>
      </a:lvl5pPr>
      <a:lvl6pPr marL="1414463" indent="-128588" algn="l" defTabSz="257175" rtl="0" eaLnBrk="1" latinLnBrk="0" hangingPunct="1">
        <a:spcBef>
          <a:spcPct val="20000"/>
        </a:spcBef>
        <a:buFont typeface="Arial"/>
        <a:buChar char="•"/>
        <a:defRPr sz="1125" kern="1200">
          <a:solidFill>
            <a:schemeClr val="tx1"/>
          </a:solidFill>
          <a:latin typeface="+mn-lt"/>
          <a:ea typeface="+mn-ea"/>
          <a:cs typeface="+mn-cs"/>
        </a:defRPr>
      </a:lvl6pPr>
      <a:lvl7pPr marL="1671638" indent="-128588" algn="l" defTabSz="257175" rtl="0" eaLnBrk="1" latinLnBrk="0" hangingPunct="1">
        <a:spcBef>
          <a:spcPct val="20000"/>
        </a:spcBef>
        <a:buFont typeface="Arial"/>
        <a:buChar char="•"/>
        <a:defRPr sz="1125" kern="1200">
          <a:solidFill>
            <a:schemeClr val="tx1"/>
          </a:solidFill>
          <a:latin typeface="+mn-lt"/>
          <a:ea typeface="+mn-ea"/>
          <a:cs typeface="+mn-cs"/>
        </a:defRPr>
      </a:lvl7pPr>
      <a:lvl8pPr marL="1928813" indent="-128588" algn="l" defTabSz="257175" rtl="0" eaLnBrk="1" latinLnBrk="0" hangingPunct="1">
        <a:spcBef>
          <a:spcPct val="20000"/>
        </a:spcBef>
        <a:buFont typeface="Arial"/>
        <a:buChar char="•"/>
        <a:defRPr sz="1125" kern="1200">
          <a:solidFill>
            <a:schemeClr val="tx1"/>
          </a:solidFill>
          <a:latin typeface="+mn-lt"/>
          <a:ea typeface="+mn-ea"/>
          <a:cs typeface="+mn-cs"/>
        </a:defRPr>
      </a:lvl8pPr>
      <a:lvl9pPr marL="2185988" indent="-128588" algn="l" defTabSz="257175" rtl="0" eaLnBrk="1" latinLnBrk="0" hangingPunct="1">
        <a:spcBef>
          <a:spcPct val="20000"/>
        </a:spcBef>
        <a:buFont typeface="Arial"/>
        <a:buChar char="•"/>
        <a:defRPr sz="1125" kern="1200">
          <a:solidFill>
            <a:schemeClr val="tx1"/>
          </a:solidFill>
          <a:latin typeface="+mn-lt"/>
          <a:ea typeface="+mn-ea"/>
          <a:cs typeface="+mn-cs"/>
        </a:defRPr>
      </a:lvl9pPr>
    </p:bodyStyle>
    <p:otherStyle>
      <a:defPPr>
        <a:defRPr lang="en-US"/>
      </a:defPPr>
      <a:lvl1pPr marL="0" algn="l" defTabSz="257175" rtl="0" eaLnBrk="1" latinLnBrk="0" hangingPunct="1">
        <a:defRPr sz="1013" kern="1200">
          <a:solidFill>
            <a:schemeClr val="tx1"/>
          </a:solidFill>
          <a:latin typeface="+mn-lt"/>
          <a:ea typeface="+mn-ea"/>
          <a:cs typeface="+mn-cs"/>
        </a:defRPr>
      </a:lvl1pPr>
      <a:lvl2pPr marL="257175" algn="l" defTabSz="257175" rtl="0" eaLnBrk="1" latinLnBrk="0" hangingPunct="1">
        <a:defRPr sz="1013" kern="1200">
          <a:solidFill>
            <a:schemeClr val="tx1"/>
          </a:solidFill>
          <a:latin typeface="+mn-lt"/>
          <a:ea typeface="+mn-ea"/>
          <a:cs typeface="+mn-cs"/>
        </a:defRPr>
      </a:lvl2pPr>
      <a:lvl3pPr marL="514350" algn="l" defTabSz="257175" rtl="0" eaLnBrk="1" latinLnBrk="0" hangingPunct="1">
        <a:defRPr sz="1013" kern="1200">
          <a:solidFill>
            <a:schemeClr val="tx1"/>
          </a:solidFill>
          <a:latin typeface="+mn-lt"/>
          <a:ea typeface="+mn-ea"/>
          <a:cs typeface="+mn-cs"/>
        </a:defRPr>
      </a:lvl3pPr>
      <a:lvl4pPr marL="771525" algn="l" defTabSz="257175" rtl="0" eaLnBrk="1" latinLnBrk="0" hangingPunct="1">
        <a:defRPr sz="1013" kern="1200">
          <a:solidFill>
            <a:schemeClr val="tx1"/>
          </a:solidFill>
          <a:latin typeface="+mn-lt"/>
          <a:ea typeface="+mn-ea"/>
          <a:cs typeface="+mn-cs"/>
        </a:defRPr>
      </a:lvl4pPr>
      <a:lvl5pPr marL="1028700" algn="l" defTabSz="257175" rtl="0" eaLnBrk="1" latinLnBrk="0" hangingPunct="1">
        <a:defRPr sz="1013" kern="1200">
          <a:solidFill>
            <a:schemeClr val="tx1"/>
          </a:solidFill>
          <a:latin typeface="+mn-lt"/>
          <a:ea typeface="+mn-ea"/>
          <a:cs typeface="+mn-cs"/>
        </a:defRPr>
      </a:lvl5pPr>
      <a:lvl6pPr marL="1285875" algn="l" defTabSz="257175" rtl="0" eaLnBrk="1" latinLnBrk="0" hangingPunct="1">
        <a:defRPr sz="1013" kern="1200">
          <a:solidFill>
            <a:schemeClr val="tx1"/>
          </a:solidFill>
          <a:latin typeface="+mn-lt"/>
          <a:ea typeface="+mn-ea"/>
          <a:cs typeface="+mn-cs"/>
        </a:defRPr>
      </a:lvl6pPr>
      <a:lvl7pPr marL="1543050" algn="l" defTabSz="257175" rtl="0" eaLnBrk="1" latinLnBrk="0" hangingPunct="1">
        <a:defRPr sz="1013" kern="1200">
          <a:solidFill>
            <a:schemeClr val="tx1"/>
          </a:solidFill>
          <a:latin typeface="+mn-lt"/>
          <a:ea typeface="+mn-ea"/>
          <a:cs typeface="+mn-cs"/>
        </a:defRPr>
      </a:lvl7pPr>
      <a:lvl8pPr marL="1800225" algn="l" defTabSz="257175" rtl="0" eaLnBrk="1" latinLnBrk="0" hangingPunct="1">
        <a:defRPr sz="1013" kern="1200">
          <a:solidFill>
            <a:schemeClr val="tx1"/>
          </a:solidFill>
          <a:latin typeface="+mn-lt"/>
          <a:ea typeface="+mn-ea"/>
          <a:cs typeface="+mn-cs"/>
        </a:defRPr>
      </a:lvl8pPr>
      <a:lvl9pPr marL="2057400" algn="l" defTabSz="257175" rtl="0" eaLnBrk="1" latinLnBrk="0" hangingPunct="1">
        <a:defRPr sz="101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342900" y="205979"/>
            <a:ext cx="61722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342900" y="1200152"/>
            <a:ext cx="61722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42900" y="4767264"/>
            <a:ext cx="1600200" cy="273844"/>
          </a:xfrm>
          <a:prstGeom prst="rect">
            <a:avLst/>
          </a:prstGeom>
        </p:spPr>
        <p:txBody>
          <a:bodyPr vert="horz" lIns="91440" tIns="45720" rIns="91440" bIns="45720" rtlCol="0" anchor="ctr"/>
          <a:lstStyle>
            <a:lvl1pPr algn="l" fontAlgn="auto">
              <a:spcBef>
                <a:spcPts val="0"/>
              </a:spcBef>
              <a:spcAft>
                <a:spcPts val="0"/>
              </a:spcAft>
              <a:defRPr sz="675" smtClean="0">
                <a:solidFill>
                  <a:schemeClr val="tx1">
                    <a:tint val="75000"/>
                  </a:schemeClr>
                </a:solidFill>
                <a:latin typeface="+mn-lt"/>
                <a:ea typeface="+mn-ea"/>
                <a:cs typeface="+mn-cs"/>
              </a:defRPr>
            </a:lvl1pPr>
          </a:lstStyle>
          <a:p>
            <a:pPr>
              <a:defRPr/>
            </a:pPr>
            <a:r>
              <a:rPr lang="en-US"/>
              <a:t>2023-10-16</a:t>
            </a:r>
            <a:endParaRPr lang="en-US" dirty="0"/>
          </a:p>
        </p:txBody>
      </p:sp>
      <p:sp>
        <p:nvSpPr>
          <p:cNvPr id="5" name="Footer Placeholder 4"/>
          <p:cNvSpPr>
            <a:spLocks noGrp="1"/>
          </p:cNvSpPr>
          <p:nvPr>
            <p:ph type="ftr" sz="quarter" idx="3"/>
          </p:nvPr>
        </p:nvSpPr>
        <p:spPr>
          <a:xfrm>
            <a:off x="2343150" y="4767264"/>
            <a:ext cx="2171700" cy="273844"/>
          </a:xfrm>
          <a:prstGeom prst="rect">
            <a:avLst/>
          </a:prstGeom>
        </p:spPr>
        <p:txBody>
          <a:bodyPr vert="horz" lIns="91440" tIns="45720" rIns="91440" bIns="45720" rtlCol="0" anchor="ctr"/>
          <a:lstStyle>
            <a:lvl1pPr algn="ctr" fontAlgn="auto">
              <a:spcBef>
                <a:spcPts val="0"/>
              </a:spcBef>
              <a:spcAft>
                <a:spcPts val="0"/>
              </a:spcAft>
              <a:defRPr sz="675" smtClean="0">
                <a:solidFill>
                  <a:schemeClr val="tx1">
                    <a:tint val="75000"/>
                  </a:schemeClr>
                </a:solidFill>
                <a:latin typeface="+mn-lt"/>
                <a:ea typeface="+mn-ea"/>
                <a:cs typeface="+mn-cs"/>
              </a:defRPr>
            </a:lvl1pPr>
          </a:lstStyle>
          <a:p>
            <a:pPr>
              <a:defRPr/>
            </a:pPr>
            <a:r>
              <a:rPr lang="en-US"/>
              <a:t>Planning and Execution of an OPUS Project</a:t>
            </a:r>
            <a:endParaRPr lang="en-US" dirty="0"/>
          </a:p>
        </p:txBody>
      </p:sp>
      <p:sp>
        <p:nvSpPr>
          <p:cNvPr id="6" name="Slide Number Placeholder 5"/>
          <p:cNvSpPr>
            <a:spLocks noGrp="1"/>
          </p:cNvSpPr>
          <p:nvPr>
            <p:ph type="sldNum" sz="quarter" idx="4"/>
          </p:nvPr>
        </p:nvSpPr>
        <p:spPr>
          <a:xfrm>
            <a:off x="4914900" y="4767264"/>
            <a:ext cx="1600200" cy="273844"/>
          </a:xfrm>
          <a:prstGeom prst="rect">
            <a:avLst/>
          </a:prstGeom>
        </p:spPr>
        <p:txBody>
          <a:bodyPr vert="horz" wrap="square" lIns="91440" tIns="45720" rIns="91440" bIns="45720" numCol="1" anchor="ctr" anchorCtr="0" compatLnSpc="1">
            <a:prstTxWarp prst="textNoShape">
              <a:avLst/>
            </a:prstTxWarp>
          </a:bodyPr>
          <a:lstStyle>
            <a:lvl1pPr algn="r">
              <a:defRPr sz="675">
                <a:solidFill>
                  <a:srgbClr val="898989"/>
                </a:solidFill>
                <a:latin typeface="Calibri" panose="020F0502020204030204" pitchFamily="34" charset="0"/>
              </a:defRPr>
            </a:lvl1pPr>
          </a:lstStyle>
          <a:p>
            <a:fld id="{DF1A3CFE-56D5-4C6D-89F5-7B40DDCF9B89}" type="slidenum">
              <a:rPr lang="en-US" altLang="en-US"/>
              <a:pPr/>
              <a:t>‹#›</a:t>
            </a:fld>
            <a:endParaRPr lang="en-US" altLang="en-US"/>
          </a:p>
        </p:txBody>
      </p:sp>
    </p:spTree>
    <p:extLst>
      <p:ext uri="{BB962C8B-B14F-4D97-AF65-F5344CB8AC3E}">
        <p14:creationId xmlns:p14="http://schemas.microsoft.com/office/powerpoint/2010/main" val="684706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ctr" defTabSz="257175" rtl="0" eaLnBrk="1" fontAlgn="base" hangingPunct="1">
        <a:spcBef>
          <a:spcPct val="0"/>
        </a:spcBef>
        <a:spcAft>
          <a:spcPct val="0"/>
        </a:spcAft>
        <a:defRPr sz="2475" kern="1200">
          <a:solidFill>
            <a:schemeClr val="tx1"/>
          </a:solidFill>
          <a:latin typeface="+mj-lt"/>
          <a:ea typeface="MS PGothic" panose="020B0600070205080204" pitchFamily="34" charset="-128"/>
          <a:cs typeface="ＭＳ Ｐゴシック" charset="0"/>
        </a:defRPr>
      </a:lvl1pPr>
      <a:lvl2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2pPr>
      <a:lvl3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3pPr>
      <a:lvl4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4pPr>
      <a:lvl5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5pPr>
      <a:lvl6pPr marL="25717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6pPr>
      <a:lvl7pPr marL="51435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7pPr>
      <a:lvl8pPr marL="77152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8pPr>
      <a:lvl9pPr marL="102870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9pPr>
    </p:titleStyle>
    <p:bodyStyle>
      <a:lvl1pPr marL="192881" indent="-192881" algn="l" defTabSz="257175"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ＭＳ Ｐゴシック" charset="0"/>
        </a:defRPr>
      </a:lvl1pPr>
      <a:lvl2pPr marL="417910" indent="-160735" algn="l" defTabSz="257175" rtl="0" eaLnBrk="1" fontAlgn="base" hangingPunct="1">
        <a:spcBef>
          <a:spcPct val="20000"/>
        </a:spcBef>
        <a:spcAft>
          <a:spcPct val="0"/>
        </a:spcAft>
        <a:buFont typeface="Arial" panose="020B0604020202020204" pitchFamily="34" charset="0"/>
        <a:buChar char="–"/>
        <a:defRPr sz="1575" kern="1200">
          <a:solidFill>
            <a:schemeClr val="tx1"/>
          </a:solidFill>
          <a:latin typeface="+mn-lt"/>
          <a:ea typeface="MS PGothic" panose="020B0600070205080204" pitchFamily="34" charset="-128"/>
          <a:cs typeface="+mn-cs"/>
        </a:defRPr>
      </a:lvl2pPr>
      <a:lvl3pPr marL="642938" indent="-128588" algn="l" defTabSz="257175" rtl="0" eaLnBrk="1" fontAlgn="base" hangingPunct="1">
        <a:spcBef>
          <a:spcPct val="20000"/>
        </a:spcBef>
        <a:spcAft>
          <a:spcPct val="0"/>
        </a:spcAft>
        <a:buFont typeface="Arial" panose="020B0604020202020204" pitchFamily="34" charset="0"/>
        <a:buChar char="•"/>
        <a:defRPr sz="1350" kern="1200">
          <a:solidFill>
            <a:schemeClr val="tx1"/>
          </a:solidFill>
          <a:latin typeface="+mn-lt"/>
          <a:ea typeface="MS PGothic" panose="020B0600070205080204" pitchFamily="34" charset="-128"/>
          <a:cs typeface="+mn-cs"/>
        </a:defRPr>
      </a:lvl3pPr>
      <a:lvl4pPr marL="900113"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mn-lt"/>
          <a:ea typeface="MS PGothic" panose="020B0600070205080204" pitchFamily="34" charset="-128"/>
          <a:cs typeface="+mn-cs"/>
        </a:defRPr>
      </a:lvl4pPr>
      <a:lvl5pPr marL="1157288"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mn-lt"/>
          <a:ea typeface="MS PGothic" panose="020B0600070205080204" pitchFamily="34" charset="-128"/>
          <a:cs typeface="+mn-cs"/>
        </a:defRPr>
      </a:lvl5pPr>
      <a:lvl6pPr marL="1414463" indent="-128588" algn="l" defTabSz="257175" rtl="0" eaLnBrk="1" latinLnBrk="0" hangingPunct="1">
        <a:spcBef>
          <a:spcPct val="20000"/>
        </a:spcBef>
        <a:buFont typeface="Arial"/>
        <a:buChar char="•"/>
        <a:defRPr sz="1125" kern="1200">
          <a:solidFill>
            <a:schemeClr val="tx1"/>
          </a:solidFill>
          <a:latin typeface="+mn-lt"/>
          <a:ea typeface="+mn-ea"/>
          <a:cs typeface="+mn-cs"/>
        </a:defRPr>
      </a:lvl6pPr>
      <a:lvl7pPr marL="1671638" indent="-128588" algn="l" defTabSz="257175" rtl="0" eaLnBrk="1" latinLnBrk="0" hangingPunct="1">
        <a:spcBef>
          <a:spcPct val="20000"/>
        </a:spcBef>
        <a:buFont typeface="Arial"/>
        <a:buChar char="•"/>
        <a:defRPr sz="1125" kern="1200">
          <a:solidFill>
            <a:schemeClr val="tx1"/>
          </a:solidFill>
          <a:latin typeface="+mn-lt"/>
          <a:ea typeface="+mn-ea"/>
          <a:cs typeface="+mn-cs"/>
        </a:defRPr>
      </a:lvl7pPr>
      <a:lvl8pPr marL="1928813" indent="-128588" algn="l" defTabSz="257175" rtl="0" eaLnBrk="1" latinLnBrk="0" hangingPunct="1">
        <a:spcBef>
          <a:spcPct val="20000"/>
        </a:spcBef>
        <a:buFont typeface="Arial"/>
        <a:buChar char="•"/>
        <a:defRPr sz="1125" kern="1200">
          <a:solidFill>
            <a:schemeClr val="tx1"/>
          </a:solidFill>
          <a:latin typeface="+mn-lt"/>
          <a:ea typeface="+mn-ea"/>
          <a:cs typeface="+mn-cs"/>
        </a:defRPr>
      </a:lvl8pPr>
      <a:lvl9pPr marL="2185988" indent="-128588" algn="l" defTabSz="257175" rtl="0" eaLnBrk="1" latinLnBrk="0" hangingPunct="1">
        <a:spcBef>
          <a:spcPct val="20000"/>
        </a:spcBef>
        <a:buFont typeface="Arial"/>
        <a:buChar char="•"/>
        <a:defRPr sz="1125" kern="1200">
          <a:solidFill>
            <a:schemeClr val="tx1"/>
          </a:solidFill>
          <a:latin typeface="+mn-lt"/>
          <a:ea typeface="+mn-ea"/>
          <a:cs typeface="+mn-cs"/>
        </a:defRPr>
      </a:lvl9pPr>
    </p:bodyStyle>
    <p:otherStyle>
      <a:defPPr>
        <a:defRPr lang="en-US"/>
      </a:defPPr>
      <a:lvl1pPr marL="0" algn="l" defTabSz="257175" rtl="0" eaLnBrk="1" latinLnBrk="0" hangingPunct="1">
        <a:defRPr sz="1013" kern="1200">
          <a:solidFill>
            <a:schemeClr val="tx1"/>
          </a:solidFill>
          <a:latin typeface="+mn-lt"/>
          <a:ea typeface="+mn-ea"/>
          <a:cs typeface="+mn-cs"/>
        </a:defRPr>
      </a:lvl1pPr>
      <a:lvl2pPr marL="257175" algn="l" defTabSz="257175" rtl="0" eaLnBrk="1" latinLnBrk="0" hangingPunct="1">
        <a:defRPr sz="1013" kern="1200">
          <a:solidFill>
            <a:schemeClr val="tx1"/>
          </a:solidFill>
          <a:latin typeface="+mn-lt"/>
          <a:ea typeface="+mn-ea"/>
          <a:cs typeface="+mn-cs"/>
        </a:defRPr>
      </a:lvl2pPr>
      <a:lvl3pPr marL="514350" algn="l" defTabSz="257175" rtl="0" eaLnBrk="1" latinLnBrk="0" hangingPunct="1">
        <a:defRPr sz="1013" kern="1200">
          <a:solidFill>
            <a:schemeClr val="tx1"/>
          </a:solidFill>
          <a:latin typeface="+mn-lt"/>
          <a:ea typeface="+mn-ea"/>
          <a:cs typeface="+mn-cs"/>
        </a:defRPr>
      </a:lvl3pPr>
      <a:lvl4pPr marL="771525" algn="l" defTabSz="257175" rtl="0" eaLnBrk="1" latinLnBrk="0" hangingPunct="1">
        <a:defRPr sz="1013" kern="1200">
          <a:solidFill>
            <a:schemeClr val="tx1"/>
          </a:solidFill>
          <a:latin typeface="+mn-lt"/>
          <a:ea typeface="+mn-ea"/>
          <a:cs typeface="+mn-cs"/>
        </a:defRPr>
      </a:lvl4pPr>
      <a:lvl5pPr marL="1028700" algn="l" defTabSz="257175" rtl="0" eaLnBrk="1" latinLnBrk="0" hangingPunct="1">
        <a:defRPr sz="1013" kern="1200">
          <a:solidFill>
            <a:schemeClr val="tx1"/>
          </a:solidFill>
          <a:latin typeface="+mn-lt"/>
          <a:ea typeface="+mn-ea"/>
          <a:cs typeface="+mn-cs"/>
        </a:defRPr>
      </a:lvl5pPr>
      <a:lvl6pPr marL="1285875" algn="l" defTabSz="257175" rtl="0" eaLnBrk="1" latinLnBrk="0" hangingPunct="1">
        <a:defRPr sz="1013" kern="1200">
          <a:solidFill>
            <a:schemeClr val="tx1"/>
          </a:solidFill>
          <a:latin typeface="+mn-lt"/>
          <a:ea typeface="+mn-ea"/>
          <a:cs typeface="+mn-cs"/>
        </a:defRPr>
      </a:lvl6pPr>
      <a:lvl7pPr marL="1543050" algn="l" defTabSz="257175" rtl="0" eaLnBrk="1" latinLnBrk="0" hangingPunct="1">
        <a:defRPr sz="1013" kern="1200">
          <a:solidFill>
            <a:schemeClr val="tx1"/>
          </a:solidFill>
          <a:latin typeface="+mn-lt"/>
          <a:ea typeface="+mn-ea"/>
          <a:cs typeface="+mn-cs"/>
        </a:defRPr>
      </a:lvl7pPr>
      <a:lvl8pPr marL="1800225" algn="l" defTabSz="257175" rtl="0" eaLnBrk="1" latinLnBrk="0" hangingPunct="1">
        <a:defRPr sz="1013" kern="1200">
          <a:solidFill>
            <a:schemeClr val="tx1"/>
          </a:solidFill>
          <a:latin typeface="+mn-lt"/>
          <a:ea typeface="+mn-ea"/>
          <a:cs typeface="+mn-cs"/>
        </a:defRPr>
      </a:lvl8pPr>
      <a:lvl9pPr marL="2057400" algn="l" defTabSz="257175" rtl="0" eaLnBrk="1" latinLnBrk="0" hangingPunct="1">
        <a:defRPr sz="101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42900" y="205979"/>
            <a:ext cx="61722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342900" y="1200152"/>
            <a:ext cx="61722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42900" y="4767264"/>
            <a:ext cx="1600200" cy="273844"/>
          </a:xfrm>
          <a:prstGeom prst="rect">
            <a:avLst/>
          </a:prstGeom>
        </p:spPr>
        <p:txBody>
          <a:bodyPr vert="horz" wrap="square" lIns="91440" tIns="45720" rIns="91440" bIns="45720" numCol="1" anchor="ctr" anchorCtr="0" compatLnSpc="1">
            <a:prstTxWarp prst="textNoShape">
              <a:avLst/>
            </a:prstTxWarp>
          </a:bodyPr>
          <a:lstStyle>
            <a:lvl1pPr>
              <a:defRPr sz="675">
                <a:solidFill>
                  <a:srgbClr val="898989"/>
                </a:solidFill>
                <a:latin typeface="Gill Sans MT" pitchFamily="34" charset="0"/>
                <a:ea typeface="ＭＳ Ｐゴシック" pitchFamily="34" charset="-128"/>
                <a:cs typeface="Arial" pitchFamily="34" charset="0"/>
              </a:defRPr>
            </a:lvl1pPr>
          </a:lstStyle>
          <a:p>
            <a:pPr>
              <a:defRPr/>
            </a:pPr>
            <a:r>
              <a:rPr lang="en-US" altLang="en-US"/>
              <a:t>2023-10-16</a:t>
            </a:r>
          </a:p>
        </p:txBody>
      </p:sp>
      <p:sp>
        <p:nvSpPr>
          <p:cNvPr id="5" name="Footer Placeholder 4"/>
          <p:cNvSpPr>
            <a:spLocks noGrp="1"/>
          </p:cNvSpPr>
          <p:nvPr>
            <p:ph type="ftr" sz="quarter" idx="3"/>
          </p:nvPr>
        </p:nvSpPr>
        <p:spPr>
          <a:xfrm>
            <a:off x="2343150" y="4767264"/>
            <a:ext cx="2171700" cy="273844"/>
          </a:xfrm>
          <a:prstGeom prst="rect">
            <a:avLst/>
          </a:prstGeom>
        </p:spPr>
        <p:txBody>
          <a:bodyPr vert="horz" lIns="91440" tIns="45720" rIns="91440" bIns="45720" rtlCol="0" anchor="ctr"/>
          <a:lstStyle>
            <a:lvl1pPr algn="ctr" fontAlgn="auto">
              <a:spcBef>
                <a:spcPts val="0"/>
              </a:spcBef>
              <a:spcAft>
                <a:spcPts val="0"/>
              </a:spcAft>
              <a:defRPr sz="675">
                <a:solidFill>
                  <a:schemeClr val="tx1">
                    <a:tint val="75000"/>
                  </a:schemeClr>
                </a:solidFill>
                <a:latin typeface="Gill Sans MT" pitchFamily="34" charset="0"/>
                <a:ea typeface="+mn-ea"/>
                <a:cs typeface="+mn-cs"/>
              </a:defRPr>
            </a:lvl1pPr>
          </a:lstStyle>
          <a:p>
            <a:pPr>
              <a:defRPr/>
            </a:pPr>
            <a:r>
              <a:rPr lang="en-US"/>
              <a:t>Planning and Execution of an OPUS Project</a:t>
            </a:r>
          </a:p>
        </p:txBody>
      </p:sp>
      <p:sp>
        <p:nvSpPr>
          <p:cNvPr id="6" name="Slide Number Placeholder 5"/>
          <p:cNvSpPr>
            <a:spLocks noGrp="1"/>
          </p:cNvSpPr>
          <p:nvPr>
            <p:ph type="sldNum" sz="quarter" idx="4"/>
          </p:nvPr>
        </p:nvSpPr>
        <p:spPr>
          <a:xfrm>
            <a:off x="4914900" y="4767264"/>
            <a:ext cx="1600200" cy="273844"/>
          </a:xfrm>
          <a:prstGeom prst="rect">
            <a:avLst/>
          </a:prstGeom>
        </p:spPr>
        <p:txBody>
          <a:bodyPr vert="horz" wrap="square" lIns="91440" tIns="45720" rIns="91440" bIns="45720" numCol="1" anchor="ctr" anchorCtr="0" compatLnSpc="1">
            <a:prstTxWarp prst="textNoShape">
              <a:avLst/>
            </a:prstTxWarp>
          </a:bodyPr>
          <a:lstStyle>
            <a:lvl1pPr algn="r">
              <a:defRPr sz="675">
                <a:solidFill>
                  <a:srgbClr val="898989"/>
                </a:solidFill>
                <a:latin typeface="Gill Sans MT" pitchFamily="34" charset="0"/>
                <a:ea typeface="ＭＳ Ｐゴシック" pitchFamily="34" charset="-128"/>
                <a:cs typeface="Arial" pitchFamily="34" charset="0"/>
              </a:defRPr>
            </a:lvl1pPr>
          </a:lstStyle>
          <a:p>
            <a:pPr>
              <a:defRPr/>
            </a:pPr>
            <a:fld id="{364AD10C-D981-4890-9ADD-2AB209C9BC7D}" type="slidenum">
              <a:rPr lang="en-US" altLang="en-US"/>
              <a:pPr>
                <a:defRPr/>
              </a:pPr>
              <a:t>‹#›</a:t>
            </a:fld>
            <a:endParaRPr lang="en-US" altLang="en-US"/>
          </a:p>
        </p:txBody>
      </p:sp>
      <p:pic>
        <p:nvPicPr>
          <p:cNvPr id="1031" name="Picture 8" descr="C:\Users\jeremy.mchugh\Pictures\geodesy.noaa.gov slide background.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4288"/>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877953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ctr" rtl="0" eaLnBrk="1" fontAlgn="base" hangingPunct="1">
        <a:spcBef>
          <a:spcPct val="0"/>
        </a:spcBef>
        <a:spcAft>
          <a:spcPct val="0"/>
        </a:spcAft>
        <a:defRPr sz="2475" kern="1200">
          <a:solidFill>
            <a:schemeClr val="tx2"/>
          </a:solidFill>
          <a:latin typeface="Gill Sans MT" pitchFamily="34" charset="0"/>
          <a:ea typeface="MS PGothic" pitchFamily="34" charset="-128"/>
          <a:cs typeface="ＭＳ Ｐゴシック" charset="0"/>
        </a:defRPr>
      </a:lvl1pPr>
      <a:lvl2pPr algn="ctr" rtl="0" eaLnBrk="1" fontAlgn="base" hangingPunct="1">
        <a:spcBef>
          <a:spcPct val="0"/>
        </a:spcBef>
        <a:spcAft>
          <a:spcPct val="0"/>
        </a:spcAft>
        <a:defRPr sz="2475">
          <a:solidFill>
            <a:schemeClr val="tx2"/>
          </a:solidFill>
          <a:latin typeface="Gill Sans MT" pitchFamily="34" charset="0"/>
          <a:ea typeface="MS PGothic" pitchFamily="34" charset="-128"/>
          <a:cs typeface="ＭＳ Ｐゴシック" charset="0"/>
        </a:defRPr>
      </a:lvl2pPr>
      <a:lvl3pPr algn="ctr" rtl="0" eaLnBrk="1" fontAlgn="base" hangingPunct="1">
        <a:spcBef>
          <a:spcPct val="0"/>
        </a:spcBef>
        <a:spcAft>
          <a:spcPct val="0"/>
        </a:spcAft>
        <a:defRPr sz="2475">
          <a:solidFill>
            <a:schemeClr val="tx2"/>
          </a:solidFill>
          <a:latin typeface="Gill Sans MT" pitchFamily="34" charset="0"/>
          <a:ea typeface="MS PGothic" pitchFamily="34" charset="-128"/>
          <a:cs typeface="ＭＳ Ｐゴシック" charset="0"/>
        </a:defRPr>
      </a:lvl3pPr>
      <a:lvl4pPr algn="ctr" rtl="0" eaLnBrk="1" fontAlgn="base" hangingPunct="1">
        <a:spcBef>
          <a:spcPct val="0"/>
        </a:spcBef>
        <a:spcAft>
          <a:spcPct val="0"/>
        </a:spcAft>
        <a:defRPr sz="2475">
          <a:solidFill>
            <a:schemeClr val="tx2"/>
          </a:solidFill>
          <a:latin typeface="Gill Sans MT" pitchFamily="34" charset="0"/>
          <a:ea typeface="MS PGothic" pitchFamily="34" charset="-128"/>
          <a:cs typeface="ＭＳ Ｐゴシック" charset="0"/>
        </a:defRPr>
      </a:lvl4pPr>
      <a:lvl5pPr algn="ctr" rtl="0" eaLnBrk="1" fontAlgn="base" hangingPunct="1">
        <a:spcBef>
          <a:spcPct val="0"/>
        </a:spcBef>
        <a:spcAft>
          <a:spcPct val="0"/>
        </a:spcAft>
        <a:defRPr sz="2475">
          <a:solidFill>
            <a:schemeClr val="tx2"/>
          </a:solidFill>
          <a:latin typeface="Gill Sans MT" pitchFamily="34" charset="0"/>
          <a:ea typeface="MS PGothic" pitchFamily="34" charset="-128"/>
          <a:cs typeface="ＭＳ Ｐゴシック" charset="0"/>
        </a:defRPr>
      </a:lvl5pPr>
      <a:lvl6pPr marL="257175" algn="ctr" rtl="0" eaLnBrk="1" fontAlgn="base" hangingPunct="1">
        <a:spcBef>
          <a:spcPct val="0"/>
        </a:spcBef>
        <a:spcAft>
          <a:spcPct val="0"/>
        </a:spcAft>
        <a:defRPr sz="2475">
          <a:solidFill>
            <a:schemeClr val="tx1"/>
          </a:solidFill>
          <a:latin typeface="Calibri" pitchFamily="34" charset="0"/>
        </a:defRPr>
      </a:lvl6pPr>
      <a:lvl7pPr marL="514350" algn="ctr" rtl="0" eaLnBrk="1" fontAlgn="base" hangingPunct="1">
        <a:spcBef>
          <a:spcPct val="0"/>
        </a:spcBef>
        <a:spcAft>
          <a:spcPct val="0"/>
        </a:spcAft>
        <a:defRPr sz="2475">
          <a:solidFill>
            <a:schemeClr val="tx1"/>
          </a:solidFill>
          <a:latin typeface="Calibri" pitchFamily="34" charset="0"/>
        </a:defRPr>
      </a:lvl7pPr>
      <a:lvl8pPr marL="771525" algn="ctr" rtl="0" eaLnBrk="1" fontAlgn="base" hangingPunct="1">
        <a:spcBef>
          <a:spcPct val="0"/>
        </a:spcBef>
        <a:spcAft>
          <a:spcPct val="0"/>
        </a:spcAft>
        <a:defRPr sz="2475">
          <a:solidFill>
            <a:schemeClr val="tx1"/>
          </a:solidFill>
          <a:latin typeface="Calibri" pitchFamily="34" charset="0"/>
        </a:defRPr>
      </a:lvl8pPr>
      <a:lvl9pPr marL="1028700" algn="ctr" rtl="0" eaLnBrk="1" fontAlgn="base" hangingPunct="1">
        <a:spcBef>
          <a:spcPct val="0"/>
        </a:spcBef>
        <a:spcAft>
          <a:spcPct val="0"/>
        </a:spcAft>
        <a:defRPr sz="2475">
          <a:solidFill>
            <a:schemeClr val="tx1"/>
          </a:solidFill>
          <a:latin typeface="Calibri" pitchFamily="34" charset="0"/>
        </a:defRPr>
      </a:lvl9pPr>
    </p:titleStyle>
    <p:bodyStyle>
      <a:lvl1pPr marL="192881" indent="-192881" algn="l" rtl="0" eaLnBrk="1" fontAlgn="base" hangingPunct="1">
        <a:spcBef>
          <a:spcPct val="20000"/>
        </a:spcBef>
        <a:spcAft>
          <a:spcPct val="0"/>
        </a:spcAft>
        <a:buFont typeface="Arial" charset="0"/>
        <a:buChar char="•"/>
        <a:defRPr sz="1800" kern="1200">
          <a:solidFill>
            <a:schemeClr val="tx1"/>
          </a:solidFill>
          <a:latin typeface="Gill Sans MT" pitchFamily="34" charset="0"/>
          <a:ea typeface="MS PGothic" pitchFamily="34" charset="-128"/>
          <a:cs typeface="ＭＳ Ｐゴシック" charset="0"/>
        </a:defRPr>
      </a:lvl1pPr>
      <a:lvl2pPr marL="417910" indent="-160735" algn="l" rtl="0" eaLnBrk="1" fontAlgn="base" hangingPunct="1">
        <a:spcBef>
          <a:spcPct val="20000"/>
        </a:spcBef>
        <a:spcAft>
          <a:spcPct val="0"/>
        </a:spcAft>
        <a:buFont typeface="Arial" charset="0"/>
        <a:buChar char="–"/>
        <a:defRPr sz="1575" kern="1200">
          <a:solidFill>
            <a:schemeClr val="tx1"/>
          </a:solidFill>
          <a:latin typeface="Gill Sans MT" pitchFamily="34" charset="0"/>
          <a:ea typeface="MS PGothic" pitchFamily="34" charset="-128"/>
          <a:cs typeface="+mn-cs"/>
        </a:defRPr>
      </a:lvl2pPr>
      <a:lvl3pPr marL="642938" indent="-128588" algn="l" rtl="0" eaLnBrk="1" fontAlgn="base" hangingPunct="1">
        <a:spcBef>
          <a:spcPct val="20000"/>
        </a:spcBef>
        <a:spcAft>
          <a:spcPct val="0"/>
        </a:spcAft>
        <a:buFont typeface="Arial" charset="0"/>
        <a:buChar char="•"/>
        <a:defRPr sz="1350" kern="1200">
          <a:solidFill>
            <a:schemeClr val="tx1"/>
          </a:solidFill>
          <a:latin typeface="Gill Sans MT" pitchFamily="34" charset="0"/>
          <a:ea typeface="MS PGothic" pitchFamily="34" charset="-128"/>
          <a:cs typeface="+mn-cs"/>
        </a:defRPr>
      </a:lvl3pPr>
      <a:lvl4pPr marL="900113" indent="-128588" algn="l" rtl="0" eaLnBrk="1" fontAlgn="base" hangingPunct="1">
        <a:spcBef>
          <a:spcPct val="20000"/>
        </a:spcBef>
        <a:spcAft>
          <a:spcPct val="0"/>
        </a:spcAft>
        <a:buFont typeface="Arial" charset="0"/>
        <a:buChar char="–"/>
        <a:defRPr sz="1125" kern="1200">
          <a:solidFill>
            <a:schemeClr val="tx1"/>
          </a:solidFill>
          <a:latin typeface="Gill Sans MT" pitchFamily="34" charset="0"/>
          <a:ea typeface="MS PGothic" pitchFamily="34" charset="-128"/>
          <a:cs typeface="+mn-cs"/>
        </a:defRPr>
      </a:lvl4pPr>
      <a:lvl5pPr marL="1157288" indent="-128588" algn="l" rtl="0" eaLnBrk="1" fontAlgn="base" hangingPunct="1">
        <a:spcBef>
          <a:spcPct val="20000"/>
        </a:spcBef>
        <a:spcAft>
          <a:spcPct val="0"/>
        </a:spcAft>
        <a:buFont typeface="Arial" charset="0"/>
        <a:buChar char="»"/>
        <a:defRPr sz="1125" kern="1200">
          <a:solidFill>
            <a:schemeClr val="tx1"/>
          </a:solidFill>
          <a:latin typeface="Gill Sans MT" pitchFamily="34" charset="0"/>
          <a:ea typeface="MS PGothic" pitchFamily="34" charset="-128"/>
          <a:cs typeface="+mn-cs"/>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273845"/>
            <a:ext cx="5915025"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1369219"/>
            <a:ext cx="5915025"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4767264"/>
            <a:ext cx="154305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r>
              <a:rPr lang="en-US"/>
              <a:t>2023-10-16</a:t>
            </a:r>
          </a:p>
        </p:txBody>
      </p:sp>
      <p:sp>
        <p:nvSpPr>
          <p:cNvPr id="5" name="Footer Placeholder 4"/>
          <p:cNvSpPr>
            <a:spLocks noGrp="1"/>
          </p:cNvSpPr>
          <p:nvPr>
            <p:ph type="ftr" sz="quarter" idx="3"/>
          </p:nvPr>
        </p:nvSpPr>
        <p:spPr>
          <a:xfrm>
            <a:off x="2271713" y="4767264"/>
            <a:ext cx="2314575"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r>
              <a:rPr lang="en-US"/>
              <a:t>Planning and Execution of an OPUS Project</a:t>
            </a:r>
          </a:p>
        </p:txBody>
      </p:sp>
      <p:sp>
        <p:nvSpPr>
          <p:cNvPr id="6" name="Slide Number Placeholder 5"/>
          <p:cNvSpPr>
            <a:spLocks noGrp="1"/>
          </p:cNvSpPr>
          <p:nvPr>
            <p:ph type="sldNum" sz="quarter" idx="4"/>
          </p:nvPr>
        </p:nvSpPr>
        <p:spPr>
          <a:xfrm>
            <a:off x="4843463" y="4767264"/>
            <a:ext cx="154305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CA038F7-C2D1-44BA-A135-71B31C4C941C}" type="slidenum">
              <a:rPr lang="en-US" altLang="en-US" smtClean="0"/>
              <a:pPr/>
              <a:t>‹#›</a:t>
            </a:fld>
            <a:endParaRPr lang="en-US" altLang="en-US"/>
          </a:p>
        </p:txBody>
      </p:sp>
    </p:spTree>
    <p:extLst>
      <p:ext uri="{BB962C8B-B14F-4D97-AF65-F5344CB8AC3E}">
        <p14:creationId xmlns:p14="http://schemas.microsoft.com/office/powerpoint/2010/main" val="255781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ngs.opus.projects@noaa.gov"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ngs.noaa.gov/PUBS_LIB/Benchmark_4_1_2011.pdf" TargetMode="Externa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eodesy.noaa.gov/web/science_edu/presentations_library/"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geodesy.noaa.gov/NGSDataExplorer/"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beta.ngs.noaa.gov/datasheets/passive-marks/index.html" TargetMode="Externa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hyperlink" Target="https://geodesy.noaa.gov/cgi-bin/mark_recovery_form.prl"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geodesy.noaa.gov/CORS/Articles/Accuracy.pdf"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geodesy.noaa.gov/web/science_edu/online_lessons/gnss-positioning.shtml" TargetMode="External"/><Relationship Id="rId2" Type="http://schemas.openxmlformats.org/officeDocument/2006/relationships/hyperlink" Target="https://geodesy.noaa.gov/corbin/class_description/Reducing_Error_Sources/" TargetMode="External"/><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geodesy.noaa.gov/SurveyProposal/"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50.png"/></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jpeg"/><Relationship Id="rId12" Type="http://schemas.openxmlformats.org/officeDocument/2006/relationships/image" Target="../media/image61.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60.jpeg"/><Relationship Id="rId5" Type="http://schemas.openxmlformats.org/officeDocument/2006/relationships/image" Target="../media/image54.jpeg"/><Relationship Id="rId10" Type="http://schemas.openxmlformats.org/officeDocument/2006/relationships/image" Target="../media/image59.jpeg"/><Relationship Id="rId4" Type="http://schemas.openxmlformats.org/officeDocument/2006/relationships/image" Target="../media/image53.jpeg"/><Relationship Id="rId9" Type="http://schemas.openxmlformats.org/officeDocument/2006/relationships/image" Target="../media/image58.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514350" y="1714500"/>
            <a:ext cx="5829300" cy="571500"/>
          </a:xfrm>
        </p:spPr>
        <p:txBody>
          <a:bodyPr>
            <a:normAutofit/>
          </a:bodyPr>
          <a:lstStyle/>
          <a:p>
            <a:r>
              <a:rPr lang="en-US" dirty="0"/>
              <a:t>OPUS Projects Manager Training</a:t>
            </a:r>
          </a:p>
        </p:txBody>
      </p:sp>
      <p:sp>
        <p:nvSpPr>
          <p:cNvPr id="3" name="Subtitle 2"/>
          <p:cNvSpPr>
            <a:spLocks noGrp="1"/>
          </p:cNvSpPr>
          <p:nvPr>
            <p:ph type="subTitle" idx="1"/>
          </p:nvPr>
        </p:nvSpPr>
        <p:spPr/>
        <p:txBody>
          <a:bodyPr/>
          <a:lstStyle/>
          <a:p>
            <a:br>
              <a:rPr lang="en-US" dirty="0"/>
            </a:br>
            <a:r>
              <a:rPr lang="en-US" dirty="0"/>
              <a:t> </a:t>
            </a:r>
            <a:r>
              <a:rPr lang="en-US" dirty="0">
                <a:hlinkClick r:id="rId3"/>
              </a:rPr>
              <a:t>ngs.opus.projects@noaa.gov</a:t>
            </a:r>
            <a:endParaRPr lang="en-US" dirty="0"/>
          </a:p>
          <a:p>
            <a:endParaRPr lang="en-US" sz="1400" dirty="0"/>
          </a:p>
          <a:p>
            <a:r>
              <a:rPr lang="en-US" sz="1400" i="1" dirty="0">
                <a:solidFill>
                  <a:srgbClr val="0070C0"/>
                </a:solidFill>
              </a:rPr>
              <a:t>The 6 P’s:  Proper Prior Planning Prevents Poor Performance</a:t>
            </a:r>
          </a:p>
          <a:p>
            <a:endParaRPr lang="en-US" dirty="0"/>
          </a:p>
        </p:txBody>
      </p:sp>
      <p:sp>
        <p:nvSpPr>
          <p:cNvPr id="10" name="Date Placeholder 9"/>
          <p:cNvSpPr>
            <a:spLocks noGrp="1"/>
          </p:cNvSpPr>
          <p:nvPr>
            <p:ph type="dt" sz="half" idx="10"/>
          </p:nvPr>
        </p:nvSpPr>
        <p:spPr/>
        <p:txBody>
          <a:bodyPr/>
          <a:lstStyle/>
          <a:p>
            <a:pPr>
              <a:defRPr/>
            </a:pPr>
            <a:r>
              <a:rPr lang="en-US"/>
              <a:t>2023-10-16</a:t>
            </a:r>
            <a:endParaRPr lang="en-US" dirty="0"/>
          </a:p>
        </p:txBody>
      </p:sp>
      <p:sp>
        <p:nvSpPr>
          <p:cNvPr id="12" name="Footer Placeholder 11"/>
          <p:cNvSpPr>
            <a:spLocks noGrp="1"/>
          </p:cNvSpPr>
          <p:nvPr>
            <p:ph type="ftr" sz="quarter" idx="11"/>
          </p:nvPr>
        </p:nvSpPr>
        <p:spPr/>
        <p:txBody>
          <a:bodyPr/>
          <a:lstStyle/>
          <a:p>
            <a:pPr>
              <a:defRPr/>
            </a:pPr>
            <a:r>
              <a:rPr lang="en-US"/>
              <a:t>Planning and Execution of an OPUS Project</a:t>
            </a:r>
          </a:p>
        </p:txBody>
      </p:sp>
      <p:sp>
        <p:nvSpPr>
          <p:cNvPr id="11" name="Slide Number Placeholder 10"/>
          <p:cNvSpPr>
            <a:spLocks noGrp="1"/>
          </p:cNvSpPr>
          <p:nvPr>
            <p:ph type="sldNum" sz="quarter" idx="12"/>
          </p:nvPr>
        </p:nvSpPr>
        <p:spPr/>
        <p:txBody>
          <a:bodyPr/>
          <a:lstStyle/>
          <a:p>
            <a:pPr>
              <a:defRPr/>
            </a:pPr>
            <a:fld id="{15DE4E45-0408-4461-A580-A51800A53FEC}" type="slidenum">
              <a:rPr lang="en-US" smtClean="0"/>
              <a:pPr>
                <a:defRPr/>
              </a:pPr>
              <a:t>1</a:t>
            </a:fld>
            <a:endParaRPr lang="en-US"/>
          </a:p>
        </p:txBody>
      </p:sp>
      <p:sp>
        <p:nvSpPr>
          <p:cNvPr id="7" name="Title 1"/>
          <p:cNvSpPr txBox="1">
            <a:spLocks/>
          </p:cNvSpPr>
          <p:nvPr/>
        </p:nvSpPr>
        <p:spPr bwMode="auto">
          <a:xfrm>
            <a:off x="685800" y="2286001"/>
            <a:ext cx="5829300" cy="571500"/>
          </a:xfrm>
          <a:prstGeom prst="rect">
            <a:avLst/>
          </a:prstGeom>
          <a:noFill/>
          <a:ln w="9525">
            <a:noFill/>
            <a:miter lim="800000"/>
            <a:headEnd/>
            <a:tailEnd/>
          </a:ln>
        </p:spPr>
        <p:txBody>
          <a:bodyPr anchor="ctr"/>
          <a:lstStyle/>
          <a:p>
            <a:pPr algn="ctr">
              <a:defRPr/>
            </a:pPr>
            <a:r>
              <a:rPr lang="en-US" sz="2100" dirty="0">
                <a:latin typeface="+mj-lt"/>
                <a:ea typeface="+mj-ea"/>
                <a:cs typeface="+mj-cs"/>
              </a:rPr>
              <a:t>Planning and Execution of a typical OPUS Project</a:t>
            </a:r>
          </a:p>
        </p:txBody>
      </p:sp>
      <p:sp>
        <p:nvSpPr>
          <p:cNvPr id="8" name="TextBox 7">
            <a:extLst>
              <a:ext uri="{FF2B5EF4-FFF2-40B4-BE49-F238E27FC236}">
                <a16:creationId xmlns:a16="http://schemas.microsoft.com/office/drawing/2014/main" id="{BC530457-4A3A-4F2A-B06F-DE24E4F4DF40}"/>
              </a:ext>
            </a:extLst>
          </p:cNvPr>
          <p:cNvSpPr txBox="1"/>
          <p:nvPr/>
        </p:nvSpPr>
        <p:spPr>
          <a:xfrm rot="20982687">
            <a:off x="2544273" y="655167"/>
            <a:ext cx="1470083" cy="769441"/>
          </a:xfrm>
          <a:prstGeom prst="rect">
            <a:avLst/>
          </a:prstGeom>
          <a:noFill/>
        </p:spPr>
        <p:txBody>
          <a:bodyPr wrap="square" rtlCol="0">
            <a:spAutoFit/>
          </a:bodyPr>
          <a:lstStyle/>
          <a:p>
            <a:r>
              <a:rPr lang="en-US" sz="4400" dirty="0">
                <a:solidFill>
                  <a:srgbClr val="FF0000"/>
                </a:solidFill>
              </a:rPr>
              <a:t>Draft</a:t>
            </a:r>
          </a:p>
        </p:txBody>
      </p:sp>
      <p:sp>
        <p:nvSpPr>
          <p:cNvPr id="13" name="TextBox 12">
            <a:extLst>
              <a:ext uri="{FF2B5EF4-FFF2-40B4-BE49-F238E27FC236}">
                <a16:creationId xmlns:a16="http://schemas.microsoft.com/office/drawing/2014/main" id="{C96E052D-B20A-4141-8D41-192ACF213AEC}"/>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Module 1: Planning Your Project</a:t>
            </a:r>
          </a:p>
        </p:txBody>
      </p:sp>
      <p:pic>
        <p:nvPicPr>
          <p:cNvPr id="4" name="Picture 3" descr="GLOBAL AWARENESS 101 - Let your VOICE be heard and get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31739" y="3137781"/>
            <a:ext cx="821531" cy="103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565325" y="2344326"/>
            <a:ext cx="2113006" cy="729048"/>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50" dirty="0">
                <a:solidFill>
                  <a:schemeClr val="tx1"/>
                </a:solidFill>
              </a:rPr>
              <a:t>What is the project’s objective?</a:t>
            </a:r>
          </a:p>
        </p:txBody>
      </p:sp>
      <p:sp>
        <p:nvSpPr>
          <p:cNvPr id="6" name="TextBox 5"/>
          <p:cNvSpPr txBox="1"/>
          <p:nvPr/>
        </p:nvSpPr>
        <p:spPr>
          <a:xfrm>
            <a:off x="911311" y="1417681"/>
            <a:ext cx="5535827" cy="507831"/>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Exploring the requirements for planning a successful GNSS project for submission to NGS for publication</a:t>
            </a:r>
          </a:p>
        </p:txBody>
      </p:sp>
      <p:sp>
        <p:nvSpPr>
          <p:cNvPr id="7" name="Oval 6"/>
          <p:cNvSpPr/>
          <p:nvPr/>
        </p:nvSpPr>
        <p:spPr>
          <a:xfrm>
            <a:off x="3679224" y="1906271"/>
            <a:ext cx="2252019" cy="729048"/>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50" dirty="0">
                <a:solidFill>
                  <a:schemeClr val="tx1"/>
                </a:solidFill>
              </a:rPr>
              <a:t>What survey marks will I use as control?</a:t>
            </a:r>
          </a:p>
        </p:txBody>
      </p:sp>
      <p:grpSp>
        <p:nvGrpSpPr>
          <p:cNvPr id="13" name="Group 12"/>
          <p:cNvGrpSpPr/>
          <p:nvPr/>
        </p:nvGrpSpPr>
        <p:grpSpPr>
          <a:xfrm>
            <a:off x="2222792" y="3014069"/>
            <a:ext cx="526705" cy="544337"/>
            <a:chOff x="2963722" y="3161508"/>
            <a:chExt cx="702273" cy="725783"/>
          </a:xfrm>
        </p:grpSpPr>
        <p:sp>
          <p:nvSpPr>
            <p:cNvPr id="9" name="Oval 8"/>
            <p:cNvSpPr/>
            <p:nvPr/>
          </p:nvSpPr>
          <p:spPr>
            <a:xfrm>
              <a:off x="2963722" y="3161508"/>
              <a:ext cx="158147" cy="158147"/>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0" name="Oval 9"/>
            <p:cNvSpPr>
              <a:spLocks noChangeAspect="1"/>
            </p:cNvSpPr>
            <p:nvPr/>
          </p:nvSpPr>
          <p:spPr>
            <a:xfrm>
              <a:off x="3143025" y="3445529"/>
              <a:ext cx="133182" cy="133182"/>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1" name="Oval 10"/>
            <p:cNvSpPr>
              <a:spLocks noChangeAspect="1"/>
            </p:cNvSpPr>
            <p:nvPr/>
          </p:nvSpPr>
          <p:spPr>
            <a:xfrm>
              <a:off x="3357205" y="3612013"/>
              <a:ext cx="118610" cy="118610"/>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Oval 11"/>
            <p:cNvSpPr>
              <a:spLocks noChangeAspect="1"/>
            </p:cNvSpPr>
            <p:nvPr/>
          </p:nvSpPr>
          <p:spPr>
            <a:xfrm>
              <a:off x="3571107" y="3792403"/>
              <a:ext cx="94888" cy="94888"/>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grpSp>
        <p:nvGrpSpPr>
          <p:cNvPr id="14" name="Group 13"/>
          <p:cNvGrpSpPr/>
          <p:nvPr/>
        </p:nvGrpSpPr>
        <p:grpSpPr>
          <a:xfrm flipH="1">
            <a:off x="3753270" y="2702642"/>
            <a:ext cx="526705" cy="544337"/>
            <a:chOff x="2963722" y="3161508"/>
            <a:chExt cx="702273" cy="725783"/>
          </a:xfrm>
        </p:grpSpPr>
        <p:sp>
          <p:nvSpPr>
            <p:cNvPr id="15" name="Oval 14"/>
            <p:cNvSpPr/>
            <p:nvPr/>
          </p:nvSpPr>
          <p:spPr>
            <a:xfrm>
              <a:off x="2963722" y="3161508"/>
              <a:ext cx="158147" cy="158147"/>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6" name="Oval 15"/>
            <p:cNvSpPr>
              <a:spLocks noChangeAspect="1"/>
            </p:cNvSpPr>
            <p:nvPr/>
          </p:nvSpPr>
          <p:spPr>
            <a:xfrm>
              <a:off x="3143025" y="3445529"/>
              <a:ext cx="133182" cy="133182"/>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7" name="Oval 16"/>
            <p:cNvSpPr>
              <a:spLocks noChangeAspect="1"/>
            </p:cNvSpPr>
            <p:nvPr/>
          </p:nvSpPr>
          <p:spPr>
            <a:xfrm>
              <a:off x="3357205" y="3612013"/>
              <a:ext cx="118610" cy="118610"/>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8" name="Oval 17"/>
            <p:cNvSpPr>
              <a:spLocks noChangeAspect="1"/>
            </p:cNvSpPr>
            <p:nvPr/>
          </p:nvSpPr>
          <p:spPr>
            <a:xfrm>
              <a:off x="3571107" y="3792403"/>
              <a:ext cx="94888" cy="94888"/>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
        <p:nvSpPr>
          <p:cNvPr id="19" name="Oval 18"/>
          <p:cNvSpPr/>
          <p:nvPr/>
        </p:nvSpPr>
        <p:spPr>
          <a:xfrm>
            <a:off x="4485697" y="2993683"/>
            <a:ext cx="2029403" cy="729048"/>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50" dirty="0">
                <a:solidFill>
                  <a:schemeClr val="tx1"/>
                </a:solidFill>
              </a:rPr>
              <a:t>How accurate does my survey need to be?</a:t>
            </a:r>
          </a:p>
        </p:txBody>
      </p:sp>
      <p:grpSp>
        <p:nvGrpSpPr>
          <p:cNvPr id="20" name="Group 19"/>
          <p:cNvGrpSpPr/>
          <p:nvPr/>
        </p:nvGrpSpPr>
        <p:grpSpPr>
          <a:xfrm rot="1079038" flipH="1">
            <a:off x="3782259" y="3331718"/>
            <a:ext cx="526705" cy="544337"/>
            <a:chOff x="2963722" y="3161508"/>
            <a:chExt cx="702273" cy="725783"/>
          </a:xfrm>
        </p:grpSpPr>
        <p:sp>
          <p:nvSpPr>
            <p:cNvPr id="21" name="Oval 20"/>
            <p:cNvSpPr/>
            <p:nvPr/>
          </p:nvSpPr>
          <p:spPr>
            <a:xfrm>
              <a:off x="2963722" y="3161508"/>
              <a:ext cx="158147" cy="158147"/>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2" name="Oval 21"/>
            <p:cNvSpPr>
              <a:spLocks noChangeAspect="1"/>
            </p:cNvSpPr>
            <p:nvPr/>
          </p:nvSpPr>
          <p:spPr>
            <a:xfrm>
              <a:off x="3143025" y="3445529"/>
              <a:ext cx="133182" cy="133182"/>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3" name="Oval 22"/>
            <p:cNvSpPr>
              <a:spLocks noChangeAspect="1"/>
            </p:cNvSpPr>
            <p:nvPr/>
          </p:nvSpPr>
          <p:spPr>
            <a:xfrm>
              <a:off x="3357205" y="3612013"/>
              <a:ext cx="118610" cy="118610"/>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4" name="Oval 23"/>
            <p:cNvSpPr>
              <a:spLocks noChangeAspect="1"/>
            </p:cNvSpPr>
            <p:nvPr/>
          </p:nvSpPr>
          <p:spPr>
            <a:xfrm>
              <a:off x="3571107" y="3792403"/>
              <a:ext cx="94888" cy="94888"/>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
        <p:nvSpPr>
          <p:cNvPr id="3" name="Date Placeholder 2">
            <a:extLst>
              <a:ext uri="{FF2B5EF4-FFF2-40B4-BE49-F238E27FC236}">
                <a16:creationId xmlns:a16="http://schemas.microsoft.com/office/drawing/2014/main" id="{3238CBD6-1BBD-4A34-B4A7-C973D5A4C196}"/>
              </a:ext>
            </a:extLst>
          </p:cNvPr>
          <p:cNvSpPr>
            <a:spLocks noGrp="1"/>
          </p:cNvSpPr>
          <p:nvPr>
            <p:ph type="dt" sz="half" idx="10"/>
          </p:nvPr>
        </p:nvSpPr>
        <p:spPr/>
        <p:txBody>
          <a:bodyPr/>
          <a:lstStyle/>
          <a:p>
            <a:r>
              <a:rPr lang="en-US"/>
              <a:t>2023-10-16</a:t>
            </a:r>
          </a:p>
        </p:txBody>
      </p:sp>
      <p:sp>
        <p:nvSpPr>
          <p:cNvPr id="8" name="Footer Placeholder 7">
            <a:extLst>
              <a:ext uri="{FF2B5EF4-FFF2-40B4-BE49-F238E27FC236}">
                <a16:creationId xmlns:a16="http://schemas.microsoft.com/office/drawing/2014/main" id="{7F4C420D-AE7C-43F5-BF12-F98AE6655E46}"/>
              </a:ext>
            </a:extLst>
          </p:cNvPr>
          <p:cNvSpPr>
            <a:spLocks noGrp="1"/>
          </p:cNvSpPr>
          <p:nvPr>
            <p:ph type="ftr" sz="quarter" idx="11"/>
          </p:nvPr>
        </p:nvSpPr>
        <p:spPr/>
        <p:txBody>
          <a:bodyPr/>
          <a:lstStyle/>
          <a:p>
            <a:r>
              <a:rPr lang="en-US"/>
              <a:t>Planning and Execution of an OPUS Project</a:t>
            </a:r>
          </a:p>
        </p:txBody>
      </p:sp>
      <p:sp>
        <p:nvSpPr>
          <p:cNvPr id="25" name="Slide Number Placeholder 24">
            <a:extLst>
              <a:ext uri="{FF2B5EF4-FFF2-40B4-BE49-F238E27FC236}">
                <a16:creationId xmlns:a16="http://schemas.microsoft.com/office/drawing/2014/main" id="{190C9249-BD6E-4C54-82CD-AF9DCCBA8A07}"/>
              </a:ext>
            </a:extLst>
          </p:cNvPr>
          <p:cNvSpPr>
            <a:spLocks noGrp="1"/>
          </p:cNvSpPr>
          <p:nvPr>
            <p:ph type="sldNum" sz="quarter" idx="12"/>
          </p:nvPr>
        </p:nvSpPr>
        <p:spPr/>
        <p:txBody>
          <a:bodyPr/>
          <a:lstStyle/>
          <a:p>
            <a:fld id="{D3D538F9-49A3-B84F-B36B-A7030CDE5D5B}" type="slidenum">
              <a:rPr lang="en-US" smtClean="0"/>
              <a:t>10</a:t>
            </a:fld>
            <a:endParaRPr lang="en-US"/>
          </a:p>
        </p:txBody>
      </p:sp>
      <p:sp>
        <p:nvSpPr>
          <p:cNvPr id="26" name="TextBox 25">
            <a:extLst>
              <a:ext uri="{FF2B5EF4-FFF2-40B4-BE49-F238E27FC236}">
                <a16:creationId xmlns:a16="http://schemas.microsoft.com/office/drawing/2014/main" id="{F37723D1-656C-49FD-A56E-E321AE7BBE91}"/>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5345549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Project Objectives</a:t>
            </a:r>
          </a:p>
        </p:txBody>
      </p:sp>
      <p:sp>
        <p:nvSpPr>
          <p:cNvPr id="3" name="Content Placeholder 2"/>
          <p:cNvSpPr>
            <a:spLocks noGrp="1"/>
          </p:cNvSpPr>
          <p:nvPr>
            <p:ph idx="1"/>
          </p:nvPr>
        </p:nvSpPr>
        <p:spPr>
          <a:xfrm>
            <a:off x="289398" y="1309999"/>
            <a:ext cx="4321549" cy="3301415"/>
          </a:xfrm>
        </p:spPr>
        <p:txBody>
          <a:bodyPr>
            <a:noAutofit/>
          </a:bodyPr>
          <a:lstStyle/>
          <a:p>
            <a:pPr marL="0" indent="0">
              <a:buNone/>
            </a:pPr>
            <a:r>
              <a:rPr lang="en-US" sz="1500" dirty="0">
                <a:latin typeface="+mj-lt"/>
                <a:cs typeface="Times New Roman" panose="02020603050405020304" pitchFamily="18" charset="0"/>
              </a:rPr>
              <a:t>If your project objectives include any of the following, OPUS-Projects is an excellent tool…</a:t>
            </a:r>
          </a:p>
          <a:p>
            <a:pPr marL="0" indent="0">
              <a:buNone/>
            </a:pPr>
            <a:endParaRPr lang="en-US" sz="1500" dirty="0">
              <a:latin typeface="+mj-lt"/>
              <a:cs typeface="Times New Roman" panose="02020603050405020304" pitchFamily="18" charset="0"/>
            </a:endParaRPr>
          </a:p>
          <a:p>
            <a:r>
              <a:rPr lang="en-US" sz="1500" dirty="0">
                <a:latin typeface="+mj-lt"/>
                <a:cs typeface="Times New Roman" panose="02020603050405020304" pitchFamily="18" charset="0"/>
              </a:rPr>
              <a:t>Verify existing survey control</a:t>
            </a:r>
          </a:p>
          <a:p>
            <a:pPr lvl="1"/>
            <a:r>
              <a:rPr lang="en-US" sz="1200" dirty="0">
                <a:latin typeface="+mj-lt"/>
                <a:cs typeface="Times New Roman" panose="02020603050405020304" pitchFamily="18" charset="0"/>
              </a:rPr>
              <a:t>Verification of published coordinates and/or heights on existing marks</a:t>
            </a:r>
          </a:p>
          <a:p>
            <a:r>
              <a:rPr lang="en-US" sz="1500" dirty="0">
                <a:latin typeface="+mj-lt"/>
                <a:cs typeface="Times New Roman" panose="02020603050405020304" pitchFamily="18" charset="0"/>
              </a:rPr>
              <a:t>Least squares adjustment of a static GPS survey network </a:t>
            </a:r>
          </a:p>
          <a:p>
            <a:pPr lvl="1"/>
            <a:r>
              <a:rPr lang="en-US" sz="1200" dirty="0">
                <a:latin typeface="+mj-lt"/>
                <a:cs typeface="Times New Roman" panose="02020603050405020304" pitchFamily="18" charset="0"/>
              </a:rPr>
              <a:t>Network solution for simultaneously occupied user marks</a:t>
            </a:r>
          </a:p>
          <a:p>
            <a:pPr lvl="1"/>
            <a:r>
              <a:rPr lang="en-US" sz="1200" dirty="0">
                <a:latin typeface="+mj-lt"/>
                <a:cs typeface="Times New Roman" panose="02020603050405020304" pitchFamily="18" charset="0"/>
              </a:rPr>
              <a:t>Aligned to NAD 83, NAVD 88 or other </a:t>
            </a:r>
            <a:r>
              <a:rPr lang="en-US" sz="1200" dirty="0" err="1">
                <a:latin typeface="+mj-lt"/>
                <a:cs typeface="Times New Roman" panose="02020603050405020304" pitchFamily="18" charset="0"/>
              </a:rPr>
              <a:t>datums</a:t>
            </a:r>
            <a:r>
              <a:rPr lang="en-US" sz="1200" dirty="0">
                <a:latin typeface="+mj-lt"/>
                <a:cs typeface="Times New Roman" panose="02020603050405020304" pitchFamily="18" charset="0"/>
              </a:rPr>
              <a:t> in the NSRS</a:t>
            </a:r>
            <a:endParaRPr lang="en-US" sz="1200" dirty="0">
              <a:solidFill>
                <a:srgbClr val="0070C0"/>
              </a:solidFill>
              <a:latin typeface="+mj-lt"/>
              <a:cs typeface="Times New Roman" panose="02020603050405020304" pitchFamily="18" charset="0"/>
            </a:endParaRPr>
          </a:p>
          <a:p>
            <a:r>
              <a:rPr lang="en-US" sz="1500" dirty="0">
                <a:latin typeface="+mj-lt"/>
                <a:cs typeface="Times New Roman" panose="02020603050405020304" pitchFamily="18" charset="0"/>
              </a:rPr>
              <a:t>Establishment and publication of new control</a:t>
            </a:r>
          </a:p>
          <a:p>
            <a:pPr lvl="1"/>
            <a:r>
              <a:rPr lang="en-US" sz="1200" dirty="0">
                <a:latin typeface="+mj-lt"/>
                <a:cs typeface="Times New Roman" panose="02020603050405020304" pitchFamily="18" charset="0"/>
              </a:rPr>
              <a:t>Submittal of survey to NGS for consideration of inclusion in national database of survey control, available through NGS datasheets</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9526" y="2201552"/>
            <a:ext cx="1567339" cy="217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1367" y="1440360"/>
            <a:ext cx="1016318" cy="105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a:extLst>
              <a:ext uri="{FF2B5EF4-FFF2-40B4-BE49-F238E27FC236}">
                <a16:creationId xmlns:a16="http://schemas.microsoft.com/office/drawing/2014/main" id="{0B0ADD64-4841-4FF3-A770-20D118048BCF}"/>
              </a:ext>
            </a:extLst>
          </p:cNvPr>
          <p:cNvSpPr>
            <a:spLocks noGrp="1"/>
          </p:cNvSpPr>
          <p:nvPr>
            <p:ph type="dt" sz="half" idx="10"/>
          </p:nvPr>
        </p:nvSpPr>
        <p:spPr/>
        <p:txBody>
          <a:bodyPr/>
          <a:lstStyle/>
          <a:p>
            <a:r>
              <a:rPr lang="en-US"/>
              <a:t>2023-10-16</a:t>
            </a:r>
          </a:p>
        </p:txBody>
      </p:sp>
      <p:sp>
        <p:nvSpPr>
          <p:cNvPr id="7" name="Footer Placeholder 6">
            <a:extLst>
              <a:ext uri="{FF2B5EF4-FFF2-40B4-BE49-F238E27FC236}">
                <a16:creationId xmlns:a16="http://schemas.microsoft.com/office/drawing/2014/main" id="{84B81619-9928-49B1-8577-B55EE6C71C93}"/>
              </a:ext>
            </a:extLst>
          </p:cNvPr>
          <p:cNvSpPr>
            <a:spLocks noGrp="1"/>
          </p:cNvSpPr>
          <p:nvPr>
            <p:ph type="ftr" sz="quarter" idx="11"/>
          </p:nvPr>
        </p:nvSpPr>
        <p:spPr/>
        <p:txBody>
          <a:bodyPr/>
          <a:lstStyle/>
          <a:p>
            <a:r>
              <a:rPr lang="en-US"/>
              <a:t>Planning and Execution of an OPUS Project</a:t>
            </a:r>
          </a:p>
        </p:txBody>
      </p:sp>
      <p:sp>
        <p:nvSpPr>
          <p:cNvPr id="8" name="Slide Number Placeholder 7">
            <a:extLst>
              <a:ext uri="{FF2B5EF4-FFF2-40B4-BE49-F238E27FC236}">
                <a16:creationId xmlns:a16="http://schemas.microsoft.com/office/drawing/2014/main" id="{3FACE8F8-8748-443D-AC50-C4C3F3C59EA5}"/>
              </a:ext>
            </a:extLst>
          </p:cNvPr>
          <p:cNvSpPr>
            <a:spLocks noGrp="1"/>
          </p:cNvSpPr>
          <p:nvPr>
            <p:ph type="sldNum" sz="quarter" idx="12"/>
          </p:nvPr>
        </p:nvSpPr>
        <p:spPr/>
        <p:txBody>
          <a:bodyPr/>
          <a:lstStyle/>
          <a:p>
            <a:fld id="{D3D538F9-49A3-B84F-B36B-A7030CDE5D5B}" type="slidenum">
              <a:rPr lang="en-US" smtClean="0"/>
              <a:t>11</a:t>
            </a:fld>
            <a:endParaRPr lang="en-US"/>
          </a:p>
        </p:txBody>
      </p:sp>
      <p:sp>
        <p:nvSpPr>
          <p:cNvPr id="9" name="TextBox 8">
            <a:extLst>
              <a:ext uri="{FF2B5EF4-FFF2-40B4-BE49-F238E27FC236}">
                <a16:creationId xmlns:a16="http://schemas.microsoft.com/office/drawing/2014/main" id="{93197E05-AC2E-44C3-8881-414BB372A799}"/>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14437385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5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up)">
                                      <p:cBhvr>
                                        <p:cTn id="7" dur="500"/>
                                        <p:tgtEl>
                                          <p:spTgt spid="3">
                                            <p:txEl>
                                              <p:pRg st="2" end="2"/>
                                            </p:txEl>
                                          </p:spTgt>
                                        </p:tgtEl>
                                      </p:cBhvr>
                                    </p:animEffect>
                                  </p:childTnLst>
                                </p:cTn>
                              </p:par>
                            </p:childTnLst>
                          </p:cTn>
                        </p:par>
                        <p:par>
                          <p:cTn id="8" fill="hold">
                            <p:stCondLst>
                              <p:cond delay="750"/>
                            </p:stCondLst>
                            <p:childTnLst>
                              <p:par>
                                <p:cTn id="9" presetID="22" presetClass="entr" presetSubtype="1" fill="hold" nodeType="afterEffect">
                                  <p:stCondLst>
                                    <p:cond delay="25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wipe(up)">
                                      <p:cBhvr>
                                        <p:cTn id="11" dur="500"/>
                                        <p:tgtEl>
                                          <p:spTgt spid="3">
                                            <p:txEl>
                                              <p:pRg st="3" end="3"/>
                                            </p:txEl>
                                          </p:spTgt>
                                        </p:tgtEl>
                                      </p:cBhvr>
                                    </p:animEffect>
                                  </p:childTnLst>
                                </p:cTn>
                              </p:par>
                            </p:childTnLst>
                          </p:cTn>
                        </p:par>
                        <p:par>
                          <p:cTn id="12" fill="hold">
                            <p:stCondLst>
                              <p:cond delay="1500"/>
                            </p:stCondLst>
                            <p:childTnLst>
                              <p:par>
                                <p:cTn id="13" presetID="22" presetClass="entr" presetSubtype="1" fill="hold" nodeType="afterEffect">
                                  <p:stCondLst>
                                    <p:cond delay="25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up)">
                                      <p:cBhvr>
                                        <p:cTn id="15" dur="500"/>
                                        <p:tgtEl>
                                          <p:spTgt spid="3">
                                            <p:txEl>
                                              <p:pRg st="4" end="4"/>
                                            </p:txEl>
                                          </p:spTgt>
                                        </p:tgtEl>
                                      </p:cBhvr>
                                    </p:animEffect>
                                  </p:childTnLst>
                                </p:cTn>
                              </p:par>
                            </p:childTnLst>
                          </p:cTn>
                        </p:par>
                        <p:par>
                          <p:cTn id="16" fill="hold">
                            <p:stCondLst>
                              <p:cond delay="2250"/>
                            </p:stCondLst>
                            <p:childTnLst>
                              <p:par>
                                <p:cTn id="17" presetID="22" presetClass="entr" presetSubtype="1" fill="hold" nodeType="afterEffect">
                                  <p:stCondLst>
                                    <p:cond delay="25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childTnLst>
                          </p:cTn>
                        </p:par>
                        <p:par>
                          <p:cTn id="20" fill="hold">
                            <p:stCondLst>
                              <p:cond delay="3000"/>
                            </p:stCondLst>
                            <p:childTnLst>
                              <p:par>
                                <p:cTn id="21" presetID="22" presetClass="entr" presetSubtype="1" fill="hold" nodeType="afterEffect">
                                  <p:stCondLst>
                                    <p:cond delay="25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wipe(up)">
                                      <p:cBhvr>
                                        <p:cTn id="23" dur="500"/>
                                        <p:tgtEl>
                                          <p:spTgt spid="3">
                                            <p:txEl>
                                              <p:pRg st="6" end="6"/>
                                            </p:txEl>
                                          </p:spTgt>
                                        </p:tgtEl>
                                      </p:cBhvr>
                                    </p:animEffect>
                                  </p:childTnLst>
                                </p:cTn>
                              </p:par>
                            </p:childTnLst>
                          </p:cTn>
                        </p:par>
                        <p:par>
                          <p:cTn id="24" fill="hold">
                            <p:stCondLst>
                              <p:cond delay="3750"/>
                            </p:stCondLst>
                            <p:childTnLst>
                              <p:par>
                                <p:cTn id="25" presetID="22" presetClass="entr" presetSubtype="1" fill="hold" nodeType="afterEffect">
                                  <p:stCondLst>
                                    <p:cond delay="25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wipe(up)">
                                      <p:cBhvr>
                                        <p:cTn id="27" dur="500"/>
                                        <p:tgtEl>
                                          <p:spTgt spid="3">
                                            <p:txEl>
                                              <p:pRg st="7" end="7"/>
                                            </p:txEl>
                                          </p:spTgt>
                                        </p:tgtEl>
                                      </p:cBhvr>
                                    </p:animEffect>
                                  </p:childTnLst>
                                </p:cTn>
                              </p:par>
                            </p:childTnLst>
                          </p:cTn>
                        </p:par>
                        <p:par>
                          <p:cTn id="28" fill="hold">
                            <p:stCondLst>
                              <p:cond delay="4500"/>
                            </p:stCondLst>
                            <p:childTnLst>
                              <p:par>
                                <p:cTn id="29" presetID="22" presetClass="entr" presetSubtype="1" fill="hold" nodeType="afterEffect">
                                  <p:stCondLst>
                                    <p:cond delay="25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Important Considerations</a:t>
            </a:r>
          </a:p>
        </p:txBody>
      </p:sp>
      <p:sp>
        <p:nvSpPr>
          <p:cNvPr id="3" name="Content Placeholder 2"/>
          <p:cNvSpPr>
            <a:spLocks noGrp="1"/>
          </p:cNvSpPr>
          <p:nvPr>
            <p:ph idx="1"/>
          </p:nvPr>
        </p:nvSpPr>
        <p:spPr>
          <a:xfrm>
            <a:off x="128891" y="1543049"/>
            <a:ext cx="6172200" cy="2957512"/>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1. Is the project horizontal (</a:t>
            </a:r>
            <a:r>
              <a:rPr lang="en-US" sz="1500" dirty="0" err="1">
                <a:latin typeface="Times New Roman" panose="02020603050405020304" pitchFamily="18" charset="0"/>
                <a:cs typeface="Times New Roman" panose="02020603050405020304" pitchFamily="18" charset="0"/>
              </a:rPr>
              <a:t>lat</a:t>
            </a:r>
            <a:r>
              <a:rPr lang="en-US" sz="1500" dirty="0">
                <a:latin typeface="Times New Roman" panose="02020603050405020304" pitchFamily="18" charset="0"/>
                <a:cs typeface="Times New Roman" panose="02020603050405020304" pitchFamily="18" charset="0"/>
              </a:rPr>
              <a:t>/</a:t>
            </a:r>
            <a:r>
              <a:rPr lang="en-US" sz="1500" dirty="0" err="1">
                <a:latin typeface="Times New Roman" panose="02020603050405020304" pitchFamily="18" charset="0"/>
                <a:cs typeface="Times New Roman" panose="02020603050405020304" pitchFamily="18" charset="0"/>
              </a:rPr>
              <a:t>lon</a:t>
            </a:r>
            <a:r>
              <a:rPr lang="en-US" sz="1500" dirty="0">
                <a:latin typeface="Times New Roman" panose="02020603050405020304" pitchFamily="18" charset="0"/>
                <a:cs typeface="Times New Roman" panose="02020603050405020304" pitchFamily="18" charset="0"/>
              </a:rPr>
              <a:t>/</a:t>
            </a:r>
            <a:r>
              <a:rPr lang="en-US" sz="1500" dirty="0" err="1">
                <a:latin typeface="Times New Roman" panose="02020603050405020304" pitchFamily="18" charset="0"/>
                <a:cs typeface="Times New Roman" panose="02020603050405020304" pitchFamily="18" charset="0"/>
              </a:rPr>
              <a:t>ellht</a:t>
            </a:r>
            <a:r>
              <a:rPr lang="en-US" sz="1500" dirty="0">
                <a:latin typeface="Times New Roman" panose="02020603050405020304" pitchFamily="18" charset="0"/>
                <a:cs typeface="Times New Roman" panose="02020603050405020304" pitchFamily="18" charset="0"/>
              </a:rPr>
              <a:t>) only?</a:t>
            </a:r>
          </a:p>
          <a:p>
            <a:pPr marL="0" indent="0">
              <a:buNone/>
            </a:pPr>
            <a:r>
              <a:rPr lang="en-US" sz="1500" dirty="0">
                <a:latin typeface="Times New Roman" panose="02020603050405020304" pitchFamily="18" charset="0"/>
                <a:cs typeface="Times New Roman" panose="02020603050405020304" pitchFamily="18" charset="0"/>
              </a:rPr>
              <a:t>	What are good horizontal control stations? (Hint: CORSs)</a:t>
            </a:r>
          </a:p>
          <a:p>
            <a:pPr marL="0" indent="0">
              <a:buNone/>
            </a:pPr>
            <a:r>
              <a:rPr lang="en-US" sz="1500" dirty="0">
                <a:latin typeface="Times New Roman" panose="02020603050405020304" pitchFamily="18" charset="0"/>
                <a:cs typeface="Times New Roman" panose="02020603050405020304" pitchFamily="18" charset="0"/>
              </a:rPr>
              <a:t>2. Do you need vertical (orthometric heights), too?</a:t>
            </a:r>
          </a:p>
          <a:p>
            <a:pPr marL="0" indent="0">
              <a:buNone/>
            </a:pPr>
            <a:r>
              <a:rPr lang="en-US" sz="1500" dirty="0">
                <a:latin typeface="Times New Roman" panose="02020603050405020304" pitchFamily="18" charset="0"/>
                <a:cs typeface="Times New Roman" panose="02020603050405020304" pitchFamily="18" charset="0"/>
              </a:rPr>
              <a:t>	What are valid vertical control marks? (Hint: BMs)</a:t>
            </a:r>
          </a:p>
        </p:txBody>
      </p:sp>
      <p:pic>
        <p:nvPicPr>
          <p:cNvPr id="7" name="Picture 6"/>
          <p:cNvPicPr>
            <a:picLocks noChangeAspect="1"/>
          </p:cNvPicPr>
          <p:nvPr/>
        </p:nvPicPr>
        <p:blipFill>
          <a:blip r:embed="rId3"/>
          <a:stretch>
            <a:fillRect/>
          </a:stretch>
        </p:blipFill>
        <p:spPr>
          <a:xfrm>
            <a:off x="4535914" y="2293408"/>
            <a:ext cx="2138972" cy="1456796"/>
          </a:xfrm>
          <a:prstGeom prst="rect">
            <a:avLst/>
          </a:prstGeom>
        </p:spPr>
      </p:pic>
      <p:pic>
        <p:nvPicPr>
          <p:cNvPr id="8" name="Picture 7"/>
          <p:cNvPicPr>
            <a:picLocks noChangeAspect="1"/>
          </p:cNvPicPr>
          <p:nvPr/>
        </p:nvPicPr>
        <p:blipFill>
          <a:blip r:embed="rId4"/>
          <a:stretch>
            <a:fillRect/>
          </a:stretch>
        </p:blipFill>
        <p:spPr>
          <a:xfrm>
            <a:off x="3337745" y="2920493"/>
            <a:ext cx="1534655" cy="1317126"/>
          </a:xfrm>
          <a:prstGeom prst="rect">
            <a:avLst/>
          </a:prstGeom>
        </p:spPr>
      </p:pic>
      <p:pic>
        <p:nvPicPr>
          <p:cNvPr id="9" name="Picture 8"/>
          <p:cNvPicPr>
            <a:picLocks noChangeAspect="1"/>
          </p:cNvPicPr>
          <p:nvPr/>
        </p:nvPicPr>
        <p:blipFill>
          <a:blip r:embed="rId5"/>
          <a:stretch>
            <a:fillRect/>
          </a:stretch>
        </p:blipFill>
        <p:spPr>
          <a:xfrm>
            <a:off x="1587676" y="3263961"/>
            <a:ext cx="1911110" cy="1236601"/>
          </a:xfrm>
          <a:prstGeom prst="rect">
            <a:avLst/>
          </a:prstGeom>
        </p:spPr>
      </p:pic>
      <p:sp>
        <p:nvSpPr>
          <p:cNvPr id="4" name="Date Placeholder 3">
            <a:extLst>
              <a:ext uri="{FF2B5EF4-FFF2-40B4-BE49-F238E27FC236}">
                <a16:creationId xmlns:a16="http://schemas.microsoft.com/office/drawing/2014/main" id="{4EDDF01B-1DD3-4467-8C28-781BE687FB09}"/>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4B6FD47D-A377-4579-861B-803B89804FEF}"/>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B221E81B-5614-4F4C-8994-E671592A8F4B}"/>
              </a:ext>
            </a:extLst>
          </p:cNvPr>
          <p:cNvSpPr>
            <a:spLocks noGrp="1"/>
          </p:cNvSpPr>
          <p:nvPr>
            <p:ph type="sldNum" sz="quarter" idx="12"/>
          </p:nvPr>
        </p:nvSpPr>
        <p:spPr/>
        <p:txBody>
          <a:bodyPr/>
          <a:lstStyle/>
          <a:p>
            <a:fld id="{D3D538F9-49A3-B84F-B36B-A7030CDE5D5B}" type="slidenum">
              <a:rPr lang="en-US" smtClean="0"/>
              <a:t>12</a:t>
            </a:fld>
            <a:endParaRPr lang="en-US"/>
          </a:p>
        </p:txBody>
      </p:sp>
      <p:sp>
        <p:nvSpPr>
          <p:cNvPr id="10" name="TextBox 9">
            <a:extLst>
              <a:ext uri="{FF2B5EF4-FFF2-40B4-BE49-F238E27FC236}">
                <a16:creationId xmlns:a16="http://schemas.microsoft.com/office/drawing/2014/main" id="{311B5D2C-9F07-4ABC-86C4-D7243BB36929}"/>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3287389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Important Considerations</a:t>
            </a:r>
          </a:p>
        </p:txBody>
      </p:sp>
      <p:sp>
        <p:nvSpPr>
          <p:cNvPr id="3" name="Content Placeholder 2"/>
          <p:cNvSpPr>
            <a:spLocks noGrp="1"/>
          </p:cNvSpPr>
          <p:nvPr>
            <p:ph idx="1"/>
          </p:nvPr>
        </p:nvSpPr>
        <p:spPr>
          <a:xfrm>
            <a:off x="1159059" y="1645070"/>
            <a:ext cx="5460816" cy="2545854"/>
          </a:xfrm>
        </p:spPr>
        <p:txBody>
          <a:bodyPr>
            <a:normAutofit lnSpcReduction="10000"/>
          </a:bodyPr>
          <a:lstStyle/>
          <a:p>
            <a:r>
              <a:rPr lang="en-US" dirty="0">
                <a:latin typeface="Times New Roman" panose="02020603050405020304" pitchFamily="18" charset="0"/>
                <a:cs typeface="Times New Roman" panose="02020603050405020304" pitchFamily="18" charset="0"/>
              </a:rPr>
              <a:t>GPS is 3-D technology</a:t>
            </a:r>
          </a:p>
          <a:p>
            <a:pPr lvl="1"/>
            <a:r>
              <a:rPr lang="en-US" dirty="0">
                <a:latin typeface="Times New Roman" panose="02020603050405020304" pitchFamily="18" charset="0"/>
                <a:cs typeface="Times New Roman" panose="02020603050405020304" pitchFamily="18" charset="0"/>
              </a:rPr>
              <a:t>Latitude</a:t>
            </a:r>
          </a:p>
          <a:p>
            <a:pPr lvl="1"/>
            <a:r>
              <a:rPr lang="en-US" dirty="0">
                <a:latin typeface="Times New Roman" panose="02020603050405020304" pitchFamily="18" charset="0"/>
                <a:cs typeface="Times New Roman" panose="02020603050405020304" pitchFamily="18" charset="0"/>
              </a:rPr>
              <a:t>Longitude</a:t>
            </a:r>
          </a:p>
          <a:p>
            <a:pPr lvl="1"/>
            <a:r>
              <a:rPr lang="en-US" dirty="0">
                <a:latin typeface="Times New Roman" panose="02020603050405020304" pitchFamily="18" charset="0"/>
                <a:cs typeface="Times New Roman" panose="02020603050405020304" pitchFamily="18" charset="0"/>
              </a:rPr>
              <a:t>Ellipsoid height</a:t>
            </a:r>
          </a:p>
          <a:p>
            <a:pPr lvl="1"/>
            <a:r>
              <a:rPr lang="en-US" dirty="0">
                <a:latin typeface="Times New Roman" panose="02020603050405020304" pitchFamily="18" charset="0"/>
                <a:cs typeface="Times New Roman" panose="02020603050405020304" pitchFamily="18" charset="0"/>
              </a:rPr>
              <a:t>Orthometric height</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GPS is more accurate horizontally than vertically</a:t>
            </a:r>
          </a:p>
          <a:p>
            <a:pPr lvl="1"/>
            <a:r>
              <a:rPr lang="en-US" dirty="0">
                <a:latin typeface="Times New Roman" panose="02020603050405020304" pitchFamily="18" charset="0"/>
                <a:cs typeface="Times New Roman" panose="02020603050405020304" pitchFamily="18" charset="0"/>
              </a:rPr>
              <a:t>Therefore, the vertical requirements will “drive” survey design</a:t>
            </a:r>
          </a:p>
        </p:txBody>
      </p:sp>
      <p:sp>
        <p:nvSpPr>
          <p:cNvPr id="4" name="Right Brace 3"/>
          <p:cNvSpPr/>
          <p:nvPr/>
        </p:nvSpPr>
        <p:spPr>
          <a:xfrm>
            <a:off x="3000424" y="2054893"/>
            <a:ext cx="680131" cy="7054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0"/>
          </a:p>
        </p:txBody>
      </p:sp>
      <p:sp>
        <p:nvSpPr>
          <p:cNvPr id="5" name="TextBox 4"/>
          <p:cNvSpPr txBox="1"/>
          <p:nvPr/>
        </p:nvSpPr>
        <p:spPr>
          <a:xfrm>
            <a:off x="3774408" y="2191711"/>
            <a:ext cx="946517" cy="507831"/>
          </a:xfrm>
          <a:prstGeom prst="rect">
            <a:avLst/>
          </a:prstGeom>
          <a:noFill/>
        </p:spPr>
        <p:txBody>
          <a:bodyPr wrap="square" rtlCol="0">
            <a:spAutoFit/>
          </a:bodyPr>
          <a:lstStyle/>
          <a:p>
            <a:r>
              <a:rPr lang="en-US" sz="1350" b="1" dirty="0">
                <a:solidFill>
                  <a:schemeClr val="accent1">
                    <a:lumMod val="75000"/>
                  </a:schemeClr>
                </a:solidFill>
              </a:rPr>
              <a:t>Horizontal Survey</a:t>
            </a:r>
          </a:p>
        </p:txBody>
      </p:sp>
      <p:sp>
        <p:nvSpPr>
          <p:cNvPr id="27" name="TextBox 26"/>
          <p:cNvSpPr txBox="1"/>
          <p:nvPr/>
        </p:nvSpPr>
        <p:spPr>
          <a:xfrm>
            <a:off x="169213" y="2244999"/>
            <a:ext cx="946517" cy="715581"/>
          </a:xfrm>
          <a:prstGeom prst="rect">
            <a:avLst/>
          </a:prstGeom>
          <a:noFill/>
        </p:spPr>
        <p:txBody>
          <a:bodyPr wrap="square" rtlCol="0">
            <a:spAutoFit/>
          </a:bodyPr>
          <a:lstStyle/>
          <a:p>
            <a:r>
              <a:rPr lang="en-US" sz="1350" b="1" dirty="0" err="1">
                <a:solidFill>
                  <a:schemeClr val="accent1">
                    <a:lumMod val="75000"/>
                  </a:schemeClr>
                </a:solidFill>
              </a:rPr>
              <a:t>Horizontal+Vertical</a:t>
            </a:r>
            <a:r>
              <a:rPr lang="en-US" sz="1350" b="1" dirty="0">
                <a:solidFill>
                  <a:schemeClr val="accent1">
                    <a:lumMod val="75000"/>
                  </a:schemeClr>
                </a:solidFill>
              </a:rPr>
              <a:t>  Survey</a:t>
            </a:r>
          </a:p>
        </p:txBody>
      </p:sp>
      <p:sp>
        <p:nvSpPr>
          <p:cNvPr id="35" name="Left Brace 34"/>
          <p:cNvSpPr/>
          <p:nvPr/>
        </p:nvSpPr>
        <p:spPr>
          <a:xfrm>
            <a:off x="1065206" y="2054892"/>
            <a:ext cx="476856" cy="1095797"/>
          </a:xfrm>
          <a:prstGeom prst="leftBrace">
            <a:avLst/>
          </a:prstGeom>
          <a:ln>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0"/>
          </a:p>
        </p:txBody>
      </p:sp>
      <p:sp>
        <p:nvSpPr>
          <p:cNvPr id="6" name="Date Placeholder 5">
            <a:extLst>
              <a:ext uri="{FF2B5EF4-FFF2-40B4-BE49-F238E27FC236}">
                <a16:creationId xmlns:a16="http://schemas.microsoft.com/office/drawing/2014/main" id="{7995D8C6-FBD9-4AEE-945A-CCBF58294951}"/>
              </a:ext>
            </a:extLst>
          </p:cNvPr>
          <p:cNvSpPr>
            <a:spLocks noGrp="1"/>
          </p:cNvSpPr>
          <p:nvPr>
            <p:ph type="dt" sz="half" idx="10"/>
          </p:nvPr>
        </p:nvSpPr>
        <p:spPr/>
        <p:txBody>
          <a:bodyPr/>
          <a:lstStyle/>
          <a:p>
            <a:r>
              <a:rPr lang="en-US"/>
              <a:t>2023-10-16</a:t>
            </a:r>
          </a:p>
        </p:txBody>
      </p:sp>
      <p:sp>
        <p:nvSpPr>
          <p:cNvPr id="7" name="Footer Placeholder 6">
            <a:extLst>
              <a:ext uri="{FF2B5EF4-FFF2-40B4-BE49-F238E27FC236}">
                <a16:creationId xmlns:a16="http://schemas.microsoft.com/office/drawing/2014/main" id="{0FE48694-981D-42D6-8043-E3ABCDC9A803}"/>
              </a:ext>
            </a:extLst>
          </p:cNvPr>
          <p:cNvSpPr>
            <a:spLocks noGrp="1"/>
          </p:cNvSpPr>
          <p:nvPr>
            <p:ph type="ftr" sz="quarter" idx="11"/>
          </p:nvPr>
        </p:nvSpPr>
        <p:spPr/>
        <p:txBody>
          <a:bodyPr/>
          <a:lstStyle/>
          <a:p>
            <a:r>
              <a:rPr lang="en-US"/>
              <a:t>Planning and Execution of an OPUS Project</a:t>
            </a:r>
          </a:p>
        </p:txBody>
      </p:sp>
      <p:sp>
        <p:nvSpPr>
          <p:cNvPr id="8" name="Slide Number Placeholder 7">
            <a:extLst>
              <a:ext uri="{FF2B5EF4-FFF2-40B4-BE49-F238E27FC236}">
                <a16:creationId xmlns:a16="http://schemas.microsoft.com/office/drawing/2014/main" id="{051EEBE8-70F1-4CAB-9467-232F47A27E5F}"/>
              </a:ext>
            </a:extLst>
          </p:cNvPr>
          <p:cNvSpPr>
            <a:spLocks noGrp="1"/>
          </p:cNvSpPr>
          <p:nvPr>
            <p:ph type="sldNum" sz="quarter" idx="12"/>
          </p:nvPr>
        </p:nvSpPr>
        <p:spPr/>
        <p:txBody>
          <a:bodyPr/>
          <a:lstStyle/>
          <a:p>
            <a:fld id="{D3D538F9-49A3-B84F-B36B-A7030CDE5D5B}" type="slidenum">
              <a:rPr lang="en-US" smtClean="0"/>
              <a:t>13</a:t>
            </a:fld>
            <a:endParaRPr lang="en-US"/>
          </a:p>
        </p:txBody>
      </p:sp>
      <p:sp>
        <p:nvSpPr>
          <p:cNvPr id="11" name="TextBox 10">
            <a:extLst>
              <a:ext uri="{FF2B5EF4-FFF2-40B4-BE49-F238E27FC236}">
                <a16:creationId xmlns:a16="http://schemas.microsoft.com/office/drawing/2014/main" id="{56389152-921B-4536-99C3-515CFB2645AE}"/>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4416411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Planning Your Survey</a:t>
            </a:r>
          </a:p>
        </p:txBody>
      </p:sp>
      <p:sp>
        <p:nvSpPr>
          <p:cNvPr id="5" name="Content Placeholder 4"/>
          <p:cNvSpPr>
            <a:spLocks noGrp="1"/>
          </p:cNvSpPr>
          <p:nvPr>
            <p:ph type="body" idx="1"/>
          </p:nvPr>
        </p:nvSpPr>
        <p:spPr>
          <a:xfrm>
            <a:off x="342900" y="1284888"/>
            <a:ext cx="3030141" cy="291088"/>
          </a:xfrm>
        </p:spPr>
        <p:txBody>
          <a:bodyPr>
            <a:normAutofit lnSpcReduction="10000"/>
          </a:bodyPr>
          <a:lstStyle/>
          <a:p>
            <a:r>
              <a:rPr lang="en-US" dirty="0"/>
              <a:t>Horizontal – only GPS Survey</a:t>
            </a:r>
          </a:p>
        </p:txBody>
      </p:sp>
      <p:sp>
        <p:nvSpPr>
          <p:cNvPr id="6" name="Content Placeholder 5"/>
          <p:cNvSpPr>
            <a:spLocks noGrp="1"/>
          </p:cNvSpPr>
          <p:nvPr>
            <p:ph sz="half" idx="2"/>
          </p:nvPr>
        </p:nvSpPr>
        <p:spPr>
          <a:xfrm>
            <a:off x="352411" y="1631156"/>
            <a:ext cx="2980652" cy="2829331"/>
          </a:xfrm>
        </p:spPr>
        <p:txBody>
          <a:bodyPr>
            <a:normAutofit fontScale="92500" lnSpcReduction="20000"/>
          </a:bodyPr>
          <a:lstStyle/>
          <a:p>
            <a:r>
              <a:rPr lang="en-US" sz="1400" dirty="0">
                <a:solidFill>
                  <a:srgbClr val="0070C0"/>
                </a:solidFill>
              </a:rPr>
              <a:t>Set/identify new marks for survey</a:t>
            </a:r>
          </a:p>
          <a:p>
            <a:r>
              <a:rPr lang="en-US" sz="1400" dirty="0">
                <a:solidFill>
                  <a:srgbClr val="0070C0"/>
                </a:solidFill>
              </a:rPr>
              <a:t>Choose horizontal control </a:t>
            </a:r>
          </a:p>
          <a:p>
            <a:pPr lvl="1"/>
            <a:r>
              <a:rPr lang="en-US" sz="1400" dirty="0">
                <a:solidFill>
                  <a:srgbClr val="0070C0"/>
                </a:solidFill>
              </a:rPr>
              <a:t>Select CORSs </a:t>
            </a:r>
          </a:p>
          <a:p>
            <a:pPr lvl="1"/>
            <a:r>
              <a:rPr lang="en-US" sz="1400" dirty="0">
                <a:solidFill>
                  <a:srgbClr val="0070C0"/>
                </a:solidFill>
              </a:rPr>
              <a:t>Recover passive marks in project vicinity (if desired)</a:t>
            </a:r>
          </a:p>
          <a:p>
            <a:r>
              <a:rPr lang="en-US" sz="1400" dirty="0">
                <a:solidFill>
                  <a:srgbClr val="0070C0"/>
                </a:solidFill>
              </a:rPr>
              <a:t> </a:t>
            </a:r>
          </a:p>
          <a:p>
            <a:endParaRPr lang="en-US" sz="1400" dirty="0">
              <a:solidFill>
                <a:srgbClr val="0070C0"/>
              </a:solidFill>
            </a:endParaRPr>
          </a:p>
          <a:p>
            <a:endParaRPr lang="en-US" sz="1400" dirty="0">
              <a:solidFill>
                <a:srgbClr val="0070C0"/>
              </a:solidFill>
            </a:endParaRPr>
          </a:p>
          <a:p>
            <a:pPr marL="0" indent="0">
              <a:buNone/>
            </a:pPr>
            <a:r>
              <a:rPr lang="en-US" sz="1400" dirty="0">
                <a:solidFill>
                  <a:srgbClr val="0070C0"/>
                </a:solidFill>
              </a:rPr>
              <a:t> </a:t>
            </a:r>
          </a:p>
          <a:p>
            <a:r>
              <a:rPr lang="en-US" sz="1400" dirty="0">
                <a:solidFill>
                  <a:srgbClr val="0070C0"/>
                </a:solidFill>
              </a:rPr>
              <a:t>Develop a session schedule</a:t>
            </a:r>
          </a:p>
          <a:p>
            <a:pPr lvl="1"/>
            <a:r>
              <a:rPr lang="en-US" sz="1400" dirty="0">
                <a:solidFill>
                  <a:srgbClr val="0070C0"/>
                </a:solidFill>
              </a:rPr>
              <a:t>Occupation durations</a:t>
            </a:r>
          </a:p>
          <a:p>
            <a:pPr lvl="1"/>
            <a:r>
              <a:rPr lang="en-US" sz="1400" dirty="0">
                <a:solidFill>
                  <a:srgbClr val="0070C0"/>
                </a:solidFill>
              </a:rPr>
              <a:t>Repeat occupations</a:t>
            </a:r>
          </a:p>
          <a:p>
            <a:r>
              <a:rPr lang="en-US" sz="1400" dirty="0">
                <a:solidFill>
                  <a:srgbClr val="0070C0"/>
                </a:solidFill>
              </a:rPr>
              <a:t>Assign a 4-character ID to your user marks</a:t>
            </a:r>
          </a:p>
          <a:p>
            <a:pPr lvl="1"/>
            <a:endParaRPr lang="en-US" sz="1400" dirty="0"/>
          </a:p>
        </p:txBody>
      </p:sp>
      <p:sp>
        <p:nvSpPr>
          <p:cNvPr id="7" name="Text Placeholder 6"/>
          <p:cNvSpPr>
            <a:spLocks noGrp="1"/>
          </p:cNvSpPr>
          <p:nvPr>
            <p:ph type="body" sz="quarter" idx="3"/>
          </p:nvPr>
        </p:nvSpPr>
        <p:spPr>
          <a:xfrm>
            <a:off x="3483770" y="1284888"/>
            <a:ext cx="3031331" cy="291088"/>
          </a:xfrm>
        </p:spPr>
        <p:txBody>
          <a:bodyPr>
            <a:normAutofit lnSpcReduction="10000"/>
          </a:bodyPr>
          <a:lstStyle/>
          <a:p>
            <a:r>
              <a:rPr lang="en-US" dirty="0"/>
              <a:t>Horizontal + Vertical GPS Survey</a:t>
            </a:r>
          </a:p>
        </p:txBody>
      </p:sp>
      <p:sp>
        <p:nvSpPr>
          <p:cNvPr id="8" name="Content Placeholder 7"/>
          <p:cNvSpPr>
            <a:spLocks noGrp="1"/>
          </p:cNvSpPr>
          <p:nvPr>
            <p:ph sz="quarter" idx="4"/>
          </p:nvPr>
        </p:nvSpPr>
        <p:spPr>
          <a:xfrm>
            <a:off x="3431631" y="1631157"/>
            <a:ext cx="2980653" cy="2829331"/>
          </a:xfrm>
        </p:spPr>
        <p:txBody>
          <a:bodyPr>
            <a:normAutofit fontScale="92500" lnSpcReduction="20000"/>
          </a:bodyPr>
          <a:lstStyle/>
          <a:p>
            <a:r>
              <a:rPr lang="en-US" sz="1400" dirty="0">
                <a:solidFill>
                  <a:srgbClr val="0070C0"/>
                </a:solidFill>
              </a:rPr>
              <a:t>Set/identify new marks for survey</a:t>
            </a:r>
          </a:p>
          <a:p>
            <a:r>
              <a:rPr lang="en-US" sz="1400" dirty="0">
                <a:solidFill>
                  <a:srgbClr val="0070C0"/>
                </a:solidFill>
              </a:rPr>
              <a:t>Choose horizontal control </a:t>
            </a:r>
          </a:p>
          <a:p>
            <a:pPr lvl="1"/>
            <a:r>
              <a:rPr lang="en-US" sz="1400" dirty="0">
                <a:solidFill>
                  <a:srgbClr val="0070C0"/>
                </a:solidFill>
              </a:rPr>
              <a:t>Select CORSs </a:t>
            </a:r>
          </a:p>
          <a:p>
            <a:pPr lvl="1"/>
            <a:r>
              <a:rPr lang="en-US" sz="1400" dirty="0">
                <a:solidFill>
                  <a:srgbClr val="0070C0"/>
                </a:solidFill>
              </a:rPr>
              <a:t>Recover passive marks in project vicinity (if desired)</a:t>
            </a:r>
          </a:p>
          <a:p>
            <a:r>
              <a:rPr lang="en-US" sz="1400" b="1" dirty="0">
                <a:solidFill>
                  <a:srgbClr val="FF0000"/>
                </a:solidFill>
              </a:rPr>
              <a:t>Find vertical control distributed throughout the project</a:t>
            </a:r>
          </a:p>
          <a:p>
            <a:pPr lvl="1"/>
            <a:r>
              <a:rPr lang="en-US" sz="1400" b="1" dirty="0">
                <a:solidFill>
                  <a:srgbClr val="FF0000"/>
                </a:solidFill>
              </a:rPr>
              <a:t>Recover valid bench marks</a:t>
            </a:r>
          </a:p>
          <a:p>
            <a:pPr lvl="1"/>
            <a:r>
              <a:rPr lang="en-US" sz="1400" b="1" dirty="0">
                <a:solidFill>
                  <a:srgbClr val="FF0000"/>
                </a:solidFill>
              </a:rPr>
              <a:t>Spacing requirements</a:t>
            </a:r>
          </a:p>
          <a:p>
            <a:r>
              <a:rPr lang="en-US" sz="1400" dirty="0">
                <a:solidFill>
                  <a:srgbClr val="0070C0"/>
                </a:solidFill>
              </a:rPr>
              <a:t>Develop a session schedule</a:t>
            </a:r>
          </a:p>
          <a:p>
            <a:pPr lvl="1"/>
            <a:r>
              <a:rPr lang="en-US" sz="1400" dirty="0">
                <a:solidFill>
                  <a:srgbClr val="0070C0"/>
                </a:solidFill>
              </a:rPr>
              <a:t>Occupation durations</a:t>
            </a:r>
          </a:p>
          <a:p>
            <a:pPr lvl="1"/>
            <a:r>
              <a:rPr lang="en-US" sz="1400" dirty="0">
                <a:solidFill>
                  <a:srgbClr val="0070C0"/>
                </a:solidFill>
              </a:rPr>
              <a:t>Repeat occupations</a:t>
            </a:r>
          </a:p>
          <a:p>
            <a:r>
              <a:rPr lang="en-US" sz="1400" dirty="0">
                <a:solidFill>
                  <a:srgbClr val="0070C0"/>
                </a:solidFill>
              </a:rPr>
              <a:t>Assign a 4-character ID to your user marks</a:t>
            </a:r>
          </a:p>
        </p:txBody>
      </p:sp>
      <p:sp>
        <p:nvSpPr>
          <p:cNvPr id="9" name="Rectangle 8"/>
          <p:cNvSpPr/>
          <p:nvPr/>
        </p:nvSpPr>
        <p:spPr>
          <a:xfrm>
            <a:off x="348981" y="1594250"/>
            <a:ext cx="2984081" cy="2866238"/>
          </a:xfrm>
          <a:prstGeom prst="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0" name="Rectangle 9"/>
          <p:cNvSpPr/>
          <p:nvPr/>
        </p:nvSpPr>
        <p:spPr>
          <a:xfrm>
            <a:off x="3432041" y="1587392"/>
            <a:ext cx="2984081" cy="2873096"/>
          </a:xfrm>
          <a:prstGeom prst="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 name="Date Placeholder 1">
            <a:extLst>
              <a:ext uri="{FF2B5EF4-FFF2-40B4-BE49-F238E27FC236}">
                <a16:creationId xmlns:a16="http://schemas.microsoft.com/office/drawing/2014/main" id="{CB308B00-97B0-4C56-AF7E-664AA7DCF5DC}"/>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E80902E8-4B3C-46A1-B8C5-9C7A6B401E39}"/>
              </a:ext>
            </a:extLst>
          </p:cNvPr>
          <p:cNvSpPr>
            <a:spLocks noGrp="1"/>
          </p:cNvSpPr>
          <p:nvPr>
            <p:ph type="ftr" sz="quarter" idx="11"/>
          </p:nvPr>
        </p:nvSpPr>
        <p:spPr/>
        <p:txBody>
          <a:bodyPr/>
          <a:lstStyle/>
          <a:p>
            <a:r>
              <a:rPr lang="en-US"/>
              <a:t>Planning and Execution of an OPUS Project</a:t>
            </a:r>
          </a:p>
        </p:txBody>
      </p:sp>
      <p:sp>
        <p:nvSpPr>
          <p:cNvPr id="11" name="Slide Number Placeholder 10">
            <a:extLst>
              <a:ext uri="{FF2B5EF4-FFF2-40B4-BE49-F238E27FC236}">
                <a16:creationId xmlns:a16="http://schemas.microsoft.com/office/drawing/2014/main" id="{2026ABAC-F765-4E50-97D5-9E1F6E3C290A}"/>
              </a:ext>
            </a:extLst>
          </p:cNvPr>
          <p:cNvSpPr>
            <a:spLocks noGrp="1"/>
          </p:cNvSpPr>
          <p:nvPr>
            <p:ph type="sldNum" sz="quarter" idx="12"/>
          </p:nvPr>
        </p:nvSpPr>
        <p:spPr/>
        <p:txBody>
          <a:bodyPr/>
          <a:lstStyle/>
          <a:p>
            <a:fld id="{D3D538F9-49A3-B84F-B36B-A7030CDE5D5B}" type="slidenum">
              <a:rPr lang="en-US" smtClean="0"/>
              <a:t>14</a:t>
            </a:fld>
            <a:endParaRPr lang="en-US"/>
          </a:p>
        </p:txBody>
      </p:sp>
      <p:sp>
        <p:nvSpPr>
          <p:cNvPr id="12" name="TextBox 11">
            <a:extLst>
              <a:ext uri="{FF2B5EF4-FFF2-40B4-BE49-F238E27FC236}">
                <a16:creationId xmlns:a16="http://schemas.microsoft.com/office/drawing/2014/main" id="{4D6D6234-C03B-46AD-BCCE-6F155A62880D}"/>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7292247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Outline</a:t>
            </a:r>
          </a:p>
        </p:txBody>
      </p:sp>
      <p:sp>
        <p:nvSpPr>
          <p:cNvPr id="8" name="Content Placeholder 7"/>
          <p:cNvSpPr>
            <a:spLocks noGrp="1"/>
          </p:cNvSpPr>
          <p:nvPr>
            <p:ph idx="1"/>
          </p:nvPr>
        </p:nvSpPr>
        <p:spPr/>
        <p:txBody>
          <a:bodyPr>
            <a:normAutofit lnSpcReduction="10000"/>
          </a:bodyPr>
          <a:lstStyle/>
          <a:p>
            <a:r>
              <a:rPr lang="en-US" dirty="0"/>
              <a:t>Set/identify new marks for survey</a:t>
            </a:r>
          </a:p>
          <a:p>
            <a:r>
              <a:rPr lang="en-US" dirty="0"/>
              <a:t>Choose horizontal control </a:t>
            </a:r>
          </a:p>
          <a:p>
            <a:pPr lvl="1"/>
            <a:r>
              <a:rPr lang="en-US" dirty="0"/>
              <a:t>Select CORSs </a:t>
            </a:r>
          </a:p>
          <a:p>
            <a:pPr lvl="1"/>
            <a:r>
              <a:rPr lang="en-US" dirty="0"/>
              <a:t>Recover passive marks in project vicinity (if desired)</a:t>
            </a:r>
          </a:p>
          <a:p>
            <a:r>
              <a:rPr lang="en-US" dirty="0"/>
              <a:t>Find vertical control distributed throughout the project</a:t>
            </a:r>
          </a:p>
          <a:p>
            <a:pPr lvl="1"/>
            <a:r>
              <a:rPr lang="en-US" dirty="0"/>
              <a:t>Recover valid bench marks</a:t>
            </a:r>
          </a:p>
          <a:p>
            <a:pPr lvl="1"/>
            <a:r>
              <a:rPr lang="en-US" dirty="0"/>
              <a:t>Spacing requirements</a:t>
            </a:r>
          </a:p>
          <a:p>
            <a:r>
              <a:rPr lang="en-US" dirty="0"/>
              <a:t>Develop a session schedule</a:t>
            </a:r>
          </a:p>
          <a:p>
            <a:pPr lvl="1"/>
            <a:r>
              <a:rPr lang="en-US" dirty="0"/>
              <a:t>Occupation durations</a:t>
            </a:r>
          </a:p>
          <a:p>
            <a:pPr lvl="1"/>
            <a:r>
              <a:rPr lang="en-US" dirty="0"/>
              <a:t>Repeat occupations</a:t>
            </a:r>
          </a:p>
          <a:p>
            <a:r>
              <a:rPr lang="en-US" dirty="0"/>
              <a:t>Assign a 4-character ID to your user marks</a:t>
            </a:r>
          </a:p>
          <a:p>
            <a:endParaRPr lang="en-US" dirty="0"/>
          </a:p>
        </p:txBody>
      </p:sp>
      <p:sp>
        <p:nvSpPr>
          <p:cNvPr id="2" name="Date Placeholder 1">
            <a:extLst>
              <a:ext uri="{FF2B5EF4-FFF2-40B4-BE49-F238E27FC236}">
                <a16:creationId xmlns:a16="http://schemas.microsoft.com/office/drawing/2014/main" id="{A4949E02-B706-42BC-9EC4-4278411AFDE7}"/>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95DAC783-0A55-45A3-8275-443663E29023}"/>
              </a:ext>
            </a:extLst>
          </p:cNvPr>
          <p:cNvSpPr>
            <a:spLocks noGrp="1"/>
          </p:cNvSpPr>
          <p:nvPr>
            <p:ph type="ftr" sz="quarter" idx="11"/>
          </p:nvPr>
        </p:nvSpPr>
        <p:spPr/>
        <p:txBody>
          <a:bodyPr/>
          <a:lstStyle/>
          <a:p>
            <a:r>
              <a:rPr lang="en-US"/>
              <a:t>Planning and Execution of an OPUS Project</a:t>
            </a:r>
          </a:p>
        </p:txBody>
      </p:sp>
      <p:sp>
        <p:nvSpPr>
          <p:cNvPr id="4" name="Slide Number Placeholder 3">
            <a:extLst>
              <a:ext uri="{FF2B5EF4-FFF2-40B4-BE49-F238E27FC236}">
                <a16:creationId xmlns:a16="http://schemas.microsoft.com/office/drawing/2014/main" id="{652D9CAB-7299-4E8E-AE67-B25E5485A3A0}"/>
              </a:ext>
            </a:extLst>
          </p:cNvPr>
          <p:cNvSpPr>
            <a:spLocks noGrp="1"/>
          </p:cNvSpPr>
          <p:nvPr>
            <p:ph type="sldNum" sz="quarter" idx="12"/>
          </p:nvPr>
        </p:nvSpPr>
        <p:spPr/>
        <p:txBody>
          <a:bodyPr/>
          <a:lstStyle/>
          <a:p>
            <a:fld id="{D3D538F9-49A3-B84F-B36B-A7030CDE5D5B}" type="slidenum">
              <a:rPr lang="en-US" smtClean="0"/>
              <a:t>15</a:t>
            </a:fld>
            <a:endParaRPr lang="en-US"/>
          </a:p>
        </p:txBody>
      </p:sp>
      <p:sp>
        <p:nvSpPr>
          <p:cNvPr id="9" name="TextBox 8">
            <a:extLst>
              <a:ext uri="{FF2B5EF4-FFF2-40B4-BE49-F238E27FC236}">
                <a16:creationId xmlns:a16="http://schemas.microsoft.com/office/drawing/2014/main" id="{6F368F47-F8AB-443F-AB6B-A435445FBF8C}"/>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0314291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Outline</a:t>
            </a:r>
          </a:p>
        </p:txBody>
      </p:sp>
      <p:sp>
        <p:nvSpPr>
          <p:cNvPr id="8" name="Content Placeholder 7"/>
          <p:cNvSpPr>
            <a:spLocks noGrp="1"/>
          </p:cNvSpPr>
          <p:nvPr>
            <p:ph idx="1"/>
          </p:nvPr>
        </p:nvSpPr>
        <p:spPr/>
        <p:txBody>
          <a:bodyPr>
            <a:normAutofit lnSpcReduction="10000"/>
          </a:bodyPr>
          <a:lstStyle/>
          <a:p>
            <a:r>
              <a:rPr lang="en-US" b="1" dirty="0"/>
              <a:t>Set/identify new marks for survey</a:t>
            </a:r>
          </a:p>
          <a:p>
            <a:r>
              <a:rPr lang="en-US" dirty="0">
                <a:solidFill>
                  <a:schemeClr val="bg1">
                    <a:lumMod val="75000"/>
                  </a:schemeClr>
                </a:solidFill>
              </a:rPr>
              <a:t>Choose horizontal control </a:t>
            </a:r>
          </a:p>
          <a:p>
            <a:pPr lvl="1"/>
            <a:r>
              <a:rPr lang="en-US" dirty="0">
                <a:solidFill>
                  <a:schemeClr val="bg1">
                    <a:lumMod val="75000"/>
                  </a:schemeClr>
                </a:solidFill>
              </a:rPr>
              <a:t>Select CORSs </a:t>
            </a:r>
          </a:p>
          <a:p>
            <a:pPr lvl="1"/>
            <a:r>
              <a:rPr lang="en-US" dirty="0">
                <a:solidFill>
                  <a:schemeClr val="bg1">
                    <a:lumMod val="75000"/>
                  </a:schemeClr>
                </a:solidFill>
              </a:rPr>
              <a:t>Recover passive marks in project vicinity (if desired)</a:t>
            </a:r>
          </a:p>
          <a:p>
            <a:r>
              <a:rPr lang="en-US" dirty="0">
                <a:solidFill>
                  <a:schemeClr val="bg1">
                    <a:lumMod val="75000"/>
                  </a:schemeClr>
                </a:solidFill>
              </a:rPr>
              <a:t>Find vertical control distributed throughout the project</a:t>
            </a:r>
          </a:p>
          <a:p>
            <a:pPr lvl="1"/>
            <a:r>
              <a:rPr lang="en-US" dirty="0">
                <a:solidFill>
                  <a:schemeClr val="bg1">
                    <a:lumMod val="75000"/>
                  </a:schemeClr>
                </a:solidFill>
              </a:rPr>
              <a:t>Recover valid bench marks</a:t>
            </a:r>
          </a:p>
          <a:p>
            <a:pPr lvl="1"/>
            <a:r>
              <a:rPr lang="en-US" dirty="0">
                <a:solidFill>
                  <a:schemeClr val="bg1">
                    <a:lumMod val="75000"/>
                  </a:schemeClr>
                </a:solidFill>
              </a:rPr>
              <a:t>Spacing requirements</a:t>
            </a:r>
          </a:p>
          <a:p>
            <a:r>
              <a:rPr lang="en-US" dirty="0">
                <a:solidFill>
                  <a:schemeClr val="bg1">
                    <a:lumMod val="75000"/>
                  </a:schemeClr>
                </a:solidFill>
              </a:rPr>
              <a:t>Develop a session schedule</a:t>
            </a:r>
          </a:p>
          <a:p>
            <a:pPr lvl="1"/>
            <a:r>
              <a:rPr lang="en-US" dirty="0">
                <a:solidFill>
                  <a:schemeClr val="bg1">
                    <a:lumMod val="75000"/>
                  </a:schemeClr>
                </a:solidFill>
              </a:rPr>
              <a:t>Occupation durations</a:t>
            </a:r>
          </a:p>
          <a:p>
            <a:pPr lvl="1"/>
            <a:r>
              <a:rPr lang="en-US" dirty="0">
                <a:solidFill>
                  <a:schemeClr val="bg1">
                    <a:lumMod val="75000"/>
                  </a:schemeClr>
                </a:solidFill>
              </a:rPr>
              <a:t>Repeat occupations</a:t>
            </a:r>
          </a:p>
          <a:p>
            <a:r>
              <a:rPr lang="en-US" dirty="0">
                <a:solidFill>
                  <a:schemeClr val="bg1">
                    <a:lumMod val="75000"/>
                  </a:schemeClr>
                </a:solidFill>
              </a:rPr>
              <a:t>Assign a 4-character ID to your user marks</a:t>
            </a:r>
          </a:p>
          <a:p>
            <a:endParaRPr lang="en-US" dirty="0"/>
          </a:p>
        </p:txBody>
      </p:sp>
      <p:sp>
        <p:nvSpPr>
          <p:cNvPr id="2" name="Date Placeholder 1">
            <a:extLst>
              <a:ext uri="{FF2B5EF4-FFF2-40B4-BE49-F238E27FC236}">
                <a16:creationId xmlns:a16="http://schemas.microsoft.com/office/drawing/2014/main" id="{5769B3F3-DA64-40AA-9FE5-C0EEB7592E8F}"/>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9036D9B3-38AA-4D29-9E92-9764F5902C27}"/>
              </a:ext>
            </a:extLst>
          </p:cNvPr>
          <p:cNvSpPr>
            <a:spLocks noGrp="1"/>
          </p:cNvSpPr>
          <p:nvPr>
            <p:ph type="ftr" sz="quarter" idx="11"/>
          </p:nvPr>
        </p:nvSpPr>
        <p:spPr/>
        <p:txBody>
          <a:bodyPr/>
          <a:lstStyle/>
          <a:p>
            <a:r>
              <a:rPr lang="en-US"/>
              <a:t>Planning and Execution of an OPUS Project</a:t>
            </a:r>
          </a:p>
        </p:txBody>
      </p:sp>
      <p:sp>
        <p:nvSpPr>
          <p:cNvPr id="4" name="Slide Number Placeholder 3">
            <a:extLst>
              <a:ext uri="{FF2B5EF4-FFF2-40B4-BE49-F238E27FC236}">
                <a16:creationId xmlns:a16="http://schemas.microsoft.com/office/drawing/2014/main" id="{F2996DA3-E18A-4C48-97D2-EE41A5922CCB}"/>
              </a:ext>
            </a:extLst>
          </p:cNvPr>
          <p:cNvSpPr>
            <a:spLocks noGrp="1"/>
          </p:cNvSpPr>
          <p:nvPr>
            <p:ph type="sldNum" sz="quarter" idx="12"/>
          </p:nvPr>
        </p:nvSpPr>
        <p:spPr/>
        <p:txBody>
          <a:bodyPr/>
          <a:lstStyle/>
          <a:p>
            <a:fld id="{D3D538F9-49A3-B84F-B36B-A7030CDE5D5B}" type="slidenum">
              <a:rPr lang="en-US" smtClean="0"/>
              <a:t>16</a:t>
            </a:fld>
            <a:endParaRPr lang="en-US"/>
          </a:p>
        </p:txBody>
      </p:sp>
      <p:sp>
        <p:nvSpPr>
          <p:cNvPr id="9" name="TextBox 8">
            <a:extLst>
              <a:ext uri="{FF2B5EF4-FFF2-40B4-BE49-F238E27FC236}">
                <a16:creationId xmlns:a16="http://schemas.microsoft.com/office/drawing/2014/main" id="{337B3806-44D4-4661-80CB-8291C013C680}"/>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6250049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Setting New Marks</a:t>
            </a:r>
          </a:p>
        </p:txBody>
      </p:sp>
      <p:sp>
        <p:nvSpPr>
          <p:cNvPr id="9" name="Content Placeholder 8"/>
          <p:cNvSpPr>
            <a:spLocks noGrp="1"/>
          </p:cNvSpPr>
          <p:nvPr>
            <p:ph sz="half" idx="1"/>
          </p:nvPr>
        </p:nvSpPr>
        <p:spPr>
          <a:xfrm>
            <a:off x="380922" y="1084691"/>
            <a:ext cx="5987998" cy="2997634"/>
          </a:xfrm>
        </p:spPr>
        <p:txBody>
          <a:bodyPr>
            <a:normAutofit/>
          </a:bodyPr>
          <a:lstStyle/>
          <a:p>
            <a:pPr marL="0" indent="0">
              <a:buNone/>
            </a:pPr>
            <a:r>
              <a:rPr lang="en-US" sz="2000" b="1" dirty="0"/>
              <a:t>NGS Publications Library</a:t>
            </a:r>
          </a:p>
          <a:p>
            <a:pPr marL="0" indent="0">
              <a:buNone/>
            </a:pPr>
            <a:r>
              <a:rPr lang="en-US" sz="1800" dirty="0">
                <a:hlinkClick r:id="rId2"/>
              </a:rPr>
              <a:t>Smith, C.L. (2010)</a:t>
            </a:r>
            <a:r>
              <a:rPr lang="en-US" sz="1800" dirty="0"/>
              <a:t>. “Bench Mark Reset Procedures”, National Geodetic Survey, Silver Spring, MD</a:t>
            </a:r>
          </a:p>
        </p:txBody>
      </p:sp>
      <p:pic>
        <p:nvPicPr>
          <p:cNvPr id="16" name="Picture 15"/>
          <p:cNvPicPr>
            <a:picLocks noChangeAspect="1"/>
          </p:cNvPicPr>
          <p:nvPr/>
        </p:nvPicPr>
        <p:blipFill>
          <a:blip r:embed="rId3"/>
          <a:stretch>
            <a:fillRect/>
          </a:stretch>
        </p:blipFill>
        <p:spPr>
          <a:xfrm>
            <a:off x="3710737" y="2175693"/>
            <a:ext cx="1679312" cy="2060975"/>
          </a:xfrm>
          <a:prstGeom prst="rect">
            <a:avLst/>
          </a:prstGeom>
        </p:spPr>
      </p:pic>
      <p:pic>
        <p:nvPicPr>
          <p:cNvPr id="17" name="Picture 16"/>
          <p:cNvPicPr>
            <a:picLocks noChangeAspect="1"/>
          </p:cNvPicPr>
          <p:nvPr/>
        </p:nvPicPr>
        <p:blipFill>
          <a:blip r:embed="rId4"/>
          <a:stretch>
            <a:fillRect/>
          </a:stretch>
        </p:blipFill>
        <p:spPr>
          <a:xfrm>
            <a:off x="1458959" y="2083297"/>
            <a:ext cx="1932965" cy="2245768"/>
          </a:xfrm>
          <a:prstGeom prst="rect">
            <a:avLst/>
          </a:prstGeom>
        </p:spPr>
      </p:pic>
      <p:sp>
        <p:nvSpPr>
          <p:cNvPr id="2" name="Date Placeholder 1">
            <a:extLst>
              <a:ext uri="{FF2B5EF4-FFF2-40B4-BE49-F238E27FC236}">
                <a16:creationId xmlns:a16="http://schemas.microsoft.com/office/drawing/2014/main" id="{BCFF665A-F4DD-47D0-8538-E97E0BC914FC}"/>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BCF13662-297A-4AA1-9B2F-7A8E9C7CBA72}"/>
              </a:ext>
            </a:extLst>
          </p:cNvPr>
          <p:cNvSpPr>
            <a:spLocks noGrp="1"/>
          </p:cNvSpPr>
          <p:nvPr>
            <p:ph type="ftr" sz="quarter" idx="11"/>
          </p:nvPr>
        </p:nvSpPr>
        <p:spPr/>
        <p:txBody>
          <a:bodyPr/>
          <a:lstStyle/>
          <a:p>
            <a:r>
              <a:rPr lang="en-US"/>
              <a:t>Planning and Execution of an OPUS Project</a:t>
            </a:r>
          </a:p>
        </p:txBody>
      </p:sp>
      <p:sp>
        <p:nvSpPr>
          <p:cNvPr id="4" name="Slide Number Placeholder 3">
            <a:extLst>
              <a:ext uri="{FF2B5EF4-FFF2-40B4-BE49-F238E27FC236}">
                <a16:creationId xmlns:a16="http://schemas.microsoft.com/office/drawing/2014/main" id="{9888DB91-0254-4ADD-80C3-53BE3C4BAABD}"/>
              </a:ext>
            </a:extLst>
          </p:cNvPr>
          <p:cNvSpPr>
            <a:spLocks noGrp="1"/>
          </p:cNvSpPr>
          <p:nvPr>
            <p:ph type="sldNum" sz="quarter" idx="12"/>
          </p:nvPr>
        </p:nvSpPr>
        <p:spPr/>
        <p:txBody>
          <a:bodyPr/>
          <a:lstStyle/>
          <a:p>
            <a:fld id="{D3D538F9-49A3-B84F-B36B-A7030CDE5D5B}" type="slidenum">
              <a:rPr lang="en-US" smtClean="0"/>
              <a:t>17</a:t>
            </a:fld>
            <a:endParaRPr lang="en-US"/>
          </a:p>
        </p:txBody>
      </p:sp>
      <p:sp>
        <p:nvSpPr>
          <p:cNvPr id="5" name="TextBox 4">
            <a:extLst>
              <a:ext uri="{FF2B5EF4-FFF2-40B4-BE49-F238E27FC236}">
                <a16:creationId xmlns:a16="http://schemas.microsoft.com/office/drawing/2014/main" id="{C011CE0D-6FDB-424B-8B87-11908C1401AC}"/>
              </a:ext>
            </a:extLst>
          </p:cNvPr>
          <p:cNvSpPr txBox="1"/>
          <p:nvPr/>
        </p:nvSpPr>
        <p:spPr>
          <a:xfrm rot="21437586">
            <a:off x="1118329" y="4311923"/>
            <a:ext cx="4513184" cy="276999"/>
          </a:xfrm>
          <a:prstGeom prst="rect">
            <a:avLst/>
          </a:prstGeom>
          <a:noFill/>
        </p:spPr>
        <p:txBody>
          <a:bodyPr wrap="square" rtlCol="0">
            <a:spAutoFit/>
          </a:bodyPr>
          <a:lstStyle/>
          <a:p>
            <a:r>
              <a:rPr lang="en-US" sz="1200" i="1" dirty="0">
                <a:solidFill>
                  <a:srgbClr val="0070C0"/>
                </a:solidFill>
              </a:rPr>
              <a:t>Set the most stable, permanent  mark possible for the local conditions.</a:t>
            </a:r>
          </a:p>
        </p:txBody>
      </p:sp>
      <p:sp>
        <p:nvSpPr>
          <p:cNvPr id="10" name="TextBox 9">
            <a:extLst>
              <a:ext uri="{FF2B5EF4-FFF2-40B4-BE49-F238E27FC236}">
                <a16:creationId xmlns:a16="http://schemas.microsoft.com/office/drawing/2014/main" id="{35629FAA-BCA5-4E8F-A7F0-6BA0B0F99966}"/>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30986880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Outline</a:t>
            </a:r>
          </a:p>
        </p:txBody>
      </p:sp>
      <p:sp>
        <p:nvSpPr>
          <p:cNvPr id="8" name="Content Placeholder 7"/>
          <p:cNvSpPr>
            <a:spLocks noGrp="1"/>
          </p:cNvSpPr>
          <p:nvPr>
            <p:ph idx="1"/>
          </p:nvPr>
        </p:nvSpPr>
        <p:spPr/>
        <p:txBody>
          <a:bodyPr>
            <a:normAutofit lnSpcReduction="10000"/>
          </a:bodyPr>
          <a:lstStyle/>
          <a:p>
            <a:r>
              <a:rPr lang="en-US" dirty="0">
                <a:solidFill>
                  <a:schemeClr val="bg1">
                    <a:lumMod val="65000"/>
                  </a:schemeClr>
                </a:solidFill>
              </a:rPr>
              <a:t>Set/identify new marks for survey</a:t>
            </a:r>
          </a:p>
          <a:p>
            <a:r>
              <a:rPr lang="en-US" b="1" dirty="0"/>
              <a:t>Choose horizontal control </a:t>
            </a:r>
          </a:p>
          <a:p>
            <a:pPr lvl="1"/>
            <a:r>
              <a:rPr lang="en-US" b="1" dirty="0"/>
              <a:t>Select CORSs </a:t>
            </a:r>
          </a:p>
          <a:p>
            <a:pPr lvl="1"/>
            <a:r>
              <a:rPr lang="en-US" dirty="0">
                <a:solidFill>
                  <a:schemeClr val="bg1">
                    <a:lumMod val="65000"/>
                  </a:schemeClr>
                </a:solidFill>
              </a:rPr>
              <a:t>Recover passive marks in project vicinity (if desired)</a:t>
            </a:r>
          </a:p>
          <a:p>
            <a:r>
              <a:rPr lang="en-US" dirty="0">
                <a:solidFill>
                  <a:schemeClr val="bg1">
                    <a:lumMod val="65000"/>
                  </a:schemeClr>
                </a:solidFill>
              </a:rPr>
              <a:t>Find vertical control distributed throughout the project</a:t>
            </a:r>
          </a:p>
          <a:p>
            <a:pPr lvl="1"/>
            <a:r>
              <a:rPr lang="en-US" dirty="0">
                <a:solidFill>
                  <a:schemeClr val="bg1">
                    <a:lumMod val="65000"/>
                  </a:schemeClr>
                </a:solidFill>
              </a:rPr>
              <a:t>Recover valid bench marks</a:t>
            </a:r>
          </a:p>
          <a:p>
            <a:pPr lvl="1"/>
            <a:r>
              <a:rPr lang="en-US" dirty="0">
                <a:solidFill>
                  <a:schemeClr val="bg1">
                    <a:lumMod val="65000"/>
                  </a:schemeClr>
                </a:solidFill>
              </a:rPr>
              <a:t>Spacing requirements</a:t>
            </a:r>
          </a:p>
          <a:p>
            <a:r>
              <a:rPr lang="en-US" dirty="0">
                <a:solidFill>
                  <a:schemeClr val="bg1">
                    <a:lumMod val="65000"/>
                  </a:schemeClr>
                </a:solidFill>
              </a:rPr>
              <a:t>Develop a session schedule</a:t>
            </a:r>
          </a:p>
          <a:p>
            <a:pPr lvl="1"/>
            <a:r>
              <a:rPr lang="en-US" dirty="0">
                <a:solidFill>
                  <a:schemeClr val="bg1">
                    <a:lumMod val="65000"/>
                  </a:schemeClr>
                </a:solidFill>
              </a:rPr>
              <a:t>Occupation durations</a:t>
            </a:r>
          </a:p>
          <a:p>
            <a:pPr lvl="1"/>
            <a:r>
              <a:rPr lang="en-US" dirty="0">
                <a:solidFill>
                  <a:schemeClr val="bg1">
                    <a:lumMod val="65000"/>
                  </a:schemeClr>
                </a:solidFill>
              </a:rPr>
              <a:t>Repeat occupations</a:t>
            </a:r>
          </a:p>
          <a:p>
            <a:r>
              <a:rPr lang="en-US" dirty="0">
                <a:solidFill>
                  <a:schemeClr val="bg1">
                    <a:lumMod val="65000"/>
                  </a:schemeClr>
                </a:solidFill>
              </a:rPr>
              <a:t>Assign a 4-character ID to your user marks</a:t>
            </a:r>
          </a:p>
          <a:p>
            <a:endParaRPr lang="en-US" dirty="0"/>
          </a:p>
        </p:txBody>
      </p:sp>
      <p:sp>
        <p:nvSpPr>
          <p:cNvPr id="2" name="Date Placeholder 1">
            <a:extLst>
              <a:ext uri="{FF2B5EF4-FFF2-40B4-BE49-F238E27FC236}">
                <a16:creationId xmlns:a16="http://schemas.microsoft.com/office/drawing/2014/main" id="{E8586008-12CB-40AE-95E3-91D38E1E334E}"/>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B8F6DDFD-9155-4A1A-A3C2-FB8FCA8D9789}"/>
              </a:ext>
            </a:extLst>
          </p:cNvPr>
          <p:cNvSpPr>
            <a:spLocks noGrp="1"/>
          </p:cNvSpPr>
          <p:nvPr>
            <p:ph type="ftr" sz="quarter" idx="11"/>
          </p:nvPr>
        </p:nvSpPr>
        <p:spPr/>
        <p:txBody>
          <a:bodyPr/>
          <a:lstStyle/>
          <a:p>
            <a:r>
              <a:rPr lang="en-US"/>
              <a:t>Planning and Execution of an OPUS Project</a:t>
            </a:r>
          </a:p>
        </p:txBody>
      </p:sp>
      <p:sp>
        <p:nvSpPr>
          <p:cNvPr id="4" name="Slide Number Placeholder 3">
            <a:extLst>
              <a:ext uri="{FF2B5EF4-FFF2-40B4-BE49-F238E27FC236}">
                <a16:creationId xmlns:a16="http://schemas.microsoft.com/office/drawing/2014/main" id="{2B1285D6-A4B2-419E-9C8B-1A516EE211E9}"/>
              </a:ext>
            </a:extLst>
          </p:cNvPr>
          <p:cNvSpPr>
            <a:spLocks noGrp="1"/>
          </p:cNvSpPr>
          <p:nvPr>
            <p:ph type="sldNum" sz="quarter" idx="12"/>
          </p:nvPr>
        </p:nvSpPr>
        <p:spPr/>
        <p:txBody>
          <a:bodyPr/>
          <a:lstStyle/>
          <a:p>
            <a:fld id="{D3D538F9-49A3-B84F-B36B-A7030CDE5D5B}" type="slidenum">
              <a:rPr lang="en-US" smtClean="0"/>
              <a:t>18</a:t>
            </a:fld>
            <a:endParaRPr lang="en-US"/>
          </a:p>
        </p:txBody>
      </p:sp>
      <p:sp>
        <p:nvSpPr>
          <p:cNvPr id="9" name="TextBox 8">
            <a:extLst>
              <a:ext uri="{FF2B5EF4-FFF2-40B4-BE49-F238E27FC236}">
                <a16:creationId xmlns:a16="http://schemas.microsoft.com/office/drawing/2014/main" id="{03918597-8CAF-4EEB-8386-5EDF911A6485}"/>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2398378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025588" y="1503606"/>
            <a:ext cx="3645437" cy="2048506"/>
          </a:xfrm>
          <a:prstGeom prst="rect">
            <a:avLst/>
          </a:prstGeom>
        </p:spPr>
      </p:pic>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Select CORSs for Control</a:t>
            </a:r>
          </a:p>
        </p:txBody>
      </p:sp>
      <p:sp>
        <p:nvSpPr>
          <p:cNvPr id="3" name="Content Placeholder 2"/>
          <p:cNvSpPr>
            <a:spLocks noGrp="1"/>
          </p:cNvSpPr>
          <p:nvPr>
            <p:ph idx="1"/>
          </p:nvPr>
        </p:nvSpPr>
        <p:spPr>
          <a:xfrm>
            <a:off x="127204" y="1440360"/>
            <a:ext cx="2854138" cy="2919608"/>
          </a:xfrm>
        </p:spPr>
        <p:txBody>
          <a:bodyPr>
            <a:noAutofit/>
          </a:bodyPr>
          <a:lstStyle/>
          <a:p>
            <a:pPr>
              <a:spcAft>
                <a:spcPts val="450"/>
              </a:spcAft>
            </a:pPr>
            <a:r>
              <a:rPr lang="en-US" sz="1350" dirty="0">
                <a:latin typeface="Times New Roman" panose="02020603050405020304" pitchFamily="18" charset="0"/>
                <a:cs typeface="Times New Roman" panose="02020603050405020304" pitchFamily="18" charset="0"/>
              </a:rPr>
              <a:t>One of the more critical aspects of designing your project</a:t>
            </a:r>
          </a:p>
          <a:p>
            <a:pPr>
              <a:spcAft>
                <a:spcPts val="450"/>
              </a:spcAft>
            </a:pPr>
            <a:r>
              <a:rPr lang="en-US" sz="1350" dirty="0">
                <a:latin typeface="Times New Roman" panose="02020603050405020304" pitchFamily="18" charset="0"/>
                <a:cs typeface="Times New Roman" panose="02020603050405020304" pitchFamily="18" charset="0"/>
              </a:rPr>
              <a:t>OPUS-Projects automatically loads CORSs into each session from the OPUS-S solutions</a:t>
            </a:r>
          </a:p>
          <a:p>
            <a:pPr>
              <a:spcAft>
                <a:spcPts val="450"/>
              </a:spcAft>
            </a:pPr>
            <a:r>
              <a:rPr lang="en-US" sz="1350" dirty="0">
                <a:latin typeface="Times New Roman" panose="02020603050405020304" pitchFamily="18" charset="0"/>
                <a:cs typeface="Times New Roman" panose="02020603050405020304" pitchFamily="18" charset="0"/>
              </a:rPr>
              <a:t>Best practice is to check the quality of the CORSs prior to starting your project—have a plan before your survey!</a:t>
            </a:r>
          </a:p>
          <a:p>
            <a:pPr>
              <a:spcAft>
                <a:spcPts val="450"/>
              </a:spcAft>
            </a:pPr>
            <a:r>
              <a:rPr lang="en-US" sz="1350" dirty="0">
                <a:latin typeface="Times New Roman" panose="02020603050405020304" pitchFamily="18" charset="0"/>
                <a:cs typeface="Times New Roman" panose="02020603050405020304" pitchFamily="18" charset="0"/>
              </a:rPr>
              <a:t>The User Guide provides more details</a:t>
            </a:r>
          </a:p>
          <a:p>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4EF7B0A5-F2FB-4738-90E2-7691D9DF25B8}"/>
              </a:ext>
            </a:extLst>
          </p:cNvPr>
          <p:cNvSpPr txBox="1"/>
          <p:nvPr/>
        </p:nvSpPr>
        <p:spPr>
          <a:xfrm rot="21186880">
            <a:off x="2568858" y="4126765"/>
            <a:ext cx="2510397" cy="307777"/>
          </a:xfrm>
          <a:prstGeom prst="rect">
            <a:avLst/>
          </a:prstGeom>
          <a:noFill/>
        </p:spPr>
        <p:txBody>
          <a:bodyPr wrap="square" rtlCol="0">
            <a:spAutoFit/>
          </a:bodyPr>
          <a:lstStyle/>
          <a:p>
            <a:r>
              <a:rPr lang="en-US" sz="1400" dirty="0"/>
              <a:t>Let’s look at the considerations</a:t>
            </a:r>
          </a:p>
        </p:txBody>
      </p:sp>
      <p:sp>
        <p:nvSpPr>
          <p:cNvPr id="6" name="Date Placeholder 5">
            <a:extLst>
              <a:ext uri="{FF2B5EF4-FFF2-40B4-BE49-F238E27FC236}">
                <a16:creationId xmlns:a16="http://schemas.microsoft.com/office/drawing/2014/main" id="{41B1CC88-97F3-4A63-B8FA-B21FE18B7D2B}"/>
              </a:ext>
            </a:extLst>
          </p:cNvPr>
          <p:cNvSpPr>
            <a:spLocks noGrp="1"/>
          </p:cNvSpPr>
          <p:nvPr>
            <p:ph type="dt" sz="half" idx="10"/>
          </p:nvPr>
        </p:nvSpPr>
        <p:spPr/>
        <p:txBody>
          <a:bodyPr/>
          <a:lstStyle/>
          <a:p>
            <a:r>
              <a:rPr lang="en-US"/>
              <a:t>2023-10-16</a:t>
            </a:r>
          </a:p>
        </p:txBody>
      </p:sp>
      <p:sp>
        <p:nvSpPr>
          <p:cNvPr id="7" name="Footer Placeholder 6">
            <a:extLst>
              <a:ext uri="{FF2B5EF4-FFF2-40B4-BE49-F238E27FC236}">
                <a16:creationId xmlns:a16="http://schemas.microsoft.com/office/drawing/2014/main" id="{801D4AB3-E0BE-4AAB-98D0-0C5ABCA40F9D}"/>
              </a:ext>
            </a:extLst>
          </p:cNvPr>
          <p:cNvSpPr>
            <a:spLocks noGrp="1"/>
          </p:cNvSpPr>
          <p:nvPr>
            <p:ph type="ftr" sz="quarter" idx="11"/>
          </p:nvPr>
        </p:nvSpPr>
        <p:spPr/>
        <p:txBody>
          <a:bodyPr/>
          <a:lstStyle/>
          <a:p>
            <a:r>
              <a:rPr lang="en-US"/>
              <a:t>Planning and Execution of an OPUS Project</a:t>
            </a:r>
          </a:p>
        </p:txBody>
      </p:sp>
      <p:sp>
        <p:nvSpPr>
          <p:cNvPr id="8" name="Slide Number Placeholder 7">
            <a:extLst>
              <a:ext uri="{FF2B5EF4-FFF2-40B4-BE49-F238E27FC236}">
                <a16:creationId xmlns:a16="http://schemas.microsoft.com/office/drawing/2014/main" id="{222817AE-ADBE-4624-A85D-627108E6A271}"/>
              </a:ext>
            </a:extLst>
          </p:cNvPr>
          <p:cNvSpPr>
            <a:spLocks noGrp="1"/>
          </p:cNvSpPr>
          <p:nvPr>
            <p:ph type="sldNum" sz="quarter" idx="12"/>
          </p:nvPr>
        </p:nvSpPr>
        <p:spPr/>
        <p:txBody>
          <a:bodyPr/>
          <a:lstStyle/>
          <a:p>
            <a:fld id="{D3D538F9-49A3-B84F-B36B-A7030CDE5D5B}" type="slidenum">
              <a:rPr lang="en-US" smtClean="0"/>
              <a:t>19</a:t>
            </a:fld>
            <a:endParaRPr lang="en-US"/>
          </a:p>
        </p:txBody>
      </p:sp>
      <p:sp>
        <p:nvSpPr>
          <p:cNvPr id="9" name="TextBox 8">
            <a:extLst>
              <a:ext uri="{FF2B5EF4-FFF2-40B4-BE49-F238E27FC236}">
                <a16:creationId xmlns:a16="http://schemas.microsoft.com/office/drawing/2014/main" id="{5507FD4A-98CC-470E-A03A-07CF212CD487}"/>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11510438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AA1DCB9-FB30-4204-86BA-B54D0D046261}"/>
              </a:ext>
            </a:extLst>
          </p:cNvPr>
          <p:cNvSpPr>
            <a:spLocks noGrp="1"/>
          </p:cNvSpPr>
          <p:nvPr>
            <p:ph type="title"/>
          </p:nvPr>
        </p:nvSpPr>
        <p:spPr/>
        <p:txBody>
          <a:bodyPr/>
          <a:lstStyle/>
          <a:p>
            <a:r>
              <a:rPr lang="en-US" sz="2800" dirty="0">
                <a:cs typeface="Times New Roman" charset="0"/>
              </a:rPr>
              <a:t>Advanced Training</a:t>
            </a:r>
            <a:endParaRPr lang="en-US" dirty="0"/>
          </a:p>
        </p:txBody>
      </p:sp>
      <p:sp>
        <p:nvSpPr>
          <p:cNvPr id="3" name="Content Placeholder 2"/>
          <p:cNvSpPr>
            <a:spLocks noGrp="1"/>
          </p:cNvSpPr>
          <p:nvPr>
            <p:ph idx="1"/>
          </p:nvPr>
        </p:nvSpPr>
        <p:spPr/>
        <p:txBody>
          <a:bodyPr>
            <a:normAutofit/>
          </a:bodyPr>
          <a:lstStyle/>
          <a:p>
            <a:pPr marL="0" indent="0">
              <a:buNone/>
            </a:pPr>
            <a:r>
              <a:rPr lang="en-US" dirty="0"/>
              <a:t>Advanced training modules are needed to enable:</a:t>
            </a:r>
          </a:p>
          <a:p>
            <a:r>
              <a:rPr lang="en-US" i="1" dirty="0"/>
              <a:t>Using OPUS Projects (5.1 and later) to plan, process, and </a:t>
            </a:r>
            <a:r>
              <a:rPr lang="en-US" i="1" dirty="0">
                <a:solidFill>
                  <a:srgbClr val="00B050"/>
                </a:solidFill>
              </a:rPr>
              <a:t>submit</a:t>
            </a:r>
            <a:r>
              <a:rPr lang="en-US" i="1" dirty="0"/>
              <a:t> GNSS campaign surveys to NGS for incorporation into the National Spatial Reference System, and publication through NGS datasheets.</a:t>
            </a:r>
          </a:p>
          <a:p>
            <a:pPr>
              <a:buNone/>
            </a:pPr>
            <a:endParaRPr lang="en-US" sz="2250" dirty="0">
              <a:cs typeface="Times New Roman" charset="0"/>
            </a:endParaRPr>
          </a:p>
        </p:txBody>
      </p:sp>
      <p:sp>
        <p:nvSpPr>
          <p:cNvPr id="6" name="Date Placeholder 5">
            <a:extLst>
              <a:ext uri="{FF2B5EF4-FFF2-40B4-BE49-F238E27FC236}">
                <a16:creationId xmlns:a16="http://schemas.microsoft.com/office/drawing/2014/main" id="{89B67CF5-4DE2-4836-A38A-69D6FB54AB2D}"/>
              </a:ext>
            </a:extLst>
          </p:cNvPr>
          <p:cNvSpPr>
            <a:spLocks noGrp="1"/>
          </p:cNvSpPr>
          <p:nvPr>
            <p:ph type="dt" sz="half" idx="10"/>
          </p:nvPr>
        </p:nvSpPr>
        <p:spPr/>
        <p:txBody>
          <a:bodyPr/>
          <a:lstStyle/>
          <a:p>
            <a:r>
              <a:rPr lang="en-US"/>
              <a:t>2023-10-16</a:t>
            </a:r>
            <a:endParaRPr lang="en-US" dirty="0"/>
          </a:p>
        </p:txBody>
      </p:sp>
      <p:sp>
        <p:nvSpPr>
          <p:cNvPr id="7" name="Footer Placeholder 6">
            <a:extLst>
              <a:ext uri="{FF2B5EF4-FFF2-40B4-BE49-F238E27FC236}">
                <a16:creationId xmlns:a16="http://schemas.microsoft.com/office/drawing/2014/main" id="{95E729B8-E8C4-43A1-8EE1-084F7031D2EE}"/>
              </a:ext>
            </a:extLst>
          </p:cNvPr>
          <p:cNvSpPr>
            <a:spLocks noGrp="1"/>
          </p:cNvSpPr>
          <p:nvPr>
            <p:ph type="ftr" sz="quarter" idx="11"/>
          </p:nvPr>
        </p:nvSpPr>
        <p:spPr/>
        <p:txBody>
          <a:bodyPr/>
          <a:lstStyle/>
          <a:p>
            <a:r>
              <a:rPr lang="en-US"/>
              <a:t>Planning and Execution of an OPUS Project</a:t>
            </a:r>
          </a:p>
        </p:txBody>
      </p:sp>
      <p:sp>
        <p:nvSpPr>
          <p:cNvPr id="8" name="Slide Number Placeholder 7">
            <a:extLst>
              <a:ext uri="{FF2B5EF4-FFF2-40B4-BE49-F238E27FC236}">
                <a16:creationId xmlns:a16="http://schemas.microsoft.com/office/drawing/2014/main" id="{871DE628-54E1-44D2-B977-5A7ECFDE0660}"/>
              </a:ext>
            </a:extLst>
          </p:cNvPr>
          <p:cNvSpPr>
            <a:spLocks noGrp="1"/>
          </p:cNvSpPr>
          <p:nvPr>
            <p:ph type="sldNum" sz="quarter" idx="12"/>
          </p:nvPr>
        </p:nvSpPr>
        <p:spPr/>
        <p:txBody>
          <a:bodyPr/>
          <a:lstStyle/>
          <a:p>
            <a:fld id="{D3D538F9-49A3-B84F-B36B-A7030CDE5D5B}" type="slidenum">
              <a:rPr lang="en-US" smtClean="0"/>
              <a:t>2</a:t>
            </a:fld>
            <a:endParaRPr lang="en-US"/>
          </a:p>
        </p:txBody>
      </p:sp>
      <p:sp>
        <p:nvSpPr>
          <p:cNvPr id="9" name="TextBox 8">
            <a:extLst>
              <a:ext uri="{FF2B5EF4-FFF2-40B4-BE49-F238E27FC236}">
                <a16:creationId xmlns:a16="http://schemas.microsoft.com/office/drawing/2014/main" id="{ECCEB516-8B12-4248-AD11-16482E640B6B}"/>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2" name="TextBox 1">
            <a:extLst>
              <a:ext uri="{FF2B5EF4-FFF2-40B4-BE49-F238E27FC236}">
                <a16:creationId xmlns:a16="http://schemas.microsoft.com/office/drawing/2014/main" id="{BF45E82B-4DBB-C37D-6841-9CEABEC3C5A4}"/>
              </a:ext>
            </a:extLst>
          </p:cNvPr>
          <p:cNvSpPr txBox="1"/>
          <p:nvPr/>
        </p:nvSpPr>
        <p:spPr>
          <a:xfrm rot="20760455">
            <a:off x="2362127" y="2775490"/>
            <a:ext cx="1730558" cy="369332"/>
          </a:xfrm>
          <a:prstGeom prst="rect">
            <a:avLst/>
          </a:prstGeom>
          <a:noFill/>
        </p:spPr>
        <p:txBody>
          <a:bodyPr wrap="square" rtlCol="0">
            <a:spAutoFit/>
          </a:bodyPr>
          <a:lstStyle/>
          <a:p>
            <a:r>
              <a:rPr lang="en-US" i="1" dirty="0">
                <a:solidFill>
                  <a:srgbClr val="00B050"/>
                </a:solidFill>
              </a:rPr>
              <a:t>In development</a:t>
            </a:r>
          </a:p>
        </p:txBody>
      </p:sp>
    </p:spTree>
    <p:extLst>
      <p:ext uri="{BB962C8B-B14F-4D97-AF65-F5344CB8AC3E}">
        <p14:creationId xmlns:p14="http://schemas.microsoft.com/office/powerpoint/2010/main" val="34131841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p:cNvGrpSpPr/>
          <p:nvPr/>
        </p:nvGrpSpPr>
        <p:grpSpPr>
          <a:xfrm>
            <a:off x="3536177" y="1338053"/>
            <a:ext cx="3233489" cy="3082561"/>
            <a:chOff x="5071889" y="591729"/>
            <a:chExt cx="4151485" cy="6374007"/>
          </a:xfrm>
        </p:grpSpPr>
        <p:sp>
          <p:nvSpPr>
            <p:cNvPr id="4" name="Isosceles Triangle 3"/>
            <p:cNvSpPr/>
            <p:nvPr/>
          </p:nvSpPr>
          <p:spPr bwMode="auto">
            <a:xfrm>
              <a:off x="8559800" y="1173163"/>
              <a:ext cx="254000" cy="209550"/>
            </a:xfrm>
            <a:prstGeom prst="triangle">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a:lstStyle/>
            <a:p>
              <a:pPr>
                <a:defRPr/>
              </a:pPr>
              <a:endParaRPr lang="en-US">
                <a:solidFill>
                  <a:srgbClr val="999999"/>
                </a:solidFill>
                <a:latin typeface="Arial" charset="0"/>
              </a:endParaRPr>
            </a:p>
          </p:txBody>
        </p:sp>
        <p:sp>
          <p:nvSpPr>
            <p:cNvPr id="5" name="Isosceles Triangle 4"/>
            <p:cNvSpPr/>
            <p:nvPr/>
          </p:nvSpPr>
          <p:spPr bwMode="auto">
            <a:xfrm>
              <a:off x="8101013" y="6089650"/>
              <a:ext cx="252412" cy="209550"/>
            </a:xfrm>
            <a:prstGeom prst="triangle">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a:lstStyle/>
            <a:p>
              <a:pPr>
                <a:defRPr/>
              </a:pPr>
              <a:endParaRPr lang="en-US">
                <a:solidFill>
                  <a:srgbClr val="999999"/>
                </a:solidFill>
                <a:latin typeface="Arial" charset="0"/>
              </a:endParaRPr>
            </a:p>
          </p:txBody>
        </p:sp>
        <p:sp>
          <p:nvSpPr>
            <p:cNvPr id="6" name="Isosceles Triangle 5"/>
            <p:cNvSpPr/>
            <p:nvPr/>
          </p:nvSpPr>
          <p:spPr bwMode="auto">
            <a:xfrm>
              <a:off x="5480050" y="3130550"/>
              <a:ext cx="252413" cy="209550"/>
            </a:xfrm>
            <a:prstGeom prst="triangle">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a:lstStyle/>
            <a:p>
              <a:pPr>
                <a:defRPr/>
              </a:pPr>
              <a:endParaRPr lang="en-US">
                <a:solidFill>
                  <a:srgbClr val="999999"/>
                </a:solidFill>
                <a:latin typeface="Arial" charset="0"/>
              </a:endParaRPr>
            </a:p>
          </p:txBody>
        </p:sp>
        <p:sp>
          <p:nvSpPr>
            <p:cNvPr id="7" name="Isosceles Triangle 6"/>
            <p:cNvSpPr/>
            <p:nvPr/>
          </p:nvSpPr>
          <p:spPr bwMode="auto">
            <a:xfrm>
              <a:off x="6043613" y="1498600"/>
              <a:ext cx="252412" cy="209550"/>
            </a:xfrm>
            <a:prstGeom prst="triangle">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a:lstStyle/>
            <a:p>
              <a:pPr>
                <a:defRPr/>
              </a:pPr>
              <a:endParaRPr lang="en-US">
                <a:solidFill>
                  <a:srgbClr val="999999"/>
                </a:solidFill>
                <a:latin typeface="Arial" charset="0"/>
              </a:endParaRPr>
            </a:p>
          </p:txBody>
        </p:sp>
        <p:sp>
          <p:nvSpPr>
            <p:cNvPr id="8" name="Oval 7"/>
            <p:cNvSpPr/>
            <p:nvPr/>
          </p:nvSpPr>
          <p:spPr bwMode="auto">
            <a:xfrm>
              <a:off x="7515225" y="3535363"/>
              <a:ext cx="187325" cy="196850"/>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9" name="Oval 8"/>
            <p:cNvSpPr/>
            <p:nvPr/>
          </p:nvSpPr>
          <p:spPr bwMode="auto">
            <a:xfrm>
              <a:off x="7934325" y="3481388"/>
              <a:ext cx="187325" cy="195262"/>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0" name="Oval 9"/>
            <p:cNvSpPr/>
            <p:nvPr/>
          </p:nvSpPr>
          <p:spPr bwMode="auto">
            <a:xfrm>
              <a:off x="6873875" y="3808413"/>
              <a:ext cx="187325" cy="195262"/>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1" name="Oval 10"/>
            <p:cNvSpPr/>
            <p:nvPr/>
          </p:nvSpPr>
          <p:spPr bwMode="auto">
            <a:xfrm>
              <a:off x="7913688" y="2903538"/>
              <a:ext cx="187325" cy="196850"/>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12" name="Straight Connector 11"/>
            <p:cNvCxnSpPr>
              <a:stCxn id="7" idx="3"/>
            </p:cNvCxnSpPr>
            <p:nvPr/>
          </p:nvCxnSpPr>
          <p:spPr bwMode="auto">
            <a:xfrm>
              <a:off x="6170613" y="1708150"/>
              <a:ext cx="952500" cy="1173163"/>
            </a:xfrm>
            <a:prstGeom prst="line">
              <a:avLst/>
            </a:prstGeom>
            <a:ln w="190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a:endCxn id="5" idx="1"/>
            </p:cNvCxnSpPr>
            <p:nvPr/>
          </p:nvCxnSpPr>
          <p:spPr bwMode="auto">
            <a:xfrm>
              <a:off x="7186613" y="2986088"/>
              <a:ext cx="977900" cy="3208337"/>
            </a:xfrm>
            <a:prstGeom prst="line">
              <a:avLst/>
            </a:prstGeom>
            <a:ln w="190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p:nvCxnSpPr>
          <p:spPr bwMode="auto">
            <a:xfrm flipH="1">
              <a:off x="7250113" y="1382713"/>
              <a:ext cx="1417637" cy="1498600"/>
            </a:xfrm>
            <a:prstGeom prst="line">
              <a:avLst/>
            </a:prstGeom>
            <a:ln w="190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5" name="Straight Connector 14"/>
            <p:cNvCxnSpPr/>
            <p:nvPr/>
          </p:nvCxnSpPr>
          <p:spPr bwMode="auto">
            <a:xfrm flipV="1">
              <a:off x="5697538" y="2986088"/>
              <a:ext cx="1363662" cy="234950"/>
            </a:xfrm>
            <a:prstGeom prst="line">
              <a:avLst/>
            </a:prstGeom>
            <a:ln w="190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6" name="Straight Connector 15"/>
            <p:cNvCxnSpPr>
              <a:endCxn id="10" idx="0"/>
            </p:cNvCxnSpPr>
            <p:nvPr/>
          </p:nvCxnSpPr>
          <p:spPr bwMode="auto">
            <a:xfrm flipH="1">
              <a:off x="6967538" y="2986088"/>
              <a:ext cx="219075" cy="822325"/>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7" name="Straight Connector 16"/>
            <p:cNvCxnSpPr>
              <a:endCxn id="8" idx="1"/>
            </p:cNvCxnSpPr>
            <p:nvPr/>
          </p:nvCxnSpPr>
          <p:spPr bwMode="auto">
            <a:xfrm>
              <a:off x="7186613" y="2986088"/>
              <a:ext cx="355600" cy="577850"/>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bwMode="auto">
            <a:xfrm flipH="1" flipV="1">
              <a:off x="7313613" y="2986088"/>
              <a:ext cx="593725" cy="19050"/>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bwMode="auto">
            <a:xfrm>
              <a:off x="7186613" y="2986088"/>
              <a:ext cx="741362" cy="565150"/>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0" name="TextBox 31"/>
            <p:cNvSpPr txBox="1">
              <a:spLocks noChangeArrowheads="1"/>
            </p:cNvSpPr>
            <p:nvPr/>
          </p:nvSpPr>
          <p:spPr bwMode="auto">
            <a:xfrm>
              <a:off x="6885581" y="2191967"/>
              <a:ext cx="728661" cy="62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Hub</a:t>
              </a:r>
            </a:p>
          </p:txBody>
        </p:sp>
        <p:sp>
          <p:nvSpPr>
            <p:cNvPr id="21" name="Oval 20"/>
            <p:cNvSpPr/>
            <p:nvPr/>
          </p:nvSpPr>
          <p:spPr bwMode="auto">
            <a:xfrm>
              <a:off x="7107238" y="2865438"/>
              <a:ext cx="187325" cy="196850"/>
            </a:xfrm>
            <a:prstGeom prst="ellipse">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a:lstStyle/>
            <a:p>
              <a:pPr>
                <a:defRPr/>
              </a:pPr>
              <a:endParaRPr lang="en-US">
                <a:solidFill>
                  <a:srgbClr val="999999"/>
                </a:solidFill>
                <a:latin typeface="Arial" charset="0"/>
              </a:endParaRPr>
            </a:p>
          </p:txBody>
        </p:sp>
        <p:sp>
          <p:nvSpPr>
            <p:cNvPr id="22" name="TextBox 38"/>
            <p:cNvSpPr txBox="1">
              <a:spLocks noChangeArrowheads="1"/>
            </p:cNvSpPr>
            <p:nvPr/>
          </p:nvSpPr>
          <p:spPr bwMode="auto">
            <a:xfrm>
              <a:off x="8145463" y="591729"/>
              <a:ext cx="849312" cy="62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CORS</a:t>
              </a:r>
            </a:p>
          </p:txBody>
        </p:sp>
        <p:sp>
          <p:nvSpPr>
            <p:cNvPr id="23" name="TextBox 40"/>
            <p:cNvSpPr txBox="1">
              <a:spLocks noChangeArrowheads="1"/>
            </p:cNvSpPr>
            <p:nvPr/>
          </p:nvSpPr>
          <p:spPr bwMode="auto">
            <a:xfrm>
              <a:off x="5745162" y="925514"/>
              <a:ext cx="849312" cy="62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a:latin typeface="Palatino" charset="0"/>
                  <a:ea typeface="MS PGothic" panose="020B0600070205080204" pitchFamily="34" charset="-128"/>
                </a:rPr>
                <a:t>CORS</a:t>
              </a:r>
            </a:p>
          </p:txBody>
        </p:sp>
        <p:sp>
          <p:nvSpPr>
            <p:cNvPr id="24" name="TextBox 41"/>
            <p:cNvSpPr txBox="1">
              <a:spLocks noChangeArrowheads="1"/>
            </p:cNvSpPr>
            <p:nvPr/>
          </p:nvSpPr>
          <p:spPr bwMode="auto">
            <a:xfrm>
              <a:off x="7802563" y="6345237"/>
              <a:ext cx="849312" cy="62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CORS</a:t>
              </a:r>
            </a:p>
          </p:txBody>
        </p:sp>
        <p:sp>
          <p:nvSpPr>
            <p:cNvPr id="25" name="TextBox 33"/>
            <p:cNvSpPr txBox="1">
              <a:spLocks noChangeArrowheads="1"/>
            </p:cNvSpPr>
            <p:nvPr/>
          </p:nvSpPr>
          <p:spPr bwMode="auto">
            <a:xfrm>
              <a:off x="8091614" y="5430173"/>
              <a:ext cx="760413" cy="62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24hr</a:t>
              </a:r>
            </a:p>
          </p:txBody>
        </p:sp>
        <p:sp>
          <p:nvSpPr>
            <p:cNvPr id="26" name="TextBox 44"/>
            <p:cNvSpPr txBox="1">
              <a:spLocks noChangeArrowheads="1"/>
            </p:cNvSpPr>
            <p:nvPr/>
          </p:nvSpPr>
          <p:spPr bwMode="auto">
            <a:xfrm>
              <a:off x="5071889" y="2637450"/>
              <a:ext cx="760412" cy="62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24hr</a:t>
              </a:r>
            </a:p>
          </p:txBody>
        </p:sp>
        <p:sp>
          <p:nvSpPr>
            <p:cNvPr id="27" name="TextBox 45"/>
            <p:cNvSpPr txBox="1">
              <a:spLocks noChangeArrowheads="1"/>
            </p:cNvSpPr>
            <p:nvPr/>
          </p:nvSpPr>
          <p:spPr bwMode="auto">
            <a:xfrm>
              <a:off x="8462962" y="1427827"/>
              <a:ext cx="760412" cy="62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24hr</a:t>
              </a:r>
            </a:p>
          </p:txBody>
        </p:sp>
        <p:sp>
          <p:nvSpPr>
            <p:cNvPr id="28" name="TextBox 35"/>
            <p:cNvSpPr txBox="1">
              <a:spLocks noChangeArrowheads="1"/>
            </p:cNvSpPr>
            <p:nvPr/>
          </p:nvSpPr>
          <p:spPr bwMode="auto">
            <a:xfrm>
              <a:off x="6572535" y="4303342"/>
              <a:ext cx="679450" cy="62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&gt;2hr</a:t>
              </a:r>
            </a:p>
          </p:txBody>
        </p:sp>
        <p:sp>
          <p:nvSpPr>
            <p:cNvPr id="29" name="TextBox 48"/>
            <p:cNvSpPr txBox="1">
              <a:spLocks noChangeArrowheads="1"/>
            </p:cNvSpPr>
            <p:nvPr/>
          </p:nvSpPr>
          <p:spPr bwMode="auto">
            <a:xfrm>
              <a:off x="8025367" y="2466289"/>
              <a:ext cx="679450" cy="62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&gt;2hr</a:t>
              </a:r>
            </a:p>
          </p:txBody>
        </p:sp>
        <p:cxnSp>
          <p:nvCxnSpPr>
            <p:cNvPr id="30" name="Straight Connector 42"/>
            <p:cNvCxnSpPr>
              <a:cxnSpLocks noChangeShapeType="1"/>
            </p:cNvCxnSpPr>
            <p:nvPr/>
          </p:nvCxnSpPr>
          <p:spPr bwMode="auto">
            <a:xfrm flipV="1">
              <a:off x="7675563" y="4835525"/>
              <a:ext cx="231775" cy="9525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 name="Straight Connector 53"/>
            <p:cNvCxnSpPr>
              <a:cxnSpLocks noChangeShapeType="1"/>
            </p:cNvCxnSpPr>
            <p:nvPr/>
          </p:nvCxnSpPr>
          <p:spPr bwMode="auto">
            <a:xfrm flipV="1">
              <a:off x="7672388" y="4940300"/>
              <a:ext cx="231775" cy="9366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grpSp>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CORS Considerations</a:t>
            </a:r>
          </a:p>
        </p:txBody>
      </p:sp>
      <p:sp>
        <p:nvSpPr>
          <p:cNvPr id="3" name="Content Placeholder 2"/>
          <p:cNvSpPr>
            <a:spLocks noGrp="1"/>
          </p:cNvSpPr>
          <p:nvPr>
            <p:ph idx="1"/>
          </p:nvPr>
        </p:nvSpPr>
        <p:spPr>
          <a:xfrm>
            <a:off x="223041" y="1003949"/>
            <a:ext cx="3258958" cy="3389579"/>
          </a:xfrm>
        </p:spPr>
        <p:txBody>
          <a:bodyPr>
            <a:noAutofit/>
          </a:bodyPr>
          <a:lstStyle/>
          <a:p>
            <a:r>
              <a:rPr lang="en-US" sz="1400" dirty="0">
                <a:latin typeface="Times New Roman" panose="02020603050405020304" pitchFamily="18" charset="0"/>
                <a:cs typeface="Times New Roman" panose="02020603050405020304" pitchFamily="18" charset="0"/>
              </a:rPr>
              <a:t>Recommend a “hub” design for each session</a:t>
            </a:r>
          </a:p>
          <a:p>
            <a:pPr lvl="1"/>
            <a:r>
              <a:rPr lang="en-US" sz="1400" dirty="0">
                <a:latin typeface="Times New Roman" panose="02020603050405020304" pitchFamily="18" charset="0"/>
                <a:cs typeface="Times New Roman" panose="02020603050405020304" pitchFamily="18" charset="0"/>
              </a:rPr>
              <a:t>Designate a local CORS close to project area as the local hub</a:t>
            </a:r>
          </a:p>
          <a:p>
            <a:r>
              <a:rPr lang="en-US" sz="1400" dirty="0">
                <a:latin typeface="Times New Roman" panose="02020603050405020304" pitchFamily="18" charset="0"/>
                <a:cs typeface="Times New Roman" panose="02020603050405020304" pitchFamily="18" charset="0"/>
              </a:rPr>
              <a:t>Use multiple local CORSs to have redundant control</a:t>
            </a:r>
          </a:p>
          <a:p>
            <a:pPr lvl="1"/>
            <a:r>
              <a:rPr lang="en-US" sz="1400" dirty="0">
                <a:latin typeface="Times New Roman" panose="02020603050405020304" pitchFamily="18" charset="0"/>
                <a:cs typeface="Times New Roman" panose="02020603050405020304" pitchFamily="18" charset="0"/>
              </a:rPr>
              <a:t>1 local hub within </a:t>
            </a:r>
            <a:r>
              <a:rPr lang="en-US" sz="1400" b="1" dirty="0">
                <a:solidFill>
                  <a:srgbClr val="FF0000"/>
                </a:solidFill>
                <a:latin typeface="Times New Roman" panose="02020603050405020304" pitchFamily="18" charset="0"/>
                <a:cs typeface="Times New Roman" panose="02020603050405020304" pitchFamily="18" charset="0"/>
              </a:rPr>
              <a:t>0 to 200 km </a:t>
            </a:r>
            <a:r>
              <a:rPr lang="en-US" sz="1400" dirty="0">
                <a:latin typeface="Times New Roman" panose="02020603050405020304" pitchFamily="18" charset="0"/>
                <a:cs typeface="Times New Roman" panose="02020603050405020304" pitchFamily="18" charset="0"/>
              </a:rPr>
              <a:t>of user marks</a:t>
            </a:r>
          </a:p>
          <a:p>
            <a:pPr lvl="1"/>
            <a:r>
              <a:rPr lang="en-US" sz="1400" dirty="0">
                <a:latin typeface="Times New Roman" panose="02020603050405020304" pitchFamily="18" charset="0"/>
                <a:cs typeface="Times New Roman" panose="02020603050405020304" pitchFamily="18" charset="0"/>
              </a:rPr>
              <a:t>3 or more CORSs as redundant control within </a:t>
            </a:r>
            <a:r>
              <a:rPr lang="en-US" sz="1400" b="1" dirty="0">
                <a:solidFill>
                  <a:srgbClr val="FF0000"/>
                </a:solidFill>
                <a:latin typeface="Times New Roman" panose="02020603050405020304" pitchFamily="18" charset="0"/>
                <a:cs typeface="Times New Roman" panose="02020603050405020304" pitchFamily="18" charset="0"/>
              </a:rPr>
              <a:t>0 to 300 km </a:t>
            </a:r>
            <a:r>
              <a:rPr lang="en-US" sz="1400" dirty="0">
                <a:latin typeface="Times New Roman" panose="02020603050405020304" pitchFamily="18" charset="0"/>
                <a:cs typeface="Times New Roman" panose="02020603050405020304" pitchFamily="18" charset="0"/>
              </a:rPr>
              <a:t>of the hub</a:t>
            </a:r>
          </a:p>
          <a:p>
            <a:r>
              <a:rPr lang="en-US" sz="1400" dirty="0">
                <a:latin typeface="Times New Roman" panose="02020603050405020304" pitchFamily="18" charset="0"/>
                <a:cs typeface="Times New Roman" panose="02020603050405020304" pitchFamily="18" charset="0"/>
              </a:rPr>
              <a:t>Include 1 or more distant CORS to aid in tropospheric corrections.</a:t>
            </a:r>
          </a:p>
          <a:p>
            <a:pPr lvl="1"/>
            <a:r>
              <a:rPr lang="en-US" sz="1400" dirty="0">
                <a:latin typeface="Times New Roman" panose="02020603050405020304" pitchFamily="18" charset="0"/>
                <a:cs typeface="Times New Roman" panose="02020603050405020304" pitchFamily="18" charset="0"/>
              </a:rPr>
              <a:t>1 (or more) distant CORS (</a:t>
            </a:r>
            <a:r>
              <a:rPr lang="en-US" sz="1400" b="1" dirty="0">
                <a:solidFill>
                  <a:srgbClr val="FF0000"/>
                </a:solidFill>
                <a:latin typeface="Times New Roman" panose="02020603050405020304" pitchFamily="18" charset="0"/>
                <a:cs typeface="Times New Roman" panose="02020603050405020304" pitchFamily="18" charset="0"/>
              </a:rPr>
              <a:t>400 – 800 km </a:t>
            </a:r>
            <a:r>
              <a:rPr lang="en-US" sz="1400" dirty="0">
                <a:latin typeface="Times New Roman" panose="02020603050405020304" pitchFamily="18" charset="0"/>
                <a:cs typeface="Times New Roman" panose="02020603050405020304" pitchFamily="18" charset="0"/>
              </a:rPr>
              <a:t>from the hub) for tropospheric delay modeling</a:t>
            </a:r>
          </a:p>
        </p:txBody>
      </p:sp>
      <p:sp>
        <p:nvSpPr>
          <p:cNvPr id="39" name="TextBox 41"/>
          <p:cNvSpPr txBox="1">
            <a:spLocks noChangeArrowheads="1"/>
          </p:cNvSpPr>
          <p:nvPr/>
        </p:nvSpPr>
        <p:spPr bwMode="auto">
          <a:xfrm>
            <a:off x="3553936" y="2675247"/>
            <a:ext cx="66150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CORS</a:t>
            </a:r>
          </a:p>
        </p:txBody>
      </p:sp>
      <p:sp>
        <p:nvSpPr>
          <p:cNvPr id="40" name="Isosceles Triangle 39"/>
          <p:cNvSpPr/>
          <p:nvPr/>
        </p:nvSpPr>
        <p:spPr bwMode="auto">
          <a:xfrm>
            <a:off x="5097349" y="2419021"/>
            <a:ext cx="197834" cy="101342"/>
          </a:xfrm>
          <a:prstGeom prst="triangle">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a:lstStyle/>
          <a:p>
            <a:pPr>
              <a:defRPr/>
            </a:pPr>
            <a:endParaRPr lang="en-US">
              <a:solidFill>
                <a:srgbClr val="999999"/>
              </a:solidFill>
              <a:latin typeface="Arial" charset="0"/>
            </a:endParaRPr>
          </a:p>
        </p:txBody>
      </p:sp>
      <p:sp>
        <p:nvSpPr>
          <p:cNvPr id="41" name="TextBox 31"/>
          <p:cNvSpPr txBox="1">
            <a:spLocks noChangeArrowheads="1"/>
          </p:cNvSpPr>
          <p:nvPr/>
        </p:nvSpPr>
        <p:spPr bwMode="auto">
          <a:xfrm>
            <a:off x="5832649" y="2467593"/>
            <a:ext cx="55989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User</a:t>
            </a:r>
          </a:p>
        </p:txBody>
      </p:sp>
      <p:sp>
        <p:nvSpPr>
          <p:cNvPr id="42" name="TextBox 31"/>
          <p:cNvSpPr txBox="1">
            <a:spLocks noChangeArrowheads="1"/>
          </p:cNvSpPr>
          <p:nvPr/>
        </p:nvSpPr>
        <p:spPr bwMode="auto">
          <a:xfrm>
            <a:off x="5460250" y="2820139"/>
            <a:ext cx="55989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User</a:t>
            </a:r>
          </a:p>
        </p:txBody>
      </p:sp>
      <p:sp>
        <p:nvSpPr>
          <p:cNvPr id="43" name="TextBox 31"/>
          <p:cNvSpPr txBox="1">
            <a:spLocks noChangeArrowheads="1"/>
          </p:cNvSpPr>
          <p:nvPr/>
        </p:nvSpPr>
        <p:spPr bwMode="auto">
          <a:xfrm>
            <a:off x="4689650" y="2959987"/>
            <a:ext cx="55989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User</a:t>
            </a:r>
          </a:p>
        </p:txBody>
      </p:sp>
      <p:sp>
        <p:nvSpPr>
          <p:cNvPr id="44" name="TextBox 45">
            <a:extLst>
              <a:ext uri="{FF2B5EF4-FFF2-40B4-BE49-F238E27FC236}">
                <a16:creationId xmlns:a16="http://schemas.microsoft.com/office/drawing/2014/main" id="{9361CF49-DB19-4BBF-BEE7-7E300DD05D43}"/>
              </a:ext>
            </a:extLst>
          </p:cNvPr>
          <p:cNvSpPr txBox="1">
            <a:spLocks noChangeArrowheads="1"/>
          </p:cNvSpPr>
          <p:nvPr/>
        </p:nvSpPr>
        <p:spPr bwMode="auto">
          <a:xfrm>
            <a:off x="4461806" y="1674853"/>
            <a:ext cx="59226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24hr</a:t>
            </a:r>
          </a:p>
        </p:txBody>
      </p:sp>
      <p:sp>
        <p:nvSpPr>
          <p:cNvPr id="45" name="TextBox 31">
            <a:extLst>
              <a:ext uri="{FF2B5EF4-FFF2-40B4-BE49-F238E27FC236}">
                <a16:creationId xmlns:a16="http://schemas.microsoft.com/office/drawing/2014/main" id="{5E36BE3E-627C-41E1-BDB6-F86FDF3FA8D9}"/>
              </a:ext>
            </a:extLst>
          </p:cNvPr>
          <p:cNvSpPr txBox="1">
            <a:spLocks noChangeArrowheads="1"/>
          </p:cNvSpPr>
          <p:nvPr/>
        </p:nvSpPr>
        <p:spPr bwMode="auto">
          <a:xfrm>
            <a:off x="5890391" y="2698739"/>
            <a:ext cx="55989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Gill Sans MT" panose="020B0502020104020203" pitchFamily="34" charset="0"/>
              </a:defRPr>
            </a:lvl1pPr>
            <a:lvl2pPr marL="742950" indent="-285750">
              <a:spcBef>
                <a:spcPct val="20000"/>
              </a:spcBef>
              <a:buFont typeface="Arial" panose="020B0604020202020204" pitchFamily="34" charset="0"/>
              <a:buChar char="–"/>
              <a:defRPr sz="2800">
                <a:solidFill>
                  <a:schemeClr val="tx1"/>
                </a:solidFill>
                <a:latin typeface="Gill Sans MT" panose="020B0502020104020203" pitchFamily="34" charset="0"/>
              </a:defRPr>
            </a:lvl2pPr>
            <a:lvl3pPr marL="1143000" indent="-228600">
              <a:spcBef>
                <a:spcPct val="20000"/>
              </a:spcBef>
              <a:buFont typeface="Arial" panose="020B0604020202020204" pitchFamily="34" charset="0"/>
              <a:buChar char="•"/>
              <a:defRPr sz="2400">
                <a:solidFill>
                  <a:schemeClr val="tx1"/>
                </a:solidFill>
                <a:latin typeface="Gill Sans MT" panose="020B0502020104020203" pitchFamily="34" charset="0"/>
              </a:defRPr>
            </a:lvl3pPr>
            <a:lvl4pPr marL="1600200" indent="-228600">
              <a:spcBef>
                <a:spcPct val="20000"/>
              </a:spcBef>
              <a:buFont typeface="Arial" panose="020B0604020202020204" pitchFamily="34" charset="0"/>
              <a:buChar char="–"/>
              <a:defRPr sz="2000">
                <a:solidFill>
                  <a:schemeClr val="tx1"/>
                </a:solidFill>
                <a:latin typeface="Gill Sans MT" panose="020B0502020104020203" pitchFamily="34" charset="0"/>
              </a:defRPr>
            </a:lvl4pPr>
            <a:lvl5pPr marL="2057400" indent="-228600">
              <a:spcBef>
                <a:spcPct val="20000"/>
              </a:spcBef>
              <a:buFont typeface="Arial" panose="020B0604020202020204" pitchFamily="34" charset="0"/>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ill Sans MT" panose="020B0502020104020203" pitchFamily="34" charset="0"/>
              </a:defRPr>
            </a:lvl9pPr>
          </a:lstStyle>
          <a:p>
            <a:pPr>
              <a:spcBef>
                <a:spcPct val="0"/>
              </a:spcBef>
              <a:buFontTx/>
              <a:buNone/>
            </a:pPr>
            <a:r>
              <a:rPr lang="en-US" altLang="en-US" sz="1350" dirty="0">
                <a:latin typeface="Palatino" charset="0"/>
                <a:ea typeface="MS PGothic" panose="020B0600070205080204" pitchFamily="34" charset="-128"/>
              </a:rPr>
              <a:t>User</a:t>
            </a:r>
          </a:p>
        </p:txBody>
      </p:sp>
      <p:sp>
        <p:nvSpPr>
          <p:cNvPr id="32" name="Date Placeholder 31">
            <a:extLst>
              <a:ext uri="{FF2B5EF4-FFF2-40B4-BE49-F238E27FC236}">
                <a16:creationId xmlns:a16="http://schemas.microsoft.com/office/drawing/2014/main" id="{592E59CD-0CE3-472D-9862-6D8D3D0DB676}"/>
              </a:ext>
            </a:extLst>
          </p:cNvPr>
          <p:cNvSpPr>
            <a:spLocks noGrp="1"/>
          </p:cNvSpPr>
          <p:nvPr>
            <p:ph type="dt" sz="half" idx="10"/>
          </p:nvPr>
        </p:nvSpPr>
        <p:spPr/>
        <p:txBody>
          <a:bodyPr/>
          <a:lstStyle/>
          <a:p>
            <a:r>
              <a:rPr lang="en-US"/>
              <a:t>2023-10-16</a:t>
            </a:r>
          </a:p>
        </p:txBody>
      </p:sp>
      <p:sp>
        <p:nvSpPr>
          <p:cNvPr id="33" name="Footer Placeholder 32">
            <a:extLst>
              <a:ext uri="{FF2B5EF4-FFF2-40B4-BE49-F238E27FC236}">
                <a16:creationId xmlns:a16="http://schemas.microsoft.com/office/drawing/2014/main" id="{D5599DEF-D00E-4994-AD7C-724B892B5C45}"/>
              </a:ext>
            </a:extLst>
          </p:cNvPr>
          <p:cNvSpPr>
            <a:spLocks noGrp="1"/>
          </p:cNvSpPr>
          <p:nvPr>
            <p:ph type="ftr" sz="quarter" idx="11"/>
          </p:nvPr>
        </p:nvSpPr>
        <p:spPr/>
        <p:txBody>
          <a:bodyPr/>
          <a:lstStyle/>
          <a:p>
            <a:r>
              <a:rPr lang="en-US"/>
              <a:t>Planning and Execution of an OPUS Project</a:t>
            </a:r>
          </a:p>
        </p:txBody>
      </p:sp>
      <p:sp>
        <p:nvSpPr>
          <p:cNvPr id="34" name="Slide Number Placeholder 33">
            <a:extLst>
              <a:ext uri="{FF2B5EF4-FFF2-40B4-BE49-F238E27FC236}">
                <a16:creationId xmlns:a16="http://schemas.microsoft.com/office/drawing/2014/main" id="{C5BBE607-6D01-470F-B5CB-D8923A0361E3}"/>
              </a:ext>
            </a:extLst>
          </p:cNvPr>
          <p:cNvSpPr>
            <a:spLocks noGrp="1"/>
          </p:cNvSpPr>
          <p:nvPr>
            <p:ph type="sldNum" sz="quarter" idx="12"/>
          </p:nvPr>
        </p:nvSpPr>
        <p:spPr/>
        <p:txBody>
          <a:bodyPr/>
          <a:lstStyle/>
          <a:p>
            <a:fld id="{D3D538F9-49A3-B84F-B36B-A7030CDE5D5B}" type="slidenum">
              <a:rPr lang="en-US" smtClean="0"/>
              <a:t>20</a:t>
            </a:fld>
            <a:endParaRPr lang="en-US"/>
          </a:p>
        </p:txBody>
      </p:sp>
      <p:grpSp>
        <p:nvGrpSpPr>
          <p:cNvPr id="35" name="Group 34">
            <a:extLst>
              <a:ext uri="{FF2B5EF4-FFF2-40B4-BE49-F238E27FC236}">
                <a16:creationId xmlns:a16="http://schemas.microsoft.com/office/drawing/2014/main" id="{330DEF0C-14A9-46F5-A593-7774333E1C7B}"/>
              </a:ext>
            </a:extLst>
          </p:cNvPr>
          <p:cNvGrpSpPr/>
          <p:nvPr/>
        </p:nvGrpSpPr>
        <p:grpSpPr>
          <a:xfrm>
            <a:off x="3991648" y="1107801"/>
            <a:ext cx="2545770" cy="3445130"/>
            <a:chOff x="3991648" y="1107801"/>
            <a:chExt cx="2545770" cy="3445130"/>
          </a:xfrm>
        </p:grpSpPr>
        <p:sp>
          <p:nvSpPr>
            <p:cNvPr id="51" name="Oval 50">
              <a:extLst>
                <a:ext uri="{FF2B5EF4-FFF2-40B4-BE49-F238E27FC236}">
                  <a16:creationId xmlns:a16="http://schemas.microsoft.com/office/drawing/2014/main" id="{43897925-260B-46EA-B86D-1679087AD477}"/>
                </a:ext>
              </a:extLst>
            </p:cNvPr>
            <p:cNvSpPr/>
            <p:nvPr/>
          </p:nvSpPr>
          <p:spPr>
            <a:xfrm>
              <a:off x="3991648" y="1338053"/>
              <a:ext cx="2374127" cy="2339941"/>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47" name="Oval 46">
              <a:extLst>
                <a:ext uri="{FF2B5EF4-FFF2-40B4-BE49-F238E27FC236}">
                  <a16:creationId xmlns:a16="http://schemas.microsoft.com/office/drawing/2014/main" id="{90C2A7D9-2778-4F4C-8B12-DC8AD35F81E8}"/>
                </a:ext>
              </a:extLst>
            </p:cNvPr>
            <p:cNvSpPr/>
            <p:nvPr/>
          </p:nvSpPr>
          <p:spPr>
            <a:xfrm>
              <a:off x="4669828" y="1974936"/>
              <a:ext cx="1052987" cy="1045874"/>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DC13290F-E77B-436E-9AAD-981E603793C8}"/>
                </a:ext>
              </a:extLst>
            </p:cNvPr>
            <p:cNvSpPr txBox="1"/>
            <p:nvPr/>
          </p:nvSpPr>
          <p:spPr>
            <a:xfrm>
              <a:off x="4901352" y="1738487"/>
              <a:ext cx="590769" cy="261610"/>
            </a:xfrm>
            <a:prstGeom prst="rect">
              <a:avLst/>
            </a:prstGeom>
            <a:noFill/>
          </p:spPr>
          <p:txBody>
            <a:bodyPr wrap="square" rtlCol="0">
              <a:spAutoFit/>
            </a:bodyPr>
            <a:lstStyle/>
            <a:p>
              <a:r>
                <a:rPr lang="en-US" sz="1050" i="1" dirty="0">
                  <a:solidFill>
                    <a:srgbClr val="FF0000"/>
                  </a:solidFill>
                </a:rPr>
                <a:t>100 km</a:t>
              </a:r>
            </a:p>
          </p:txBody>
        </p:sp>
        <p:sp>
          <p:nvSpPr>
            <p:cNvPr id="49" name="TextBox 48">
              <a:extLst>
                <a:ext uri="{FF2B5EF4-FFF2-40B4-BE49-F238E27FC236}">
                  <a16:creationId xmlns:a16="http://schemas.microsoft.com/office/drawing/2014/main" id="{9C3A4B41-F765-4FC2-8C6D-7261E2F98811}"/>
                </a:ext>
              </a:extLst>
            </p:cNvPr>
            <p:cNvSpPr txBox="1"/>
            <p:nvPr/>
          </p:nvSpPr>
          <p:spPr>
            <a:xfrm>
              <a:off x="4884284" y="1107801"/>
              <a:ext cx="620254" cy="261610"/>
            </a:xfrm>
            <a:prstGeom prst="rect">
              <a:avLst/>
            </a:prstGeom>
            <a:noFill/>
          </p:spPr>
          <p:txBody>
            <a:bodyPr wrap="square" rtlCol="0">
              <a:spAutoFit/>
            </a:bodyPr>
            <a:lstStyle/>
            <a:p>
              <a:r>
                <a:rPr lang="en-US" sz="1050" i="1" dirty="0">
                  <a:solidFill>
                    <a:srgbClr val="FF0000"/>
                  </a:solidFill>
                </a:rPr>
                <a:t>300 km</a:t>
              </a:r>
            </a:p>
          </p:txBody>
        </p:sp>
        <p:sp>
          <p:nvSpPr>
            <p:cNvPr id="50" name="TextBox 49">
              <a:extLst>
                <a:ext uri="{FF2B5EF4-FFF2-40B4-BE49-F238E27FC236}">
                  <a16:creationId xmlns:a16="http://schemas.microsoft.com/office/drawing/2014/main" id="{560F5FD8-68D6-45BE-A2A8-9B7706283AA1}"/>
                </a:ext>
              </a:extLst>
            </p:cNvPr>
            <p:cNvSpPr txBox="1"/>
            <p:nvPr/>
          </p:nvSpPr>
          <p:spPr>
            <a:xfrm>
              <a:off x="5585134" y="4291321"/>
              <a:ext cx="952284" cy="261610"/>
            </a:xfrm>
            <a:prstGeom prst="rect">
              <a:avLst/>
            </a:prstGeom>
            <a:noFill/>
          </p:spPr>
          <p:txBody>
            <a:bodyPr wrap="square" rtlCol="0">
              <a:spAutoFit/>
            </a:bodyPr>
            <a:lstStyle/>
            <a:p>
              <a:r>
                <a:rPr lang="en-US" sz="1050" i="1" dirty="0">
                  <a:solidFill>
                    <a:srgbClr val="FF0000"/>
                  </a:solidFill>
                </a:rPr>
                <a:t>400 - 800 km</a:t>
              </a:r>
            </a:p>
          </p:txBody>
        </p:sp>
      </p:grpSp>
      <p:sp>
        <p:nvSpPr>
          <p:cNvPr id="52" name="TextBox 51">
            <a:extLst>
              <a:ext uri="{FF2B5EF4-FFF2-40B4-BE49-F238E27FC236}">
                <a16:creationId xmlns:a16="http://schemas.microsoft.com/office/drawing/2014/main" id="{83656647-CF27-4E7A-B424-8ABC7FA0746F}"/>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8813443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100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CORS Selection Criteria</a:t>
            </a:r>
          </a:p>
        </p:txBody>
      </p:sp>
      <p:sp>
        <p:nvSpPr>
          <p:cNvPr id="3" name="Content Placeholder 2"/>
          <p:cNvSpPr>
            <a:spLocks noGrp="1"/>
          </p:cNvSpPr>
          <p:nvPr>
            <p:ph idx="1"/>
          </p:nvPr>
        </p:nvSpPr>
        <p:spPr>
          <a:xfrm>
            <a:off x="96470" y="1313785"/>
            <a:ext cx="2854138" cy="3143163"/>
          </a:xfrm>
        </p:spPr>
        <p:txBody>
          <a:bodyPr>
            <a:noAutofit/>
          </a:bodyPr>
          <a:lstStyle/>
          <a:p>
            <a:r>
              <a:rPr lang="en-US" sz="1600" b="1" dirty="0">
                <a:latin typeface="Times New Roman" panose="02020603050405020304" pitchFamily="18" charset="0"/>
                <a:cs typeface="Times New Roman" panose="02020603050405020304" pitchFamily="18" charset="0"/>
              </a:rPr>
              <a:t>Data must be available at the time of the survey! </a:t>
            </a:r>
          </a:p>
          <a:p>
            <a:endParaRPr lang="en-US" sz="1600" b="1" dirty="0">
              <a:latin typeface="Times New Roman" panose="02020603050405020304" pitchFamily="18" charset="0"/>
              <a:cs typeface="Times New Roman" panose="02020603050405020304" pitchFamily="18" charset="0"/>
            </a:endParaRPr>
          </a:p>
          <a:p>
            <a:r>
              <a:rPr lang="en-US" sz="1600" b="1" dirty="0">
                <a:latin typeface="Times New Roman" panose="02020603050405020304" pitchFamily="18" charset="0"/>
                <a:cs typeface="Times New Roman" panose="02020603050405020304" pitchFamily="18" charset="0"/>
              </a:rPr>
              <a:t>Small data gaps are usually OK.</a:t>
            </a:r>
          </a:p>
          <a:p>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p:txBody>
      </p:sp>
      <p:pic>
        <p:nvPicPr>
          <p:cNvPr id="13" name="image168.png"/>
          <p:cNvPicPr>
            <a:picLocks noChangeAspect="1"/>
          </p:cNvPicPr>
          <p:nvPr/>
        </p:nvPicPr>
        <p:blipFill>
          <a:blip r:embed="rId3"/>
          <a:srcRect/>
          <a:stretch>
            <a:fillRect/>
          </a:stretch>
        </p:blipFill>
        <p:spPr>
          <a:xfrm>
            <a:off x="2950608" y="1400078"/>
            <a:ext cx="3771802" cy="1515168"/>
          </a:xfrm>
          <a:prstGeom prst="rect">
            <a:avLst/>
          </a:prstGeom>
          <a:ln>
            <a:solidFill>
              <a:schemeClr val="tx1"/>
            </a:solidFill>
          </a:ln>
        </p:spPr>
      </p:pic>
      <p:sp>
        <p:nvSpPr>
          <p:cNvPr id="4" name="Date Placeholder 3">
            <a:extLst>
              <a:ext uri="{FF2B5EF4-FFF2-40B4-BE49-F238E27FC236}">
                <a16:creationId xmlns:a16="http://schemas.microsoft.com/office/drawing/2014/main" id="{EF79173C-F0FB-4AB9-8AD0-E8716398276B}"/>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E688DCC0-0F85-424C-B5D4-E1CA303DB635}"/>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6D36699B-7135-4FFB-8435-2A90B03A69A5}"/>
              </a:ext>
            </a:extLst>
          </p:cNvPr>
          <p:cNvSpPr>
            <a:spLocks noGrp="1"/>
          </p:cNvSpPr>
          <p:nvPr>
            <p:ph type="sldNum" sz="quarter" idx="12"/>
          </p:nvPr>
        </p:nvSpPr>
        <p:spPr/>
        <p:txBody>
          <a:bodyPr/>
          <a:lstStyle/>
          <a:p>
            <a:fld id="{D3D538F9-49A3-B84F-B36B-A7030CDE5D5B}" type="slidenum">
              <a:rPr lang="en-US" smtClean="0"/>
              <a:t>21</a:t>
            </a:fld>
            <a:endParaRPr lang="en-US" dirty="0"/>
          </a:p>
        </p:txBody>
      </p:sp>
      <p:sp>
        <p:nvSpPr>
          <p:cNvPr id="8" name="TextBox 7">
            <a:extLst>
              <a:ext uri="{FF2B5EF4-FFF2-40B4-BE49-F238E27FC236}">
                <a16:creationId xmlns:a16="http://schemas.microsoft.com/office/drawing/2014/main" id="{5A7E614A-994F-4D4C-A395-93A91D3010B0}"/>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pic>
        <p:nvPicPr>
          <p:cNvPr id="7" name="Picture 6">
            <a:extLst>
              <a:ext uri="{FF2B5EF4-FFF2-40B4-BE49-F238E27FC236}">
                <a16:creationId xmlns:a16="http://schemas.microsoft.com/office/drawing/2014/main" id="{2F5340C8-2A1E-4D26-A307-93C4331482DB}"/>
              </a:ext>
            </a:extLst>
          </p:cNvPr>
          <p:cNvPicPr>
            <a:picLocks noChangeAspect="1"/>
          </p:cNvPicPr>
          <p:nvPr/>
        </p:nvPicPr>
        <p:blipFill>
          <a:blip r:embed="rId4"/>
          <a:stretch>
            <a:fillRect/>
          </a:stretch>
        </p:blipFill>
        <p:spPr>
          <a:xfrm>
            <a:off x="1064707" y="3104160"/>
            <a:ext cx="3771802" cy="1519198"/>
          </a:xfrm>
          <a:prstGeom prst="rect">
            <a:avLst/>
          </a:prstGeom>
          <a:ln>
            <a:solidFill>
              <a:schemeClr val="accent1"/>
            </a:solidFill>
          </a:ln>
        </p:spPr>
      </p:pic>
      <p:sp>
        <p:nvSpPr>
          <p:cNvPr id="9" name="TextBox 8">
            <a:extLst>
              <a:ext uri="{FF2B5EF4-FFF2-40B4-BE49-F238E27FC236}">
                <a16:creationId xmlns:a16="http://schemas.microsoft.com/office/drawing/2014/main" id="{DB55DF4A-CEC5-4AAE-97EB-5BAB9CE19001}"/>
              </a:ext>
            </a:extLst>
          </p:cNvPr>
          <p:cNvSpPr txBox="1"/>
          <p:nvPr/>
        </p:nvSpPr>
        <p:spPr>
          <a:xfrm>
            <a:off x="5707472" y="3616517"/>
            <a:ext cx="903458" cy="369332"/>
          </a:xfrm>
          <a:prstGeom prst="rect">
            <a:avLst/>
          </a:prstGeom>
          <a:noFill/>
        </p:spPr>
        <p:txBody>
          <a:bodyPr wrap="square" rtlCol="0">
            <a:spAutoFit/>
          </a:bodyPr>
          <a:lstStyle/>
          <a:p>
            <a:r>
              <a:rPr lang="en-US" dirty="0">
                <a:solidFill>
                  <a:srgbClr val="FF0000"/>
                </a:solidFill>
              </a:rPr>
              <a:t>Not OK</a:t>
            </a:r>
          </a:p>
        </p:txBody>
      </p:sp>
      <p:sp>
        <p:nvSpPr>
          <p:cNvPr id="11" name="TextBox 10">
            <a:extLst>
              <a:ext uri="{FF2B5EF4-FFF2-40B4-BE49-F238E27FC236}">
                <a16:creationId xmlns:a16="http://schemas.microsoft.com/office/drawing/2014/main" id="{71CCCFD4-B7D4-41B4-80C0-B45D9553FC2E}"/>
              </a:ext>
            </a:extLst>
          </p:cNvPr>
          <p:cNvSpPr txBox="1"/>
          <p:nvPr/>
        </p:nvSpPr>
        <p:spPr>
          <a:xfrm>
            <a:off x="1816606" y="4565931"/>
            <a:ext cx="561975" cy="369332"/>
          </a:xfrm>
          <a:prstGeom prst="rect">
            <a:avLst/>
          </a:prstGeom>
          <a:noFill/>
        </p:spPr>
        <p:txBody>
          <a:bodyPr wrap="square" rtlCol="0">
            <a:spAutoFit/>
          </a:bodyPr>
          <a:lstStyle/>
          <a:p>
            <a:r>
              <a:rPr lang="en-US" dirty="0">
                <a:solidFill>
                  <a:srgbClr val="00B050"/>
                </a:solidFill>
              </a:rPr>
              <a:t>OK</a:t>
            </a:r>
          </a:p>
        </p:txBody>
      </p:sp>
      <p:cxnSp>
        <p:nvCxnSpPr>
          <p:cNvPr id="12" name="Straight Arrow Connector 11">
            <a:extLst>
              <a:ext uri="{FF2B5EF4-FFF2-40B4-BE49-F238E27FC236}">
                <a16:creationId xmlns:a16="http://schemas.microsoft.com/office/drawing/2014/main" id="{8D175F4F-23A7-3E2F-A8A8-69AB0C709788}"/>
              </a:ext>
            </a:extLst>
          </p:cNvPr>
          <p:cNvCxnSpPr>
            <a:cxnSpLocks/>
          </p:cNvCxnSpPr>
          <p:nvPr/>
        </p:nvCxnSpPr>
        <p:spPr>
          <a:xfrm flipH="1">
            <a:off x="4692912" y="3801183"/>
            <a:ext cx="997527"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9B1BA0D7-5752-C4F4-A110-0336A090D065}"/>
              </a:ext>
            </a:extLst>
          </p:cNvPr>
          <p:cNvCxnSpPr>
            <a:cxnSpLocks/>
          </p:cNvCxnSpPr>
          <p:nvPr/>
        </p:nvCxnSpPr>
        <p:spPr>
          <a:xfrm flipV="1">
            <a:off x="2077957" y="4114708"/>
            <a:ext cx="0" cy="455584"/>
          </a:xfrm>
          <a:prstGeom prst="straightConnector1">
            <a:avLst/>
          </a:prstGeom>
          <a:ln>
            <a:solidFill>
              <a:srgbClr val="00B05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6650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CORS Selection Criteria</a:t>
            </a:r>
          </a:p>
        </p:txBody>
      </p:sp>
      <p:sp>
        <p:nvSpPr>
          <p:cNvPr id="3" name="Content Placeholder 2"/>
          <p:cNvSpPr>
            <a:spLocks noGrp="1"/>
          </p:cNvSpPr>
          <p:nvPr>
            <p:ph idx="1"/>
          </p:nvPr>
        </p:nvSpPr>
        <p:spPr>
          <a:xfrm>
            <a:off x="96470" y="1313785"/>
            <a:ext cx="2854138" cy="3143163"/>
          </a:xfrm>
        </p:spPr>
        <p:txBody>
          <a:bodyPr>
            <a:noAutofit/>
          </a:bodyPr>
          <a:lstStyle/>
          <a:p>
            <a:r>
              <a:rPr lang="en-US" sz="1200" dirty="0">
                <a:latin typeface="Times New Roman" panose="02020603050405020304" pitchFamily="18" charset="0"/>
                <a:cs typeface="Times New Roman" panose="02020603050405020304" pitchFamily="18" charset="0"/>
              </a:rPr>
              <a:t>Data must be available at the time of the survey!</a:t>
            </a:r>
          </a:p>
          <a:p>
            <a:r>
              <a:rPr lang="en-US" sz="1200" b="1" dirty="0">
                <a:latin typeface="Times New Roman" panose="02020603050405020304" pitchFamily="18" charset="0"/>
                <a:cs typeface="Times New Roman" panose="02020603050405020304" pitchFamily="18" charset="0"/>
              </a:rPr>
              <a:t>Longer time series likely leads to better coordinates</a:t>
            </a:r>
          </a:p>
          <a:p>
            <a:pPr marL="0" indent="0">
              <a:spcAft>
                <a:spcPts val="450"/>
              </a:spcAft>
              <a:buNone/>
            </a:pPr>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p:txBody>
      </p:sp>
      <p:pic>
        <p:nvPicPr>
          <p:cNvPr id="2050" name="Picture 2" descr="https://www.ngs.noaa.gov/cgi-cors/CorsSidebarSelect.prl?site=hnpt&amp;option=Time%20Series%20(long-te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6555" y="1504439"/>
            <a:ext cx="3907333" cy="2761121"/>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a:extLst>
              <a:ext uri="{FF2B5EF4-FFF2-40B4-BE49-F238E27FC236}">
                <a16:creationId xmlns:a16="http://schemas.microsoft.com/office/drawing/2014/main" id="{C9FEFB77-BFAF-47A6-9B6A-612C46178B15}"/>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AF80B817-6041-48BA-A58F-B8840FB4D240}"/>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29D2C4C5-B0C9-453C-AAC7-500E8786483F}"/>
              </a:ext>
            </a:extLst>
          </p:cNvPr>
          <p:cNvSpPr>
            <a:spLocks noGrp="1"/>
          </p:cNvSpPr>
          <p:nvPr>
            <p:ph type="sldNum" sz="quarter" idx="12"/>
          </p:nvPr>
        </p:nvSpPr>
        <p:spPr/>
        <p:txBody>
          <a:bodyPr/>
          <a:lstStyle/>
          <a:p>
            <a:fld id="{D3D538F9-49A3-B84F-B36B-A7030CDE5D5B}" type="slidenum">
              <a:rPr lang="en-US" smtClean="0"/>
              <a:t>22</a:t>
            </a:fld>
            <a:endParaRPr lang="en-US"/>
          </a:p>
        </p:txBody>
      </p:sp>
      <p:sp>
        <p:nvSpPr>
          <p:cNvPr id="8" name="TextBox 7">
            <a:extLst>
              <a:ext uri="{FF2B5EF4-FFF2-40B4-BE49-F238E27FC236}">
                <a16:creationId xmlns:a16="http://schemas.microsoft.com/office/drawing/2014/main" id="{96FE98C0-1194-4064-B0C6-935694173B91}"/>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13660771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CORS Selection Criteria</a:t>
            </a:r>
          </a:p>
        </p:txBody>
      </p:sp>
      <p:sp>
        <p:nvSpPr>
          <p:cNvPr id="3" name="Content Placeholder 2"/>
          <p:cNvSpPr>
            <a:spLocks noGrp="1"/>
          </p:cNvSpPr>
          <p:nvPr>
            <p:ph idx="1"/>
          </p:nvPr>
        </p:nvSpPr>
        <p:spPr>
          <a:xfrm>
            <a:off x="96470" y="1313785"/>
            <a:ext cx="2854138" cy="3143163"/>
          </a:xfrm>
        </p:spPr>
        <p:txBody>
          <a:bodyPr>
            <a:noAutofit/>
          </a:bodyPr>
          <a:lstStyle/>
          <a:p>
            <a:pPr rtl="0" fontAlgn="base">
              <a:spcBef>
                <a:spcPts val="0"/>
              </a:spcBef>
              <a:spcAft>
                <a:spcPts val="0"/>
              </a:spcAft>
              <a:buFont typeface="Arial" panose="020B0604020202020204" pitchFamily="34" charset="0"/>
              <a:buChar char="•"/>
            </a:pPr>
            <a:r>
              <a:rPr lang="en-US" sz="1200" b="0" i="0" u="none" strike="noStrike" dirty="0">
                <a:solidFill>
                  <a:srgbClr val="000000"/>
                </a:solidFill>
                <a:effectLst/>
                <a:latin typeface="Helvetica Neue"/>
              </a:rPr>
              <a:t>Data must be available at the time of the survey!</a:t>
            </a:r>
            <a:endParaRPr lang="en-US" sz="1200" b="0" i="0" u="none" strike="noStrike" dirty="0">
              <a:solidFill>
                <a:srgbClr val="000000"/>
              </a:solidFill>
              <a:effectLst/>
              <a:latin typeface="Arial" panose="020B0604020202020204" pitchFamily="34" charset="0"/>
            </a:endParaRPr>
          </a:p>
          <a:p>
            <a:pPr rtl="0" fontAlgn="base">
              <a:spcBef>
                <a:spcPts val="240"/>
              </a:spcBef>
              <a:spcAft>
                <a:spcPts val="0"/>
              </a:spcAft>
              <a:buFont typeface="Arial" panose="020B0604020202020204" pitchFamily="34" charset="0"/>
              <a:buChar char="•"/>
            </a:pPr>
            <a:r>
              <a:rPr lang="en-US" sz="1200" b="0" i="0" u="none" strike="noStrike" dirty="0">
                <a:solidFill>
                  <a:srgbClr val="000000"/>
                </a:solidFill>
                <a:effectLst/>
                <a:latin typeface="Helvetica Neue"/>
              </a:rPr>
              <a:t>Longer time series likely leads to better coordinates</a:t>
            </a:r>
            <a:endParaRPr lang="en-US" sz="1200" b="0" i="0" u="none" strike="noStrike" dirty="0">
              <a:solidFill>
                <a:srgbClr val="000000"/>
              </a:solidFill>
              <a:effectLst/>
              <a:latin typeface="Arial" panose="020B0604020202020204" pitchFamily="34" charset="0"/>
            </a:endParaRPr>
          </a:p>
          <a:p>
            <a:pPr rtl="0" fontAlgn="base">
              <a:spcBef>
                <a:spcPts val="240"/>
              </a:spcBef>
              <a:spcAft>
                <a:spcPts val="0"/>
              </a:spcAft>
              <a:buFont typeface="Arial" panose="020B0604020202020204" pitchFamily="34" charset="0"/>
              <a:buChar char="•"/>
            </a:pPr>
            <a:r>
              <a:rPr lang="en-US" sz="1200" b="1" i="0" u="none" strike="noStrike" dirty="0">
                <a:solidFill>
                  <a:srgbClr val="000000"/>
                </a:solidFill>
                <a:effectLst/>
                <a:latin typeface="Helvetica Neue"/>
              </a:rPr>
              <a:t>Computed velocities - from CORS Position and Velocities page </a:t>
            </a:r>
            <a:endParaRPr lang="en-US" sz="1200" b="1" i="0" u="none" strike="noStrike" dirty="0">
              <a:solidFill>
                <a:srgbClr val="000000"/>
              </a:solidFill>
              <a:effectLst/>
              <a:latin typeface="Arial" panose="020B0604020202020204" pitchFamily="34" charset="0"/>
            </a:endParaRPr>
          </a:p>
          <a:p>
            <a:pPr marL="742950" lvl="1" indent="-285750" rtl="0" fontAlgn="base">
              <a:spcBef>
                <a:spcPts val="195"/>
              </a:spcBef>
              <a:spcAft>
                <a:spcPts val="0"/>
              </a:spcAft>
              <a:buFont typeface="Arial" panose="020B0604020202020204" pitchFamily="34" charset="0"/>
              <a:buChar char="•"/>
            </a:pPr>
            <a:r>
              <a:rPr lang="en-US" sz="975" b="1" i="0" u="none" strike="noStrike" dirty="0">
                <a:solidFill>
                  <a:srgbClr val="000000"/>
                </a:solidFill>
                <a:effectLst/>
                <a:latin typeface="Helvetica Neue"/>
              </a:rPr>
              <a:t>May also see “published velocities”</a:t>
            </a:r>
            <a:endParaRPr lang="en-US" sz="975" b="1" i="0" u="none" strike="noStrike" dirty="0">
              <a:solidFill>
                <a:srgbClr val="000000"/>
              </a:solidFill>
              <a:effectLst/>
              <a:latin typeface="Arial" panose="020B0604020202020204" pitchFamily="34" charset="0"/>
            </a:endParaRPr>
          </a:p>
          <a:p>
            <a:pPr marL="742950" lvl="1" indent="-285750" rtl="0" fontAlgn="base">
              <a:spcBef>
                <a:spcPts val="195"/>
              </a:spcBef>
              <a:spcAft>
                <a:spcPts val="0"/>
              </a:spcAft>
              <a:buFont typeface="Arial" panose="020B0604020202020204" pitchFamily="34" charset="0"/>
              <a:buChar char="•"/>
            </a:pPr>
            <a:r>
              <a:rPr lang="en-US" sz="975" b="1" i="0" u="none" strike="noStrike" dirty="0">
                <a:solidFill>
                  <a:srgbClr val="000000"/>
                </a:solidFill>
                <a:effectLst/>
                <a:latin typeface="Helvetica Neue"/>
              </a:rPr>
              <a:t>May also see “modeled velocities”.</a:t>
            </a:r>
            <a:endParaRPr lang="en-US" sz="975" b="1" i="0" u="none" strike="noStrike" dirty="0">
              <a:solidFill>
                <a:srgbClr val="000000"/>
              </a:solidFill>
              <a:effectLst/>
              <a:latin typeface="Arial" panose="020B0604020202020204" pitchFamily="34" charset="0"/>
            </a:endParaRPr>
          </a:p>
          <a:p>
            <a:pPr marL="0" indent="0">
              <a:spcAft>
                <a:spcPts val="450"/>
              </a:spcAft>
              <a:buNone/>
            </a:pPr>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p:txBody>
      </p:sp>
      <p:pic>
        <p:nvPicPr>
          <p:cNvPr id="12" name="image255.png"/>
          <p:cNvPicPr/>
          <p:nvPr/>
        </p:nvPicPr>
        <p:blipFill>
          <a:blip r:embed="rId3"/>
          <a:srcRect/>
          <a:stretch>
            <a:fillRect/>
          </a:stretch>
        </p:blipFill>
        <p:spPr>
          <a:xfrm>
            <a:off x="3111074" y="888206"/>
            <a:ext cx="3650456" cy="3043238"/>
          </a:xfrm>
          <a:prstGeom prst="rect">
            <a:avLst/>
          </a:prstGeom>
          <a:ln/>
        </p:spPr>
      </p:pic>
      <p:sp>
        <p:nvSpPr>
          <p:cNvPr id="4" name="Date Placeholder 3">
            <a:extLst>
              <a:ext uri="{FF2B5EF4-FFF2-40B4-BE49-F238E27FC236}">
                <a16:creationId xmlns:a16="http://schemas.microsoft.com/office/drawing/2014/main" id="{5F609BAB-5928-4058-AE99-8148EC2599BE}"/>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478D6573-E590-42F9-8650-393078D1FA06}"/>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8E702718-EF69-43F1-BCFF-37D31A8EC1EE}"/>
              </a:ext>
            </a:extLst>
          </p:cNvPr>
          <p:cNvSpPr>
            <a:spLocks noGrp="1"/>
          </p:cNvSpPr>
          <p:nvPr>
            <p:ph type="sldNum" sz="quarter" idx="12"/>
          </p:nvPr>
        </p:nvSpPr>
        <p:spPr/>
        <p:txBody>
          <a:bodyPr/>
          <a:lstStyle/>
          <a:p>
            <a:fld id="{D3D538F9-49A3-B84F-B36B-A7030CDE5D5B}" type="slidenum">
              <a:rPr lang="en-US" smtClean="0"/>
              <a:t>23</a:t>
            </a:fld>
            <a:endParaRPr lang="en-US"/>
          </a:p>
        </p:txBody>
      </p:sp>
      <p:sp>
        <p:nvSpPr>
          <p:cNvPr id="8" name="TextBox 7">
            <a:extLst>
              <a:ext uri="{FF2B5EF4-FFF2-40B4-BE49-F238E27FC236}">
                <a16:creationId xmlns:a16="http://schemas.microsoft.com/office/drawing/2014/main" id="{0EF62130-44F2-4B9D-B5D1-CF4D5F96A8DE}"/>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pic>
        <p:nvPicPr>
          <p:cNvPr id="9" name="Picture 8">
            <a:extLst>
              <a:ext uri="{FF2B5EF4-FFF2-40B4-BE49-F238E27FC236}">
                <a16:creationId xmlns:a16="http://schemas.microsoft.com/office/drawing/2014/main" id="{888C4D8D-3030-4FEB-80CA-A87E06A4136B}"/>
              </a:ext>
            </a:extLst>
          </p:cNvPr>
          <p:cNvPicPr>
            <a:picLocks noChangeAspect="1"/>
          </p:cNvPicPr>
          <p:nvPr/>
        </p:nvPicPr>
        <p:blipFill>
          <a:blip r:embed="rId4"/>
          <a:stretch>
            <a:fillRect/>
          </a:stretch>
        </p:blipFill>
        <p:spPr>
          <a:xfrm>
            <a:off x="3743665" y="2395162"/>
            <a:ext cx="2918801" cy="2423829"/>
          </a:xfrm>
          <a:prstGeom prst="rect">
            <a:avLst/>
          </a:prstGeom>
        </p:spPr>
      </p:pic>
      <p:sp>
        <p:nvSpPr>
          <p:cNvPr id="10" name="Oval 9">
            <a:extLst>
              <a:ext uri="{FF2B5EF4-FFF2-40B4-BE49-F238E27FC236}">
                <a16:creationId xmlns:a16="http://schemas.microsoft.com/office/drawing/2014/main" id="{62DB1155-D2E1-442E-A069-4D0B5B03A9EE}"/>
              </a:ext>
            </a:extLst>
          </p:cNvPr>
          <p:cNvSpPr/>
          <p:nvPr/>
        </p:nvSpPr>
        <p:spPr>
          <a:xfrm>
            <a:off x="3887788" y="2448189"/>
            <a:ext cx="1363662" cy="192880"/>
          </a:xfrm>
          <a:prstGeom prst="ellipse">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054E20F-7620-4027-9892-6AE59F1684BA}"/>
              </a:ext>
            </a:extLst>
          </p:cNvPr>
          <p:cNvSpPr/>
          <p:nvPr/>
        </p:nvSpPr>
        <p:spPr>
          <a:xfrm>
            <a:off x="3805238" y="3419476"/>
            <a:ext cx="1281112" cy="104776"/>
          </a:xfrm>
          <a:prstGeom prst="rect">
            <a:avLst/>
          </a:prstGeom>
          <a:solidFill>
            <a:srgbClr val="FFFF00">
              <a:alpha val="1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4499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CORS Selection Criteria</a:t>
            </a:r>
          </a:p>
        </p:txBody>
      </p:sp>
      <p:sp>
        <p:nvSpPr>
          <p:cNvPr id="3" name="Content Placeholder 2"/>
          <p:cNvSpPr>
            <a:spLocks noGrp="1"/>
          </p:cNvSpPr>
          <p:nvPr>
            <p:ph idx="1"/>
          </p:nvPr>
        </p:nvSpPr>
        <p:spPr>
          <a:xfrm>
            <a:off x="96470" y="1313785"/>
            <a:ext cx="2963254" cy="3143163"/>
          </a:xfrm>
        </p:spPr>
        <p:txBody>
          <a:bodyPr>
            <a:noAutofit/>
          </a:bodyPr>
          <a:lstStyle/>
          <a:p>
            <a:r>
              <a:rPr lang="en-US" sz="1200" dirty="0">
                <a:latin typeface="Times New Roman" panose="02020603050405020304" pitchFamily="18" charset="0"/>
                <a:cs typeface="Times New Roman" panose="02020603050405020304" pitchFamily="18" charset="0"/>
              </a:rPr>
              <a:t>Data must be available at the time of the survey!</a:t>
            </a:r>
          </a:p>
          <a:p>
            <a:r>
              <a:rPr lang="en-US" sz="1200" dirty="0">
                <a:latin typeface="Times New Roman" panose="02020603050405020304" pitchFamily="18" charset="0"/>
                <a:cs typeface="Times New Roman" panose="02020603050405020304" pitchFamily="18" charset="0"/>
              </a:rPr>
              <a:t>Longer time series likely leads to better coordinates</a:t>
            </a:r>
          </a:p>
          <a:p>
            <a:r>
              <a:rPr lang="en-US" sz="1200" dirty="0">
                <a:latin typeface="Times New Roman" panose="02020603050405020304" pitchFamily="18" charset="0"/>
                <a:cs typeface="Times New Roman" panose="02020603050405020304" pitchFamily="18" charset="0"/>
              </a:rPr>
              <a:t>Computed velocities (from CORS Position and Velocities page)</a:t>
            </a:r>
          </a:p>
          <a:p>
            <a:r>
              <a:rPr lang="en-US" sz="1200" b="1" dirty="0">
                <a:latin typeface="Times New Roman" panose="02020603050405020304" pitchFamily="18" charset="0"/>
                <a:cs typeface="Times New Roman" panose="02020603050405020304" pitchFamily="18" charset="0"/>
              </a:rPr>
              <a:t>Good network accuracies (&lt; 3cm EH, &lt;1.5cm Lat/Lon) – see CORS datasheet. </a:t>
            </a:r>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p:txBody>
      </p:sp>
      <p:pic>
        <p:nvPicPr>
          <p:cNvPr id="12" name="image215.png"/>
          <p:cNvPicPr>
            <a:picLocks noChangeAspect="1"/>
          </p:cNvPicPr>
          <p:nvPr/>
        </p:nvPicPr>
        <p:blipFill>
          <a:blip r:embed="rId3"/>
          <a:srcRect/>
          <a:stretch>
            <a:fillRect/>
          </a:stretch>
        </p:blipFill>
        <p:spPr>
          <a:xfrm>
            <a:off x="3121340" y="1491164"/>
            <a:ext cx="3505029" cy="2766511"/>
          </a:xfrm>
          <a:prstGeom prst="rect">
            <a:avLst/>
          </a:prstGeom>
          <a:ln/>
        </p:spPr>
      </p:pic>
      <p:sp>
        <p:nvSpPr>
          <p:cNvPr id="4" name="Date Placeholder 3">
            <a:extLst>
              <a:ext uri="{FF2B5EF4-FFF2-40B4-BE49-F238E27FC236}">
                <a16:creationId xmlns:a16="http://schemas.microsoft.com/office/drawing/2014/main" id="{B520B81C-66EF-4AC9-8893-6F0BD5227A44}"/>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71F07ECF-6C08-4838-907F-CFFD1308BF2E}"/>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F77EBB1D-E8E8-4B8F-BE72-50F67A48B5D5}"/>
              </a:ext>
            </a:extLst>
          </p:cNvPr>
          <p:cNvSpPr>
            <a:spLocks noGrp="1"/>
          </p:cNvSpPr>
          <p:nvPr>
            <p:ph type="sldNum" sz="quarter" idx="12"/>
          </p:nvPr>
        </p:nvSpPr>
        <p:spPr/>
        <p:txBody>
          <a:bodyPr/>
          <a:lstStyle/>
          <a:p>
            <a:fld id="{D3D538F9-49A3-B84F-B36B-A7030CDE5D5B}" type="slidenum">
              <a:rPr lang="en-US" smtClean="0"/>
              <a:t>24</a:t>
            </a:fld>
            <a:endParaRPr lang="en-US"/>
          </a:p>
        </p:txBody>
      </p:sp>
      <p:sp>
        <p:nvSpPr>
          <p:cNvPr id="8" name="TextBox 7">
            <a:extLst>
              <a:ext uri="{FF2B5EF4-FFF2-40B4-BE49-F238E27FC236}">
                <a16:creationId xmlns:a16="http://schemas.microsoft.com/office/drawing/2014/main" id="{F029F2D5-80A6-4691-85D6-02CC9C72E5C9}"/>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830607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CORS Selection Criteria</a:t>
            </a:r>
          </a:p>
        </p:txBody>
      </p:sp>
      <p:sp>
        <p:nvSpPr>
          <p:cNvPr id="3" name="Content Placeholder 2"/>
          <p:cNvSpPr>
            <a:spLocks noGrp="1"/>
          </p:cNvSpPr>
          <p:nvPr>
            <p:ph idx="1"/>
          </p:nvPr>
        </p:nvSpPr>
        <p:spPr>
          <a:xfrm>
            <a:off x="96470" y="1313785"/>
            <a:ext cx="2854138" cy="3143163"/>
          </a:xfrm>
        </p:spPr>
        <p:txBody>
          <a:bodyPr>
            <a:noAutofit/>
          </a:bodyPr>
          <a:lstStyle/>
          <a:p>
            <a:r>
              <a:rPr lang="en-US" sz="1200" dirty="0">
                <a:latin typeface="Times New Roman" panose="02020603050405020304" pitchFamily="18" charset="0"/>
                <a:cs typeface="Times New Roman" panose="02020603050405020304" pitchFamily="18" charset="0"/>
              </a:rPr>
              <a:t>Data must be available at the time of the survey!</a:t>
            </a:r>
          </a:p>
          <a:p>
            <a:r>
              <a:rPr lang="en-US" sz="1200" dirty="0">
                <a:latin typeface="Times New Roman" panose="02020603050405020304" pitchFamily="18" charset="0"/>
                <a:cs typeface="Times New Roman" panose="02020603050405020304" pitchFamily="18" charset="0"/>
              </a:rPr>
              <a:t>Longer time series likely leads to better coordinates</a:t>
            </a:r>
          </a:p>
          <a:p>
            <a:r>
              <a:rPr lang="en-US" sz="1200" dirty="0">
                <a:latin typeface="Times New Roman" panose="02020603050405020304" pitchFamily="18" charset="0"/>
                <a:cs typeface="Times New Roman" panose="02020603050405020304" pitchFamily="18" charset="0"/>
              </a:rPr>
              <a:t>Computed velocities (from CORS Position and Velocities page)</a:t>
            </a:r>
          </a:p>
          <a:p>
            <a:r>
              <a:rPr lang="en-US" sz="1200" dirty="0">
                <a:latin typeface="Times New Roman" panose="02020603050405020304" pitchFamily="18" charset="0"/>
                <a:cs typeface="Times New Roman" panose="02020603050405020304" pitchFamily="18" charset="0"/>
              </a:rPr>
              <a:t>Good network accuracies (&lt; 3cm EH, &lt;1.5cm </a:t>
            </a:r>
            <a:r>
              <a:rPr lang="en-US" sz="1200" dirty="0" err="1">
                <a:latin typeface="Times New Roman" panose="02020603050405020304" pitchFamily="18" charset="0"/>
                <a:cs typeface="Times New Roman" panose="02020603050405020304" pitchFamily="18" charset="0"/>
              </a:rPr>
              <a:t>Lat</a:t>
            </a:r>
            <a:r>
              <a:rPr lang="en-US" sz="1200" dirty="0">
                <a:latin typeface="Times New Roman" panose="02020603050405020304" pitchFamily="18" charset="0"/>
                <a:cs typeface="Times New Roman" panose="02020603050405020304" pitchFamily="18" charset="0"/>
              </a:rPr>
              <a:t>/Lon) – see CORS datasheet</a:t>
            </a:r>
          </a:p>
          <a:p>
            <a:r>
              <a:rPr lang="en-US" sz="1200" b="1" dirty="0">
                <a:latin typeface="Times New Roman" panose="02020603050405020304" pitchFamily="18" charset="0"/>
                <a:cs typeface="Times New Roman" panose="02020603050405020304" pitchFamily="18" charset="0"/>
              </a:rPr>
              <a:t>Short term plots show low RMS, no bias, and consistent data</a:t>
            </a:r>
          </a:p>
          <a:p>
            <a:pPr marL="0" indent="0">
              <a:spcAft>
                <a:spcPts val="450"/>
              </a:spcAft>
              <a:buNone/>
            </a:pPr>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p:txBody>
      </p:sp>
      <p:pic>
        <p:nvPicPr>
          <p:cNvPr id="12" name="image323.png"/>
          <p:cNvPicPr>
            <a:picLocks noChangeAspect="1"/>
          </p:cNvPicPr>
          <p:nvPr/>
        </p:nvPicPr>
        <p:blipFill>
          <a:blip r:embed="rId3"/>
          <a:srcRect l="1678" r="1604"/>
          <a:stretch>
            <a:fillRect/>
          </a:stretch>
        </p:blipFill>
        <p:spPr>
          <a:xfrm>
            <a:off x="3490916" y="1313784"/>
            <a:ext cx="2734037" cy="3181801"/>
          </a:xfrm>
          <a:prstGeom prst="rect">
            <a:avLst/>
          </a:prstGeom>
          <a:ln/>
        </p:spPr>
      </p:pic>
      <p:cxnSp>
        <p:nvCxnSpPr>
          <p:cNvPr id="13" name="Straight Arrow Connector 12"/>
          <p:cNvCxnSpPr/>
          <p:nvPr/>
        </p:nvCxnSpPr>
        <p:spPr>
          <a:xfrm flipV="1">
            <a:off x="2125980" y="2953001"/>
            <a:ext cx="2307657" cy="109658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834622" y="3911084"/>
            <a:ext cx="1437774" cy="300082"/>
          </a:xfrm>
          <a:prstGeom prst="rect">
            <a:avLst/>
          </a:prstGeom>
          <a:noFill/>
        </p:spPr>
        <p:txBody>
          <a:bodyPr wrap="square" rtlCol="0">
            <a:spAutoFit/>
          </a:bodyPr>
          <a:lstStyle/>
          <a:p>
            <a:r>
              <a:rPr lang="en-US" sz="1350" dirty="0"/>
              <a:t>Bias shown here</a:t>
            </a:r>
          </a:p>
        </p:txBody>
      </p:sp>
      <p:sp>
        <p:nvSpPr>
          <p:cNvPr id="4" name="Date Placeholder 3">
            <a:extLst>
              <a:ext uri="{FF2B5EF4-FFF2-40B4-BE49-F238E27FC236}">
                <a16:creationId xmlns:a16="http://schemas.microsoft.com/office/drawing/2014/main" id="{68A17553-BDEC-4AA2-8403-8E20D2F25CE5}"/>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57650694-40AD-470C-9714-7CFF5F5C52D5}"/>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280F937A-123A-413E-AC5A-38A6520C9939}"/>
              </a:ext>
            </a:extLst>
          </p:cNvPr>
          <p:cNvSpPr>
            <a:spLocks noGrp="1"/>
          </p:cNvSpPr>
          <p:nvPr>
            <p:ph type="sldNum" sz="quarter" idx="12"/>
          </p:nvPr>
        </p:nvSpPr>
        <p:spPr/>
        <p:txBody>
          <a:bodyPr/>
          <a:lstStyle/>
          <a:p>
            <a:fld id="{D3D538F9-49A3-B84F-B36B-A7030CDE5D5B}" type="slidenum">
              <a:rPr lang="en-US" smtClean="0"/>
              <a:t>25</a:t>
            </a:fld>
            <a:endParaRPr lang="en-US"/>
          </a:p>
        </p:txBody>
      </p:sp>
      <p:sp>
        <p:nvSpPr>
          <p:cNvPr id="10" name="TextBox 9">
            <a:extLst>
              <a:ext uri="{FF2B5EF4-FFF2-40B4-BE49-F238E27FC236}">
                <a16:creationId xmlns:a16="http://schemas.microsoft.com/office/drawing/2014/main" id="{84816B3E-7723-4354-A613-88F969BECC65}"/>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074393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104.png">
            <a:extLst>
              <a:ext uri="{FF2B5EF4-FFF2-40B4-BE49-F238E27FC236}">
                <a16:creationId xmlns:a16="http://schemas.microsoft.com/office/drawing/2014/main" id="{25BC4BEA-3C70-A58D-650D-477B1CD55573}"/>
              </a:ext>
            </a:extLst>
          </p:cNvPr>
          <p:cNvPicPr>
            <a:picLocks noChangeAspect="1"/>
          </p:cNvPicPr>
          <p:nvPr/>
        </p:nvPicPr>
        <p:blipFill>
          <a:blip r:embed="rId3"/>
          <a:srcRect/>
          <a:stretch>
            <a:fillRect/>
          </a:stretch>
        </p:blipFill>
        <p:spPr>
          <a:xfrm>
            <a:off x="3450432" y="1455420"/>
            <a:ext cx="2802732" cy="2971324"/>
          </a:xfrm>
          <a:prstGeom prst="rect">
            <a:avLst/>
          </a:prstGeom>
          <a:ln/>
        </p:spPr>
      </p:pic>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CORS Selection Criteria</a:t>
            </a:r>
          </a:p>
        </p:txBody>
      </p:sp>
      <p:sp>
        <p:nvSpPr>
          <p:cNvPr id="3" name="Content Placeholder 2"/>
          <p:cNvSpPr>
            <a:spLocks noGrp="1"/>
          </p:cNvSpPr>
          <p:nvPr>
            <p:ph idx="1"/>
          </p:nvPr>
        </p:nvSpPr>
        <p:spPr>
          <a:xfrm>
            <a:off x="96470" y="1313785"/>
            <a:ext cx="2854138" cy="3143163"/>
          </a:xfrm>
        </p:spPr>
        <p:txBody>
          <a:bodyPr>
            <a:noAutofit/>
          </a:bodyPr>
          <a:lstStyle/>
          <a:p>
            <a:r>
              <a:rPr lang="en-US" sz="1200" dirty="0">
                <a:latin typeface="Times New Roman" panose="02020603050405020304" pitchFamily="18" charset="0"/>
                <a:cs typeface="Times New Roman" panose="02020603050405020304" pitchFamily="18" charset="0"/>
              </a:rPr>
              <a:t>Data must be available at the time of the survey!</a:t>
            </a:r>
          </a:p>
          <a:p>
            <a:r>
              <a:rPr lang="en-US" sz="1200" dirty="0">
                <a:latin typeface="Times New Roman" panose="02020603050405020304" pitchFamily="18" charset="0"/>
                <a:cs typeface="Times New Roman" panose="02020603050405020304" pitchFamily="18" charset="0"/>
              </a:rPr>
              <a:t>Longer time series likely leads to better coordinates</a:t>
            </a:r>
          </a:p>
          <a:p>
            <a:r>
              <a:rPr lang="en-US" sz="1200" dirty="0">
                <a:latin typeface="Times New Roman" panose="02020603050405020304" pitchFamily="18" charset="0"/>
                <a:cs typeface="Times New Roman" panose="02020603050405020304" pitchFamily="18" charset="0"/>
              </a:rPr>
              <a:t>Computed velocities (from CORS Position and Velocities page)</a:t>
            </a:r>
          </a:p>
          <a:p>
            <a:r>
              <a:rPr lang="en-US" sz="1200" dirty="0">
                <a:latin typeface="Times New Roman" panose="02020603050405020304" pitchFamily="18" charset="0"/>
                <a:cs typeface="Times New Roman" panose="02020603050405020304" pitchFamily="18" charset="0"/>
              </a:rPr>
              <a:t>Good network accuracies (&lt; 3cm EH, &lt;1.5cm </a:t>
            </a:r>
            <a:r>
              <a:rPr lang="en-US" sz="1200" dirty="0" err="1">
                <a:latin typeface="Times New Roman" panose="02020603050405020304" pitchFamily="18" charset="0"/>
                <a:cs typeface="Times New Roman" panose="02020603050405020304" pitchFamily="18" charset="0"/>
              </a:rPr>
              <a:t>Lat</a:t>
            </a:r>
            <a:r>
              <a:rPr lang="en-US" sz="1200" dirty="0">
                <a:latin typeface="Times New Roman" panose="02020603050405020304" pitchFamily="18" charset="0"/>
                <a:cs typeface="Times New Roman" panose="02020603050405020304" pitchFamily="18" charset="0"/>
              </a:rPr>
              <a:t>/Lon) – see CORS datasheet</a:t>
            </a:r>
          </a:p>
          <a:p>
            <a:r>
              <a:rPr lang="en-US" sz="1200" dirty="0">
                <a:latin typeface="Times New Roman" panose="02020603050405020304" pitchFamily="18" charset="0"/>
                <a:cs typeface="Times New Roman" panose="02020603050405020304" pitchFamily="18" charset="0"/>
              </a:rPr>
              <a:t>Short term plots show low RMS, no bias, and consistent data</a:t>
            </a:r>
          </a:p>
          <a:p>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p:txBody>
      </p:sp>
      <p:cxnSp>
        <p:nvCxnSpPr>
          <p:cNvPr id="8" name="Straight Arrow Connector 7"/>
          <p:cNvCxnSpPr/>
          <p:nvPr/>
        </p:nvCxnSpPr>
        <p:spPr>
          <a:xfrm flipV="1">
            <a:off x="2125980" y="2953001"/>
            <a:ext cx="2307657" cy="109658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834622" y="3911084"/>
            <a:ext cx="1437774" cy="300082"/>
          </a:xfrm>
          <a:prstGeom prst="rect">
            <a:avLst/>
          </a:prstGeom>
          <a:noFill/>
        </p:spPr>
        <p:txBody>
          <a:bodyPr wrap="square" rtlCol="0">
            <a:spAutoFit/>
          </a:bodyPr>
          <a:lstStyle/>
          <a:p>
            <a:r>
              <a:rPr lang="en-US" sz="1350" dirty="0"/>
              <a:t>     Better Data!</a:t>
            </a:r>
          </a:p>
        </p:txBody>
      </p:sp>
      <p:sp>
        <p:nvSpPr>
          <p:cNvPr id="4" name="Date Placeholder 3">
            <a:extLst>
              <a:ext uri="{FF2B5EF4-FFF2-40B4-BE49-F238E27FC236}">
                <a16:creationId xmlns:a16="http://schemas.microsoft.com/office/drawing/2014/main" id="{BB01BDB5-8664-462D-84A1-553EF68910C6}"/>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178882BF-1B15-4E2C-83BF-2D01CE036CD0}"/>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58D401B3-21CC-48F5-B897-0919E3DAF5AF}"/>
              </a:ext>
            </a:extLst>
          </p:cNvPr>
          <p:cNvSpPr>
            <a:spLocks noGrp="1"/>
          </p:cNvSpPr>
          <p:nvPr>
            <p:ph type="sldNum" sz="quarter" idx="12"/>
          </p:nvPr>
        </p:nvSpPr>
        <p:spPr/>
        <p:txBody>
          <a:bodyPr/>
          <a:lstStyle/>
          <a:p>
            <a:fld id="{D3D538F9-49A3-B84F-B36B-A7030CDE5D5B}" type="slidenum">
              <a:rPr lang="en-US" smtClean="0"/>
              <a:t>26</a:t>
            </a:fld>
            <a:endParaRPr lang="en-US"/>
          </a:p>
        </p:txBody>
      </p:sp>
      <p:sp>
        <p:nvSpPr>
          <p:cNvPr id="10" name="TextBox 9">
            <a:extLst>
              <a:ext uri="{FF2B5EF4-FFF2-40B4-BE49-F238E27FC236}">
                <a16:creationId xmlns:a16="http://schemas.microsoft.com/office/drawing/2014/main" id="{49A8B7D9-E8B2-49C0-8906-4F769534D526}"/>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38760223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3DC14-8F09-8D9F-93EE-DC02FC3C51D7}"/>
              </a:ext>
            </a:extLst>
          </p:cNvPr>
          <p:cNvSpPr>
            <a:spLocks noGrp="1"/>
          </p:cNvSpPr>
          <p:nvPr>
            <p:ph type="title"/>
          </p:nvPr>
        </p:nvSpPr>
        <p:spPr/>
        <p:txBody>
          <a:bodyPr/>
          <a:lstStyle/>
          <a:p>
            <a:r>
              <a:rPr lang="en-US" sz="2800" dirty="0">
                <a:latin typeface="Times New Roman" panose="02020603050405020304" pitchFamily="18" charset="0"/>
                <a:cs typeface="Times New Roman" panose="02020603050405020304" pitchFamily="18" charset="0"/>
              </a:rPr>
              <a:t>CORS Network Accuracies</a:t>
            </a:r>
            <a:br>
              <a:rPr lang="en-US"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(Chesapeake Tutorial Project)</a:t>
            </a:r>
          </a:p>
        </p:txBody>
      </p:sp>
      <p:sp>
        <p:nvSpPr>
          <p:cNvPr id="4" name="Date Placeholder 3">
            <a:extLst>
              <a:ext uri="{FF2B5EF4-FFF2-40B4-BE49-F238E27FC236}">
                <a16:creationId xmlns:a16="http://schemas.microsoft.com/office/drawing/2014/main" id="{DBEAD4E5-84C4-1607-AA2C-C3DC396CDA1E}"/>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2865C986-E7B2-8C48-7C80-55740537DCB2}"/>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BC1B4BF3-49F0-E0EB-418E-554E102B5DC5}"/>
              </a:ext>
            </a:extLst>
          </p:cNvPr>
          <p:cNvSpPr>
            <a:spLocks noGrp="1"/>
          </p:cNvSpPr>
          <p:nvPr>
            <p:ph type="sldNum" sz="quarter" idx="12"/>
          </p:nvPr>
        </p:nvSpPr>
        <p:spPr/>
        <p:txBody>
          <a:bodyPr/>
          <a:lstStyle/>
          <a:p>
            <a:fld id="{D3D538F9-49A3-B84F-B36B-A7030CDE5D5B}" type="slidenum">
              <a:rPr lang="en-US" smtClean="0"/>
              <a:t>27</a:t>
            </a:fld>
            <a:endParaRPr lang="en-US"/>
          </a:p>
        </p:txBody>
      </p:sp>
      <p:graphicFrame>
        <p:nvGraphicFramePr>
          <p:cNvPr id="7" name="Table 7">
            <a:extLst>
              <a:ext uri="{FF2B5EF4-FFF2-40B4-BE49-F238E27FC236}">
                <a16:creationId xmlns:a16="http://schemas.microsoft.com/office/drawing/2014/main" id="{9708D561-E982-8D2F-11F9-61ADA42ADE0C}"/>
              </a:ext>
            </a:extLst>
          </p:cNvPr>
          <p:cNvGraphicFramePr>
            <a:graphicFrameLocks noGrp="1"/>
          </p:cNvGraphicFramePr>
          <p:nvPr>
            <p:extLst>
              <p:ext uri="{D42A27DB-BD31-4B8C-83A1-F6EECF244321}">
                <p14:modId xmlns:p14="http://schemas.microsoft.com/office/powerpoint/2010/main" val="2161713816"/>
              </p:ext>
            </p:extLst>
          </p:nvPr>
        </p:nvGraphicFramePr>
        <p:xfrm>
          <a:off x="12366" y="1235869"/>
          <a:ext cx="6818027" cy="2529840"/>
        </p:xfrm>
        <a:graphic>
          <a:graphicData uri="http://schemas.openxmlformats.org/drawingml/2006/table">
            <a:tbl>
              <a:tblPr firstRow="1" bandRow="1">
                <a:tableStyleId>{5C22544A-7EE6-4342-B048-85BDC9FD1C3A}</a:tableStyleId>
              </a:tblPr>
              <a:tblGrid>
                <a:gridCol w="1115286">
                  <a:extLst>
                    <a:ext uri="{9D8B030D-6E8A-4147-A177-3AD203B41FA5}">
                      <a16:colId xmlns:a16="http://schemas.microsoft.com/office/drawing/2014/main" val="562347649"/>
                    </a:ext>
                  </a:extLst>
                </a:gridCol>
                <a:gridCol w="5702741">
                  <a:extLst>
                    <a:ext uri="{9D8B030D-6E8A-4147-A177-3AD203B41FA5}">
                      <a16:colId xmlns:a16="http://schemas.microsoft.com/office/drawing/2014/main" val="570211987"/>
                    </a:ext>
                  </a:extLst>
                </a:gridCol>
              </a:tblGrid>
              <a:tr h="175004">
                <a:tc>
                  <a:txBody>
                    <a:bodyPr/>
                    <a:lstStyle/>
                    <a:p>
                      <a:r>
                        <a:rPr lang="en-US" sz="1600" dirty="0"/>
                        <a:t>CORS</a:t>
                      </a:r>
                    </a:p>
                  </a:txBody>
                  <a:tcPr/>
                </a:tc>
                <a:tc>
                  <a:txBody>
                    <a:bodyPr/>
                    <a:lstStyle/>
                    <a:p>
                      <a:r>
                        <a:rPr lang="en-US" sz="1600" dirty="0"/>
                        <a:t>Network Accuracies </a:t>
                      </a:r>
                    </a:p>
                  </a:txBody>
                  <a:tcPr/>
                </a:tc>
                <a:extLst>
                  <a:ext uri="{0D108BD9-81ED-4DB2-BD59-A6C34878D82A}">
                    <a16:rowId xmlns:a16="http://schemas.microsoft.com/office/drawing/2014/main" val="590323698"/>
                  </a:ext>
                </a:extLst>
              </a:tr>
              <a:tr h="204291">
                <a:tc>
                  <a:txBody>
                    <a:bodyPr/>
                    <a:lstStyle/>
                    <a:p>
                      <a:endParaRPr lang="en-US" sz="900" b="1" dirty="0">
                        <a:latin typeface="Courier New" panose="02070309020205020404" pitchFamily="49" charset="0"/>
                        <a:cs typeface="Courier New" panose="02070309020205020404" pitchFamily="49" charset="0"/>
                      </a:endParaRPr>
                    </a:p>
                    <a:p>
                      <a:endParaRPr lang="en-US" sz="900" b="1" dirty="0">
                        <a:latin typeface="Courier New" panose="02070309020205020404" pitchFamily="49" charset="0"/>
                        <a:cs typeface="Courier New" panose="02070309020205020404" pitchFamily="49" charset="0"/>
                      </a:endParaRPr>
                    </a:p>
                  </a:txBody>
                  <a:tcPr/>
                </a:tc>
                <a:tc>
                  <a:txBody>
                    <a:bodyPr/>
                    <a:lstStyle/>
                    <a:p>
                      <a:r>
                        <a:rPr lang="en-US" sz="900" b="1" dirty="0">
                          <a:latin typeface="Courier New" panose="02070309020205020404" pitchFamily="49" charset="0"/>
                          <a:cs typeface="Courier New" panose="02070309020205020404" pitchFamily="49" charset="0"/>
                        </a:rPr>
                        <a:t>       FGDC (95% conf, cm)     Standard deviation (cm)     </a:t>
                      </a:r>
                      <a:r>
                        <a:rPr lang="en-US" sz="900" b="1" dirty="0" err="1">
                          <a:latin typeface="Courier New" panose="02070309020205020404" pitchFamily="49" charset="0"/>
                          <a:cs typeface="Courier New" panose="02070309020205020404" pitchFamily="49" charset="0"/>
                        </a:rPr>
                        <a:t>CorrNE</a:t>
                      </a:r>
                      <a:r>
                        <a:rPr lang="en-US" sz="900" b="1" dirty="0">
                          <a:latin typeface="Courier New" panose="02070309020205020404" pitchFamily="49" charset="0"/>
                          <a:cs typeface="Courier New" panose="02070309020205020404" pitchFamily="49" charset="0"/>
                        </a:rPr>
                        <a:t> </a:t>
                      </a:r>
                    </a:p>
                    <a:p>
                      <a:r>
                        <a:rPr lang="en-US" sz="900" b="1" dirty="0">
                          <a:latin typeface="Courier New" panose="02070309020205020404" pitchFamily="49" charset="0"/>
                          <a:cs typeface="Courier New" panose="02070309020205020404" pitchFamily="49" charset="0"/>
                        </a:rPr>
                        <a:t>          </a:t>
                      </a:r>
                      <a:r>
                        <a:rPr lang="en-US" sz="900" b="1" dirty="0" err="1">
                          <a:latin typeface="Courier New" panose="02070309020205020404" pitchFamily="49" charset="0"/>
                          <a:cs typeface="Courier New" panose="02070309020205020404" pitchFamily="49" charset="0"/>
                        </a:rPr>
                        <a:t>Horiz</a:t>
                      </a:r>
                      <a:r>
                        <a:rPr lang="en-US" sz="900" b="1" dirty="0">
                          <a:latin typeface="Courier New" panose="02070309020205020404" pitchFamily="49" charset="0"/>
                          <a:cs typeface="Courier New" panose="02070309020205020404" pitchFamily="49" charset="0"/>
                        </a:rPr>
                        <a:t>  </a:t>
                      </a:r>
                      <a:r>
                        <a:rPr lang="en-US" sz="900" b="1" dirty="0" err="1">
                          <a:latin typeface="Courier New" panose="02070309020205020404" pitchFamily="49" charset="0"/>
                          <a:cs typeface="Courier New" panose="02070309020205020404" pitchFamily="49" charset="0"/>
                        </a:rPr>
                        <a:t>Ellip</a:t>
                      </a:r>
                      <a:r>
                        <a:rPr lang="en-US" sz="900" b="1" dirty="0">
                          <a:latin typeface="Courier New" panose="02070309020205020404" pitchFamily="49" charset="0"/>
                          <a:cs typeface="Courier New" panose="02070309020205020404" pitchFamily="49" charset="0"/>
                        </a:rPr>
                        <a:t>           SD_N   SD_E   </a:t>
                      </a:r>
                      <a:r>
                        <a:rPr lang="en-US" sz="900" b="1" dirty="0" err="1">
                          <a:latin typeface="Courier New" panose="02070309020205020404" pitchFamily="49" charset="0"/>
                          <a:cs typeface="Courier New" panose="02070309020205020404" pitchFamily="49" charset="0"/>
                        </a:rPr>
                        <a:t>SD_h</a:t>
                      </a:r>
                      <a:r>
                        <a:rPr lang="en-US" sz="900" b="1" dirty="0">
                          <a:latin typeface="Courier New" panose="02070309020205020404" pitchFamily="49" charset="0"/>
                          <a:cs typeface="Courier New" panose="02070309020205020404" pitchFamily="49" charset="0"/>
                        </a:rPr>
                        <a:t>      (unitless)</a:t>
                      </a:r>
                    </a:p>
                  </a:txBody>
                  <a:tcPr/>
                </a:tc>
                <a:extLst>
                  <a:ext uri="{0D108BD9-81ED-4DB2-BD59-A6C34878D82A}">
                    <a16:rowId xmlns:a16="http://schemas.microsoft.com/office/drawing/2014/main" val="2796741439"/>
                  </a:ext>
                </a:extLst>
              </a:tr>
              <a:tr h="175004">
                <a:tc>
                  <a:txBody>
                    <a:bodyPr/>
                    <a:lstStyle/>
                    <a:p>
                      <a:r>
                        <a:rPr lang="en-US" sz="900" b="1" dirty="0">
                          <a:latin typeface="Courier New" panose="02070309020205020404" pitchFamily="49" charset="0"/>
                          <a:cs typeface="Courier New" panose="02070309020205020404" pitchFamily="49" charset="0"/>
                        </a:rPr>
                        <a:t>ASUB</a:t>
                      </a:r>
                    </a:p>
                  </a:txBody>
                  <a:tcPr/>
                </a:tc>
                <a:tc>
                  <a:txBody>
                    <a:bodyPr/>
                    <a:lstStyle/>
                    <a:p>
                      <a:r>
                        <a:rPr lang="en-US" sz="900" b="1" dirty="0">
                          <a:latin typeface="Courier New" panose="02070309020205020404" pitchFamily="49" charset="0"/>
                          <a:cs typeface="Courier New" panose="02070309020205020404" pitchFamily="49" charset="0"/>
                        </a:rPr>
                        <a:t>NETWORK    0.15   0.45           0.06   0.06   0.23     -0.03664600</a:t>
                      </a:r>
                    </a:p>
                  </a:txBody>
                  <a:tcPr/>
                </a:tc>
                <a:extLst>
                  <a:ext uri="{0D108BD9-81ED-4DB2-BD59-A6C34878D82A}">
                    <a16:rowId xmlns:a16="http://schemas.microsoft.com/office/drawing/2014/main" val="3979466238"/>
                  </a:ext>
                </a:extLst>
              </a:tr>
              <a:tr h="175004">
                <a:tc>
                  <a:txBody>
                    <a:bodyPr/>
                    <a:lstStyle/>
                    <a:p>
                      <a:r>
                        <a:rPr lang="en-US" sz="900" b="1" dirty="0">
                          <a:latin typeface="Courier New" panose="02070309020205020404" pitchFamily="49" charset="0"/>
                          <a:cs typeface="Courier New" panose="02070309020205020404" pitchFamily="49" charset="0"/>
                        </a:rPr>
                        <a:t>LOY2</a:t>
                      </a:r>
                    </a:p>
                  </a:txBody>
                  <a:tcPr/>
                </a:tc>
                <a:tc>
                  <a:txBody>
                    <a:bodyPr/>
                    <a:lstStyle/>
                    <a:p>
                      <a:r>
                        <a:rPr lang="en-US" sz="900" b="1" dirty="0">
                          <a:latin typeface="Courier New" panose="02070309020205020404" pitchFamily="49" charset="0"/>
                          <a:cs typeface="Courier New" panose="02070309020205020404" pitchFamily="49" charset="0"/>
                        </a:rPr>
                        <a:t>NETWORK    0.12   0.32           0.05   0.05   0.16     -0.03478100</a:t>
                      </a:r>
                    </a:p>
                  </a:txBody>
                  <a:tcPr/>
                </a:tc>
                <a:extLst>
                  <a:ext uri="{0D108BD9-81ED-4DB2-BD59-A6C34878D82A}">
                    <a16:rowId xmlns:a16="http://schemas.microsoft.com/office/drawing/2014/main" val="4251375362"/>
                  </a:ext>
                </a:extLst>
              </a:tr>
              <a:tr h="175004">
                <a:tc>
                  <a:txBody>
                    <a:bodyPr/>
                    <a:lstStyle/>
                    <a:p>
                      <a:r>
                        <a:rPr lang="en-US" sz="900" b="1" dirty="0">
                          <a:latin typeface="Courier New" panose="02070309020205020404" pitchFamily="49" charset="0"/>
                          <a:cs typeface="Courier New" panose="02070309020205020404" pitchFamily="49" charset="0"/>
                        </a:rPr>
                        <a:t>LOYW</a:t>
                      </a:r>
                    </a:p>
                  </a:txBody>
                  <a:tcPr/>
                </a:tc>
                <a:tc>
                  <a:txBody>
                    <a:bodyPr/>
                    <a:lstStyle/>
                    <a:p>
                      <a:r>
                        <a:rPr lang="en-US" sz="900" b="1" dirty="0">
                          <a:latin typeface="Courier New" panose="02070309020205020404" pitchFamily="49" charset="0"/>
                          <a:cs typeface="Courier New" panose="02070309020205020404" pitchFamily="49" charset="0"/>
                        </a:rPr>
                        <a:t>NETWORK    0.09   0.20           0.03   0.04   0.10     -0.25218600</a:t>
                      </a:r>
                    </a:p>
                  </a:txBody>
                  <a:tcPr/>
                </a:tc>
                <a:extLst>
                  <a:ext uri="{0D108BD9-81ED-4DB2-BD59-A6C34878D82A}">
                    <a16:rowId xmlns:a16="http://schemas.microsoft.com/office/drawing/2014/main" val="2689279471"/>
                  </a:ext>
                </a:extLst>
              </a:tr>
              <a:tr h="175004">
                <a:tc>
                  <a:txBody>
                    <a:bodyPr/>
                    <a:lstStyle/>
                    <a:p>
                      <a:r>
                        <a:rPr lang="en-US" sz="900" b="1" dirty="0">
                          <a:latin typeface="Courier New" panose="02070309020205020404" pitchFamily="49" charset="0"/>
                          <a:cs typeface="Courier New" panose="02070309020205020404" pitchFamily="49" charset="0"/>
                        </a:rPr>
                        <a:t>LOYZ</a:t>
                      </a:r>
                    </a:p>
                  </a:txBody>
                  <a:tcPr/>
                </a:tc>
                <a:tc>
                  <a:txBody>
                    <a:bodyPr/>
                    <a:lstStyle/>
                    <a:p>
                      <a:r>
                        <a:rPr lang="en-US" sz="900" b="1" dirty="0">
                          <a:latin typeface="Courier New" panose="02070309020205020404" pitchFamily="49" charset="0"/>
                          <a:cs typeface="Courier New" panose="02070309020205020404" pitchFamily="49" charset="0"/>
                        </a:rPr>
                        <a:t>NETWORK    0.12   0.18           0.03   0.06   0.09     -0.01925400</a:t>
                      </a:r>
                    </a:p>
                  </a:txBody>
                  <a:tcPr/>
                </a:tc>
                <a:extLst>
                  <a:ext uri="{0D108BD9-81ED-4DB2-BD59-A6C34878D82A}">
                    <a16:rowId xmlns:a16="http://schemas.microsoft.com/office/drawing/2014/main" val="2764298882"/>
                  </a:ext>
                </a:extLst>
              </a:tr>
              <a:tr h="175004">
                <a:tc>
                  <a:txBody>
                    <a:bodyPr/>
                    <a:lstStyle/>
                    <a:p>
                      <a:r>
                        <a:rPr lang="en-US" sz="900" b="1" dirty="0">
                          <a:latin typeface="Courier New" panose="02070309020205020404" pitchFamily="49" charset="0"/>
                          <a:cs typeface="Courier New" panose="02070309020205020404" pitchFamily="49" charset="0"/>
                        </a:rPr>
                        <a:t>LS03</a:t>
                      </a:r>
                    </a:p>
                  </a:txBody>
                  <a:tcPr/>
                </a:tc>
                <a:tc>
                  <a:txBody>
                    <a:bodyPr/>
                    <a:lstStyle/>
                    <a:p>
                      <a:r>
                        <a:rPr lang="en-US" sz="900" b="1" dirty="0">
                          <a:latin typeface="Courier New" panose="02070309020205020404" pitchFamily="49" charset="0"/>
                          <a:cs typeface="Courier New" panose="02070309020205020404" pitchFamily="49" charset="0"/>
                        </a:rPr>
                        <a:t>NETWORK    0.12   0.24           0.03   0.05   0.12     -0.38625600</a:t>
                      </a:r>
                    </a:p>
                  </a:txBody>
                  <a:tcPr/>
                </a:tc>
                <a:extLst>
                  <a:ext uri="{0D108BD9-81ED-4DB2-BD59-A6C34878D82A}">
                    <a16:rowId xmlns:a16="http://schemas.microsoft.com/office/drawing/2014/main" val="561033176"/>
                  </a:ext>
                </a:extLst>
              </a:tr>
              <a:tr h="175004">
                <a:tc>
                  <a:txBody>
                    <a:bodyPr/>
                    <a:lstStyle/>
                    <a:p>
                      <a:r>
                        <a:rPr lang="en-US" sz="900" b="1" dirty="0">
                          <a:latin typeface="Courier New" panose="02070309020205020404" pitchFamily="49" charset="0"/>
                          <a:cs typeface="Courier New" panose="02070309020205020404" pitchFamily="49" charset="0"/>
                        </a:rPr>
                        <a:t>NCEL</a:t>
                      </a:r>
                    </a:p>
                  </a:txBody>
                  <a:tcPr/>
                </a:tc>
                <a:tc>
                  <a:txBody>
                    <a:bodyPr/>
                    <a:lstStyle/>
                    <a:p>
                      <a:r>
                        <a:rPr lang="en-US" sz="900" b="1" dirty="0">
                          <a:latin typeface="Courier New" panose="02070309020205020404" pitchFamily="49" charset="0"/>
                          <a:cs typeface="Courier New" panose="02070309020205020404" pitchFamily="49" charset="0"/>
                        </a:rPr>
                        <a:t>NETWORK    0.09   0.20           0.03   0.04   0.10     -0.31335900</a:t>
                      </a:r>
                    </a:p>
                  </a:txBody>
                  <a:tcPr/>
                </a:tc>
                <a:extLst>
                  <a:ext uri="{0D108BD9-81ED-4DB2-BD59-A6C34878D82A}">
                    <a16:rowId xmlns:a16="http://schemas.microsoft.com/office/drawing/2014/main" val="2183190894"/>
                  </a:ext>
                </a:extLst>
              </a:tr>
              <a:tr h="175004">
                <a:tc>
                  <a:txBody>
                    <a:bodyPr/>
                    <a:lstStyle/>
                    <a:p>
                      <a:r>
                        <a:rPr lang="en-US" sz="900" b="1" dirty="0">
                          <a:latin typeface="Courier New" panose="02070309020205020404" pitchFamily="49" charset="0"/>
                          <a:cs typeface="Courier New" panose="02070309020205020404" pitchFamily="49" charset="0"/>
                        </a:rPr>
                        <a:t>NCGA</a:t>
                      </a:r>
                    </a:p>
                  </a:txBody>
                  <a:tcPr/>
                </a:tc>
                <a:tc>
                  <a:txBody>
                    <a:bodyPr/>
                    <a:lstStyle/>
                    <a:p>
                      <a:r>
                        <a:rPr lang="en-US" sz="900" b="1" dirty="0">
                          <a:latin typeface="Courier New" panose="02070309020205020404" pitchFamily="49" charset="0"/>
                          <a:cs typeface="Courier New" panose="02070309020205020404" pitchFamily="49" charset="0"/>
                        </a:rPr>
                        <a:t>NETWORK    0.13   0.39           0.05   0.05   0.20     -0.09434300</a:t>
                      </a:r>
                    </a:p>
                  </a:txBody>
                  <a:tcPr/>
                </a:tc>
                <a:extLst>
                  <a:ext uri="{0D108BD9-81ED-4DB2-BD59-A6C34878D82A}">
                    <a16:rowId xmlns:a16="http://schemas.microsoft.com/office/drawing/2014/main" val="4164229090"/>
                  </a:ext>
                </a:extLst>
              </a:tr>
              <a:tr h="175004">
                <a:tc>
                  <a:txBody>
                    <a:bodyPr/>
                    <a:lstStyle/>
                    <a:p>
                      <a:r>
                        <a:rPr lang="en-US" sz="900" b="1" dirty="0">
                          <a:latin typeface="Courier New" panose="02070309020205020404" pitchFamily="49" charset="0"/>
                          <a:cs typeface="Courier New" panose="02070309020205020404" pitchFamily="49" charset="0"/>
                        </a:rPr>
                        <a:t>VAGP</a:t>
                      </a:r>
                    </a:p>
                  </a:txBody>
                  <a:tcPr/>
                </a:tc>
                <a:tc>
                  <a:txBody>
                    <a:bodyPr/>
                    <a:lstStyle/>
                    <a:p>
                      <a:pPr marL="0" marR="0" lvl="0" indent="0" algn="l" defTabSz="257175" rtl="0" eaLnBrk="1" fontAlgn="auto" latinLnBrk="0" hangingPunct="1">
                        <a:lnSpc>
                          <a:spcPct val="100000"/>
                        </a:lnSpc>
                        <a:spcBef>
                          <a:spcPts val="0"/>
                        </a:spcBef>
                        <a:spcAft>
                          <a:spcPts val="0"/>
                        </a:spcAft>
                        <a:buClrTx/>
                        <a:buSzTx/>
                        <a:buFontTx/>
                        <a:buNone/>
                        <a:tabLst/>
                        <a:defRPr/>
                      </a:pPr>
                      <a:r>
                        <a:rPr lang="en-US" sz="900" b="1" dirty="0">
                          <a:latin typeface="Courier New" panose="02070309020205020404" pitchFamily="49" charset="0"/>
                          <a:cs typeface="Courier New" panose="02070309020205020404" pitchFamily="49" charset="0"/>
                        </a:rPr>
                        <a:t>NETWORK    0.13   0.35           0.05   0.06   0.18     -0.11339600</a:t>
                      </a:r>
                    </a:p>
                  </a:txBody>
                  <a:tcPr/>
                </a:tc>
                <a:extLst>
                  <a:ext uri="{0D108BD9-81ED-4DB2-BD59-A6C34878D82A}">
                    <a16:rowId xmlns:a16="http://schemas.microsoft.com/office/drawing/2014/main" val="160113509"/>
                  </a:ext>
                </a:extLst>
              </a:tr>
            </a:tbl>
          </a:graphicData>
        </a:graphic>
      </p:graphicFrame>
      <p:sp>
        <p:nvSpPr>
          <p:cNvPr id="8" name="TextBox 7">
            <a:extLst>
              <a:ext uri="{FF2B5EF4-FFF2-40B4-BE49-F238E27FC236}">
                <a16:creationId xmlns:a16="http://schemas.microsoft.com/office/drawing/2014/main" id="{DFFB29A7-8714-2634-6B0A-3A22AEB6AF07}"/>
              </a:ext>
            </a:extLst>
          </p:cNvPr>
          <p:cNvSpPr txBox="1"/>
          <p:nvPr/>
        </p:nvSpPr>
        <p:spPr>
          <a:xfrm rot="21376703">
            <a:off x="1330426" y="4106676"/>
            <a:ext cx="2292325" cy="646331"/>
          </a:xfrm>
          <a:prstGeom prst="rect">
            <a:avLst/>
          </a:prstGeom>
          <a:noFill/>
        </p:spPr>
        <p:txBody>
          <a:bodyPr wrap="square" rtlCol="0">
            <a:spAutoFit/>
          </a:bodyPr>
          <a:lstStyle/>
          <a:p>
            <a:r>
              <a:rPr lang="en-US" sz="1200" dirty="0">
                <a:solidFill>
                  <a:srgbClr val="FF0000"/>
                </a:solidFill>
                <a:latin typeface="Helvetica Neue" panose="020B0604020202020204" charset="0"/>
                <a:cs typeface="Times New Roman" panose="02020603050405020304" pitchFamily="18" charset="0"/>
              </a:rPr>
              <a:t>All network accuracies are: </a:t>
            </a:r>
          </a:p>
          <a:p>
            <a:r>
              <a:rPr lang="en-US" sz="1200" dirty="0">
                <a:solidFill>
                  <a:srgbClr val="FF0000"/>
                </a:solidFill>
                <a:latin typeface="Helvetica Neue" panose="020B0604020202020204" charset="0"/>
                <a:cs typeface="Times New Roman" panose="02020603050405020304" pitchFamily="18" charset="0"/>
              </a:rPr>
              <a:t>- less than 1.5 cm </a:t>
            </a:r>
            <a:r>
              <a:rPr lang="en-US" sz="1200" dirty="0" err="1">
                <a:solidFill>
                  <a:srgbClr val="FF0000"/>
                </a:solidFill>
                <a:latin typeface="Helvetica Neue" panose="020B0604020202020204" charset="0"/>
                <a:cs typeface="Times New Roman" panose="02020603050405020304" pitchFamily="18" charset="0"/>
              </a:rPr>
              <a:t>Horiz</a:t>
            </a:r>
            <a:r>
              <a:rPr lang="en-US" sz="1200" dirty="0">
                <a:solidFill>
                  <a:srgbClr val="FF0000"/>
                </a:solidFill>
                <a:latin typeface="Helvetica Neue" panose="020B0604020202020204" charset="0"/>
                <a:cs typeface="Times New Roman" panose="02020603050405020304" pitchFamily="18" charset="0"/>
              </a:rPr>
              <a:t> and </a:t>
            </a:r>
          </a:p>
          <a:p>
            <a:r>
              <a:rPr lang="en-US" sz="1200" dirty="0">
                <a:solidFill>
                  <a:srgbClr val="FF0000"/>
                </a:solidFill>
                <a:latin typeface="Helvetica Neue" panose="020B0604020202020204" charset="0"/>
                <a:cs typeface="Times New Roman" panose="02020603050405020304" pitchFamily="18" charset="0"/>
              </a:rPr>
              <a:t>- less than  3 cm </a:t>
            </a:r>
            <a:r>
              <a:rPr lang="en-US" sz="1200" dirty="0" err="1">
                <a:solidFill>
                  <a:srgbClr val="FF0000"/>
                </a:solidFill>
                <a:latin typeface="Helvetica Neue" panose="020B0604020202020204" charset="0"/>
                <a:cs typeface="Times New Roman" panose="02020603050405020304" pitchFamily="18" charset="0"/>
              </a:rPr>
              <a:t>Ellip</a:t>
            </a:r>
            <a:r>
              <a:rPr lang="en-US" sz="1200" dirty="0">
                <a:solidFill>
                  <a:srgbClr val="FF0000"/>
                </a:solidFill>
                <a:latin typeface="Helvetica Neue" panose="020B0604020202020204" charset="0"/>
                <a:cs typeface="Times New Roman" panose="02020603050405020304" pitchFamily="18" charset="0"/>
              </a:rPr>
              <a:t>  </a:t>
            </a:r>
          </a:p>
        </p:txBody>
      </p:sp>
      <p:sp>
        <p:nvSpPr>
          <p:cNvPr id="9" name="TextBox 8">
            <a:extLst>
              <a:ext uri="{FF2B5EF4-FFF2-40B4-BE49-F238E27FC236}">
                <a16:creationId xmlns:a16="http://schemas.microsoft.com/office/drawing/2014/main" id="{68203342-A7EB-E1C7-D065-BE442A65556D}"/>
              </a:ext>
            </a:extLst>
          </p:cNvPr>
          <p:cNvSpPr txBox="1"/>
          <p:nvPr/>
        </p:nvSpPr>
        <p:spPr>
          <a:xfrm>
            <a:off x="3316245" y="3802129"/>
            <a:ext cx="2574758" cy="230832"/>
          </a:xfrm>
          <a:prstGeom prst="rect">
            <a:avLst/>
          </a:prstGeom>
          <a:noFill/>
        </p:spPr>
        <p:txBody>
          <a:bodyPr wrap="square" rtlCol="0">
            <a:spAutoFit/>
          </a:bodyPr>
          <a:lstStyle/>
          <a:p>
            <a:r>
              <a:rPr lang="en-US" sz="900" i="1" dirty="0"/>
              <a:t>Source: NGS Datasheets November 01, 2022</a:t>
            </a:r>
          </a:p>
        </p:txBody>
      </p:sp>
      <p:cxnSp>
        <p:nvCxnSpPr>
          <p:cNvPr id="10" name="Straight Arrow Connector 9">
            <a:extLst>
              <a:ext uri="{FF2B5EF4-FFF2-40B4-BE49-F238E27FC236}">
                <a16:creationId xmlns:a16="http://schemas.microsoft.com/office/drawing/2014/main" id="{B97E193F-63AF-FCB8-9643-EB9C2DBB0B2E}"/>
              </a:ext>
            </a:extLst>
          </p:cNvPr>
          <p:cNvCxnSpPr>
            <a:cxnSpLocks/>
          </p:cNvCxnSpPr>
          <p:nvPr/>
        </p:nvCxnSpPr>
        <p:spPr>
          <a:xfrm flipV="1">
            <a:off x="2109083" y="3802129"/>
            <a:ext cx="0" cy="27987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4BD39C73-699B-0068-7774-FE9AB3F2FA00}"/>
              </a:ext>
            </a:extLst>
          </p:cNvPr>
          <p:cNvCxnSpPr>
            <a:cxnSpLocks/>
          </p:cNvCxnSpPr>
          <p:nvPr/>
        </p:nvCxnSpPr>
        <p:spPr>
          <a:xfrm flipV="1">
            <a:off x="2574304" y="3802129"/>
            <a:ext cx="0" cy="27987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0033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2B248-3EC8-0A2A-90D1-92495EC0AE10}"/>
              </a:ext>
            </a:extLst>
          </p:cNvPr>
          <p:cNvSpPr>
            <a:spLocks noGrp="1"/>
          </p:cNvSpPr>
          <p:nvPr>
            <p:ph type="title"/>
          </p:nvPr>
        </p:nvSpPr>
        <p:spPr/>
        <p:txBody>
          <a:bodyPr/>
          <a:lstStyle/>
          <a:p>
            <a:r>
              <a:rPr lang="en-US" sz="2800" dirty="0">
                <a:latin typeface="Times New Roman" panose="02020603050405020304" pitchFamily="18" charset="0"/>
                <a:cs typeface="Times New Roman" panose="02020603050405020304" pitchFamily="18" charset="0"/>
              </a:rPr>
              <a:t>CORS Velocity Status</a:t>
            </a:r>
            <a:br>
              <a:rPr lang="en-US" sz="28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(Chesapeake Tutorial Project)</a:t>
            </a:r>
          </a:p>
        </p:txBody>
      </p:sp>
      <p:sp>
        <p:nvSpPr>
          <p:cNvPr id="4" name="Date Placeholder 3">
            <a:extLst>
              <a:ext uri="{FF2B5EF4-FFF2-40B4-BE49-F238E27FC236}">
                <a16:creationId xmlns:a16="http://schemas.microsoft.com/office/drawing/2014/main" id="{FF54AB1F-F008-F1E7-07B9-11565F9FA5FC}"/>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86233252-CAD5-0780-97DA-CD9930E0001A}"/>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9DFCC2D7-15BF-9737-2DD9-98268A19E9A2}"/>
              </a:ext>
            </a:extLst>
          </p:cNvPr>
          <p:cNvSpPr>
            <a:spLocks noGrp="1"/>
          </p:cNvSpPr>
          <p:nvPr>
            <p:ph type="sldNum" sz="quarter" idx="12"/>
          </p:nvPr>
        </p:nvSpPr>
        <p:spPr/>
        <p:txBody>
          <a:bodyPr/>
          <a:lstStyle/>
          <a:p>
            <a:fld id="{D3D538F9-49A3-B84F-B36B-A7030CDE5D5B}" type="slidenum">
              <a:rPr lang="en-US" smtClean="0"/>
              <a:t>28</a:t>
            </a:fld>
            <a:endParaRPr lang="en-US"/>
          </a:p>
        </p:txBody>
      </p:sp>
      <p:sp>
        <p:nvSpPr>
          <p:cNvPr id="13" name="TextBox 12">
            <a:extLst>
              <a:ext uri="{FF2B5EF4-FFF2-40B4-BE49-F238E27FC236}">
                <a16:creationId xmlns:a16="http://schemas.microsoft.com/office/drawing/2014/main" id="{1638AE85-DD5C-D0F0-3ED7-45256FD0046B}"/>
              </a:ext>
            </a:extLst>
          </p:cNvPr>
          <p:cNvSpPr txBox="1"/>
          <p:nvPr/>
        </p:nvSpPr>
        <p:spPr>
          <a:xfrm rot="21376703">
            <a:off x="1645614" y="4391169"/>
            <a:ext cx="2419761" cy="276999"/>
          </a:xfrm>
          <a:prstGeom prst="rect">
            <a:avLst/>
          </a:prstGeom>
          <a:noFill/>
        </p:spPr>
        <p:txBody>
          <a:bodyPr wrap="square" rtlCol="0">
            <a:spAutoFit/>
          </a:bodyPr>
          <a:lstStyle/>
          <a:p>
            <a:r>
              <a:rPr lang="en-US" sz="1200" dirty="0">
                <a:solidFill>
                  <a:srgbClr val="FF0000"/>
                </a:solidFill>
                <a:latin typeface="Helvetica Neue" panose="020B0604020202020204" charset="0"/>
                <a:cs typeface="Times New Roman" panose="02020603050405020304" pitchFamily="18" charset="0"/>
              </a:rPr>
              <a:t>All are COMPUTED velocities. </a:t>
            </a:r>
          </a:p>
        </p:txBody>
      </p:sp>
      <p:cxnSp>
        <p:nvCxnSpPr>
          <p:cNvPr id="15" name="Straight Arrow Connector 14">
            <a:extLst>
              <a:ext uri="{FF2B5EF4-FFF2-40B4-BE49-F238E27FC236}">
                <a16:creationId xmlns:a16="http://schemas.microsoft.com/office/drawing/2014/main" id="{E0A6B18C-FC4E-1085-9E55-ECD377C65201}"/>
              </a:ext>
            </a:extLst>
          </p:cNvPr>
          <p:cNvCxnSpPr>
            <a:cxnSpLocks/>
            <a:stCxn id="13" idx="0"/>
          </p:cNvCxnSpPr>
          <p:nvPr/>
        </p:nvCxnSpPr>
        <p:spPr>
          <a:xfrm flipV="1">
            <a:off x="2846505" y="3795295"/>
            <a:ext cx="8988" cy="596166"/>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74FCD662-DCBC-2017-E2E5-79D1761895FF}"/>
              </a:ext>
            </a:extLst>
          </p:cNvPr>
          <p:cNvSpPr txBox="1"/>
          <p:nvPr/>
        </p:nvSpPr>
        <p:spPr>
          <a:xfrm>
            <a:off x="3313561" y="3797429"/>
            <a:ext cx="3441557" cy="230832"/>
          </a:xfrm>
          <a:prstGeom prst="rect">
            <a:avLst/>
          </a:prstGeom>
          <a:noFill/>
        </p:spPr>
        <p:txBody>
          <a:bodyPr wrap="square" rtlCol="0">
            <a:spAutoFit/>
          </a:bodyPr>
          <a:lstStyle/>
          <a:p>
            <a:r>
              <a:rPr lang="en-US" sz="900" i="1" dirty="0"/>
              <a:t>Source: NGS </a:t>
            </a:r>
            <a:r>
              <a:rPr lang="en-US" sz="900" i="1" dirty="0">
                <a:cs typeface="Times New Roman" panose="02020603050405020304" pitchFamily="18" charset="0"/>
              </a:rPr>
              <a:t>CORS Position and Velocities </a:t>
            </a:r>
            <a:r>
              <a:rPr lang="en-US" sz="900" i="1" dirty="0"/>
              <a:t>November 01, 2022</a:t>
            </a:r>
          </a:p>
        </p:txBody>
      </p:sp>
      <p:graphicFrame>
        <p:nvGraphicFramePr>
          <p:cNvPr id="18" name="Table 7">
            <a:extLst>
              <a:ext uri="{FF2B5EF4-FFF2-40B4-BE49-F238E27FC236}">
                <a16:creationId xmlns:a16="http://schemas.microsoft.com/office/drawing/2014/main" id="{3A1CE99B-DE31-DBE2-2C7F-6E4E73B16CBE}"/>
              </a:ext>
            </a:extLst>
          </p:cNvPr>
          <p:cNvGraphicFramePr>
            <a:graphicFrameLocks noGrp="1"/>
          </p:cNvGraphicFramePr>
          <p:nvPr>
            <p:extLst>
              <p:ext uri="{D42A27DB-BD31-4B8C-83A1-F6EECF244321}">
                <p14:modId xmlns:p14="http://schemas.microsoft.com/office/powerpoint/2010/main" val="1171023381"/>
              </p:ext>
            </p:extLst>
          </p:nvPr>
        </p:nvGraphicFramePr>
        <p:xfrm>
          <a:off x="9525" y="1235869"/>
          <a:ext cx="6818027" cy="2529840"/>
        </p:xfrm>
        <a:graphic>
          <a:graphicData uri="http://schemas.openxmlformats.org/drawingml/2006/table">
            <a:tbl>
              <a:tblPr firstRow="1" bandRow="1">
                <a:tableStyleId>{5C22544A-7EE6-4342-B048-85BDC9FD1C3A}</a:tableStyleId>
              </a:tblPr>
              <a:tblGrid>
                <a:gridCol w="1115286">
                  <a:extLst>
                    <a:ext uri="{9D8B030D-6E8A-4147-A177-3AD203B41FA5}">
                      <a16:colId xmlns:a16="http://schemas.microsoft.com/office/drawing/2014/main" val="562347649"/>
                    </a:ext>
                  </a:extLst>
                </a:gridCol>
                <a:gridCol w="5702741">
                  <a:extLst>
                    <a:ext uri="{9D8B030D-6E8A-4147-A177-3AD203B41FA5}">
                      <a16:colId xmlns:a16="http://schemas.microsoft.com/office/drawing/2014/main" val="570211987"/>
                    </a:ext>
                  </a:extLst>
                </a:gridCol>
              </a:tblGrid>
              <a:tr h="0">
                <a:tc>
                  <a:txBody>
                    <a:bodyPr/>
                    <a:lstStyle/>
                    <a:p>
                      <a:r>
                        <a:rPr lang="en-US" sz="1600" dirty="0"/>
                        <a:t>CORS</a:t>
                      </a:r>
                    </a:p>
                  </a:txBody>
                  <a:tcPr/>
                </a:tc>
                <a:tc>
                  <a:txBody>
                    <a:bodyPr/>
                    <a:lstStyle/>
                    <a:p>
                      <a:r>
                        <a:rPr lang="en-US" sz="1600" dirty="0"/>
                        <a:t>Velocity Status</a:t>
                      </a:r>
                    </a:p>
                  </a:txBody>
                  <a:tcPr/>
                </a:tc>
                <a:extLst>
                  <a:ext uri="{0D108BD9-81ED-4DB2-BD59-A6C34878D82A}">
                    <a16:rowId xmlns:a16="http://schemas.microsoft.com/office/drawing/2014/main" val="590323698"/>
                  </a:ext>
                </a:extLst>
              </a:tr>
              <a:tr h="257904">
                <a:tc>
                  <a:txBody>
                    <a:bodyPr/>
                    <a:lstStyle/>
                    <a:p>
                      <a:endParaRPr lang="en-US" sz="900" b="1" dirty="0">
                        <a:latin typeface="Courier New" panose="02070309020205020404" pitchFamily="49" charset="0"/>
                        <a:cs typeface="Courier New" panose="02070309020205020404" pitchFamily="49" charset="0"/>
                      </a:endParaRPr>
                    </a:p>
                    <a:p>
                      <a:endParaRPr lang="en-US" sz="900" b="1" dirty="0">
                        <a:latin typeface="Courier New" panose="02070309020205020404" pitchFamily="49" charset="0"/>
                        <a:cs typeface="Courier New" panose="02070309020205020404" pitchFamily="49" charset="0"/>
                      </a:endParaRPr>
                    </a:p>
                  </a:txBody>
                  <a:tcPr/>
                </a:tc>
                <a:tc>
                  <a:txBody>
                    <a:bodyPr/>
                    <a:lstStyle/>
                    <a:p>
                      <a:endParaRPr lang="en-US" sz="900" b="1" dirty="0">
                        <a:latin typeface="Courier New" panose="02070309020205020404" pitchFamily="49" charset="0"/>
                        <a:cs typeface="Courier New" panose="02070309020205020404" pitchFamily="49" charset="0"/>
                      </a:endParaRPr>
                    </a:p>
                  </a:txBody>
                  <a:tcPr/>
                </a:tc>
                <a:extLst>
                  <a:ext uri="{0D108BD9-81ED-4DB2-BD59-A6C34878D82A}">
                    <a16:rowId xmlns:a16="http://schemas.microsoft.com/office/drawing/2014/main" val="2458014487"/>
                  </a:ext>
                </a:extLst>
              </a:tr>
              <a:tr h="175004">
                <a:tc>
                  <a:txBody>
                    <a:bodyPr/>
                    <a:lstStyle/>
                    <a:p>
                      <a:r>
                        <a:rPr lang="en-US" sz="900" b="1" dirty="0">
                          <a:latin typeface="Courier New" panose="02070309020205020404" pitchFamily="49" charset="0"/>
                          <a:cs typeface="Courier New" panose="02070309020205020404" pitchFamily="49" charset="0"/>
                        </a:rPr>
                        <a:t>ASUB</a:t>
                      </a:r>
                    </a:p>
                  </a:txBody>
                  <a:tcPr/>
                </a:tc>
                <a:tc>
                  <a:txBody>
                    <a:bodyPr/>
                    <a:lstStyle/>
                    <a:p>
                      <a:r>
                        <a:rPr lang="en-US" sz="900" b="1" dirty="0">
                          <a:latin typeface="Courier New" panose="02070309020205020404" pitchFamily="49" charset="0"/>
                          <a:cs typeface="Courier New" panose="02070309020205020404" pitchFamily="49" charset="0"/>
                        </a:rPr>
                        <a:t>ITRF2014 VELOCITY - Computed in Jun 2019 using data through </a:t>
                      </a:r>
                      <a:r>
                        <a:rPr lang="en-US" sz="900" b="1" dirty="0" err="1">
                          <a:latin typeface="Courier New" panose="02070309020205020404" pitchFamily="49" charset="0"/>
                          <a:cs typeface="Courier New" panose="02070309020205020404" pitchFamily="49" charset="0"/>
                        </a:rPr>
                        <a:t>gpswk</a:t>
                      </a:r>
                      <a:r>
                        <a:rPr lang="en-US" sz="900" b="1" dirty="0">
                          <a:latin typeface="Courier New" panose="02070309020205020404" pitchFamily="49" charset="0"/>
                          <a:cs typeface="Courier New" panose="02070309020205020404" pitchFamily="49" charset="0"/>
                        </a:rPr>
                        <a:t> 1933.</a:t>
                      </a:r>
                    </a:p>
                  </a:txBody>
                  <a:tcPr/>
                </a:tc>
                <a:extLst>
                  <a:ext uri="{0D108BD9-81ED-4DB2-BD59-A6C34878D82A}">
                    <a16:rowId xmlns:a16="http://schemas.microsoft.com/office/drawing/2014/main" val="3979466238"/>
                  </a:ext>
                </a:extLst>
              </a:tr>
              <a:tr h="175004">
                <a:tc>
                  <a:txBody>
                    <a:bodyPr/>
                    <a:lstStyle/>
                    <a:p>
                      <a:r>
                        <a:rPr lang="en-US" sz="900" b="1" dirty="0">
                          <a:latin typeface="Courier New" panose="02070309020205020404" pitchFamily="49" charset="0"/>
                          <a:cs typeface="Courier New" panose="02070309020205020404" pitchFamily="49" charset="0"/>
                        </a:rPr>
                        <a:t>LOY2</a:t>
                      </a:r>
                    </a:p>
                  </a:txBody>
                  <a:tcPr/>
                </a:tc>
                <a:tc>
                  <a:txBody>
                    <a:bodyPr/>
                    <a:lstStyle/>
                    <a:p>
                      <a:r>
                        <a:rPr lang="en-US" sz="900" b="1" dirty="0">
                          <a:latin typeface="Courier New" panose="02070309020205020404" pitchFamily="49" charset="0"/>
                          <a:cs typeface="Courier New" panose="02070309020205020404" pitchFamily="49" charset="0"/>
                        </a:rPr>
                        <a:t>ITRF2014 VELOCITY - Computed in Jun 2019 using data through </a:t>
                      </a:r>
                      <a:r>
                        <a:rPr lang="en-US" sz="900" b="1" dirty="0" err="1">
                          <a:latin typeface="Courier New" panose="02070309020205020404" pitchFamily="49" charset="0"/>
                          <a:cs typeface="Courier New" panose="02070309020205020404" pitchFamily="49" charset="0"/>
                        </a:rPr>
                        <a:t>gpswk</a:t>
                      </a:r>
                      <a:r>
                        <a:rPr lang="en-US" sz="900" b="1" dirty="0">
                          <a:latin typeface="Courier New" panose="02070309020205020404" pitchFamily="49" charset="0"/>
                          <a:cs typeface="Courier New" panose="02070309020205020404" pitchFamily="49" charset="0"/>
                        </a:rPr>
                        <a:t> 1933.</a:t>
                      </a:r>
                    </a:p>
                  </a:txBody>
                  <a:tcPr/>
                </a:tc>
                <a:extLst>
                  <a:ext uri="{0D108BD9-81ED-4DB2-BD59-A6C34878D82A}">
                    <a16:rowId xmlns:a16="http://schemas.microsoft.com/office/drawing/2014/main" val="4251375362"/>
                  </a:ext>
                </a:extLst>
              </a:tr>
              <a:tr h="175004">
                <a:tc>
                  <a:txBody>
                    <a:bodyPr/>
                    <a:lstStyle/>
                    <a:p>
                      <a:r>
                        <a:rPr lang="en-US" sz="900" b="1" dirty="0">
                          <a:latin typeface="Courier New" panose="02070309020205020404" pitchFamily="49" charset="0"/>
                          <a:cs typeface="Courier New" panose="02070309020205020404" pitchFamily="49" charset="0"/>
                        </a:rPr>
                        <a:t>LOYW</a:t>
                      </a:r>
                    </a:p>
                  </a:txBody>
                  <a:tcPr/>
                </a:tc>
                <a:tc>
                  <a:txBody>
                    <a:bodyPr/>
                    <a:lstStyle/>
                    <a:p>
                      <a:r>
                        <a:rPr lang="en-US" sz="900" b="1" dirty="0">
                          <a:latin typeface="Courier New" panose="02070309020205020404" pitchFamily="49" charset="0"/>
                          <a:cs typeface="Courier New" panose="02070309020205020404" pitchFamily="49" charset="0"/>
                        </a:rPr>
                        <a:t>ITRF2014 VELOCITY - Computed in Jun 2019 using data through </a:t>
                      </a:r>
                      <a:r>
                        <a:rPr lang="en-US" sz="900" b="1" dirty="0" err="1">
                          <a:latin typeface="Courier New" panose="02070309020205020404" pitchFamily="49" charset="0"/>
                          <a:cs typeface="Courier New" panose="02070309020205020404" pitchFamily="49" charset="0"/>
                        </a:rPr>
                        <a:t>gpswk</a:t>
                      </a:r>
                      <a:r>
                        <a:rPr lang="en-US" sz="900" b="1" dirty="0">
                          <a:latin typeface="Courier New" panose="02070309020205020404" pitchFamily="49" charset="0"/>
                          <a:cs typeface="Courier New" panose="02070309020205020404" pitchFamily="49" charset="0"/>
                        </a:rPr>
                        <a:t> 1933.</a:t>
                      </a:r>
                    </a:p>
                  </a:txBody>
                  <a:tcPr/>
                </a:tc>
                <a:extLst>
                  <a:ext uri="{0D108BD9-81ED-4DB2-BD59-A6C34878D82A}">
                    <a16:rowId xmlns:a16="http://schemas.microsoft.com/office/drawing/2014/main" val="2689279471"/>
                  </a:ext>
                </a:extLst>
              </a:tr>
              <a:tr h="175004">
                <a:tc>
                  <a:txBody>
                    <a:bodyPr/>
                    <a:lstStyle/>
                    <a:p>
                      <a:r>
                        <a:rPr lang="en-US" sz="900" b="1" dirty="0">
                          <a:latin typeface="Courier New" panose="02070309020205020404" pitchFamily="49" charset="0"/>
                          <a:cs typeface="Courier New" panose="02070309020205020404" pitchFamily="49" charset="0"/>
                        </a:rPr>
                        <a:t>LOYZ</a:t>
                      </a:r>
                    </a:p>
                  </a:txBody>
                  <a:tcPr/>
                </a:tc>
                <a:tc>
                  <a:txBody>
                    <a:bodyPr/>
                    <a:lstStyle/>
                    <a:p>
                      <a:r>
                        <a:rPr lang="en-US" sz="900" b="1" dirty="0">
                          <a:latin typeface="Courier New" panose="02070309020205020404" pitchFamily="49" charset="0"/>
                          <a:cs typeface="Courier New" panose="02070309020205020404" pitchFamily="49" charset="0"/>
                        </a:rPr>
                        <a:t>ITRF2014 VELOCITY - Computed in Jun 2019 using data through </a:t>
                      </a:r>
                      <a:r>
                        <a:rPr lang="en-US" sz="900" b="1" dirty="0" err="1">
                          <a:latin typeface="Courier New" panose="02070309020205020404" pitchFamily="49" charset="0"/>
                          <a:cs typeface="Courier New" panose="02070309020205020404" pitchFamily="49" charset="0"/>
                        </a:rPr>
                        <a:t>gpswk</a:t>
                      </a:r>
                      <a:r>
                        <a:rPr lang="en-US" sz="900" b="1" dirty="0">
                          <a:latin typeface="Courier New" panose="02070309020205020404" pitchFamily="49" charset="0"/>
                          <a:cs typeface="Courier New" panose="02070309020205020404" pitchFamily="49" charset="0"/>
                        </a:rPr>
                        <a:t> 1933.</a:t>
                      </a:r>
                    </a:p>
                  </a:txBody>
                  <a:tcPr/>
                </a:tc>
                <a:extLst>
                  <a:ext uri="{0D108BD9-81ED-4DB2-BD59-A6C34878D82A}">
                    <a16:rowId xmlns:a16="http://schemas.microsoft.com/office/drawing/2014/main" val="2764298882"/>
                  </a:ext>
                </a:extLst>
              </a:tr>
              <a:tr h="175004">
                <a:tc>
                  <a:txBody>
                    <a:bodyPr/>
                    <a:lstStyle/>
                    <a:p>
                      <a:r>
                        <a:rPr lang="en-US" sz="900" b="1" dirty="0">
                          <a:latin typeface="Courier New" panose="02070309020205020404" pitchFamily="49" charset="0"/>
                          <a:cs typeface="Courier New" panose="02070309020205020404" pitchFamily="49" charset="0"/>
                        </a:rPr>
                        <a:t>LS03</a:t>
                      </a:r>
                    </a:p>
                  </a:txBody>
                  <a:tcPr/>
                </a:tc>
                <a:tc>
                  <a:txBody>
                    <a:bodyPr/>
                    <a:lstStyle/>
                    <a:p>
                      <a:r>
                        <a:rPr lang="en-US" sz="900" b="1" dirty="0">
                          <a:latin typeface="Courier New" panose="02070309020205020404" pitchFamily="49" charset="0"/>
                          <a:cs typeface="Courier New" panose="02070309020205020404" pitchFamily="49" charset="0"/>
                        </a:rPr>
                        <a:t>ITRF2014 VELOCITY - Computed in Jun 2019 using data through </a:t>
                      </a:r>
                      <a:r>
                        <a:rPr lang="en-US" sz="900" b="1" dirty="0" err="1">
                          <a:latin typeface="Courier New" panose="02070309020205020404" pitchFamily="49" charset="0"/>
                          <a:cs typeface="Courier New" panose="02070309020205020404" pitchFamily="49" charset="0"/>
                        </a:rPr>
                        <a:t>gpswk</a:t>
                      </a:r>
                      <a:r>
                        <a:rPr lang="en-US" sz="900" b="1" dirty="0">
                          <a:latin typeface="Courier New" panose="02070309020205020404" pitchFamily="49" charset="0"/>
                          <a:cs typeface="Courier New" panose="02070309020205020404" pitchFamily="49" charset="0"/>
                        </a:rPr>
                        <a:t> 1933.</a:t>
                      </a:r>
                    </a:p>
                  </a:txBody>
                  <a:tcPr/>
                </a:tc>
                <a:extLst>
                  <a:ext uri="{0D108BD9-81ED-4DB2-BD59-A6C34878D82A}">
                    <a16:rowId xmlns:a16="http://schemas.microsoft.com/office/drawing/2014/main" val="561033176"/>
                  </a:ext>
                </a:extLst>
              </a:tr>
              <a:tr h="175004">
                <a:tc>
                  <a:txBody>
                    <a:bodyPr/>
                    <a:lstStyle/>
                    <a:p>
                      <a:r>
                        <a:rPr lang="en-US" sz="900" b="1" dirty="0">
                          <a:latin typeface="Courier New" panose="02070309020205020404" pitchFamily="49" charset="0"/>
                          <a:cs typeface="Courier New" panose="02070309020205020404" pitchFamily="49" charset="0"/>
                        </a:rPr>
                        <a:t>NCEL</a:t>
                      </a:r>
                    </a:p>
                  </a:txBody>
                  <a:tcPr/>
                </a:tc>
                <a:tc>
                  <a:txBody>
                    <a:bodyPr/>
                    <a:lstStyle/>
                    <a:p>
                      <a:r>
                        <a:rPr lang="en-US" sz="900" b="1" dirty="0">
                          <a:latin typeface="Courier New" panose="02070309020205020404" pitchFamily="49" charset="0"/>
                          <a:cs typeface="Courier New" panose="02070309020205020404" pitchFamily="49" charset="0"/>
                        </a:rPr>
                        <a:t>ITRF2014 VELOCITY - Computed in Jun 2019 using data through </a:t>
                      </a:r>
                      <a:r>
                        <a:rPr lang="en-US" sz="900" b="1" dirty="0" err="1">
                          <a:latin typeface="Courier New" panose="02070309020205020404" pitchFamily="49" charset="0"/>
                          <a:cs typeface="Courier New" panose="02070309020205020404" pitchFamily="49" charset="0"/>
                        </a:rPr>
                        <a:t>gpswk</a:t>
                      </a:r>
                      <a:r>
                        <a:rPr lang="en-US" sz="900" b="1" dirty="0">
                          <a:latin typeface="Courier New" panose="02070309020205020404" pitchFamily="49" charset="0"/>
                          <a:cs typeface="Courier New" panose="02070309020205020404" pitchFamily="49" charset="0"/>
                        </a:rPr>
                        <a:t> 1933.</a:t>
                      </a:r>
                    </a:p>
                  </a:txBody>
                  <a:tcPr/>
                </a:tc>
                <a:extLst>
                  <a:ext uri="{0D108BD9-81ED-4DB2-BD59-A6C34878D82A}">
                    <a16:rowId xmlns:a16="http://schemas.microsoft.com/office/drawing/2014/main" val="2183190894"/>
                  </a:ext>
                </a:extLst>
              </a:tr>
              <a:tr h="175004">
                <a:tc>
                  <a:txBody>
                    <a:bodyPr/>
                    <a:lstStyle/>
                    <a:p>
                      <a:r>
                        <a:rPr lang="en-US" sz="900" b="1" dirty="0">
                          <a:latin typeface="Courier New" panose="02070309020205020404" pitchFamily="49" charset="0"/>
                          <a:cs typeface="Courier New" panose="02070309020205020404" pitchFamily="49" charset="0"/>
                        </a:rPr>
                        <a:t>NCGA</a:t>
                      </a:r>
                    </a:p>
                  </a:txBody>
                  <a:tcPr/>
                </a:tc>
                <a:tc>
                  <a:txBody>
                    <a:bodyPr/>
                    <a:lstStyle/>
                    <a:p>
                      <a:r>
                        <a:rPr lang="en-US" sz="900" b="1" dirty="0">
                          <a:latin typeface="Courier New" panose="02070309020205020404" pitchFamily="49" charset="0"/>
                          <a:cs typeface="Courier New" panose="02070309020205020404" pitchFamily="49" charset="0"/>
                        </a:rPr>
                        <a:t>ITRF2014 VELOCITY - Computed in Jun 2019 using data through </a:t>
                      </a:r>
                      <a:r>
                        <a:rPr lang="en-US" sz="900" b="1" dirty="0" err="1">
                          <a:latin typeface="Courier New" panose="02070309020205020404" pitchFamily="49" charset="0"/>
                          <a:cs typeface="Courier New" panose="02070309020205020404" pitchFamily="49" charset="0"/>
                        </a:rPr>
                        <a:t>gpswk</a:t>
                      </a:r>
                      <a:r>
                        <a:rPr lang="en-US" sz="900" b="1" dirty="0">
                          <a:latin typeface="Courier New" panose="02070309020205020404" pitchFamily="49" charset="0"/>
                          <a:cs typeface="Courier New" panose="02070309020205020404" pitchFamily="49" charset="0"/>
                        </a:rPr>
                        <a:t> 1933.</a:t>
                      </a:r>
                    </a:p>
                  </a:txBody>
                  <a:tcPr/>
                </a:tc>
                <a:extLst>
                  <a:ext uri="{0D108BD9-81ED-4DB2-BD59-A6C34878D82A}">
                    <a16:rowId xmlns:a16="http://schemas.microsoft.com/office/drawing/2014/main" val="4164229090"/>
                  </a:ext>
                </a:extLst>
              </a:tr>
              <a:tr h="175004">
                <a:tc>
                  <a:txBody>
                    <a:bodyPr/>
                    <a:lstStyle/>
                    <a:p>
                      <a:r>
                        <a:rPr lang="en-US" sz="900" b="1" dirty="0">
                          <a:latin typeface="Courier New" panose="02070309020205020404" pitchFamily="49" charset="0"/>
                          <a:cs typeface="Courier New" panose="02070309020205020404" pitchFamily="49" charset="0"/>
                        </a:rPr>
                        <a:t>VAGP</a:t>
                      </a:r>
                    </a:p>
                  </a:txBody>
                  <a:tcPr/>
                </a:tc>
                <a:tc>
                  <a:txBody>
                    <a:bodyPr/>
                    <a:lstStyle/>
                    <a:p>
                      <a:r>
                        <a:rPr lang="en-US" sz="900" b="1" dirty="0">
                          <a:latin typeface="Courier New" panose="02070309020205020404" pitchFamily="49" charset="0"/>
                          <a:cs typeface="Courier New" panose="02070309020205020404" pitchFamily="49" charset="0"/>
                        </a:rPr>
                        <a:t>ITRF2014 VELOCITY - Computed in Jun 2019 using data through </a:t>
                      </a:r>
                      <a:r>
                        <a:rPr lang="en-US" sz="900" b="1" dirty="0" err="1">
                          <a:latin typeface="Courier New" panose="02070309020205020404" pitchFamily="49" charset="0"/>
                          <a:cs typeface="Courier New" panose="02070309020205020404" pitchFamily="49" charset="0"/>
                        </a:rPr>
                        <a:t>gpswk</a:t>
                      </a:r>
                      <a:r>
                        <a:rPr lang="en-US" sz="900" b="1" dirty="0">
                          <a:latin typeface="Courier New" panose="02070309020205020404" pitchFamily="49" charset="0"/>
                          <a:cs typeface="Courier New" panose="02070309020205020404" pitchFamily="49" charset="0"/>
                        </a:rPr>
                        <a:t> 1933.</a:t>
                      </a:r>
                    </a:p>
                  </a:txBody>
                  <a:tcPr/>
                </a:tc>
                <a:extLst>
                  <a:ext uri="{0D108BD9-81ED-4DB2-BD59-A6C34878D82A}">
                    <a16:rowId xmlns:a16="http://schemas.microsoft.com/office/drawing/2014/main" val="160113509"/>
                  </a:ext>
                </a:extLst>
              </a:tr>
            </a:tbl>
          </a:graphicData>
        </a:graphic>
      </p:graphicFrame>
    </p:spTree>
    <p:extLst>
      <p:ext uri="{BB962C8B-B14F-4D97-AF65-F5344CB8AC3E}">
        <p14:creationId xmlns:p14="http://schemas.microsoft.com/office/powerpoint/2010/main" val="6050662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CORS Selection Criteria</a:t>
            </a:r>
          </a:p>
        </p:txBody>
      </p:sp>
      <p:sp>
        <p:nvSpPr>
          <p:cNvPr id="3" name="Content Placeholder 2"/>
          <p:cNvSpPr>
            <a:spLocks noGrp="1"/>
          </p:cNvSpPr>
          <p:nvPr>
            <p:ph idx="1"/>
          </p:nvPr>
        </p:nvSpPr>
        <p:spPr>
          <a:xfrm>
            <a:off x="96470" y="1313785"/>
            <a:ext cx="2854138" cy="3143163"/>
          </a:xfrm>
        </p:spPr>
        <p:txBody>
          <a:bodyPr>
            <a:noAutofit/>
          </a:bodyPr>
          <a:lstStyle/>
          <a:p>
            <a:r>
              <a:rPr lang="en-US" sz="1200" dirty="0">
                <a:latin typeface="Times New Roman" panose="02020603050405020304" pitchFamily="18" charset="0"/>
                <a:cs typeface="Times New Roman" panose="02020603050405020304" pitchFamily="18" charset="0"/>
              </a:rPr>
              <a:t>Data must be available at the time of the survey!</a:t>
            </a:r>
          </a:p>
          <a:p>
            <a:r>
              <a:rPr lang="en-US" sz="1200" dirty="0">
                <a:latin typeface="Times New Roman" panose="02020603050405020304" pitchFamily="18" charset="0"/>
                <a:cs typeface="Times New Roman" panose="02020603050405020304" pitchFamily="18" charset="0"/>
              </a:rPr>
              <a:t>Longer time series likely leads to better coordinates</a:t>
            </a:r>
          </a:p>
          <a:p>
            <a:r>
              <a:rPr lang="en-US" sz="1200" dirty="0">
                <a:latin typeface="Times New Roman" panose="02020603050405020304" pitchFamily="18" charset="0"/>
                <a:cs typeface="Times New Roman" panose="02020603050405020304" pitchFamily="18" charset="0"/>
              </a:rPr>
              <a:t>Computed velocities (from CORS Position and Velocities page)</a:t>
            </a:r>
          </a:p>
          <a:p>
            <a:r>
              <a:rPr lang="en-US" sz="1200" dirty="0">
                <a:latin typeface="Times New Roman" panose="02020603050405020304" pitchFamily="18" charset="0"/>
                <a:cs typeface="Times New Roman" panose="02020603050405020304" pitchFamily="18" charset="0"/>
              </a:rPr>
              <a:t>Good network accuracies (&lt; 3cm EH, &lt;1.5cm </a:t>
            </a:r>
            <a:r>
              <a:rPr lang="en-US" sz="1200" dirty="0" err="1">
                <a:latin typeface="Times New Roman" panose="02020603050405020304" pitchFamily="18" charset="0"/>
                <a:cs typeface="Times New Roman" panose="02020603050405020304" pitchFamily="18" charset="0"/>
              </a:rPr>
              <a:t>Lat</a:t>
            </a:r>
            <a:r>
              <a:rPr lang="en-US" sz="1200" dirty="0">
                <a:latin typeface="Times New Roman" panose="02020603050405020304" pitchFamily="18" charset="0"/>
                <a:cs typeface="Times New Roman" panose="02020603050405020304" pitchFamily="18" charset="0"/>
              </a:rPr>
              <a:t>/Lon) – see CORS datasheet</a:t>
            </a:r>
          </a:p>
          <a:p>
            <a:r>
              <a:rPr lang="en-US" sz="1200" dirty="0">
                <a:latin typeface="Times New Roman" panose="02020603050405020304" pitchFamily="18" charset="0"/>
                <a:cs typeface="Times New Roman" panose="02020603050405020304" pitchFamily="18" charset="0"/>
              </a:rPr>
              <a:t>Short term plots show low RMS, no bias, and consistent data</a:t>
            </a:r>
          </a:p>
          <a:p>
            <a:r>
              <a:rPr lang="en-US" sz="1200" b="1" dirty="0">
                <a:latin typeface="Times New Roman" panose="02020603050405020304" pitchFamily="18" charset="0"/>
                <a:cs typeface="Times New Roman" panose="02020603050405020304" pitchFamily="18" charset="0"/>
              </a:rPr>
              <a:t>Select a distant CORS (400 - 800 km away) for tropospheric modeling</a:t>
            </a:r>
          </a:p>
          <a:p>
            <a:pPr>
              <a:spcAft>
                <a:spcPts val="450"/>
              </a:spcAft>
            </a:pPr>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p:txBody>
      </p:sp>
      <p:pic>
        <p:nvPicPr>
          <p:cNvPr id="12" name="image175.png"/>
          <p:cNvPicPr>
            <a:picLocks noChangeAspect="1"/>
          </p:cNvPicPr>
          <p:nvPr/>
        </p:nvPicPr>
        <p:blipFill>
          <a:blip r:embed="rId3"/>
          <a:srcRect/>
          <a:stretch>
            <a:fillRect/>
          </a:stretch>
        </p:blipFill>
        <p:spPr>
          <a:xfrm>
            <a:off x="3064907" y="1440360"/>
            <a:ext cx="3648576" cy="2993704"/>
          </a:xfrm>
          <a:prstGeom prst="rect">
            <a:avLst/>
          </a:prstGeom>
          <a:ln/>
        </p:spPr>
      </p:pic>
      <p:sp>
        <p:nvSpPr>
          <p:cNvPr id="4" name="TextBox 3">
            <a:extLst>
              <a:ext uri="{FF2B5EF4-FFF2-40B4-BE49-F238E27FC236}">
                <a16:creationId xmlns:a16="http://schemas.microsoft.com/office/drawing/2014/main" id="{BA9A4AF6-3E08-45E8-A914-F592A4729B5F}"/>
              </a:ext>
            </a:extLst>
          </p:cNvPr>
          <p:cNvSpPr txBox="1"/>
          <p:nvPr/>
        </p:nvSpPr>
        <p:spPr>
          <a:xfrm rot="21162295">
            <a:off x="3448301" y="884854"/>
            <a:ext cx="1990291" cy="430887"/>
          </a:xfrm>
          <a:prstGeom prst="rect">
            <a:avLst/>
          </a:prstGeom>
          <a:noFill/>
        </p:spPr>
        <p:txBody>
          <a:bodyPr wrap="square" rtlCol="0">
            <a:spAutoFit/>
          </a:bodyPr>
          <a:lstStyle/>
          <a:p>
            <a:r>
              <a:rPr lang="en-US" sz="1100" dirty="0">
                <a:solidFill>
                  <a:srgbClr val="0070C0"/>
                </a:solidFill>
              </a:rPr>
              <a:t>“Place X” draws a 250 km  radius circle to guide selection</a:t>
            </a:r>
          </a:p>
        </p:txBody>
      </p:sp>
      <p:sp>
        <p:nvSpPr>
          <p:cNvPr id="5" name="Date Placeholder 4">
            <a:extLst>
              <a:ext uri="{FF2B5EF4-FFF2-40B4-BE49-F238E27FC236}">
                <a16:creationId xmlns:a16="http://schemas.microsoft.com/office/drawing/2014/main" id="{B8B03AE3-DF84-44EB-B262-9EEACE5C62E2}"/>
              </a:ext>
            </a:extLst>
          </p:cNvPr>
          <p:cNvSpPr>
            <a:spLocks noGrp="1"/>
          </p:cNvSpPr>
          <p:nvPr>
            <p:ph type="dt" sz="half" idx="10"/>
          </p:nvPr>
        </p:nvSpPr>
        <p:spPr/>
        <p:txBody>
          <a:bodyPr/>
          <a:lstStyle/>
          <a:p>
            <a:r>
              <a:rPr lang="en-US"/>
              <a:t>2023-10-16</a:t>
            </a:r>
          </a:p>
        </p:txBody>
      </p:sp>
      <p:sp>
        <p:nvSpPr>
          <p:cNvPr id="6" name="Footer Placeholder 5">
            <a:extLst>
              <a:ext uri="{FF2B5EF4-FFF2-40B4-BE49-F238E27FC236}">
                <a16:creationId xmlns:a16="http://schemas.microsoft.com/office/drawing/2014/main" id="{C994FF37-B713-4C03-9B2A-971D7AB77D5C}"/>
              </a:ext>
            </a:extLst>
          </p:cNvPr>
          <p:cNvSpPr>
            <a:spLocks noGrp="1"/>
          </p:cNvSpPr>
          <p:nvPr>
            <p:ph type="ftr" sz="quarter" idx="11"/>
          </p:nvPr>
        </p:nvSpPr>
        <p:spPr/>
        <p:txBody>
          <a:bodyPr/>
          <a:lstStyle/>
          <a:p>
            <a:r>
              <a:rPr lang="en-US"/>
              <a:t>Planning and Execution of an OPUS Project</a:t>
            </a:r>
          </a:p>
        </p:txBody>
      </p:sp>
      <p:sp>
        <p:nvSpPr>
          <p:cNvPr id="7" name="Slide Number Placeholder 6">
            <a:extLst>
              <a:ext uri="{FF2B5EF4-FFF2-40B4-BE49-F238E27FC236}">
                <a16:creationId xmlns:a16="http://schemas.microsoft.com/office/drawing/2014/main" id="{CFA31488-D388-4C39-BC14-4764A7A678A3}"/>
              </a:ext>
            </a:extLst>
          </p:cNvPr>
          <p:cNvSpPr>
            <a:spLocks noGrp="1"/>
          </p:cNvSpPr>
          <p:nvPr>
            <p:ph type="sldNum" sz="quarter" idx="12"/>
          </p:nvPr>
        </p:nvSpPr>
        <p:spPr/>
        <p:txBody>
          <a:bodyPr/>
          <a:lstStyle/>
          <a:p>
            <a:fld id="{D3D538F9-49A3-B84F-B36B-A7030CDE5D5B}" type="slidenum">
              <a:rPr lang="en-US" smtClean="0"/>
              <a:t>29</a:t>
            </a:fld>
            <a:endParaRPr lang="en-US"/>
          </a:p>
        </p:txBody>
      </p:sp>
      <p:sp>
        <p:nvSpPr>
          <p:cNvPr id="9" name="TextBox 8">
            <a:extLst>
              <a:ext uri="{FF2B5EF4-FFF2-40B4-BE49-F238E27FC236}">
                <a16:creationId xmlns:a16="http://schemas.microsoft.com/office/drawing/2014/main" id="{AE4A374C-BAC0-40B7-9D49-058CAC583764}"/>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9567985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A66E3-4D23-4BCC-8A72-BF45C97AB537}"/>
              </a:ext>
            </a:extLst>
          </p:cNvPr>
          <p:cNvSpPr>
            <a:spLocks noGrp="1"/>
          </p:cNvSpPr>
          <p:nvPr>
            <p:ph type="title"/>
          </p:nvPr>
        </p:nvSpPr>
        <p:spPr>
          <a:xfrm>
            <a:off x="342900" y="196058"/>
            <a:ext cx="6172200" cy="857250"/>
          </a:xfrm>
        </p:spPr>
        <p:txBody>
          <a:bodyPr/>
          <a:lstStyle/>
          <a:p>
            <a:r>
              <a:rPr lang="en-US" dirty="0"/>
              <a:t>OPUS STATIC</a:t>
            </a:r>
          </a:p>
        </p:txBody>
      </p:sp>
      <p:sp>
        <p:nvSpPr>
          <p:cNvPr id="3" name="Content Placeholder 2">
            <a:extLst>
              <a:ext uri="{FF2B5EF4-FFF2-40B4-BE49-F238E27FC236}">
                <a16:creationId xmlns:a16="http://schemas.microsoft.com/office/drawing/2014/main" id="{AD603B5F-5227-493A-988C-366CC57DD139}"/>
              </a:ext>
            </a:extLst>
          </p:cNvPr>
          <p:cNvSpPr>
            <a:spLocks noGrp="1"/>
          </p:cNvSpPr>
          <p:nvPr>
            <p:ph idx="1"/>
          </p:nvPr>
        </p:nvSpPr>
        <p:spPr/>
        <p:txBody>
          <a:bodyPr/>
          <a:lstStyle/>
          <a:p>
            <a:r>
              <a:rPr lang="en-US" dirty="0"/>
              <a:t>2 hours minimum observation duration, dual frequency</a:t>
            </a:r>
          </a:p>
          <a:p>
            <a:r>
              <a:rPr lang="en-US" dirty="0"/>
              <a:t>Uses PAGES processor, but M-PAGES may replace it (multi-constellations)</a:t>
            </a:r>
          </a:p>
          <a:p>
            <a:pPr lvl="1"/>
            <a:r>
              <a:rPr lang="en-US" dirty="0"/>
              <a:t>Could shorten the minimum observation duration and improve results. </a:t>
            </a:r>
            <a:r>
              <a:rPr lang="en-US" dirty="0">
                <a:solidFill>
                  <a:srgbClr val="FF0000"/>
                </a:solidFill>
              </a:rPr>
              <a:t>Need to wait for final research.</a:t>
            </a:r>
          </a:p>
        </p:txBody>
      </p:sp>
      <p:sp>
        <p:nvSpPr>
          <p:cNvPr id="4" name="Date Placeholder 3">
            <a:extLst>
              <a:ext uri="{FF2B5EF4-FFF2-40B4-BE49-F238E27FC236}">
                <a16:creationId xmlns:a16="http://schemas.microsoft.com/office/drawing/2014/main" id="{6B6BEA48-591D-4A59-A855-004BBD968449}"/>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F1FD73EB-0764-4FD5-82B9-A1B7B3C216A6}"/>
              </a:ext>
            </a:extLst>
          </p:cNvPr>
          <p:cNvSpPr>
            <a:spLocks noGrp="1"/>
          </p:cNvSpPr>
          <p:nvPr>
            <p:ph type="ftr" sz="quarter" idx="11"/>
          </p:nvPr>
        </p:nvSpPr>
        <p:spPr/>
        <p:txBody>
          <a:bodyPr/>
          <a:lstStyle/>
          <a:p>
            <a:pPr>
              <a:defRPr/>
            </a:pPr>
            <a:r>
              <a:rPr lang="en-US"/>
              <a:t>Planning and Execution of an OPUS Project</a:t>
            </a:r>
          </a:p>
        </p:txBody>
      </p:sp>
      <p:sp>
        <p:nvSpPr>
          <p:cNvPr id="6" name="Slide Number Placeholder 5">
            <a:extLst>
              <a:ext uri="{FF2B5EF4-FFF2-40B4-BE49-F238E27FC236}">
                <a16:creationId xmlns:a16="http://schemas.microsoft.com/office/drawing/2014/main" id="{D8AA4F5A-247D-41B3-9AC9-91DDA3C36500}"/>
              </a:ext>
            </a:extLst>
          </p:cNvPr>
          <p:cNvSpPr>
            <a:spLocks noGrp="1"/>
          </p:cNvSpPr>
          <p:nvPr>
            <p:ph type="sldNum" sz="quarter" idx="12"/>
          </p:nvPr>
        </p:nvSpPr>
        <p:spPr/>
        <p:txBody>
          <a:bodyPr/>
          <a:lstStyle/>
          <a:p>
            <a:pPr>
              <a:defRPr/>
            </a:pPr>
            <a:fld id="{E220C3D0-729A-4A15-8E23-72CBC95666E6}" type="slidenum">
              <a:rPr lang="en-US" smtClean="0"/>
              <a:pPr>
                <a:defRPr/>
              </a:pPr>
              <a:t>3</a:t>
            </a:fld>
            <a:endParaRPr lang="en-US"/>
          </a:p>
        </p:txBody>
      </p:sp>
      <p:sp>
        <p:nvSpPr>
          <p:cNvPr id="7" name="TextBox 6">
            <a:extLst>
              <a:ext uri="{FF2B5EF4-FFF2-40B4-BE49-F238E27FC236}">
                <a16:creationId xmlns:a16="http://schemas.microsoft.com/office/drawing/2014/main" id="{D2FCA853-89F0-4FC1-8233-09B01E6A8EC8}"/>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10" name="TextBox 9">
            <a:extLst>
              <a:ext uri="{FF2B5EF4-FFF2-40B4-BE49-F238E27FC236}">
                <a16:creationId xmlns:a16="http://schemas.microsoft.com/office/drawing/2014/main" id="{1EF86FB2-A588-4806-B0F7-848048CD3C24}"/>
              </a:ext>
            </a:extLst>
          </p:cNvPr>
          <p:cNvSpPr txBox="1"/>
          <p:nvPr/>
        </p:nvSpPr>
        <p:spPr>
          <a:xfrm rot="21321449">
            <a:off x="626215" y="3245682"/>
            <a:ext cx="2795283" cy="769441"/>
          </a:xfrm>
          <a:prstGeom prst="rect">
            <a:avLst/>
          </a:prstGeom>
          <a:noFill/>
        </p:spPr>
        <p:txBody>
          <a:bodyPr wrap="square" rtlCol="0">
            <a:spAutoFit/>
          </a:bodyPr>
          <a:lstStyle/>
          <a:p>
            <a:r>
              <a:rPr lang="en-US" sz="1100" dirty="0">
                <a:solidFill>
                  <a:srgbClr val="0070C0"/>
                </a:solidFill>
              </a:rPr>
              <a:t>NGS Presentations Library</a:t>
            </a:r>
          </a:p>
          <a:p>
            <a:r>
              <a:rPr lang="en-US" sz="1100" dirty="0">
                <a:solidFill>
                  <a:srgbClr val="FF0000"/>
                </a:solidFill>
                <a:hlinkClick r:id="rId2"/>
              </a:rPr>
              <a:t>https://geodesy.noaa.gov/web/science_edu/presentations_library/</a:t>
            </a:r>
            <a:endParaRPr lang="en-US" sz="1100" dirty="0">
              <a:solidFill>
                <a:srgbClr val="FF0000"/>
              </a:solidFill>
            </a:endParaRPr>
          </a:p>
          <a:p>
            <a:r>
              <a:rPr lang="en-US" sz="1100" dirty="0">
                <a:solidFill>
                  <a:srgbClr val="0070C0"/>
                </a:solidFill>
              </a:rPr>
              <a:t>Search for “M-PAGES”</a:t>
            </a:r>
          </a:p>
        </p:txBody>
      </p:sp>
      <p:pic>
        <p:nvPicPr>
          <p:cNvPr id="12" name="Picture 11">
            <a:extLst>
              <a:ext uri="{FF2B5EF4-FFF2-40B4-BE49-F238E27FC236}">
                <a16:creationId xmlns:a16="http://schemas.microsoft.com/office/drawing/2014/main" id="{8BF97159-0804-4CC0-B6B1-FCE1CE05FE74}"/>
              </a:ext>
            </a:extLst>
          </p:cNvPr>
          <p:cNvPicPr>
            <a:picLocks noChangeAspect="1"/>
          </p:cNvPicPr>
          <p:nvPr/>
        </p:nvPicPr>
        <p:blipFill>
          <a:blip r:embed="rId3"/>
          <a:stretch>
            <a:fillRect/>
          </a:stretch>
        </p:blipFill>
        <p:spPr>
          <a:xfrm>
            <a:off x="3567770" y="2752856"/>
            <a:ext cx="3290229" cy="2077694"/>
          </a:xfrm>
          <a:prstGeom prst="rect">
            <a:avLst/>
          </a:prstGeom>
        </p:spPr>
      </p:pic>
      <p:sp>
        <p:nvSpPr>
          <p:cNvPr id="8" name="TextBox 7">
            <a:extLst>
              <a:ext uri="{FF2B5EF4-FFF2-40B4-BE49-F238E27FC236}">
                <a16:creationId xmlns:a16="http://schemas.microsoft.com/office/drawing/2014/main" id="{69AFA85F-C16F-4F46-8C30-129A322228B7}"/>
              </a:ext>
            </a:extLst>
          </p:cNvPr>
          <p:cNvSpPr txBox="1"/>
          <p:nvPr/>
        </p:nvSpPr>
        <p:spPr>
          <a:xfrm>
            <a:off x="5212884" y="3028444"/>
            <a:ext cx="790575" cy="261610"/>
          </a:xfrm>
          <a:prstGeom prst="rect">
            <a:avLst/>
          </a:prstGeom>
          <a:noFill/>
        </p:spPr>
        <p:txBody>
          <a:bodyPr wrap="square" rtlCol="0">
            <a:spAutoFit/>
          </a:bodyPr>
          <a:lstStyle/>
          <a:p>
            <a:r>
              <a:rPr lang="en-US" sz="1100" b="1" dirty="0">
                <a:solidFill>
                  <a:srgbClr val="FF0000"/>
                </a:solidFill>
              </a:rPr>
              <a:t>M-PAGES</a:t>
            </a:r>
          </a:p>
        </p:txBody>
      </p:sp>
    </p:spTree>
    <p:extLst>
      <p:ext uri="{BB962C8B-B14F-4D97-AF65-F5344CB8AC3E}">
        <p14:creationId xmlns:p14="http://schemas.microsoft.com/office/powerpoint/2010/main" val="90458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CORS Selection –additional thoughts</a:t>
            </a:r>
          </a:p>
        </p:txBody>
      </p:sp>
      <p:sp>
        <p:nvSpPr>
          <p:cNvPr id="3" name="Content Placeholder 2"/>
          <p:cNvSpPr>
            <a:spLocks noGrp="1"/>
          </p:cNvSpPr>
          <p:nvPr>
            <p:ph idx="1"/>
          </p:nvPr>
        </p:nvSpPr>
        <p:spPr>
          <a:xfrm>
            <a:off x="114081" y="1110002"/>
            <a:ext cx="3179025" cy="3657262"/>
          </a:xfrm>
        </p:spPr>
        <p:txBody>
          <a:bodyPr>
            <a:noAutofit/>
          </a:bodyPr>
          <a:lstStyle/>
          <a:p>
            <a:r>
              <a:rPr lang="en-US" sz="1350" b="1" dirty="0">
                <a:latin typeface="Times New Roman" panose="02020603050405020304" pitchFamily="18" charset="0"/>
                <a:cs typeface="Times New Roman" panose="02020603050405020304" pitchFamily="18" charset="0"/>
              </a:rPr>
              <a:t>For most projects, plan to use the same hub in every session</a:t>
            </a:r>
          </a:p>
          <a:p>
            <a:pPr marL="0" indent="0">
              <a:buNone/>
            </a:pPr>
            <a:endParaRPr lang="en-US" sz="1350" dirty="0">
              <a:latin typeface="Times New Roman" panose="02020603050405020304" pitchFamily="18" charset="0"/>
              <a:cs typeface="Times New Roman" panose="02020603050405020304" pitchFamily="18" charset="0"/>
            </a:endParaRPr>
          </a:p>
          <a:p>
            <a:pPr marL="0" indent="0">
              <a:buNone/>
            </a:pPr>
            <a:r>
              <a:rPr lang="en-US" sz="1350" dirty="0">
                <a:latin typeface="Times New Roman" panose="02020603050405020304" pitchFamily="18" charset="0"/>
                <a:cs typeface="Times New Roman" panose="02020603050405020304" pitchFamily="18" charset="0"/>
              </a:rPr>
              <a:t>EXCEPT:</a:t>
            </a:r>
          </a:p>
          <a:p>
            <a:r>
              <a:rPr lang="en-US" sz="1350" dirty="0">
                <a:latin typeface="Times New Roman" panose="02020603050405020304" pitchFamily="18" charset="0"/>
                <a:cs typeface="Times New Roman" panose="02020603050405020304" pitchFamily="18" charset="0"/>
              </a:rPr>
              <a:t>But, for large projects, you may need more than one hub in a session</a:t>
            </a:r>
          </a:p>
          <a:p>
            <a:r>
              <a:rPr lang="en-US" sz="1350" dirty="0">
                <a:latin typeface="Times New Roman" panose="02020603050405020304" pitchFamily="18" charset="0"/>
                <a:cs typeface="Times New Roman" panose="02020603050405020304" pitchFamily="18" charset="0"/>
              </a:rPr>
              <a:t>If user marks are spread out so far in a session that it is not possible to have one hub within </a:t>
            </a:r>
            <a:r>
              <a:rPr lang="en-US" sz="1350" dirty="0">
                <a:solidFill>
                  <a:srgbClr val="FF0000"/>
                </a:solidFill>
                <a:latin typeface="Times New Roman" panose="02020603050405020304" pitchFamily="18" charset="0"/>
                <a:cs typeface="Times New Roman" panose="02020603050405020304" pitchFamily="18" charset="0"/>
              </a:rPr>
              <a:t>100 km</a:t>
            </a:r>
            <a:r>
              <a:rPr lang="en-US" sz="1350" dirty="0">
                <a:latin typeface="Times New Roman" panose="02020603050405020304" pitchFamily="18" charset="0"/>
                <a:cs typeface="Times New Roman" panose="02020603050405020304" pitchFamily="18" charset="0"/>
              </a:rPr>
              <a:t>, then designate more hub(s) at about </a:t>
            </a:r>
            <a:r>
              <a:rPr lang="en-US" sz="1350" dirty="0">
                <a:solidFill>
                  <a:srgbClr val="FF0000"/>
                </a:solidFill>
                <a:latin typeface="Times New Roman" panose="02020603050405020304" pitchFamily="18" charset="0"/>
                <a:cs typeface="Times New Roman" panose="02020603050405020304" pitchFamily="18" charset="0"/>
              </a:rPr>
              <a:t>200 km </a:t>
            </a:r>
            <a:r>
              <a:rPr lang="en-US" sz="1350" dirty="0">
                <a:latin typeface="Times New Roman" panose="02020603050405020304" pitchFamily="18" charset="0"/>
                <a:cs typeface="Times New Roman" panose="02020603050405020304" pitchFamily="18" charset="0"/>
              </a:rPr>
              <a:t>spacing.</a:t>
            </a:r>
          </a:p>
          <a:p>
            <a:r>
              <a:rPr lang="en-US" sz="1350" dirty="0">
                <a:latin typeface="Times New Roman" panose="02020603050405020304" pitchFamily="18" charset="0"/>
                <a:cs typeface="Times New Roman" panose="02020603050405020304" pitchFamily="18" charset="0"/>
              </a:rPr>
              <a:t>For multi-hub projects, designate the same CORSs as hubs in every session (HUB1, HUB2, HUB3). This will limit hub-to-mark baseline lengths to </a:t>
            </a:r>
            <a:r>
              <a:rPr lang="en-US" sz="1350" dirty="0">
                <a:solidFill>
                  <a:srgbClr val="FF0000"/>
                </a:solidFill>
                <a:latin typeface="Times New Roman" panose="02020603050405020304" pitchFamily="18" charset="0"/>
                <a:cs typeface="Times New Roman" panose="02020603050405020304" pitchFamily="18" charset="0"/>
              </a:rPr>
              <a:t>100 km </a:t>
            </a:r>
            <a:r>
              <a:rPr lang="en-US" sz="1350" dirty="0">
                <a:latin typeface="Times New Roman" panose="02020603050405020304" pitchFamily="18" charset="0"/>
                <a:cs typeface="Times New Roman" panose="02020603050405020304" pitchFamily="18" charset="0"/>
              </a:rPr>
              <a:t>or so.</a:t>
            </a:r>
          </a:p>
          <a:p>
            <a:endParaRPr lang="en-US" sz="12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957C0605-6DC7-423A-85F0-670598DDC6F5}"/>
              </a:ext>
            </a:extLst>
          </p:cNvPr>
          <p:cNvPicPr>
            <a:picLocks noChangeAspect="1"/>
          </p:cNvPicPr>
          <p:nvPr/>
        </p:nvPicPr>
        <p:blipFill>
          <a:blip r:embed="rId3"/>
          <a:stretch>
            <a:fillRect/>
          </a:stretch>
        </p:blipFill>
        <p:spPr>
          <a:xfrm>
            <a:off x="3701147" y="1063229"/>
            <a:ext cx="1947178" cy="1888726"/>
          </a:xfrm>
          <a:prstGeom prst="rect">
            <a:avLst/>
          </a:prstGeom>
        </p:spPr>
      </p:pic>
      <p:grpSp>
        <p:nvGrpSpPr>
          <p:cNvPr id="155" name="Group 154">
            <a:extLst>
              <a:ext uri="{FF2B5EF4-FFF2-40B4-BE49-F238E27FC236}">
                <a16:creationId xmlns:a16="http://schemas.microsoft.com/office/drawing/2014/main" id="{FC7EB40E-37FF-4498-B7FB-602B9BFD21BF}"/>
              </a:ext>
            </a:extLst>
          </p:cNvPr>
          <p:cNvGrpSpPr/>
          <p:nvPr/>
        </p:nvGrpSpPr>
        <p:grpSpPr>
          <a:xfrm>
            <a:off x="3964887" y="3110012"/>
            <a:ext cx="2645314" cy="1266122"/>
            <a:chOff x="3703645" y="1419813"/>
            <a:chExt cx="2645314" cy="1266122"/>
          </a:xfrm>
        </p:grpSpPr>
        <p:cxnSp>
          <p:nvCxnSpPr>
            <p:cNvPr id="156" name="Straight Connector 155">
              <a:extLst>
                <a:ext uri="{FF2B5EF4-FFF2-40B4-BE49-F238E27FC236}">
                  <a16:creationId xmlns:a16="http://schemas.microsoft.com/office/drawing/2014/main" id="{4F7DC720-5E2F-4972-A687-7458E7C5E657}"/>
                </a:ext>
              </a:extLst>
            </p:cNvPr>
            <p:cNvCxnSpPr>
              <a:cxnSpLocks/>
            </p:cNvCxnSpPr>
            <p:nvPr/>
          </p:nvCxnSpPr>
          <p:spPr>
            <a:xfrm>
              <a:off x="3735616" y="2513992"/>
              <a:ext cx="994663" cy="130048"/>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157" name="Straight Connector 156">
              <a:extLst>
                <a:ext uri="{FF2B5EF4-FFF2-40B4-BE49-F238E27FC236}">
                  <a16:creationId xmlns:a16="http://schemas.microsoft.com/office/drawing/2014/main" id="{E6F869CC-3A03-4C7C-A297-8FA141A2933F}"/>
                </a:ext>
              </a:extLst>
            </p:cNvPr>
            <p:cNvCxnSpPr>
              <a:cxnSpLocks/>
            </p:cNvCxnSpPr>
            <p:nvPr/>
          </p:nvCxnSpPr>
          <p:spPr>
            <a:xfrm>
              <a:off x="3763322" y="2515162"/>
              <a:ext cx="1514034" cy="0"/>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158" name="Straight Connector 157">
              <a:extLst>
                <a:ext uri="{FF2B5EF4-FFF2-40B4-BE49-F238E27FC236}">
                  <a16:creationId xmlns:a16="http://schemas.microsoft.com/office/drawing/2014/main" id="{6FF572FB-711E-4212-9E35-180C67DB5275}"/>
                </a:ext>
              </a:extLst>
            </p:cNvPr>
            <p:cNvCxnSpPr>
              <a:cxnSpLocks/>
            </p:cNvCxnSpPr>
            <p:nvPr/>
          </p:nvCxnSpPr>
          <p:spPr>
            <a:xfrm>
              <a:off x="3735616" y="2521739"/>
              <a:ext cx="1841023" cy="7906"/>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159" name="Straight Connector 158">
              <a:extLst>
                <a:ext uri="{FF2B5EF4-FFF2-40B4-BE49-F238E27FC236}">
                  <a16:creationId xmlns:a16="http://schemas.microsoft.com/office/drawing/2014/main" id="{AEA2D1C9-B896-4B11-8063-C5EE5A8E9555}"/>
                </a:ext>
              </a:extLst>
            </p:cNvPr>
            <p:cNvCxnSpPr>
              <a:cxnSpLocks/>
            </p:cNvCxnSpPr>
            <p:nvPr/>
          </p:nvCxnSpPr>
          <p:spPr>
            <a:xfrm flipV="1">
              <a:off x="3763322" y="2247012"/>
              <a:ext cx="1724292" cy="252027"/>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160" name="Straight Connector 159">
              <a:extLst>
                <a:ext uri="{FF2B5EF4-FFF2-40B4-BE49-F238E27FC236}">
                  <a16:creationId xmlns:a16="http://schemas.microsoft.com/office/drawing/2014/main" id="{43847B6C-0965-4218-A635-CB722041B53D}"/>
                </a:ext>
              </a:extLst>
            </p:cNvPr>
            <p:cNvCxnSpPr>
              <a:cxnSpLocks/>
            </p:cNvCxnSpPr>
            <p:nvPr/>
          </p:nvCxnSpPr>
          <p:spPr>
            <a:xfrm flipV="1">
              <a:off x="3763322" y="1738604"/>
              <a:ext cx="1953164" cy="745277"/>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161" name="Straight Connector 160">
              <a:extLst>
                <a:ext uri="{FF2B5EF4-FFF2-40B4-BE49-F238E27FC236}">
                  <a16:creationId xmlns:a16="http://schemas.microsoft.com/office/drawing/2014/main" id="{57F54834-5A11-4C93-A431-FD894100BA42}"/>
                </a:ext>
              </a:extLst>
            </p:cNvPr>
            <p:cNvCxnSpPr>
              <a:cxnSpLocks/>
            </p:cNvCxnSpPr>
            <p:nvPr/>
          </p:nvCxnSpPr>
          <p:spPr>
            <a:xfrm flipV="1">
              <a:off x="3731351" y="1503616"/>
              <a:ext cx="2288292" cy="995423"/>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162" name="Straight Connector 161">
              <a:extLst>
                <a:ext uri="{FF2B5EF4-FFF2-40B4-BE49-F238E27FC236}">
                  <a16:creationId xmlns:a16="http://schemas.microsoft.com/office/drawing/2014/main" id="{92C6C735-762C-4AB7-9207-B76A1F65BC0D}"/>
                </a:ext>
              </a:extLst>
            </p:cNvPr>
            <p:cNvCxnSpPr>
              <a:cxnSpLocks/>
            </p:cNvCxnSpPr>
            <p:nvPr/>
          </p:nvCxnSpPr>
          <p:spPr>
            <a:xfrm flipV="1">
              <a:off x="3703645" y="1433643"/>
              <a:ext cx="2595456" cy="1084243"/>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cxnSp>
          <p:nvCxnSpPr>
            <p:cNvPr id="163" name="Straight Connector 162">
              <a:extLst>
                <a:ext uri="{FF2B5EF4-FFF2-40B4-BE49-F238E27FC236}">
                  <a16:creationId xmlns:a16="http://schemas.microsoft.com/office/drawing/2014/main" id="{1D5482AE-2C15-4D74-A796-CFAA97A75DCD}"/>
                </a:ext>
              </a:extLst>
            </p:cNvPr>
            <p:cNvCxnSpPr>
              <a:cxnSpLocks/>
            </p:cNvCxnSpPr>
            <p:nvPr/>
          </p:nvCxnSpPr>
          <p:spPr>
            <a:xfrm flipV="1">
              <a:off x="3731351" y="2378364"/>
              <a:ext cx="2542164" cy="127046"/>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sp>
          <p:nvSpPr>
            <p:cNvPr id="164" name="Oval 163">
              <a:extLst>
                <a:ext uri="{FF2B5EF4-FFF2-40B4-BE49-F238E27FC236}">
                  <a16:creationId xmlns:a16="http://schemas.microsoft.com/office/drawing/2014/main" id="{9C25FDD6-22E6-419C-BDC4-3DE7E8CE8826}"/>
                </a:ext>
              </a:extLst>
            </p:cNvPr>
            <p:cNvSpPr/>
            <p:nvPr/>
          </p:nvSpPr>
          <p:spPr bwMode="auto">
            <a:xfrm rot="16200000">
              <a:off x="4734718" y="2608545"/>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65" name="Oval 164">
              <a:extLst>
                <a:ext uri="{FF2B5EF4-FFF2-40B4-BE49-F238E27FC236}">
                  <a16:creationId xmlns:a16="http://schemas.microsoft.com/office/drawing/2014/main" id="{1B6D95B2-C713-4620-8EC7-EF18DB88118A}"/>
                </a:ext>
              </a:extLst>
            </p:cNvPr>
            <p:cNvSpPr/>
            <p:nvPr/>
          </p:nvSpPr>
          <p:spPr bwMode="auto">
            <a:xfrm rot="16200000">
              <a:off x="5240880" y="2481793"/>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66" name="Oval 165">
              <a:extLst>
                <a:ext uri="{FF2B5EF4-FFF2-40B4-BE49-F238E27FC236}">
                  <a16:creationId xmlns:a16="http://schemas.microsoft.com/office/drawing/2014/main" id="{6247DDB2-C817-441A-BF94-D7872E9AC842}"/>
                </a:ext>
              </a:extLst>
            </p:cNvPr>
            <p:cNvSpPr/>
            <p:nvPr/>
          </p:nvSpPr>
          <p:spPr bwMode="auto">
            <a:xfrm rot="16200000">
              <a:off x="5505241" y="2488730"/>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67" name="Oval 166">
              <a:extLst>
                <a:ext uri="{FF2B5EF4-FFF2-40B4-BE49-F238E27FC236}">
                  <a16:creationId xmlns:a16="http://schemas.microsoft.com/office/drawing/2014/main" id="{D2ACBA1A-E0A5-4D7E-B483-ABA3A3EAC900}"/>
                </a:ext>
              </a:extLst>
            </p:cNvPr>
            <p:cNvSpPr/>
            <p:nvPr/>
          </p:nvSpPr>
          <p:spPr bwMode="auto">
            <a:xfrm rot="16200000">
              <a:off x="5482779" y="2214617"/>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68" name="Oval 167">
              <a:extLst>
                <a:ext uri="{FF2B5EF4-FFF2-40B4-BE49-F238E27FC236}">
                  <a16:creationId xmlns:a16="http://schemas.microsoft.com/office/drawing/2014/main" id="{59863760-0331-4825-AB5B-2A2E4301A7C2}"/>
                </a:ext>
              </a:extLst>
            </p:cNvPr>
            <p:cNvSpPr/>
            <p:nvPr/>
          </p:nvSpPr>
          <p:spPr bwMode="auto">
            <a:xfrm rot="16200000">
              <a:off x="6209233" y="2318927"/>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69" name="Oval 168">
              <a:extLst>
                <a:ext uri="{FF2B5EF4-FFF2-40B4-BE49-F238E27FC236}">
                  <a16:creationId xmlns:a16="http://schemas.microsoft.com/office/drawing/2014/main" id="{FB9EC3B2-777B-4FC4-A326-4F472CC3B3C9}"/>
                </a:ext>
              </a:extLst>
            </p:cNvPr>
            <p:cNvSpPr/>
            <p:nvPr/>
          </p:nvSpPr>
          <p:spPr bwMode="auto">
            <a:xfrm rot="16200000">
              <a:off x="6271569" y="1415374"/>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70" name="Oval 169">
              <a:extLst>
                <a:ext uri="{FF2B5EF4-FFF2-40B4-BE49-F238E27FC236}">
                  <a16:creationId xmlns:a16="http://schemas.microsoft.com/office/drawing/2014/main" id="{E9715E81-A7F6-4F97-9CEB-30B66ABEE3D7}"/>
                </a:ext>
              </a:extLst>
            </p:cNvPr>
            <p:cNvSpPr/>
            <p:nvPr/>
          </p:nvSpPr>
          <p:spPr bwMode="auto">
            <a:xfrm rot="16200000">
              <a:off x="5982896" y="1433692"/>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grpSp>
      <p:grpSp>
        <p:nvGrpSpPr>
          <p:cNvPr id="4124" name="Group 4123">
            <a:extLst>
              <a:ext uri="{FF2B5EF4-FFF2-40B4-BE49-F238E27FC236}">
                <a16:creationId xmlns:a16="http://schemas.microsoft.com/office/drawing/2014/main" id="{257D9F97-BB96-4A09-BC6E-E32AC33D467C}"/>
              </a:ext>
            </a:extLst>
          </p:cNvPr>
          <p:cNvGrpSpPr/>
          <p:nvPr/>
        </p:nvGrpSpPr>
        <p:grpSpPr>
          <a:xfrm>
            <a:off x="5000795" y="3725940"/>
            <a:ext cx="846360" cy="684531"/>
            <a:chOff x="5000795" y="3725940"/>
            <a:chExt cx="846360" cy="684531"/>
          </a:xfrm>
        </p:grpSpPr>
        <p:grpSp>
          <p:nvGrpSpPr>
            <p:cNvPr id="139" name="Group 138">
              <a:extLst>
                <a:ext uri="{FF2B5EF4-FFF2-40B4-BE49-F238E27FC236}">
                  <a16:creationId xmlns:a16="http://schemas.microsoft.com/office/drawing/2014/main" id="{5F31D98C-3869-4FD4-9FED-3D081CA0044C}"/>
                </a:ext>
              </a:extLst>
            </p:cNvPr>
            <p:cNvGrpSpPr/>
            <p:nvPr/>
          </p:nvGrpSpPr>
          <p:grpSpPr>
            <a:xfrm>
              <a:off x="5000795" y="3931944"/>
              <a:ext cx="846360" cy="478527"/>
              <a:chOff x="-2986340" y="2645673"/>
              <a:chExt cx="846360" cy="478527"/>
            </a:xfrm>
          </p:grpSpPr>
          <p:sp>
            <p:nvSpPr>
              <p:cNvPr id="140" name="Oval 139">
                <a:extLst>
                  <a:ext uri="{FF2B5EF4-FFF2-40B4-BE49-F238E27FC236}">
                    <a16:creationId xmlns:a16="http://schemas.microsoft.com/office/drawing/2014/main" id="{CDECEA3F-0403-42A7-8778-2390513952FB}"/>
                  </a:ext>
                </a:extLst>
              </p:cNvPr>
              <p:cNvSpPr/>
              <p:nvPr/>
            </p:nvSpPr>
            <p:spPr bwMode="auto">
              <a:xfrm>
                <a:off x="-2486808" y="2910649"/>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41" name="Oval 140">
                <a:extLst>
                  <a:ext uri="{FF2B5EF4-FFF2-40B4-BE49-F238E27FC236}">
                    <a16:creationId xmlns:a16="http://schemas.microsoft.com/office/drawing/2014/main" id="{F7317289-6241-4D41-ADC8-B33812042202}"/>
                  </a:ext>
                </a:extLst>
              </p:cNvPr>
              <p:cNvSpPr/>
              <p:nvPr/>
            </p:nvSpPr>
            <p:spPr bwMode="auto">
              <a:xfrm>
                <a:off x="-2212931" y="2925461"/>
                <a:ext cx="72951" cy="8116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42" name="Oval 141">
                <a:extLst>
                  <a:ext uri="{FF2B5EF4-FFF2-40B4-BE49-F238E27FC236}">
                    <a16:creationId xmlns:a16="http://schemas.microsoft.com/office/drawing/2014/main" id="{B98D246A-8A58-404F-B92C-DB30DBF0C6A5}"/>
                  </a:ext>
                </a:extLst>
              </p:cNvPr>
              <p:cNvSpPr/>
              <p:nvPr/>
            </p:nvSpPr>
            <p:spPr bwMode="auto">
              <a:xfrm>
                <a:off x="-2986340" y="3043031"/>
                <a:ext cx="72951" cy="8116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43" name="Oval 142">
                <a:extLst>
                  <a:ext uri="{FF2B5EF4-FFF2-40B4-BE49-F238E27FC236}">
                    <a16:creationId xmlns:a16="http://schemas.microsoft.com/office/drawing/2014/main" id="{8C62880D-41CE-41D4-AF66-A70D8E61E4B3}"/>
                  </a:ext>
                </a:extLst>
              </p:cNvPr>
              <p:cNvSpPr/>
              <p:nvPr/>
            </p:nvSpPr>
            <p:spPr bwMode="auto">
              <a:xfrm>
                <a:off x="-2229005" y="2645673"/>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144" name="Straight Connector 143">
                <a:extLst>
                  <a:ext uri="{FF2B5EF4-FFF2-40B4-BE49-F238E27FC236}">
                    <a16:creationId xmlns:a16="http://schemas.microsoft.com/office/drawing/2014/main" id="{C2D4C8C2-FB86-4875-A36A-62B2A03341E9}"/>
                  </a:ext>
                </a:extLst>
              </p:cNvPr>
              <p:cNvCxnSpPr>
                <a:cxnSpLocks/>
                <a:endCxn id="142" idx="0"/>
              </p:cNvCxnSpPr>
              <p:nvPr/>
            </p:nvCxnSpPr>
            <p:spPr bwMode="auto">
              <a:xfrm flipH="1">
                <a:off x="-2949864" y="2686317"/>
                <a:ext cx="134156" cy="356714"/>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45" name="Straight Connector 144">
                <a:extLst>
                  <a:ext uri="{FF2B5EF4-FFF2-40B4-BE49-F238E27FC236}">
                    <a16:creationId xmlns:a16="http://schemas.microsoft.com/office/drawing/2014/main" id="{9FB99FFD-32B5-49C6-9C77-D754CCFCE05A}"/>
                  </a:ext>
                </a:extLst>
              </p:cNvPr>
              <p:cNvCxnSpPr>
                <a:cxnSpLocks/>
                <a:endCxn id="140" idx="1"/>
              </p:cNvCxnSpPr>
              <p:nvPr/>
            </p:nvCxnSpPr>
            <p:spPr bwMode="auto">
              <a:xfrm>
                <a:off x="-2815708" y="2686317"/>
                <a:ext cx="339583" cy="236316"/>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46" name="Straight Connector 145">
                <a:extLst>
                  <a:ext uri="{FF2B5EF4-FFF2-40B4-BE49-F238E27FC236}">
                    <a16:creationId xmlns:a16="http://schemas.microsoft.com/office/drawing/2014/main" id="{0180C935-6392-4CDD-89A6-83F2F4E8DBBB}"/>
                  </a:ext>
                </a:extLst>
              </p:cNvPr>
              <p:cNvCxnSpPr>
                <a:cxnSpLocks/>
              </p:cNvCxnSpPr>
              <p:nvPr/>
            </p:nvCxnSpPr>
            <p:spPr bwMode="auto">
              <a:xfrm flipH="1" flipV="1">
                <a:off x="-2815708" y="2686317"/>
                <a:ext cx="561355" cy="9213"/>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47" name="Straight Connector 146">
                <a:extLst>
                  <a:ext uri="{FF2B5EF4-FFF2-40B4-BE49-F238E27FC236}">
                    <a16:creationId xmlns:a16="http://schemas.microsoft.com/office/drawing/2014/main" id="{7A0A2809-781A-48ED-BA2F-C8135B83DEB3}"/>
                  </a:ext>
                </a:extLst>
              </p:cNvPr>
              <p:cNvCxnSpPr>
                <a:cxnSpLocks/>
              </p:cNvCxnSpPr>
              <p:nvPr/>
            </p:nvCxnSpPr>
            <p:spPr bwMode="auto">
              <a:xfrm>
                <a:off x="-2815708" y="2686317"/>
                <a:ext cx="577429" cy="273315"/>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grpSp>
        <p:sp>
          <p:nvSpPr>
            <p:cNvPr id="199" name="TextBox 198">
              <a:extLst>
                <a:ext uri="{FF2B5EF4-FFF2-40B4-BE49-F238E27FC236}">
                  <a16:creationId xmlns:a16="http://schemas.microsoft.com/office/drawing/2014/main" id="{24076E85-CEA2-4D8A-B3F8-834AABC4CD2C}"/>
                </a:ext>
              </a:extLst>
            </p:cNvPr>
            <p:cNvSpPr txBox="1"/>
            <p:nvPr/>
          </p:nvSpPr>
          <p:spPr>
            <a:xfrm>
              <a:off x="5095209" y="3725940"/>
              <a:ext cx="536472" cy="261610"/>
            </a:xfrm>
            <a:prstGeom prst="rect">
              <a:avLst/>
            </a:prstGeom>
            <a:noFill/>
          </p:spPr>
          <p:txBody>
            <a:bodyPr wrap="square" rtlCol="0">
              <a:spAutoFit/>
            </a:bodyPr>
            <a:lstStyle/>
            <a:p>
              <a:r>
                <a:rPr lang="en-US" sz="1050" dirty="0">
                  <a:latin typeface="+mj-lt"/>
                  <a:cs typeface="Times New Roman" panose="02020603050405020304" pitchFamily="18" charset="0"/>
                </a:rPr>
                <a:t>HUB2</a:t>
              </a:r>
            </a:p>
          </p:txBody>
        </p:sp>
      </p:grpSp>
      <p:grpSp>
        <p:nvGrpSpPr>
          <p:cNvPr id="4125" name="Group 4124">
            <a:extLst>
              <a:ext uri="{FF2B5EF4-FFF2-40B4-BE49-F238E27FC236}">
                <a16:creationId xmlns:a16="http://schemas.microsoft.com/office/drawing/2014/main" id="{9F67403E-B136-470D-9B4F-A6C39064EEFB}"/>
              </a:ext>
            </a:extLst>
          </p:cNvPr>
          <p:cNvGrpSpPr/>
          <p:nvPr/>
        </p:nvGrpSpPr>
        <p:grpSpPr>
          <a:xfrm>
            <a:off x="5958826" y="3140438"/>
            <a:ext cx="867804" cy="974456"/>
            <a:chOff x="5958826" y="3140438"/>
            <a:chExt cx="867804" cy="974456"/>
          </a:xfrm>
        </p:grpSpPr>
        <p:grpSp>
          <p:nvGrpSpPr>
            <p:cNvPr id="183" name="Group 182">
              <a:extLst>
                <a:ext uri="{FF2B5EF4-FFF2-40B4-BE49-F238E27FC236}">
                  <a16:creationId xmlns:a16="http://schemas.microsoft.com/office/drawing/2014/main" id="{AAAEEC01-EF5B-41C2-8261-DE562D6A493E}"/>
                </a:ext>
              </a:extLst>
            </p:cNvPr>
            <p:cNvGrpSpPr/>
            <p:nvPr/>
          </p:nvGrpSpPr>
          <p:grpSpPr>
            <a:xfrm>
              <a:off x="5958826" y="3140438"/>
              <a:ext cx="651374" cy="974456"/>
              <a:chOff x="5958826" y="3140438"/>
              <a:chExt cx="651374" cy="974456"/>
            </a:xfrm>
          </p:grpSpPr>
          <p:grpSp>
            <p:nvGrpSpPr>
              <p:cNvPr id="184" name="Group 183">
                <a:extLst>
                  <a:ext uri="{FF2B5EF4-FFF2-40B4-BE49-F238E27FC236}">
                    <a16:creationId xmlns:a16="http://schemas.microsoft.com/office/drawing/2014/main" id="{72BBE20F-9ECF-4096-BA79-39514F8E2DFF}"/>
                  </a:ext>
                </a:extLst>
              </p:cNvPr>
              <p:cNvGrpSpPr/>
              <p:nvPr/>
            </p:nvGrpSpPr>
            <p:grpSpPr>
              <a:xfrm>
                <a:off x="5999469" y="3140438"/>
                <a:ext cx="610731" cy="974456"/>
                <a:chOff x="5999469" y="3140438"/>
                <a:chExt cx="610731" cy="974456"/>
              </a:xfrm>
            </p:grpSpPr>
            <p:grpSp>
              <p:nvGrpSpPr>
                <p:cNvPr id="186" name="Group 185">
                  <a:extLst>
                    <a:ext uri="{FF2B5EF4-FFF2-40B4-BE49-F238E27FC236}">
                      <a16:creationId xmlns:a16="http://schemas.microsoft.com/office/drawing/2014/main" id="{B7ACBDDE-0D6F-4029-9074-48DDA26F8D31}"/>
                    </a:ext>
                  </a:extLst>
                </p:cNvPr>
                <p:cNvGrpSpPr/>
                <p:nvPr/>
              </p:nvGrpSpPr>
              <p:grpSpPr>
                <a:xfrm rot="16200000">
                  <a:off x="5942494" y="3447187"/>
                  <a:ext cx="974456" cy="360957"/>
                  <a:chOff x="-3114436" y="2645673"/>
                  <a:chExt cx="974456" cy="360957"/>
                </a:xfrm>
              </p:grpSpPr>
              <p:sp>
                <p:nvSpPr>
                  <p:cNvPr id="188" name="Oval 187">
                    <a:extLst>
                      <a:ext uri="{FF2B5EF4-FFF2-40B4-BE49-F238E27FC236}">
                        <a16:creationId xmlns:a16="http://schemas.microsoft.com/office/drawing/2014/main" id="{BB91CC70-AC66-477B-92E0-3CC8563D8D5F}"/>
                      </a:ext>
                    </a:extLst>
                  </p:cNvPr>
                  <p:cNvSpPr/>
                  <p:nvPr/>
                </p:nvSpPr>
                <p:spPr bwMode="auto">
                  <a:xfrm>
                    <a:off x="-3114436" y="2870615"/>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89" name="Oval 188">
                    <a:extLst>
                      <a:ext uri="{FF2B5EF4-FFF2-40B4-BE49-F238E27FC236}">
                        <a16:creationId xmlns:a16="http://schemas.microsoft.com/office/drawing/2014/main" id="{91F55642-5EFB-4015-86F9-051F788AE444}"/>
                      </a:ext>
                    </a:extLst>
                  </p:cNvPr>
                  <p:cNvSpPr/>
                  <p:nvPr/>
                </p:nvSpPr>
                <p:spPr bwMode="auto">
                  <a:xfrm>
                    <a:off x="-2212931" y="2925461"/>
                    <a:ext cx="72951" cy="8116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90" name="Oval 189">
                    <a:extLst>
                      <a:ext uri="{FF2B5EF4-FFF2-40B4-BE49-F238E27FC236}">
                        <a16:creationId xmlns:a16="http://schemas.microsoft.com/office/drawing/2014/main" id="{AD35B6DC-0FE0-4E25-9D6C-EF3A4B1A676A}"/>
                      </a:ext>
                    </a:extLst>
                  </p:cNvPr>
                  <p:cNvSpPr/>
                  <p:nvPr/>
                </p:nvSpPr>
                <p:spPr bwMode="auto">
                  <a:xfrm>
                    <a:off x="-2229005" y="2645673"/>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191" name="Straight Connector 190">
                    <a:extLst>
                      <a:ext uri="{FF2B5EF4-FFF2-40B4-BE49-F238E27FC236}">
                        <a16:creationId xmlns:a16="http://schemas.microsoft.com/office/drawing/2014/main" id="{4D23E786-E92C-483A-8F05-969379015862}"/>
                      </a:ext>
                    </a:extLst>
                  </p:cNvPr>
                  <p:cNvCxnSpPr>
                    <a:cxnSpLocks/>
                  </p:cNvCxnSpPr>
                  <p:nvPr/>
                </p:nvCxnSpPr>
                <p:spPr bwMode="auto">
                  <a:xfrm rot="5400000">
                    <a:off x="-3031031" y="2678693"/>
                    <a:ext cx="179521" cy="200429"/>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92" name="Straight Connector 191">
                    <a:extLst>
                      <a:ext uri="{FF2B5EF4-FFF2-40B4-BE49-F238E27FC236}">
                        <a16:creationId xmlns:a16="http://schemas.microsoft.com/office/drawing/2014/main" id="{C93B7668-DAAA-4FA1-ABAC-BFD0212E7DE6}"/>
                      </a:ext>
                    </a:extLst>
                  </p:cNvPr>
                  <p:cNvCxnSpPr>
                    <a:cxnSpLocks/>
                  </p:cNvCxnSpPr>
                  <p:nvPr/>
                </p:nvCxnSpPr>
                <p:spPr bwMode="auto">
                  <a:xfrm flipH="1" flipV="1">
                    <a:off x="-2815708" y="2686317"/>
                    <a:ext cx="561355" cy="9213"/>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93" name="Straight Connector 192">
                    <a:extLst>
                      <a:ext uri="{FF2B5EF4-FFF2-40B4-BE49-F238E27FC236}">
                        <a16:creationId xmlns:a16="http://schemas.microsoft.com/office/drawing/2014/main" id="{ACA56FD3-AB24-4EF8-A6A2-FEF48E9EC806}"/>
                      </a:ext>
                    </a:extLst>
                  </p:cNvPr>
                  <p:cNvCxnSpPr>
                    <a:cxnSpLocks/>
                  </p:cNvCxnSpPr>
                  <p:nvPr/>
                </p:nvCxnSpPr>
                <p:spPr bwMode="auto">
                  <a:xfrm>
                    <a:off x="-2815708" y="2686317"/>
                    <a:ext cx="577429" cy="273315"/>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grpSp>
            <p:cxnSp>
              <p:nvCxnSpPr>
                <p:cNvPr id="187" name="Straight Connector 186">
                  <a:extLst>
                    <a:ext uri="{FF2B5EF4-FFF2-40B4-BE49-F238E27FC236}">
                      <a16:creationId xmlns:a16="http://schemas.microsoft.com/office/drawing/2014/main" id="{824D410E-0438-4D91-B6C9-5B43324D2F78}"/>
                    </a:ext>
                  </a:extLst>
                </p:cNvPr>
                <p:cNvCxnSpPr>
                  <a:cxnSpLocks/>
                  <a:endCxn id="175" idx="7"/>
                </p:cNvCxnSpPr>
                <p:nvPr/>
              </p:nvCxnSpPr>
              <p:spPr bwMode="auto">
                <a:xfrm>
                  <a:off x="5999469" y="3441531"/>
                  <a:ext cx="252214" cy="322185"/>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grpSp>
          <p:sp>
            <p:nvSpPr>
              <p:cNvPr id="185" name="Oval 184">
                <a:extLst>
                  <a:ext uri="{FF2B5EF4-FFF2-40B4-BE49-F238E27FC236}">
                    <a16:creationId xmlns:a16="http://schemas.microsoft.com/office/drawing/2014/main" id="{E5479E92-4600-4AFE-BA4C-ADFCF968257E}"/>
                  </a:ext>
                </a:extLst>
              </p:cNvPr>
              <p:cNvSpPr/>
              <p:nvPr/>
            </p:nvSpPr>
            <p:spPr bwMode="auto">
              <a:xfrm rot="16200000">
                <a:off x="5963265" y="3384968"/>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grpSp>
        <p:sp>
          <p:nvSpPr>
            <p:cNvPr id="200" name="TextBox 199">
              <a:extLst>
                <a:ext uri="{FF2B5EF4-FFF2-40B4-BE49-F238E27FC236}">
                  <a16:creationId xmlns:a16="http://schemas.microsoft.com/office/drawing/2014/main" id="{C35F7654-0891-43A6-B07F-998BD0067A5B}"/>
                </a:ext>
              </a:extLst>
            </p:cNvPr>
            <p:cNvSpPr txBox="1"/>
            <p:nvPr/>
          </p:nvSpPr>
          <p:spPr>
            <a:xfrm>
              <a:off x="6290158" y="3667935"/>
              <a:ext cx="536472" cy="261610"/>
            </a:xfrm>
            <a:prstGeom prst="rect">
              <a:avLst/>
            </a:prstGeom>
            <a:noFill/>
          </p:spPr>
          <p:txBody>
            <a:bodyPr wrap="square" rtlCol="0">
              <a:spAutoFit/>
            </a:bodyPr>
            <a:lstStyle/>
            <a:p>
              <a:r>
                <a:rPr lang="en-US" sz="1050" dirty="0">
                  <a:latin typeface="+mj-lt"/>
                  <a:cs typeface="Times New Roman" panose="02020603050405020304" pitchFamily="18" charset="0"/>
                </a:rPr>
                <a:t>HUB3</a:t>
              </a:r>
            </a:p>
          </p:txBody>
        </p:sp>
      </p:grpSp>
      <p:grpSp>
        <p:nvGrpSpPr>
          <p:cNvPr id="4127" name="Group 4126">
            <a:extLst>
              <a:ext uri="{FF2B5EF4-FFF2-40B4-BE49-F238E27FC236}">
                <a16:creationId xmlns:a16="http://schemas.microsoft.com/office/drawing/2014/main" id="{146C59EA-17F1-4BF4-87BD-4729F57F2F6F}"/>
              </a:ext>
            </a:extLst>
          </p:cNvPr>
          <p:cNvGrpSpPr/>
          <p:nvPr/>
        </p:nvGrpSpPr>
        <p:grpSpPr>
          <a:xfrm>
            <a:off x="3170863" y="2911998"/>
            <a:ext cx="3150665" cy="1506902"/>
            <a:chOff x="3170863" y="2911998"/>
            <a:chExt cx="3150665" cy="1506902"/>
          </a:xfrm>
        </p:grpSpPr>
        <p:grpSp>
          <p:nvGrpSpPr>
            <p:cNvPr id="4123" name="Group 4122">
              <a:extLst>
                <a:ext uri="{FF2B5EF4-FFF2-40B4-BE49-F238E27FC236}">
                  <a16:creationId xmlns:a16="http://schemas.microsoft.com/office/drawing/2014/main" id="{032F88E5-3F06-4B61-AA9E-137815F694B9}"/>
                </a:ext>
              </a:extLst>
            </p:cNvPr>
            <p:cNvGrpSpPr/>
            <p:nvPr/>
          </p:nvGrpSpPr>
          <p:grpSpPr>
            <a:xfrm>
              <a:off x="3170863" y="2911998"/>
              <a:ext cx="3150665" cy="1506902"/>
              <a:chOff x="3170863" y="2911998"/>
              <a:chExt cx="3150665" cy="1506902"/>
            </a:xfrm>
          </p:grpSpPr>
          <p:grpSp>
            <p:nvGrpSpPr>
              <p:cNvPr id="171" name="Group 170">
                <a:extLst>
                  <a:ext uri="{FF2B5EF4-FFF2-40B4-BE49-F238E27FC236}">
                    <a16:creationId xmlns:a16="http://schemas.microsoft.com/office/drawing/2014/main" id="{1A1EE9E1-1C14-4AFE-93E8-2E9AAC4D5CA5}"/>
                  </a:ext>
                </a:extLst>
              </p:cNvPr>
              <p:cNvGrpSpPr/>
              <p:nvPr/>
            </p:nvGrpSpPr>
            <p:grpSpPr>
              <a:xfrm>
                <a:off x="3360491" y="3111720"/>
                <a:ext cx="2961037" cy="1307180"/>
                <a:chOff x="903808" y="1154149"/>
                <a:chExt cx="2961037" cy="1307180"/>
              </a:xfrm>
            </p:grpSpPr>
            <p:sp>
              <p:nvSpPr>
                <p:cNvPr id="172" name="Oval 171">
                  <a:extLst>
                    <a:ext uri="{FF2B5EF4-FFF2-40B4-BE49-F238E27FC236}">
                      <a16:creationId xmlns:a16="http://schemas.microsoft.com/office/drawing/2014/main" id="{08CD422F-86A5-45A3-9137-BD643397D320}"/>
                    </a:ext>
                  </a:extLst>
                </p:cNvPr>
                <p:cNvSpPr/>
                <p:nvPr/>
              </p:nvSpPr>
              <p:spPr bwMode="auto">
                <a:xfrm rot="16200000">
                  <a:off x="1495105" y="2212072"/>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173" name="Straight Connector 172">
                  <a:extLst>
                    <a:ext uri="{FF2B5EF4-FFF2-40B4-BE49-F238E27FC236}">
                      <a16:creationId xmlns:a16="http://schemas.microsoft.com/office/drawing/2014/main" id="{9B9B638A-D1FD-4D34-8037-9B57D40BAABA}"/>
                    </a:ext>
                  </a:extLst>
                </p:cNvPr>
                <p:cNvCxnSpPr>
                  <a:cxnSpLocks/>
                  <a:stCxn id="172" idx="4"/>
                  <a:endCxn id="174" idx="0"/>
                </p:cNvCxnSpPr>
                <p:nvPr/>
              </p:nvCxnSpPr>
              <p:spPr>
                <a:xfrm flipV="1">
                  <a:off x="1572495" y="1996949"/>
                  <a:ext cx="1077046" cy="256037"/>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sp>
              <p:nvSpPr>
                <p:cNvPr id="174" name="Oval 173">
                  <a:extLst>
                    <a:ext uri="{FF2B5EF4-FFF2-40B4-BE49-F238E27FC236}">
                      <a16:creationId xmlns:a16="http://schemas.microsoft.com/office/drawing/2014/main" id="{5A48CB04-5B33-4641-A625-CC6B44E4FBA1}"/>
                    </a:ext>
                  </a:extLst>
                </p:cNvPr>
                <p:cNvSpPr/>
                <p:nvPr/>
              </p:nvSpPr>
              <p:spPr bwMode="auto">
                <a:xfrm rot="16200000">
                  <a:off x="2653980" y="1956035"/>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75" name="Oval 174">
                  <a:extLst>
                    <a:ext uri="{FF2B5EF4-FFF2-40B4-BE49-F238E27FC236}">
                      <a16:creationId xmlns:a16="http://schemas.microsoft.com/office/drawing/2014/main" id="{E9B69175-102C-4FAA-8336-4F1E5996975E}"/>
                    </a:ext>
                  </a:extLst>
                </p:cNvPr>
                <p:cNvSpPr/>
                <p:nvPr/>
              </p:nvSpPr>
              <p:spPr bwMode="auto">
                <a:xfrm rot="16200000">
                  <a:off x="3787455" y="1791023"/>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76" name="Oval 175">
                  <a:extLst>
                    <a:ext uri="{FF2B5EF4-FFF2-40B4-BE49-F238E27FC236}">
                      <a16:creationId xmlns:a16="http://schemas.microsoft.com/office/drawing/2014/main" id="{97657E04-F781-4A17-9871-D3A75406A3CD}"/>
                    </a:ext>
                  </a:extLst>
                </p:cNvPr>
                <p:cNvSpPr/>
                <p:nvPr/>
              </p:nvSpPr>
              <p:spPr bwMode="auto">
                <a:xfrm rot="16200000">
                  <a:off x="1911030" y="2383939"/>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77" name="Oval 176">
                  <a:extLst>
                    <a:ext uri="{FF2B5EF4-FFF2-40B4-BE49-F238E27FC236}">
                      <a16:creationId xmlns:a16="http://schemas.microsoft.com/office/drawing/2014/main" id="{0C0E7BB8-9D60-4F85-9D0D-44AA2C3CCE1B}"/>
                    </a:ext>
                  </a:extLst>
                </p:cNvPr>
                <p:cNvSpPr/>
                <p:nvPr/>
              </p:nvSpPr>
              <p:spPr bwMode="auto">
                <a:xfrm rot="16200000">
                  <a:off x="3501705" y="1427397"/>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178" name="Straight Connector 177">
                  <a:extLst>
                    <a:ext uri="{FF2B5EF4-FFF2-40B4-BE49-F238E27FC236}">
                      <a16:creationId xmlns:a16="http://schemas.microsoft.com/office/drawing/2014/main" id="{34449CEE-457E-42A3-B875-BE3BC5E37FE5}"/>
                    </a:ext>
                  </a:extLst>
                </p:cNvPr>
                <p:cNvCxnSpPr>
                  <a:cxnSpLocks/>
                  <a:stCxn id="172" idx="3"/>
                  <a:endCxn id="176" idx="7"/>
                </p:cNvCxnSpPr>
                <p:nvPr/>
              </p:nvCxnSpPr>
              <p:spPr>
                <a:xfrm>
                  <a:off x="1560511" y="2278779"/>
                  <a:ext cx="358064" cy="120282"/>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79" name="Straight Connector 178">
                  <a:extLst>
                    <a:ext uri="{FF2B5EF4-FFF2-40B4-BE49-F238E27FC236}">
                      <a16:creationId xmlns:a16="http://schemas.microsoft.com/office/drawing/2014/main" id="{8413253B-2F0C-466F-8E3F-42F03454E218}"/>
                    </a:ext>
                  </a:extLst>
                </p:cNvPr>
                <p:cNvCxnSpPr>
                  <a:cxnSpLocks/>
                  <a:stCxn id="172" idx="5"/>
                </p:cNvCxnSpPr>
                <p:nvPr/>
              </p:nvCxnSpPr>
              <p:spPr>
                <a:xfrm flipV="1">
                  <a:off x="1560511" y="1486549"/>
                  <a:ext cx="1969931" cy="740645"/>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80" name="Straight Connector 179">
                  <a:extLst>
                    <a:ext uri="{FF2B5EF4-FFF2-40B4-BE49-F238E27FC236}">
                      <a16:creationId xmlns:a16="http://schemas.microsoft.com/office/drawing/2014/main" id="{11A67FD7-DBAB-4843-B2AA-B0C5BF621F28}"/>
                    </a:ext>
                  </a:extLst>
                </p:cNvPr>
                <p:cNvCxnSpPr>
                  <a:cxnSpLocks/>
                  <a:stCxn id="172" idx="7"/>
                </p:cNvCxnSpPr>
                <p:nvPr/>
              </p:nvCxnSpPr>
              <p:spPr>
                <a:xfrm flipH="1" flipV="1">
                  <a:off x="946151" y="1190625"/>
                  <a:ext cx="556499" cy="1036569"/>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81" name="Straight Connector 180">
                  <a:extLst>
                    <a:ext uri="{FF2B5EF4-FFF2-40B4-BE49-F238E27FC236}">
                      <a16:creationId xmlns:a16="http://schemas.microsoft.com/office/drawing/2014/main" id="{9386068B-BDC8-41FE-9788-6F2ABAFC4F8A}"/>
                    </a:ext>
                  </a:extLst>
                </p:cNvPr>
                <p:cNvCxnSpPr>
                  <a:cxnSpLocks/>
                  <a:stCxn id="172" idx="5"/>
                  <a:endCxn id="175" idx="1"/>
                </p:cNvCxnSpPr>
                <p:nvPr/>
              </p:nvCxnSpPr>
              <p:spPr>
                <a:xfrm flipV="1">
                  <a:off x="1560511" y="1857730"/>
                  <a:ext cx="2234489" cy="369464"/>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sp>
              <p:nvSpPr>
                <p:cNvPr id="182" name="Oval 181">
                  <a:extLst>
                    <a:ext uri="{FF2B5EF4-FFF2-40B4-BE49-F238E27FC236}">
                      <a16:creationId xmlns:a16="http://schemas.microsoft.com/office/drawing/2014/main" id="{380FB1A3-79C1-40EB-885E-FCBFEB24B1C7}"/>
                    </a:ext>
                  </a:extLst>
                </p:cNvPr>
                <p:cNvSpPr/>
                <p:nvPr/>
              </p:nvSpPr>
              <p:spPr bwMode="auto">
                <a:xfrm rot="16200000">
                  <a:off x="908247" y="1149710"/>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grpSp>
          <p:sp>
            <p:nvSpPr>
              <p:cNvPr id="4122" name="TextBox 4121">
                <a:extLst>
                  <a:ext uri="{FF2B5EF4-FFF2-40B4-BE49-F238E27FC236}">
                    <a16:creationId xmlns:a16="http://schemas.microsoft.com/office/drawing/2014/main" id="{16A6713A-43F1-40AA-B7DA-48418AFC503E}"/>
                  </a:ext>
                </a:extLst>
              </p:cNvPr>
              <p:cNvSpPr txBox="1"/>
              <p:nvPr/>
            </p:nvSpPr>
            <p:spPr>
              <a:xfrm>
                <a:off x="3484345" y="4132086"/>
                <a:ext cx="536472" cy="261610"/>
              </a:xfrm>
              <a:prstGeom prst="rect">
                <a:avLst/>
              </a:prstGeom>
              <a:noFill/>
            </p:spPr>
            <p:txBody>
              <a:bodyPr wrap="square" rtlCol="0">
                <a:spAutoFit/>
              </a:bodyPr>
              <a:lstStyle/>
              <a:p>
                <a:r>
                  <a:rPr lang="en-US" sz="1050" dirty="0">
                    <a:latin typeface="+mj-lt"/>
                    <a:cs typeface="Times New Roman" panose="02020603050405020304" pitchFamily="18" charset="0"/>
                  </a:rPr>
                  <a:t>HUB1</a:t>
                </a:r>
              </a:p>
            </p:txBody>
          </p:sp>
          <p:sp>
            <p:nvSpPr>
              <p:cNvPr id="197" name="TextBox 196">
                <a:extLst>
                  <a:ext uri="{FF2B5EF4-FFF2-40B4-BE49-F238E27FC236}">
                    <a16:creationId xmlns:a16="http://schemas.microsoft.com/office/drawing/2014/main" id="{0D7B9F42-677C-4CC5-8252-83A08F182052}"/>
                  </a:ext>
                </a:extLst>
              </p:cNvPr>
              <p:cNvSpPr txBox="1"/>
              <p:nvPr/>
            </p:nvSpPr>
            <p:spPr>
              <a:xfrm>
                <a:off x="3170863" y="2911998"/>
                <a:ext cx="570821" cy="253916"/>
              </a:xfrm>
              <a:prstGeom prst="rect">
                <a:avLst/>
              </a:prstGeom>
              <a:noFill/>
            </p:spPr>
            <p:txBody>
              <a:bodyPr wrap="square" rtlCol="0">
                <a:spAutoFit/>
              </a:bodyPr>
              <a:lstStyle/>
              <a:p>
                <a:r>
                  <a:rPr lang="en-US" sz="1050" dirty="0">
                    <a:latin typeface="+mj-lt"/>
                    <a:cs typeface="Times New Roman" panose="02020603050405020304" pitchFamily="18" charset="0"/>
                  </a:rPr>
                  <a:t>CORS1</a:t>
                </a:r>
              </a:p>
            </p:txBody>
          </p:sp>
        </p:grpSp>
        <p:cxnSp>
          <p:nvCxnSpPr>
            <p:cNvPr id="203" name="Straight Connector 202">
              <a:extLst>
                <a:ext uri="{FF2B5EF4-FFF2-40B4-BE49-F238E27FC236}">
                  <a16:creationId xmlns:a16="http://schemas.microsoft.com/office/drawing/2014/main" id="{A166F668-9B19-40F5-9502-D497F39685B1}"/>
                </a:ext>
              </a:extLst>
            </p:cNvPr>
            <p:cNvCxnSpPr>
              <a:cxnSpLocks/>
              <a:endCxn id="175" idx="0"/>
            </p:cNvCxnSpPr>
            <p:nvPr/>
          </p:nvCxnSpPr>
          <p:spPr>
            <a:xfrm flipV="1">
              <a:off x="5152860" y="3789508"/>
              <a:ext cx="1086839" cy="161616"/>
            </a:xfrm>
            <a:prstGeom prst="line">
              <a:avLst/>
            </a:prstGeom>
            <a:ln w="9525">
              <a:solidFill>
                <a:srgbClr val="00B0F0"/>
              </a:solidFill>
            </a:ln>
          </p:spPr>
          <p:style>
            <a:lnRef idx="2">
              <a:schemeClr val="accent1"/>
            </a:lnRef>
            <a:fillRef idx="0">
              <a:schemeClr val="accent1"/>
            </a:fillRef>
            <a:effectRef idx="1">
              <a:schemeClr val="accent1"/>
            </a:effectRef>
            <a:fontRef idx="minor">
              <a:schemeClr val="tx1"/>
            </a:fontRef>
          </p:style>
        </p:cxnSp>
      </p:grpSp>
      <p:grpSp>
        <p:nvGrpSpPr>
          <p:cNvPr id="76" name="Group 75">
            <a:extLst>
              <a:ext uri="{FF2B5EF4-FFF2-40B4-BE49-F238E27FC236}">
                <a16:creationId xmlns:a16="http://schemas.microsoft.com/office/drawing/2014/main" id="{6A29178E-F2B9-4868-A13C-344F0C0D48A8}"/>
              </a:ext>
            </a:extLst>
          </p:cNvPr>
          <p:cNvGrpSpPr/>
          <p:nvPr/>
        </p:nvGrpSpPr>
        <p:grpSpPr>
          <a:xfrm>
            <a:off x="3924303" y="3564111"/>
            <a:ext cx="450955" cy="792521"/>
            <a:chOff x="3924303" y="3564111"/>
            <a:chExt cx="450955" cy="792521"/>
          </a:xfrm>
        </p:grpSpPr>
        <p:grpSp>
          <p:nvGrpSpPr>
            <p:cNvPr id="148" name="Group 147">
              <a:extLst>
                <a:ext uri="{FF2B5EF4-FFF2-40B4-BE49-F238E27FC236}">
                  <a16:creationId xmlns:a16="http://schemas.microsoft.com/office/drawing/2014/main" id="{85FEE3AF-0B8D-4D5B-B0E4-4807388F2E46}"/>
                </a:ext>
              </a:extLst>
            </p:cNvPr>
            <p:cNvGrpSpPr/>
            <p:nvPr/>
          </p:nvGrpSpPr>
          <p:grpSpPr>
            <a:xfrm rot="16200000">
              <a:off x="3766918" y="3721496"/>
              <a:ext cx="675728" cy="360957"/>
              <a:chOff x="-2815708" y="2645673"/>
              <a:chExt cx="675728" cy="360957"/>
            </a:xfrm>
          </p:grpSpPr>
          <p:sp>
            <p:nvSpPr>
              <p:cNvPr id="149" name="Oval 148">
                <a:extLst>
                  <a:ext uri="{FF2B5EF4-FFF2-40B4-BE49-F238E27FC236}">
                    <a16:creationId xmlns:a16="http://schemas.microsoft.com/office/drawing/2014/main" id="{603D29DF-9C93-4E07-8D55-6298101E9CBE}"/>
                  </a:ext>
                </a:extLst>
              </p:cNvPr>
              <p:cNvSpPr/>
              <p:nvPr/>
            </p:nvSpPr>
            <p:spPr bwMode="auto">
              <a:xfrm>
                <a:off x="-2486808" y="2910649"/>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50" name="Oval 149">
                <a:extLst>
                  <a:ext uri="{FF2B5EF4-FFF2-40B4-BE49-F238E27FC236}">
                    <a16:creationId xmlns:a16="http://schemas.microsoft.com/office/drawing/2014/main" id="{121187EB-AED0-46F3-917D-D699226BF79A}"/>
                  </a:ext>
                </a:extLst>
              </p:cNvPr>
              <p:cNvSpPr/>
              <p:nvPr/>
            </p:nvSpPr>
            <p:spPr bwMode="auto">
              <a:xfrm>
                <a:off x="-2212931" y="2925461"/>
                <a:ext cx="72951" cy="8116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51" name="Oval 150">
                <a:extLst>
                  <a:ext uri="{FF2B5EF4-FFF2-40B4-BE49-F238E27FC236}">
                    <a16:creationId xmlns:a16="http://schemas.microsoft.com/office/drawing/2014/main" id="{87412EF8-9190-4948-834E-E96B44268D02}"/>
                  </a:ext>
                </a:extLst>
              </p:cNvPr>
              <p:cNvSpPr/>
              <p:nvPr/>
            </p:nvSpPr>
            <p:spPr bwMode="auto">
              <a:xfrm>
                <a:off x="-2229005" y="2645673"/>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152" name="Straight Connector 151">
                <a:extLst>
                  <a:ext uri="{FF2B5EF4-FFF2-40B4-BE49-F238E27FC236}">
                    <a16:creationId xmlns:a16="http://schemas.microsoft.com/office/drawing/2014/main" id="{4114E4D4-518F-4882-A962-0195E2DD8601}"/>
                  </a:ext>
                </a:extLst>
              </p:cNvPr>
              <p:cNvCxnSpPr>
                <a:cxnSpLocks/>
                <a:endCxn id="149" idx="1"/>
              </p:cNvCxnSpPr>
              <p:nvPr/>
            </p:nvCxnSpPr>
            <p:spPr bwMode="auto">
              <a:xfrm>
                <a:off x="-2815708" y="2686317"/>
                <a:ext cx="339583" cy="236316"/>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53" name="Straight Connector 152">
                <a:extLst>
                  <a:ext uri="{FF2B5EF4-FFF2-40B4-BE49-F238E27FC236}">
                    <a16:creationId xmlns:a16="http://schemas.microsoft.com/office/drawing/2014/main" id="{5F66AEFB-B5C7-43C8-9177-E6199CF42943}"/>
                  </a:ext>
                </a:extLst>
              </p:cNvPr>
              <p:cNvCxnSpPr>
                <a:cxnSpLocks/>
              </p:cNvCxnSpPr>
              <p:nvPr/>
            </p:nvCxnSpPr>
            <p:spPr bwMode="auto">
              <a:xfrm flipH="1" flipV="1">
                <a:off x="-2815708" y="2686317"/>
                <a:ext cx="561355" cy="9213"/>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54" name="Straight Connector 153">
                <a:extLst>
                  <a:ext uri="{FF2B5EF4-FFF2-40B4-BE49-F238E27FC236}">
                    <a16:creationId xmlns:a16="http://schemas.microsoft.com/office/drawing/2014/main" id="{A58E24BE-D535-412A-908A-772EA82D8D73}"/>
                  </a:ext>
                </a:extLst>
              </p:cNvPr>
              <p:cNvCxnSpPr>
                <a:cxnSpLocks/>
              </p:cNvCxnSpPr>
              <p:nvPr/>
            </p:nvCxnSpPr>
            <p:spPr bwMode="auto">
              <a:xfrm>
                <a:off x="-2815708" y="2686317"/>
                <a:ext cx="577429" cy="273315"/>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grpSp>
        <p:cxnSp>
          <p:nvCxnSpPr>
            <p:cNvPr id="207" name="Straight Connector 206">
              <a:extLst>
                <a:ext uri="{FF2B5EF4-FFF2-40B4-BE49-F238E27FC236}">
                  <a16:creationId xmlns:a16="http://schemas.microsoft.com/office/drawing/2014/main" id="{B6FE0582-FF86-4E4A-AFA0-10C4C6AB79AF}"/>
                </a:ext>
              </a:extLst>
            </p:cNvPr>
            <p:cNvCxnSpPr>
              <a:cxnSpLocks/>
              <a:stCxn id="172" idx="3"/>
              <a:endCxn id="176" idx="7"/>
            </p:cNvCxnSpPr>
            <p:nvPr/>
          </p:nvCxnSpPr>
          <p:spPr bwMode="auto">
            <a:xfrm>
              <a:off x="4017194" y="4236350"/>
              <a:ext cx="358064" cy="120282"/>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grpSp>
      <p:sp>
        <p:nvSpPr>
          <p:cNvPr id="5" name="Date Placeholder 4">
            <a:extLst>
              <a:ext uri="{FF2B5EF4-FFF2-40B4-BE49-F238E27FC236}">
                <a16:creationId xmlns:a16="http://schemas.microsoft.com/office/drawing/2014/main" id="{5176FB92-E521-41BC-B04D-E256D6866279}"/>
              </a:ext>
            </a:extLst>
          </p:cNvPr>
          <p:cNvSpPr>
            <a:spLocks noGrp="1"/>
          </p:cNvSpPr>
          <p:nvPr>
            <p:ph type="dt" sz="half" idx="10"/>
          </p:nvPr>
        </p:nvSpPr>
        <p:spPr/>
        <p:txBody>
          <a:bodyPr/>
          <a:lstStyle/>
          <a:p>
            <a:r>
              <a:rPr lang="en-US"/>
              <a:t>2023-10-16</a:t>
            </a:r>
          </a:p>
        </p:txBody>
      </p:sp>
      <p:sp>
        <p:nvSpPr>
          <p:cNvPr id="6" name="Footer Placeholder 5">
            <a:extLst>
              <a:ext uri="{FF2B5EF4-FFF2-40B4-BE49-F238E27FC236}">
                <a16:creationId xmlns:a16="http://schemas.microsoft.com/office/drawing/2014/main" id="{CA18B776-BECE-4385-9752-DA4DF554B6B8}"/>
              </a:ext>
            </a:extLst>
          </p:cNvPr>
          <p:cNvSpPr>
            <a:spLocks noGrp="1"/>
          </p:cNvSpPr>
          <p:nvPr>
            <p:ph type="ftr" sz="quarter" idx="11"/>
          </p:nvPr>
        </p:nvSpPr>
        <p:spPr/>
        <p:txBody>
          <a:bodyPr/>
          <a:lstStyle/>
          <a:p>
            <a:r>
              <a:rPr lang="en-US"/>
              <a:t>Planning and Execution of an OPUS Project</a:t>
            </a:r>
          </a:p>
        </p:txBody>
      </p:sp>
      <p:sp>
        <p:nvSpPr>
          <p:cNvPr id="7" name="Slide Number Placeholder 6">
            <a:extLst>
              <a:ext uri="{FF2B5EF4-FFF2-40B4-BE49-F238E27FC236}">
                <a16:creationId xmlns:a16="http://schemas.microsoft.com/office/drawing/2014/main" id="{B23D22A2-BA54-475F-B054-7545F4FB5298}"/>
              </a:ext>
            </a:extLst>
          </p:cNvPr>
          <p:cNvSpPr>
            <a:spLocks noGrp="1"/>
          </p:cNvSpPr>
          <p:nvPr>
            <p:ph type="sldNum" sz="quarter" idx="12"/>
          </p:nvPr>
        </p:nvSpPr>
        <p:spPr/>
        <p:txBody>
          <a:bodyPr/>
          <a:lstStyle/>
          <a:p>
            <a:fld id="{D3D538F9-49A3-B84F-B36B-A7030CDE5D5B}" type="slidenum">
              <a:rPr lang="en-US" smtClean="0"/>
              <a:t>30</a:t>
            </a:fld>
            <a:endParaRPr lang="en-US"/>
          </a:p>
        </p:txBody>
      </p:sp>
      <p:grpSp>
        <p:nvGrpSpPr>
          <p:cNvPr id="8" name="Group 7">
            <a:extLst>
              <a:ext uri="{FF2B5EF4-FFF2-40B4-BE49-F238E27FC236}">
                <a16:creationId xmlns:a16="http://schemas.microsoft.com/office/drawing/2014/main" id="{9B5F50A1-1F4E-49F7-BAB5-737D4CF939C1}"/>
              </a:ext>
            </a:extLst>
          </p:cNvPr>
          <p:cNvGrpSpPr/>
          <p:nvPr/>
        </p:nvGrpSpPr>
        <p:grpSpPr>
          <a:xfrm>
            <a:off x="3909902" y="752858"/>
            <a:ext cx="1738423" cy="2303833"/>
            <a:chOff x="3909902" y="752858"/>
            <a:chExt cx="1738423" cy="2303833"/>
          </a:xfrm>
        </p:grpSpPr>
        <p:sp>
          <p:nvSpPr>
            <p:cNvPr id="75" name="Oval 74">
              <a:extLst>
                <a:ext uri="{FF2B5EF4-FFF2-40B4-BE49-F238E27FC236}">
                  <a16:creationId xmlns:a16="http://schemas.microsoft.com/office/drawing/2014/main" id="{11F3A354-FAA3-4157-81B6-D8DB7EEFF1FB}"/>
                </a:ext>
              </a:extLst>
            </p:cNvPr>
            <p:cNvSpPr/>
            <p:nvPr/>
          </p:nvSpPr>
          <p:spPr>
            <a:xfrm>
              <a:off x="3909902" y="932943"/>
              <a:ext cx="1628696" cy="1668234"/>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7" name="Oval 76">
              <a:extLst>
                <a:ext uri="{FF2B5EF4-FFF2-40B4-BE49-F238E27FC236}">
                  <a16:creationId xmlns:a16="http://schemas.microsoft.com/office/drawing/2014/main" id="{025EF744-C56D-4D0E-8666-5897D172ECF7}"/>
                </a:ext>
              </a:extLst>
            </p:cNvPr>
            <p:cNvSpPr/>
            <p:nvPr/>
          </p:nvSpPr>
          <p:spPr>
            <a:xfrm>
              <a:off x="4385241" y="1411593"/>
              <a:ext cx="703409" cy="727289"/>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EC80BA9-AC76-43B9-9692-525845D72258}"/>
                </a:ext>
              </a:extLst>
            </p:cNvPr>
            <p:cNvSpPr txBox="1"/>
            <p:nvPr/>
          </p:nvSpPr>
          <p:spPr>
            <a:xfrm>
              <a:off x="4446502" y="1239119"/>
              <a:ext cx="590769" cy="261610"/>
            </a:xfrm>
            <a:prstGeom prst="rect">
              <a:avLst/>
            </a:prstGeom>
            <a:noFill/>
          </p:spPr>
          <p:txBody>
            <a:bodyPr wrap="square" rtlCol="0">
              <a:spAutoFit/>
            </a:bodyPr>
            <a:lstStyle/>
            <a:p>
              <a:r>
                <a:rPr lang="en-US" sz="1050" i="1" dirty="0">
                  <a:solidFill>
                    <a:srgbClr val="FF0000"/>
                  </a:solidFill>
                </a:rPr>
                <a:t>100 km</a:t>
              </a:r>
            </a:p>
          </p:txBody>
        </p:sp>
        <p:sp>
          <p:nvSpPr>
            <p:cNvPr id="78" name="TextBox 77">
              <a:extLst>
                <a:ext uri="{FF2B5EF4-FFF2-40B4-BE49-F238E27FC236}">
                  <a16:creationId xmlns:a16="http://schemas.microsoft.com/office/drawing/2014/main" id="{9D1763A8-E711-43AC-AAE9-2C867F63ADF7}"/>
                </a:ext>
              </a:extLst>
            </p:cNvPr>
            <p:cNvSpPr txBox="1"/>
            <p:nvPr/>
          </p:nvSpPr>
          <p:spPr>
            <a:xfrm>
              <a:off x="4426818" y="752858"/>
              <a:ext cx="620254" cy="261610"/>
            </a:xfrm>
            <a:prstGeom prst="rect">
              <a:avLst/>
            </a:prstGeom>
            <a:noFill/>
          </p:spPr>
          <p:txBody>
            <a:bodyPr wrap="square" rtlCol="0">
              <a:spAutoFit/>
            </a:bodyPr>
            <a:lstStyle/>
            <a:p>
              <a:r>
                <a:rPr lang="en-US" sz="1050" i="1" dirty="0">
                  <a:solidFill>
                    <a:srgbClr val="FF0000"/>
                  </a:solidFill>
                </a:rPr>
                <a:t>300 km</a:t>
              </a:r>
            </a:p>
          </p:txBody>
        </p:sp>
        <p:sp>
          <p:nvSpPr>
            <p:cNvPr id="79" name="TextBox 78">
              <a:extLst>
                <a:ext uri="{FF2B5EF4-FFF2-40B4-BE49-F238E27FC236}">
                  <a16:creationId xmlns:a16="http://schemas.microsoft.com/office/drawing/2014/main" id="{039EE648-E76B-4088-AA49-25B217F75651}"/>
                </a:ext>
              </a:extLst>
            </p:cNvPr>
            <p:cNvSpPr txBox="1"/>
            <p:nvPr/>
          </p:nvSpPr>
          <p:spPr>
            <a:xfrm>
              <a:off x="4696041" y="2802775"/>
              <a:ext cx="952284" cy="253916"/>
            </a:xfrm>
            <a:prstGeom prst="rect">
              <a:avLst/>
            </a:prstGeom>
            <a:noFill/>
          </p:spPr>
          <p:txBody>
            <a:bodyPr wrap="square" rtlCol="0">
              <a:spAutoFit/>
            </a:bodyPr>
            <a:lstStyle/>
            <a:p>
              <a:r>
                <a:rPr lang="en-US" sz="1050" i="1" dirty="0">
                  <a:solidFill>
                    <a:srgbClr val="FF0000"/>
                  </a:solidFill>
                </a:rPr>
                <a:t>375 - 800 km</a:t>
              </a:r>
            </a:p>
          </p:txBody>
        </p:sp>
      </p:grpSp>
      <p:sp>
        <p:nvSpPr>
          <p:cNvPr id="80" name="TextBox 79">
            <a:extLst>
              <a:ext uri="{FF2B5EF4-FFF2-40B4-BE49-F238E27FC236}">
                <a16:creationId xmlns:a16="http://schemas.microsoft.com/office/drawing/2014/main" id="{0EAB6F42-EB3D-4978-B2FB-64BCC21D9237}"/>
              </a:ext>
            </a:extLst>
          </p:cNvPr>
          <p:cNvSpPr txBox="1"/>
          <p:nvPr/>
        </p:nvSpPr>
        <p:spPr>
          <a:xfrm>
            <a:off x="4547747" y="4053076"/>
            <a:ext cx="525603" cy="200055"/>
          </a:xfrm>
          <a:prstGeom prst="rect">
            <a:avLst/>
          </a:prstGeom>
          <a:noFill/>
        </p:spPr>
        <p:txBody>
          <a:bodyPr wrap="square" rtlCol="0">
            <a:spAutoFit/>
          </a:bodyPr>
          <a:lstStyle/>
          <a:p>
            <a:r>
              <a:rPr lang="en-US" sz="700" dirty="0">
                <a:solidFill>
                  <a:srgbClr val="FF0000"/>
                </a:solidFill>
                <a:latin typeface="+mj-lt"/>
                <a:cs typeface="Times New Roman" panose="02020603050405020304" pitchFamily="18" charset="0"/>
              </a:rPr>
              <a:t>~ 200 km</a:t>
            </a:r>
          </a:p>
        </p:txBody>
      </p:sp>
      <p:sp>
        <p:nvSpPr>
          <p:cNvPr id="81" name="TextBox 80">
            <a:extLst>
              <a:ext uri="{FF2B5EF4-FFF2-40B4-BE49-F238E27FC236}">
                <a16:creationId xmlns:a16="http://schemas.microsoft.com/office/drawing/2014/main" id="{1AAFC5D3-40F4-4F96-A69A-A1DB098532CD}"/>
              </a:ext>
            </a:extLst>
          </p:cNvPr>
          <p:cNvSpPr txBox="1"/>
          <p:nvPr/>
        </p:nvSpPr>
        <p:spPr>
          <a:xfrm>
            <a:off x="5539264" y="3662410"/>
            <a:ext cx="525603" cy="200055"/>
          </a:xfrm>
          <a:prstGeom prst="rect">
            <a:avLst/>
          </a:prstGeom>
          <a:noFill/>
        </p:spPr>
        <p:txBody>
          <a:bodyPr wrap="square" rtlCol="0">
            <a:spAutoFit/>
          </a:bodyPr>
          <a:lstStyle/>
          <a:p>
            <a:r>
              <a:rPr lang="en-US" sz="700" dirty="0">
                <a:solidFill>
                  <a:srgbClr val="FF0000"/>
                </a:solidFill>
                <a:latin typeface="+mj-lt"/>
                <a:cs typeface="Times New Roman" panose="02020603050405020304" pitchFamily="18" charset="0"/>
              </a:rPr>
              <a:t>~ 200 km</a:t>
            </a:r>
          </a:p>
        </p:txBody>
      </p:sp>
      <p:sp>
        <p:nvSpPr>
          <p:cNvPr id="82" name="TextBox 81">
            <a:extLst>
              <a:ext uri="{FF2B5EF4-FFF2-40B4-BE49-F238E27FC236}">
                <a16:creationId xmlns:a16="http://schemas.microsoft.com/office/drawing/2014/main" id="{A7D942FF-B65C-4870-B45F-97A94425FA4D}"/>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83" name="Oval 82">
            <a:extLst>
              <a:ext uri="{FF2B5EF4-FFF2-40B4-BE49-F238E27FC236}">
                <a16:creationId xmlns:a16="http://schemas.microsoft.com/office/drawing/2014/main" id="{E0972A67-3D0E-4F0A-BD69-1A6CD456C387}"/>
              </a:ext>
            </a:extLst>
          </p:cNvPr>
          <p:cNvSpPr/>
          <p:nvPr/>
        </p:nvSpPr>
        <p:spPr>
          <a:xfrm>
            <a:off x="3452213" y="3653542"/>
            <a:ext cx="1109897" cy="1059623"/>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33DEA8AE-A4A5-48C2-B077-B1F3E46B2010}"/>
              </a:ext>
            </a:extLst>
          </p:cNvPr>
          <p:cNvSpPr/>
          <p:nvPr/>
        </p:nvSpPr>
        <p:spPr>
          <a:xfrm>
            <a:off x="4609678" y="3433931"/>
            <a:ext cx="1109897" cy="1059623"/>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1845DDC3-473A-40A5-BD19-03E5597D0097}"/>
              </a:ext>
            </a:extLst>
          </p:cNvPr>
          <p:cNvSpPr/>
          <p:nvPr/>
        </p:nvSpPr>
        <p:spPr>
          <a:xfrm>
            <a:off x="5721335" y="3269782"/>
            <a:ext cx="1109897" cy="1059623"/>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62622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3000"/>
                            </p:stCondLst>
                            <p:childTnLst>
                              <p:par>
                                <p:cTn id="9" presetID="22" presetClass="entr" presetSubtype="8" fill="hold" nodeType="afterEffect">
                                  <p:stCondLst>
                                    <p:cond delay="1000"/>
                                  </p:stCondLst>
                                  <p:childTnLst>
                                    <p:set>
                                      <p:cBhvr>
                                        <p:cTn id="10" dur="1" fill="hold">
                                          <p:stCondLst>
                                            <p:cond delay="0"/>
                                          </p:stCondLst>
                                        </p:cTn>
                                        <p:tgtEl>
                                          <p:spTgt spid="4127"/>
                                        </p:tgtEl>
                                        <p:attrNameLst>
                                          <p:attrName>style.visibility</p:attrName>
                                        </p:attrNameLst>
                                      </p:cBhvr>
                                      <p:to>
                                        <p:strVal val="visible"/>
                                      </p:to>
                                    </p:set>
                                    <p:animEffect transition="in" filter="wipe(left)">
                                      <p:cBhvr>
                                        <p:cTn id="11" dur="1250"/>
                                        <p:tgtEl>
                                          <p:spTgt spid="4127"/>
                                        </p:tgtEl>
                                      </p:cBhvr>
                                    </p:animEffect>
                                  </p:childTnLst>
                                </p:cTn>
                              </p:par>
                            </p:childTnLst>
                          </p:cTn>
                        </p:par>
                        <p:par>
                          <p:cTn id="12" fill="hold">
                            <p:stCondLst>
                              <p:cond delay="5250"/>
                            </p:stCondLst>
                            <p:childTnLst>
                              <p:par>
                                <p:cTn id="13" presetID="22" presetClass="entr" presetSubtype="8" fill="hold" nodeType="afterEffect">
                                  <p:stCondLst>
                                    <p:cond delay="500"/>
                                  </p:stCondLst>
                                  <p:childTnLst>
                                    <p:set>
                                      <p:cBhvr>
                                        <p:cTn id="14" dur="1" fill="hold">
                                          <p:stCondLst>
                                            <p:cond delay="0"/>
                                          </p:stCondLst>
                                        </p:cTn>
                                        <p:tgtEl>
                                          <p:spTgt spid="155"/>
                                        </p:tgtEl>
                                        <p:attrNameLst>
                                          <p:attrName>style.visibility</p:attrName>
                                        </p:attrNameLst>
                                      </p:cBhvr>
                                      <p:to>
                                        <p:strVal val="visible"/>
                                      </p:to>
                                    </p:set>
                                    <p:animEffect transition="in" filter="wipe(left)">
                                      <p:cBhvr>
                                        <p:cTn id="15" dur="1250"/>
                                        <p:tgtEl>
                                          <p:spTgt spid="155"/>
                                        </p:tgtEl>
                                      </p:cBhvr>
                                    </p:animEffect>
                                  </p:childTnLst>
                                </p:cTn>
                              </p:par>
                            </p:childTnLst>
                          </p:cTn>
                        </p:par>
                        <p:par>
                          <p:cTn id="16" fill="hold">
                            <p:stCondLst>
                              <p:cond delay="7000"/>
                            </p:stCondLst>
                            <p:childTnLst>
                              <p:par>
                                <p:cTn id="17" presetID="10" presetClass="exit" presetSubtype="0" fill="hold" nodeType="afterEffect">
                                  <p:stCondLst>
                                    <p:cond delay="500"/>
                                  </p:stCondLst>
                                  <p:childTnLst>
                                    <p:animEffect transition="out" filter="fade">
                                      <p:cBhvr>
                                        <p:cTn id="18" dur="750"/>
                                        <p:tgtEl>
                                          <p:spTgt spid="155"/>
                                        </p:tgtEl>
                                      </p:cBhvr>
                                    </p:animEffect>
                                    <p:set>
                                      <p:cBhvr>
                                        <p:cTn id="19" dur="1" fill="hold">
                                          <p:stCondLst>
                                            <p:cond delay="749"/>
                                          </p:stCondLst>
                                        </p:cTn>
                                        <p:tgtEl>
                                          <p:spTgt spid="155"/>
                                        </p:tgtEl>
                                        <p:attrNameLst>
                                          <p:attrName>style.visibility</p:attrName>
                                        </p:attrNameLst>
                                      </p:cBhvr>
                                      <p:to>
                                        <p:strVal val="hidden"/>
                                      </p:to>
                                    </p:set>
                                  </p:childTnLst>
                                </p:cTn>
                              </p:par>
                            </p:childTnLst>
                          </p:cTn>
                        </p:par>
                        <p:par>
                          <p:cTn id="20" fill="hold">
                            <p:stCondLst>
                              <p:cond delay="8250"/>
                            </p:stCondLst>
                            <p:childTnLst>
                              <p:par>
                                <p:cTn id="21" presetID="22" presetClass="entr" presetSubtype="4" fill="hold" nodeType="afterEffect">
                                  <p:stCondLst>
                                    <p:cond delay="1250"/>
                                  </p:stCondLst>
                                  <p:childTnLst>
                                    <p:set>
                                      <p:cBhvr>
                                        <p:cTn id="22" dur="1" fill="hold">
                                          <p:stCondLst>
                                            <p:cond delay="0"/>
                                          </p:stCondLst>
                                        </p:cTn>
                                        <p:tgtEl>
                                          <p:spTgt spid="76"/>
                                        </p:tgtEl>
                                        <p:attrNameLst>
                                          <p:attrName>style.visibility</p:attrName>
                                        </p:attrNameLst>
                                      </p:cBhvr>
                                      <p:to>
                                        <p:strVal val="visible"/>
                                      </p:to>
                                    </p:set>
                                    <p:animEffect transition="in" filter="wipe(down)">
                                      <p:cBhvr>
                                        <p:cTn id="23" dur="1000"/>
                                        <p:tgtEl>
                                          <p:spTgt spid="76"/>
                                        </p:tgtEl>
                                      </p:cBhvr>
                                    </p:animEffect>
                                  </p:childTnLst>
                                </p:cTn>
                              </p:par>
                              <p:par>
                                <p:cTn id="24" presetID="22" presetClass="entr" presetSubtype="8" fill="hold" nodeType="withEffect">
                                  <p:stCondLst>
                                    <p:cond delay="1250"/>
                                  </p:stCondLst>
                                  <p:childTnLst>
                                    <p:set>
                                      <p:cBhvr>
                                        <p:cTn id="25" dur="1" fill="hold">
                                          <p:stCondLst>
                                            <p:cond delay="0"/>
                                          </p:stCondLst>
                                        </p:cTn>
                                        <p:tgtEl>
                                          <p:spTgt spid="4124"/>
                                        </p:tgtEl>
                                        <p:attrNameLst>
                                          <p:attrName>style.visibility</p:attrName>
                                        </p:attrNameLst>
                                      </p:cBhvr>
                                      <p:to>
                                        <p:strVal val="visible"/>
                                      </p:to>
                                    </p:set>
                                    <p:animEffect transition="in" filter="wipe(left)">
                                      <p:cBhvr>
                                        <p:cTn id="26" dur="1000"/>
                                        <p:tgtEl>
                                          <p:spTgt spid="4124"/>
                                        </p:tgtEl>
                                      </p:cBhvr>
                                    </p:animEffect>
                                  </p:childTnLst>
                                </p:cTn>
                              </p:par>
                              <p:par>
                                <p:cTn id="27" presetID="22" presetClass="entr" presetSubtype="8" fill="hold" nodeType="withEffect">
                                  <p:stCondLst>
                                    <p:cond delay="1250"/>
                                  </p:stCondLst>
                                  <p:childTnLst>
                                    <p:set>
                                      <p:cBhvr>
                                        <p:cTn id="28" dur="1" fill="hold">
                                          <p:stCondLst>
                                            <p:cond delay="0"/>
                                          </p:stCondLst>
                                        </p:cTn>
                                        <p:tgtEl>
                                          <p:spTgt spid="4125"/>
                                        </p:tgtEl>
                                        <p:attrNameLst>
                                          <p:attrName>style.visibility</p:attrName>
                                        </p:attrNameLst>
                                      </p:cBhvr>
                                      <p:to>
                                        <p:strVal val="visible"/>
                                      </p:to>
                                    </p:set>
                                    <p:animEffect transition="in" filter="wipe(left)">
                                      <p:cBhvr>
                                        <p:cTn id="29" dur="1000"/>
                                        <p:tgtEl>
                                          <p:spTgt spid="4125"/>
                                        </p:tgtEl>
                                      </p:cBhvr>
                                    </p:animEffect>
                                  </p:childTnLst>
                                </p:cTn>
                              </p:par>
                            </p:childTnLst>
                          </p:cTn>
                        </p:par>
                        <p:par>
                          <p:cTn id="30" fill="hold">
                            <p:stCondLst>
                              <p:cond delay="10500"/>
                            </p:stCondLst>
                            <p:childTnLst>
                              <p:par>
                                <p:cTn id="31" presetID="22" presetClass="entr" presetSubtype="8" fill="hold" grpId="0" nodeType="afterEffect">
                                  <p:stCondLst>
                                    <p:cond delay="500"/>
                                  </p:stCondLst>
                                  <p:childTnLst>
                                    <p:set>
                                      <p:cBhvr>
                                        <p:cTn id="32" dur="1" fill="hold">
                                          <p:stCondLst>
                                            <p:cond delay="0"/>
                                          </p:stCondLst>
                                        </p:cTn>
                                        <p:tgtEl>
                                          <p:spTgt spid="80"/>
                                        </p:tgtEl>
                                        <p:attrNameLst>
                                          <p:attrName>style.visibility</p:attrName>
                                        </p:attrNameLst>
                                      </p:cBhvr>
                                      <p:to>
                                        <p:strVal val="visible"/>
                                      </p:to>
                                    </p:set>
                                    <p:animEffect transition="in" filter="wipe(left)">
                                      <p:cBhvr>
                                        <p:cTn id="33" dur="500"/>
                                        <p:tgtEl>
                                          <p:spTgt spid="80"/>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81"/>
                                        </p:tgtEl>
                                        <p:attrNameLst>
                                          <p:attrName>style.visibility</p:attrName>
                                        </p:attrNameLst>
                                      </p:cBhvr>
                                      <p:to>
                                        <p:strVal val="visible"/>
                                      </p:to>
                                    </p:set>
                                    <p:animEffect transition="in" filter="wipe(left)">
                                      <p:cBhvr>
                                        <p:cTn id="36" dur="500"/>
                                        <p:tgtEl>
                                          <p:spTgt spid="81"/>
                                        </p:tgtEl>
                                      </p:cBhvr>
                                    </p:animEffect>
                                  </p:childTnLst>
                                </p:cTn>
                              </p:par>
                            </p:childTnLst>
                          </p:cTn>
                        </p:par>
                        <p:par>
                          <p:cTn id="37" fill="hold">
                            <p:stCondLst>
                              <p:cond delay="11500"/>
                            </p:stCondLst>
                            <p:childTnLst>
                              <p:par>
                                <p:cTn id="38" presetID="21" presetClass="entr" presetSubtype="1" fill="hold" grpId="0" nodeType="afterEffect">
                                  <p:stCondLst>
                                    <p:cond delay="250"/>
                                  </p:stCondLst>
                                  <p:childTnLst>
                                    <p:set>
                                      <p:cBhvr>
                                        <p:cTn id="39" dur="1" fill="hold">
                                          <p:stCondLst>
                                            <p:cond delay="0"/>
                                          </p:stCondLst>
                                        </p:cTn>
                                        <p:tgtEl>
                                          <p:spTgt spid="83"/>
                                        </p:tgtEl>
                                        <p:attrNameLst>
                                          <p:attrName>style.visibility</p:attrName>
                                        </p:attrNameLst>
                                      </p:cBhvr>
                                      <p:to>
                                        <p:strVal val="visible"/>
                                      </p:to>
                                    </p:set>
                                    <p:animEffect transition="in" filter="wheel(1)">
                                      <p:cBhvr>
                                        <p:cTn id="40" dur="1000"/>
                                        <p:tgtEl>
                                          <p:spTgt spid="83"/>
                                        </p:tgtEl>
                                      </p:cBhvr>
                                    </p:animEffect>
                                  </p:childTnLst>
                                </p:cTn>
                              </p:par>
                              <p:par>
                                <p:cTn id="41" presetID="21" presetClass="entr" presetSubtype="1" fill="hold" grpId="0" nodeType="withEffect">
                                  <p:stCondLst>
                                    <p:cond delay="250"/>
                                  </p:stCondLst>
                                  <p:childTnLst>
                                    <p:set>
                                      <p:cBhvr>
                                        <p:cTn id="42" dur="1" fill="hold">
                                          <p:stCondLst>
                                            <p:cond delay="0"/>
                                          </p:stCondLst>
                                        </p:cTn>
                                        <p:tgtEl>
                                          <p:spTgt spid="84"/>
                                        </p:tgtEl>
                                        <p:attrNameLst>
                                          <p:attrName>style.visibility</p:attrName>
                                        </p:attrNameLst>
                                      </p:cBhvr>
                                      <p:to>
                                        <p:strVal val="visible"/>
                                      </p:to>
                                    </p:set>
                                    <p:animEffect transition="in" filter="wheel(1)">
                                      <p:cBhvr>
                                        <p:cTn id="43" dur="1000"/>
                                        <p:tgtEl>
                                          <p:spTgt spid="84"/>
                                        </p:tgtEl>
                                      </p:cBhvr>
                                    </p:animEffect>
                                  </p:childTnLst>
                                </p:cTn>
                              </p:par>
                              <p:par>
                                <p:cTn id="44" presetID="21" presetClass="entr" presetSubtype="1" fill="hold" grpId="0" nodeType="withEffect">
                                  <p:stCondLst>
                                    <p:cond delay="250"/>
                                  </p:stCondLst>
                                  <p:childTnLst>
                                    <p:set>
                                      <p:cBhvr>
                                        <p:cTn id="45" dur="1" fill="hold">
                                          <p:stCondLst>
                                            <p:cond delay="0"/>
                                          </p:stCondLst>
                                        </p:cTn>
                                        <p:tgtEl>
                                          <p:spTgt spid="85"/>
                                        </p:tgtEl>
                                        <p:attrNameLst>
                                          <p:attrName>style.visibility</p:attrName>
                                        </p:attrNameLst>
                                      </p:cBhvr>
                                      <p:to>
                                        <p:strVal val="visible"/>
                                      </p:to>
                                    </p:set>
                                    <p:animEffect transition="in" filter="wheel(1)">
                                      <p:cBhvr>
                                        <p:cTn id="46"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3" grpId="0" animBg="1"/>
      <p:bldP spid="84" grpId="0" animBg="1"/>
      <p:bldP spid="8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Oval 73">
            <a:extLst>
              <a:ext uri="{FF2B5EF4-FFF2-40B4-BE49-F238E27FC236}">
                <a16:creationId xmlns:a16="http://schemas.microsoft.com/office/drawing/2014/main" id="{00C7DFE2-F05C-41B7-8189-A65E9409DBD8}"/>
              </a:ext>
            </a:extLst>
          </p:cNvPr>
          <p:cNvSpPr/>
          <p:nvPr/>
        </p:nvSpPr>
        <p:spPr>
          <a:xfrm>
            <a:off x="1309012" y="1662762"/>
            <a:ext cx="2586903" cy="2578089"/>
          </a:xfrm>
          <a:prstGeom prst="ellipse">
            <a:avLst/>
          </a:prstGeom>
          <a:solidFill>
            <a:srgbClr val="FFFF00">
              <a:alpha val="15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4" name="Date Placeholder 3">
            <a:extLst>
              <a:ext uri="{FF2B5EF4-FFF2-40B4-BE49-F238E27FC236}">
                <a16:creationId xmlns:a16="http://schemas.microsoft.com/office/drawing/2014/main" id="{D900A59C-169D-47A8-AE2C-F3B738518DF7}"/>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B8ECE671-3279-4496-A3C3-239BFD9E242F}"/>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652772D3-7F5C-4F13-9CFD-90780279FBAC}"/>
              </a:ext>
            </a:extLst>
          </p:cNvPr>
          <p:cNvSpPr>
            <a:spLocks noGrp="1"/>
          </p:cNvSpPr>
          <p:nvPr>
            <p:ph type="sldNum" sz="quarter" idx="12"/>
          </p:nvPr>
        </p:nvSpPr>
        <p:spPr/>
        <p:txBody>
          <a:bodyPr/>
          <a:lstStyle/>
          <a:p>
            <a:fld id="{D3D538F9-49A3-B84F-B36B-A7030CDE5D5B}" type="slidenum">
              <a:rPr lang="en-US" smtClean="0"/>
              <a:t>31</a:t>
            </a:fld>
            <a:endParaRPr lang="en-US"/>
          </a:p>
        </p:txBody>
      </p:sp>
      <p:grpSp>
        <p:nvGrpSpPr>
          <p:cNvPr id="90" name="Group 89">
            <a:extLst>
              <a:ext uri="{FF2B5EF4-FFF2-40B4-BE49-F238E27FC236}">
                <a16:creationId xmlns:a16="http://schemas.microsoft.com/office/drawing/2014/main" id="{FE12456A-1BE1-4503-ADD9-4909DF5AFD2A}"/>
              </a:ext>
            </a:extLst>
          </p:cNvPr>
          <p:cNvGrpSpPr/>
          <p:nvPr/>
        </p:nvGrpSpPr>
        <p:grpSpPr>
          <a:xfrm rot="7329164">
            <a:off x="3019802" y="2578797"/>
            <a:ext cx="846360" cy="478527"/>
            <a:chOff x="-2986340" y="2645673"/>
            <a:chExt cx="846360" cy="478527"/>
          </a:xfrm>
        </p:grpSpPr>
        <p:sp>
          <p:nvSpPr>
            <p:cNvPr id="92" name="Oval 91">
              <a:extLst>
                <a:ext uri="{FF2B5EF4-FFF2-40B4-BE49-F238E27FC236}">
                  <a16:creationId xmlns:a16="http://schemas.microsoft.com/office/drawing/2014/main" id="{B493097C-6B09-4F0B-8F0B-2A6EA4BE16A0}"/>
                </a:ext>
              </a:extLst>
            </p:cNvPr>
            <p:cNvSpPr/>
            <p:nvPr/>
          </p:nvSpPr>
          <p:spPr bwMode="auto">
            <a:xfrm>
              <a:off x="-2486808" y="2910649"/>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93" name="Oval 92">
              <a:extLst>
                <a:ext uri="{FF2B5EF4-FFF2-40B4-BE49-F238E27FC236}">
                  <a16:creationId xmlns:a16="http://schemas.microsoft.com/office/drawing/2014/main" id="{0D5C6FAE-394C-4852-ABCF-77FB9F48D729}"/>
                </a:ext>
              </a:extLst>
            </p:cNvPr>
            <p:cNvSpPr/>
            <p:nvPr/>
          </p:nvSpPr>
          <p:spPr bwMode="auto">
            <a:xfrm>
              <a:off x="-2212931" y="2925461"/>
              <a:ext cx="72951" cy="8116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94" name="Oval 93">
              <a:extLst>
                <a:ext uri="{FF2B5EF4-FFF2-40B4-BE49-F238E27FC236}">
                  <a16:creationId xmlns:a16="http://schemas.microsoft.com/office/drawing/2014/main" id="{51A62332-CD0D-4ADC-B87A-E688071EC271}"/>
                </a:ext>
              </a:extLst>
            </p:cNvPr>
            <p:cNvSpPr/>
            <p:nvPr/>
          </p:nvSpPr>
          <p:spPr bwMode="auto">
            <a:xfrm>
              <a:off x="-2986340" y="3043031"/>
              <a:ext cx="72951" cy="8116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95" name="Oval 94">
              <a:extLst>
                <a:ext uri="{FF2B5EF4-FFF2-40B4-BE49-F238E27FC236}">
                  <a16:creationId xmlns:a16="http://schemas.microsoft.com/office/drawing/2014/main" id="{6ABCE4F2-FD7A-445A-875C-41BB6A895EE2}"/>
                </a:ext>
              </a:extLst>
            </p:cNvPr>
            <p:cNvSpPr/>
            <p:nvPr/>
          </p:nvSpPr>
          <p:spPr bwMode="auto">
            <a:xfrm>
              <a:off x="-2229005" y="2645673"/>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96" name="Straight Connector 95">
              <a:extLst>
                <a:ext uri="{FF2B5EF4-FFF2-40B4-BE49-F238E27FC236}">
                  <a16:creationId xmlns:a16="http://schemas.microsoft.com/office/drawing/2014/main" id="{26EA62D0-AB76-496D-82F5-1CCD6A78BF9C}"/>
                </a:ext>
              </a:extLst>
            </p:cNvPr>
            <p:cNvCxnSpPr>
              <a:cxnSpLocks/>
              <a:endCxn id="94" idx="0"/>
            </p:cNvCxnSpPr>
            <p:nvPr/>
          </p:nvCxnSpPr>
          <p:spPr bwMode="auto">
            <a:xfrm flipH="1">
              <a:off x="-2949864" y="2686317"/>
              <a:ext cx="134156" cy="356714"/>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7" name="Straight Connector 96">
              <a:extLst>
                <a:ext uri="{FF2B5EF4-FFF2-40B4-BE49-F238E27FC236}">
                  <a16:creationId xmlns:a16="http://schemas.microsoft.com/office/drawing/2014/main" id="{05F6715F-399E-4B56-9C23-72C270B4E8FF}"/>
                </a:ext>
              </a:extLst>
            </p:cNvPr>
            <p:cNvCxnSpPr>
              <a:cxnSpLocks/>
              <a:endCxn id="92" idx="1"/>
            </p:cNvCxnSpPr>
            <p:nvPr/>
          </p:nvCxnSpPr>
          <p:spPr bwMode="auto">
            <a:xfrm>
              <a:off x="-2815708" y="2686317"/>
              <a:ext cx="339583" cy="236316"/>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8" name="Straight Connector 97">
              <a:extLst>
                <a:ext uri="{FF2B5EF4-FFF2-40B4-BE49-F238E27FC236}">
                  <a16:creationId xmlns:a16="http://schemas.microsoft.com/office/drawing/2014/main" id="{0126932B-3449-444D-BF68-E74AE64484C7}"/>
                </a:ext>
              </a:extLst>
            </p:cNvPr>
            <p:cNvCxnSpPr>
              <a:cxnSpLocks/>
            </p:cNvCxnSpPr>
            <p:nvPr/>
          </p:nvCxnSpPr>
          <p:spPr bwMode="auto">
            <a:xfrm flipH="1" flipV="1">
              <a:off x="-2815708" y="2686317"/>
              <a:ext cx="561355" cy="9213"/>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C0986E96-ADAD-4991-A00F-37C75892F756}"/>
                </a:ext>
              </a:extLst>
            </p:cNvPr>
            <p:cNvCxnSpPr>
              <a:cxnSpLocks/>
            </p:cNvCxnSpPr>
            <p:nvPr/>
          </p:nvCxnSpPr>
          <p:spPr bwMode="auto">
            <a:xfrm>
              <a:off x="-2815708" y="2686317"/>
              <a:ext cx="577429" cy="273315"/>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105" name="Group 104">
            <a:extLst>
              <a:ext uri="{FF2B5EF4-FFF2-40B4-BE49-F238E27FC236}">
                <a16:creationId xmlns:a16="http://schemas.microsoft.com/office/drawing/2014/main" id="{5AC199A6-84BF-4791-A3DD-3BBF0C6281DB}"/>
              </a:ext>
            </a:extLst>
          </p:cNvPr>
          <p:cNvGrpSpPr/>
          <p:nvPr/>
        </p:nvGrpSpPr>
        <p:grpSpPr>
          <a:xfrm rot="6253574">
            <a:off x="4216776" y="2519329"/>
            <a:ext cx="974456" cy="360957"/>
            <a:chOff x="-3114436" y="2645673"/>
            <a:chExt cx="974456" cy="360957"/>
          </a:xfrm>
        </p:grpSpPr>
        <p:sp>
          <p:nvSpPr>
            <p:cNvPr id="107" name="Oval 106">
              <a:extLst>
                <a:ext uri="{FF2B5EF4-FFF2-40B4-BE49-F238E27FC236}">
                  <a16:creationId xmlns:a16="http://schemas.microsoft.com/office/drawing/2014/main" id="{32F2464F-5006-4048-8D63-2F30D163E171}"/>
                </a:ext>
              </a:extLst>
            </p:cNvPr>
            <p:cNvSpPr/>
            <p:nvPr/>
          </p:nvSpPr>
          <p:spPr bwMode="auto">
            <a:xfrm>
              <a:off x="-3114436" y="2870615"/>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08" name="Oval 107">
              <a:extLst>
                <a:ext uri="{FF2B5EF4-FFF2-40B4-BE49-F238E27FC236}">
                  <a16:creationId xmlns:a16="http://schemas.microsoft.com/office/drawing/2014/main" id="{108A2B48-1F34-409A-AE89-6BB7BC223C4B}"/>
                </a:ext>
              </a:extLst>
            </p:cNvPr>
            <p:cNvSpPr/>
            <p:nvPr/>
          </p:nvSpPr>
          <p:spPr bwMode="auto">
            <a:xfrm>
              <a:off x="-2212931" y="2925461"/>
              <a:ext cx="72951" cy="8116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09" name="Oval 108">
              <a:extLst>
                <a:ext uri="{FF2B5EF4-FFF2-40B4-BE49-F238E27FC236}">
                  <a16:creationId xmlns:a16="http://schemas.microsoft.com/office/drawing/2014/main" id="{1CC89DC0-83BC-4E2C-8B67-6A4871B95EB0}"/>
                </a:ext>
              </a:extLst>
            </p:cNvPr>
            <p:cNvSpPr/>
            <p:nvPr/>
          </p:nvSpPr>
          <p:spPr bwMode="auto">
            <a:xfrm>
              <a:off x="-2229005" y="2645673"/>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110" name="Straight Connector 109">
              <a:extLst>
                <a:ext uri="{FF2B5EF4-FFF2-40B4-BE49-F238E27FC236}">
                  <a16:creationId xmlns:a16="http://schemas.microsoft.com/office/drawing/2014/main" id="{A3E661D9-4783-474B-99CC-8FCB95CCC59C}"/>
                </a:ext>
              </a:extLst>
            </p:cNvPr>
            <p:cNvCxnSpPr>
              <a:cxnSpLocks/>
            </p:cNvCxnSpPr>
            <p:nvPr/>
          </p:nvCxnSpPr>
          <p:spPr bwMode="auto">
            <a:xfrm rot="5400000">
              <a:off x="-3031031" y="2678693"/>
              <a:ext cx="179521" cy="200429"/>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11" name="Straight Connector 110">
              <a:extLst>
                <a:ext uri="{FF2B5EF4-FFF2-40B4-BE49-F238E27FC236}">
                  <a16:creationId xmlns:a16="http://schemas.microsoft.com/office/drawing/2014/main" id="{31EFD7D4-2962-444C-B6B8-5EE91A52640E}"/>
                </a:ext>
              </a:extLst>
            </p:cNvPr>
            <p:cNvCxnSpPr>
              <a:cxnSpLocks/>
            </p:cNvCxnSpPr>
            <p:nvPr/>
          </p:nvCxnSpPr>
          <p:spPr bwMode="auto">
            <a:xfrm flipH="1" flipV="1">
              <a:off x="-2815708" y="2686317"/>
              <a:ext cx="561355" cy="9213"/>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173CC0DF-BFA8-4FE4-8672-6D9136C82C6D}"/>
                </a:ext>
              </a:extLst>
            </p:cNvPr>
            <p:cNvCxnSpPr>
              <a:cxnSpLocks/>
            </p:cNvCxnSpPr>
            <p:nvPr/>
          </p:nvCxnSpPr>
          <p:spPr bwMode="auto">
            <a:xfrm>
              <a:off x="-2815708" y="2686317"/>
              <a:ext cx="577429" cy="273315"/>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131" name="Group 130">
            <a:extLst>
              <a:ext uri="{FF2B5EF4-FFF2-40B4-BE49-F238E27FC236}">
                <a16:creationId xmlns:a16="http://schemas.microsoft.com/office/drawing/2014/main" id="{4EC821D1-F9B8-4442-AA5F-65F4A423CD5A}"/>
              </a:ext>
            </a:extLst>
          </p:cNvPr>
          <p:cNvGrpSpPr/>
          <p:nvPr/>
        </p:nvGrpSpPr>
        <p:grpSpPr>
          <a:xfrm rot="16200000">
            <a:off x="2383955" y="2457339"/>
            <a:ext cx="675728" cy="360957"/>
            <a:chOff x="-2815708" y="2645673"/>
            <a:chExt cx="675728" cy="360957"/>
          </a:xfrm>
        </p:grpSpPr>
        <p:sp>
          <p:nvSpPr>
            <p:cNvPr id="133" name="Oval 132">
              <a:extLst>
                <a:ext uri="{FF2B5EF4-FFF2-40B4-BE49-F238E27FC236}">
                  <a16:creationId xmlns:a16="http://schemas.microsoft.com/office/drawing/2014/main" id="{B713B725-6A8A-4524-B89B-944A5A5DEF99}"/>
                </a:ext>
              </a:extLst>
            </p:cNvPr>
            <p:cNvSpPr/>
            <p:nvPr/>
          </p:nvSpPr>
          <p:spPr bwMode="auto">
            <a:xfrm>
              <a:off x="-2486808" y="2910649"/>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34" name="Oval 133">
              <a:extLst>
                <a:ext uri="{FF2B5EF4-FFF2-40B4-BE49-F238E27FC236}">
                  <a16:creationId xmlns:a16="http://schemas.microsoft.com/office/drawing/2014/main" id="{20425584-809B-416B-8B87-D6CBE1947598}"/>
                </a:ext>
              </a:extLst>
            </p:cNvPr>
            <p:cNvSpPr/>
            <p:nvPr/>
          </p:nvSpPr>
          <p:spPr bwMode="auto">
            <a:xfrm>
              <a:off x="-2212931" y="2925461"/>
              <a:ext cx="72951" cy="8116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35" name="Oval 134">
              <a:extLst>
                <a:ext uri="{FF2B5EF4-FFF2-40B4-BE49-F238E27FC236}">
                  <a16:creationId xmlns:a16="http://schemas.microsoft.com/office/drawing/2014/main" id="{05767BCC-E8EB-43CE-A630-968B972CD2B6}"/>
                </a:ext>
              </a:extLst>
            </p:cNvPr>
            <p:cNvSpPr/>
            <p:nvPr/>
          </p:nvSpPr>
          <p:spPr bwMode="auto">
            <a:xfrm>
              <a:off x="-2229005" y="2645673"/>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136" name="Straight Connector 135">
              <a:extLst>
                <a:ext uri="{FF2B5EF4-FFF2-40B4-BE49-F238E27FC236}">
                  <a16:creationId xmlns:a16="http://schemas.microsoft.com/office/drawing/2014/main" id="{C5A9DFCD-7396-440A-9FAA-2DCDE4BC30D1}"/>
                </a:ext>
              </a:extLst>
            </p:cNvPr>
            <p:cNvCxnSpPr>
              <a:cxnSpLocks/>
              <a:endCxn id="133" idx="1"/>
            </p:cNvCxnSpPr>
            <p:nvPr/>
          </p:nvCxnSpPr>
          <p:spPr bwMode="auto">
            <a:xfrm>
              <a:off x="-2815708" y="2686317"/>
              <a:ext cx="339583" cy="236316"/>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37" name="Straight Connector 136">
              <a:extLst>
                <a:ext uri="{FF2B5EF4-FFF2-40B4-BE49-F238E27FC236}">
                  <a16:creationId xmlns:a16="http://schemas.microsoft.com/office/drawing/2014/main" id="{764D92C7-D65D-4E9F-A526-5D6B658EC148}"/>
                </a:ext>
              </a:extLst>
            </p:cNvPr>
            <p:cNvCxnSpPr>
              <a:cxnSpLocks/>
            </p:cNvCxnSpPr>
            <p:nvPr/>
          </p:nvCxnSpPr>
          <p:spPr bwMode="auto">
            <a:xfrm flipH="1" flipV="1">
              <a:off x="-2815708" y="2686317"/>
              <a:ext cx="561355" cy="9213"/>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25351E4C-F26E-4F3E-A162-CE771F303A7B}"/>
                </a:ext>
              </a:extLst>
            </p:cNvPr>
            <p:cNvCxnSpPr>
              <a:cxnSpLocks/>
            </p:cNvCxnSpPr>
            <p:nvPr/>
          </p:nvCxnSpPr>
          <p:spPr bwMode="auto">
            <a:xfrm>
              <a:off x="-2815708" y="2686317"/>
              <a:ext cx="577429" cy="273315"/>
            </a:xfrm>
            <a:prstGeom prst="line">
              <a:avLst/>
            </a:prstGeom>
            <a:ln w="28575">
              <a:headEnd type="none" w="med" len="med"/>
              <a:tailEnd type="none" w="med" len="med"/>
            </a:ln>
          </p:spPr>
          <p:style>
            <a:lnRef idx="1">
              <a:schemeClr val="dk1"/>
            </a:lnRef>
            <a:fillRef idx="0">
              <a:schemeClr val="dk1"/>
            </a:fillRef>
            <a:effectRef idx="0">
              <a:schemeClr val="dk1"/>
            </a:effectRef>
            <a:fontRef idx="minor">
              <a:schemeClr val="tx1"/>
            </a:fontRef>
          </p:style>
        </p:cxnSp>
      </p:grpSp>
      <p:grpSp>
        <p:nvGrpSpPr>
          <p:cNvPr id="295" name="Group 294">
            <a:extLst>
              <a:ext uri="{FF2B5EF4-FFF2-40B4-BE49-F238E27FC236}">
                <a16:creationId xmlns:a16="http://schemas.microsoft.com/office/drawing/2014/main" id="{5BFAB23E-53E5-45FF-8D18-DAF62FE3395C}"/>
              </a:ext>
            </a:extLst>
          </p:cNvPr>
          <p:cNvGrpSpPr/>
          <p:nvPr/>
        </p:nvGrpSpPr>
        <p:grpSpPr>
          <a:xfrm>
            <a:off x="712559" y="964403"/>
            <a:ext cx="5356297" cy="3660130"/>
            <a:chOff x="712559" y="964403"/>
            <a:chExt cx="5356297" cy="3660130"/>
          </a:xfrm>
        </p:grpSpPr>
        <p:sp>
          <p:nvSpPr>
            <p:cNvPr id="122" name="Oval 121">
              <a:extLst>
                <a:ext uri="{FF2B5EF4-FFF2-40B4-BE49-F238E27FC236}">
                  <a16:creationId xmlns:a16="http://schemas.microsoft.com/office/drawing/2014/main" id="{7A2831BD-4C4E-4D38-A3F4-8FB47AF2C189}"/>
                </a:ext>
              </a:extLst>
            </p:cNvPr>
            <p:cNvSpPr/>
            <p:nvPr/>
          </p:nvSpPr>
          <p:spPr bwMode="auto">
            <a:xfrm rot="16200000">
              <a:off x="4837510" y="2495608"/>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21" name="Oval 120">
              <a:extLst>
                <a:ext uri="{FF2B5EF4-FFF2-40B4-BE49-F238E27FC236}">
                  <a16:creationId xmlns:a16="http://schemas.microsoft.com/office/drawing/2014/main" id="{3E31F2B2-D1F2-45E0-A164-9ECF1E4B2ADE}"/>
                </a:ext>
              </a:extLst>
            </p:cNvPr>
            <p:cNvSpPr/>
            <p:nvPr/>
          </p:nvSpPr>
          <p:spPr bwMode="auto">
            <a:xfrm rot="16200000">
              <a:off x="3704035" y="2660620"/>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86" name="Oval 85">
              <a:extLst>
                <a:ext uri="{FF2B5EF4-FFF2-40B4-BE49-F238E27FC236}">
                  <a16:creationId xmlns:a16="http://schemas.microsoft.com/office/drawing/2014/main" id="{EC4579F0-F854-44D7-BEA4-4A8A2C99C77E}"/>
                </a:ext>
              </a:extLst>
            </p:cNvPr>
            <p:cNvSpPr/>
            <p:nvPr/>
          </p:nvSpPr>
          <p:spPr bwMode="auto">
            <a:xfrm rot="16200000">
              <a:off x="4796595" y="1489756"/>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91" name="TextBox 90">
              <a:extLst>
                <a:ext uri="{FF2B5EF4-FFF2-40B4-BE49-F238E27FC236}">
                  <a16:creationId xmlns:a16="http://schemas.microsoft.com/office/drawing/2014/main" id="{1526EA19-5E97-41A5-B2CC-5AFF2DEEDC8A}"/>
                </a:ext>
              </a:extLst>
            </p:cNvPr>
            <p:cNvSpPr txBox="1"/>
            <p:nvPr/>
          </p:nvSpPr>
          <p:spPr>
            <a:xfrm>
              <a:off x="3740510" y="2492059"/>
              <a:ext cx="639388" cy="415498"/>
            </a:xfrm>
            <a:prstGeom prst="rect">
              <a:avLst/>
            </a:prstGeom>
            <a:noFill/>
          </p:spPr>
          <p:txBody>
            <a:bodyPr wrap="square" rtlCol="0">
              <a:spAutoFit/>
            </a:bodyPr>
            <a:lstStyle/>
            <a:p>
              <a:r>
                <a:rPr lang="en-US" sz="1050" dirty="0">
                  <a:latin typeface="+mj-lt"/>
                  <a:cs typeface="Times New Roman" panose="02020603050405020304" pitchFamily="18" charset="0"/>
                </a:rPr>
                <a:t>CORS11</a:t>
              </a:r>
            </a:p>
            <a:p>
              <a:r>
                <a:rPr lang="en-US" sz="1050" dirty="0">
                  <a:latin typeface="+mj-lt"/>
                  <a:cs typeface="Times New Roman" panose="02020603050405020304" pitchFamily="18" charset="0"/>
                </a:rPr>
                <a:t>HUB2</a:t>
              </a:r>
            </a:p>
          </p:txBody>
        </p:sp>
        <p:sp>
          <p:nvSpPr>
            <p:cNvPr id="102" name="TextBox 101">
              <a:extLst>
                <a:ext uri="{FF2B5EF4-FFF2-40B4-BE49-F238E27FC236}">
                  <a16:creationId xmlns:a16="http://schemas.microsoft.com/office/drawing/2014/main" id="{F1A3772C-AB0D-4E2C-9174-69431C696A67}"/>
                </a:ext>
              </a:extLst>
            </p:cNvPr>
            <p:cNvSpPr txBox="1"/>
            <p:nvPr/>
          </p:nvSpPr>
          <p:spPr>
            <a:xfrm>
              <a:off x="4878456" y="2332451"/>
              <a:ext cx="639387" cy="415498"/>
            </a:xfrm>
            <a:prstGeom prst="rect">
              <a:avLst/>
            </a:prstGeom>
            <a:noFill/>
          </p:spPr>
          <p:txBody>
            <a:bodyPr wrap="square" rtlCol="0">
              <a:spAutoFit/>
            </a:bodyPr>
            <a:lstStyle/>
            <a:p>
              <a:r>
                <a:rPr lang="en-US" sz="1050" dirty="0">
                  <a:latin typeface="+mj-lt"/>
                  <a:cs typeface="Times New Roman" panose="02020603050405020304" pitchFamily="18" charset="0"/>
                </a:rPr>
                <a:t>CORS12</a:t>
              </a:r>
            </a:p>
            <a:p>
              <a:r>
                <a:rPr lang="en-US" sz="1050" dirty="0">
                  <a:latin typeface="+mj-lt"/>
                  <a:cs typeface="Times New Roman" panose="02020603050405020304" pitchFamily="18" charset="0"/>
                </a:rPr>
                <a:t>HUB3</a:t>
              </a:r>
            </a:p>
          </p:txBody>
        </p:sp>
        <p:sp>
          <p:nvSpPr>
            <p:cNvPr id="119" name="Oval 118">
              <a:extLst>
                <a:ext uri="{FF2B5EF4-FFF2-40B4-BE49-F238E27FC236}">
                  <a16:creationId xmlns:a16="http://schemas.microsoft.com/office/drawing/2014/main" id="{2DEAFC20-FB20-4441-982C-CD558028FDA1}"/>
                </a:ext>
              </a:extLst>
            </p:cNvPr>
            <p:cNvSpPr/>
            <p:nvPr/>
          </p:nvSpPr>
          <p:spPr bwMode="auto">
            <a:xfrm rot="16200000">
              <a:off x="2545160" y="2916657"/>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cxnSp>
          <p:nvCxnSpPr>
            <p:cNvPr id="127" name="Straight Connector 126">
              <a:extLst>
                <a:ext uri="{FF2B5EF4-FFF2-40B4-BE49-F238E27FC236}">
                  <a16:creationId xmlns:a16="http://schemas.microsoft.com/office/drawing/2014/main" id="{BBB4B2ED-8028-4FC1-A25D-0C76E03A3F9A}"/>
                </a:ext>
              </a:extLst>
            </p:cNvPr>
            <p:cNvCxnSpPr>
              <a:cxnSpLocks/>
              <a:stCxn id="117" idx="3"/>
            </p:cNvCxnSpPr>
            <p:nvPr/>
          </p:nvCxnSpPr>
          <p:spPr>
            <a:xfrm flipH="1" flipV="1">
              <a:off x="1984221" y="1890020"/>
              <a:ext cx="587320" cy="1067294"/>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sp>
          <p:nvSpPr>
            <p:cNvPr id="129" name="Oval 128">
              <a:extLst>
                <a:ext uri="{FF2B5EF4-FFF2-40B4-BE49-F238E27FC236}">
                  <a16:creationId xmlns:a16="http://schemas.microsoft.com/office/drawing/2014/main" id="{4099AC95-9F2B-4E74-8141-BD6543692961}"/>
                </a:ext>
              </a:extLst>
            </p:cNvPr>
            <p:cNvSpPr/>
            <p:nvPr/>
          </p:nvSpPr>
          <p:spPr bwMode="auto">
            <a:xfrm rot="16200000">
              <a:off x="1958302" y="1854295"/>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117" name="TextBox 116">
              <a:extLst>
                <a:ext uri="{FF2B5EF4-FFF2-40B4-BE49-F238E27FC236}">
                  <a16:creationId xmlns:a16="http://schemas.microsoft.com/office/drawing/2014/main" id="{AB6FDB64-5208-4AA2-8E71-70038C76A7D7}"/>
                </a:ext>
              </a:extLst>
            </p:cNvPr>
            <p:cNvSpPr txBox="1"/>
            <p:nvPr/>
          </p:nvSpPr>
          <p:spPr>
            <a:xfrm>
              <a:off x="1900452" y="2749565"/>
              <a:ext cx="671089" cy="415498"/>
            </a:xfrm>
            <a:prstGeom prst="rect">
              <a:avLst/>
            </a:prstGeom>
            <a:noFill/>
          </p:spPr>
          <p:txBody>
            <a:bodyPr wrap="square" rtlCol="0">
              <a:spAutoFit/>
            </a:bodyPr>
            <a:lstStyle/>
            <a:p>
              <a:r>
                <a:rPr lang="en-US" sz="1050" dirty="0">
                  <a:latin typeface="+mj-lt"/>
                  <a:cs typeface="Times New Roman" panose="02020603050405020304" pitchFamily="18" charset="0"/>
                </a:rPr>
                <a:t>CORS10 </a:t>
              </a:r>
            </a:p>
            <a:p>
              <a:r>
                <a:rPr lang="en-US" sz="1050" dirty="0">
                  <a:latin typeface="+mj-lt"/>
                  <a:cs typeface="Times New Roman" panose="02020603050405020304" pitchFamily="18" charset="0"/>
                </a:rPr>
                <a:t>HUB1</a:t>
              </a:r>
            </a:p>
          </p:txBody>
        </p:sp>
        <p:sp>
          <p:nvSpPr>
            <p:cNvPr id="118" name="TextBox 117">
              <a:extLst>
                <a:ext uri="{FF2B5EF4-FFF2-40B4-BE49-F238E27FC236}">
                  <a16:creationId xmlns:a16="http://schemas.microsoft.com/office/drawing/2014/main" id="{B2EE331A-D0E8-4889-8C62-5A5DACE0B9FB}"/>
                </a:ext>
              </a:extLst>
            </p:cNvPr>
            <p:cNvSpPr txBox="1"/>
            <p:nvPr/>
          </p:nvSpPr>
          <p:spPr>
            <a:xfrm>
              <a:off x="1764235" y="1659012"/>
              <a:ext cx="570821" cy="253916"/>
            </a:xfrm>
            <a:prstGeom prst="rect">
              <a:avLst/>
            </a:prstGeom>
            <a:noFill/>
          </p:spPr>
          <p:txBody>
            <a:bodyPr wrap="square" rtlCol="0">
              <a:spAutoFit/>
            </a:bodyPr>
            <a:lstStyle/>
            <a:p>
              <a:r>
                <a:rPr lang="en-US" sz="1050" dirty="0">
                  <a:latin typeface="+mj-lt"/>
                  <a:cs typeface="Times New Roman" panose="02020603050405020304" pitchFamily="18" charset="0"/>
                </a:rPr>
                <a:t>CORS1</a:t>
              </a:r>
            </a:p>
          </p:txBody>
        </p:sp>
        <p:sp>
          <p:nvSpPr>
            <p:cNvPr id="205" name="Oval 204">
              <a:extLst>
                <a:ext uri="{FF2B5EF4-FFF2-40B4-BE49-F238E27FC236}">
                  <a16:creationId xmlns:a16="http://schemas.microsoft.com/office/drawing/2014/main" id="{C1E314FE-F2CA-4506-8716-9009C54B16C2}"/>
                </a:ext>
              </a:extLst>
            </p:cNvPr>
            <p:cNvSpPr/>
            <p:nvPr/>
          </p:nvSpPr>
          <p:spPr bwMode="auto">
            <a:xfrm rot="16200000">
              <a:off x="5572883" y="1985056"/>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206" name="Oval 205">
              <a:extLst>
                <a:ext uri="{FF2B5EF4-FFF2-40B4-BE49-F238E27FC236}">
                  <a16:creationId xmlns:a16="http://schemas.microsoft.com/office/drawing/2014/main" id="{83504486-F7AF-4849-AD63-9B0465DA0FC4}"/>
                </a:ext>
              </a:extLst>
            </p:cNvPr>
            <p:cNvSpPr/>
            <p:nvPr/>
          </p:nvSpPr>
          <p:spPr bwMode="auto">
            <a:xfrm rot="16200000">
              <a:off x="2763008" y="1327831"/>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207" name="Oval 206">
              <a:extLst>
                <a:ext uri="{FF2B5EF4-FFF2-40B4-BE49-F238E27FC236}">
                  <a16:creationId xmlns:a16="http://schemas.microsoft.com/office/drawing/2014/main" id="{AEEB73AF-EE84-4A57-B74D-31892A668B43}"/>
                </a:ext>
              </a:extLst>
            </p:cNvPr>
            <p:cNvSpPr/>
            <p:nvPr/>
          </p:nvSpPr>
          <p:spPr bwMode="auto">
            <a:xfrm rot="16200000">
              <a:off x="4022043" y="1233006"/>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208" name="Oval 207">
              <a:extLst>
                <a:ext uri="{FF2B5EF4-FFF2-40B4-BE49-F238E27FC236}">
                  <a16:creationId xmlns:a16="http://schemas.microsoft.com/office/drawing/2014/main" id="{8099E563-DBF9-4799-A75C-676FDB813098}"/>
                </a:ext>
              </a:extLst>
            </p:cNvPr>
            <p:cNvSpPr/>
            <p:nvPr/>
          </p:nvSpPr>
          <p:spPr bwMode="auto">
            <a:xfrm rot="16200000">
              <a:off x="3844095" y="3394635"/>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209" name="Oval 208">
              <a:extLst>
                <a:ext uri="{FF2B5EF4-FFF2-40B4-BE49-F238E27FC236}">
                  <a16:creationId xmlns:a16="http://schemas.microsoft.com/office/drawing/2014/main" id="{DB63405B-652F-4EA7-9984-DFB4C2148F9E}"/>
                </a:ext>
              </a:extLst>
            </p:cNvPr>
            <p:cNvSpPr/>
            <p:nvPr/>
          </p:nvSpPr>
          <p:spPr bwMode="auto">
            <a:xfrm rot="16200000">
              <a:off x="3043995" y="3710000"/>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210" name="Oval 209">
              <a:extLst>
                <a:ext uri="{FF2B5EF4-FFF2-40B4-BE49-F238E27FC236}">
                  <a16:creationId xmlns:a16="http://schemas.microsoft.com/office/drawing/2014/main" id="{47BCE6F3-B16C-4311-BA13-8AEEED8AF1D8}"/>
                </a:ext>
              </a:extLst>
            </p:cNvPr>
            <p:cNvSpPr/>
            <p:nvPr/>
          </p:nvSpPr>
          <p:spPr bwMode="auto">
            <a:xfrm rot="16200000">
              <a:off x="5562490" y="3313820"/>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211" name="Oval 210">
              <a:extLst>
                <a:ext uri="{FF2B5EF4-FFF2-40B4-BE49-F238E27FC236}">
                  <a16:creationId xmlns:a16="http://schemas.microsoft.com/office/drawing/2014/main" id="{C9B2CD65-D7E8-422D-B2CA-2CE1FABC6981}"/>
                </a:ext>
              </a:extLst>
            </p:cNvPr>
            <p:cNvSpPr/>
            <p:nvPr/>
          </p:nvSpPr>
          <p:spPr bwMode="auto">
            <a:xfrm rot="16200000">
              <a:off x="5294421" y="4441630"/>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212" name="Oval 211">
              <a:extLst>
                <a:ext uri="{FF2B5EF4-FFF2-40B4-BE49-F238E27FC236}">
                  <a16:creationId xmlns:a16="http://schemas.microsoft.com/office/drawing/2014/main" id="{A06C3CE4-D792-4F2E-84AE-61211B4D1F4F}"/>
                </a:ext>
              </a:extLst>
            </p:cNvPr>
            <p:cNvSpPr/>
            <p:nvPr/>
          </p:nvSpPr>
          <p:spPr bwMode="auto">
            <a:xfrm rot="16200000">
              <a:off x="1300920" y="4294797"/>
              <a:ext cx="72951" cy="81829"/>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defRPr/>
              </a:pPr>
              <a:endParaRPr lang="en-US">
                <a:solidFill>
                  <a:srgbClr val="999999"/>
                </a:solidFill>
                <a:latin typeface="Arial" charset="0"/>
              </a:endParaRPr>
            </a:p>
          </p:txBody>
        </p:sp>
        <p:sp>
          <p:nvSpPr>
            <p:cNvPr id="213" name="TextBox 212">
              <a:extLst>
                <a:ext uri="{FF2B5EF4-FFF2-40B4-BE49-F238E27FC236}">
                  <a16:creationId xmlns:a16="http://schemas.microsoft.com/office/drawing/2014/main" id="{AD7D4B02-7496-4529-A11B-6FD77C75AAB1}"/>
                </a:ext>
              </a:extLst>
            </p:cNvPr>
            <p:cNvSpPr txBox="1"/>
            <p:nvPr/>
          </p:nvSpPr>
          <p:spPr>
            <a:xfrm>
              <a:off x="712559" y="4091487"/>
              <a:ext cx="772126" cy="415498"/>
            </a:xfrm>
            <a:prstGeom prst="rect">
              <a:avLst/>
            </a:prstGeom>
            <a:noFill/>
          </p:spPr>
          <p:txBody>
            <a:bodyPr wrap="square" rtlCol="0">
              <a:spAutoFit/>
            </a:bodyPr>
            <a:lstStyle/>
            <a:p>
              <a:r>
                <a:rPr lang="en-US" sz="1050" dirty="0">
                  <a:latin typeface="+mj-lt"/>
                  <a:cs typeface="Times New Roman" panose="02020603050405020304" pitchFamily="18" charset="0"/>
                </a:rPr>
                <a:t>DISTANT CORS1</a:t>
              </a:r>
            </a:p>
          </p:txBody>
        </p:sp>
        <p:sp>
          <p:nvSpPr>
            <p:cNvPr id="214" name="TextBox 213">
              <a:extLst>
                <a:ext uri="{FF2B5EF4-FFF2-40B4-BE49-F238E27FC236}">
                  <a16:creationId xmlns:a16="http://schemas.microsoft.com/office/drawing/2014/main" id="{6DBE59E5-426F-4282-9A82-0EB9F6A89011}"/>
                </a:ext>
              </a:extLst>
            </p:cNvPr>
            <p:cNvSpPr txBox="1"/>
            <p:nvPr/>
          </p:nvSpPr>
          <p:spPr>
            <a:xfrm>
              <a:off x="4691996" y="4209035"/>
              <a:ext cx="772126" cy="415498"/>
            </a:xfrm>
            <a:prstGeom prst="rect">
              <a:avLst/>
            </a:prstGeom>
            <a:noFill/>
          </p:spPr>
          <p:txBody>
            <a:bodyPr wrap="square" rtlCol="0">
              <a:spAutoFit/>
            </a:bodyPr>
            <a:lstStyle/>
            <a:p>
              <a:r>
                <a:rPr lang="en-US" sz="1050" dirty="0">
                  <a:latin typeface="+mj-lt"/>
                  <a:cs typeface="Times New Roman" panose="02020603050405020304" pitchFamily="18" charset="0"/>
                </a:rPr>
                <a:t>DISTANT CORS2</a:t>
              </a:r>
            </a:p>
          </p:txBody>
        </p:sp>
        <p:sp>
          <p:nvSpPr>
            <p:cNvPr id="215" name="TextBox 214">
              <a:extLst>
                <a:ext uri="{FF2B5EF4-FFF2-40B4-BE49-F238E27FC236}">
                  <a16:creationId xmlns:a16="http://schemas.microsoft.com/office/drawing/2014/main" id="{F0ADA519-F971-4CB7-ABFE-9955E8856FB7}"/>
                </a:ext>
              </a:extLst>
            </p:cNvPr>
            <p:cNvSpPr txBox="1"/>
            <p:nvPr/>
          </p:nvSpPr>
          <p:spPr>
            <a:xfrm>
              <a:off x="2629773" y="3823870"/>
              <a:ext cx="570821" cy="253916"/>
            </a:xfrm>
            <a:prstGeom prst="rect">
              <a:avLst/>
            </a:prstGeom>
            <a:noFill/>
          </p:spPr>
          <p:txBody>
            <a:bodyPr wrap="square" rtlCol="0">
              <a:spAutoFit/>
            </a:bodyPr>
            <a:lstStyle/>
            <a:p>
              <a:r>
                <a:rPr lang="en-US" sz="1050" dirty="0">
                  <a:latin typeface="+mj-lt"/>
                  <a:cs typeface="Times New Roman" panose="02020603050405020304" pitchFamily="18" charset="0"/>
                </a:rPr>
                <a:t>CORS8</a:t>
              </a:r>
            </a:p>
          </p:txBody>
        </p:sp>
        <p:sp>
          <p:nvSpPr>
            <p:cNvPr id="216" name="TextBox 215">
              <a:extLst>
                <a:ext uri="{FF2B5EF4-FFF2-40B4-BE49-F238E27FC236}">
                  <a16:creationId xmlns:a16="http://schemas.microsoft.com/office/drawing/2014/main" id="{BF7D8F81-002B-4C77-A83D-F15A0227A187}"/>
                </a:ext>
              </a:extLst>
            </p:cNvPr>
            <p:cNvSpPr txBox="1"/>
            <p:nvPr/>
          </p:nvSpPr>
          <p:spPr>
            <a:xfrm>
              <a:off x="2509649" y="1094520"/>
              <a:ext cx="570821" cy="253916"/>
            </a:xfrm>
            <a:prstGeom prst="rect">
              <a:avLst/>
            </a:prstGeom>
            <a:noFill/>
          </p:spPr>
          <p:txBody>
            <a:bodyPr wrap="square" rtlCol="0">
              <a:spAutoFit/>
            </a:bodyPr>
            <a:lstStyle/>
            <a:p>
              <a:r>
                <a:rPr lang="en-US" sz="1050" dirty="0">
                  <a:latin typeface="+mj-lt"/>
                  <a:cs typeface="Times New Roman" panose="02020603050405020304" pitchFamily="18" charset="0"/>
                </a:rPr>
                <a:t>CORS2</a:t>
              </a:r>
            </a:p>
          </p:txBody>
        </p:sp>
        <p:sp>
          <p:nvSpPr>
            <p:cNvPr id="217" name="TextBox 216">
              <a:extLst>
                <a:ext uri="{FF2B5EF4-FFF2-40B4-BE49-F238E27FC236}">
                  <a16:creationId xmlns:a16="http://schemas.microsoft.com/office/drawing/2014/main" id="{7460571A-31A1-4F48-B2D4-57158BC10FAD}"/>
                </a:ext>
              </a:extLst>
            </p:cNvPr>
            <p:cNvSpPr txBox="1"/>
            <p:nvPr/>
          </p:nvSpPr>
          <p:spPr>
            <a:xfrm>
              <a:off x="3773107" y="964403"/>
              <a:ext cx="570821" cy="253916"/>
            </a:xfrm>
            <a:prstGeom prst="rect">
              <a:avLst/>
            </a:prstGeom>
            <a:noFill/>
          </p:spPr>
          <p:txBody>
            <a:bodyPr wrap="square" rtlCol="0">
              <a:spAutoFit/>
            </a:bodyPr>
            <a:lstStyle/>
            <a:p>
              <a:r>
                <a:rPr lang="en-US" sz="1050" dirty="0">
                  <a:latin typeface="+mj-lt"/>
                  <a:cs typeface="Times New Roman" panose="02020603050405020304" pitchFamily="18" charset="0"/>
                </a:rPr>
                <a:t>CORS3</a:t>
              </a:r>
            </a:p>
          </p:txBody>
        </p:sp>
        <p:sp>
          <p:nvSpPr>
            <p:cNvPr id="218" name="TextBox 217">
              <a:extLst>
                <a:ext uri="{FF2B5EF4-FFF2-40B4-BE49-F238E27FC236}">
                  <a16:creationId xmlns:a16="http://schemas.microsoft.com/office/drawing/2014/main" id="{84310E7F-E188-4A22-9079-6EE9904B42FB}"/>
                </a:ext>
              </a:extLst>
            </p:cNvPr>
            <p:cNvSpPr txBox="1"/>
            <p:nvPr/>
          </p:nvSpPr>
          <p:spPr>
            <a:xfrm>
              <a:off x="4684847" y="1226665"/>
              <a:ext cx="570821" cy="253916"/>
            </a:xfrm>
            <a:prstGeom prst="rect">
              <a:avLst/>
            </a:prstGeom>
            <a:noFill/>
          </p:spPr>
          <p:txBody>
            <a:bodyPr wrap="square" rtlCol="0">
              <a:spAutoFit/>
            </a:bodyPr>
            <a:lstStyle/>
            <a:p>
              <a:r>
                <a:rPr lang="en-US" sz="1050" dirty="0">
                  <a:latin typeface="+mj-lt"/>
                  <a:cs typeface="Times New Roman" panose="02020603050405020304" pitchFamily="18" charset="0"/>
                </a:rPr>
                <a:t>CORS4</a:t>
              </a:r>
            </a:p>
          </p:txBody>
        </p:sp>
        <p:sp>
          <p:nvSpPr>
            <p:cNvPr id="219" name="TextBox 218">
              <a:extLst>
                <a:ext uri="{FF2B5EF4-FFF2-40B4-BE49-F238E27FC236}">
                  <a16:creationId xmlns:a16="http://schemas.microsoft.com/office/drawing/2014/main" id="{6AACABFF-630D-45C8-9D13-99726309F5EB}"/>
                </a:ext>
              </a:extLst>
            </p:cNvPr>
            <p:cNvSpPr txBox="1"/>
            <p:nvPr/>
          </p:nvSpPr>
          <p:spPr>
            <a:xfrm>
              <a:off x="5498035" y="1731775"/>
              <a:ext cx="570821" cy="253916"/>
            </a:xfrm>
            <a:prstGeom prst="rect">
              <a:avLst/>
            </a:prstGeom>
            <a:noFill/>
          </p:spPr>
          <p:txBody>
            <a:bodyPr wrap="square" rtlCol="0">
              <a:spAutoFit/>
            </a:bodyPr>
            <a:lstStyle/>
            <a:p>
              <a:r>
                <a:rPr lang="en-US" sz="1050" dirty="0">
                  <a:latin typeface="+mj-lt"/>
                  <a:cs typeface="Times New Roman" panose="02020603050405020304" pitchFamily="18" charset="0"/>
                </a:rPr>
                <a:t>CORS5</a:t>
              </a:r>
            </a:p>
          </p:txBody>
        </p:sp>
        <p:sp>
          <p:nvSpPr>
            <p:cNvPr id="220" name="TextBox 219">
              <a:extLst>
                <a:ext uri="{FF2B5EF4-FFF2-40B4-BE49-F238E27FC236}">
                  <a16:creationId xmlns:a16="http://schemas.microsoft.com/office/drawing/2014/main" id="{E243AA56-C1FF-41C2-B2F3-0A598F2DF425}"/>
                </a:ext>
              </a:extLst>
            </p:cNvPr>
            <p:cNvSpPr txBox="1"/>
            <p:nvPr/>
          </p:nvSpPr>
          <p:spPr>
            <a:xfrm>
              <a:off x="3654232" y="3530315"/>
              <a:ext cx="570821" cy="253916"/>
            </a:xfrm>
            <a:prstGeom prst="rect">
              <a:avLst/>
            </a:prstGeom>
            <a:noFill/>
          </p:spPr>
          <p:txBody>
            <a:bodyPr wrap="square" rtlCol="0">
              <a:spAutoFit/>
            </a:bodyPr>
            <a:lstStyle/>
            <a:p>
              <a:r>
                <a:rPr lang="en-US" sz="1050" dirty="0">
                  <a:latin typeface="+mj-lt"/>
                  <a:cs typeface="Times New Roman" panose="02020603050405020304" pitchFamily="18" charset="0"/>
                </a:rPr>
                <a:t>CORS7</a:t>
              </a:r>
            </a:p>
          </p:txBody>
        </p:sp>
        <p:sp>
          <p:nvSpPr>
            <p:cNvPr id="221" name="TextBox 220">
              <a:extLst>
                <a:ext uri="{FF2B5EF4-FFF2-40B4-BE49-F238E27FC236}">
                  <a16:creationId xmlns:a16="http://schemas.microsoft.com/office/drawing/2014/main" id="{89E39108-5642-4109-A952-1DB7A770FA5E}"/>
                </a:ext>
              </a:extLst>
            </p:cNvPr>
            <p:cNvSpPr txBox="1"/>
            <p:nvPr/>
          </p:nvSpPr>
          <p:spPr>
            <a:xfrm>
              <a:off x="5364862" y="3453729"/>
              <a:ext cx="570821" cy="253916"/>
            </a:xfrm>
            <a:prstGeom prst="rect">
              <a:avLst/>
            </a:prstGeom>
            <a:noFill/>
          </p:spPr>
          <p:txBody>
            <a:bodyPr wrap="square" rtlCol="0">
              <a:spAutoFit/>
            </a:bodyPr>
            <a:lstStyle/>
            <a:p>
              <a:r>
                <a:rPr lang="en-US" sz="1050" dirty="0">
                  <a:latin typeface="+mj-lt"/>
                  <a:cs typeface="Times New Roman" panose="02020603050405020304" pitchFamily="18" charset="0"/>
                </a:rPr>
                <a:t>CORS6</a:t>
              </a:r>
            </a:p>
          </p:txBody>
        </p:sp>
        <p:cxnSp>
          <p:nvCxnSpPr>
            <p:cNvPr id="222" name="Straight Connector 221">
              <a:extLst>
                <a:ext uri="{FF2B5EF4-FFF2-40B4-BE49-F238E27FC236}">
                  <a16:creationId xmlns:a16="http://schemas.microsoft.com/office/drawing/2014/main" id="{5692F255-B846-4688-9506-F0C41952572B}"/>
                </a:ext>
              </a:extLst>
            </p:cNvPr>
            <p:cNvCxnSpPr>
              <a:cxnSpLocks/>
              <a:stCxn id="117" idx="3"/>
            </p:cNvCxnSpPr>
            <p:nvPr/>
          </p:nvCxnSpPr>
          <p:spPr>
            <a:xfrm flipV="1">
              <a:off x="2571541" y="1431195"/>
              <a:ext cx="208469" cy="1526119"/>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25" name="Straight Connector 224">
              <a:extLst>
                <a:ext uri="{FF2B5EF4-FFF2-40B4-BE49-F238E27FC236}">
                  <a16:creationId xmlns:a16="http://schemas.microsoft.com/office/drawing/2014/main" id="{628B9DA8-C7C0-4B61-A37C-DF9C95496547}"/>
                </a:ext>
              </a:extLst>
            </p:cNvPr>
            <p:cNvCxnSpPr>
              <a:cxnSpLocks/>
              <a:stCxn id="117" idx="3"/>
              <a:endCxn id="209" idx="6"/>
            </p:cNvCxnSpPr>
            <p:nvPr/>
          </p:nvCxnSpPr>
          <p:spPr>
            <a:xfrm>
              <a:off x="2571541" y="2957314"/>
              <a:ext cx="508930" cy="757125"/>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29" name="Straight Connector 228">
              <a:extLst>
                <a:ext uri="{FF2B5EF4-FFF2-40B4-BE49-F238E27FC236}">
                  <a16:creationId xmlns:a16="http://schemas.microsoft.com/office/drawing/2014/main" id="{2FA74EE2-3D7B-4F41-A383-CD60E14C1DA0}"/>
                </a:ext>
              </a:extLst>
            </p:cNvPr>
            <p:cNvCxnSpPr>
              <a:cxnSpLocks/>
              <a:stCxn id="208" idx="1"/>
              <a:endCxn id="91" idx="1"/>
            </p:cNvCxnSpPr>
            <p:nvPr/>
          </p:nvCxnSpPr>
          <p:spPr>
            <a:xfrm flipH="1" flipV="1">
              <a:off x="3740510" y="2699808"/>
              <a:ext cx="111130" cy="761534"/>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32" name="Straight Connector 231">
              <a:extLst>
                <a:ext uri="{FF2B5EF4-FFF2-40B4-BE49-F238E27FC236}">
                  <a16:creationId xmlns:a16="http://schemas.microsoft.com/office/drawing/2014/main" id="{26727108-060A-4730-BDF8-6C18097192CA}"/>
                </a:ext>
              </a:extLst>
            </p:cNvPr>
            <p:cNvCxnSpPr>
              <a:cxnSpLocks/>
              <a:stCxn id="91" idx="1"/>
              <a:endCxn id="207" idx="1"/>
            </p:cNvCxnSpPr>
            <p:nvPr/>
          </p:nvCxnSpPr>
          <p:spPr>
            <a:xfrm flipV="1">
              <a:off x="3740510" y="1299713"/>
              <a:ext cx="289078" cy="1400095"/>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38" name="Straight Connector 237">
              <a:extLst>
                <a:ext uri="{FF2B5EF4-FFF2-40B4-BE49-F238E27FC236}">
                  <a16:creationId xmlns:a16="http://schemas.microsoft.com/office/drawing/2014/main" id="{E2CDBE85-BD36-4CD9-BAB2-9C8B89FFC120}"/>
                </a:ext>
              </a:extLst>
            </p:cNvPr>
            <p:cNvCxnSpPr>
              <a:cxnSpLocks/>
              <a:stCxn id="102" idx="1"/>
              <a:endCxn id="86" idx="2"/>
            </p:cNvCxnSpPr>
            <p:nvPr/>
          </p:nvCxnSpPr>
          <p:spPr>
            <a:xfrm flipH="1" flipV="1">
              <a:off x="4833071" y="1567146"/>
              <a:ext cx="45385" cy="973054"/>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40" name="Straight Connector 239">
              <a:extLst>
                <a:ext uri="{FF2B5EF4-FFF2-40B4-BE49-F238E27FC236}">
                  <a16:creationId xmlns:a16="http://schemas.microsoft.com/office/drawing/2014/main" id="{4E9BF9E8-85C2-4E02-A572-80C4179352CF}"/>
                </a:ext>
              </a:extLst>
            </p:cNvPr>
            <p:cNvCxnSpPr>
              <a:cxnSpLocks/>
              <a:stCxn id="102" idx="1"/>
              <a:endCxn id="205" idx="1"/>
            </p:cNvCxnSpPr>
            <p:nvPr/>
          </p:nvCxnSpPr>
          <p:spPr>
            <a:xfrm flipV="1">
              <a:off x="4878456" y="2051763"/>
              <a:ext cx="701972" cy="488437"/>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43" name="Straight Connector 242">
              <a:extLst>
                <a:ext uri="{FF2B5EF4-FFF2-40B4-BE49-F238E27FC236}">
                  <a16:creationId xmlns:a16="http://schemas.microsoft.com/office/drawing/2014/main" id="{808E21C5-B98F-4968-A202-A4B09B68DF60}"/>
                </a:ext>
              </a:extLst>
            </p:cNvPr>
            <p:cNvCxnSpPr>
              <a:cxnSpLocks/>
              <a:stCxn id="91" idx="1"/>
              <a:endCxn id="102" idx="1"/>
            </p:cNvCxnSpPr>
            <p:nvPr/>
          </p:nvCxnSpPr>
          <p:spPr>
            <a:xfrm flipV="1">
              <a:off x="3740510" y="2540200"/>
              <a:ext cx="1137946" cy="159608"/>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46" name="Straight Connector 245">
              <a:extLst>
                <a:ext uri="{FF2B5EF4-FFF2-40B4-BE49-F238E27FC236}">
                  <a16:creationId xmlns:a16="http://schemas.microsoft.com/office/drawing/2014/main" id="{F69238C6-C283-447F-BEDB-197A14F948D0}"/>
                </a:ext>
              </a:extLst>
            </p:cNvPr>
            <p:cNvCxnSpPr>
              <a:cxnSpLocks/>
              <a:stCxn id="102" idx="1"/>
              <a:endCxn id="210" idx="4"/>
            </p:cNvCxnSpPr>
            <p:nvPr/>
          </p:nvCxnSpPr>
          <p:spPr>
            <a:xfrm>
              <a:off x="4878456" y="2540200"/>
              <a:ext cx="761424" cy="814534"/>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49" name="Straight Connector 248">
              <a:extLst>
                <a:ext uri="{FF2B5EF4-FFF2-40B4-BE49-F238E27FC236}">
                  <a16:creationId xmlns:a16="http://schemas.microsoft.com/office/drawing/2014/main" id="{9A4BE229-1501-4E05-A14B-87E0B5B22185}"/>
                </a:ext>
              </a:extLst>
            </p:cNvPr>
            <p:cNvCxnSpPr>
              <a:cxnSpLocks/>
              <a:endCxn id="102" idx="1"/>
            </p:cNvCxnSpPr>
            <p:nvPr/>
          </p:nvCxnSpPr>
          <p:spPr>
            <a:xfrm flipH="1" flipV="1">
              <a:off x="4878456" y="2540200"/>
              <a:ext cx="447367" cy="1869225"/>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52" name="Straight Connector 251">
              <a:extLst>
                <a:ext uri="{FF2B5EF4-FFF2-40B4-BE49-F238E27FC236}">
                  <a16:creationId xmlns:a16="http://schemas.microsoft.com/office/drawing/2014/main" id="{0BB34CFA-3A0E-4DD7-B392-AAD90241AD84}"/>
                </a:ext>
              </a:extLst>
            </p:cNvPr>
            <p:cNvCxnSpPr>
              <a:cxnSpLocks/>
              <a:endCxn id="117" idx="3"/>
            </p:cNvCxnSpPr>
            <p:nvPr/>
          </p:nvCxnSpPr>
          <p:spPr>
            <a:xfrm flipV="1">
              <a:off x="1359697" y="2957314"/>
              <a:ext cx="1211844" cy="1351372"/>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235" name="Straight Connector 234">
              <a:extLst>
                <a:ext uri="{FF2B5EF4-FFF2-40B4-BE49-F238E27FC236}">
                  <a16:creationId xmlns:a16="http://schemas.microsoft.com/office/drawing/2014/main" id="{E5DF68C8-BC31-489E-A9E0-CE9576CD23A5}"/>
                </a:ext>
              </a:extLst>
            </p:cNvPr>
            <p:cNvCxnSpPr>
              <a:cxnSpLocks/>
              <a:stCxn id="117" idx="3"/>
              <a:endCxn id="91" idx="1"/>
            </p:cNvCxnSpPr>
            <p:nvPr/>
          </p:nvCxnSpPr>
          <p:spPr>
            <a:xfrm flipV="1">
              <a:off x="2571541" y="2699808"/>
              <a:ext cx="1168969" cy="257506"/>
            </a:xfrm>
            <a:prstGeom prst="line">
              <a:avLst/>
            </a:prstGeom>
            <a:ln w="15875">
              <a:solidFill>
                <a:srgbClr val="00B0F0"/>
              </a:solidFill>
            </a:ln>
          </p:spPr>
          <p:style>
            <a:lnRef idx="2">
              <a:schemeClr val="accent1"/>
            </a:lnRef>
            <a:fillRef idx="0">
              <a:schemeClr val="accent1"/>
            </a:fillRef>
            <a:effectRef idx="1">
              <a:schemeClr val="accent1"/>
            </a:effectRef>
            <a:fontRef idx="minor">
              <a:schemeClr val="tx1"/>
            </a:fontRef>
          </p:style>
        </p:cxnSp>
      </p:grpSp>
      <p:sp>
        <p:nvSpPr>
          <p:cNvPr id="296" name="TextBox 295">
            <a:extLst>
              <a:ext uri="{FF2B5EF4-FFF2-40B4-BE49-F238E27FC236}">
                <a16:creationId xmlns:a16="http://schemas.microsoft.com/office/drawing/2014/main" id="{361982D8-0B7C-4BA1-9CA1-5A3F74F6D485}"/>
              </a:ext>
            </a:extLst>
          </p:cNvPr>
          <p:cNvSpPr txBox="1"/>
          <p:nvPr/>
        </p:nvSpPr>
        <p:spPr>
          <a:xfrm>
            <a:off x="174058" y="397781"/>
            <a:ext cx="2744641" cy="369332"/>
          </a:xfrm>
          <a:prstGeom prst="rect">
            <a:avLst/>
          </a:prstGeom>
          <a:noFill/>
        </p:spPr>
        <p:txBody>
          <a:bodyPr wrap="square" rtlCol="0">
            <a:spAutoFit/>
          </a:bodyPr>
          <a:lstStyle/>
          <a:p>
            <a:r>
              <a:rPr lang="en-US" dirty="0"/>
              <a:t>Detailed Multi-hub Project</a:t>
            </a:r>
          </a:p>
        </p:txBody>
      </p:sp>
      <p:sp>
        <p:nvSpPr>
          <p:cNvPr id="297" name="TextBox 296">
            <a:extLst>
              <a:ext uri="{FF2B5EF4-FFF2-40B4-BE49-F238E27FC236}">
                <a16:creationId xmlns:a16="http://schemas.microsoft.com/office/drawing/2014/main" id="{2AB63DA9-D194-414D-9D1C-22549EC31A27}"/>
              </a:ext>
            </a:extLst>
          </p:cNvPr>
          <p:cNvSpPr txBox="1"/>
          <p:nvPr/>
        </p:nvSpPr>
        <p:spPr>
          <a:xfrm rot="20858412">
            <a:off x="2653259" y="2569239"/>
            <a:ext cx="1143369" cy="246221"/>
          </a:xfrm>
          <a:prstGeom prst="rect">
            <a:avLst/>
          </a:prstGeom>
          <a:noFill/>
        </p:spPr>
        <p:txBody>
          <a:bodyPr wrap="square" rtlCol="0">
            <a:spAutoFit/>
          </a:bodyPr>
          <a:lstStyle/>
          <a:p>
            <a:r>
              <a:rPr lang="en-US" sz="1000" dirty="0">
                <a:solidFill>
                  <a:srgbClr val="FF0000"/>
                </a:solidFill>
              </a:rPr>
              <a:t>200 km = 125 mi</a:t>
            </a:r>
          </a:p>
        </p:txBody>
      </p:sp>
      <p:sp>
        <p:nvSpPr>
          <p:cNvPr id="299" name="TextBox 298">
            <a:extLst>
              <a:ext uri="{FF2B5EF4-FFF2-40B4-BE49-F238E27FC236}">
                <a16:creationId xmlns:a16="http://schemas.microsoft.com/office/drawing/2014/main" id="{66FEE6DD-8792-4681-B75E-37E7BC4EBFF7}"/>
              </a:ext>
            </a:extLst>
          </p:cNvPr>
          <p:cNvSpPr txBox="1"/>
          <p:nvPr/>
        </p:nvSpPr>
        <p:spPr>
          <a:xfrm rot="21064842">
            <a:off x="3758565" y="2312855"/>
            <a:ext cx="1143369" cy="246221"/>
          </a:xfrm>
          <a:prstGeom prst="rect">
            <a:avLst/>
          </a:prstGeom>
          <a:noFill/>
        </p:spPr>
        <p:txBody>
          <a:bodyPr wrap="square" rtlCol="0">
            <a:spAutoFit/>
          </a:bodyPr>
          <a:lstStyle/>
          <a:p>
            <a:r>
              <a:rPr lang="en-US" sz="1000" dirty="0">
                <a:solidFill>
                  <a:srgbClr val="FF0000"/>
                </a:solidFill>
              </a:rPr>
              <a:t>200 km = 125 mi</a:t>
            </a:r>
          </a:p>
        </p:txBody>
      </p:sp>
      <p:sp>
        <p:nvSpPr>
          <p:cNvPr id="70" name="TextBox 69">
            <a:extLst>
              <a:ext uri="{FF2B5EF4-FFF2-40B4-BE49-F238E27FC236}">
                <a16:creationId xmlns:a16="http://schemas.microsoft.com/office/drawing/2014/main" id="{1EB7ECFE-B46A-495A-8909-75824FFCB46B}"/>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71" name="Oval 70">
            <a:extLst>
              <a:ext uri="{FF2B5EF4-FFF2-40B4-BE49-F238E27FC236}">
                <a16:creationId xmlns:a16="http://schemas.microsoft.com/office/drawing/2014/main" id="{8F4F4B0E-DE97-4B7C-B736-883C68810F72}"/>
              </a:ext>
            </a:extLst>
          </p:cNvPr>
          <p:cNvSpPr/>
          <p:nvPr/>
        </p:nvSpPr>
        <p:spPr>
          <a:xfrm>
            <a:off x="2019280" y="2442735"/>
            <a:ext cx="1109897" cy="1059623"/>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C0B7037C-90A4-4B71-B181-AEDD625A1153}"/>
              </a:ext>
            </a:extLst>
          </p:cNvPr>
          <p:cNvSpPr/>
          <p:nvPr/>
        </p:nvSpPr>
        <p:spPr>
          <a:xfrm>
            <a:off x="3176745" y="2223124"/>
            <a:ext cx="1109897" cy="1059623"/>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6BB357BF-C599-4040-9BAD-58226EAC5AA4}"/>
              </a:ext>
            </a:extLst>
          </p:cNvPr>
          <p:cNvSpPr/>
          <p:nvPr/>
        </p:nvSpPr>
        <p:spPr>
          <a:xfrm>
            <a:off x="4288402" y="2058975"/>
            <a:ext cx="1109897" cy="1059623"/>
          </a:xfrm>
          <a:prstGeom prst="ellipse">
            <a:avLst/>
          </a:prstGeom>
          <a:solidFill>
            <a:srgbClr val="FFFF00">
              <a:alpha val="1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85EB33A5-4F81-4526-A8A3-FE43198C7AB4}"/>
              </a:ext>
            </a:extLst>
          </p:cNvPr>
          <p:cNvSpPr/>
          <p:nvPr/>
        </p:nvSpPr>
        <p:spPr>
          <a:xfrm>
            <a:off x="2440155" y="1458904"/>
            <a:ext cx="2586903" cy="2578089"/>
          </a:xfrm>
          <a:prstGeom prst="ellipse">
            <a:avLst/>
          </a:prstGeom>
          <a:solidFill>
            <a:srgbClr val="FFFF00">
              <a:alpha val="15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6" name="Oval 75">
            <a:extLst>
              <a:ext uri="{FF2B5EF4-FFF2-40B4-BE49-F238E27FC236}">
                <a16:creationId xmlns:a16="http://schemas.microsoft.com/office/drawing/2014/main" id="{AEDFB4F7-3B3D-4038-AB49-AF7B70AF40D2}"/>
              </a:ext>
            </a:extLst>
          </p:cNvPr>
          <p:cNvSpPr/>
          <p:nvPr/>
        </p:nvSpPr>
        <p:spPr>
          <a:xfrm>
            <a:off x="3580533" y="1218319"/>
            <a:ext cx="2586903" cy="2578089"/>
          </a:xfrm>
          <a:prstGeom prst="ellipse">
            <a:avLst/>
          </a:prstGeom>
          <a:solidFill>
            <a:srgbClr val="FFFF00">
              <a:alpha val="15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Tree>
    <p:extLst>
      <p:ext uri="{BB962C8B-B14F-4D97-AF65-F5344CB8AC3E}">
        <p14:creationId xmlns:p14="http://schemas.microsoft.com/office/powerpoint/2010/main" val="40610513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50"/>
                                  </p:stCondLst>
                                  <p:childTnLst>
                                    <p:set>
                                      <p:cBhvr>
                                        <p:cTn id="6" dur="1" fill="hold">
                                          <p:stCondLst>
                                            <p:cond delay="0"/>
                                          </p:stCondLst>
                                        </p:cTn>
                                        <p:tgtEl>
                                          <p:spTgt spid="295"/>
                                        </p:tgtEl>
                                        <p:attrNameLst>
                                          <p:attrName>style.visibility</p:attrName>
                                        </p:attrNameLst>
                                      </p:cBhvr>
                                      <p:to>
                                        <p:strVal val="visible"/>
                                      </p:to>
                                    </p:set>
                                    <p:animEffect transition="in" filter="wipe(up)">
                                      <p:cBhvr>
                                        <p:cTn id="7" dur="1250"/>
                                        <p:tgtEl>
                                          <p:spTgt spid="295"/>
                                        </p:tgtEl>
                                      </p:cBhvr>
                                    </p:animEffect>
                                  </p:childTnLst>
                                </p:cTn>
                              </p:par>
                            </p:childTnLst>
                          </p:cTn>
                        </p:par>
                        <p:par>
                          <p:cTn id="8" fill="hold">
                            <p:stCondLst>
                              <p:cond delay="1500"/>
                            </p:stCondLst>
                            <p:childTnLst>
                              <p:par>
                                <p:cTn id="9" presetID="22" presetClass="entr" presetSubtype="8" fill="hold" nodeType="afterEffect">
                                  <p:stCondLst>
                                    <p:cond delay="250"/>
                                  </p:stCondLst>
                                  <p:childTnLst>
                                    <p:set>
                                      <p:cBhvr>
                                        <p:cTn id="10" dur="1" fill="hold">
                                          <p:stCondLst>
                                            <p:cond delay="0"/>
                                          </p:stCondLst>
                                        </p:cTn>
                                        <p:tgtEl>
                                          <p:spTgt spid="131"/>
                                        </p:tgtEl>
                                        <p:attrNameLst>
                                          <p:attrName>style.visibility</p:attrName>
                                        </p:attrNameLst>
                                      </p:cBhvr>
                                      <p:to>
                                        <p:strVal val="visible"/>
                                      </p:to>
                                    </p:set>
                                    <p:animEffect transition="in" filter="wipe(left)">
                                      <p:cBhvr>
                                        <p:cTn id="11" dur="1250"/>
                                        <p:tgtEl>
                                          <p:spTgt spid="131"/>
                                        </p:tgtEl>
                                      </p:cBhvr>
                                    </p:animEffect>
                                  </p:childTnLst>
                                </p:cTn>
                              </p:par>
                            </p:childTnLst>
                          </p:cTn>
                        </p:par>
                        <p:par>
                          <p:cTn id="12" fill="hold">
                            <p:stCondLst>
                              <p:cond delay="3000"/>
                            </p:stCondLst>
                            <p:childTnLst>
                              <p:par>
                                <p:cTn id="13" presetID="22" presetClass="entr" presetSubtype="2" fill="hold" nodeType="afterEffect">
                                  <p:stCondLst>
                                    <p:cond delay="250"/>
                                  </p:stCondLst>
                                  <p:childTnLst>
                                    <p:set>
                                      <p:cBhvr>
                                        <p:cTn id="14" dur="1" fill="hold">
                                          <p:stCondLst>
                                            <p:cond delay="0"/>
                                          </p:stCondLst>
                                        </p:cTn>
                                        <p:tgtEl>
                                          <p:spTgt spid="90"/>
                                        </p:tgtEl>
                                        <p:attrNameLst>
                                          <p:attrName>style.visibility</p:attrName>
                                        </p:attrNameLst>
                                      </p:cBhvr>
                                      <p:to>
                                        <p:strVal val="visible"/>
                                      </p:to>
                                    </p:set>
                                    <p:animEffect transition="in" filter="wipe(right)">
                                      <p:cBhvr>
                                        <p:cTn id="15" dur="1250"/>
                                        <p:tgtEl>
                                          <p:spTgt spid="90"/>
                                        </p:tgtEl>
                                      </p:cBhvr>
                                    </p:animEffect>
                                  </p:childTnLst>
                                </p:cTn>
                              </p:par>
                            </p:childTnLst>
                          </p:cTn>
                        </p:par>
                        <p:par>
                          <p:cTn id="16" fill="hold">
                            <p:stCondLst>
                              <p:cond delay="4500"/>
                            </p:stCondLst>
                            <p:childTnLst>
                              <p:par>
                                <p:cTn id="17" presetID="22" presetClass="entr" presetSubtype="2" fill="hold" nodeType="afterEffect">
                                  <p:stCondLst>
                                    <p:cond delay="250"/>
                                  </p:stCondLst>
                                  <p:childTnLst>
                                    <p:set>
                                      <p:cBhvr>
                                        <p:cTn id="18" dur="1" fill="hold">
                                          <p:stCondLst>
                                            <p:cond delay="0"/>
                                          </p:stCondLst>
                                        </p:cTn>
                                        <p:tgtEl>
                                          <p:spTgt spid="105"/>
                                        </p:tgtEl>
                                        <p:attrNameLst>
                                          <p:attrName>style.visibility</p:attrName>
                                        </p:attrNameLst>
                                      </p:cBhvr>
                                      <p:to>
                                        <p:strVal val="visible"/>
                                      </p:to>
                                    </p:set>
                                    <p:animEffect transition="in" filter="wipe(right)">
                                      <p:cBhvr>
                                        <p:cTn id="19" dur="1250"/>
                                        <p:tgtEl>
                                          <p:spTgt spid="105"/>
                                        </p:tgtEl>
                                      </p:cBhvr>
                                    </p:animEffect>
                                  </p:childTnLst>
                                </p:cTn>
                              </p:par>
                            </p:childTnLst>
                          </p:cTn>
                        </p:par>
                        <p:par>
                          <p:cTn id="20" fill="hold">
                            <p:stCondLst>
                              <p:cond delay="6000"/>
                            </p:stCondLst>
                            <p:childTnLst>
                              <p:par>
                                <p:cTn id="21" presetID="22" presetClass="entr" presetSubtype="8" fill="hold" grpId="0" nodeType="afterEffect">
                                  <p:stCondLst>
                                    <p:cond delay="250"/>
                                  </p:stCondLst>
                                  <p:childTnLst>
                                    <p:set>
                                      <p:cBhvr>
                                        <p:cTn id="22" dur="1" fill="hold">
                                          <p:stCondLst>
                                            <p:cond delay="0"/>
                                          </p:stCondLst>
                                        </p:cTn>
                                        <p:tgtEl>
                                          <p:spTgt spid="297"/>
                                        </p:tgtEl>
                                        <p:attrNameLst>
                                          <p:attrName>style.visibility</p:attrName>
                                        </p:attrNameLst>
                                      </p:cBhvr>
                                      <p:to>
                                        <p:strVal val="visible"/>
                                      </p:to>
                                    </p:set>
                                    <p:animEffect transition="in" filter="wipe(left)">
                                      <p:cBhvr>
                                        <p:cTn id="23" dur="1250"/>
                                        <p:tgtEl>
                                          <p:spTgt spid="297"/>
                                        </p:tgtEl>
                                      </p:cBhvr>
                                    </p:animEffect>
                                  </p:childTnLst>
                                </p:cTn>
                              </p:par>
                            </p:childTnLst>
                          </p:cTn>
                        </p:par>
                        <p:par>
                          <p:cTn id="24" fill="hold">
                            <p:stCondLst>
                              <p:cond delay="7500"/>
                            </p:stCondLst>
                            <p:childTnLst>
                              <p:par>
                                <p:cTn id="25" presetID="22" presetClass="entr" presetSubtype="8" fill="hold" grpId="0" nodeType="afterEffect">
                                  <p:stCondLst>
                                    <p:cond delay="250"/>
                                  </p:stCondLst>
                                  <p:childTnLst>
                                    <p:set>
                                      <p:cBhvr>
                                        <p:cTn id="26" dur="1" fill="hold">
                                          <p:stCondLst>
                                            <p:cond delay="0"/>
                                          </p:stCondLst>
                                        </p:cTn>
                                        <p:tgtEl>
                                          <p:spTgt spid="299"/>
                                        </p:tgtEl>
                                        <p:attrNameLst>
                                          <p:attrName>style.visibility</p:attrName>
                                        </p:attrNameLst>
                                      </p:cBhvr>
                                      <p:to>
                                        <p:strVal val="visible"/>
                                      </p:to>
                                    </p:set>
                                    <p:animEffect transition="in" filter="wipe(left)">
                                      <p:cBhvr>
                                        <p:cTn id="27" dur="1250"/>
                                        <p:tgtEl>
                                          <p:spTgt spid="299"/>
                                        </p:tgtEl>
                                      </p:cBhvr>
                                    </p:animEffect>
                                  </p:childTnLst>
                                </p:cTn>
                              </p:par>
                            </p:childTnLst>
                          </p:cTn>
                        </p:par>
                        <p:par>
                          <p:cTn id="28" fill="hold">
                            <p:stCondLst>
                              <p:cond delay="9000"/>
                            </p:stCondLst>
                            <p:childTnLst>
                              <p:par>
                                <p:cTn id="29" presetID="21" presetClass="entr" presetSubtype="1" fill="hold" grpId="0" nodeType="afterEffect">
                                  <p:stCondLst>
                                    <p:cond delay="500"/>
                                  </p:stCondLst>
                                  <p:childTnLst>
                                    <p:set>
                                      <p:cBhvr>
                                        <p:cTn id="30" dur="1" fill="hold">
                                          <p:stCondLst>
                                            <p:cond delay="0"/>
                                          </p:stCondLst>
                                        </p:cTn>
                                        <p:tgtEl>
                                          <p:spTgt spid="71"/>
                                        </p:tgtEl>
                                        <p:attrNameLst>
                                          <p:attrName>style.visibility</p:attrName>
                                        </p:attrNameLst>
                                      </p:cBhvr>
                                      <p:to>
                                        <p:strVal val="visible"/>
                                      </p:to>
                                    </p:set>
                                    <p:animEffect transition="in" filter="wheel(1)">
                                      <p:cBhvr>
                                        <p:cTn id="31" dur="1500"/>
                                        <p:tgtEl>
                                          <p:spTgt spid="71"/>
                                        </p:tgtEl>
                                      </p:cBhvr>
                                    </p:animEffect>
                                  </p:childTnLst>
                                </p:cTn>
                              </p:par>
                              <p:par>
                                <p:cTn id="32" presetID="21" presetClass="entr" presetSubtype="1" fill="hold" grpId="0" nodeType="withEffect">
                                  <p:stCondLst>
                                    <p:cond delay="500"/>
                                  </p:stCondLst>
                                  <p:childTnLst>
                                    <p:set>
                                      <p:cBhvr>
                                        <p:cTn id="33" dur="1" fill="hold">
                                          <p:stCondLst>
                                            <p:cond delay="0"/>
                                          </p:stCondLst>
                                        </p:cTn>
                                        <p:tgtEl>
                                          <p:spTgt spid="72"/>
                                        </p:tgtEl>
                                        <p:attrNameLst>
                                          <p:attrName>style.visibility</p:attrName>
                                        </p:attrNameLst>
                                      </p:cBhvr>
                                      <p:to>
                                        <p:strVal val="visible"/>
                                      </p:to>
                                    </p:set>
                                    <p:animEffect transition="in" filter="wheel(1)">
                                      <p:cBhvr>
                                        <p:cTn id="34" dur="1500"/>
                                        <p:tgtEl>
                                          <p:spTgt spid="72"/>
                                        </p:tgtEl>
                                      </p:cBhvr>
                                    </p:animEffect>
                                  </p:childTnLst>
                                </p:cTn>
                              </p:par>
                              <p:par>
                                <p:cTn id="35" presetID="21" presetClass="entr" presetSubtype="1" fill="hold" grpId="0" nodeType="withEffect">
                                  <p:stCondLst>
                                    <p:cond delay="500"/>
                                  </p:stCondLst>
                                  <p:childTnLst>
                                    <p:set>
                                      <p:cBhvr>
                                        <p:cTn id="36" dur="1" fill="hold">
                                          <p:stCondLst>
                                            <p:cond delay="0"/>
                                          </p:stCondLst>
                                        </p:cTn>
                                        <p:tgtEl>
                                          <p:spTgt spid="73"/>
                                        </p:tgtEl>
                                        <p:attrNameLst>
                                          <p:attrName>style.visibility</p:attrName>
                                        </p:attrNameLst>
                                      </p:cBhvr>
                                      <p:to>
                                        <p:strVal val="visible"/>
                                      </p:to>
                                    </p:set>
                                    <p:animEffect transition="in" filter="wheel(1)">
                                      <p:cBhvr>
                                        <p:cTn id="37" dur="1500"/>
                                        <p:tgtEl>
                                          <p:spTgt spid="73"/>
                                        </p:tgtEl>
                                      </p:cBhvr>
                                    </p:animEffect>
                                  </p:childTnLst>
                                </p:cTn>
                              </p:par>
                            </p:childTnLst>
                          </p:cTn>
                        </p:par>
                        <p:par>
                          <p:cTn id="38" fill="hold">
                            <p:stCondLst>
                              <p:cond delay="11000"/>
                            </p:stCondLst>
                            <p:childTnLst>
                              <p:par>
                                <p:cTn id="39" presetID="21" presetClass="entr" presetSubtype="1"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heel(1)">
                                      <p:cBhvr>
                                        <p:cTn id="41" dur="1500"/>
                                        <p:tgtEl>
                                          <p:spTgt spid="74"/>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heel(1)">
                                      <p:cBhvr>
                                        <p:cTn id="44" dur="1500"/>
                                        <p:tgtEl>
                                          <p:spTgt spid="75"/>
                                        </p:tgtEl>
                                      </p:cBhvr>
                                    </p:animEffect>
                                  </p:childTnLst>
                                </p:cTn>
                              </p:par>
                              <p:par>
                                <p:cTn id="45" presetID="21" presetClass="entr" presetSubtype="1"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wheel(1)">
                                      <p:cBhvr>
                                        <p:cTn id="47" dur="1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97" grpId="0"/>
      <p:bldP spid="299" grpId="0"/>
      <p:bldP spid="71" grpId="0" animBg="1"/>
      <p:bldP spid="72" grpId="0" animBg="1"/>
      <p:bldP spid="73" grpId="0" animBg="1"/>
      <p:bldP spid="75" grpId="0" animBg="1"/>
      <p:bldP spid="7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Outline</a:t>
            </a:r>
          </a:p>
        </p:txBody>
      </p:sp>
      <p:sp>
        <p:nvSpPr>
          <p:cNvPr id="8" name="Content Placeholder 7"/>
          <p:cNvSpPr>
            <a:spLocks noGrp="1"/>
          </p:cNvSpPr>
          <p:nvPr>
            <p:ph idx="1"/>
          </p:nvPr>
        </p:nvSpPr>
        <p:spPr/>
        <p:txBody>
          <a:bodyPr>
            <a:normAutofit lnSpcReduction="10000"/>
          </a:bodyPr>
          <a:lstStyle/>
          <a:p>
            <a:r>
              <a:rPr lang="en-US" dirty="0">
                <a:solidFill>
                  <a:schemeClr val="bg1">
                    <a:lumMod val="65000"/>
                  </a:schemeClr>
                </a:solidFill>
              </a:rPr>
              <a:t>Set/identify new marks for survey</a:t>
            </a:r>
          </a:p>
          <a:p>
            <a:r>
              <a:rPr lang="en-US" dirty="0">
                <a:solidFill>
                  <a:schemeClr val="bg1">
                    <a:lumMod val="65000"/>
                  </a:schemeClr>
                </a:solidFill>
              </a:rPr>
              <a:t>Choose horizontal control </a:t>
            </a:r>
          </a:p>
          <a:p>
            <a:pPr lvl="1"/>
            <a:r>
              <a:rPr lang="en-US" dirty="0">
                <a:solidFill>
                  <a:schemeClr val="bg1">
                    <a:lumMod val="65000"/>
                  </a:schemeClr>
                </a:solidFill>
              </a:rPr>
              <a:t>Select CORSs </a:t>
            </a:r>
          </a:p>
          <a:p>
            <a:pPr lvl="1"/>
            <a:r>
              <a:rPr lang="en-US" b="1" dirty="0"/>
              <a:t>Recover passive marks in project vicinity (if desired)</a:t>
            </a:r>
          </a:p>
          <a:p>
            <a:r>
              <a:rPr lang="en-US" b="1" dirty="0"/>
              <a:t>Find vertical control distributed throughout the project</a:t>
            </a:r>
          </a:p>
          <a:p>
            <a:pPr lvl="1"/>
            <a:r>
              <a:rPr lang="en-US" b="1" dirty="0"/>
              <a:t>Recover valid bench marks</a:t>
            </a:r>
          </a:p>
          <a:p>
            <a:pPr lvl="1"/>
            <a:r>
              <a:rPr lang="en-US" dirty="0">
                <a:solidFill>
                  <a:schemeClr val="bg1">
                    <a:lumMod val="65000"/>
                  </a:schemeClr>
                </a:solidFill>
              </a:rPr>
              <a:t>Spacing requirements</a:t>
            </a:r>
          </a:p>
          <a:p>
            <a:r>
              <a:rPr lang="en-US" dirty="0">
                <a:solidFill>
                  <a:schemeClr val="bg1">
                    <a:lumMod val="65000"/>
                  </a:schemeClr>
                </a:solidFill>
              </a:rPr>
              <a:t>Develop a session schedule</a:t>
            </a:r>
          </a:p>
          <a:p>
            <a:pPr lvl="1"/>
            <a:r>
              <a:rPr lang="en-US" dirty="0">
                <a:solidFill>
                  <a:schemeClr val="bg1">
                    <a:lumMod val="65000"/>
                  </a:schemeClr>
                </a:solidFill>
              </a:rPr>
              <a:t>Occupation durations</a:t>
            </a:r>
          </a:p>
          <a:p>
            <a:pPr lvl="1"/>
            <a:r>
              <a:rPr lang="en-US" dirty="0">
                <a:solidFill>
                  <a:schemeClr val="bg1">
                    <a:lumMod val="65000"/>
                  </a:schemeClr>
                </a:solidFill>
              </a:rPr>
              <a:t>Repeat occupations</a:t>
            </a:r>
          </a:p>
          <a:p>
            <a:r>
              <a:rPr lang="en-US" dirty="0">
                <a:solidFill>
                  <a:schemeClr val="bg1">
                    <a:lumMod val="65000"/>
                  </a:schemeClr>
                </a:solidFill>
              </a:rPr>
              <a:t>Assign a 4-character ID to your user marks</a:t>
            </a:r>
          </a:p>
          <a:p>
            <a:endParaRPr lang="en-US" dirty="0"/>
          </a:p>
        </p:txBody>
      </p:sp>
      <p:sp>
        <p:nvSpPr>
          <p:cNvPr id="2" name="Date Placeholder 1">
            <a:extLst>
              <a:ext uri="{FF2B5EF4-FFF2-40B4-BE49-F238E27FC236}">
                <a16:creationId xmlns:a16="http://schemas.microsoft.com/office/drawing/2014/main" id="{1A4F6B85-0CD7-4E37-AC71-76D8A7CB8421}"/>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52F8B299-0178-4167-A4DC-17F2533B5676}"/>
              </a:ext>
            </a:extLst>
          </p:cNvPr>
          <p:cNvSpPr>
            <a:spLocks noGrp="1"/>
          </p:cNvSpPr>
          <p:nvPr>
            <p:ph type="ftr" sz="quarter" idx="11"/>
          </p:nvPr>
        </p:nvSpPr>
        <p:spPr/>
        <p:txBody>
          <a:bodyPr/>
          <a:lstStyle/>
          <a:p>
            <a:r>
              <a:rPr lang="en-US"/>
              <a:t>Planning and Execution of an OPUS Project</a:t>
            </a:r>
          </a:p>
        </p:txBody>
      </p:sp>
      <p:sp>
        <p:nvSpPr>
          <p:cNvPr id="4" name="Slide Number Placeholder 3">
            <a:extLst>
              <a:ext uri="{FF2B5EF4-FFF2-40B4-BE49-F238E27FC236}">
                <a16:creationId xmlns:a16="http://schemas.microsoft.com/office/drawing/2014/main" id="{F152A356-AD21-4C56-998A-AFCD6F8BAE6C}"/>
              </a:ext>
            </a:extLst>
          </p:cNvPr>
          <p:cNvSpPr>
            <a:spLocks noGrp="1"/>
          </p:cNvSpPr>
          <p:nvPr>
            <p:ph type="sldNum" sz="quarter" idx="12"/>
          </p:nvPr>
        </p:nvSpPr>
        <p:spPr/>
        <p:txBody>
          <a:bodyPr/>
          <a:lstStyle/>
          <a:p>
            <a:fld id="{D3D538F9-49A3-B84F-B36B-A7030CDE5D5B}" type="slidenum">
              <a:rPr lang="en-US" smtClean="0"/>
              <a:t>32</a:t>
            </a:fld>
            <a:endParaRPr lang="en-US"/>
          </a:p>
        </p:txBody>
      </p:sp>
      <p:sp>
        <p:nvSpPr>
          <p:cNvPr id="9" name="TextBox 8">
            <a:extLst>
              <a:ext uri="{FF2B5EF4-FFF2-40B4-BE49-F238E27FC236}">
                <a16:creationId xmlns:a16="http://schemas.microsoft.com/office/drawing/2014/main" id="{3BE56ACE-2357-47A7-ABB6-1C7EEEB4F40C}"/>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32100387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Passive Control</a:t>
            </a:r>
          </a:p>
        </p:txBody>
      </p:sp>
      <p:sp>
        <p:nvSpPr>
          <p:cNvPr id="3" name="Content Placeholder 2"/>
          <p:cNvSpPr>
            <a:spLocks noGrp="1"/>
          </p:cNvSpPr>
          <p:nvPr>
            <p:ph idx="1"/>
          </p:nvPr>
        </p:nvSpPr>
        <p:spPr>
          <a:xfrm>
            <a:off x="342900" y="1543050"/>
            <a:ext cx="6172200" cy="2957512"/>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How to find control in your area: NGS Data Explorer (</a:t>
            </a:r>
            <a:r>
              <a:rPr lang="en-US" sz="1500" dirty="0">
                <a:latin typeface="Times New Roman" panose="02020603050405020304" pitchFamily="18" charset="0"/>
                <a:cs typeface="Times New Roman" panose="02020603050405020304" pitchFamily="18" charset="0"/>
                <a:hlinkClick r:id="rId2"/>
              </a:rPr>
              <a:t>https://geodesy.noaa.gov/NGSDataExplorer/)</a:t>
            </a:r>
            <a:endParaRPr lang="en-US" sz="1500" dirty="0">
              <a:latin typeface="Times New Roman" panose="02020603050405020304" pitchFamily="18" charset="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p:txBody>
      </p:sp>
      <p:pic>
        <p:nvPicPr>
          <p:cNvPr id="11" name="Picture 10"/>
          <p:cNvPicPr>
            <a:picLocks noChangeAspect="1"/>
          </p:cNvPicPr>
          <p:nvPr/>
        </p:nvPicPr>
        <p:blipFill>
          <a:blip r:embed="rId3"/>
          <a:stretch>
            <a:fillRect/>
          </a:stretch>
        </p:blipFill>
        <p:spPr>
          <a:xfrm>
            <a:off x="3164032" y="2190466"/>
            <a:ext cx="3351068" cy="2203167"/>
          </a:xfrm>
          <a:prstGeom prst="rect">
            <a:avLst/>
          </a:prstGeom>
        </p:spPr>
      </p:pic>
      <p:sp>
        <p:nvSpPr>
          <p:cNvPr id="12" name="TextBox 11"/>
          <p:cNvSpPr txBox="1"/>
          <p:nvPr/>
        </p:nvSpPr>
        <p:spPr>
          <a:xfrm>
            <a:off x="342900" y="2246891"/>
            <a:ext cx="2758786" cy="2169825"/>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Input city, state, or </a:t>
            </a:r>
            <a:r>
              <a:rPr lang="en-US" sz="1350" dirty="0" err="1">
                <a:latin typeface="Times New Roman" panose="02020603050405020304" pitchFamily="18" charset="0"/>
                <a:cs typeface="Times New Roman" panose="02020603050405020304" pitchFamily="18" charset="0"/>
              </a:rPr>
              <a:t>lat</a:t>
            </a:r>
            <a:r>
              <a:rPr lang="en-US" sz="1350" dirty="0">
                <a:latin typeface="Times New Roman" panose="02020603050405020304" pitchFamily="18" charset="0"/>
                <a:cs typeface="Times New Roman" panose="02020603050405020304" pitchFamily="18" charset="0"/>
              </a:rPr>
              <a:t>/</a:t>
            </a:r>
            <a:r>
              <a:rPr lang="en-US" sz="1350" dirty="0" err="1">
                <a:latin typeface="Times New Roman" panose="02020603050405020304" pitchFamily="18" charset="0"/>
                <a:cs typeface="Times New Roman" panose="02020603050405020304" pitchFamily="18" charset="0"/>
              </a:rPr>
              <a:t>lon</a:t>
            </a:r>
            <a:endParaRPr lang="en-US" sz="1350" dirty="0">
              <a:latin typeface="Times New Roman" panose="02020603050405020304" pitchFamily="18" charset="0"/>
              <a:cs typeface="Times New Roman" panose="02020603050405020304" pitchFamily="18" charset="0"/>
            </a:endParaRPr>
          </a:p>
          <a:p>
            <a:r>
              <a:rPr lang="en-US" sz="1350" dirty="0">
                <a:latin typeface="Times New Roman" panose="02020603050405020304" pitchFamily="18" charset="0"/>
                <a:cs typeface="Times New Roman" panose="02020603050405020304" pitchFamily="18" charset="0"/>
              </a:rPr>
              <a:t>Once marks appear, you can manually mark the center of your area with an “x” and specify a search radius</a:t>
            </a:r>
          </a:p>
          <a:p>
            <a:endParaRPr lang="en-US" sz="1350" dirty="0">
              <a:latin typeface="Times New Roman" panose="02020603050405020304" pitchFamily="18" charset="0"/>
              <a:cs typeface="Times New Roman" panose="02020603050405020304" pitchFamily="18" charset="0"/>
            </a:endParaRPr>
          </a:p>
          <a:p>
            <a:r>
              <a:rPr lang="en-US" sz="1350" dirty="0">
                <a:latin typeface="Times New Roman" panose="02020603050405020304" pitchFamily="18" charset="0"/>
                <a:cs typeface="Times New Roman" panose="02020603050405020304" pitchFamily="18" charset="0"/>
              </a:rPr>
              <a:t>This will show you what control may be present. Use the NGS “Passive Mark Page” to get more detailed information on each mark of interest</a:t>
            </a:r>
          </a:p>
        </p:txBody>
      </p:sp>
      <p:sp>
        <p:nvSpPr>
          <p:cNvPr id="4" name="Date Placeholder 3">
            <a:extLst>
              <a:ext uri="{FF2B5EF4-FFF2-40B4-BE49-F238E27FC236}">
                <a16:creationId xmlns:a16="http://schemas.microsoft.com/office/drawing/2014/main" id="{571432F4-E924-4107-9492-9B9728817155}"/>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CD29202A-47D3-4450-B258-795E0A1BCDB6}"/>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E95C525A-8944-4636-B0B8-6D096366CBAC}"/>
              </a:ext>
            </a:extLst>
          </p:cNvPr>
          <p:cNvSpPr>
            <a:spLocks noGrp="1"/>
          </p:cNvSpPr>
          <p:nvPr>
            <p:ph type="sldNum" sz="quarter" idx="12"/>
          </p:nvPr>
        </p:nvSpPr>
        <p:spPr/>
        <p:txBody>
          <a:bodyPr/>
          <a:lstStyle/>
          <a:p>
            <a:fld id="{D3D538F9-49A3-B84F-B36B-A7030CDE5D5B}" type="slidenum">
              <a:rPr lang="en-US" smtClean="0"/>
              <a:t>33</a:t>
            </a:fld>
            <a:endParaRPr lang="en-US"/>
          </a:p>
        </p:txBody>
      </p:sp>
      <p:sp>
        <p:nvSpPr>
          <p:cNvPr id="9" name="TextBox 8">
            <a:extLst>
              <a:ext uri="{FF2B5EF4-FFF2-40B4-BE49-F238E27FC236}">
                <a16:creationId xmlns:a16="http://schemas.microsoft.com/office/drawing/2014/main" id="{FF5FD064-B18A-4CE4-97D7-9311BB8C77B0}"/>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0383664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Passive Control</a:t>
            </a:r>
          </a:p>
        </p:txBody>
      </p:sp>
      <p:sp>
        <p:nvSpPr>
          <p:cNvPr id="3" name="Content Placeholder 2"/>
          <p:cNvSpPr>
            <a:spLocks noGrp="1"/>
          </p:cNvSpPr>
          <p:nvPr>
            <p:ph idx="1"/>
          </p:nvPr>
        </p:nvSpPr>
        <p:spPr>
          <a:xfrm>
            <a:off x="342900" y="1543050"/>
            <a:ext cx="6172200" cy="2957512"/>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Try the NGS Passive Mark Page to get more information on each mark of interest (</a:t>
            </a:r>
            <a:r>
              <a:rPr lang="en-US" sz="1500" dirty="0">
                <a:latin typeface="Times New Roman" panose="02020603050405020304" pitchFamily="18" charset="0"/>
                <a:cs typeface="Times New Roman" panose="02020603050405020304" pitchFamily="18" charset="0"/>
                <a:hlinkClick r:id="rId2"/>
              </a:rPr>
              <a:t>https://beta.ngs.noaa.gov/datasheets/passive-marks/index.html</a:t>
            </a:r>
            <a:r>
              <a:rPr lang="en-US" sz="1500" dirty="0">
                <a:latin typeface="Times New Roman" panose="02020603050405020304" pitchFamily="18" charset="0"/>
                <a:cs typeface="Times New Roman" panose="02020603050405020304" pitchFamily="18" charset="0"/>
              </a:rPr>
              <a:t>)</a:t>
            </a:r>
          </a:p>
          <a:p>
            <a:pPr marL="0" indent="0">
              <a:buNone/>
            </a:pPr>
            <a:endParaRPr lang="en-US" sz="18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163657" y="2221525"/>
            <a:ext cx="3332527" cy="1799564"/>
          </a:xfrm>
          <a:prstGeom prst="rect">
            <a:avLst/>
          </a:prstGeom>
        </p:spPr>
      </p:pic>
      <p:pic>
        <p:nvPicPr>
          <p:cNvPr id="7" name="Picture 6"/>
          <p:cNvPicPr>
            <a:picLocks noChangeAspect="1"/>
          </p:cNvPicPr>
          <p:nvPr/>
        </p:nvPicPr>
        <p:blipFill>
          <a:blip r:embed="rId4"/>
          <a:stretch>
            <a:fillRect/>
          </a:stretch>
        </p:blipFill>
        <p:spPr>
          <a:xfrm>
            <a:off x="3946558" y="2194113"/>
            <a:ext cx="2260511" cy="2277637"/>
          </a:xfrm>
          <a:prstGeom prst="rect">
            <a:avLst/>
          </a:prstGeom>
        </p:spPr>
      </p:pic>
      <p:sp>
        <p:nvSpPr>
          <p:cNvPr id="11" name="TextBox 10"/>
          <p:cNvSpPr txBox="1"/>
          <p:nvPr/>
        </p:nvSpPr>
        <p:spPr>
          <a:xfrm>
            <a:off x="1230634" y="4021089"/>
            <a:ext cx="2626302" cy="300082"/>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Input Permanent Identifier (PID)</a:t>
            </a:r>
          </a:p>
        </p:txBody>
      </p:sp>
      <p:sp>
        <p:nvSpPr>
          <p:cNvPr id="12" name="Freeform 11"/>
          <p:cNvSpPr/>
          <p:nvPr/>
        </p:nvSpPr>
        <p:spPr>
          <a:xfrm>
            <a:off x="607534" y="3824731"/>
            <a:ext cx="548757" cy="366823"/>
          </a:xfrm>
          <a:custGeom>
            <a:avLst/>
            <a:gdLst>
              <a:gd name="connsiteX0" fmla="*/ 731676 w 731676"/>
              <a:gd name="connsiteY0" fmla="*/ 489097 h 489097"/>
              <a:gd name="connsiteX1" fmla="*/ 8662 w 731676"/>
              <a:gd name="connsiteY1" fmla="*/ 435935 h 489097"/>
              <a:gd name="connsiteX2" fmla="*/ 317006 w 731676"/>
              <a:gd name="connsiteY2" fmla="*/ 244549 h 489097"/>
              <a:gd name="connsiteX3" fmla="*/ 72457 w 731676"/>
              <a:gd name="connsiteY3" fmla="*/ 0 h 489097"/>
            </a:gdLst>
            <a:ahLst/>
            <a:cxnLst>
              <a:cxn ang="0">
                <a:pos x="connsiteX0" y="connsiteY0"/>
              </a:cxn>
              <a:cxn ang="0">
                <a:pos x="connsiteX1" y="connsiteY1"/>
              </a:cxn>
              <a:cxn ang="0">
                <a:pos x="connsiteX2" y="connsiteY2"/>
              </a:cxn>
              <a:cxn ang="0">
                <a:pos x="connsiteX3" y="connsiteY3"/>
              </a:cxn>
            </a:cxnLst>
            <a:rect l="l" t="t" r="r" b="b"/>
            <a:pathLst>
              <a:path w="731676" h="489097">
                <a:moveTo>
                  <a:pt x="731676" y="489097"/>
                </a:moveTo>
                <a:cubicBezTo>
                  <a:pt x="404725" y="482895"/>
                  <a:pt x="77774" y="476693"/>
                  <a:pt x="8662" y="435935"/>
                </a:cubicBezTo>
                <a:cubicBezTo>
                  <a:pt x="-60450" y="395177"/>
                  <a:pt x="306374" y="317205"/>
                  <a:pt x="317006" y="244549"/>
                </a:cubicBezTo>
                <a:cubicBezTo>
                  <a:pt x="327638" y="171893"/>
                  <a:pt x="200047" y="85946"/>
                  <a:pt x="72457" y="0"/>
                </a:cubicBezTo>
              </a:path>
            </a:pathLst>
          </a:custGeom>
          <a:noFill/>
          <a:ln>
            <a:solidFill>
              <a:srgbClr val="FF0000"/>
            </a:solidFill>
            <a:headEnd type="none" w="med" len="med"/>
            <a:tailEnd type="arrow"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Date Placeholder 4">
            <a:extLst>
              <a:ext uri="{FF2B5EF4-FFF2-40B4-BE49-F238E27FC236}">
                <a16:creationId xmlns:a16="http://schemas.microsoft.com/office/drawing/2014/main" id="{EC30E1D7-ACA6-44B6-B09C-BC14FAE17701}"/>
              </a:ext>
            </a:extLst>
          </p:cNvPr>
          <p:cNvSpPr>
            <a:spLocks noGrp="1"/>
          </p:cNvSpPr>
          <p:nvPr>
            <p:ph type="dt" sz="half" idx="10"/>
          </p:nvPr>
        </p:nvSpPr>
        <p:spPr/>
        <p:txBody>
          <a:bodyPr/>
          <a:lstStyle/>
          <a:p>
            <a:r>
              <a:rPr lang="en-US"/>
              <a:t>2023-10-16</a:t>
            </a:r>
          </a:p>
        </p:txBody>
      </p:sp>
      <p:sp>
        <p:nvSpPr>
          <p:cNvPr id="6" name="Footer Placeholder 5">
            <a:extLst>
              <a:ext uri="{FF2B5EF4-FFF2-40B4-BE49-F238E27FC236}">
                <a16:creationId xmlns:a16="http://schemas.microsoft.com/office/drawing/2014/main" id="{4959D687-88CA-4748-B609-725D65052466}"/>
              </a:ext>
            </a:extLst>
          </p:cNvPr>
          <p:cNvSpPr>
            <a:spLocks noGrp="1"/>
          </p:cNvSpPr>
          <p:nvPr>
            <p:ph type="ftr" sz="quarter" idx="11"/>
          </p:nvPr>
        </p:nvSpPr>
        <p:spPr/>
        <p:txBody>
          <a:bodyPr/>
          <a:lstStyle/>
          <a:p>
            <a:r>
              <a:rPr lang="en-US"/>
              <a:t>Planning and Execution of an OPUS Project</a:t>
            </a:r>
          </a:p>
        </p:txBody>
      </p:sp>
      <p:sp>
        <p:nvSpPr>
          <p:cNvPr id="8" name="Slide Number Placeholder 7">
            <a:extLst>
              <a:ext uri="{FF2B5EF4-FFF2-40B4-BE49-F238E27FC236}">
                <a16:creationId xmlns:a16="http://schemas.microsoft.com/office/drawing/2014/main" id="{B3911A99-D65D-44DF-A3EB-B4CD80B00A24}"/>
              </a:ext>
            </a:extLst>
          </p:cNvPr>
          <p:cNvSpPr>
            <a:spLocks noGrp="1"/>
          </p:cNvSpPr>
          <p:nvPr>
            <p:ph type="sldNum" sz="quarter" idx="12"/>
          </p:nvPr>
        </p:nvSpPr>
        <p:spPr/>
        <p:txBody>
          <a:bodyPr/>
          <a:lstStyle/>
          <a:p>
            <a:fld id="{D3D538F9-49A3-B84F-B36B-A7030CDE5D5B}" type="slidenum">
              <a:rPr lang="en-US" smtClean="0"/>
              <a:t>34</a:t>
            </a:fld>
            <a:endParaRPr lang="en-US"/>
          </a:p>
        </p:txBody>
      </p:sp>
      <p:sp>
        <p:nvSpPr>
          <p:cNvPr id="13" name="TextBox 12">
            <a:extLst>
              <a:ext uri="{FF2B5EF4-FFF2-40B4-BE49-F238E27FC236}">
                <a16:creationId xmlns:a16="http://schemas.microsoft.com/office/drawing/2014/main" id="{536A947C-F2F2-4239-80CE-E42BD6230046}"/>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1096636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Recommended Vertical Control</a:t>
            </a:r>
          </a:p>
        </p:txBody>
      </p:sp>
      <p:sp>
        <p:nvSpPr>
          <p:cNvPr id="3" name="Content Placeholder 2"/>
          <p:cNvSpPr>
            <a:spLocks noGrp="1"/>
          </p:cNvSpPr>
          <p:nvPr>
            <p:ph sz="half" idx="1"/>
          </p:nvPr>
        </p:nvSpPr>
        <p:spPr>
          <a:xfrm>
            <a:off x="383716" y="969713"/>
            <a:ext cx="3028950" cy="857250"/>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Find bench marks that are either:</a:t>
            </a:r>
          </a:p>
          <a:p>
            <a:pPr>
              <a:buFontTx/>
              <a:buChar char="-"/>
            </a:pPr>
            <a:r>
              <a:rPr lang="en-US" sz="1500" dirty="0">
                <a:solidFill>
                  <a:srgbClr val="00B050"/>
                </a:solidFill>
                <a:latin typeface="Times New Roman" panose="02020603050405020304" pitchFamily="18" charset="0"/>
                <a:cs typeface="Times New Roman" panose="02020603050405020304" pitchFamily="18" charset="0"/>
              </a:rPr>
              <a:t>GPS-Derived Orthometric Height</a:t>
            </a:r>
          </a:p>
          <a:p>
            <a:pPr lvl="1">
              <a:buFontTx/>
              <a:buChar char="-"/>
            </a:pPr>
            <a:r>
              <a:rPr lang="en-US" sz="1200" dirty="0">
                <a:solidFill>
                  <a:srgbClr val="00B050"/>
                </a:solidFill>
                <a:latin typeface="Times New Roman" panose="02020603050405020304" pitchFamily="18" charset="0"/>
                <a:cs typeface="Times New Roman" panose="02020603050405020304" pitchFamily="18" charset="0"/>
              </a:rPr>
              <a:t>Height Mod Heights (2cm/5cm)</a:t>
            </a:r>
          </a:p>
        </p:txBody>
      </p:sp>
      <p:sp>
        <p:nvSpPr>
          <p:cNvPr id="14" name="Content Placeholder 13">
            <a:extLst>
              <a:ext uri="{FF2B5EF4-FFF2-40B4-BE49-F238E27FC236}">
                <a16:creationId xmlns:a16="http://schemas.microsoft.com/office/drawing/2014/main" id="{88572AEA-5696-4C07-9F2F-1F52E79D9319}"/>
              </a:ext>
            </a:extLst>
          </p:cNvPr>
          <p:cNvSpPr>
            <a:spLocks noGrp="1"/>
          </p:cNvSpPr>
          <p:nvPr>
            <p:ph sz="half" idx="2"/>
          </p:nvPr>
        </p:nvSpPr>
        <p:spPr>
          <a:xfrm>
            <a:off x="3777650" y="1205201"/>
            <a:ext cx="3028950" cy="618489"/>
          </a:xfrm>
        </p:spPr>
        <p:txBody>
          <a:bodyPr/>
          <a:lstStyle/>
          <a:p>
            <a:r>
              <a:rPr lang="en-US" sz="1600" dirty="0">
                <a:solidFill>
                  <a:srgbClr val="0070C0"/>
                </a:solidFill>
                <a:latin typeface="Times New Roman" panose="02020603050405020304" pitchFamily="18" charset="0"/>
                <a:cs typeface="Times New Roman" panose="02020603050405020304" pitchFamily="18" charset="0"/>
              </a:rPr>
              <a:t>Leveled heights (ADJUSTED and RESET)</a:t>
            </a:r>
          </a:p>
          <a:p>
            <a:pPr marL="0" indent="0">
              <a:buNone/>
            </a:pPr>
            <a:endParaRPr lang="en-US" dirty="0"/>
          </a:p>
        </p:txBody>
      </p:sp>
      <p:sp>
        <p:nvSpPr>
          <p:cNvPr id="10" name="Date Placeholder 9">
            <a:extLst>
              <a:ext uri="{FF2B5EF4-FFF2-40B4-BE49-F238E27FC236}">
                <a16:creationId xmlns:a16="http://schemas.microsoft.com/office/drawing/2014/main" id="{B9744A69-EADF-41F0-9F30-2BB9D04957E9}"/>
              </a:ext>
            </a:extLst>
          </p:cNvPr>
          <p:cNvSpPr>
            <a:spLocks noGrp="1"/>
          </p:cNvSpPr>
          <p:nvPr>
            <p:ph type="dt" sz="half" idx="10"/>
          </p:nvPr>
        </p:nvSpPr>
        <p:spPr>
          <a:xfrm>
            <a:off x="346942" y="4720403"/>
            <a:ext cx="1600200" cy="273844"/>
          </a:xfrm>
        </p:spPr>
        <p:txBody>
          <a:bodyPr/>
          <a:lstStyle/>
          <a:p>
            <a:r>
              <a:rPr lang="en-US"/>
              <a:t>2023-10-16</a:t>
            </a:r>
          </a:p>
        </p:txBody>
      </p:sp>
      <p:sp>
        <p:nvSpPr>
          <p:cNvPr id="11" name="Footer Placeholder 10">
            <a:extLst>
              <a:ext uri="{FF2B5EF4-FFF2-40B4-BE49-F238E27FC236}">
                <a16:creationId xmlns:a16="http://schemas.microsoft.com/office/drawing/2014/main" id="{FD6ACEC4-5150-44EB-8242-C25D6DABD67B}"/>
              </a:ext>
            </a:extLst>
          </p:cNvPr>
          <p:cNvSpPr>
            <a:spLocks noGrp="1"/>
          </p:cNvSpPr>
          <p:nvPr>
            <p:ph type="ftr" sz="quarter" idx="11"/>
          </p:nvPr>
        </p:nvSpPr>
        <p:spPr>
          <a:xfrm>
            <a:off x="2347192" y="4720403"/>
            <a:ext cx="2171700" cy="273844"/>
          </a:xfrm>
        </p:spPr>
        <p:txBody>
          <a:bodyPr/>
          <a:lstStyle/>
          <a:p>
            <a:r>
              <a:rPr lang="en-US"/>
              <a:t>Planning and Execution of an OPUS Project</a:t>
            </a:r>
          </a:p>
        </p:txBody>
      </p:sp>
      <p:sp>
        <p:nvSpPr>
          <p:cNvPr id="12" name="Slide Number Placeholder 11">
            <a:extLst>
              <a:ext uri="{FF2B5EF4-FFF2-40B4-BE49-F238E27FC236}">
                <a16:creationId xmlns:a16="http://schemas.microsoft.com/office/drawing/2014/main" id="{80BB0041-E837-49C0-8DD3-AD1091730630}"/>
              </a:ext>
            </a:extLst>
          </p:cNvPr>
          <p:cNvSpPr>
            <a:spLocks noGrp="1"/>
          </p:cNvSpPr>
          <p:nvPr>
            <p:ph type="sldNum" sz="quarter" idx="12"/>
          </p:nvPr>
        </p:nvSpPr>
        <p:spPr>
          <a:xfrm>
            <a:off x="4918942" y="4720403"/>
            <a:ext cx="1600200" cy="273844"/>
          </a:xfrm>
        </p:spPr>
        <p:txBody>
          <a:bodyPr/>
          <a:lstStyle/>
          <a:p>
            <a:fld id="{D3D538F9-49A3-B84F-B36B-A7030CDE5D5B}" type="slidenum">
              <a:rPr lang="en-US" smtClean="0"/>
              <a:t>35</a:t>
            </a:fld>
            <a:endParaRPr lang="en-US"/>
          </a:p>
        </p:txBody>
      </p:sp>
      <p:pic>
        <p:nvPicPr>
          <p:cNvPr id="5" name="Picture 4"/>
          <p:cNvPicPr>
            <a:picLocks noChangeAspect="1"/>
          </p:cNvPicPr>
          <p:nvPr/>
        </p:nvPicPr>
        <p:blipFill>
          <a:blip r:embed="rId3"/>
          <a:stretch>
            <a:fillRect/>
          </a:stretch>
        </p:blipFill>
        <p:spPr>
          <a:xfrm>
            <a:off x="528145" y="1895380"/>
            <a:ext cx="2873638" cy="2392242"/>
          </a:xfrm>
          <a:prstGeom prst="rect">
            <a:avLst/>
          </a:prstGeom>
          <a:ln>
            <a:solidFill>
              <a:schemeClr val="tx1"/>
            </a:solidFill>
          </a:ln>
        </p:spPr>
      </p:pic>
      <p:pic>
        <p:nvPicPr>
          <p:cNvPr id="4" name="Picture 3"/>
          <p:cNvPicPr>
            <a:picLocks noChangeAspect="1"/>
          </p:cNvPicPr>
          <p:nvPr/>
        </p:nvPicPr>
        <p:blipFill>
          <a:blip r:embed="rId4"/>
          <a:stretch>
            <a:fillRect/>
          </a:stretch>
        </p:blipFill>
        <p:spPr>
          <a:xfrm>
            <a:off x="3870785" y="1887060"/>
            <a:ext cx="2725883" cy="2381706"/>
          </a:xfrm>
          <a:prstGeom prst="rect">
            <a:avLst/>
          </a:prstGeom>
          <a:ln>
            <a:solidFill>
              <a:schemeClr val="tx1"/>
            </a:solidFill>
          </a:ln>
        </p:spPr>
      </p:pic>
      <p:sp>
        <p:nvSpPr>
          <p:cNvPr id="6" name="Rounded Rectangle 5"/>
          <p:cNvSpPr/>
          <p:nvPr/>
        </p:nvSpPr>
        <p:spPr>
          <a:xfrm>
            <a:off x="4109963" y="4113112"/>
            <a:ext cx="1287413" cy="123380"/>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ounded Rectangle 6"/>
          <p:cNvSpPr/>
          <p:nvPr/>
        </p:nvSpPr>
        <p:spPr>
          <a:xfrm>
            <a:off x="1690688" y="3553999"/>
            <a:ext cx="323850" cy="108316"/>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 name="Rounded Rectangle 7"/>
          <p:cNvSpPr/>
          <p:nvPr/>
        </p:nvSpPr>
        <p:spPr>
          <a:xfrm>
            <a:off x="836496" y="2660055"/>
            <a:ext cx="2514893" cy="130209"/>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 name="TextBox 8"/>
          <p:cNvSpPr txBox="1"/>
          <p:nvPr/>
        </p:nvSpPr>
        <p:spPr>
          <a:xfrm>
            <a:off x="375774" y="4327719"/>
            <a:ext cx="3142736" cy="261610"/>
          </a:xfrm>
          <a:prstGeom prst="rect">
            <a:avLst/>
          </a:prstGeom>
          <a:noFill/>
        </p:spPr>
        <p:txBody>
          <a:bodyPr wrap="square" rtlCol="0">
            <a:spAutoFit/>
          </a:bodyPr>
          <a:lstStyle/>
          <a:p>
            <a:r>
              <a:rPr lang="en-US" sz="1100" dirty="0">
                <a:solidFill>
                  <a:srgbClr val="00B050"/>
                </a:solidFill>
                <a:latin typeface="Times New Roman" panose="02020603050405020304" pitchFamily="18" charset="0"/>
                <a:cs typeface="Times New Roman" panose="02020603050405020304" pitchFamily="18" charset="0"/>
              </a:rPr>
              <a:t>“HT_MOD” = Height published to 2 decimal places</a:t>
            </a:r>
          </a:p>
        </p:txBody>
      </p:sp>
      <p:sp>
        <p:nvSpPr>
          <p:cNvPr id="17" name="TextBox 16"/>
          <p:cNvSpPr txBox="1"/>
          <p:nvPr/>
        </p:nvSpPr>
        <p:spPr>
          <a:xfrm>
            <a:off x="3740118" y="4324246"/>
            <a:ext cx="2987215" cy="261610"/>
          </a:xfrm>
          <a:prstGeom prst="rect">
            <a:avLst/>
          </a:prstGeom>
          <a:noFill/>
        </p:spPr>
        <p:txBody>
          <a:bodyPr wrap="square" rtlCol="0">
            <a:spAutoFit/>
          </a:bodyPr>
          <a:lstStyle/>
          <a:p>
            <a:r>
              <a:rPr lang="en-US" sz="1100" dirty="0">
                <a:solidFill>
                  <a:srgbClr val="0070C0"/>
                </a:solidFill>
                <a:latin typeface="Times New Roman" panose="02020603050405020304" pitchFamily="18" charset="0"/>
                <a:cs typeface="Times New Roman" panose="02020603050405020304" pitchFamily="18" charset="0"/>
              </a:rPr>
              <a:t>Leveled Heights are published to 3 decimal places</a:t>
            </a:r>
          </a:p>
        </p:txBody>
      </p:sp>
      <p:sp>
        <p:nvSpPr>
          <p:cNvPr id="18" name="TextBox 17">
            <a:extLst>
              <a:ext uri="{FF2B5EF4-FFF2-40B4-BE49-F238E27FC236}">
                <a16:creationId xmlns:a16="http://schemas.microsoft.com/office/drawing/2014/main" id="{29762A1E-1FB4-4286-BC13-3682ECED5634}"/>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cxnSp>
        <p:nvCxnSpPr>
          <p:cNvPr id="15" name="Straight Arrow Connector 14">
            <a:extLst>
              <a:ext uri="{FF2B5EF4-FFF2-40B4-BE49-F238E27FC236}">
                <a16:creationId xmlns:a16="http://schemas.microsoft.com/office/drawing/2014/main" id="{AB444FD2-3E01-4D35-87FF-28922C555C1B}"/>
              </a:ext>
            </a:extLst>
          </p:cNvPr>
          <p:cNvCxnSpPr>
            <a:cxnSpLocks/>
          </p:cNvCxnSpPr>
          <p:nvPr/>
        </p:nvCxnSpPr>
        <p:spPr>
          <a:xfrm flipH="1" flipV="1">
            <a:off x="1979800" y="3619102"/>
            <a:ext cx="531869" cy="736937"/>
          </a:xfrm>
          <a:prstGeom prst="straightConnector1">
            <a:avLst/>
          </a:prstGeom>
          <a:ln>
            <a:solidFill>
              <a:srgbClr val="FF0000"/>
            </a:solidFill>
            <a:tailEnd type="arrow" w="med" len="lg"/>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0AD8ADAB-ACAA-446B-952B-F86528B4F470}"/>
              </a:ext>
            </a:extLst>
          </p:cNvPr>
          <p:cNvCxnSpPr>
            <a:cxnSpLocks/>
          </p:cNvCxnSpPr>
          <p:nvPr/>
        </p:nvCxnSpPr>
        <p:spPr>
          <a:xfrm flipH="1" flipV="1">
            <a:off x="5298452" y="3537031"/>
            <a:ext cx="567926" cy="819008"/>
          </a:xfrm>
          <a:prstGeom prst="straightConnector1">
            <a:avLst/>
          </a:prstGeom>
          <a:ln>
            <a:solidFill>
              <a:srgbClr val="FF0000"/>
            </a:solidFill>
            <a:tailEnd type="arrow" w="med" len="lg"/>
          </a:ln>
        </p:spPr>
        <p:style>
          <a:lnRef idx="2">
            <a:schemeClr val="accent1"/>
          </a:lnRef>
          <a:fillRef idx="0">
            <a:schemeClr val="accent1"/>
          </a:fillRef>
          <a:effectRef idx="1">
            <a:schemeClr val="accent1"/>
          </a:effectRef>
          <a:fontRef idx="minor">
            <a:schemeClr val="tx1"/>
          </a:fontRef>
        </p:style>
      </p:cxnSp>
      <p:sp>
        <p:nvSpPr>
          <p:cNvPr id="29" name="Rounded Rectangle 6">
            <a:extLst>
              <a:ext uri="{FF2B5EF4-FFF2-40B4-BE49-F238E27FC236}">
                <a16:creationId xmlns:a16="http://schemas.microsoft.com/office/drawing/2014/main" id="{918E0518-CD84-4D9C-8628-DA8AAED75512}"/>
              </a:ext>
            </a:extLst>
          </p:cNvPr>
          <p:cNvSpPr/>
          <p:nvPr/>
        </p:nvSpPr>
        <p:spPr>
          <a:xfrm>
            <a:off x="3015156" y="3563476"/>
            <a:ext cx="323850" cy="108316"/>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0" name="Rounded Rectangle 6">
            <a:extLst>
              <a:ext uri="{FF2B5EF4-FFF2-40B4-BE49-F238E27FC236}">
                <a16:creationId xmlns:a16="http://schemas.microsoft.com/office/drawing/2014/main" id="{4E2CC689-E4F6-4A1E-8E81-8CD6E8621DFA}"/>
              </a:ext>
            </a:extLst>
          </p:cNvPr>
          <p:cNvSpPr/>
          <p:nvPr/>
        </p:nvSpPr>
        <p:spPr>
          <a:xfrm>
            <a:off x="4956703" y="3445055"/>
            <a:ext cx="323850" cy="108316"/>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1" name="Rounded Rectangle 6">
            <a:extLst>
              <a:ext uri="{FF2B5EF4-FFF2-40B4-BE49-F238E27FC236}">
                <a16:creationId xmlns:a16="http://schemas.microsoft.com/office/drawing/2014/main" id="{FC2ECEB6-A445-416A-A2B1-A2F670D66AD4}"/>
              </a:ext>
            </a:extLst>
          </p:cNvPr>
          <p:cNvSpPr/>
          <p:nvPr/>
        </p:nvSpPr>
        <p:spPr>
          <a:xfrm>
            <a:off x="6191250" y="3443905"/>
            <a:ext cx="323850" cy="108316"/>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6933671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765257"/>
            <a:ext cx="6172200" cy="642938"/>
          </a:xfrm>
        </p:spPr>
        <p:txBody>
          <a:bodyPr/>
          <a:lstStyle/>
          <a:p>
            <a:r>
              <a:rPr lang="en-US" dirty="0">
                <a:latin typeface="Times New Roman" panose="02020603050405020304" pitchFamily="18" charset="0"/>
                <a:cs typeface="Times New Roman" panose="02020603050405020304" pitchFamily="18" charset="0"/>
              </a:rPr>
              <a:t>Mark Recovery</a:t>
            </a:r>
          </a:p>
        </p:txBody>
      </p:sp>
      <p:sp>
        <p:nvSpPr>
          <p:cNvPr id="3" name="Content Placeholder 2"/>
          <p:cNvSpPr>
            <a:spLocks noGrp="1"/>
          </p:cNvSpPr>
          <p:nvPr>
            <p:ph idx="1"/>
          </p:nvPr>
        </p:nvSpPr>
        <p:spPr>
          <a:xfrm>
            <a:off x="285750" y="1281007"/>
            <a:ext cx="6172200" cy="497894"/>
          </a:xfrm>
        </p:spPr>
        <p:txBody>
          <a:bodyPr>
            <a:noAutofit/>
          </a:bodyPr>
          <a:lstStyle/>
          <a:p>
            <a:pPr marL="0" indent="0" algn="ctr">
              <a:buNone/>
            </a:pPr>
            <a:r>
              <a:rPr lang="en-US" sz="1800" dirty="0">
                <a:latin typeface="Times New Roman" panose="02020603050405020304" pitchFamily="18" charset="0"/>
                <a:cs typeface="Times New Roman" panose="02020603050405020304" pitchFamily="18" charset="0"/>
              </a:rPr>
              <a:t>Try the NGS mark recovery tool for existing marks: </a:t>
            </a:r>
            <a:r>
              <a:rPr lang="en-US" sz="1800" dirty="0">
                <a:latin typeface="Times New Roman" panose="02020603050405020304" pitchFamily="18" charset="0"/>
                <a:cs typeface="Times New Roman" panose="02020603050405020304" pitchFamily="18" charset="0"/>
                <a:hlinkClick r:id="rId3"/>
              </a:rPr>
              <a:t>https://geodesy.noaa.gov/cgi-bin/mark_recovery_form.prl</a:t>
            </a:r>
            <a:endParaRPr lang="en-US" sz="1800" dirty="0">
              <a:latin typeface="Times New Roman" panose="02020603050405020304" pitchFamily="18" charset="0"/>
              <a:cs typeface="Times New Roman" panose="02020603050405020304" pitchFamily="18" charset="0"/>
            </a:endParaRPr>
          </a:p>
          <a:p>
            <a:pPr marL="0" indent="0" algn="ctr">
              <a:buNone/>
            </a:pPr>
            <a:endParaRPr lang="en-US" sz="1800" dirty="0">
              <a:latin typeface="Times New Roman" panose="02020603050405020304" pitchFamily="18" charset="0"/>
              <a:cs typeface="Times New Roman" panose="02020603050405020304" pitchFamily="18" charset="0"/>
            </a:endParaRPr>
          </a:p>
          <a:p>
            <a:pPr marL="0" indent="0" algn="ctr">
              <a:buNone/>
            </a:pPr>
            <a:endParaRPr lang="en-US" sz="18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4"/>
          <a:stretch>
            <a:fillRect/>
          </a:stretch>
        </p:blipFill>
        <p:spPr>
          <a:xfrm>
            <a:off x="35654" y="1922956"/>
            <a:ext cx="2831984" cy="2883288"/>
          </a:xfrm>
          <a:prstGeom prst="rect">
            <a:avLst/>
          </a:prstGeom>
        </p:spPr>
      </p:pic>
      <p:pic>
        <p:nvPicPr>
          <p:cNvPr id="5" name="Picture 4"/>
          <p:cNvPicPr>
            <a:picLocks noChangeAspect="1"/>
          </p:cNvPicPr>
          <p:nvPr/>
        </p:nvPicPr>
        <p:blipFill>
          <a:blip r:embed="rId5"/>
          <a:stretch>
            <a:fillRect/>
          </a:stretch>
        </p:blipFill>
        <p:spPr>
          <a:xfrm>
            <a:off x="2032000" y="2299783"/>
            <a:ext cx="2536341" cy="2587131"/>
          </a:xfrm>
          <a:prstGeom prst="rect">
            <a:avLst/>
          </a:prstGeom>
        </p:spPr>
      </p:pic>
      <p:pic>
        <p:nvPicPr>
          <p:cNvPr id="6" name="Picture 5"/>
          <p:cNvPicPr>
            <a:picLocks noChangeAspect="1"/>
          </p:cNvPicPr>
          <p:nvPr/>
        </p:nvPicPr>
        <p:blipFill>
          <a:blip r:embed="rId6"/>
          <a:stretch>
            <a:fillRect/>
          </a:stretch>
        </p:blipFill>
        <p:spPr>
          <a:xfrm>
            <a:off x="4182077" y="2457856"/>
            <a:ext cx="2269334" cy="2554900"/>
          </a:xfrm>
          <a:prstGeom prst="rect">
            <a:avLst/>
          </a:prstGeom>
        </p:spPr>
      </p:pic>
      <p:sp>
        <p:nvSpPr>
          <p:cNvPr id="7" name="Down Arrow 6"/>
          <p:cNvSpPr/>
          <p:nvPr/>
        </p:nvSpPr>
        <p:spPr>
          <a:xfrm rot="16200000">
            <a:off x="286105" y="3328986"/>
            <a:ext cx="389660" cy="763732"/>
          </a:xfrm>
          <a:prstGeom prst="downArrow">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 name="Rounded Rectangle 7"/>
          <p:cNvSpPr/>
          <p:nvPr/>
        </p:nvSpPr>
        <p:spPr>
          <a:xfrm>
            <a:off x="986635" y="3605616"/>
            <a:ext cx="927338" cy="160039"/>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 name="Down Arrow 8"/>
          <p:cNvSpPr/>
          <p:nvPr/>
        </p:nvSpPr>
        <p:spPr>
          <a:xfrm rot="16200000">
            <a:off x="2729333" y="3498600"/>
            <a:ext cx="389660" cy="763732"/>
          </a:xfrm>
          <a:prstGeom prst="downArrow">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0" name="Rounded Rectangle 9"/>
          <p:cNvSpPr/>
          <p:nvPr/>
        </p:nvSpPr>
        <p:spPr>
          <a:xfrm>
            <a:off x="542004" y="4281405"/>
            <a:ext cx="5049479" cy="49222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50" dirty="0"/>
              <a:t>Note: Online mark recovery will not help you build your </a:t>
            </a:r>
            <a:r>
              <a:rPr lang="en-US" sz="1350" dirty="0" err="1"/>
              <a:t>WinDesc</a:t>
            </a:r>
            <a:r>
              <a:rPr lang="en-US" sz="1350" dirty="0"/>
              <a:t> file (see Module 2)</a:t>
            </a:r>
          </a:p>
        </p:txBody>
      </p:sp>
      <p:sp>
        <p:nvSpPr>
          <p:cNvPr id="11" name="Date Placeholder 10">
            <a:extLst>
              <a:ext uri="{FF2B5EF4-FFF2-40B4-BE49-F238E27FC236}">
                <a16:creationId xmlns:a16="http://schemas.microsoft.com/office/drawing/2014/main" id="{E3EC1242-84DF-4587-8FE6-69E6362615F0}"/>
              </a:ext>
            </a:extLst>
          </p:cNvPr>
          <p:cNvSpPr>
            <a:spLocks noGrp="1"/>
          </p:cNvSpPr>
          <p:nvPr>
            <p:ph type="dt" sz="half" idx="10"/>
          </p:nvPr>
        </p:nvSpPr>
        <p:spPr/>
        <p:txBody>
          <a:bodyPr/>
          <a:lstStyle/>
          <a:p>
            <a:r>
              <a:rPr lang="en-US"/>
              <a:t>2023-10-16</a:t>
            </a:r>
          </a:p>
        </p:txBody>
      </p:sp>
      <p:sp>
        <p:nvSpPr>
          <p:cNvPr id="12" name="Footer Placeholder 11">
            <a:extLst>
              <a:ext uri="{FF2B5EF4-FFF2-40B4-BE49-F238E27FC236}">
                <a16:creationId xmlns:a16="http://schemas.microsoft.com/office/drawing/2014/main" id="{2BA47D00-8CCD-4918-AFDD-5B67C99D3DEC}"/>
              </a:ext>
            </a:extLst>
          </p:cNvPr>
          <p:cNvSpPr>
            <a:spLocks noGrp="1"/>
          </p:cNvSpPr>
          <p:nvPr>
            <p:ph type="ftr" sz="quarter" idx="11"/>
          </p:nvPr>
        </p:nvSpPr>
        <p:spPr/>
        <p:txBody>
          <a:bodyPr/>
          <a:lstStyle/>
          <a:p>
            <a:r>
              <a:rPr lang="en-US"/>
              <a:t>Planning and Execution of an OPUS Project</a:t>
            </a:r>
          </a:p>
        </p:txBody>
      </p:sp>
      <p:sp>
        <p:nvSpPr>
          <p:cNvPr id="13" name="Slide Number Placeholder 12">
            <a:extLst>
              <a:ext uri="{FF2B5EF4-FFF2-40B4-BE49-F238E27FC236}">
                <a16:creationId xmlns:a16="http://schemas.microsoft.com/office/drawing/2014/main" id="{AAB04FB5-415C-4B1B-8DC4-A00294AADA42}"/>
              </a:ext>
            </a:extLst>
          </p:cNvPr>
          <p:cNvSpPr>
            <a:spLocks noGrp="1"/>
          </p:cNvSpPr>
          <p:nvPr>
            <p:ph type="sldNum" sz="quarter" idx="12"/>
          </p:nvPr>
        </p:nvSpPr>
        <p:spPr/>
        <p:txBody>
          <a:bodyPr/>
          <a:lstStyle/>
          <a:p>
            <a:fld id="{D3D538F9-49A3-B84F-B36B-A7030CDE5D5B}" type="slidenum">
              <a:rPr lang="en-US" smtClean="0"/>
              <a:t>36</a:t>
            </a:fld>
            <a:endParaRPr lang="en-US"/>
          </a:p>
        </p:txBody>
      </p:sp>
      <p:sp>
        <p:nvSpPr>
          <p:cNvPr id="14" name="TextBox 13">
            <a:extLst>
              <a:ext uri="{FF2B5EF4-FFF2-40B4-BE49-F238E27FC236}">
                <a16:creationId xmlns:a16="http://schemas.microsoft.com/office/drawing/2014/main" id="{72492C2D-8959-4E4E-8E4D-91D75AA585DD}"/>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3688992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Field validation</a:t>
            </a:r>
          </a:p>
        </p:txBody>
      </p:sp>
      <p:sp>
        <p:nvSpPr>
          <p:cNvPr id="3" name="Content Placeholder 2"/>
          <p:cNvSpPr>
            <a:spLocks noGrp="1"/>
          </p:cNvSpPr>
          <p:nvPr>
            <p:ph idx="1"/>
          </p:nvPr>
        </p:nvSpPr>
        <p:spPr>
          <a:xfrm>
            <a:off x="446567" y="956981"/>
            <a:ext cx="6243793" cy="2957512"/>
          </a:xfrm>
        </p:spPr>
        <p:txBody>
          <a:bodyPr>
            <a:noAutofit/>
          </a:bodyPr>
          <a:lstStyle/>
          <a:p>
            <a:r>
              <a:rPr lang="en-US" sz="1400" dirty="0">
                <a:latin typeface="Times New Roman" panose="02020603050405020304" pitchFamily="18" charset="0"/>
                <a:cs typeface="Times New Roman" panose="02020603050405020304" pitchFamily="18" charset="0"/>
              </a:rPr>
              <a:t>Time to hit the field!</a:t>
            </a:r>
          </a:p>
          <a:p>
            <a:r>
              <a:rPr lang="en-US" sz="1400" dirty="0">
                <a:latin typeface="Times New Roman" panose="02020603050405020304" pitchFamily="18" charset="0"/>
                <a:cs typeface="Times New Roman" panose="02020603050405020304" pitchFamily="18" charset="0"/>
              </a:rPr>
              <a:t>Are the marks still in good condition?</a:t>
            </a:r>
          </a:p>
          <a:p>
            <a:pPr marL="510779" lvl="1" indent="-285750"/>
            <a:r>
              <a:rPr lang="en-US" sz="1400" dirty="0">
                <a:latin typeface="Times New Roman" panose="02020603050405020304" pitchFamily="18" charset="0"/>
                <a:cs typeface="Times New Roman" panose="02020603050405020304" pitchFamily="18" charset="0"/>
              </a:rPr>
              <a:t>	Send in Mark Recoveries for those marks which </a:t>
            </a:r>
            <a:r>
              <a:rPr lang="en-US" sz="1400" b="1" dirty="0">
                <a:latin typeface="Times New Roman" panose="02020603050405020304" pitchFamily="18" charset="0"/>
                <a:cs typeface="Times New Roman" panose="02020603050405020304" pitchFamily="18" charset="0"/>
              </a:rPr>
              <a:t>will not be </a:t>
            </a:r>
            <a:r>
              <a:rPr lang="en-US" sz="1400" dirty="0">
                <a:latin typeface="Times New Roman" panose="02020603050405020304" pitchFamily="18" charset="0"/>
                <a:cs typeface="Times New Roman" panose="02020603050405020304" pitchFamily="18" charset="0"/>
              </a:rPr>
              <a:t>in the project. </a:t>
            </a:r>
          </a:p>
          <a:p>
            <a:pPr marL="510779" lvl="1" indent="-285750"/>
            <a:r>
              <a:rPr lang="en-US" sz="1400" dirty="0">
                <a:latin typeface="Times New Roman" panose="02020603050405020304" pitchFamily="18" charset="0"/>
                <a:cs typeface="Times New Roman" panose="02020603050405020304" pitchFamily="18" charset="0"/>
              </a:rPr>
              <a:t>	Send in Mark Recoveries for those marks which </a:t>
            </a:r>
            <a:r>
              <a:rPr lang="en-US" sz="1400" b="1" dirty="0">
                <a:latin typeface="Times New Roman" panose="02020603050405020304" pitchFamily="18" charset="0"/>
                <a:cs typeface="Times New Roman" panose="02020603050405020304" pitchFamily="18" charset="0"/>
              </a:rPr>
              <a:t>will be </a:t>
            </a:r>
            <a:r>
              <a:rPr lang="en-US" sz="1400" dirty="0">
                <a:latin typeface="Times New Roman" panose="02020603050405020304" pitchFamily="18" charset="0"/>
                <a:cs typeface="Times New Roman" panose="02020603050405020304" pitchFamily="18" charset="0"/>
              </a:rPr>
              <a:t>in the project. </a:t>
            </a:r>
          </a:p>
          <a:p>
            <a:pPr marL="510779" lvl="1" indent="-285750"/>
            <a:r>
              <a:rPr lang="en-US" sz="1400" dirty="0">
                <a:latin typeface="Times New Roman" panose="02020603050405020304" pitchFamily="18" charset="0"/>
                <a:cs typeface="Times New Roman" panose="02020603050405020304" pitchFamily="18" charset="0"/>
              </a:rPr>
              <a:t>But (if Submit to NGS) the project Marks will be submitted via </a:t>
            </a:r>
            <a:r>
              <a:rPr lang="en-US" sz="1400" dirty="0" err="1">
                <a:latin typeface="Times New Roman" panose="02020603050405020304" pitchFamily="18" charset="0"/>
                <a:cs typeface="Times New Roman" panose="02020603050405020304" pitchFamily="18" charset="0"/>
              </a:rPr>
              <a:t>WinDesc</a:t>
            </a:r>
            <a:r>
              <a:rPr lang="en-US" sz="1400" dirty="0">
                <a:latin typeface="Times New Roman" panose="02020603050405020304" pitchFamily="18" charset="0"/>
                <a:cs typeface="Times New Roman" panose="02020603050405020304" pitchFamily="18" charset="0"/>
              </a:rPr>
              <a:t> </a:t>
            </a:r>
          </a:p>
          <a:p>
            <a:pPr marL="285750" indent="-285750"/>
            <a:r>
              <a:rPr lang="en-US" sz="1400" dirty="0">
                <a:latin typeface="Times New Roman" panose="02020603050405020304" pitchFamily="18" charset="0"/>
                <a:cs typeface="Times New Roman" panose="02020603050405020304" pitchFamily="18" charset="0"/>
              </a:rPr>
              <a:t>Do they have clear, unobstructed sky view (10 to 15 degrees above horizon)?</a:t>
            </a:r>
          </a:p>
          <a:p>
            <a:pPr marL="0" indent="0">
              <a:buNone/>
            </a:pPr>
            <a:endParaRPr lang="en-US" sz="18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4164654" y="2974464"/>
            <a:ext cx="2591273" cy="1792800"/>
          </a:xfrm>
          <a:prstGeom prst="rect">
            <a:avLst/>
          </a:prstGeom>
        </p:spPr>
      </p:pic>
      <p:sp>
        <p:nvSpPr>
          <p:cNvPr id="5" name="TextBox 4"/>
          <p:cNvSpPr txBox="1"/>
          <p:nvPr/>
        </p:nvSpPr>
        <p:spPr>
          <a:xfrm>
            <a:off x="4497572" y="2714639"/>
            <a:ext cx="2121195" cy="253916"/>
          </a:xfrm>
          <a:prstGeom prst="rect">
            <a:avLst/>
          </a:prstGeom>
          <a:noFill/>
        </p:spPr>
        <p:txBody>
          <a:bodyPr wrap="square" rtlCol="0">
            <a:spAutoFit/>
          </a:bodyPr>
          <a:lstStyle/>
          <a:p>
            <a:r>
              <a:rPr lang="en-US" sz="1050" dirty="0">
                <a:solidFill>
                  <a:srgbClr val="0070C0"/>
                </a:solidFill>
                <a:latin typeface="Times New Roman" panose="02020603050405020304" pitchFamily="18" charset="0"/>
                <a:cs typeface="Times New Roman" panose="02020603050405020304" pitchFamily="18" charset="0"/>
              </a:rPr>
              <a:t>Sky view from fish-eye camera lens</a:t>
            </a:r>
          </a:p>
        </p:txBody>
      </p:sp>
      <p:pic>
        <p:nvPicPr>
          <p:cNvPr id="6" name="Picture 5"/>
          <p:cNvPicPr>
            <a:picLocks noChangeAspect="1"/>
          </p:cNvPicPr>
          <p:nvPr/>
        </p:nvPicPr>
        <p:blipFill>
          <a:blip r:embed="rId4"/>
          <a:stretch>
            <a:fillRect/>
          </a:stretch>
        </p:blipFill>
        <p:spPr>
          <a:xfrm>
            <a:off x="670237" y="2829135"/>
            <a:ext cx="3500000" cy="1671428"/>
          </a:xfrm>
          <a:prstGeom prst="rect">
            <a:avLst/>
          </a:prstGeom>
        </p:spPr>
      </p:pic>
      <p:sp>
        <p:nvSpPr>
          <p:cNvPr id="7" name="Rounded Rectangle 6"/>
          <p:cNvSpPr/>
          <p:nvPr/>
        </p:nvSpPr>
        <p:spPr>
          <a:xfrm>
            <a:off x="664654" y="3588544"/>
            <a:ext cx="3500000" cy="210004"/>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 name="Date Placeholder 7">
            <a:extLst>
              <a:ext uri="{FF2B5EF4-FFF2-40B4-BE49-F238E27FC236}">
                <a16:creationId xmlns:a16="http://schemas.microsoft.com/office/drawing/2014/main" id="{9F0CA7FD-815F-4100-9BA1-40894FBA3A2D}"/>
              </a:ext>
            </a:extLst>
          </p:cNvPr>
          <p:cNvSpPr>
            <a:spLocks noGrp="1"/>
          </p:cNvSpPr>
          <p:nvPr>
            <p:ph type="dt" sz="half" idx="10"/>
          </p:nvPr>
        </p:nvSpPr>
        <p:spPr/>
        <p:txBody>
          <a:bodyPr/>
          <a:lstStyle/>
          <a:p>
            <a:r>
              <a:rPr lang="en-US"/>
              <a:t>2023-10-16</a:t>
            </a:r>
          </a:p>
        </p:txBody>
      </p:sp>
      <p:sp>
        <p:nvSpPr>
          <p:cNvPr id="9" name="Footer Placeholder 8">
            <a:extLst>
              <a:ext uri="{FF2B5EF4-FFF2-40B4-BE49-F238E27FC236}">
                <a16:creationId xmlns:a16="http://schemas.microsoft.com/office/drawing/2014/main" id="{7F2AE763-170C-4200-B4DB-67E7047CE9E9}"/>
              </a:ext>
            </a:extLst>
          </p:cNvPr>
          <p:cNvSpPr>
            <a:spLocks noGrp="1"/>
          </p:cNvSpPr>
          <p:nvPr>
            <p:ph type="ftr" sz="quarter" idx="11"/>
          </p:nvPr>
        </p:nvSpPr>
        <p:spPr/>
        <p:txBody>
          <a:bodyPr/>
          <a:lstStyle/>
          <a:p>
            <a:r>
              <a:rPr lang="en-US"/>
              <a:t>Planning and Execution of an OPUS Project</a:t>
            </a:r>
          </a:p>
        </p:txBody>
      </p:sp>
      <p:sp>
        <p:nvSpPr>
          <p:cNvPr id="10" name="Slide Number Placeholder 9">
            <a:extLst>
              <a:ext uri="{FF2B5EF4-FFF2-40B4-BE49-F238E27FC236}">
                <a16:creationId xmlns:a16="http://schemas.microsoft.com/office/drawing/2014/main" id="{6802806A-B07D-4361-9803-0C21361E6D2E}"/>
              </a:ext>
            </a:extLst>
          </p:cNvPr>
          <p:cNvSpPr>
            <a:spLocks noGrp="1"/>
          </p:cNvSpPr>
          <p:nvPr>
            <p:ph type="sldNum" sz="quarter" idx="12"/>
          </p:nvPr>
        </p:nvSpPr>
        <p:spPr/>
        <p:txBody>
          <a:bodyPr/>
          <a:lstStyle/>
          <a:p>
            <a:fld id="{D3D538F9-49A3-B84F-B36B-A7030CDE5D5B}" type="slidenum">
              <a:rPr lang="en-US" smtClean="0"/>
              <a:t>37</a:t>
            </a:fld>
            <a:endParaRPr lang="en-US"/>
          </a:p>
        </p:txBody>
      </p:sp>
      <p:sp>
        <p:nvSpPr>
          <p:cNvPr id="11" name="TextBox 10">
            <a:extLst>
              <a:ext uri="{FF2B5EF4-FFF2-40B4-BE49-F238E27FC236}">
                <a16:creationId xmlns:a16="http://schemas.microsoft.com/office/drawing/2014/main" id="{D36D866F-D591-44D3-9CAB-F447D8274681}"/>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1685517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Outline</a:t>
            </a:r>
          </a:p>
        </p:txBody>
      </p:sp>
      <p:sp>
        <p:nvSpPr>
          <p:cNvPr id="8" name="Content Placeholder 7"/>
          <p:cNvSpPr>
            <a:spLocks noGrp="1"/>
          </p:cNvSpPr>
          <p:nvPr>
            <p:ph idx="1"/>
          </p:nvPr>
        </p:nvSpPr>
        <p:spPr/>
        <p:txBody>
          <a:bodyPr>
            <a:normAutofit lnSpcReduction="10000"/>
          </a:bodyPr>
          <a:lstStyle/>
          <a:p>
            <a:r>
              <a:rPr lang="en-US" dirty="0">
                <a:solidFill>
                  <a:schemeClr val="bg1">
                    <a:lumMod val="65000"/>
                  </a:schemeClr>
                </a:solidFill>
              </a:rPr>
              <a:t>Set/identify new marks for survey</a:t>
            </a:r>
          </a:p>
          <a:p>
            <a:r>
              <a:rPr lang="en-US" dirty="0">
                <a:solidFill>
                  <a:schemeClr val="bg1">
                    <a:lumMod val="65000"/>
                  </a:schemeClr>
                </a:solidFill>
              </a:rPr>
              <a:t>Choose horizontal control </a:t>
            </a:r>
          </a:p>
          <a:p>
            <a:pPr lvl="1"/>
            <a:r>
              <a:rPr lang="en-US" dirty="0">
                <a:solidFill>
                  <a:schemeClr val="bg1">
                    <a:lumMod val="65000"/>
                  </a:schemeClr>
                </a:solidFill>
              </a:rPr>
              <a:t>Select CORSs </a:t>
            </a:r>
          </a:p>
          <a:p>
            <a:pPr lvl="1"/>
            <a:r>
              <a:rPr lang="en-US" dirty="0">
                <a:solidFill>
                  <a:schemeClr val="bg1">
                    <a:lumMod val="65000"/>
                  </a:schemeClr>
                </a:solidFill>
              </a:rPr>
              <a:t>Recover passive marks in project vicinity (if desired)</a:t>
            </a:r>
          </a:p>
          <a:p>
            <a:r>
              <a:rPr lang="en-US" dirty="0">
                <a:solidFill>
                  <a:schemeClr val="bg1">
                    <a:lumMod val="65000"/>
                  </a:schemeClr>
                </a:solidFill>
              </a:rPr>
              <a:t>Find vertical control distributed throughout the project</a:t>
            </a:r>
          </a:p>
          <a:p>
            <a:pPr lvl="1"/>
            <a:r>
              <a:rPr lang="en-US" dirty="0">
                <a:solidFill>
                  <a:schemeClr val="bg1">
                    <a:lumMod val="65000"/>
                  </a:schemeClr>
                </a:solidFill>
              </a:rPr>
              <a:t>Recover valid bench marks</a:t>
            </a:r>
          </a:p>
          <a:p>
            <a:pPr lvl="1"/>
            <a:r>
              <a:rPr lang="en-US" b="1" dirty="0"/>
              <a:t>Spacing requirements</a:t>
            </a:r>
          </a:p>
          <a:p>
            <a:r>
              <a:rPr lang="en-US" dirty="0">
                <a:solidFill>
                  <a:schemeClr val="bg1">
                    <a:lumMod val="65000"/>
                  </a:schemeClr>
                </a:solidFill>
              </a:rPr>
              <a:t>Develop a session schedule</a:t>
            </a:r>
          </a:p>
          <a:p>
            <a:pPr lvl="1"/>
            <a:r>
              <a:rPr lang="en-US" dirty="0">
                <a:solidFill>
                  <a:schemeClr val="bg1">
                    <a:lumMod val="65000"/>
                  </a:schemeClr>
                </a:solidFill>
              </a:rPr>
              <a:t>Occupation durations</a:t>
            </a:r>
          </a:p>
          <a:p>
            <a:pPr lvl="1"/>
            <a:r>
              <a:rPr lang="en-US" dirty="0">
                <a:solidFill>
                  <a:schemeClr val="bg1">
                    <a:lumMod val="65000"/>
                  </a:schemeClr>
                </a:solidFill>
              </a:rPr>
              <a:t>Repeat occupations</a:t>
            </a:r>
          </a:p>
          <a:p>
            <a:r>
              <a:rPr lang="en-US" dirty="0">
                <a:solidFill>
                  <a:schemeClr val="bg1">
                    <a:lumMod val="65000"/>
                  </a:schemeClr>
                </a:solidFill>
              </a:rPr>
              <a:t>Assign a 4-character ID to your user marks</a:t>
            </a:r>
          </a:p>
          <a:p>
            <a:endParaRPr lang="en-US" dirty="0"/>
          </a:p>
        </p:txBody>
      </p:sp>
      <p:sp>
        <p:nvSpPr>
          <p:cNvPr id="2" name="Date Placeholder 1">
            <a:extLst>
              <a:ext uri="{FF2B5EF4-FFF2-40B4-BE49-F238E27FC236}">
                <a16:creationId xmlns:a16="http://schemas.microsoft.com/office/drawing/2014/main" id="{E67F9721-6C8F-40B7-9637-AAB2BC02B91C}"/>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676DB2ED-D08D-49BD-A6D9-12D4A2462528}"/>
              </a:ext>
            </a:extLst>
          </p:cNvPr>
          <p:cNvSpPr>
            <a:spLocks noGrp="1"/>
          </p:cNvSpPr>
          <p:nvPr>
            <p:ph type="ftr" sz="quarter" idx="11"/>
          </p:nvPr>
        </p:nvSpPr>
        <p:spPr/>
        <p:txBody>
          <a:bodyPr/>
          <a:lstStyle/>
          <a:p>
            <a:r>
              <a:rPr lang="en-US"/>
              <a:t>Planning and Execution of an OPUS Project</a:t>
            </a:r>
          </a:p>
        </p:txBody>
      </p:sp>
      <p:sp>
        <p:nvSpPr>
          <p:cNvPr id="4" name="Slide Number Placeholder 3">
            <a:extLst>
              <a:ext uri="{FF2B5EF4-FFF2-40B4-BE49-F238E27FC236}">
                <a16:creationId xmlns:a16="http://schemas.microsoft.com/office/drawing/2014/main" id="{618CE7C9-177B-4DDE-A588-E8D6BF0ECA92}"/>
              </a:ext>
            </a:extLst>
          </p:cNvPr>
          <p:cNvSpPr>
            <a:spLocks noGrp="1"/>
          </p:cNvSpPr>
          <p:nvPr>
            <p:ph type="sldNum" sz="quarter" idx="12"/>
          </p:nvPr>
        </p:nvSpPr>
        <p:spPr/>
        <p:txBody>
          <a:bodyPr/>
          <a:lstStyle/>
          <a:p>
            <a:fld id="{D3D538F9-49A3-B84F-B36B-A7030CDE5D5B}" type="slidenum">
              <a:rPr lang="en-US" smtClean="0"/>
              <a:t>38</a:t>
            </a:fld>
            <a:endParaRPr lang="en-US"/>
          </a:p>
        </p:txBody>
      </p:sp>
      <p:sp>
        <p:nvSpPr>
          <p:cNvPr id="9" name="TextBox 8">
            <a:extLst>
              <a:ext uri="{FF2B5EF4-FFF2-40B4-BE49-F238E27FC236}">
                <a16:creationId xmlns:a16="http://schemas.microsoft.com/office/drawing/2014/main" id="{BC53E6D3-6A2C-4FA7-9A7B-83C0C7520715}"/>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817348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dirty="0">
                <a:latin typeface="Helvetica Neue" panose="020B0604020202020204"/>
                <a:cs typeface="Times New Roman" panose="02020603050405020304" pitchFamily="18" charset="0"/>
              </a:rPr>
              <a:t>Requirements for Vertical Control</a:t>
            </a:r>
          </a:p>
        </p:txBody>
      </p:sp>
      <p:sp>
        <p:nvSpPr>
          <p:cNvPr id="3" name="Date Placeholder 2">
            <a:extLst>
              <a:ext uri="{FF2B5EF4-FFF2-40B4-BE49-F238E27FC236}">
                <a16:creationId xmlns:a16="http://schemas.microsoft.com/office/drawing/2014/main" id="{A42B3761-96E2-4083-B362-28A863F46559}"/>
              </a:ext>
            </a:extLst>
          </p:cNvPr>
          <p:cNvSpPr>
            <a:spLocks noGrp="1"/>
          </p:cNvSpPr>
          <p:nvPr>
            <p:ph type="dt" sz="half" idx="10"/>
          </p:nvPr>
        </p:nvSpPr>
        <p:spPr/>
        <p:txBody>
          <a:bodyPr/>
          <a:lstStyle/>
          <a:p>
            <a:r>
              <a:rPr lang="en-US"/>
              <a:t>2023-10-16</a:t>
            </a:r>
          </a:p>
        </p:txBody>
      </p:sp>
      <p:sp>
        <p:nvSpPr>
          <p:cNvPr id="4" name="Footer Placeholder 3">
            <a:extLst>
              <a:ext uri="{FF2B5EF4-FFF2-40B4-BE49-F238E27FC236}">
                <a16:creationId xmlns:a16="http://schemas.microsoft.com/office/drawing/2014/main" id="{08052C48-4B0A-4476-8ED1-53987D8C5774}"/>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3132D2E1-5EC7-4D73-9C04-4D7B43072BEB}"/>
              </a:ext>
            </a:extLst>
          </p:cNvPr>
          <p:cNvSpPr>
            <a:spLocks noGrp="1"/>
          </p:cNvSpPr>
          <p:nvPr>
            <p:ph type="sldNum" sz="quarter" idx="12"/>
          </p:nvPr>
        </p:nvSpPr>
        <p:spPr/>
        <p:txBody>
          <a:bodyPr/>
          <a:lstStyle/>
          <a:p>
            <a:fld id="{D3D538F9-49A3-B84F-B36B-A7030CDE5D5B}" type="slidenum">
              <a:rPr lang="en-US" smtClean="0"/>
              <a:t>39</a:t>
            </a:fld>
            <a:endParaRPr lang="en-US"/>
          </a:p>
        </p:txBody>
      </p:sp>
      <p:sp>
        <p:nvSpPr>
          <p:cNvPr id="7" name="TextBox 6"/>
          <p:cNvSpPr txBox="1"/>
          <p:nvPr/>
        </p:nvSpPr>
        <p:spPr>
          <a:xfrm>
            <a:off x="116518" y="1079588"/>
            <a:ext cx="3093251" cy="1654812"/>
          </a:xfrm>
          <a:prstGeom prst="rect">
            <a:avLst/>
          </a:prstGeom>
          <a:noFill/>
        </p:spPr>
        <p:txBody>
          <a:bodyPr wrap="square" rtlCol="0">
            <a:spAutoFit/>
          </a:bodyPr>
          <a:lstStyle/>
          <a:p>
            <a:pPr marL="160735" indent="-160735">
              <a:spcAft>
                <a:spcPts val="338"/>
              </a:spcAft>
              <a:buFont typeface="Arial" panose="020B0604020202020204" pitchFamily="34" charset="0"/>
              <a:buChar char="•"/>
            </a:pPr>
            <a:r>
              <a:rPr lang="en-US" sz="1238" dirty="0">
                <a:solidFill>
                  <a:srgbClr val="FF0000"/>
                </a:solidFill>
                <a:latin typeface="Helvetica Neue" panose="020B0604020202020204" charset="0"/>
                <a:cs typeface="Times New Roman" panose="02020603050405020304" pitchFamily="18" charset="0"/>
              </a:rPr>
              <a:t>Non-control or “new” benchmarks must be within a certain distance of 2 (or more) valid, existing vertical control marks. (typically 30 km)</a:t>
            </a:r>
          </a:p>
          <a:p>
            <a:pPr marL="160735" indent="-160735">
              <a:spcAft>
                <a:spcPts val="338"/>
              </a:spcAft>
              <a:buFont typeface="Arial" panose="020B0604020202020204" pitchFamily="34" charset="0"/>
              <a:buChar char="•"/>
            </a:pPr>
            <a:r>
              <a:rPr lang="en-US" sz="1238" dirty="0">
                <a:latin typeface="Helvetica Neue" panose="020B0604020202020204" charset="0"/>
                <a:cs typeface="Times New Roman" panose="02020603050405020304" pitchFamily="18" charset="0"/>
              </a:rPr>
              <a:t>Maximum distance between new benchmarks and valid, existing vertical control is between 30-50 km, based on occupation duration. See Chart.</a:t>
            </a:r>
          </a:p>
        </p:txBody>
      </p:sp>
      <p:pic>
        <p:nvPicPr>
          <p:cNvPr id="2050" name="Picture 2">
            <a:extLst>
              <a:ext uri="{FF2B5EF4-FFF2-40B4-BE49-F238E27FC236}">
                <a16:creationId xmlns:a16="http://schemas.microsoft.com/office/drawing/2014/main" id="{BFFAA9F2-4688-6BF1-C237-D2B00C502D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1889" y="1166867"/>
            <a:ext cx="3334623" cy="218117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2F2BF65-1AD8-C0E4-3131-02AC51449B5A}"/>
              </a:ext>
            </a:extLst>
          </p:cNvPr>
          <p:cNvSpPr txBox="1"/>
          <p:nvPr/>
        </p:nvSpPr>
        <p:spPr>
          <a:xfrm>
            <a:off x="3514507" y="3344549"/>
            <a:ext cx="3029386" cy="630942"/>
          </a:xfrm>
          <a:prstGeom prst="rect">
            <a:avLst/>
          </a:prstGeom>
          <a:noFill/>
        </p:spPr>
        <p:txBody>
          <a:bodyPr wrap="square" rtlCol="0">
            <a:spAutoFit/>
          </a:bodyPr>
          <a:lstStyle/>
          <a:p>
            <a:pPr algn="ctr"/>
            <a:r>
              <a:rPr lang="en-US" sz="1200" dirty="0">
                <a:solidFill>
                  <a:srgbClr val="FF0000"/>
                </a:solidFill>
                <a:latin typeface="Helvetica Neue" panose="020B0604020202020204" charset="0"/>
              </a:rPr>
              <a:t>Maximum Distance to Valid, Existing Vertical Constraints </a:t>
            </a:r>
            <a:r>
              <a:rPr lang="en-US" sz="1100" i="1" dirty="0">
                <a:solidFill>
                  <a:srgbClr val="FF0000"/>
                </a:solidFill>
                <a:latin typeface="Helvetica Neue" panose="020B0604020202020204" charset="0"/>
              </a:rPr>
              <a:t>based on Occupation Duration (</a:t>
            </a:r>
            <a:r>
              <a:rPr lang="en-US" sz="1100" i="1" dirty="0" err="1">
                <a:solidFill>
                  <a:srgbClr val="FF0000"/>
                </a:solidFill>
                <a:latin typeface="Helvetica Neue" panose="020B0604020202020204" charset="0"/>
              </a:rPr>
              <a:t>hr</a:t>
            </a:r>
            <a:r>
              <a:rPr lang="en-US" sz="1100" i="1" dirty="0">
                <a:solidFill>
                  <a:srgbClr val="FF0000"/>
                </a:solidFill>
                <a:latin typeface="Helvetica Neue" panose="020B0604020202020204" charset="0"/>
              </a:rPr>
              <a:t>)</a:t>
            </a:r>
            <a:endParaRPr lang="en-US" sz="1200" i="1" dirty="0">
              <a:solidFill>
                <a:srgbClr val="FF0000"/>
              </a:solidFill>
              <a:latin typeface="Helvetica Neue" panose="020B0604020202020204" charset="0"/>
            </a:endParaRPr>
          </a:p>
        </p:txBody>
      </p:sp>
      <p:sp>
        <p:nvSpPr>
          <p:cNvPr id="8" name="TextBox 7">
            <a:extLst>
              <a:ext uri="{FF2B5EF4-FFF2-40B4-BE49-F238E27FC236}">
                <a16:creationId xmlns:a16="http://schemas.microsoft.com/office/drawing/2014/main" id="{73C05E78-E892-FEE1-6A36-1E6AFC3461D0}"/>
              </a:ext>
            </a:extLst>
          </p:cNvPr>
          <p:cNvSpPr txBox="1"/>
          <p:nvPr/>
        </p:nvSpPr>
        <p:spPr>
          <a:xfrm>
            <a:off x="5460626" y="1622283"/>
            <a:ext cx="963034" cy="461665"/>
          </a:xfrm>
          <a:prstGeom prst="rect">
            <a:avLst/>
          </a:prstGeom>
          <a:solidFill>
            <a:schemeClr val="accent1">
              <a:lumMod val="20000"/>
              <a:lumOff val="80000"/>
            </a:schemeClr>
          </a:solidFill>
          <a:ln w="12700">
            <a:solidFill>
              <a:schemeClr val="accent1"/>
            </a:solidFill>
          </a:ln>
        </p:spPr>
        <p:txBody>
          <a:bodyPr wrap="square" rtlCol="0">
            <a:spAutoFit/>
          </a:bodyPr>
          <a:lstStyle/>
          <a:p>
            <a:r>
              <a:rPr lang="en-US" sz="800" dirty="0"/>
              <a:t>Average Duration of 2 Longest Occupations (</a:t>
            </a:r>
            <a:r>
              <a:rPr lang="en-US" sz="800" dirty="0" err="1"/>
              <a:t>t</a:t>
            </a:r>
            <a:r>
              <a:rPr lang="en-US" sz="800" b="1" baseline="-25000" dirty="0" err="1"/>
              <a:t>avg</a:t>
            </a:r>
            <a:r>
              <a:rPr lang="en-US" sz="800" dirty="0"/>
              <a:t>)</a:t>
            </a:r>
          </a:p>
        </p:txBody>
      </p:sp>
      <p:cxnSp>
        <p:nvCxnSpPr>
          <p:cNvPr id="10" name="Straight Arrow Connector 9">
            <a:extLst>
              <a:ext uri="{FF2B5EF4-FFF2-40B4-BE49-F238E27FC236}">
                <a16:creationId xmlns:a16="http://schemas.microsoft.com/office/drawing/2014/main" id="{B5AA2A6B-CFB6-FE2D-AFE6-BBD3911FA686}"/>
              </a:ext>
            </a:extLst>
          </p:cNvPr>
          <p:cNvCxnSpPr>
            <a:cxnSpLocks/>
          </p:cNvCxnSpPr>
          <p:nvPr/>
        </p:nvCxnSpPr>
        <p:spPr>
          <a:xfrm flipV="1">
            <a:off x="5416176" y="1586564"/>
            <a:ext cx="0" cy="59148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DBAC8B59-CCE7-CB58-B221-7A83E46E8B04}"/>
              </a:ext>
            </a:extLst>
          </p:cNvPr>
          <p:cNvCxnSpPr>
            <a:cxnSpLocks/>
          </p:cNvCxnSpPr>
          <p:nvPr/>
        </p:nvCxnSpPr>
        <p:spPr>
          <a:xfrm flipH="1">
            <a:off x="3911600" y="1586564"/>
            <a:ext cx="150457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aphicFrame>
        <p:nvGraphicFramePr>
          <p:cNvPr id="17" name="Table 17">
            <a:extLst>
              <a:ext uri="{FF2B5EF4-FFF2-40B4-BE49-F238E27FC236}">
                <a16:creationId xmlns:a16="http://schemas.microsoft.com/office/drawing/2014/main" id="{5CF1450A-AF40-E079-FC1E-EB1C58B3323A}"/>
              </a:ext>
            </a:extLst>
          </p:cNvPr>
          <p:cNvGraphicFramePr>
            <a:graphicFrameLocks noGrp="1"/>
          </p:cNvGraphicFramePr>
          <p:nvPr>
            <p:extLst>
              <p:ext uri="{D42A27DB-BD31-4B8C-83A1-F6EECF244321}">
                <p14:modId xmlns:p14="http://schemas.microsoft.com/office/powerpoint/2010/main" val="209333543"/>
              </p:ext>
            </p:extLst>
          </p:nvPr>
        </p:nvGraphicFramePr>
        <p:xfrm>
          <a:off x="314107" y="2806923"/>
          <a:ext cx="2862292" cy="1615440"/>
        </p:xfrm>
        <a:graphic>
          <a:graphicData uri="http://schemas.openxmlformats.org/drawingml/2006/table">
            <a:tbl>
              <a:tblPr firstRow="1" bandRow="1">
                <a:tableStyleId>{5C22544A-7EE6-4342-B048-85BDC9FD1C3A}</a:tableStyleId>
              </a:tblPr>
              <a:tblGrid>
                <a:gridCol w="1818352">
                  <a:extLst>
                    <a:ext uri="{9D8B030D-6E8A-4147-A177-3AD203B41FA5}">
                      <a16:colId xmlns:a16="http://schemas.microsoft.com/office/drawing/2014/main" val="3809231382"/>
                    </a:ext>
                  </a:extLst>
                </a:gridCol>
                <a:gridCol w="1043940">
                  <a:extLst>
                    <a:ext uri="{9D8B030D-6E8A-4147-A177-3AD203B41FA5}">
                      <a16:colId xmlns:a16="http://schemas.microsoft.com/office/drawing/2014/main" val="3071409678"/>
                    </a:ext>
                  </a:extLst>
                </a:gridCol>
              </a:tblGrid>
              <a:tr h="370840">
                <a:tc>
                  <a:txBody>
                    <a:bodyPr/>
                    <a:lstStyle/>
                    <a:p>
                      <a:pPr marL="0" marR="0" lvl="0" indent="0" algn="l" defTabSz="257175" rtl="0" eaLnBrk="1" fontAlgn="auto" latinLnBrk="0" hangingPunct="1">
                        <a:lnSpc>
                          <a:spcPct val="100000"/>
                        </a:lnSpc>
                        <a:spcBef>
                          <a:spcPts val="0"/>
                        </a:spcBef>
                        <a:spcAft>
                          <a:spcPts val="0"/>
                        </a:spcAft>
                        <a:buClrTx/>
                        <a:buSzTx/>
                        <a:buFontTx/>
                        <a:buNone/>
                        <a:tabLst/>
                        <a:defRPr/>
                      </a:pPr>
                      <a:r>
                        <a:rPr lang="en-US" sz="1000" dirty="0">
                          <a:latin typeface="Helvetica Neue" panose="020B0604020202020204"/>
                        </a:rPr>
                        <a:t>Average Duration of 2 Longest Occupations (</a:t>
                      </a:r>
                      <a:r>
                        <a:rPr lang="en-US" sz="1000" dirty="0" err="1">
                          <a:latin typeface="Helvetica Neue" panose="020B0604020202020204"/>
                        </a:rPr>
                        <a:t>t</a:t>
                      </a:r>
                      <a:r>
                        <a:rPr lang="en-US" sz="1000" b="1" baseline="-25000" dirty="0" err="1">
                          <a:latin typeface="Helvetica Neue" panose="020B0604020202020204"/>
                        </a:rPr>
                        <a:t>avg</a:t>
                      </a:r>
                      <a:r>
                        <a:rPr lang="en-US" sz="1000" dirty="0">
                          <a:latin typeface="Helvetica Neue" panose="020B0604020202020204"/>
                        </a:rPr>
                        <a:t>)</a:t>
                      </a:r>
                    </a:p>
                  </a:txBody>
                  <a:tcPr/>
                </a:tc>
                <a:tc>
                  <a:txBody>
                    <a:bodyPr/>
                    <a:lstStyle/>
                    <a:p>
                      <a:r>
                        <a:rPr lang="en-US" sz="1000" dirty="0">
                          <a:latin typeface="Helvetica Neue" panose="020B0604020202020204"/>
                        </a:rPr>
                        <a:t>Maximum Distance (km)</a:t>
                      </a:r>
                    </a:p>
                  </a:txBody>
                  <a:tcPr/>
                </a:tc>
                <a:extLst>
                  <a:ext uri="{0D108BD9-81ED-4DB2-BD59-A6C34878D82A}">
                    <a16:rowId xmlns:a16="http://schemas.microsoft.com/office/drawing/2014/main" val="2936503028"/>
                  </a:ext>
                </a:extLst>
              </a:tr>
              <a:tr h="205358">
                <a:tc>
                  <a:txBody>
                    <a:bodyPr/>
                    <a:lstStyle/>
                    <a:p>
                      <a:r>
                        <a:rPr lang="en-US" sz="1000" dirty="0">
                          <a:latin typeface="Helvetica Neue" panose="020B0604020202020204"/>
                        </a:rPr>
                        <a:t>2 hours or less</a:t>
                      </a:r>
                    </a:p>
                  </a:txBody>
                  <a:tcPr/>
                </a:tc>
                <a:tc>
                  <a:txBody>
                    <a:bodyPr/>
                    <a:lstStyle/>
                    <a:p>
                      <a:r>
                        <a:rPr lang="en-US" sz="1000" dirty="0">
                          <a:latin typeface="Helvetica Neue" panose="020B0604020202020204"/>
                        </a:rPr>
                        <a:t>30 km</a:t>
                      </a:r>
                    </a:p>
                  </a:txBody>
                  <a:tcPr/>
                </a:tc>
                <a:extLst>
                  <a:ext uri="{0D108BD9-81ED-4DB2-BD59-A6C34878D82A}">
                    <a16:rowId xmlns:a16="http://schemas.microsoft.com/office/drawing/2014/main" val="4059560139"/>
                  </a:ext>
                </a:extLst>
              </a:tr>
              <a:tr h="157669">
                <a:tc>
                  <a:txBody>
                    <a:bodyPr/>
                    <a:lstStyle/>
                    <a:p>
                      <a:r>
                        <a:rPr lang="en-US" sz="1000" dirty="0">
                          <a:latin typeface="Helvetica Neue" panose="020B0604020202020204"/>
                        </a:rPr>
                        <a:t>3 hours</a:t>
                      </a:r>
                    </a:p>
                  </a:txBody>
                  <a:tcPr/>
                </a:tc>
                <a:tc>
                  <a:txBody>
                    <a:bodyPr/>
                    <a:lstStyle/>
                    <a:p>
                      <a:r>
                        <a:rPr lang="en-US" sz="1000" dirty="0">
                          <a:latin typeface="Helvetica Neue" panose="020B0604020202020204"/>
                        </a:rPr>
                        <a:t>35 km</a:t>
                      </a:r>
                    </a:p>
                  </a:txBody>
                  <a:tcPr/>
                </a:tc>
                <a:extLst>
                  <a:ext uri="{0D108BD9-81ED-4DB2-BD59-A6C34878D82A}">
                    <a16:rowId xmlns:a16="http://schemas.microsoft.com/office/drawing/2014/main" val="784256768"/>
                  </a:ext>
                </a:extLst>
              </a:tr>
              <a:tr h="125220">
                <a:tc>
                  <a:txBody>
                    <a:bodyPr/>
                    <a:lstStyle/>
                    <a:p>
                      <a:r>
                        <a:rPr lang="en-US" sz="1000" dirty="0">
                          <a:latin typeface="Helvetica Neue" panose="020B0604020202020204"/>
                        </a:rPr>
                        <a:t>4 hours</a:t>
                      </a:r>
                    </a:p>
                  </a:txBody>
                  <a:tcPr/>
                </a:tc>
                <a:tc>
                  <a:txBody>
                    <a:bodyPr/>
                    <a:lstStyle/>
                    <a:p>
                      <a:r>
                        <a:rPr lang="en-US" sz="1000" dirty="0">
                          <a:latin typeface="Helvetica Neue" panose="020B0604020202020204"/>
                        </a:rPr>
                        <a:t>40 km</a:t>
                      </a:r>
                    </a:p>
                  </a:txBody>
                  <a:tcPr/>
                </a:tc>
                <a:extLst>
                  <a:ext uri="{0D108BD9-81ED-4DB2-BD59-A6C34878D82A}">
                    <a16:rowId xmlns:a16="http://schemas.microsoft.com/office/drawing/2014/main" val="3303920996"/>
                  </a:ext>
                </a:extLst>
              </a:tr>
              <a:tr h="0">
                <a:tc>
                  <a:txBody>
                    <a:bodyPr/>
                    <a:lstStyle/>
                    <a:p>
                      <a:r>
                        <a:rPr lang="en-US" sz="1000" dirty="0">
                          <a:latin typeface="Helvetica Neue" panose="020B0604020202020204"/>
                        </a:rPr>
                        <a:t>5 hours</a:t>
                      </a:r>
                    </a:p>
                  </a:txBody>
                  <a:tcPr/>
                </a:tc>
                <a:tc>
                  <a:txBody>
                    <a:bodyPr/>
                    <a:lstStyle/>
                    <a:p>
                      <a:r>
                        <a:rPr lang="en-US" sz="1000" dirty="0">
                          <a:latin typeface="Helvetica Neue" panose="020B0604020202020204"/>
                        </a:rPr>
                        <a:t>45 km</a:t>
                      </a:r>
                    </a:p>
                  </a:txBody>
                  <a:tcPr/>
                </a:tc>
                <a:extLst>
                  <a:ext uri="{0D108BD9-81ED-4DB2-BD59-A6C34878D82A}">
                    <a16:rowId xmlns:a16="http://schemas.microsoft.com/office/drawing/2014/main" val="193377234"/>
                  </a:ext>
                </a:extLst>
              </a:tr>
              <a:tr h="142522">
                <a:tc>
                  <a:txBody>
                    <a:bodyPr/>
                    <a:lstStyle/>
                    <a:p>
                      <a:r>
                        <a:rPr lang="en-US" sz="1000" dirty="0">
                          <a:latin typeface="Helvetica Neue" panose="020B0604020202020204"/>
                        </a:rPr>
                        <a:t>6 hours or more</a:t>
                      </a:r>
                    </a:p>
                  </a:txBody>
                  <a:tcPr/>
                </a:tc>
                <a:tc>
                  <a:txBody>
                    <a:bodyPr/>
                    <a:lstStyle/>
                    <a:p>
                      <a:r>
                        <a:rPr lang="en-US" sz="1000" dirty="0">
                          <a:latin typeface="Helvetica Neue" panose="020B0604020202020204"/>
                        </a:rPr>
                        <a:t>50 km</a:t>
                      </a:r>
                    </a:p>
                  </a:txBody>
                  <a:tcPr/>
                </a:tc>
                <a:extLst>
                  <a:ext uri="{0D108BD9-81ED-4DB2-BD59-A6C34878D82A}">
                    <a16:rowId xmlns:a16="http://schemas.microsoft.com/office/drawing/2014/main" val="3186135391"/>
                  </a:ext>
                </a:extLst>
              </a:tr>
            </a:tbl>
          </a:graphicData>
        </a:graphic>
      </p:graphicFrame>
    </p:spTree>
    <p:extLst>
      <p:ext uri="{BB962C8B-B14F-4D97-AF65-F5344CB8AC3E}">
        <p14:creationId xmlns:p14="http://schemas.microsoft.com/office/powerpoint/2010/main" val="3331182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500"/>
                            </p:stCondLst>
                            <p:childTnLst>
                              <p:par>
                                <p:cTn id="13" presetID="22" presetClass="entr" presetSubtype="4" fill="hold"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2250"/>
                            </p:stCondLst>
                            <p:childTnLst>
                              <p:par>
                                <p:cTn id="17" presetID="22" presetClass="entr" presetSubtype="2" fill="hold" nodeType="afterEffect">
                                  <p:stCondLst>
                                    <p:cond delay="25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03C1F-E861-4BD7-94DA-B8235177017E}"/>
              </a:ext>
            </a:extLst>
          </p:cNvPr>
          <p:cNvSpPr>
            <a:spLocks noGrp="1"/>
          </p:cNvSpPr>
          <p:nvPr>
            <p:ph type="title"/>
          </p:nvPr>
        </p:nvSpPr>
        <p:spPr/>
        <p:txBody>
          <a:bodyPr/>
          <a:lstStyle/>
          <a:p>
            <a:r>
              <a:rPr lang="en-US" dirty="0"/>
              <a:t>Redundancy / No Check</a:t>
            </a:r>
          </a:p>
        </p:txBody>
      </p:sp>
      <p:sp>
        <p:nvSpPr>
          <p:cNvPr id="3" name="Content Placeholder 2">
            <a:extLst>
              <a:ext uri="{FF2B5EF4-FFF2-40B4-BE49-F238E27FC236}">
                <a16:creationId xmlns:a16="http://schemas.microsoft.com/office/drawing/2014/main" id="{21C776B4-43B4-43D4-A073-7516359A4979}"/>
              </a:ext>
            </a:extLst>
          </p:cNvPr>
          <p:cNvSpPr>
            <a:spLocks noGrp="1"/>
          </p:cNvSpPr>
          <p:nvPr>
            <p:ph idx="1"/>
          </p:nvPr>
        </p:nvSpPr>
        <p:spPr/>
        <p:txBody>
          <a:bodyPr/>
          <a:lstStyle/>
          <a:p>
            <a:r>
              <a:rPr lang="en-US" dirty="0"/>
              <a:t>All projects submitted to NGS for publication require at least 2 observations that agree with each other.</a:t>
            </a:r>
          </a:p>
          <a:p>
            <a:r>
              <a:rPr lang="en-US" dirty="0"/>
              <a:t>So, if one fails, then a new session must be scheduled – or reject the mark or session.</a:t>
            </a:r>
          </a:p>
          <a:p>
            <a:r>
              <a:rPr lang="en-US" dirty="0"/>
              <a:t>If you have 3 observations, you can reject one and still have two.</a:t>
            </a:r>
          </a:p>
          <a:p>
            <a:r>
              <a:rPr lang="en-US" dirty="0"/>
              <a:t>Cost to observe vs cost to re-mobilize?</a:t>
            </a:r>
          </a:p>
        </p:txBody>
      </p:sp>
      <p:sp>
        <p:nvSpPr>
          <p:cNvPr id="4" name="Date Placeholder 3">
            <a:extLst>
              <a:ext uri="{FF2B5EF4-FFF2-40B4-BE49-F238E27FC236}">
                <a16:creationId xmlns:a16="http://schemas.microsoft.com/office/drawing/2014/main" id="{EF73FA63-FBB4-4F6F-96D1-15B1CA81123F}"/>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FD2021F-693F-4F09-B037-E5A86213F9F9}"/>
              </a:ext>
            </a:extLst>
          </p:cNvPr>
          <p:cNvSpPr>
            <a:spLocks noGrp="1"/>
          </p:cNvSpPr>
          <p:nvPr>
            <p:ph type="ftr" sz="quarter" idx="11"/>
          </p:nvPr>
        </p:nvSpPr>
        <p:spPr/>
        <p:txBody>
          <a:bodyPr/>
          <a:lstStyle/>
          <a:p>
            <a:pPr>
              <a:defRPr/>
            </a:pPr>
            <a:r>
              <a:rPr lang="en-US"/>
              <a:t>Planning and Execution of an OPUS Project</a:t>
            </a:r>
          </a:p>
        </p:txBody>
      </p:sp>
      <p:sp>
        <p:nvSpPr>
          <p:cNvPr id="6" name="Slide Number Placeholder 5">
            <a:extLst>
              <a:ext uri="{FF2B5EF4-FFF2-40B4-BE49-F238E27FC236}">
                <a16:creationId xmlns:a16="http://schemas.microsoft.com/office/drawing/2014/main" id="{80BE5417-7801-4042-A8CD-9C855D095DF0}"/>
              </a:ext>
            </a:extLst>
          </p:cNvPr>
          <p:cNvSpPr>
            <a:spLocks noGrp="1"/>
          </p:cNvSpPr>
          <p:nvPr>
            <p:ph type="sldNum" sz="quarter" idx="12"/>
          </p:nvPr>
        </p:nvSpPr>
        <p:spPr/>
        <p:txBody>
          <a:bodyPr/>
          <a:lstStyle/>
          <a:p>
            <a:pPr>
              <a:defRPr/>
            </a:pPr>
            <a:fld id="{E220C3D0-729A-4A15-8E23-72CBC95666E6}" type="slidenum">
              <a:rPr lang="en-US" smtClean="0"/>
              <a:pPr>
                <a:defRPr/>
              </a:pPr>
              <a:t>4</a:t>
            </a:fld>
            <a:endParaRPr lang="en-US"/>
          </a:p>
        </p:txBody>
      </p:sp>
      <p:sp>
        <p:nvSpPr>
          <p:cNvPr id="7" name="TextBox 6">
            <a:extLst>
              <a:ext uri="{FF2B5EF4-FFF2-40B4-BE49-F238E27FC236}">
                <a16:creationId xmlns:a16="http://schemas.microsoft.com/office/drawing/2014/main" id="{CBCF0002-4777-49FC-AA8A-793A0FB703A4}"/>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4048856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15504"/>
            <a:ext cx="6172200" cy="857250"/>
          </a:xfrm>
        </p:spPr>
        <p:txBody>
          <a:bodyPr>
            <a:noAutofit/>
          </a:bodyPr>
          <a:lstStyle/>
          <a:p>
            <a:r>
              <a:rPr lang="en-US" sz="2000" dirty="0">
                <a:latin typeface="Helvetica Neue" panose="020B0604020202020204"/>
                <a:cs typeface="Times New Roman" panose="02020603050405020304" pitchFamily="18" charset="0"/>
              </a:rPr>
              <a:t>Requirements for Vertical Control</a:t>
            </a:r>
            <a:endParaRPr lang="en-US" sz="2000" dirty="0">
              <a:cs typeface="Times New Roman" panose="02020603050405020304" pitchFamily="18" charset="0"/>
            </a:endParaRPr>
          </a:p>
        </p:txBody>
      </p:sp>
      <p:sp>
        <p:nvSpPr>
          <p:cNvPr id="4" name="Date Placeholder 3">
            <a:extLst>
              <a:ext uri="{FF2B5EF4-FFF2-40B4-BE49-F238E27FC236}">
                <a16:creationId xmlns:a16="http://schemas.microsoft.com/office/drawing/2014/main" id="{D162F6C2-4305-4D28-A696-2A1D91765058}"/>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76E5917A-1C22-43CD-9094-DC4D08868226}"/>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CCD02421-F197-460E-8057-BCCE0F658B35}"/>
              </a:ext>
            </a:extLst>
          </p:cNvPr>
          <p:cNvSpPr>
            <a:spLocks noGrp="1"/>
          </p:cNvSpPr>
          <p:nvPr>
            <p:ph type="sldNum" sz="quarter" idx="12"/>
          </p:nvPr>
        </p:nvSpPr>
        <p:spPr/>
        <p:txBody>
          <a:bodyPr/>
          <a:lstStyle/>
          <a:p>
            <a:fld id="{D3D538F9-49A3-B84F-B36B-A7030CDE5D5B}" type="slidenum">
              <a:rPr lang="en-US" smtClean="0"/>
              <a:t>40</a:t>
            </a:fld>
            <a:endParaRPr lang="en-US"/>
          </a:p>
        </p:txBody>
      </p:sp>
      <p:sp>
        <p:nvSpPr>
          <p:cNvPr id="12" name="Content Placeholder 2"/>
          <p:cNvSpPr txBox="1">
            <a:spLocks/>
          </p:cNvSpPr>
          <p:nvPr/>
        </p:nvSpPr>
        <p:spPr>
          <a:xfrm>
            <a:off x="3429000" y="1924473"/>
            <a:ext cx="3227379" cy="1812950"/>
          </a:xfrm>
          <a:prstGeom prst="rect">
            <a:avLst/>
          </a:prstGeom>
        </p:spPr>
        <p:txBody>
          <a:bodyPr vert="horz" lIns="51435" tIns="25718" rIns="51435" bIns="25718"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50" dirty="0">
                <a:latin typeface="Helvetica Neue" panose="020B0604020202020204" charset="0"/>
                <a:cs typeface="Times New Roman" panose="02020603050405020304" pitchFamily="18" charset="0"/>
              </a:rPr>
              <a:t>Deep dive on control mark spacing</a:t>
            </a:r>
          </a:p>
          <a:p>
            <a:endParaRPr lang="en-US" altLang="en-US" sz="900" dirty="0">
              <a:latin typeface="Helvetica Neue" panose="020B0604020202020204" charset="0"/>
              <a:cs typeface="Times New Roman" panose="02020603050405020304" pitchFamily="18" charset="0"/>
            </a:endParaRPr>
          </a:p>
          <a:p>
            <a:r>
              <a:rPr lang="en-US" altLang="en-US" sz="900" dirty="0">
                <a:latin typeface="Helvetica Neue" panose="020B0604020202020204" charset="0"/>
                <a:cs typeface="Times New Roman" panose="02020603050405020304" pitchFamily="18" charset="0"/>
              </a:rPr>
              <a:t>Occupy bench marks with “valid” existing orthometric heights</a:t>
            </a:r>
          </a:p>
          <a:p>
            <a:pPr lvl="1"/>
            <a:r>
              <a:rPr lang="en-US" altLang="en-US" sz="900" dirty="0">
                <a:latin typeface="Helvetica Neue" panose="020B0604020202020204" charset="0"/>
                <a:cs typeface="Times New Roman" panose="02020603050405020304" pitchFamily="18" charset="0"/>
              </a:rPr>
              <a:t>Distributed every ~30-50 km</a:t>
            </a:r>
          </a:p>
          <a:p>
            <a:pPr lvl="1"/>
            <a:r>
              <a:rPr lang="en-US" altLang="en-US" sz="900" i="1" dirty="0">
                <a:latin typeface="Helvetica Neue" panose="020B0604020202020204" charset="0"/>
                <a:cs typeface="Times New Roman" panose="02020603050405020304" pitchFamily="18" charset="0"/>
              </a:rPr>
              <a:t>Minimum</a:t>
            </a:r>
            <a:r>
              <a:rPr lang="en-US" altLang="en-US" sz="900" dirty="0">
                <a:latin typeface="Helvetica Neue" panose="020B0604020202020204" charset="0"/>
                <a:cs typeface="Times New Roman" panose="02020603050405020304" pitchFamily="18" charset="0"/>
              </a:rPr>
              <a:t> of two (2) valid control marks per non-control or new mark</a:t>
            </a:r>
          </a:p>
          <a:p>
            <a:pPr lvl="1"/>
            <a:r>
              <a:rPr lang="en-US" altLang="en-US" sz="900" dirty="0">
                <a:latin typeface="Helvetica Neue" panose="020B0604020202020204" charset="0"/>
                <a:cs typeface="Times New Roman" panose="02020603050405020304" pitchFamily="18" charset="0"/>
              </a:rPr>
              <a:t>Adhere to </a:t>
            </a:r>
            <a:r>
              <a:rPr lang="en-US" sz="900" dirty="0">
                <a:latin typeface="Helvetica Neue" panose="020B0604020202020204" charset="0"/>
              </a:rPr>
              <a:t>Maximum Distance to Vertical Constraints </a:t>
            </a:r>
            <a:r>
              <a:rPr lang="en-US" altLang="en-US" sz="900" dirty="0">
                <a:latin typeface="Helvetica Neue" panose="020B0604020202020204" charset="0"/>
                <a:cs typeface="Times New Roman" panose="02020603050405020304" pitchFamily="18" charset="0"/>
              </a:rPr>
              <a:t>requirement (see Chart)</a:t>
            </a:r>
          </a:p>
        </p:txBody>
      </p:sp>
      <p:grpSp>
        <p:nvGrpSpPr>
          <p:cNvPr id="10" name="Group 9">
            <a:extLst>
              <a:ext uri="{FF2B5EF4-FFF2-40B4-BE49-F238E27FC236}">
                <a16:creationId xmlns:a16="http://schemas.microsoft.com/office/drawing/2014/main" id="{BD67490C-1A30-F3CB-2B5D-40672349E55B}"/>
              </a:ext>
            </a:extLst>
          </p:cNvPr>
          <p:cNvGrpSpPr/>
          <p:nvPr/>
        </p:nvGrpSpPr>
        <p:grpSpPr>
          <a:xfrm>
            <a:off x="1249099" y="1900796"/>
            <a:ext cx="2644985" cy="2108757"/>
            <a:chOff x="5317885" y="1635250"/>
            <a:chExt cx="3526647" cy="2811676"/>
          </a:xfrm>
        </p:grpSpPr>
        <p:sp>
          <p:nvSpPr>
            <p:cNvPr id="11" name="TextBox 10">
              <a:extLst>
                <a:ext uri="{FF2B5EF4-FFF2-40B4-BE49-F238E27FC236}">
                  <a16:creationId xmlns:a16="http://schemas.microsoft.com/office/drawing/2014/main" id="{2BBD5676-E4C0-3B4D-2CF9-970C4883AD59}"/>
                </a:ext>
              </a:extLst>
            </p:cNvPr>
            <p:cNvSpPr txBox="1"/>
            <p:nvPr/>
          </p:nvSpPr>
          <p:spPr>
            <a:xfrm rot="18294379">
              <a:off x="5927830" y="1649077"/>
              <a:ext cx="963616" cy="935961"/>
            </a:xfrm>
            <a:prstGeom prst="rect">
              <a:avLst/>
            </a:prstGeom>
            <a:noFill/>
          </p:spPr>
          <p:txBody>
            <a:bodyPr wrap="square" rtlCol="0">
              <a:prstTxWarp prst="textCircle">
                <a:avLst>
                  <a:gd name="adj" fmla="val 17123347"/>
                </a:avLst>
              </a:prstTxWarp>
              <a:spAutoFit/>
            </a:bodyPr>
            <a:lstStyle/>
            <a:p>
              <a:r>
                <a:rPr lang="en-US" sz="1013" dirty="0">
                  <a:latin typeface="Helvetica Neue" panose="020B0604020202020204" charset="0"/>
                  <a:cs typeface="Times New Roman" panose="02020603050405020304" pitchFamily="18" charset="0"/>
                </a:rPr>
                <a:t>30km radius</a:t>
              </a:r>
            </a:p>
          </p:txBody>
        </p:sp>
        <p:sp>
          <p:nvSpPr>
            <p:cNvPr id="13" name="Oval 12">
              <a:extLst>
                <a:ext uri="{FF2B5EF4-FFF2-40B4-BE49-F238E27FC236}">
                  <a16:creationId xmlns:a16="http://schemas.microsoft.com/office/drawing/2014/main" id="{430D1FB3-F2B6-E92C-419F-DD7A19B43A64}"/>
                </a:ext>
              </a:extLst>
            </p:cNvPr>
            <p:cNvSpPr/>
            <p:nvPr/>
          </p:nvSpPr>
          <p:spPr>
            <a:xfrm>
              <a:off x="6010687" y="3030069"/>
              <a:ext cx="834197" cy="834197"/>
            </a:xfrm>
            <a:prstGeom prst="ellipse">
              <a:avLst/>
            </a:prstGeom>
            <a:solidFill>
              <a:srgbClr val="0070C0">
                <a:alpha val="5000"/>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14" name="Oval 13">
              <a:extLst>
                <a:ext uri="{FF2B5EF4-FFF2-40B4-BE49-F238E27FC236}">
                  <a16:creationId xmlns:a16="http://schemas.microsoft.com/office/drawing/2014/main" id="{F9FA62D2-ECBC-B0EF-17B8-3067E5C77A97}"/>
                </a:ext>
              </a:extLst>
            </p:cNvPr>
            <p:cNvSpPr/>
            <p:nvPr/>
          </p:nvSpPr>
          <p:spPr>
            <a:xfrm>
              <a:off x="5317885" y="2881150"/>
              <a:ext cx="834197" cy="834197"/>
            </a:xfrm>
            <a:prstGeom prst="ellipse">
              <a:avLst/>
            </a:prstGeom>
            <a:solidFill>
              <a:srgbClr val="0070C0">
                <a:alpha val="5000"/>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15" name="Oval 14">
              <a:extLst>
                <a:ext uri="{FF2B5EF4-FFF2-40B4-BE49-F238E27FC236}">
                  <a16:creationId xmlns:a16="http://schemas.microsoft.com/office/drawing/2014/main" id="{5A16BD54-1D24-8BC7-8825-D34A3AC9F6B4}"/>
                </a:ext>
              </a:extLst>
            </p:cNvPr>
            <p:cNvSpPr/>
            <p:nvPr/>
          </p:nvSpPr>
          <p:spPr>
            <a:xfrm>
              <a:off x="5522758" y="2190174"/>
              <a:ext cx="834197" cy="834197"/>
            </a:xfrm>
            <a:prstGeom prst="ellipse">
              <a:avLst/>
            </a:prstGeom>
            <a:solidFill>
              <a:srgbClr val="0070C0">
                <a:alpha val="5000"/>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16" name="Oval 15">
              <a:extLst>
                <a:ext uri="{FF2B5EF4-FFF2-40B4-BE49-F238E27FC236}">
                  <a16:creationId xmlns:a16="http://schemas.microsoft.com/office/drawing/2014/main" id="{7D90CC5C-EDD5-C961-3A3C-26CAA012B60E}"/>
                </a:ext>
              </a:extLst>
            </p:cNvPr>
            <p:cNvSpPr/>
            <p:nvPr/>
          </p:nvSpPr>
          <p:spPr>
            <a:xfrm>
              <a:off x="6018989" y="2460983"/>
              <a:ext cx="834197" cy="834197"/>
            </a:xfrm>
            <a:prstGeom prst="ellipse">
              <a:avLst/>
            </a:prstGeom>
            <a:solidFill>
              <a:srgbClr val="0070C0">
                <a:alpha val="5000"/>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17" name="Oval 16">
              <a:extLst>
                <a:ext uri="{FF2B5EF4-FFF2-40B4-BE49-F238E27FC236}">
                  <a16:creationId xmlns:a16="http://schemas.microsoft.com/office/drawing/2014/main" id="{F7B0C4A7-1E11-F94D-6511-25008064E482}"/>
                </a:ext>
              </a:extLst>
            </p:cNvPr>
            <p:cNvSpPr/>
            <p:nvPr/>
          </p:nvSpPr>
          <p:spPr>
            <a:xfrm>
              <a:off x="6744328" y="2460983"/>
              <a:ext cx="834197" cy="834197"/>
            </a:xfrm>
            <a:prstGeom prst="ellipse">
              <a:avLst/>
            </a:prstGeom>
            <a:solidFill>
              <a:srgbClr val="0070C0">
                <a:alpha val="5000"/>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18" name="Oval 17">
              <a:extLst>
                <a:ext uri="{FF2B5EF4-FFF2-40B4-BE49-F238E27FC236}">
                  <a16:creationId xmlns:a16="http://schemas.microsoft.com/office/drawing/2014/main" id="{9FDC23B9-2E49-8635-6CA2-B24DFBA893E4}"/>
                </a:ext>
              </a:extLst>
            </p:cNvPr>
            <p:cNvSpPr/>
            <p:nvPr/>
          </p:nvSpPr>
          <p:spPr>
            <a:xfrm>
              <a:off x="6546514" y="1975945"/>
              <a:ext cx="834197" cy="834197"/>
            </a:xfrm>
            <a:prstGeom prst="ellipse">
              <a:avLst/>
            </a:prstGeom>
            <a:solidFill>
              <a:srgbClr val="0070C0">
                <a:alpha val="5000"/>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19" name="Oval 18">
              <a:extLst>
                <a:ext uri="{FF2B5EF4-FFF2-40B4-BE49-F238E27FC236}">
                  <a16:creationId xmlns:a16="http://schemas.microsoft.com/office/drawing/2014/main" id="{A0F8165C-A9E3-7B3C-FE20-F4C36D92AE87}"/>
                </a:ext>
              </a:extLst>
            </p:cNvPr>
            <p:cNvSpPr/>
            <p:nvPr/>
          </p:nvSpPr>
          <p:spPr>
            <a:xfrm>
              <a:off x="5992539" y="1691098"/>
              <a:ext cx="834197" cy="834197"/>
            </a:xfrm>
            <a:prstGeom prst="ellipse">
              <a:avLst/>
            </a:prstGeom>
            <a:solidFill>
              <a:srgbClr val="0070C0">
                <a:alpha val="5000"/>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0" name="Oval 19">
              <a:extLst>
                <a:ext uri="{FF2B5EF4-FFF2-40B4-BE49-F238E27FC236}">
                  <a16:creationId xmlns:a16="http://schemas.microsoft.com/office/drawing/2014/main" id="{9879334E-2002-AEE3-2AE0-5558043EFC98}"/>
                </a:ext>
              </a:extLst>
            </p:cNvPr>
            <p:cNvSpPr/>
            <p:nvPr/>
          </p:nvSpPr>
          <p:spPr>
            <a:xfrm>
              <a:off x="6366792" y="2065351"/>
              <a:ext cx="85692" cy="8569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1" name="Oval 20">
              <a:extLst>
                <a:ext uri="{FF2B5EF4-FFF2-40B4-BE49-F238E27FC236}">
                  <a16:creationId xmlns:a16="http://schemas.microsoft.com/office/drawing/2014/main" id="{63D1A74F-A76A-1039-773F-554AE93F263F}"/>
                </a:ext>
              </a:extLst>
            </p:cNvPr>
            <p:cNvSpPr/>
            <p:nvPr/>
          </p:nvSpPr>
          <p:spPr>
            <a:xfrm>
              <a:off x="6920767" y="2350197"/>
              <a:ext cx="85692" cy="8569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2" name="Oval 21">
              <a:extLst>
                <a:ext uri="{FF2B5EF4-FFF2-40B4-BE49-F238E27FC236}">
                  <a16:creationId xmlns:a16="http://schemas.microsoft.com/office/drawing/2014/main" id="{5CB03A53-B2FB-C26D-140A-D703D4F69193}"/>
                </a:ext>
              </a:extLst>
            </p:cNvPr>
            <p:cNvSpPr/>
            <p:nvPr/>
          </p:nvSpPr>
          <p:spPr>
            <a:xfrm>
              <a:off x="5924994" y="3086108"/>
              <a:ext cx="85692" cy="8569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3" name="Oval 22">
              <a:extLst>
                <a:ext uri="{FF2B5EF4-FFF2-40B4-BE49-F238E27FC236}">
                  <a16:creationId xmlns:a16="http://schemas.microsoft.com/office/drawing/2014/main" id="{89684588-133A-E082-100D-A861B2DC7E8B}"/>
                </a:ext>
              </a:extLst>
            </p:cNvPr>
            <p:cNvSpPr/>
            <p:nvPr/>
          </p:nvSpPr>
          <p:spPr>
            <a:xfrm>
              <a:off x="7118581" y="2832608"/>
              <a:ext cx="85692" cy="8569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4" name="Oval 23">
              <a:extLst>
                <a:ext uri="{FF2B5EF4-FFF2-40B4-BE49-F238E27FC236}">
                  <a16:creationId xmlns:a16="http://schemas.microsoft.com/office/drawing/2014/main" id="{0F951119-A18A-1337-7B58-EAD0071E6562}"/>
                </a:ext>
              </a:extLst>
            </p:cNvPr>
            <p:cNvSpPr/>
            <p:nvPr/>
          </p:nvSpPr>
          <p:spPr>
            <a:xfrm>
              <a:off x="6385414" y="3400710"/>
              <a:ext cx="85692" cy="8569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5" name="Oval 24">
              <a:extLst>
                <a:ext uri="{FF2B5EF4-FFF2-40B4-BE49-F238E27FC236}">
                  <a16:creationId xmlns:a16="http://schemas.microsoft.com/office/drawing/2014/main" id="{52BB678F-1DEC-80EE-5A6E-B75B8137A582}"/>
                </a:ext>
              </a:extLst>
            </p:cNvPr>
            <p:cNvSpPr/>
            <p:nvPr/>
          </p:nvSpPr>
          <p:spPr>
            <a:xfrm>
              <a:off x="6395802" y="2832607"/>
              <a:ext cx="85692" cy="8569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6" name="Oval 25">
              <a:extLst>
                <a:ext uri="{FF2B5EF4-FFF2-40B4-BE49-F238E27FC236}">
                  <a16:creationId xmlns:a16="http://schemas.microsoft.com/office/drawing/2014/main" id="{34A0387A-11AC-ADB9-21B0-5BDD9AC75B4B}"/>
                </a:ext>
              </a:extLst>
            </p:cNvPr>
            <p:cNvSpPr/>
            <p:nvPr/>
          </p:nvSpPr>
          <p:spPr>
            <a:xfrm>
              <a:off x="5894641" y="2564427"/>
              <a:ext cx="85692" cy="8569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7" name="Oval 26">
              <a:extLst>
                <a:ext uri="{FF2B5EF4-FFF2-40B4-BE49-F238E27FC236}">
                  <a16:creationId xmlns:a16="http://schemas.microsoft.com/office/drawing/2014/main" id="{2D1E3D56-D567-D268-840D-098177C6C1B5}"/>
                </a:ext>
              </a:extLst>
            </p:cNvPr>
            <p:cNvSpPr/>
            <p:nvPr/>
          </p:nvSpPr>
          <p:spPr>
            <a:xfrm>
              <a:off x="5692138" y="3252334"/>
              <a:ext cx="85692" cy="8569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8" name="Oval 27">
              <a:extLst>
                <a:ext uri="{FF2B5EF4-FFF2-40B4-BE49-F238E27FC236}">
                  <a16:creationId xmlns:a16="http://schemas.microsoft.com/office/drawing/2014/main" id="{528BE01F-D3CC-FFAC-C7A0-419EE83F115B}"/>
                </a:ext>
              </a:extLst>
            </p:cNvPr>
            <p:cNvSpPr/>
            <p:nvPr/>
          </p:nvSpPr>
          <p:spPr>
            <a:xfrm>
              <a:off x="7058059" y="2651863"/>
              <a:ext cx="85692" cy="8569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29" name="Oval 28">
              <a:extLst>
                <a:ext uri="{FF2B5EF4-FFF2-40B4-BE49-F238E27FC236}">
                  <a16:creationId xmlns:a16="http://schemas.microsoft.com/office/drawing/2014/main" id="{F6F431C0-2E45-2AF9-63F4-54F9041F4BFF}"/>
                </a:ext>
              </a:extLst>
            </p:cNvPr>
            <p:cNvSpPr/>
            <p:nvPr/>
          </p:nvSpPr>
          <p:spPr>
            <a:xfrm>
              <a:off x="6416878" y="2288481"/>
              <a:ext cx="85692" cy="8569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dirty="0">
                <a:latin typeface="Helvetica Neue" panose="020B0604020202020204" charset="0"/>
              </a:endParaRPr>
            </a:p>
          </p:txBody>
        </p:sp>
        <p:sp>
          <p:nvSpPr>
            <p:cNvPr id="30" name="Oval 29">
              <a:extLst>
                <a:ext uri="{FF2B5EF4-FFF2-40B4-BE49-F238E27FC236}">
                  <a16:creationId xmlns:a16="http://schemas.microsoft.com/office/drawing/2014/main" id="{5E116EFE-61CC-22EA-ADB0-8E46662F76F6}"/>
                </a:ext>
              </a:extLst>
            </p:cNvPr>
            <p:cNvSpPr/>
            <p:nvPr/>
          </p:nvSpPr>
          <p:spPr>
            <a:xfrm>
              <a:off x="6741044" y="2497928"/>
              <a:ext cx="85692" cy="8569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dirty="0">
                <a:latin typeface="Helvetica Neue" panose="020B0604020202020204" charset="0"/>
              </a:endParaRPr>
            </a:p>
          </p:txBody>
        </p:sp>
        <p:sp>
          <p:nvSpPr>
            <p:cNvPr id="31" name="Oval 30">
              <a:extLst>
                <a:ext uri="{FF2B5EF4-FFF2-40B4-BE49-F238E27FC236}">
                  <a16:creationId xmlns:a16="http://schemas.microsoft.com/office/drawing/2014/main" id="{24BF5A97-0484-5950-10B9-D25A95A1C736}"/>
                </a:ext>
              </a:extLst>
            </p:cNvPr>
            <p:cNvSpPr/>
            <p:nvPr/>
          </p:nvSpPr>
          <p:spPr>
            <a:xfrm>
              <a:off x="6054198" y="2262764"/>
              <a:ext cx="85692" cy="8569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dirty="0">
                <a:latin typeface="Helvetica Neue" panose="020B0604020202020204" charset="0"/>
              </a:endParaRPr>
            </a:p>
          </p:txBody>
        </p:sp>
        <p:sp>
          <p:nvSpPr>
            <p:cNvPr id="32" name="Oval 31">
              <a:extLst>
                <a:ext uri="{FF2B5EF4-FFF2-40B4-BE49-F238E27FC236}">
                  <a16:creationId xmlns:a16="http://schemas.microsoft.com/office/drawing/2014/main" id="{E8848E52-C4A9-BA51-F561-4B1220C9E5C5}"/>
                </a:ext>
              </a:extLst>
            </p:cNvPr>
            <p:cNvSpPr/>
            <p:nvPr/>
          </p:nvSpPr>
          <p:spPr>
            <a:xfrm>
              <a:off x="5876178" y="2804249"/>
              <a:ext cx="85692" cy="8569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dirty="0">
                <a:latin typeface="Helvetica Neue" panose="020B0604020202020204" charset="0"/>
              </a:endParaRPr>
            </a:p>
          </p:txBody>
        </p:sp>
        <p:sp>
          <p:nvSpPr>
            <p:cNvPr id="33" name="Oval 32">
              <a:extLst>
                <a:ext uri="{FF2B5EF4-FFF2-40B4-BE49-F238E27FC236}">
                  <a16:creationId xmlns:a16="http://schemas.microsoft.com/office/drawing/2014/main" id="{7D217B12-C494-6186-7996-29E9C3A07060}"/>
                </a:ext>
              </a:extLst>
            </p:cNvPr>
            <p:cNvSpPr/>
            <p:nvPr/>
          </p:nvSpPr>
          <p:spPr>
            <a:xfrm>
              <a:off x="6374032" y="3172542"/>
              <a:ext cx="85692" cy="8569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dirty="0">
                <a:latin typeface="Helvetica Neue" panose="020B0604020202020204" charset="0"/>
              </a:endParaRPr>
            </a:p>
          </p:txBody>
        </p:sp>
        <p:sp>
          <p:nvSpPr>
            <p:cNvPr id="34" name="Oval 33">
              <a:extLst>
                <a:ext uri="{FF2B5EF4-FFF2-40B4-BE49-F238E27FC236}">
                  <a16:creationId xmlns:a16="http://schemas.microsoft.com/office/drawing/2014/main" id="{D6BAF28C-8A46-BFA9-AB8A-4A56491205C7}"/>
                </a:ext>
              </a:extLst>
            </p:cNvPr>
            <p:cNvSpPr/>
            <p:nvPr/>
          </p:nvSpPr>
          <p:spPr>
            <a:xfrm>
              <a:off x="6755216" y="3133534"/>
              <a:ext cx="85692" cy="8569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36" name="Oval 35">
              <a:extLst>
                <a:ext uri="{FF2B5EF4-FFF2-40B4-BE49-F238E27FC236}">
                  <a16:creationId xmlns:a16="http://schemas.microsoft.com/office/drawing/2014/main" id="{7570ED69-254B-4D2E-53A6-7C7A17CC33B6}"/>
                </a:ext>
              </a:extLst>
            </p:cNvPr>
            <p:cNvSpPr/>
            <p:nvPr/>
          </p:nvSpPr>
          <p:spPr>
            <a:xfrm>
              <a:off x="5516509" y="4024028"/>
              <a:ext cx="94232" cy="9423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37" name="Oval 36">
              <a:extLst>
                <a:ext uri="{FF2B5EF4-FFF2-40B4-BE49-F238E27FC236}">
                  <a16:creationId xmlns:a16="http://schemas.microsoft.com/office/drawing/2014/main" id="{30660AF2-21A1-12A0-42DC-3349317D2248}"/>
                </a:ext>
              </a:extLst>
            </p:cNvPr>
            <p:cNvSpPr/>
            <p:nvPr/>
          </p:nvSpPr>
          <p:spPr>
            <a:xfrm>
              <a:off x="5516509" y="4218991"/>
              <a:ext cx="94232" cy="9423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latin typeface="Helvetica Neue" panose="020B0604020202020204" charset="0"/>
              </a:endParaRPr>
            </a:p>
          </p:txBody>
        </p:sp>
        <p:sp>
          <p:nvSpPr>
            <p:cNvPr id="38" name="TextBox 37">
              <a:extLst>
                <a:ext uri="{FF2B5EF4-FFF2-40B4-BE49-F238E27FC236}">
                  <a16:creationId xmlns:a16="http://schemas.microsoft.com/office/drawing/2014/main" id="{11515DA3-F699-CEA4-9E7B-09D0A11CD3BD}"/>
                </a:ext>
              </a:extLst>
            </p:cNvPr>
            <p:cNvSpPr txBox="1"/>
            <p:nvPr/>
          </p:nvSpPr>
          <p:spPr>
            <a:xfrm>
              <a:off x="5692138" y="3935274"/>
              <a:ext cx="3152394" cy="307776"/>
            </a:xfrm>
            <a:prstGeom prst="rect">
              <a:avLst/>
            </a:prstGeom>
            <a:noFill/>
          </p:spPr>
          <p:txBody>
            <a:bodyPr wrap="square" rtlCol="0">
              <a:spAutoFit/>
            </a:bodyPr>
            <a:lstStyle/>
            <a:p>
              <a:r>
                <a:rPr lang="en-US" sz="900" dirty="0">
                  <a:latin typeface="Helvetica Neue" panose="020B0604020202020204" charset="0"/>
                  <a:cs typeface="Times New Roman" panose="02020603050405020304" pitchFamily="18" charset="0"/>
                </a:rPr>
                <a:t>Existing vertical control survey mark (7)</a:t>
              </a:r>
            </a:p>
          </p:txBody>
        </p:sp>
        <p:sp>
          <p:nvSpPr>
            <p:cNvPr id="39" name="TextBox 38">
              <a:extLst>
                <a:ext uri="{FF2B5EF4-FFF2-40B4-BE49-F238E27FC236}">
                  <a16:creationId xmlns:a16="http://schemas.microsoft.com/office/drawing/2014/main" id="{EBF3DC06-98BA-E1AC-B85D-971C71A0FBA6}"/>
                </a:ext>
              </a:extLst>
            </p:cNvPr>
            <p:cNvSpPr txBox="1"/>
            <p:nvPr/>
          </p:nvSpPr>
          <p:spPr>
            <a:xfrm>
              <a:off x="5692138" y="4139150"/>
              <a:ext cx="3152394" cy="307776"/>
            </a:xfrm>
            <a:prstGeom prst="rect">
              <a:avLst/>
            </a:prstGeom>
            <a:noFill/>
          </p:spPr>
          <p:txBody>
            <a:bodyPr wrap="square" rtlCol="0">
              <a:spAutoFit/>
            </a:bodyPr>
            <a:lstStyle/>
            <a:p>
              <a:r>
                <a:rPr lang="en-US" sz="900" dirty="0">
                  <a:latin typeface="Helvetica Neue" panose="020B0604020202020204" charset="0"/>
                  <a:cs typeface="Times New Roman" panose="02020603050405020304" pitchFamily="18" charset="0"/>
                </a:rPr>
                <a:t>New non-control survey mark (8)</a:t>
              </a:r>
            </a:p>
          </p:txBody>
        </p:sp>
      </p:grpSp>
      <p:sp>
        <p:nvSpPr>
          <p:cNvPr id="3" name="TextBox 2">
            <a:extLst>
              <a:ext uri="{FF2B5EF4-FFF2-40B4-BE49-F238E27FC236}">
                <a16:creationId xmlns:a16="http://schemas.microsoft.com/office/drawing/2014/main" id="{B56F5973-2A46-CC06-F8DD-B7210CEE6E66}"/>
              </a:ext>
            </a:extLst>
          </p:cNvPr>
          <p:cNvSpPr txBox="1"/>
          <p:nvPr/>
        </p:nvSpPr>
        <p:spPr>
          <a:xfrm rot="21086858">
            <a:off x="3301189" y="3863412"/>
            <a:ext cx="2932496" cy="430887"/>
          </a:xfrm>
          <a:prstGeom prst="rect">
            <a:avLst/>
          </a:prstGeom>
          <a:noFill/>
        </p:spPr>
        <p:txBody>
          <a:bodyPr wrap="square" rtlCol="0">
            <a:spAutoFit/>
          </a:bodyPr>
          <a:lstStyle/>
          <a:p>
            <a:r>
              <a:rPr lang="en-US" sz="1100" dirty="0">
                <a:solidFill>
                  <a:srgbClr val="FF0000"/>
                </a:solidFill>
              </a:rPr>
              <a:t>New Marks falling in the overlap of 2 circles are within 30 km of 2 existing benchmarks (j, m, p).</a:t>
            </a:r>
          </a:p>
        </p:txBody>
      </p:sp>
      <p:sp>
        <p:nvSpPr>
          <p:cNvPr id="9" name="TextBox 8">
            <a:extLst>
              <a:ext uri="{FF2B5EF4-FFF2-40B4-BE49-F238E27FC236}">
                <a16:creationId xmlns:a16="http://schemas.microsoft.com/office/drawing/2014/main" id="{C78DA595-DC7C-87C6-2BA1-85ACD10BBF65}"/>
              </a:ext>
            </a:extLst>
          </p:cNvPr>
          <p:cNvSpPr txBox="1"/>
          <p:nvPr/>
        </p:nvSpPr>
        <p:spPr>
          <a:xfrm>
            <a:off x="621849" y="1389825"/>
            <a:ext cx="2640143" cy="307777"/>
          </a:xfrm>
          <a:prstGeom prst="rect">
            <a:avLst/>
          </a:prstGeom>
          <a:noFill/>
        </p:spPr>
        <p:txBody>
          <a:bodyPr wrap="square">
            <a:spAutoFit/>
          </a:bodyPr>
          <a:lstStyle/>
          <a:p>
            <a:r>
              <a:rPr lang="en-US" sz="1400" dirty="0">
                <a:solidFill>
                  <a:srgbClr val="000000"/>
                </a:solidFill>
                <a:latin typeface="Helvetica Neue" panose="020B0604020202020204" charset="0"/>
              </a:rPr>
              <a:t>Benchmark Spacing Diagram</a:t>
            </a:r>
            <a:endParaRPr lang="en-US" sz="1400" dirty="0">
              <a:latin typeface="Helvetica Neue" panose="020B0604020202020204" charset="0"/>
            </a:endParaRPr>
          </a:p>
        </p:txBody>
      </p:sp>
      <p:sp>
        <p:nvSpPr>
          <p:cNvPr id="7" name="TextBox 6">
            <a:extLst>
              <a:ext uri="{FF2B5EF4-FFF2-40B4-BE49-F238E27FC236}">
                <a16:creationId xmlns:a16="http://schemas.microsoft.com/office/drawing/2014/main" id="{DC66DA8D-5413-5C3C-6873-ABE4859DB2C8}"/>
              </a:ext>
            </a:extLst>
          </p:cNvPr>
          <p:cNvSpPr txBox="1"/>
          <p:nvPr/>
        </p:nvSpPr>
        <p:spPr>
          <a:xfrm>
            <a:off x="1633772" y="2292991"/>
            <a:ext cx="239472" cy="230832"/>
          </a:xfrm>
          <a:prstGeom prst="rect">
            <a:avLst/>
          </a:prstGeom>
          <a:noFill/>
        </p:spPr>
        <p:txBody>
          <a:bodyPr wrap="square" rtlCol="0">
            <a:spAutoFit/>
          </a:bodyPr>
          <a:lstStyle/>
          <a:p>
            <a:r>
              <a:rPr lang="en-US" sz="900" dirty="0"/>
              <a:t>j</a:t>
            </a:r>
          </a:p>
        </p:txBody>
      </p:sp>
      <p:sp>
        <p:nvSpPr>
          <p:cNvPr id="8" name="TextBox 7">
            <a:extLst>
              <a:ext uri="{FF2B5EF4-FFF2-40B4-BE49-F238E27FC236}">
                <a16:creationId xmlns:a16="http://schemas.microsoft.com/office/drawing/2014/main" id="{28934100-7864-F89E-4E73-C26F59E7C1C2}"/>
              </a:ext>
            </a:extLst>
          </p:cNvPr>
          <p:cNvSpPr txBox="1"/>
          <p:nvPr/>
        </p:nvSpPr>
        <p:spPr>
          <a:xfrm>
            <a:off x="2533003" y="2504372"/>
            <a:ext cx="239472" cy="230832"/>
          </a:xfrm>
          <a:prstGeom prst="rect">
            <a:avLst/>
          </a:prstGeom>
          <a:noFill/>
        </p:spPr>
        <p:txBody>
          <a:bodyPr wrap="square" rtlCol="0">
            <a:spAutoFit/>
          </a:bodyPr>
          <a:lstStyle/>
          <a:p>
            <a:r>
              <a:rPr lang="en-US" sz="900" dirty="0"/>
              <a:t>m</a:t>
            </a:r>
          </a:p>
        </p:txBody>
      </p:sp>
      <p:sp>
        <p:nvSpPr>
          <p:cNvPr id="35" name="TextBox 34">
            <a:extLst>
              <a:ext uri="{FF2B5EF4-FFF2-40B4-BE49-F238E27FC236}">
                <a16:creationId xmlns:a16="http://schemas.microsoft.com/office/drawing/2014/main" id="{4EB5E2CE-EB03-5881-8583-C4F2CB4DF764}"/>
              </a:ext>
            </a:extLst>
          </p:cNvPr>
          <p:cNvSpPr txBox="1"/>
          <p:nvPr/>
        </p:nvSpPr>
        <p:spPr>
          <a:xfrm>
            <a:off x="2032865" y="2924288"/>
            <a:ext cx="239472" cy="230832"/>
          </a:xfrm>
          <a:prstGeom prst="rect">
            <a:avLst/>
          </a:prstGeom>
          <a:noFill/>
        </p:spPr>
        <p:txBody>
          <a:bodyPr wrap="square" rtlCol="0">
            <a:spAutoFit/>
          </a:bodyPr>
          <a:lstStyle/>
          <a:p>
            <a:r>
              <a:rPr lang="en-US" sz="900" dirty="0"/>
              <a:t>p</a:t>
            </a:r>
          </a:p>
        </p:txBody>
      </p:sp>
    </p:spTree>
    <p:extLst>
      <p:ext uri="{BB962C8B-B14F-4D97-AF65-F5344CB8AC3E}">
        <p14:creationId xmlns:p14="http://schemas.microsoft.com/office/powerpoint/2010/main" val="8296542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3EBA07D-FD41-48C1-80D8-0ED2FBC6DDFA}"/>
              </a:ext>
            </a:extLst>
          </p:cNvPr>
          <p:cNvSpPr>
            <a:spLocks noGrp="1"/>
          </p:cNvSpPr>
          <p:nvPr>
            <p:ph type="dt" sz="half" idx="10"/>
          </p:nvPr>
        </p:nvSpPr>
        <p:spPr/>
        <p:txBody>
          <a:bodyPr/>
          <a:lstStyle/>
          <a:p>
            <a:r>
              <a:rPr lang="en-US"/>
              <a:t>2023-10-16</a:t>
            </a:r>
          </a:p>
        </p:txBody>
      </p:sp>
      <p:sp>
        <p:nvSpPr>
          <p:cNvPr id="7" name="Footer Placeholder 6">
            <a:extLst>
              <a:ext uri="{FF2B5EF4-FFF2-40B4-BE49-F238E27FC236}">
                <a16:creationId xmlns:a16="http://schemas.microsoft.com/office/drawing/2014/main" id="{2C423B29-322D-4F01-AA63-F17FD6B61008}"/>
              </a:ext>
            </a:extLst>
          </p:cNvPr>
          <p:cNvSpPr>
            <a:spLocks noGrp="1"/>
          </p:cNvSpPr>
          <p:nvPr>
            <p:ph type="ftr" sz="quarter" idx="11"/>
          </p:nvPr>
        </p:nvSpPr>
        <p:spPr/>
        <p:txBody>
          <a:bodyPr/>
          <a:lstStyle/>
          <a:p>
            <a:r>
              <a:rPr lang="en-US"/>
              <a:t>Planning and Execution of an OPUS Project</a:t>
            </a:r>
          </a:p>
        </p:txBody>
      </p:sp>
      <p:sp>
        <p:nvSpPr>
          <p:cNvPr id="8" name="Slide Number Placeholder 7">
            <a:extLst>
              <a:ext uri="{FF2B5EF4-FFF2-40B4-BE49-F238E27FC236}">
                <a16:creationId xmlns:a16="http://schemas.microsoft.com/office/drawing/2014/main" id="{C4958610-993A-4A72-A699-38C2E95C161F}"/>
              </a:ext>
            </a:extLst>
          </p:cNvPr>
          <p:cNvSpPr>
            <a:spLocks noGrp="1"/>
          </p:cNvSpPr>
          <p:nvPr>
            <p:ph type="sldNum" sz="quarter" idx="12"/>
          </p:nvPr>
        </p:nvSpPr>
        <p:spPr/>
        <p:txBody>
          <a:bodyPr/>
          <a:lstStyle/>
          <a:p>
            <a:fld id="{D3D538F9-49A3-B84F-B36B-A7030CDE5D5B}" type="slidenum">
              <a:rPr lang="en-US" smtClean="0"/>
              <a:t>41</a:t>
            </a:fld>
            <a:endParaRPr lang="en-US"/>
          </a:p>
        </p:txBody>
      </p:sp>
      <p:sp>
        <p:nvSpPr>
          <p:cNvPr id="42" name="Title 1">
            <a:extLst>
              <a:ext uri="{FF2B5EF4-FFF2-40B4-BE49-F238E27FC236}">
                <a16:creationId xmlns:a16="http://schemas.microsoft.com/office/drawing/2014/main" id="{35DDEB71-5B49-4EF3-AEF6-BAFFDCB12A7B}"/>
              </a:ext>
            </a:extLst>
          </p:cNvPr>
          <p:cNvSpPr txBox="1">
            <a:spLocks/>
          </p:cNvSpPr>
          <p:nvPr/>
        </p:nvSpPr>
        <p:spPr bwMode="auto">
          <a:xfrm>
            <a:off x="1114425" y="326524"/>
            <a:ext cx="4629150"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noAutofit/>
          </a:bodyPr>
          <a:lstStyle>
            <a:lvl1pPr algn="ctr" defTabSz="257175" rtl="0" eaLnBrk="1" fontAlgn="base" hangingPunct="1">
              <a:spcBef>
                <a:spcPct val="0"/>
              </a:spcBef>
              <a:spcAft>
                <a:spcPct val="0"/>
              </a:spcAft>
              <a:defRPr sz="2475" kern="1200">
                <a:solidFill>
                  <a:schemeClr val="tx1"/>
                </a:solidFill>
                <a:latin typeface="+mj-lt"/>
                <a:ea typeface="MS PGothic" panose="020B0600070205080204" pitchFamily="34" charset="-128"/>
                <a:cs typeface="ＭＳ Ｐゴシック" charset="0"/>
              </a:defRPr>
            </a:lvl1pPr>
            <a:lvl2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2pPr>
            <a:lvl3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3pPr>
            <a:lvl4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4pPr>
            <a:lvl5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5pPr>
            <a:lvl6pPr marL="25717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6pPr>
            <a:lvl7pPr marL="51435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7pPr>
            <a:lvl8pPr marL="77152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8pPr>
            <a:lvl9pPr marL="102870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9pPr>
          </a:lstStyle>
          <a:p>
            <a:r>
              <a:rPr lang="en-US" sz="2000" dirty="0">
                <a:latin typeface="Helvetica Neue" panose="020B0604020202020204"/>
                <a:cs typeface="Times New Roman" panose="02020603050405020304" pitchFamily="18" charset="0"/>
              </a:rPr>
              <a:t>Requirements for Vertical Control</a:t>
            </a:r>
            <a:endParaRPr lang="en-US" sz="2000" dirty="0">
              <a:latin typeface="Calibri" panose="020F0502020204030204" pitchFamily="34" charset="0"/>
              <a:cs typeface="Calibri" panose="020F0502020204030204" pitchFamily="34" charset="0"/>
            </a:endParaRPr>
          </a:p>
        </p:txBody>
      </p:sp>
      <p:graphicFrame>
        <p:nvGraphicFramePr>
          <p:cNvPr id="2" name="Table 1">
            <a:extLst>
              <a:ext uri="{FF2B5EF4-FFF2-40B4-BE49-F238E27FC236}">
                <a16:creationId xmlns:a16="http://schemas.microsoft.com/office/drawing/2014/main" id="{5C031388-6C35-1391-62F8-ED9FE83EBEAA}"/>
              </a:ext>
            </a:extLst>
          </p:cNvPr>
          <p:cNvGraphicFramePr>
            <a:graphicFrameLocks noGrp="1"/>
          </p:cNvGraphicFramePr>
          <p:nvPr>
            <p:extLst>
              <p:ext uri="{D42A27DB-BD31-4B8C-83A1-F6EECF244321}">
                <p14:modId xmlns:p14="http://schemas.microsoft.com/office/powerpoint/2010/main" val="3340040222"/>
              </p:ext>
            </p:extLst>
          </p:nvPr>
        </p:nvGraphicFramePr>
        <p:xfrm>
          <a:off x="698819" y="1657196"/>
          <a:ext cx="4457706" cy="2186940"/>
        </p:xfrm>
        <a:graphic>
          <a:graphicData uri="http://schemas.openxmlformats.org/drawingml/2006/table">
            <a:tbl>
              <a:tblPr/>
              <a:tblGrid>
                <a:gridCol w="642938">
                  <a:extLst>
                    <a:ext uri="{9D8B030D-6E8A-4147-A177-3AD203B41FA5}">
                      <a16:colId xmlns:a16="http://schemas.microsoft.com/office/drawing/2014/main" val="3533850439"/>
                    </a:ext>
                  </a:extLst>
                </a:gridCol>
                <a:gridCol w="228600">
                  <a:extLst>
                    <a:ext uri="{9D8B030D-6E8A-4147-A177-3AD203B41FA5}">
                      <a16:colId xmlns:a16="http://schemas.microsoft.com/office/drawing/2014/main" val="2791451999"/>
                    </a:ext>
                  </a:extLst>
                </a:gridCol>
                <a:gridCol w="448271">
                  <a:extLst>
                    <a:ext uri="{9D8B030D-6E8A-4147-A177-3AD203B41FA5}">
                      <a16:colId xmlns:a16="http://schemas.microsoft.com/office/drawing/2014/main" val="809737803"/>
                    </a:ext>
                  </a:extLst>
                </a:gridCol>
                <a:gridCol w="448271">
                  <a:extLst>
                    <a:ext uri="{9D8B030D-6E8A-4147-A177-3AD203B41FA5}">
                      <a16:colId xmlns:a16="http://schemas.microsoft.com/office/drawing/2014/main" val="3933806279"/>
                    </a:ext>
                  </a:extLst>
                </a:gridCol>
                <a:gridCol w="448271">
                  <a:extLst>
                    <a:ext uri="{9D8B030D-6E8A-4147-A177-3AD203B41FA5}">
                      <a16:colId xmlns:a16="http://schemas.microsoft.com/office/drawing/2014/main" val="2553465180"/>
                    </a:ext>
                  </a:extLst>
                </a:gridCol>
                <a:gridCol w="448271">
                  <a:extLst>
                    <a:ext uri="{9D8B030D-6E8A-4147-A177-3AD203B41FA5}">
                      <a16:colId xmlns:a16="http://schemas.microsoft.com/office/drawing/2014/main" val="971133032"/>
                    </a:ext>
                  </a:extLst>
                </a:gridCol>
                <a:gridCol w="448271">
                  <a:extLst>
                    <a:ext uri="{9D8B030D-6E8A-4147-A177-3AD203B41FA5}">
                      <a16:colId xmlns:a16="http://schemas.microsoft.com/office/drawing/2014/main" val="1251420390"/>
                    </a:ext>
                  </a:extLst>
                </a:gridCol>
                <a:gridCol w="448271">
                  <a:extLst>
                    <a:ext uri="{9D8B030D-6E8A-4147-A177-3AD203B41FA5}">
                      <a16:colId xmlns:a16="http://schemas.microsoft.com/office/drawing/2014/main" val="3502200904"/>
                    </a:ext>
                  </a:extLst>
                </a:gridCol>
                <a:gridCol w="448271">
                  <a:extLst>
                    <a:ext uri="{9D8B030D-6E8A-4147-A177-3AD203B41FA5}">
                      <a16:colId xmlns:a16="http://schemas.microsoft.com/office/drawing/2014/main" val="279596407"/>
                    </a:ext>
                  </a:extLst>
                </a:gridCol>
                <a:gridCol w="448271">
                  <a:extLst>
                    <a:ext uri="{9D8B030D-6E8A-4147-A177-3AD203B41FA5}">
                      <a16:colId xmlns:a16="http://schemas.microsoft.com/office/drawing/2014/main" val="1002092704"/>
                    </a:ext>
                  </a:extLst>
                </a:gridCol>
              </a:tblGrid>
              <a:tr h="220980">
                <a:tc rowSpan="9">
                  <a:txBody>
                    <a:bodyPr/>
                    <a:lstStyle/>
                    <a:p>
                      <a:pPr algn="ctr" rtl="0" fontAlgn="t">
                        <a:spcBef>
                          <a:spcPts val="0"/>
                        </a:spcBef>
                        <a:spcAft>
                          <a:spcPts val="0"/>
                        </a:spcAft>
                      </a:pPr>
                      <a:br>
                        <a:rPr lang="en-US" sz="800">
                          <a:effectLst/>
                        </a:rPr>
                      </a:br>
                      <a:br>
                        <a:rPr lang="en-US" sz="800">
                          <a:effectLst/>
                        </a:rPr>
                      </a:br>
                      <a:br>
                        <a:rPr lang="en-US" sz="800">
                          <a:effectLst/>
                        </a:rPr>
                      </a:br>
                      <a:br>
                        <a:rPr lang="en-US" sz="800">
                          <a:effectLst/>
                        </a:rPr>
                      </a:br>
                      <a:br>
                        <a:rPr lang="en-US" sz="800">
                          <a:effectLst/>
                        </a:rPr>
                      </a:br>
                      <a:br>
                        <a:rPr lang="en-US" sz="800">
                          <a:effectLst/>
                        </a:rPr>
                      </a:br>
                      <a:br>
                        <a:rPr lang="en-US" sz="800">
                          <a:effectLst/>
                        </a:rPr>
                      </a:br>
                      <a:r>
                        <a:rPr lang="en-US" sz="800" b="0" i="0" u="none" strike="noStrike">
                          <a:solidFill>
                            <a:srgbClr val="000000"/>
                          </a:solidFill>
                          <a:effectLst/>
                          <a:latin typeface="Arial" panose="020B0604020202020204" pitchFamily="34" charset="0"/>
                        </a:rPr>
                        <a:t>Existing Valid BenchmarkList</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9">
                  <a:txBody>
                    <a:bodyPr/>
                    <a:lstStyle/>
                    <a:p>
                      <a:pPr algn="ctr" rtl="0" fontAlgn="t">
                        <a:spcBef>
                          <a:spcPts val="0"/>
                        </a:spcBef>
                        <a:spcAft>
                          <a:spcPts val="0"/>
                        </a:spcAft>
                      </a:pPr>
                      <a:r>
                        <a:rPr lang="en-US" sz="800" b="0" i="0" u="none" strike="noStrike" dirty="0">
                          <a:solidFill>
                            <a:srgbClr val="000000"/>
                          </a:solidFill>
                          <a:effectLst/>
                          <a:latin typeface="Arial" panose="020B0604020202020204" pitchFamily="34" charset="0"/>
                        </a:rPr>
                        <a:t>New Benchmark List</a:t>
                      </a:r>
                      <a:endParaRPr lang="en-US" sz="800" dirty="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DAF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19158789"/>
                  </a:ext>
                </a:extLst>
              </a:tr>
              <a:tr h="326803">
                <a:tc vMerge="1">
                  <a:txBody>
                    <a:bodyPr/>
                    <a:lstStyle/>
                    <a:p>
                      <a:endParaRPr lang="en-US"/>
                    </a:p>
                  </a:txBody>
                  <a:tcPr/>
                </a:tc>
                <a:tc>
                  <a:txBody>
                    <a:bodyPr/>
                    <a:lstStyle/>
                    <a:p>
                      <a:pPr fontAlgn="t"/>
                      <a:br>
                        <a:rPr lang="en-US" sz="800">
                          <a:effectLst/>
                        </a:rPr>
                      </a:b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7B7B7"/>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h</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DAF8"/>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i</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DAF8"/>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j</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DAF8"/>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k</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DAF8"/>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l</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DAF8"/>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m</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DAF8"/>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n</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DAF8"/>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p</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DAF8"/>
                    </a:solidFill>
                  </a:tcPr>
                </a:tc>
                <a:extLst>
                  <a:ext uri="{0D108BD9-81ED-4DB2-BD59-A6C34878D82A}">
                    <a16:rowId xmlns:a16="http://schemas.microsoft.com/office/drawing/2014/main" val="1434803459"/>
                  </a:ext>
                </a:extLst>
              </a:tr>
              <a:tr h="232410">
                <a:tc vMerge="1">
                  <a:txBody>
                    <a:bodyPr/>
                    <a:lstStyle/>
                    <a:p>
                      <a:endParaRPr lang="en-US"/>
                    </a:p>
                  </a:txBody>
                  <a:tcPr/>
                </a:tc>
                <a:tc>
                  <a:txBody>
                    <a:bodyPr/>
                    <a:lstStyle/>
                    <a:p>
                      <a:pPr algn="r" rtl="0" fontAlgn="t">
                        <a:spcBef>
                          <a:spcPts val="0"/>
                        </a:spcBef>
                        <a:spcAft>
                          <a:spcPts val="0"/>
                        </a:spcAft>
                      </a:pPr>
                      <a:r>
                        <a:rPr lang="en-US" sz="800" b="0" i="0" u="none" strike="noStrike">
                          <a:solidFill>
                            <a:srgbClr val="000000"/>
                          </a:solidFill>
                          <a:effectLst/>
                          <a:latin typeface="Arial" panose="020B0604020202020204" pitchFamily="34" charset="0"/>
                        </a:rPr>
                        <a:t>A</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rtl="0" fontAlgn="t">
                        <a:spcBef>
                          <a:spcPts val="0"/>
                        </a:spcBef>
                        <a:spcAft>
                          <a:spcPts val="0"/>
                        </a:spcAft>
                      </a:pPr>
                      <a:r>
                        <a:rPr lang="en-US" sz="900" b="1" i="0" u="none" strike="noStrike">
                          <a:solidFill>
                            <a:srgbClr val="000000"/>
                          </a:solidFill>
                          <a:effectLst/>
                          <a:latin typeface="Arial" panose="020B0604020202020204" pitchFamily="34" charset="0"/>
                        </a:rPr>
                        <a:t>20</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34</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44</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46</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47</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52</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48</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40</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extLst>
                  <a:ext uri="{0D108BD9-81ED-4DB2-BD59-A6C34878D82A}">
                    <a16:rowId xmlns:a16="http://schemas.microsoft.com/office/drawing/2014/main" val="910494649"/>
                  </a:ext>
                </a:extLst>
              </a:tr>
              <a:tr h="232410">
                <a:tc vMerge="1">
                  <a:txBody>
                    <a:bodyPr/>
                    <a:lstStyle/>
                    <a:p>
                      <a:endParaRPr lang="en-US"/>
                    </a:p>
                  </a:txBody>
                  <a:tcPr/>
                </a:tc>
                <a:tc>
                  <a:txBody>
                    <a:bodyPr/>
                    <a:lstStyle/>
                    <a:p>
                      <a:pPr algn="r" rtl="0" fontAlgn="t">
                        <a:spcBef>
                          <a:spcPts val="0"/>
                        </a:spcBef>
                        <a:spcAft>
                          <a:spcPts val="0"/>
                        </a:spcAft>
                      </a:pPr>
                      <a:r>
                        <a:rPr lang="en-US" sz="800" b="0" i="0" u="none" strike="noStrike">
                          <a:solidFill>
                            <a:srgbClr val="000000"/>
                          </a:solidFill>
                          <a:effectLst/>
                          <a:latin typeface="Arial" panose="020B0604020202020204" pitchFamily="34" charset="0"/>
                        </a:rPr>
                        <a:t>B</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50</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900" b="1" i="0" u="none" strike="noStrike">
                          <a:solidFill>
                            <a:srgbClr val="000000"/>
                          </a:solidFill>
                          <a:effectLst/>
                          <a:latin typeface="Arial" panose="020B0604020202020204" pitchFamily="34" charset="0"/>
                        </a:rPr>
                        <a:t>20</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tc>
                  <a:txBody>
                    <a:bodyPr/>
                    <a:lstStyle/>
                    <a:p>
                      <a:pPr algn="ctr" rtl="0" fontAlgn="t">
                        <a:spcBef>
                          <a:spcPts val="0"/>
                        </a:spcBef>
                        <a:spcAft>
                          <a:spcPts val="0"/>
                        </a:spcAft>
                      </a:pPr>
                      <a:r>
                        <a:rPr lang="en-US" sz="900" b="1" i="0" u="none" strike="noStrike">
                          <a:solidFill>
                            <a:srgbClr val="000000"/>
                          </a:solidFill>
                          <a:effectLst/>
                          <a:latin typeface="Arial" panose="020B0604020202020204" pitchFamily="34" charset="0"/>
                        </a:rPr>
                        <a:t>25</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37</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40</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53</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40</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37</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extLst>
                  <a:ext uri="{0D108BD9-81ED-4DB2-BD59-A6C34878D82A}">
                    <a16:rowId xmlns:a16="http://schemas.microsoft.com/office/drawing/2014/main" val="3762925904"/>
                  </a:ext>
                </a:extLst>
              </a:tr>
              <a:tr h="232410">
                <a:tc vMerge="1">
                  <a:txBody>
                    <a:bodyPr/>
                    <a:lstStyle/>
                    <a:p>
                      <a:endParaRPr lang="en-US"/>
                    </a:p>
                  </a:txBody>
                  <a:tcPr/>
                </a:tc>
                <a:tc>
                  <a:txBody>
                    <a:bodyPr/>
                    <a:lstStyle/>
                    <a:p>
                      <a:pPr algn="r" rtl="0" fontAlgn="t">
                        <a:spcBef>
                          <a:spcPts val="0"/>
                        </a:spcBef>
                        <a:spcAft>
                          <a:spcPts val="0"/>
                        </a:spcAft>
                      </a:pPr>
                      <a:r>
                        <a:rPr lang="en-US" sz="800" b="0" i="0" u="none" strike="noStrike">
                          <a:solidFill>
                            <a:srgbClr val="000000"/>
                          </a:solidFill>
                          <a:effectLst/>
                          <a:latin typeface="Arial" panose="020B0604020202020204" pitchFamily="34" charset="0"/>
                        </a:rPr>
                        <a:t>C</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46</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38</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900" b="1" i="0" u="none" strike="noStrike">
                          <a:solidFill>
                            <a:srgbClr val="000000"/>
                          </a:solidFill>
                          <a:effectLst/>
                          <a:latin typeface="Arial" panose="020B0604020202020204" pitchFamily="34" charset="0"/>
                        </a:rPr>
                        <a:t>23</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tc>
                  <a:txBody>
                    <a:bodyPr/>
                    <a:lstStyle/>
                    <a:p>
                      <a:pPr algn="ctr" rtl="0" fontAlgn="t">
                        <a:spcBef>
                          <a:spcPts val="0"/>
                        </a:spcBef>
                        <a:spcAft>
                          <a:spcPts val="0"/>
                        </a:spcAft>
                      </a:pPr>
                      <a:r>
                        <a:rPr lang="en-US" sz="900" b="1" i="0" u="none" strike="noStrike">
                          <a:solidFill>
                            <a:srgbClr val="000000"/>
                          </a:solidFill>
                          <a:effectLst/>
                          <a:latin typeface="Arial" panose="020B0604020202020204" pitchFamily="34" charset="0"/>
                        </a:rPr>
                        <a:t>19</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35</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43</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52</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49</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extLst>
                  <a:ext uri="{0D108BD9-81ED-4DB2-BD59-A6C34878D82A}">
                    <a16:rowId xmlns:a16="http://schemas.microsoft.com/office/drawing/2014/main" val="2768914670"/>
                  </a:ext>
                </a:extLst>
              </a:tr>
              <a:tr h="232410">
                <a:tc vMerge="1">
                  <a:txBody>
                    <a:bodyPr/>
                    <a:lstStyle/>
                    <a:p>
                      <a:endParaRPr lang="en-US"/>
                    </a:p>
                  </a:txBody>
                  <a:tcPr/>
                </a:tc>
                <a:tc>
                  <a:txBody>
                    <a:bodyPr/>
                    <a:lstStyle/>
                    <a:p>
                      <a:pPr algn="r" rtl="0" fontAlgn="t">
                        <a:spcBef>
                          <a:spcPts val="0"/>
                        </a:spcBef>
                        <a:spcAft>
                          <a:spcPts val="0"/>
                        </a:spcAft>
                      </a:pPr>
                      <a:r>
                        <a:rPr lang="en-US" sz="800" b="0" i="0" u="none" strike="noStrike">
                          <a:solidFill>
                            <a:srgbClr val="000000"/>
                          </a:solidFill>
                          <a:effectLst/>
                          <a:latin typeface="Arial" panose="020B0604020202020204" pitchFamily="34" charset="0"/>
                        </a:rPr>
                        <a:t>D</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49</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46</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47</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35</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900" b="1" i="0" u="none" strike="noStrike">
                          <a:solidFill>
                            <a:srgbClr val="000000"/>
                          </a:solidFill>
                          <a:effectLst/>
                          <a:latin typeface="Arial" panose="020B0604020202020204" pitchFamily="34" charset="0"/>
                        </a:rPr>
                        <a:t>18</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tc>
                  <a:txBody>
                    <a:bodyPr/>
                    <a:lstStyle/>
                    <a:p>
                      <a:pPr algn="ctr" rtl="0" fontAlgn="t">
                        <a:spcBef>
                          <a:spcPts val="0"/>
                        </a:spcBef>
                        <a:spcAft>
                          <a:spcPts val="0"/>
                        </a:spcAft>
                      </a:pPr>
                      <a:r>
                        <a:rPr lang="en-US" sz="900" b="1" i="0" u="none" strike="noStrike">
                          <a:solidFill>
                            <a:srgbClr val="000000"/>
                          </a:solidFill>
                          <a:effectLst/>
                          <a:latin typeface="Arial" panose="020B0604020202020204" pitchFamily="34" charset="0"/>
                        </a:rPr>
                        <a:t>25</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44</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dirty="0">
                          <a:solidFill>
                            <a:srgbClr val="000000"/>
                          </a:solidFill>
                          <a:effectLst/>
                          <a:latin typeface="Arial" panose="020B0604020202020204" pitchFamily="34" charset="0"/>
                        </a:rPr>
                        <a:t>51</a:t>
                      </a:r>
                      <a:endParaRPr lang="en-US" sz="800" dirty="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extLst>
                  <a:ext uri="{0D108BD9-81ED-4DB2-BD59-A6C34878D82A}">
                    <a16:rowId xmlns:a16="http://schemas.microsoft.com/office/drawing/2014/main" val="447043154"/>
                  </a:ext>
                </a:extLst>
              </a:tr>
              <a:tr h="232410">
                <a:tc vMerge="1">
                  <a:txBody>
                    <a:bodyPr/>
                    <a:lstStyle/>
                    <a:p>
                      <a:endParaRPr lang="en-US"/>
                    </a:p>
                  </a:txBody>
                  <a:tcPr/>
                </a:tc>
                <a:tc>
                  <a:txBody>
                    <a:bodyPr/>
                    <a:lstStyle/>
                    <a:p>
                      <a:pPr algn="r" rtl="0" fontAlgn="t">
                        <a:spcBef>
                          <a:spcPts val="0"/>
                        </a:spcBef>
                        <a:spcAft>
                          <a:spcPts val="0"/>
                        </a:spcAft>
                      </a:pPr>
                      <a:r>
                        <a:rPr lang="en-US" sz="800" b="0" i="0" u="none" strike="noStrike">
                          <a:solidFill>
                            <a:srgbClr val="000000"/>
                          </a:solidFill>
                          <a:effectLst/>
                          <a:latin typeface="Arial" panose="020B0604020202020204" pitchFamily="34" charset="0"/>
                        </a:rPr>
                        <a:t>E</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45</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44</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43</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39</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32</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900" b="1" i="0" u="none" strike="noStrike">
                          <a:solidFill>
                            <a:srgbClr val="000000"/>
                          </a:solidFill>
                          <a:effectLst/>
                          <a:latin typeface="Arial" panose="020B0604020202020204" pitchFamily="34" charset="0"/>
                        </a:rPr>
                        <a:t>14</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32</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40</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extLst>
                  <a:ext uri="{0D108BD9-81ED-4DB2-BD59-A6C34878D82A}">
                    <a16:rowId xmlns:a16="http://schemas.microsoft.com/office/drawing/2014/main" val="3354524591"/>
                  </a:ext>
                </a:extLst>
              </a:tr>
              <a:tr h="232410">
                <a:tc vMerge="1">
                  <a:txBody>
                    <a:bodyPr/>
                    <a:lstStyle/>
                    <a:p>
                      <a:endParaRPr lang="en-US"/>
                    </a:p>
                  </a:txBody>
                  <a:tcPr/>
                </a:tc>
                <a:tc>
                  <a:txBody>
                    <a:bodyPr/>
                    <a:lstStyle/>
                    <a:p>
                      <a:pPr algn="r" rtl="0" fontAlgn="t">
                        <a:spcBef>
                          <a:spcPts val="0"/>
                        </a:spcBef>
                        <a:spcAft>
                          <a:spcPts val="0"/>
                        </a:spcAft>
                      </a:pPr>
                      <a:r>
                        <a:rPr lang="en-US" sz="800" b="0" i="0" u="none" strike="noStrike">
                          <a:solidFill>
                            <a:srgbClr val="000000"/>
                          </a:solidFill>
                          <a:effectLst/>
                          <a:latin typeface="Arial" panose="020B0604020202020204" pitchFamily="34" charset="0"/>
                        </a:rPr>
                        <a:t>F</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37</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42</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47</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46</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44</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40</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34</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900" b="1" i="0" u="none" strike="noStrike">
                          <a:solidFill>
                            <a:srgbClr val="000000"/>
                          </a:solidFill>
                          <a:effectLst/>
                          <a:latin typeface="Arial" panose="020B0604020202020204" pitchFamily="34" charset="0"/>
                        </a:rPr>
                        <a:t>21</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extLst>
                  <a:ext uri="{0D108BD9-81ED-4DB2-BD59-A6C34878D82A}">
                    <a16:rowId xmlns:a16="http://schemas.microsoft.com/office/drawing/2014/main" val="3912087768"/>
                  </a:ext>
                </a:extLst>
              </a:tr>
              <a:tr h="232410">
                <a:tc vMerge="1">
                  <a:txBody>
                    <a:bodyPr/>
                    <a:lstStyle/>
                    <a:p>
                      <a:endParaRPr lang="en-US"/>
                    </a:p>
                  </a:txBody>
                  <a:tcPr/>
                </a:tc>
                <a:tc>
                  <a:txBody>
                    <a:bodyPr/>
                    <a:lstStyle/>
                    <a:p>
                      <a:pPr algn="r" rtl="0" fontAlgn="t">
                        <a:spcBef>
                          <a:spcPts val="0"/>
                        </a:spcBef>
                        <a:spcAft>
                          <a:spcPts val="0"/>
                        </a:spcAft>
                      </a:pPr>
                      <a:r>
                        <a:rPr lang="en-US" sz="800" b="0" i="0" u="none" strike="noStrike">
                          <a:solidFill>
                            <a:srgbClr val="000000"/>
                          </a:solidFill>
                          <a:effectLst/>
                          <a:latin typeface="Arial" panose="020B0604020202020204" pitchFamily="34" charset="0"/>
                        </a:rPr>
                        <a:t>G</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34</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35</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39</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34</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35</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38</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800" b="0" i="0" u="none" strike="noStrike">
                          <a:solidFill>
                            <a:srgbClr val="000000"/>
                          </a:solidFill>
                          <a:effectLst/>
                          <a:latin typeface="Arial" panose="020B0604020202020204" pitchFamily="34" charset="0"/>
                        </a:rPr>
                        <a:t>32</a:t>
                      </a:r>
                      <a:endParaRPr lang="en-US" sz="80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CCCC"/>
                    </a:solidFill>
                  </a:tcPr>
                </a:tc>
                <a:tc>
                  <a:txBody>
                    <a:bodyPr/>
                    <a:lstStyle/>
                    <a:p>
                      <a:pPr algn="ctr" rtl="0" fontAlgn="t">
                        <a:spcBef>
                          <a:spcPts val="0"/>
                        </a:spcBef>
                        <a:spcAft>
                          <a:spcPts val="0"/>
                        </a:spcAft>
                      </a:pPr>
                      <a:r>
                        <a:rPr lang="en-US" sz="900" b="1" i="0" u="none" strike="noStrike" dirty="0">
                          <a:solidFill>
                            <a:srgbClr val="000000"/>
                          </a:solidFill>
                          <a:effectLst/>
                          <a:latin typeface="Arial" panose="020B0604020202020204" pitchFamily="34" charset="0"/>
                        </a:rPr>
                        <a:t>25</a:t>
                      </a:r>
                      <a:endParaRPr lang="en-US" sz="800" dirty="0">
                        <a:effectLst/>
                      </a:endParaRPr>
                    </a:p>
                  </a:txBody>
                  <a:tcPr marL="47625" marR="47625"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AD3"/>
                    </a:solidFill>
                  </a:tcPr>
                </a:tc>
                <a:extLst>
                  <a:ext uri="{0D108BD9-81ED-4DB2-BD59-A6C34878D82A}">
                    <a16:rowId xmlns:a16="http://schemas.microsoft.com/office/drawing/2014/main" val="1806741702"/>
                  </a:ext>
                </a:extLst>
              </a:tr>
            </a:tbl>
          </a:graphicData>
        </a:graphic>
      </p:graphicFrame>
      <p:sp>
        <p:nvSpPr>
          <p:cNvPr id="9" name="Rectangle 1">
            <a:extLst>
              <a:ext uri="{FF2B5EF4-FFF2-40B4-BE49-F238E27FC236}">
                <a16:creationId xmlns:a16="http://schemas.microsoft.com/office/drawing/2014/main" id="{F1240F92-B847-137B-5547-23864FDD4459}"/>
              </a:ext>
            </a:extLst>
          </p:cNvPr>
          <p:cNvSpPr>
            <a:spLocks noChangeArrowheads="1"/>
          </p:cNvSpPr>
          <p:nvPr/>
        </p:nvSpPr>
        <p:spPr bwMode="auto">
          <a:xfrm>
            <a:off x="641671" y="1399433"/>
            <a:ext cx="2640143" cy="284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r>
              <a:rPr lang="en-US" altLang="en-US" sz="1400" dirty="0">
                <a:solidFill>
                  <a:srgbClr val="000000"/>
                </a:solidFill>
                <a:latin typeface="Helvetica Neue" panose="020B0604020202020204" charset="0"/>
                <a:cs typeface="Arial" panose="020B0604020202020204" pitchFamily="34" charset="0"/>
              </a:rPr>
              <a:t>Benchmark Distance Tabulation</a:t>
            </a:r>
            <a:endParaRPr lang="en-US" altLang="en-US" sz="1400" dirty="0">
              <a:latin typeface="Helvetica Neue" panose="020B0604020202020204" charset="0"/>
            </a:endParaRPr>
          </a:p>
        </p:txBody>
      </p:sp>
      <p:sp>
        <p:nvSpPr>
          <p:cNvPr id="10" name="Rectangle 1">
            <a:extLst>
              <a:ext uri="{FF2B5EF4-FFF2-40B4-BE49-F238E27FC236}">
                <a16:creationId xmlns:a16="http://schemas.microsoft.com/office/drawing/2014/main" id="{EF42834B-D109-9014-88EC-96FC5D09D3D2}"/>
              </a:ext>
            </a:extLst>
          </p:cNvPr>
          <p:cNvSpPr>
            <a:spLocks noChangeArrowheads="1"/>
          </p:cNvSpPr>
          <p:nvPr/>
        </p:nvSpPr>
        <p:spPr bwMode="auto">
          <a:xfrm>
            <a:off x="641671" y="3850144"/>
            <a:ext cx="5124762" cy="444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r>
              <a:rPr lang="en-US" altLang="en-US" sz="750" i="1" dirty="0">
                <a:solidFill>
                  <a:srgbClr val="000000"/>
                </a:solidFill>
                <a:latin typeface="Helvetica Neue" panose="020B0604020202020204" charset="0"/>
                <a:cs typeface="Arial" panose="020B0604020202020204" pitchFamily="34" charset="0"/>
              </a:rPr>
              <a:t>Color Code:  0 to 30 km = bold font w/green color,   30 km or more = normal font w/pink color</a:t>
            </a:r>
            <a:endParaRPr lang="en-US" altLang="en-US" sz="750" i="1" dirty="0">
              <a:latin typeface="Helvetica Neue" panose="020B0604020202020204" charset="0"/>
            </a:endParaRPr>
          </a:p>
          <a:p>
            <a:pPr defTabSz="685800" eaLnBrk="0" fontAlgn="base" hangingPunct="0">
              <a:spcBef>
                <a:spcPct val="0"/>
              </a:spcBef>
              <a:spcAft>
                <a:spcPct val="0"/>
              </a:spcAft>
            </a:pPr>
            <a:r>
              <a:rPr lang="en-US" altLang="en-US" sz="788" b="1" i="1" dirty="0">
                <a:solidFill>
                  <a:srgbClr val="000000"/>
                </a:solidFill>
                <a:latin typeface="Helvetica Neue" panose="020B0604020202020204" charset="0"/>
                <a:cs typeface="Arial" panose="020B0604020202020204" pitchFamily="34" charset="0"/>
              </a:rPr>
              <a:t>A column with 2 or more bold font w/green color is within 30 km of 2 or more existing valid benchmarks</a:t>
            </a:r>
            <a:r>
              <a:rPr lang="en-US" altLang="en-US" sz="900" b="1" i="1" dirty="0">
                <a:solidFill>
                  <a:srgbClr val="000000"/>
                </a:solidFill>
                <a:latin typeface="Helvetica Neue" panose="020B0604020202020204" charset="0"/>
                <a:cs typeface="Arial" panose="020B0604020202020204" pitchFamily="34" charset="0"/>
              </a:rPr>
              <a:t>.</a:t>
            </a:r>
            <a:endParaRPr lang="en-US" altLang="en-US" sz="525" b="1" dirty="0">
              <a:latin typeface="Helvetica Neue" panose="020B0604020202020204" charset="0"/>
            </a:endParaRPr>
          </a:p>
        </p:txBody>
      </p:sp>
      <p:sp>
        <p:nvSpPr>
          <p:cNvPr id="5" name="TextBox 4">
            <a:extLst>
              <a:ext uri="{FF2B5EF4-FFF2-40B4-BE49-F238E27FC236}">
                <a16:creationId xmlns:a16="http://schemas.microsoft.com/office/drawing/2014/main" id="{49E78927-73CB-42C5-F796-5FC699EF3C31}"/>
              </a:ext>
            </a:extLst>
          </p:cNvPr>
          <p:cNvSpPr txBox="1"/>
          <p:nvPr/>
        </p:nvSpPr>
        <p:spPr>
          <a:xfrm>
            <a:off x="2208445" y="1060902"/>
            <a:ext cx="2948080" cy="334835"/>
          </a:xfrm>
          <a:prstGeom prst="rect">
            <a:avLst/>
          </a:prstGeom>
          <a:noFill/>
        </p:spPr>
        <p:txBody>
          <a:bodyPr wrap="square" rtlCol="0">
            <a:spAutoFit/>
          </a:bodyPr>
          <a:lstStyle/>
          <a:p>
            <a:r>
              <a:rPr lang="en-US" sz="788" dirty="0">
                <a:solidFill>
                  <a:srgbClr val="FF0000"/>
                </a:solidFill>
                <a:latin typeface="Helvetica Neue" panose="020B0604020202020204" charset="0"/>
                <a:cs typeface="Times New Roman" panose="02020603050405020304" pitchFamily="18" charset="0"/>
              </a:rPr>
              <a:t>Non-control or “new” marks must be within a certain distance of 2 (or more) vertical control marks. (typically 30 km)</a:t>
            </a:r>
          </a:p>
        </p:txBody>
      </p:sp>
      <p:sp>
        <p:nvSpPr>
          <p:cNvPr id="6" name="Oval 5">
            <a:extLst>
              <a:ext uri="{FF2B5EF4-FFF2-40B4-BE49-F238E27FC236}">
                <a16:creationId xmlns:a16="http://schemas.microsoft.com/office/drawing/2014/main" id="{88FFB9AE-4A79-5717-20D1-9123D28A1C3B}"/>
              </a:ext>
            </a:extLst>
          </p:cNvPr>
          <p:cNvSpPr/>
          <p:nvPr/>
        </p:nvSpPr>
        <p:spPr>
          <a:xfrm>
            <a:off x="2549768" y="2447628"/>
            <a:ext cx="279302" cy="460772"/>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1" name="Oval 10">
            <a:extLst>
              <a:ext uri="{FF2B5EF4-FFF2-40B4-BE49-F238E27FC236}">
                <a16:creationId xmlns:a16="http://schemas.microsoft.com/office/drawing/2014/main" id="{E78C4073-0328-B0C4-B0D4-4D90407F69D3}"/>
              </a:ext>
            </a:extLst>
          </p:cNvPr>
          <p:cNvSpPr/>
          <p:nvPr/>
        </p:nvSpPr>
        <p:spPr>
          <a:xfrm>
            <a:off x="3899937" y="2908399"/>
            <a:ext cx="279302" cy="460772"/>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Oval 11">
            <a:extLst>
              <a:ext uri="{FF2B5EF4-FFF2-40B4-BE49-F238E27FC236}">
                <a16:creationId xmlns:a16="http://schemas.microsoft.com/office/drawing/2014/main" id="{E3BE6D6B-C7AB-AC72-5E39-C65551128D06}"/>
              </a:ext>
            </a:extLst>
          </p:cNvPr>
          <p:cNvSpPr/>
          <p:nvPr/>
        </p:nvSpPr>
        <p:spPr>
          <a:xfrm>
            <a:off x="4791496" y="3363028"/>
            <a:ext cx="279302" cy="460772"/>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3" name="Oval 12">
            <a:extLst>
              <a:ext uri="{FF2B5EF4-FFF2-40B4-BE49-F238E27FC236}">
                <a16:creationId xmlns:a16="http://schemas.microsoft.com/office/drawing/2014/main" id="{2A529679-B3F5-007A-CD4E-4CA95524193C}"/>
              </a:ext>
            </a:extLst>
          </p:cNvPr>
          <p:cNvSpPr/>
          <p:nvPr/>
        </p:nvSpPr>
        <p:spPr>
          <a:xfrm>
            <a:off x="2549768" y="1913037"/>
            <a:ext cx="279302" cy="18097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4" name="Oval 13">
            <a:extLst>
              <a:ext uri="{FF2B5EF4-FFF2-40B4-BE49-F238E27FC236}">
                <a16:creationId xmlns:a16="http://schemas.microsoft.com/office/drawing/2014/main" id="{805CF53C-71BB-C4C4-6E24-BCE832786913}"/>
              </a:ext>
            </a:extLst>
          </p:cNvPr>
          <p:cNvSpPr/>
          <p:nvPr/>
        </p:nvSpPr>
        <p:spPr>
          <a:xfrm>
            <a:off x="3899937" y="1913037"/>
            <a:ext cx="279302" cy="18097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5" name="Oval 14">
            <a:extLst>
              <a:ext uri="{FF2B5EF4-FFF2-40B4-BE49-F238E27FC236}">
                <a16:creationId xmlns:a16="http://schemas.microsoft.com/office/drawing/2014/main" id="{E8A3BC87-9911-AEAE-2F48-40CA675EE770}"/>
              </a:ext>
            </a:extLst>
          </p:cNvPr>
          <p:cNvSpPr/>
          <p:nvPr/>
        </p:nvSpPr>
        <p:spPr>
          <a:xfrm>
            <a:off x="4798640" y="1913037"/>
            <a:ext cx="279302" cy="18097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7" name="TextBox 16">
            <a:extLst>
              <a:ext uri="{FF2B5EF4-FFF2-40B4-BE49-F238E27FC236}">
                <a16:creationId xmlns:a16="http://schemas.microsoft.com/office/drawing/2014/main" id="{E73B5446-A2CE-F505-0DFB-36DD387D0CC9}"/>
              </a:ext>
            </a:extLst>
          </p:cNvPr>
          <p:cNvSpPr txBox="1"/>
          <p:nvPr/>
        </p:nvSpPr>
        <p:spPr>
          <a:xfrm rot="21039614">
            <a:off x="5295040" y="2018246"/>
            <a:ext cx="1391288" cy="1015663"/>
          </a:xfrm>
          <a:prstGeom prst="rect">
            <a:avLst/>
          </a:prstGeom>
          <a:noFill/>
        </p:spPr>
        <p:txBody>
          <a:bodyPr wrap="square" rtlCol="0">
            <a:spAutoFit/>
          </a:bodyPr>
          <a:lstStyle/>
          <a:p>
            <a:r>
              <a:rPr lang="en-US" sz="1200" i="1" dirty="0">
                <a:solidFill>
                  <a:srgbClr val="0070C0"/>
                </a:solidFill>
              </a:rPr>
              <a:t>Measure these distances using engineer’s scale or compute via coordinates.</a:t>
            </a:r>
          </a:p>
        </p:txBody>
      </p:sp>
    </p:spTree>
    <p:extLst>
      <p:ext uri="{BB962C8B-B14F-4D97-AF65-F5344CB8AC3E}">
        <p14:creationId xmlns:p14="http://schemas.microsoft.com/office/powerpoint/2010/main" val="563910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childTnLst>
                          </p:cTn>
                        </p:par>
                        <p:par>
                          <p:cTn id="8" fill="hold">
                            <p:stCondLst>
                              <p:cond delay="1000"/>
                            </p:stCondLst>
                            <p:childTnLst>
                              <p:par>
                                <p:cTn id="9" presetID="22" presetClass="entr" presetSubtype="1"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750"/>
                                        <p:tgtEl>
                                          <p:spTgt spid="11"/>
                                        </p:tgtEl>
                                      </p:cBhvr>
                                    </p:animEffect>
                                  </p:childTnLst>
                                </p:cTn>
                              </p:par>
                            </p:childTnLst>
                          </p:cTn>
                        </p:par>
                        <p:par>
                          <p:cTn id="12" fill="hold">
                            <p:stCondLst>
                              <p:cond delay="2000"/>
                            </p:stCondLst>
                            <p:childTnLst>
                              <p:par>
                                <p:cTn id="13" presetID="22" presetClass="entr" presetSubtype="1" fill="hold" grpId="0"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750"/>
                                        <p:tgtEl>
                                          <p:spTgt spid="12"/>
                                        </p:tgtEl>
                                      </p:cBhvr>
                                    </p:animEffect>
                                  </p:childTnLst>
                                </p:cTn>
                              </p:par>
                            </p:childTnLst>
                          </p:cTn>
                        </p:par>
                        <p:par>
                          <p:cTn id="16" fill="hold">
                            <p:stCondLst>
                              <p:cond delay="3000"/>
                            </p:stCondLst>
                            <p:childTnLst>
                              <p:par>
                                <p:cTn id="17" presetID="22" presetClass="entr" presetSubtype="8" fill="hold" grpId="0" nodeType="after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750"/>
                                        <p:tgtEl>
                                          <p:spTgt spid="13"/>
                                        </p:tgtEl>
                                      </p:cBhvr>
                                    </p:animEffect>
                                  </p:childTnLst>
                                </p:cTn>
                              </p:par>
                            </p:childTnLst>
                          </p:cTn>
                        </p:par>
                        <p:par>
                          <p:cTn id="20" fill="hold">
                            <p:stCondLst>
                              <p:cond delay="4000"/>
                            </p:stCondLst>
                            <p:childTnLst>
                              <p:par>
                                <p:cTn id="21" presetID="22" presetClass="entr" presetSubtype="8" fill="hold" grpId="0" nodeType="afterEffect">
                                  <p:stCondLst>
                                    <p:cond delay="25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750"/>
                                        <p:tgtEl>
                                          <p:spTgt spid="14"/>
                                        </p:tgtEl>
                                      </p:cBhvr>
                                    </p:animEffect>
                                  </p:childTnLst>
                                </p:cTn>
                              </p:par>
                            </p:childTnLst>
                          </p:cTn>
                        </p:par>
                        <p:par>
                          <p:cTn id="24" fill="hold">
                            <p:stCondLst>
                              <p:cond delay="5000"/>
                            </p:stCondLst>
                            <p:childTnLst>
                              <p:par>
                                <p:cTn id="25" presetID="22" presetClass="entr" presetSubtype="8" fill="hold" grpId="0" nodeType="afterEffect">
                                  <p:stCondLst>
                                    <p:cond delay="25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3292F54C-6B89-4D7A-873D-E219E386AAF2}"/>
              </a:ext>
            </a:extLst>
          </p:cNvPr>
          <p:cNvSpPr>
            <a:spLocks noGrp="1"/>
          </p:cNvSpPr>
          <p:nvPr>
            <p:ph type="dt" sz="half" idx="10"/>
          </p:nvPr>
        </p:nvSpPr>
        <p:spPr/>
        <p:txBody>
          <a:bodyPr/>
          <a:lstStyle/>
          <a:p>
            <a:r>
              <a:rPr lang="en-US"/>
              <a:t>2023-10-16</a:t>
            </a:r>
          </a:p>
        </p:txBody>
      </p:sp>
      <p:sp>
        <p:nvSpPr>
          <p:cNvPr id="6" name="Footer Placeholder 5">
            <a:extLst>
              <a:ext uri="{FF2B5EF4-FFF2-40B4-BE49-F238E27FC236}">
                <a16:creationId xmlns:a16="http://schemas.microsoft.com/office/drawing/2014/main" id="{D68BD91E-D8C8-42EB-B155-74D189BA3152}"/>
              </a:ext>
            </a:extLst>
          </p:cNvPr>
          <p:cNvSpPr>
            <a:spLocks noGrp="1"/>
          </p:cNvSpPr>
          <p:nvPr>
            <p:ph type="ftr" sz="quarter" idx="11"/>
          </p:nvPr>
        </p:nvSpPr>
        <p:spPr/>
        <p:txBody>
          <a:bodyPr/>
          <a:lstStyle/>
          <a:p>
            <a:r>
              <a:rPr lang="en-US"/>
              <a:t>Planning and Execution of an OPUS Project</a:t>
            </a:r>
          </a:p>
        </p:txBody>
      </p:sp>
      <p:sp>
        <p:nvSpPr>
          <p:cNvPr id="7" name="Slide Number Placeholder 6">
            <a:extLst>
              <a:ext uri="{FF2B5EF4-FFF2-40B4-BE49-F238E27FC236}">
                <a16:creationId xmlns:a16="http://schemas.microsoft.com/office/drawing/2014/main" id="{F474957C-2EED-44AB-A87E-1875DFD1F388}"/>
              </a:ext>
            </a:extLst>
          </p:cNvPr>
          <p:cNvSpPr>
            <a:spLocks noGrp="1"/>
          </p:cNvSpPr>
          <p:nvPr>
            <p:ph type="sldNum" sz="quarter" idx="12"/>
          </p:nvPr>
        </p:nvSpPr>
        <p:spPr/>
        <p:txBody>
          <a:bodyPr/>
          <a:lstStyle/>
          <a:p>
            <a:fld id="{D3D538F9-49A3-B84F-B36B-A7030CDE5D5B}" type="slidenum">
              <a:rPr lang="en-US" smtClean="0"/>
              <a:t>42</a:t>
            </a:fld>
            <a:endParaRPr lang="en-US"/>
          </a:p>
        </p:txBody>
      </p:sp>
      <p:pic>
        <p:nvPicPr>
          <p:cNvPr id="3076" name="Picture 4">
            <a:extLst>
              <a:ext uri="{FF2B5EF4-FFF2-40B4-BE49-F238E27FC236}">
                <a16:creationId xmlns:a16="http://schemas.microsoft.com/office/drawing/2014/main" id="{D6973689-0ECE-049C-015B-0F0664C6D9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5809" y="1926246"/>
            <a:ext cx="5148401" cy="1814034"/>
          </a:xfrm>
          <a:prstGeom prst="rect">
            <a:avLst/>
          </a:prstGeom>
          <a:noFill/>
          <a:extLst>
            <a:ext uri="{909E8E84-426E-40DD-AFC4-6F175D3DCCD1}">
              <a14:hiddenFill xmlns:a14="http://schemas.microsoft.com/office/drawing/2010/main">
                <a:solidFill>
                  <a:srgbClr val="FFFFFF"/>
                </a:solidFill>
              </a14:hiddenFill>
            </a:ext>
          </a:extLst>
        </p:spPr>
      </p:pic>
      <p:sp>
        <p:nvSpPr>
          <p:cNvPr id="3077" name="TextBox 3076">
            <a:extLst>
              <a:ext uri="{FF2B5EF4-FFF2-40B4-BE49-F238E27FC236}">
                <a16:creationId xmlns:a16="http://schemas.microsoft.com/office/drawing/2014/main" id="{69F71489-4DAF-6E5F-2FAB-606570F9F1EE}"/>
              </a:ext>
            </a:extLst>
          </p:cNvPr>
          <p:cNvSpPr txBox="1"/>
          <p:nvPr/>
        </p:nvSpPr>
        <p:spPr>
          <a:xfrm>
            <a:off x="3326130" y="1926247"/>
            <a:ext cx="2948080" cy="334835"/>
          </a:xfrm>
          <a:prstGeom prst="rect">
            <a:avLst/>
          </a:prstGeom>
          <a:noFill/>
        </p:spPr>
        <p:txBody>
          <a:bodyPr wrap="square" rtlCol="0">
            <a:spAutoFit/>
          </a:bodyPr>
          <a:lstStyle/>
          <a:p>
            <a:r>
              <a:rPr lang="en-US" sz="788" dirty="0">
                <a:solidFill>
                  <a:srgbClr val="FF0000"/>
                </a:solidFill>
                <a:latin typeface="Helvetica Neue" panose="020B0604020202020204" charset="0"/>
                <a:cs typeface="Times New Roman" panose="02020603050405020304" pitchFamily="18" charset="0"/>
              </a:rPr>
              <a:t>Non-control or “new” marks must be within a certain distance of 2 (or more) vertical control marks. (typically 30 km)</a:t>
            </a:r>
          </a:p>
        </p:txBody>
      </p:sp>
      <p:sp>
        <p:nvSpPr>
          <p:cNvPr id="3078" name="TextBox 3077">
            <a:extLst>
              <a:ext uri="{FF2B5EF4-FFF2-40B4-BE49-F238E27FC236}">
                <a16:creationId xmlns:a16="http://schemas.microsoft.com/office/drawing/2014/main" id="{A79E0057-9550-E3DB-DDFD-349CC5FD1E3B}"/>
              </a:ext>
            </a:extLst>
          </p:cNvPr>
          <p:cNvSpPr txBox="1"/>
          <p:nvPr/>
        </p:nvSpPr>
        <p:spPr>
          <a:xfrm rot="21144533">
            <a:off x="3190400" y="3365649"/>
            <a:ext cx="3219542" cy="646331"/>
          </a:xfrm>
          <a:prstGeom prst="rect">
            <a:avLst/>
          </a:prstGeom>
          <a:noFill/>
        </p:spPr>
        <p:txBody>
          <a:bodyPr wrap="square" rtlCol="0">
            <a:spAutoFit/>
          </a:bodyPr>
          <a:lstStyle/>
          <a:p>
            <a:r>
              <a:rPr lang="en-US" sz="900" dirty="0">
                <a:solidFill>
                  <a:srgbClr val="FF0000"/>
                </a:solidFill>
                <a:latin typeface="Helvetica Neue" panose="020B0604020202020204" charset="0"/>
                <a:cs typeface="Times New Roman" panose="02020603050405020304" pitchFamily="18" charset="0"/>
              </a:rPr>
              <a:t>Increasing the occupation duration will allow larger radius, thereby including more benchmarks.</a:t>
            </a:r>
          </a:p>
          <a:p>
            <a:endParaRPr lang="en-US" sz="900" dirty="0">
              <a:solidFill>
                <a:srgbClr val="FF0000"/>
              </a:solidFill>
              <a:latin typeface="Helvetica Neue" panose="020B0604020202020204" charset="0"/>
              <a:cs typeface="Times New Roman" panose="02020603050405020304" pitchFamily="18" charset="0"/>
            </a:endParaRPr>
          </a:p>
          <a:p>
            <a:r>
              <a:rPr lang="en-US" sz="900" i="1" dirty="0">
                <a:solidFill>
                  <a:srgbClr val="FF0000"/>
                </a:solidFill>
                <a:latin typeface="Helvetica Neue" panose="020B0604020202020204" charset="0"/>
                <a:cs typeface="Times New Roman" panose="02020603050405020304" pitchFamily="18" charset="0"/>
              </a:rPr>
              <a:t>Refer to “Maximum Distance to Vertical Constraints” chart</a:t>
            </a:r>
          </a:p>
        </p:txBody>
      </p:sp>
      <p:sp>
        <p:nvSpPr>
          <p:cNvPr id="3079" name="Oval 3078">
            <a:extLst>
              <a:ext uri="{FF2B5EF4-FFF2-40B4-BE49-F238E27FC236}">
                <a16:creationId xmlns:a16="http://schemas.microsoft.com/office/drawing/2014/main" id="{78AD6691-E2B1-27DC-39A0-A48D341016E5}"/>
              </a:ext>
            </a:extLst>
          </p:cNvPr>
          <p:cNvSpPr/>
          <p:nvPr/>
        </p:nvSpPr>
        <p:spPr>
          <a:xfrm>
            <a:off x="5470033" y="2652288"/>
            <a:ext cx="462137" cy="18097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2399925E-0F9F-D5D7-74EE-EA6360B8AFE6}"/>
              </a:ext>
            </a:extLst>
          </p:cNvPr>
          <p:cNvSpPr txBox="1">
            <a:spLocks/>
          </p:cNvSpPr>
          <p:nvPr/>
        </p:nvSpPr>
        <p:spPr bwMode="auto">
          <a:xfrm>
            <a:off x="1114425" y="326524"/>
            <a:ext cx="4629150"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noAutofit/>
          </a:bodyPr>
          <a:lstStyle>
            <a:lvl1pPr algn="ctr" defTabSz="257175" rtl="0" eaLnBrk="1" fontAlgn="base" hangingPunct="1">
              <a:spcBef>
                <a:spcPct val="0"/>
              </a:spcBef>
              <a:spcAft>
                <a:spcPct val="0"/>
              </a:spcAft>
              <a:defRPr sz="2475" kern="1200">
                <a:solidFill>
                  <a:schemeClr val="tx1"/>
                </a:solidFill>
                <a:latin typeface="+mj-lt"/>
                <a:ea typeface="MS PGothic" panose="020B0600070205080204" pitchFamily="34" charset="-128"/>
                <a:cs typeface="ＭＳ Ｐゴシック" charset="0"/>
              </a:defRPr>
            </a:lvl1pPr>
            <a:lvl2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2pPr>
            <a:lvl3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3pPr>
            <a:lvl4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4pPr>
            <a:lvl5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5pPr>
            <a:lvl6pPr marL="25717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6pPr>
            <a:lvl7pPr marL="51435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7pPr>
            <a:lvl8pPr marL="77152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8pPr>
            <a:lvl9pPr marL="102870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9pPr>
          </a:lstStyle>
          <a:p>
            <a:r>
              <a:rPr lang="en-US" sz="2000" dirty="0">
                <a:latin typeface="Helvetica Neue" panose="020B0604020202020204"/>
                <a:cs typeface="Times New Roman" panose="02020603050405020304" pitchFamily="18" charset="0"/>
              </a:rPr>
              <a:t>Requirements for Vertical Control</a:t>
            </a:r>
            <a:endParaRPr lang="en-US" sz="2000"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751E089E-562E-B337-FDA0-30C515285AED}"/>
              </a:ext>
            </a:extLst>
          </p:cNvPr>
          <p:cNvSpPr txBox="1"/>
          <p:nvPr/>
        </p:nvSpPr>
        <p:spPr>
          <a:xfrm>
            <a:off x="621849" y="1389825"/>
            <a:ext cx="2640143" cy="307777"/>
          </a:xfrm>
          <a:prstGeom prst="rect">
            <a:avLst/>
          </a:prstGeom>
          <a:noFill/>
        </p:spPr>
        <p:txBody>
          <a:bodyPr wrap="square">
            <a:spAutoFit/>
          </a:bodyPr>
          <a:lstStyle/>
          <a:p>
            <a:r>
              <a:rPr lang="en-US" sz="1400" dirty="0">
                <a:solidFill>
                  <a:srgbClr val="000000"/>
                </a:solidFill>
                <a:latin typeface="Helvetica Neue" panose="020B0604020202020204" charset="0"/>
              </a:rPr>
              <a:t>Benchmark Spacing Diagram</a:t>
            </a:r>
            <a:endParaRPr lang="en-US" sz="1400" dirty="0">
              <a:latin typeface="Helvetica Neue" panose="020B0604020202020204" charset="0"/>
            </a:endParaRPr>
          </a:p>
        </p:txBody>
      </p:sp>
    </p:spTree>
    <p:extLst>
      <p:ext uri="{BB962C8B-B14F-4D97-AF65-F5344CB8AC3E}">
        <p14:creationId xmlns:p14="http://schemas.microsoft.com/office/powerpoint/2010/main" val="25469199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3079"/>
                                        </p:tgtEl>
                                        <p:attrNameLst>
                                          <p:attrName>style.visibility</p:attrName>
                                        </p:attrNameLst>
                                      </p:cBhvr>
                                      <p:to>
                                        <p:strVal val="visible"/>
                                      </p:to>
                                    </p:set>
                                    <p:animEffect transition="in" filter="wipe(left)">
                                      <p:cBhvr>
                                        <p:cTn id="7" dur="750"/>
                                        <p:tgtEl>
                                          <p:spTgt spid="3079"/>
                                        </p:tgtEl>
                                      </p:cBhvr>
                                    </p:animEffect>
                                  </p:childTnLst>
                                </p:cTn>
                              </p:par>
                            </p:childTnLst>
                          </p:cTn>
                        </p:par>
                        <p:par>
                          <p:cTn id="8" fill="hold">
                            <p:stCondLst>
                              <p:cond delay="1000"/>
                            </p:stCondLst>
                            <p:childTnLst>
                              <p:par>
                                <p:cTn id="9" presetID="22" presetClass="entr" presetSubtype="8" fill="hold" grpId="0" nodeType="afterEffect">
                                  <p:stCondLst>
                                    <p:cond delay="250"/>
                                  </p:stCondLst>
                                  <p:childTnLst>
                                    <p:set>
                                      <p:cBhvr>
                                        <p:cTn id="10" dur="1" fill="hold">
                                          <p:stCondLst>
                                            <p:cond delay="0"/>
                                          </p:stCondLst>
                                        </p:cTn>
                                        <p:tgtEl>
                                          <p:spTgt spid="3078"/>
                                        </p:tgtEl>
                                        <p:attrNameLst>
                                          <p:attrName>style.visibility</p:attrName>
                                        </p:attrNameLst>
                                      </p:cBhvr>
                                      <p:to>
                                        <p:strVal val="visible"/>
                                      </p:to>
                                    </p:set>
                                    <p:animEffect transition="in" filter="wipe(left)">
                                      <p:cBhvr>
                                        <p:cTn id="11" dur="75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307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Outline</a:t>
            </a:r>
          </a:p>
        </p:txBody>
      </p:sp>
      <p:sp>
        <p:nvSpPr>
          <p:cNvPr id="8" name="Content Placeholder 7"/>
          <p:cNvSpPr>
            <a:spLocks noGrp="1"/>
          </p:cNvSpPr>
          <p:nvPr>
            <p:ph idx="1"/>
          </p:nvPr>
        </p:nvSpPr>
        <p:spPr/>
        <p:txBody>
          <a:bodyPr>
            <a:normAutofit lnSpcReduction="10000"/>
          </a:bodyPr>
          <a:lstStyle/>
          <a:p>
            <a:r>
              <a:rPr lang="en-US" dirty="0">
                <a:solidFill>
                  <a:schemeClr val="bg1">
                    <a:lumMod val="65000"/>
                  </a:schemeClr>
                </a:solidFill>
              </a:rPr>
              <a:t>Set/identify new marks for survey</a:t>
            </a:r>
          </a:p>
          <a:p>
            <a:r>
              <a:rPr lang="en-US" dirty="0">
                <a:solidFill>
                  <a:schemeClr val="bg1">
                    <a:lumMod val="65000"/>
                  </a:schemeClr>
                </a:solidFill>
              </a:rPr>
              <a:t>Choose horizontal control </a:t>
            </a:r>
          </a:p>
          <a:p>
            <a:pPr lvl="1"/>
            <a:r>
              <a:rPr lang="en-US" dirty="0">
                <a:solidFill>
                  <a:schemeClr val="bg1">
                    <a:lumMod val="65000"/>
                  </a:schemeClr>
                </a:solidFill>
              </a:rPr>
              <a:t>Select CORSs </a:t>
            </a:r>
          </a:p>
          <a:p>
            <a:pPr lvl="1"/>
            <a:r>
              <a:rPr lang="en-US" dirty="0">
                <a:solidFill>
                  <a:schemeClr val="bg1">
                    <a:lumMod val="65000"/>
                  </a:schemeClr>
                </a:solidFill>
              </a:rPr>
              <a:t>Recover passive marks in project vicinity (if desired)</a:t>
            </a:r>
          </a:p>
          <a:p>
            <a:r>
              <a:rPr lang="en-US" dirty="0">
                <a:solidFill>
                  <a:schemeClr val="bg1">
                    <a:lumMod val="65000"/>
                  </a:schemeClr>
                </a:solidFill>
              </a:rPr>
              <a:t>Find vertical control distributed throughout the project</a:t>
            </a:r>
          </a:p>
          <a:p>
            <a:pPr lvl="1"/>
            <a:r>
              <a:rPr lang="en-US" dirty="0">
                <a:solidFill>
                  <a:schemeClr val="bg1">
                    <a:lumMod val="65000"/>
                  </a:schemeClr>
                </a:solidFill>
              </a:rPr>
              <a:t>Recover valid bench marks</a:t>
            </a:r>
          </a:p>
          <a:p>
            <a:pPr lvl="1"/>
            <a:r>
              <a:rPr lang="en-US" dirty="0">
                <a:solidFill>
                  <a:schemeClr val="bg1">
                    <a:lumMod val="75000"/>
                  </a:schemeClr>
                </a:solidFill>
              </a:rPr>
              <a:t>Spacing requirements</a:t>
            </a:r>
          </a:p>
          <a:p>
            <a:r>
              <a:rPr lang="en-US" b="1" dirty="0"/>
              <a:t>Develop a session schedule</a:t>
            </a:r>
          </a:p>
          <a:p>
            <a:pPr lvl="1"/>
            <a:r>
              <a:rPr lang="en-US" b="1" dirty="0"/>
              <a:t>Occupation durations</a:t>
            </a:r>
          </a:p>
          <a:p>
            <a:pPr lvl="1"/>
            <a:r>
              <a:rPr lang="en-US" b="1" dirty="0"/>
              <a:t>Repeat occupations</a:t>
            </a:r>
          </a:p>
          <a:p>
            <a:r>
              <a:rPr lang="en-US" dirty="0">
                <a:solidFill>
                  <a:schemeClr val="bg1">
                    <a:lumMod val="65000"/>
                  </a:schemeClr>
                </a:solidFill>
              </a:rPr>
              <a:t>Assign a 4-character ID to your user marks</a:t>
            </a:r>
          </a:p>
          <a:p>
            <a:endParaRPr lang="en-US" dirty="0"/>
          </a:p>
        </p:txBody>
      </p:sp>
      <p:sp>
        <p:nvSpPr>
          <p:cNvPr id="2" name="Date Placeholder 1">
            <a:extLst>
              <a:ext uri="{FF2B5EF4-FFF2-40B4-BE49-F238E27FC236}">
                <a16:creationId xmlns:a16="http://schemas.microsoft.com/office/drawing/2014/main" id="{D06904A3-4D13-48C6-8AF9-30CF02CF384C}"/>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395EB320-78A2-4845-8DE9-8D50DE9758FC}"/>
              </a:ext>
            </a:extLst>
          </p:cNvPr>
          <p:cNvSpPr>
            <a:spLocks noGrp="1"/>
          </p:cNvSpPr>
          <p:nvPr>
            <p:ph type="ftr" sz="quarter" idx="11"/>
          </p:nvPr>
        </p:nvSpPr>
        <p:spPr/>
        <p:txBody>
          <a:bodyPr/>
          <a:lstStyle/>
          <a:p>
            <a:r>
              <a:rPr lang="en-US"/>
              <a:t>Planning and Execution of an OPUS Project</a:t>
            </a:r>
          </a:p>
        </p:txBody>
      </p:sp>
      <p:sp>
        <p:nvSpPr>
          <p:cNvPr id="4" name="Slide Number Placeholder 3">
            <a:extLst>
              <a:ext uri="{FF2B5EF4-FFF2-40B4-BE49-F238E27FC236}">
                <a16:creationId xmlns:a16="http://schemas.microsoft.com/office/drawing/2014/main" id="{06BC6594-2F9A-4E9E-BCED-BDCF81CB4E92}"/>
              </a:ext>
            </a:extLst>
          </p:cNvPr>
          <p:cNvSpPr>
            <a:spLocks noGrp="1"/>
          </p:cNvSpPr>
          <p:nvPr>
            <p:ph type="sldNum" sz="quarter" idx="12"/>
          </p:nvPr>
        </p:nvSpPr>
        <p:spPr/>
        <p:txBody>
          <a:bodyPr/>
          <a:lstStyle/>
          <a:p>
            <a:fld id="{D3D538F9-49A3-B84F-B36B-A7030CDE5D5B}" type="slidenum">
              <a:rPr lang="en-US" smtClean="0"/>
              <a:t>43</a:t>
            </a:fld>
            <a:endParaRPr lang="en-US"/>
          </a:p>
        </p:txBody>
      </p:sp>
      <p:sp>
        <p:nvSpPr>
          <p:cNvPr id="9" name="TextBox 8">
            <a:extLst>
              <a:ext uri="{FF2B5EF4-FFF2-40B4-BE49-F238E27FC236}">
                <a16:creationId xmlns:a16="http://schemas.microsoft.com/office/drawing/2014/main" id="{F5F8B87D-4C4F-4658-A8EB-FC22708DCE73}"/>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3623445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BFA05-5A51-4048-9694-12298064EB20}"/>
              </a:ext>
            </a:extLst>
          </p:cNvPr>
          <p:cNvSpPr>
            <a:spLocks noGrp="1"/>
          </p:cNvSpPr>
          <p:nvPr>
            <p:ph type="title"/>
          </p:nvPr>
        </p:nvSpPr>
        <p:spPr/>
        <p:txBody>
          <a:bodyPr/>
          <a:lstStyle/>
          <a:p>
            <a:r>
              <a:rPr lang="en-US" dirty="0"/>
              <a:t>Mark </a:t>
            </a:r>
            <a:r>
              <a:rPr lang="en-US" dirty="0" err="1"/>
              <a:t>Eckl</a:t>
            </a:r>
            <a:r>
              <a:rPr lang="en-US" dirty="0"/>
              <a:t> et al paper from 2001 </a:t>
            </a:r>
          </a:p>
        </p:txBody>
      </p:sp>
      <p:sp>
        <p:nvSpPr>
          <p:cNvPr id="3" name="Content Placeholder 2">
            <a:extLst>
              <a:ext uri="{FF2B5EF4-FFF2-40B4-BE49-F238E27FC236}">
                <a16:creationId xmlns:a16="http://schemas.microsoft.com/office/drawing/2014/main" id="{FA6BE2F3-AC4A-40FE-8A96-F28E278545F4}"/>
              </a:ext>
            </a:extLst>
          </p:cNvPr>
          <p:cNvSpPr>
            <a:spLocks noGrp="1"/>
          </p:cNvSpPr>
          <p:nvPr>
            <p:ph idx="1"/>
          </p:nvPr>
        </p:nvSpPr>
        <p:spPr/>
        <p:txBody>
          <a:bodyPr/>
          <a:lstStyle/>
          <a:p>
            <a:r>
              <a:rPr lang="en-US" i="1" dirty="0">
                <a:solidFill>
                  <a:srgbClr val="C00000"/>
                </a:solidFill>
              </a:rPr>
              <a:t>Before we move on </a:t>
            </a:r>
            <a:r>
              <a:rPr lang="en-US" dirty="0"/>
              <a:t>to NGS’ recent guidance, we should look at some past guidance for review.</a:t>
            </a:r>
          </a:p>
          <a:p>
            <a:endParaRPr lang="en-US" dirty="0"/>
          </a:p>
          <a:p>
            <a:r>
              <a:rPr lang="en-US" dirty="0"/>
              <a:t>In 2001, Mark </a:t>
            </a:r>
            <a:r>
              <a:rPr lang="en-US" dirty="0" err="1"/>
              <a:t>Eckl</a:t>
            </a:r>
            <a:r>
              <a:rPr lang="en-US" dirty="0"/>
              <a:t> and others wrote a research report that investigated the relationship between occupation time, baseline length and relative accuracy.</a:t>
            </a:r>
          </a:p>
          <a:p>
            <a:pPr lvl="1"/>
            <a:r>
              <a:rPr lang="en-US" b="1" dirty="0"/>
              <a:t>NGS Publications Library</a:t>
            </a:r>
          </a:p>
          <a:p>
            <a:pPr lvl="2"/>
            <a:r>
              <a:rPr lang="en-US" dirty="0">
                <a:hlinkClick r:id="rId2"/>
              </a:rPr>
              <a:t>https://geodesy.noaa.gov/CORS/Articles/Accuracy.pdf</a:t>
            </a:r>
            <a:endParaRPr lang="en-US" dirty="0"/>
          </a:p>
          <a:p>
            <a:pPr lvl="1"/>
            <a:r>
              <a:rPr lang="en-US" i="1" dirty="0">
                <a:solidFill>
                  <a:srgbClr val="0070C0"/>
                </a:solidFill>
              </a:rPr>
              <a:t>“Accuracy of GPS-derived Relative Positions as a Function of Interstation Distance and Observing-session Duration” February 2001</a:t>
            </a:r>
          </a:p>
          <a:p>
            <a:endParaRPr lang="en-US" dirty="0"/>
          </a:p>
        </p:txBody>
      </p:sp>
      <p:sp>
        <p:nvSpPr>
          <p:cNvPr id="4" name="Date Placeholder 3">
            <a:extLst>
              <a:ext uri="{FF2B5EF4-FFF2-40B4-BE49-F238E27FC236}">
                <a16:creationId xmlns:a16="http://schemas.microsoft.com/office/drawing/2014/main" id="{0BD5031E-739C-4C3A-B860-BFA828EA93FB}"/>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13E74855-3BF8-404F-A593-C2AFC58771BC}"/>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0008CB34-ECD2-4F15-BDA1-12E1A2F37DF9}"/>
              </a:ext>
            </a:extLst>
          </p:cNvPr>
          <p:cNvSpPr>
            <a:spLocks noGrp="1"/>
          </p:cNvSpPr>
          <p:nvPr>
            <p:ph type="sldNum" sz="quarter" idx="12"/>
          </p:nvPr>
        </p:nvSpPr>
        <p:spPr/>
        <p:txBody>
          <a:bodyPr/>
          <a:lstStyle/>
          <a:p>
            <a:fld id="{D3D538F9-49A3-B84F-B36B-A7030CDE5D5B}" type="slidenum">
              <a:rPr lang="en-US" smtClean="0"/>
              <a:t>44</a:t>
            </a:fld>
            <a:endParaRPr lang="en-US"/>
          </a:p>
        </p:txBody>
      </p:sp>
      <p:sp>
        <p:nvSpPr>
          <p:cNvPr id="7" name="TextBox 6">
            <a:extLst>
              <a:ext uri="{FF2B5EF4-FFF2-40B4-BE49-F238E27FC236}">
                <a16:creationId xmlns:a16="http://schemas.microsoft.com/office/drawing/2014/main" id="{AF736487-D628-4AB3-9C17-EB73E6DF9D56}"/>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10885863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0E217-1030-483C-9448-5363A3B8F3AE}"/>
              </a:ext>
            </a:extLst>
          </p:cNvPr>
          <p:cNvSpPr>
            <a:spLocks noGrp="1"/>
          </p:cNvSpPr>
          <p:nvPr>
            <p:ph type="title"/>
          </p:nvPr>
        </p:nvSpPr>
        <p:spPr/>
        <p:txBody>
          <a:bodyPr/>
          <a:lstStyle/>
          <a:p>
            <a:r>
              <a:rPr lang="en-US" dirty="0"/>
              <a:t>Mark </a:t>
            </a:r>
            <a:r>
              <a:rPr lang="en-US" dirty="0" err="1"/>
              <a:t>Eckl</a:t>
            </a:r>
            <a:r>
              <a:rPr lang="en-US" dirty="0"/>
              <a:t> et al paper from 2001 </a:t>
            </a:r>
          </a:p>
        </p:txBody>
      </p:sp>
      <p:sp>
        <p:nvSpPr>
          <p:cNvPr id="3" name="Content Placeholder 2">
            <a:extLst>
              <a:ext uri="{FF2B5EF4-FFF2-40B4-BE49-F238E27FC236}">
                <a16:creationId xmlns:a16="http://schemas.microsoft.com/office/drawing/2014/main" id="{AB9502FA-1291-4211-9BC1-4158F0AC6639}"/>
              </a:ext>
            </a:extLst>
          </p:cNvPr>
          <p:cNvSpPr>
            <a:spLocks noGrp="1"/>
          </p:cNvSpPr>
          <p:nvPr>
            <p:ph idx="1"/>
          </p:nvPr>
        </p:nvSpPr>
        <p:spPr/>
        <p:txBody>
          <a:bodyPr/>
          <a:lstStyle/>
          <a:p>
            <a:pPr marL="0" indent="0">
              <a:buNone/>
            </a:pPr>
            <a:r>
              <a:rPr lang="en-US" dirty="0"/>
              <a:t>Conclusions:</a:t>
            </a:r>
          </a:p>
          <a:p>
            <a:r>
              <a:rPr lang="en-US" dirty="0"/>
              <a:t>Shorter duration observations led to weaker solutions.</a:t>
            </a:r>
          </a:p>
          <a:p>
            <a:r>
              <a:rPr lang="en-US" dirty="0"/>
              <a:t>Distance between stations was less influential.</a:t>
            </a:r>
          </a:p>
          <a:p>
            <a:r>
              <a:rPr lang="en-US" dirty="0"/>
              <a:t>4 hours or more was more reliable</a:t>
            </a:r>
          </a:p>
        </p:txBody>
      </p:sp>
      <p:sp>
        <p:nvSpPr>
          <p:cNvPr id="4" name="Date Placeholder 3">
            <a:extLst>
              <a:ext uri="{FF2B5EF4-FFF2-40B4-BE49-F238E27FC236}">
                <a16:creationId xmlns:a16="http://schemas.microsoft.com/office/drawing/2014/main" id="{1249612A-55B1-45EA-92E8-B05624A51A07}"/>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06BE7066-FA2F-4670-AA2B-49189C607BEC}"/>
              </a:ext>
            </a:extLst>
          </p:cNvPr>
          <p:cNvSpPr>
            <a:spLocks noGrp="1"/>
          </p:cNvSpPr>
          <p:nvPr>
            <p:ph type="ftr" sz="quarter" idx="11"/>
          </p:nvPr>
        </p:nvSpPr>
        <p:spPr/>
        <p:txBody>
          <a:bodyPr/>
          <a:lstStyle/>
          <a:p>
            <a:pPr>
              <a:defRPr/>
            </a:pPr>
            <a:r>
              <a:rPr lang="en-US"/>
              <a:t>Planning and Execution of an OPUS Project</a:t>
            </a:r>
          </a:p>
        </p:txBody>
      </p:sp>
      <p:sp>
        <p:nvSpPr>
          <p:cNvPr id="6" name="Slide Number Placeholder 5">
            <a:extLst>
              <a:ext uri="{FF2B5EF4-FFF2-40B4-BE49-F238E27FC236}">
                <a16:creationId xmlns:a16="http://schemas.microsoft.com/office/drawing/2014/main" id="{CE42777C-EB82-497D-9637-F62CD170743E}"/>
              </a:ext>
            </a:extLst>
          </p:cNvPr>
          <p:cNvSpPr>
            <a:spLocks noGrp="1"/>
          </p:cNvSpPr>
          <p:nvPr>
            <p:ph type="sldNum" sz="quarter" idx="12"/>
          </p:nvPr>
        </p:nvSpPr>
        <p:spPr/>
        <p:txBody>
          <a:bodyPr/>
          <a:lstStyle/>
          <a:p>
            <a:pPr>
              <a:defRPr/>
            </a:pPr>
            <a:fld id="{E220C3D0-729A-4A15-8E23-72CBC95666E6}" type="slidenum">
              <a:rPr lang="en-US" smtClean="0"/>
              <a:pPr>
                <a:defRPr/>
              </a:pPr>
              <a:t>45</a:t>
            </a:fld>
            <a:endParaRPr lang="en-US"/>
          </a:p>
        </p:txBody>
      </p:sp>
      <p:pic>
        <p:nvPicPr>
          <p:cNvPr id="9" name="Picture 8">
            <a:extLst>
              <a:ext uri="{FF2B5EF4-FFF2-40B4-BE49-F238E27FC236}">
                <a16:creationId xmlns:a16="http://schemas.microsoft.com/office/drawing/2014/main" id="{1E71235A-682C-4893-B971-E5E30E58B53B}"/>
              </a:ext>
            </a:extLst>
          </p:cNvPr>
          <p:cNvPicPr>
            <a:picLocks noChangeAspect="1"/>
          </p:cNvPicPr>
          <p:nvPr/>
        </p:nvPicPr>
        <p:blipFill>
          <a:blip r:embed="rId2"/>
          <a:stretch>
            <a:fillRect/>
          </a:stretch>
        </p:blipFill>
        <p:spPr>
          <a:xfrm>
            <a:off x="1647724" y="2811661"/>
            <a:ext cx="3781211" cy="1156238"/>
          </a:xfrm>
          <a:prstGeom prst="rect">
            <a:avLst/>
          </a:prstGeom>
        </p:spPr>
      </p:pic>
      <p:sp>
        <p:nvSpPr>
          <p:cNvPr id="8" name="TextBox 7">
            <a:extLst>
              <a:ext uri="{FF2B5EF4-FFF2-40B4-BE49-F238E27FC236}">
                <a16:creationId xmlns:a16="http://schemas.microsoft.com/office/drawing/2014/main" id="{2A050E22-884D-44B3-A0ED-B96D481CB194}"/>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11" name="Rectangle 10">
            <a:extLst>
              <a:ext uri="{FF2B5EF4-FFF2-40B4-BE49-F238E27FC236}">
                <a16:creationId xmlns:a16="http://schemas.microsoft.com/office/drawing/2014/main" id="{86BD4304-55FD-0B62-5726-8FC2F7FC441F}"/>
              </a:ext>
            </a:extLst>
          </p:cNvPr>
          <p:cNvSpPr/>
          <p:nvPr/>
        </p:nvSpPr>
        <p:spPr>
          <a:xfrm>
            <a:off x="4596765" y="3467100"/>
            <a:ext cx="556260" cy="154940"/>
          </a:xfrm>
          <a:prstGeom prst="rect">
            <a:avLst/>
          </a:prstGeom>
          <a:solidFill>
            <a:schemeClr val="accent1">
              <a:lumMod val="20000"/>
              <a:lumOff val="80000"/>
              <a:alpha val="34000"/>
            </a:schemeClr>
          </a:solid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FF0118A-136D-98FC-46A9-0BD5BDF5E760}"/>
              </a:ext>
            </a:extLst>
          </p:cNvPr>
          <p:cNvSpPr txBox="1"/>
          <p:nvPr/>
        </p:nvSpPr>
        <p:spPr>
          <a:xfrm>
            <a:off x="1601692" y="4029192"/>
            <a:ext cx="3217646" cy="253916"/>
          </a:xfrm>
          <a:prstGeom prst="rect">
            <a:avLst/>
          </a:prstGeom>
          <a:noFill/>
        </p:spPr>
        <p:txBody>
          <a:bodyPr wrap="square" rtlCol="0">
            <a:spAutoFit/>
          </a:bodyPr>
          <a:lstStyle/>
          <a:p>
            <a:r>
              <a:rPr lang="en-US" sz="1050" dirty="0" err="1">
                <a:solidFill>
                  <a:srgbClr val="FF0000"/>
                </a:solidFill>
              </a:rPr>
              <a:t>Eckl’s</a:t>
            </a:r>
            <a:r>
              <a:rPr lang="en-US" sz="1050" dirty="0">
                <a:solidFill>
                  <a:srgbClr val="FF0000"/>
                </a:solidFill>
              </a:rPr>
              <a:t> study was limited to 4 hours and longer sessions.</a:t>
            </a:r>
          </a:p>
        </p:txBody>
      </p:sp>
    </p:spTree>
    <p:extLst>
      <p:ext uri="{BB962C8B-B14F-4D97-AF65-F5344CB8AC3E}">
        <p14:creationId xmlns:p14="http://schemas.microsoft.com/office/powerpoint/2010/main" val="3604220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7836B-B4EA-41EC-BD86-821DD60E7FCE}"/>
              </a:ext>
            </a:extLst>
          </p:cNvPr>
          <p:cNvSpPr>
            <a:spLocks noGrp="1"/>
          </p:cNvSpPr>
          <p:nvPr>
            <p:ph type="title"/>
          </p:nvPr>
        </p:nvSpPr>
        <p:spPr>
          <a:xfrm>
            <a:off x="342900" y="342900"/>
            <a:ext cx="3354457" cy="1058518"/>
          </a:xfrm>
        </p:spPr>
        <p:txBody>
          <a:bodyPr>
            <a:normAutofit/>
          </a:bodyPr>
          <a:lstStyle/>
          <a:p>
            <a:r>
              <a:rPr lang="en-US" dirty="0"/>
              <a:t>Mark </a:t>
            </a:r>
            <a:r>
              <a:rPr lang="en-US" dirty="0" err="1"/>
              <a:t>Eckl</a:t>
            </a:r>
            <a:r>
              <a:rPr lang="en-US" dirty="0"/>
              <a:t> et al paper from 2001 </a:t>
            </a:r>
          </a:p>
        </p:txBody>
      </p:sp>
      <p:sp>
        <p:nvSpPr>
          <p:cNvPr id="3" name="Content Placeholder 2">
            <a:extLst>
              <a:ext uri="{FF2B5EF4-FFF2-40B4-BE49-F238E27FC236}">
                <a16:creationId xmlns:a16="http://schemas.microsoft.com/office/drawing/2014/main" id="{E311EBBD-60A0-4435-8507-8448009D2D6F}"/>
              </a:ext>
            </a:extLst>
          </p:cNvPr>
          <p:cNvSpPr>
            <a:spLocks noGrp="1"/>
          </p:cNvSpPr>
          <p:nvPr>
            <p:ph idx="1"/>
          </p:nvPr>
        </p:nvSpPr>
        <p:spPr>
          <a:xfrm>
            <a:off x="342901" y="1649896"/>
            <a:ext cx="3086099" cy="3013783"/>
          </a:xfrm>
        </p:spPr>
        <p:txBody>
          <a:bodyPr/>
          <a:lstStyle/>
          <a:p>
            <a:pPr marL="0" indent="0">
              <a:buNone/>
            </a:pPr>
            <a:r>
              <a:rPr lang="en-US" dirty="0"/>
              <a:t>Session Duration vs Accuracy</a:t>
            </a:r>
          </a:p>
          <a:p>
            <a:r>
              <a:rPr lang="en-US" dirty="0"/>
              <a:t>The trend is clear at all distances</a:t>
            </a:r>
          </a:p>
          <a:p>
            <a:pPr marL="257175" lvl="1" indent="0">
              <a:buNone/>
            </a:pPr>
            <a:r>
              <a:rPr lang="en-US" i="1" dirty="0">
                <a:solidFill>
                  <a:srgbClr val="C00000"/>
                </a:solidFill>
              </a:rPr>
              <a:t>Longer Duration of Observations leads to better accuracy.</a:t>
            </a:r>
          </a:p>
        </p:txBody>
      </p:sp>
      <p:sp>
        <p:nvSpPr>
          <p:cNvPr id="4" name="Date Placeholder 3">
            <a:extLst>
              <a:ext uri="{FF2B5EF4-FFF2-40B4-BE49-F238E27FC236}">
                <a16:creationId xmlns:a16="http://schemas.microsoft.com/office/drawing/2014/main" id="{52263F51-CFB1-40A3-93B8-6761EFF635CA}"/>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FA83F9E5-353A-40F3-901E-80C92DE0A0B2}"/>
              </a:ext>
            </a:extLst>
          </p:cNvPr>
          <p:cNvSpPr>
            <a:spLocks noGrp="1"/>
          </p:cNvSpPr>
          <p:nvPr>
            <p:ph type="ftr" sz="quarter" idx="11"/>
          </p:nvPr>
        </p:nvSpPr>
        <p:spPr/>
        <p:txBody>
          <a:bodyPr/>
          <a:lstStyle/>
          <a:p>
            <a:pPr>
              <a:defRPr/>
            </a:pPr>
            <a:r>
              <a:rPr lang="en-US"/>
              <a:t>Planning and Execution of an OPUS Project</a:t>
            </a:r>
          </a:p>
        </p:txBody>
      </p:sp>
      <p:sp>
        <p:nvSpPr>
          <p:cNvPr id="6" name="Slide Number Placeholder 5">
            <a:extLst>
              <a:ext uri="{FF2B5EF4-FFF2-40B4-BE49-F238E27FC236}">
                <a16:creationId xmlns:a16="http://schemas.microsoft.com/office/drawing/2014/main" id="{5A52C88E-E586-4C73-971F-F0BFBE6421D1}"/>
              </a:ext>
            </a:extLst>
          </p:cNvPr>
          <p:cNvSpPr>
            <a:spLocks noGrp="1"/>
          </p:cNvSpPr>
          <p:nvPr>
            <p:ph type="sldNum" sz="quarter" idx="12"/>
          </p:nvPr>
        </p:nvSpPr>
        <p:spPr/>
        <p:txBody>
          <a:bodyPr/>
          <a:lstStyle/>
          <a:p>
            <a:pPr>
              <a:defRPr/>
            </a:pPr>
            <a:fld id="{E220C3D0-729A-4A15-8E23-72CBC95666E6}" type="slidenum">
              <a:rPr lang="en-US" smtClean="0"/>
              <a:pPr>
                <a:defRPr/>
              </a:pPr>
              <a:t>46</a:t>
            </a:fld>
            <a:endParaRPr lang="en-US"/>
          </a:p>
        </p:txBody>
      </p:sp>
      <p:pic>
        <p:nvPicPr>
          <p:cNvPr id="10" name="Picture 9">
            <a:extLst>
              <a:ext uri="{FF2B5EF4-FFF2-40B4-BE49-F238E27FC236}">
                <a16:creationId xmlns:a16="http://schemas.microsoft.com/office/drawing/2014/main" id="{84209511-5F94-4A3B-BF89-84385E8D1F41}"/>
              </a:ext>
            </a:extLst>
          </p:cNvPr>
          <p:cNvPicPr>
            <a:picLocks noChangeAspect="1"/>
          </p:cNvPicPr>
          <p:nvPr/>
        </p:nvPicPr>
        <p:blipFill>
          <a:blip r:embed="rId2"/>
          <a:stretch>
            <a:fillRect/>
          </a:stretch>
        </p:blipFill>
        <p:spPr>
          <a:xfrm>
            <a:off x="3525019" y="256536"/>
            <a:ext cx="3207143" cy="4407143"/>
          </a:xfrm>
          <a:prstGeom prst="rect">
            <a:avLst/>
          </a:prstGeom>
        </p:spPr>
      </p:pic>
      <p:cxnSp>
        <p:nvCxnSpPr>
          <p:cNvPr id="8" name="Straight Connector 7">
            <a:extLst>
              <a:ext uri="{FF2B5EF4-FFF2-40B4-BE49-F238E27FC236}">
                <a16:creationId xmlns:a16="http://schemas.microsoft.com/office/drawing/2014/main" id="{BA0F268B-A338-4889-AB36-F9C48144E71A}"/>
              </a:ext>
            </a:extLst>
          </p:cNvPr>
          <p:cNvCxnSpPr>
            <a:cxnSpLocks/>
          </p:cNvCxnSpPr>
          <p:nvPr/>
        </p:nvCxnSpPr>
        <p:spPr>
          <a:xfrm>
            <a:off x="4439920" y="635000"/>
            <a:ext cx="0" cy="3235960"/>
          </a:xfrm>
          <a:prstGeom prst="line">
            <a:avLst/>
          </a:prstGeom>
          <a:ln w="12700">
            <a:solidFill>
              <a:srgbClr val="FF0000"/>
            </a:solidFill>
            <a:prstDash val="dash"/>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CFD577DD-1322-4DED-B6EF-A879CC078AFC}"/>
              </a:ext>
            </a:extLst>
          </p:cNvPr>
          <p:cNvSpPr txBox="1"/>
          <p:nvPr/>
        </p:nvSpPr>
        <p:spPr>
          <a:xfrm>
            <a:off x="4315791" y="400610"/>
            <a:ext cx="736599" cy="261610"/>
          </a:xfrm>
          <a:prstGeom prst="rect">
            <a:avLst/>
          </a:prstGeom>
          <a:noFill/>
        </p:spPr>
        <p:txBody>
          <a:bodyPr wrap="square" rtlCol="0">
            <a:spAutoFit/>
          </a:bodyPr>
          <a:lstStyle/>
          <a:p>
            <a:r>
              <a:rPr lang="en-US" sz="1050" dirty="0">
                <a:solidFill>
                  <a:srgbClr val="FF0000"/>
                </a:solidFill>
              </a:rPr>
              <a:t>T&gt;4 hours</a:t>
            </a:r>
          </a:p>
        </p:txBody>
      </p:sp>
      <p:sp>
        <p:nvSpPr>
          <p:cNvPr id="11" name="TextBox 10">
            <a:extLst>
              <a:ext uri="{FF2B5EF4-FFF2-40B4-BE49-F238E27FC236}">
                <a16:creationId xmlns:a16="http://schemas.microsoft.com/office/drawing/2014/main" id="{B2855630-29A6-463C-B26E-23F9F133D4E3}"/>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13" name="TextBox 12">
            <a:extLst>
              <a:ext uri="{FF2B5EF4-FFF2-40B4-BE49-F238E27FC236}">
                <a16:creationId xmlns:a16="http://schemas.microsoft.com/office/drawing/2014/main" id="{711A7FB0-C046-284E-F819-702437C5AA34}"/>
              </a:ext>
            </a:extLst>
          </p:cNvPr>
          <p:cNvSpPr txBox="1"/>
          <p:nvPr/>
        </p:nvSpPr>
        <p:spPr>
          <a:xfrm>
            <a:off x="267572" y="4029192"/>
            <a:ext cx="3217646" cy="253916"/>
          </a:xfrm>
          <a:prstGeom prst="rect">
            <a:avLst/>
          </a:prstGeom>
          <a:noFill/>
        </p:spPr>
        <p:txBody>
          <a:bodyPr wrap="square" rtlCol="0">
            <a:spAutoFit/>
          </a:bodyPr>
          <a:lstStyle/>
          <a:p>
            <a:r>
              <a:rPr lang="en-US" sz="1050" dirty="0" err="1">
                <a:solidFill>
                  <a:srgbClr val="FF0000"/>
                </a:solidFill>
              </a:rPr>
              <a:t>Eckl’s</a:t>
            </a:r>
            <a:r>
              <a:rPr lang="en-US" sz="1050" dirty="0">
                <a:solidFill>
                  <a:srgbClr val="FF0000"/>
                </a:solidFill>
              </a:rPr>
              <a:t> study was limited to 4 hours and longer sessions.</a:t>
            </a:r>
          </a:p>
        </p:txBody>
      </p:sp>
    </p:spTree>
    <p:extLst>
      <p:ext uri="{BB962C8B-B14F-4D97-AF65-F5344CB8AC3E}">
        <p14:creationId xmlns:p14="http://schemas.microsoft.com/office/powerpoint/2010/main" val="34024611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F2A4D-8AAA-4EB9-9186-E0BD1B7129A8}"/>
              </a:ext>
            </a:extLst>
          </p:cNvPr>
          <p:cNvSpPr>
            <a:spLocks noGrp="1"/>
          </p:cNvSpPr>
          <p:nvPr>
            <p:ph type="title"/>
          </p:nvPr>
        </p:nvSpPr>
        <p:spPr/>
        <p:txBody>
          <a:bodyPr/>
          <a:lstStyle/>
          <a:p>
            <a:r>
              <a:rPr lang="en-US" dirty="0"/>
              <a:t>Mark </a:t>
            </a:r>
            <a:r>
              <a:rPr lang="en-US" dirty="0" err="1"/>
              <a:t>Eckl</a:t>
            </a:r>
            <a:r>
              <a:rPr lang="en-US" dirty="0"/>
              <a:t> et al paper from 2001 </a:t>
            </a:r>
          </a:p>
        </p:txBody>
      </p:sp>
      <p:sp>
        <p:nvSpPr>
          <p:cNvPr id="3" name="Content Placeholder 2">
            <a:extLst>
              <a:ext uri="{FF2B5EF4-FFF2-40B4-BE49-F238E27FC236}">
                <a16:creationId xmlns:a16="http://schemas.microsoft.com/office/drawing/2014/main" id="{498AA612-4046-4A54-B220-0CDBEEF37DCB}"/>
              </a:ext>
            </a:extLst>
          </p:cNvPr>
          <p:cNvSpPr>
            <a:spLocks noGrp="1"/>
          </p:cNvSpPr>
          <p:nvPr>
            <p:ph idx="1"/>
          </p:nvPr>
        </p:nvSpPr>
        <p:spPr/>
        <p:txBody>
          <a:bodyPr/>
          <a:lstStyle/>
          <a:p>
            <a:pPr marL="0" indent="0">
              <a:buNone/>
            </a:pPr>
            <a:r>
              <a:rPr lang="en-US" sz="2400" dirty="0">
                <a:solidFill>
                  <a:srgbClr val="C00000"/>
                </a:solidFill>
              </a:rPr>
              <a:t>Let’s return </a:t>
            </a:r>
            <a:r>
              <a:rPr lang="en-US" sz="2400" dirty="0"/>
              <a:t>to NGS’ Current Guidance</a:t>
            </a:r>
            <a:endParaRPr lang="en-US" sz="2400" i="1" dirty="0"/>
          </a:p>
          <a:p>
            <a:pPr marL="0" indent="0">
              <a:buNone/>
            </a:pPr>
            <a:r>
              <a:rPr lang="en-US" sz="2000" i="1" dirty="0"/>
              <a:t>Session Duration vs Accuracy  Applied to OPUS PROJECTS</a:t>
            </a:r>
          </a:p>
        </p:txBody>
      </p:sp>
      <p:sp>
        <p:nvSpPr>
          <p:cNvPr id="4" name="Date Placeholder 3">
            <a:extLst>
              <a:ext uri="{FF2B5EF4-FFF2-40B4-BE49-F238E27FC236}">
                <a16:creationId xmlns:a16="http://schemas.microsoft.com/office/drawing/2014/main" id="{9BBC3E11-7ED8-474E-B1DC-A75AE26B9C67}"/>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D45AF8FE-ABD2-4E0F-A7CC-73DB8CC87735}"/>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E815E565-7F07-419D-AD22-84EBB83488D2}"/>
              </a:ext>
            </a:extLst>
          </p:cNvPr>
          <p:cNvSpPr>
            <a:spLocks noGrp="1"/>
          </p:cNvSpPr>
          <p:nvPr>
            <p:ph type="sldNum" sz="quarter" idx="12"/>
          </p:nvPr>
        </p:nvSpPr>
        <p:spPr/>
        <p:txBody>
          <a:bodyPr/>
          <a:lstStyle/>
          <a:p>
            <a:fld id="{D3D538F9-49A3-B84F-B36B-A7030CDE5D5B}" type="slidenum">
              <a:rPr lang="en-US" smtClean="0"/>
              <a:t>47</a:t>
            </a:fld>
            <a:endParaRPr lang="en-US"/>
          </a:p>
        </p:txBody>
      </p:sp>
      <p:sp>
        <p:nvSpPr>
          <p:cNvPr id="7" name="TextBox 6">
            <a:extLst>
              <a:ext uri="{FF2B5EF4-FFF2-40B4-BE49-F238E27FC236}">
                <a16:creationId xmlns:a16="http://schemas.microsoft.com/office/drawing/2014/main" id="{995EF07B-B9A5-4663-9990-0198FC44FD53}"/>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32794018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OPUS accuracy vs session du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321173" y="1308103"/>
            <a:ext cx="2989239" cy="3192460"/>
          </a:xfrm>
          <a:prstGeom prst="rect">
            <a:avLst/>
          </a:prstGeom>
          <a:noFill/>
        </p:spPr>
      </p:pic>
      <p:sp>
        <p:nvSpPr>
          <p:cNvPr id="2" name="Title 1"/>
          <p:cNvSpPr>
            <a:spLocks noGrp="1"/>
          </p:cNvSpPr>
          <p:nvPr>
            <p:ph type="title"/>
          </p:nvPr>
        </p:nvSpPr>
        <p:spPr/>
        <p:txBody>
          <a:bodyPr>
            <a:noAutofit/>
          </a:bodyPr>
          <a:lstStyle/>
          <a:p>
            <a:r>
              <a:rPr lang="en-US" sz="2400" dirty="0">
                <a:latin typeface="Times New Roman" panose="02020603050405020304" pitchFamily="18" charset="0"/>
                <a:cs typeface="Times New Roman" panose="02020603050405020304" pitchFamily="18" charset="0"/>
              </a:rPr>
              <a:t>Accuracy of OPUS versus Occupation Duration</a:t>
            </a:r>
          </a:p>
        </p:txBody>
      </p:sp>
      <p:sp>
        <p:nvSpPr>
          <p:cNvPr id="3" name="Content Placeholder 2"/>
          <p:cNvSpPr>
            <a:spLocks noGrp="1"/>
          </p:cNvSpPr>
          <p:nvPr>
            <p:ph idx="1"/>
          </p:nvPr>
        </p:nvSpPr>
        <p:spPr>
          <a:xfrm>
            <a:off x="4534613" y="2466648"/>
            <a:ext cx="2067486" cy="1595257"/>
          </a:xfrm>
        </p:spPr>
        <p:txBody>
          <a:bodyPr>
            <a:noAutofit/>
          </a:bodyPr>
          <a:lstStyle/>
          <a:p>
            <a:pPr marL="0" indent="0">
              <a:buNone/>
            </a:pPr>
            <a:r>
              <a:rPr lang="en-US" sz="1800" dirty="0">
                <a:latin typeface="Times New Roman" panose="02020603050405020304" pitchFamily="18" charset="0"/>
                <a:cs typeface="Times New Roman" panose="02020603050405020304" pitchFamily="18" charset="0"/>
              </a:rPr>
              <a:t>How long should each occupation be?</a:t>
            </a:r>
          </a:p>
          <a:p>
            <a:pPr marL="0" indent="0">
              <a:buNone/>
            </a:pPr>
            <a:endParaRPr lang="en-US" sz="1800" dirty="0">
              <a:latin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-A look at OPUS Accuracies</a:t>
            </a:r>
          </a:p>
        </p:txBody>
      </p:sp>
      <p:sp>
        <p:nvSpPr>
          <p:cNvPr id="5" name="TextBox 4"/>
          <p:cNvSpPr txBox="1"/>
          <p:nvPr/>
        </p:nvSpPr>
        <p:spPr>
          <a:xfrm>
            <a:off x="1326372" y="1346939"/>
            <a:ext cx="1079127" cy="230832"/>
          </a:xfrm>
          <a:prstGeom prst="rect">
            <a:avLst/>
          </a:prstGeom>
          <a:noFill/>
        </p:spPr>
        <p:txBody>
          <a:bodyPr wrap="square" rtlCol="0">
            <a:spAutoFit/>
          </a:bodyPr>
          <a:lstStyle/>
          <a:p>
            <a:pPr algn="ctr"/>
            <a:r>
              <a:rPr lang="en-US" sz="900" dirty="0">
                <a:latin typeface="Times New Roman" panose="02020603050405020304" pitchFamily="18" charset="0"/>
                <a:cs typeface="Times New Roman" panose="02020603050405020304" pitchFamily="18" charset="0"/>
              </a:rPr>
              <a:t>RMS at 1</a:t>
            </a:r>
            <a:r>
              <a:rPr lang="el-GR" sz="900" dirty="0">
                <a:latin typeface="Times New Roman" panose="02020603050405020304" pitchFamily="18" charset="0"/>
                <a:cs typeface="Times New Roman" panose="02020603050405020304" pitchFamily="18" charset="0"/>
              </a:rPr>
              <a:t>σ</a:t>
            </a:r>
            <a:endParaRPr lang="en-US" sz="900" dirty="0">
              <a:latin typeface="Times New Roman" panose="02020603050405020304" pitchFamily="18" charset="0"/>
              <a:cs typeface="Times New Roman" panose="02020603050405020304" pitchFamily="18" charset="0"/>
            </a:endParaRPr>
          </a:p>
        </p:txBody>
      </p:sp>
      <p:sp>
        <p:nvSpPr>
          <p:cNvPr id="6" name="TextBox 5"/>
          <p:cNvSpPr txBox="1"/>
          <p:nvPr/>
        </p:nvSpPr>
        <p:spPr>
          <a:xfrm rot="16200000">
            <a:off x="391813" y="1819768"/>
            <a:ext cx="1492625" cy="230832"/>
          </a:xfrm>
          <a:prstGeom prst="rect">
            <a:avLst/>
          </a:prstGeom>
          <a:noFill/>
        </p:spPr>
        <p:txBody>
          <a:bodyPr wrap="square" rtlCol="0">
            <a:spAutoFit/>
          </a:bodyPr>
          <a:lstStyle/>
          <a:p>
            <a:r>
              <a:rPr lang="en-US" sz="900" dirty="0">
                <a:latin typeface="Times New Roman" panose="02020603050405020304" pitchFamily="18" charset="0"/>
                <a:cs typeface="Times New Roman" panose="02020603050405020304" pitchFamily="18" charset="0"/>
              </a:rPr>
              <a:t>Multiply by 2.5 </a:t>
            </a:r>
            <a:r>
              <a:rPr lang="en-US" sz="900" dirty="0">
                <a:latin typeface="Times New Roman" panose="02020603050405020304" pitchFamily="18" charset="0"/>
                <a:cs typeface="Times New Roman" panose="02020603050405020304" pitchFamily="18" charset="0"/>
                <a:sym typeface="Wingdings" panose="05000000000000000000" pitchFamily="2" charset="2"/>
              </a:rPr>
              <a:t> 95%CI</a:t>
            </a:r>
            <a:endParaRPr lang="en-US" sz="900" dirty="0">
              <a:latin typeface="Times New Roman" panose="02020603050405020304" pitchFamily="18" charset="0"/>
              <a:cs typeface="Times New Roman" panose="02020603050405020304" pitchFamily="18" charset="0"/>
            </a:endParaRPr>
          </a:p>
        </p:txBody>
      </p:sp>
      <p:sp>
        <p:nvSpPr>
          <p:cNvPr id="7" name="TextBox 6"/>
          <p:cNvSpPr txBox="1"/>
          <p:nvPr/>
        </p:nvSpPr>
        <p:spPr>
          <a:xfrm rot="16200000">
            <a:off x="391813" y="3322862"/>
            <a:ext cx="1492625" cy="230832"/>
          </a:xfrm>
          <a:prstGeom prst="rect">
            <a:avLst/>
          </a:prstGeom>
          <a:noFill/>
        </p:spPr>
        <p:txBody>
          <a:bodyPr wrap="square" rtlCol="0">
            <a:spAutoFit/>
          </a:bodyPr>
          <a:lstStyle/>
          <a:p>
            <a:r>
              <a:rPr lang="en-US" sz="900" dirty="0">
                <a:latin typeface="Times New Roman" panose="02020603050405020304" pitchFamily="18" charset="0"/>
                <a:cs typeface="Times New Roman" panose="02020603050405020304" pitchFamily="18" charset="0"/>
              </a:rPr>
              <a:t>Multiply by 2.</a:t>
            </a:r>
            <a:r>
              <a:rPr lang="en-US" sz="900" dirty="0">
                <a:latin typeface="Times New Roman" panose="02020603050405020304" pitchFamily="18" charset="0"/>
                <a:cs typeface="Times New Roman" panose="02020603050405020304" pitchFamily="18" charset="0"/>
                <a:sym typeface="Wingdings" panose="05000000000000000000" pitchFamily="2" charset="2"/>
              </a:rPr>
              <a:t> 95%CI</a:t>
            </a:r>
            <a:endParaRPr lang="en-US" sz="9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545374" y="3033445"/>
            <a:ext cx="1079127" cy="230832"/>
          </a:xfrm>
          <a:prstGeom prst="rect">
            <a:avLst/>
          </a:prstGeom>
          <a:noFill/>
        </p:spPr>
        <p:txBody>
          <a:bodyPr wrap="square" rtlCol="0">
            <a:spAutoFit/>
          </a:bodyPr>
          <a:lstStyle/>
          <a:p>
            <a:pPr algn="ctr"/>
            <a:r>
              <a:rPr lang="en-US" sz="900" dirty="0">
                <a:latin typeface="Times New Roman" panose="02020603050405020304" pitchFamily="18" charset="0"/>
                <a:cs typeface="Times New Roman" panose="02020603050405020304" pitchFamily="18" charset="0"/>
              </a:rPr>
              <a:t>RMS at 1</a:t>
            </a:r>
            <a:r>
              <a:rPr lang="el-GR" sz="900" dirty="0">
                <a:latin typeface="Times New Roman" panose="02020603050405020304" pitchFamily="18" charset="0"/>
                <a:cs typeface="Times New Roman" panose="02020603050405020304" pitchFamily="18" charset="0"/>
              </a:rPr>
              <a:t>σ</a:t>
            </a:r>
            <a:endParaRPr lang="en-US" sz="90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4478331" y="4184591"/>
            <a:ext cx="2272118" cy="253916"/>
          </a:xfrm>
          <a:prstGeom prst="rect">
            <a:avLst/>
          </a:prstGeom>
          <a:noFill/>
        </p:spPr>
        <p:txBody>
          <a:bodyPr wrap="square" rtlCol="0">
            <a:spAutoFit/>
          </a:bodyPr>
          <a:lstStyle/>
          <a:p>
            <a:r>
              <a:rPr lang="en-US" sz="1050" dirty="0">
                <a:latin typeface="Times New Roman" panose="02020603050405020304" pitchFamily="18" charset="0"/>
                <a:cs typeface="Times New Roman" panose="02020603050405020304" pitchFamily="18" charset="0"/>
              </a:rPr>
              <a:t>Source: </a:t>
            </a:r>
            <a:r>
              <a:rPr lang="en-US" sz="1050" dirty="0" err="1">
                <a:latin typeface="Times New Roman" panose="02020603050405020304" pitchFamily="18" charset="0"/>
                <a:cs typeface="Times New Roman" panose="02020603050405020304" pitchFamily="18" charset="0"/>
              </a:rPr>
              <a:t>Gillins</a:t>
            </a:r>
            <a:r>
              <a:rPr lang="en-US" sz="1050" dirty="0">
                <a:latin typeface="Times New Roman" panose="02020603050405020304" pitchFamily="18" charset="0"/>
                <a:cs typeface="Times New Roman" panose="02020603050405020304" pitchFamily="18" charset="0"/>
              </a:rPr>
              <a:t> et al. 2019</a:t>
            </a:r>
          </a:p>
        </p:txBody>
      </p:sp>
      <p:sp>
        <p:nvSpPr>
          <p:cNvPr id="10" name="TextBox 9">
            <a:extLst>
              <a:ext uri="{FF2B5EF4-FFF2-40B4-BE49-F238E27FC236}">
                <a16:creationId xmlns:a16="http://schemas.microsoft.com/office/drawing/2014/main" id="{8D9460C7-6C8F-459A-93BA-841046784B83}"/>
              </a:ext>
            </a:extLst>
          </p:cNvPr>
          <p:cNvSpPr txBox="1"/>
          <p:nvPr/>
        </p:nvSpPr>
        <p:spPr>
          <a:xfrm>
            <a:off x="4461290" y="961916"/>
            <a:ext cx="2272118" cy="1277273"/>
          </a:xfrm>
          <a:prstGeom prst="rect">
            <a:avLst/>
          </a:prstGeom>
          <a:noFill/>
        </p:spPr>
        <p:txBody>
          <a:bodyPr wrap="square" rtlCol="0">
            <a:spAutoFit/>
          </a:bodyPr>
          <a:lstStyle/>
          <a:p>
            <a:r>
              <a:rPr lang="en-US" sz="1100" i="1" dirty="0"/>
              <a:t>Note that the values</a:t>
            </a:r>
            <a:r>
              <a:rPr lang="en-US" sz="1100" i="1" baseline="0" dirty="0"/>
              <a:t> are ONE SIGMA. Horizontal needs to be multiplied by 2.5 to get 95% CI (bivariate)</a:t>
            </a:r>
          </a:p>
          <a:p>
            <a:r>
              <a:rPr lang="en-US" sz="1100" i="1" dirty="0"/>
              <a:t>A single </a:t>
            </a:r>
            <a:r>
              <a:rPr lang="en-US" sz="1100" i="1" baseline="0" dirty="0"/>
              <a:t>4-hour observation per session gets you close to +/- 3 cm 3D, 2.4 cm Up.</a:t>
            </a:r>
            <a:endParaRPr lang="en-US" sz="1100" i="1" dirty="0"/>
          </a:p>
        </p:txBody>
      </p:sp>
      <p:sp>
        <p:nvSpPr>
          <p:cNvPr id="11" name="Date Placeholder 10">
            <a:extLst>
              <a:ext uri="{FF2B5EF4-FFF2-40B4-BE49-F238E27FC236}">
                <a16:creationId xmlns:a16="http://schemas.microsoft.com/office/drawing/2014/main" id="{E16BE9D0-1A72-4093-A2AB-499F7444A2B1}"/>
              </a:ext>
            </a:extLst>
          </p:cNvPr>
          <p:cNvSpPr>
            <a:spLocks noGrp="1"/>
          </p:cNvSpPr>
          <p:nvPr>
            <p:ph type="dt" sz="half" idx="10"/>
          </p:nvPr>
        </p:nvSpPr>
        <p:spPr/>
        <p:txBody>
          <a:bodyPr/>
          <a:lstStyle/>
          <a:p>
            <a:r>
              <a:rPr lang="en-US"/>
              <a:t>2023-10-16</a:t>
            </a:r>
          </a:p>
        </p:txBody>
      </p:sp>
      <p:sp>
        <p:nvSpPr>
          <p:cNvPr id="12" name="Footer Placeholder 11">
            <a:extLst>
              <a:ext uri="{FF2B5EF4-FFF2-40B4-BE49-F238E27FC236}">
                <a16:creationId xmlns:a16="http://schemas.microsoft.com/office/drawing/2014/main" id="{0109B0EF-96D5-4156-AFE5-39D0F62BABC1}"/>
              </a:ext>
            </a:extLst>
          </p:cNvPr>
          <p:cNvSpPr>
            <a:spLocks noGrp="1"/>
          </p:cNvSpPr>
          <p:nvPr>
            <p:ph type="ftr" sz="quarter" idx="11"/>
          </p:nvPr>
        </p:nvSpPr>
        <p:spPr/>
        <p:txBody>
          <a:bodyPr/>
          <a:lstStyle/>
          <a:p>
            <a:r>
              <a:rPr lang="en-US"/>
              <a:t>Planning and Execution of an OPUS Project</a:t>
            </a:r>
          </a:p>
        </p:txBody>
      </p:sp>
      <p:sp>
        <p:nvSpPr>
          <p:cNvPr id="13" name="Slide Number Placeholder 12">
            <a:extLst>
              <a:ext uri="{FF2B5EF4-FFF2-40B4-BE49-F238E27FC236}">
                <a16:creationId xmlns:a16="http://schemas.microsoft.com/office/drawing/2014/main" id="{446BE9EF-89B7-47CB-A75C-07429E9BCC60}"/>
              </a:ext>
            </a:extLst>
          </p:cNvPr>
          <p:cNvSpPr>
            <a:spLocks noGrp="1"/>
          </p:cNvSpPr>
          <p:nvPr>
            <p:ph type="sldNum" sz="quarter" idx="12"/>
          </p:nvPr>
        </p:nvSpPr>
        <p:spPr/>
        <p:txBody>
          <a:bodyPr/>
          <a:lstStyle/>
          <a:p>
            <a:fld id="{D3D538F9-49A3-B84F-B36B-A7030CDE5D5B}" type="slidenum">
              <a:rPr lang="en-US" smtClean="0"/>
              <a:t>48</a:t>
            </a:fld>
            <a:endParaRPr lang="en-US"/>
          </a:p>
        </p:txBody>
      </p:sp>
      <p:sp>
        <p:nvSpPr>
          <p:cNvPr id="14" name="TextBox 13">
            <a:extLst>
              <a:ext uri="{FF2B5EF4-FFF2-40B4-BE49-F238E27FC236}">
                <a16:creationId xmlns:a16="http://schemas.microsoft.com/office/drawing/2014/main" id="{709231F7-F569-417B-8A60-F9924123B848}"/>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15" name="TextBox 14">
            <a:extLst>
              <a:ext uri="{FF2B5EF4-FFF2-40B4-BE49-F238E27FC236}">
                <a16:creationId xmlns:a16="http://schemas.microsoft.com/office/drawing/2014/main" id="{A51D8CE1-F1FE-ABFD-FD6F-F279F162B72D}"/>
              </a:ext>
            </a:extLst>
          </p:cNvPr>
          <p:cNvSpPr txBox="1"/>
          <p:nvPr/>
        </p:nvSpPr>
        <p:spPr>
          <a:xfrm>
            <a:off x="2815792" y="1861295"/>
            <a:ext cx="816969" cy="369332"/>
          </a:xfrm>
          <a:prstGeom prst="rect">
            <a:avLst/>
          </a:prstGeom>
          <a:noFill/>
        </p:spPr>
        <p:txBody>
          <a:bodyPr wrap="square" rtlCol="0">
            <a:spAutoFit/>
          </a:bodyPr>
          <a:lstStyle/>
          <a:p>
            <a:r>
              <a:rPr lang="en-US" dirty="0"/>
              <a:t>HORIZ</a:t>
            </a:r>
          </a:p>
        </p:txBody>
      </p:sp>
      <p:sp>
        <p:nvSpPr>
          <p:cNvPr id="16" name="TextBox 15">
            <a:extLst>
              <a:ext uri="{FF2B5EF4-FFF2-40B4-BE49-F238E27FC236}">
                <a16:creationId xmlns:a16="http://schemas.microsoft.com/office/drawing/2014/main" id="{05AFA340-A9D5-DA62-454A-EC9B8FF44105}"/>
              </a:ext>
            </a:extLst>
          </p:cNvPr>
          <p:cNvSpPr txBox="1"/>
          <p:nvPr/>
        </p:nvSpPr>
        <p:spPr>
          <a:xfrm>
            <a:off x="2815791" y="3493873"/>
            <a:ext cx="816969" cy="369332"/>
          </a:xfrm>
          <a:prstGeom prst="rect">
            <a:avLst/>
          </a:prstGeom>
          <a:noFill/>
        </p:spPr>
        <p:txBody>
          <a:bodyPr wrap="square" rtlCol="0">
            <a:spAutoFit/>
          </a:bodyPr>
          <a:lstStyle/>
          <a:p>
            <a:r>
              <a:rPr lang="en-US" dirty="0"/>
              <a:t>UP</a:t>
            </a:r>
          </a:p>
        </p:txBody>
      </p:sp>
      <p:cxnSp>
        <p:nvCxnSpPr>
          <p:cNvPr id="17" name="Straight Connector 16">
            <a:extLst>
              <a:ext uri="{FF2B5EF4-FFF2-40B4-BE49-F238E27FC236}">
                <a16:creationId xmlns:a16="http://schemas.microsoft.com/office/drawing/2014/main" id="{847AE76A-C115-6860-4326-F009EB47DED5}"/>
              </a:ext>
            </a:extLst>
          </p:cNvPr>
          <p:cNvCxnSpPr>
            <a:cxnSpLocks/>
          </p:cNvCxnSpPr>
          <p:nvPr/>
        </p:nvCxnSpPr>
        <p:spPr>
          <a:xfrm>
            <a:off x="2604970" y="3393281"/>
            <a:ext cx="0" cy="761863"/>
          </a:xfrm>
          <a:prstGeom prst="line">
            <a:avLst/>
          </a:prstGeom>
          <a:ln w="12700">
            <a:solidFill>
              <a:srgbClr val="FF0000"/>
            </a:solidFill>
            <a:prstDash val="dash"/>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ED6135AB-5A13-14A5-77FC-B27C07CC7F04}"/>
              </a:ext>
            </a:extLst>
          </p:cNvPr>
          <p:cNvSpPr txBox="1"/>
          <p:nvPr/>
        </p:nvSpPr>
        <p:spPr>
          <a:xfrm>
            <a:off x="2535239" y="3367535"/>
            <a:ext cx="736599" cy="261610"/>
          </a:xfrm>
          <a:prstGeom prst="rect">
            <a:avLst/>
          </a:prstGeom>
          <a:noFill/>
        </p:spPr>
        <p:txBody>
          <a:bodyPr wrap="square" rtlCol="0">
            <a:spAutoFit/>
          </a:bodyPr>
          <a:lstStyle/>
          <a:p>
            <a:r>
              <a:rPr lang="en-US" sz="1050" dirty="0">
                <a:solidFill>
                  <a:srgbClr val="FF0000"/>
                </a:solidFill>
              </a:rPr>
              <a:t>T&gt;4 hours</a:t>
            </a:r>
          </a:p>
        </p:txBody>
      </p:sp>
      <p:cxnSp>
        <p:nvCxnSpPr>
          <p:cNvPr id="23" name="Straight Connector 22">
            <a:extLst>
              <a:ext uri="{FF2B5EF4-FFF2-40B4-BE49-F238E27FC236}">
                <a16:creationId xmlns:a16="http://schemas.microsoft.com/office/drawing/2014/main" id="{C0516FB6-0DA6-75A6-864B-B2B0B3B19329}"/>
              </a:ext>
            </a:extLst>
          </p:cNvPr>
          <p:cNvCxnSpPr>
            <a:cxnSpLocks/>
          </p:cNvCxnSpPr>
          <p:nvPr/>
        </p:nvCxnSpPr>
        <p:spPr>
          <a:xfrm>
            <a:off x="2611320" y="1756225"/>
            <a:ext cx="0" cy="761863"/>
          </a:xfrm>
          <a:prstGeom prst="line">
            <a:avLst/>
          </a:prstGeom>
          <a:ln w="12700">
            <a:solidFill>
              <a:srgbClr val="FF0000"/>
            </a:solidFill>
            <a:prstDash val="dash"/>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D6D3A349-92FA-261F-E9F5-4532909F6B01}"/>
              </a:ext>
            </a:extLst>
          </p:cNvPr>
          <p:cNvSpPr txBox="1"/>
          <p:nvPr/>
        </p:nvSpPr>
        <p:spPr>
          <a:xfrm>
            <a:off x="2541589" y="1730479"/>
            <a:ext cx="736599" cy="261610"/>
          </a:xfrm>
          <a:prstGeom prst="rect">
            <a:avLst/>
          </a:prstGeom>
          <a:noFill/>
        </p:spPr>
        <p:txBody>
          <a:bodyPr wrap="square" rtlCol="0">
            <a:spAutoFit/>
          </a:bodyPr>
          <a:lstStyle/>
          <a:p>
            <a:r>
              <a:rPr lang="en-US" sz="1050" dirty="0">
                <a:solidFill>
                  <a:srgbClr val="FF0000"/>
                </a:solidFill>
              </a:rPr>
              <a:t>T&gt;4 hours</a:t>
            </a:r>
          </a:p>
        </p:txBody>
      </p:sp>
      <p:sp>
        <p:nvSpPr>
          <p:cNvPr id="26" name="TextBox 25">
            <a:extLst>
              <a:ext uri="{FF2B5EF4-FFF2-40B4-BE49-F238E27FC236}">
                <a16:creationId xmlns:a16="http://schemas.microsoft.com/office/drawing/2014/main" id="{0CD6A3D1-9CEF-F687-D4E8-25EB6F118AF2}"/>
              </a:ext>
            </a:extLst>
          </p:cNvPr>
          <p:cNvSpPr txBox="1"/>
          <p:nvPr/>
        </p:nvSpPr>
        <p:spPr>
          <a:xfrm>
            <a:off x="4178795" y="4646412"/>
            <a:ext cx="2171700" cy="253916"/>
          </a:xfrm>
          <a:prstGeom prst="rect">
            <a:avLst/>
          </a:prstGeom>
          <a:noFill/>
        </p:spPr>
        <p:txBody>
          <a:bodyPr wrap="square" rtlCol="0">
            <a:spAutoFit/>
          </a:bodyPr>
          <a:lstStyle/>
          <a:p>
            <a:r>
              <a:rPr lang="en-US" sz="1050" dirty="0" err="1">
                <a:solidFill>
                  <a:srgbClr val="FF0000"/>
                </a:solidFill>
              </a:rPr>
              <a:t>Gillins</a:t>
            </a:r>
            <a:r>
              <a:rPr lang="en-US" sz="1050" dirty="0">
                <a:solidFill>
                  <a:srgbClr val="FF0000"/>
                </a:solidFill>
              </a:rPr>
              <a:t>’ study extends below 4 hours</a:t>
            </a:r>
          </a:p>
        </p:txBody>
      </p:sp>
    </p:spTree>
    <p:extLst>
      <p:ext uri="{BB962C8B-B14F-4D97-AF65-F5344CB8AC3E}">
        <p14:creationId xmlns:p14="http://schemas.microsoft.com/office/powerpoint/2010/main" val="24065985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latin typeface="Times New Roman" panose="02020603050405020304" pitchFamily="18" charset="0"/>
                <a:cs typeface="Times New Roman" panose="02020603050405020304" pitchFamily="18" charset="0"/>
              </a:rPr>
              <a:t>Accuracy of OPUS-Projects</a:t>
            </a:r>
          </a:p>
        </p:txBody>
      </p:sp>
      <p:sp>
        <p:nvSpPr>
          <p:cNvPr id="3" name="Content Placeholder 2"/>
          <p:cNvSpPr>
            <a:spLocks noGrp="1"/>
          </p:cNvSpPr>
          <p:nvPr>
            <p:ph idx="1"/>
          </p:nvPr>
        </p:nvSpPr>
        <p:spPr>
          <a:xfrm>
            <a:off x="3213902" y="1132884"/>
            <a:ext cx="2916443" cy="685537"/>
          </a:xfrm>
        </p:spPr>
        <p:txBody>
          <a:bodyPr>
            <a:noAutofit/>
          </a:bodyPr>
          <a:lstStyle/>
          <a:p>
            <a:pPr marL="0" indent="0">
              <a:buNone/>
            </a:pPr>
            <a:r>
              <a:rPr lang="en-US" sz="1800" dirty="0">
                <a:latin typeface="Times New Roman" panose="02020603050405020304" pitchFamily="18" charset="0"/>
                <a:cs typeface="Times New Roman" panose="02020603050405020304" pitchFamily="18" charset="0"/>
              </a:rPr>
              <a:t>OPUS Projects Network Accuracies</a:t>
            </a:r>
          </a:p>
        </p:txBody>
      </p:sp>
      <p:pic>
        <p:nvPicPr>
          <p:cNvPr id="5" name="Content Placeholder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4456" y="846098"/>
            <a:ext cx="2489597" cy="3146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213902" y="1889784"/>
            <a:ext cx="2629573" cy="507831"/>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Most important variable for reducing error is TOTAL TIME</a:t>
            </a:r>
          </a:p>
        </p:txBody>
      </p:sp>
      <p:sp>
        <p:nvSpPr>
          <p:cNvPr id="4" name="TextBox 3"/>
          <p:cNvSpPr txBox="1"/>
          <p:nvPr/>
        </p:nvSpPr>
        <p:spPr>
          <a:xfrm>
            <a:off x="1201271" y="3970094"/>
            <a:ext cx="1860260" cy="461665"/>
          </a:xfrm>
          <a:prstGeom prst="rect">
            <a:avLst/>
          </a:prstGeom>
          <a:noFill/>
        </p:spPr>
        <p:txBody>
          <a:bodyPr wrap="square" rtlCol="0">
            <a:spAutoFit/>
          </a:bodyPr>
          <a:lstStyle/>
          <a:p>
            <a:r>
              <a:rPr lang="en-US" sz="1200" i="1" dirty="0">
                <a:solidFill>
                  <a:srgbClr val="0070C0"/>
                </a:solidFill>
                <a:latin typeface="Times New Roman" panose="02020603050405020304" pitchFamily="18" charset="0"/>
                <a:cs typeface="Times New Roman" panose="02020603050405020304" pitchFamily="18" charset="0"/>
              </a:rPr>
              <a:t>Note! Cumulative time, not individual occupations</a:t>
            </a:r>
          </a:p>
        </p:txBody>
      </p:sp>
      <p:cxnSp>
        <p:nvCxnSpPr>
          <p:cNvPr id="8" name="Straight Arrow Connector 7"/>
          <p:cNvCxnSpPr>
            <a:cxnSpLocks/>
          </p:cNvCxnSpPr>
          <p:nvPr/>
        </p:nvCxnSpPr>
        <p:spPr>
          <a:xfrm flipV="1">
            <a:off x="1201271" y="3992920"/>
            <a:ext cx="0" cy="37183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1E1BAF56-9BC6-4DC7-A8D2-0679DEAB037F}"/>
              </a:ext>
            </a:extLst>
          </p:cNvPr>
          <p:cNvSpPr txBox="1"/>
          <p:nvPr/>
        </p:nvSpPr>
        <p:spPr>
          <a:xfrm>
            <a:off x="3228808" y="3233963"/>
            <a:ext cx="3514892" cy="1138773"/>
          </a:xfrm>
          <a:prstGeom prst="rect">
            <a:avLst/>
          </a:prstGeom>
          <a:noFill/>
        </p:spPr>
        <p:txBody>
          <a:bodyPr wrap="square" rtlCol="0">
            <a:spAutoFit/>
          </a:bodyPr>
          <a:lstStyle/>
          <a:p>
            <a:r>
              <a:rPr lang="en-US" sz="1400" i="1" dirty="0">
                <a:solidFill>
                  <a:srgbClr val="0070C0"/>
                </a:solidFill>
              </a:rPr>
              <a:t>Plots show that:</a:t>
            </a:r>
          </a:p>
          <a:p>
            <a:pPr marL="285750" indent="-285750">
              <a:buFont typeface="Arial" panose="020B0604020202020204" pitchFamily="34" charset="0"/>
              <a:buChar char="•"/>
            </a:pPr>
            <a:r>
              <a:rPr lang="en-US" sz="1400" i="1" dirty="0">
                <a:solidFill>
                  <a:srgbClr val="0070C0"/>
                </a:solidFill>
              </a:rPr>
              <a:t>Four 5 hour (20 hours total) occupations </a:t>
            </a:r>
          </a:p>
          <a:p>
            <a:pPr lvl="1"/>
            <a:r>
              <a:rPr lang="en-US" sz="1200" i="1" dirty="0">
                <a:solidFill>
                  <a:srgbClr val="0070C0"/>
                </a:solidFill>
              </a:rPr>
              <a:t>are “equivalent” to </a:t>
            </a:r>
          </a:p>
          <a:p>
            <a:pPr marL="285750" indent="-285750">
              <a:buFont typeface="Arial" panose="020B0604020202020204" pitchFamily="34" charset="0"/>
              <a:buChar char="•"/>
            </a:pPr>
            <a:r>
              <a:rPr lang="en-US" sz="1400" i="1" dirty="0">
                <a:solidFill>
                  <a:srgbClr val="0070C0"/>
                </a:solidFill>
              </a:rPr>
              <a:t>Seven 3 hour (21 hours total) occupations</a:t>
            </a:r>
          </a:p>
          <a:p>
            <a:pPr marL="285750" indent="-285750">
              <a:buFont typeface="Arial" panose="020B0604020202020204" pitchFamily="34" charset="0"/>
              <a:buChar char="•"/>
            </a:pPr>
            <a:r>
              <a:rPr lang="en-US" sz="1400" i="1" dirty="0">
                <a:solidFill>
                  <a:srgbClr val="0070C0"/>
                </a:solidFill>
              </a:rPr>
              <a:t>Ten 2 hour (20 hours total) occupations</a:t>
            </a:r>
          </a:p>
        </p:txBody>
      </p:sp>
      <p:sp>
        <p:nvSpPr>
          <p:cNvPr id="12" name="Oval 11">
            <a:extLst>
              <a:ext uri="{FF2B5EF4-FFF2-40B4-BE49-F238E27FC236}">
                <a16:creationId xmlns:a16="http://schemas.microsoft.com/office/drawing/2014/main" id="{4D3219FC-CAA5-4343-BA6A-6D4E8EBD786C}"/>
              </a:ext>
            </a:extLst>
          </p:cNvPr>
          <p:cNvSpPr/>
          <p:nvPr/>
        </p:nvSpPr>
        <p:spPr>
          <a:xfrm>
            <a:off x="1504950" y="3225799"/>
            <a:ext cx="260350" cy="165101"/>
          </a:xfrm>
          <a:prstGeom prst="ellipse">
            <a:avLst/>
          </a:prstGeom>
          <a:solidFill>
            <a:srgbClr val="FFFF00">
              <a:alpha val="10000"/>
            </a:srgbClr>
          </a:solidFill>
          <a:ln w="22225">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4B7FF508-7B0F-4E43-AE75-8600C2AFE628}"/>
              </a:ext>
            </a:extLst>
          </p:cNvPr>
          <p:cNvCxnSpPr>
            <a:cxnSpLocks/>
            <a:stCxn id="11" idx="1"/>
            <a:endCxn id="12" idx="6"/>
          </p:cNvCxnSpPr>
          <p:nvPr/>
        </p:nvCxnSpPr>
        <p:spPr>
          <a:xfrm flipH="1" flipV="1">
            <a:off x="1765300" y="3308350"/>
            <a:ext cx="1463508" cy="495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 name="Date Placeholder 6">
            <a:extLst>
              <a:ext uri="{FF2B5EF4-FFF2-40B4-BE49-F238E27FC236}">
                <a16:creationId xmlns:a16="http://schemas.microsoft.com/office/drawing/2014/main" id="{2533BDBB-2A33-4230-B015-024F0C4EF09B}"/>
              </a:ext>
            </a:extLst>
          </p:cNvPr>
          <p:cNvSpPr>
            <a:spLocks noGrp="1"/>
          </p:cNvSpPr>
          <p:nvPr>
            <p:ph type="dt" sz="half" idx="10"/>
          </p:nvPr>
        </p:nvSpPr>
        <p:spPr/>
        <p:txBody>
          <a:bodyPr/>
          <a:lstStyle/>
          <a:p>
            <a:r>
              <a:rPr lang="en-US"/>
              <a:t>2023-10-16</a:t>
            </a:r>
            <a:endParaRPr lang="en-US" dirty="0"/>
          </a:p>
        </p:txBody>
      </p:sp>
      <p:sp>
        <p:nvSpPr>
          <p:cNvPr id="9" name="Footer Placeholder 8">
            <a:extLst>
              <a:ext uri="{FF2B5EF4-FFF2-40B4-BE49-F238E27FC236}">
                <a16:creationId xmlns:a16="http://schemas.microsoft.com/office/drawing/2014/main" id="{D0D14D25-23A3-4B75-AF17-1C147C6ED9DC}"/>
              </a:ext>
            </a:extLst>
          </p:cNvPr>
          <p:cNvSpPr>
            <a:spLocks noGrp="1"/>
          </p:cNvSpPr>
          <p:nvPr>
            <p:ph type="ftr" sz="quarter" idx="11"/>
          </p:nvPr>
        </p:nvSpPr>
        <p:spPr/>
        <p:txBody>
          <a:bodyPr/>
          <a:lstStyle/>
          <a:p>
            <a:r>
              <a:rPr lang="en-US"/>
              <a:t>Planning and Execution of an OPUS Project</a:t>
            </a:r>
          </a:p>
        </p:txBody>
      </p:sp>
      <p:sp>
        <p:nvSpPr>
          <p:cNvPr id="10" name="Slide Number Placeholder 9">
            <a:extLst>
              <a:ext uri="{FF2B5EF4-FFF2-40B4-BE49-F238E27FC236}">
                <a16:creationId xmlns:a16="http://schemas.microsoft.com/office/drawing/2014/main" id="{333225F8-F3C3-4C39-8BEF-5AB80E59D758}"/>
              </a:ext>
            </a:extLst>
          </p:cNvPr>
          <p:cNvSpPr>
            <a:spLocks noGrp="1"/>
          </p:cNvSpPr>
          <p:nvPr>
            <p:ph type="sldNum" sz="quarter" idx="12"/>
          </p:nvPr>
        </p:nvSpPr>
        <p:spPr/>
        <p:txBody>
          <a:bodyPr/>
          <a:lstStyle/>
          <a:p>
            <a:fld id="{D3D538F9-49A3-B84F-B36B-A7030CDE5D5B}" type="slidenum">
              <a:rPr lang="en-US" smtClean="0"/>
              <a:t>49</a:t>
            </a:fld>
            <a:endParaRPr lang="en-US"/>
          </a:p>
        </p:txBody>
      </p:sp>
      <p:sp>
        <p:nvSpPr>
          <p:cNvPr id="14" name="TextBox 13">
            <a:extLst>
              <a:ext uri="{FF2B5EF4-FFF2-40B4-BE49-F238E27FC236}">
                <a16:creationId xmlns:a16="http://schemas.microsoft.com/office/drawing/2014/main" id="{7087634D-C877-4C8B-B87D-F7835EA96DB4}"/>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8410408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1000"/>
                                        <p:tgtEl>
                                          <p:spTgt spid="11"/>
                                        </p:tgtEl>
                                      </p:cBhvr>
                                    </p:animEffect>
                                  </p:childTnLst>
                                </p:cTn>
                              </p:par>
                            </p:childTnLst>
                          </p:cTn>
                        </p:par>
                        <p:par>
                          <p:cTn id="8" fill="hold">
                            <p:stCondLst>
                              <p:cond delay="1250"/>
                            </p:stCondLst>
                            <p:childTnLst>
                              <p:par>
                                <p:cTn id="9" presetID="22" presetClass="entr" presetSubtype="2" fill="hold"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1000"/>
                                        <p:tgtEl>
                                          <p:spTgt spid="13"/>
                                        </p:tgtEl>
                                      </p:cBhvr>
                                    </p:animEffect>
                                  </p:childTnLst>
                                </p:cTn>
                              </p:par>
                            </p:childTnLst>
                          </p:cTn>
                        </p:par>
                        <p:par>
                          <p:cTn id="12" fill="hold">
                            <p:stCondLst>
                              <p:cond delay="2500"/>
                            </p:stCondLst>
                            <p:childTnLst>
                              <p:par>
                                <p:cTn id="13" presetID="22" presetClass="entr" presetSubtype="2" fill="hold" grpId="0"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CA35F-7D90-4086-B64D-5E83FCFB43E8}"/>
              </a:ext>
            </a:extLst>
          </p:cNvPr>
          <p:cNvSpPr>
            <a:spLocks noGrp="1"/>
          </p:cNvSpPr>
          <p:nvPr>
            <p:ph type="title"/>
          </p:nvPr>
        </p:nvSpPr>
        <p:spPr/>
        <p:txBody>
          <a:bodyPr/>
          <a:lstStyle/>
          <a:p>
            <a:r>
              <a:rPr lang="en-US" dirty="0"/>
              <a:t>Plan Occupations and Sessions</a:t>
            </a:r>
          </a:p>
        </p:txBody>
      </p:sp>
      <p:sp>
        <p:nvSpPr>
          <p:cNvPr id="3" name="Content Placeholder 2">
            <a:extLst>
              <a:ext uri="{FF2B5EF4-FFF2-40B4-BE49-F238E27FC236}">
                <a16:creationId xmlns:a16="http://schemas.microsoft.com/office/drawing/2014/main" id="{077FBFF0-F304-4A8F-BD6B-B683971E14FD}"/>
              </a:ext>
            </a:extLst>
          </p:cNvPr>
          <p:cNvSpPr>
            <a:spLocks noGrp="1"/>
          </p:cNvSpPr>
          <p:nvPr>
            <p:ph idx="1"/>
          </p:nvPr>
        </p:nvSpPr>
        <p:spPr/>
        <p:txBody>
          <a:bodyPr>
            <a:normAutofit/>
          </a:bodyPr>
          <a:lstStyle/>
          <a:p>
            <a:r>
              <a:rPr lang="en-US" dirty="0"/>
              <a:t>OPUS PROJECTS will attempt to group your submitted RINEX files into “sessions” based on their overlapping start/stop times.</a:t>
            </a:r>
          </a:p>
          <a:p>
            <a:r>
              <a:rPr lang="en-US" dirty="0"/>
              <a:t>You can make this more reliable by </a:t>
            </a:r>
            <a:r>
              <a:rPr lang="en-US" dirty="0">
                <a:solidFill>
                  <a:srgbClr val="00B050"/>
                </a:solidFill>
              </a:rPr>
              <a:t>planning</a:t>
            </a:r>
            <a:r>
              <a:rPr lang="en-US" dirty="0"/>
              <a:t> coordinated observation schedules for your crew.</a:t>
            </a:r>
          </a:p>
          <a:p>
            <a:r>
              <a:rPr lang="en-US" dirty="0"/>
              <a:t>Individual observations meet minimum duration, start/stop on schedule, ARP heights, etc.</a:t>
            </a:r>
          </a:p>
        </p:txBody>
      </p:sp>
      <p:sp>
        <p:nvSpPr>
          <p:cNvPr id="4" name="Date Placeholder 3">
            <a:extLst>
              <a:ext uri="{FF2B5EF4-FFF2-40B4-BE49-F238E27FC236}">
                <a16:creationId xmlns:a16="http://schemas.microsoft.com/office/drawing/2014/main" id="{8FD8CCC6-DA57-4B35-BE31-C30285250E9D}"/>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DE2F470E-1B71-42E2-8E10-A4F1CB375897}"/>
              </a:ext>
            </a:extLst>
          </p:cNvPr>
          <p:cNvSpPr>
            <a:spLocks noGrp="1"/>
          </p:cNvSpPr>
          <p:nvPr>
            <p:ph type="ftr" sz="quarter" idx="11"/>
          </p:nvPr>
        </p:nvSpPr>
        <p:spPr/>
        <p:txBody>
          <a:bodyPr/>
          <a:lstStyle/>
          <a:p>
            <a:pPr>
              <a:defRPr/>
            </a:pPr>
            <a:r>
              <a:rPr lang="en-US"/>
              <a:t>Planning and Execution of an OPUS Project</a:t>
            </a:r>
          </a:p>
        </p:txBody>
      </p:sp>
      <p:sp>
        <p:nvSpPr>
          <p:cNvPr id="6" name="Slide Number Placeholder 5">
            <a:extLst>
              <a:ext uri="{FF2B5EF4-FFF2-40B4-BE49-F238E27FC236}">
                <a16:creationId xmlns:a16="http://schemas.microsoft.com/office/drawing/2014/main" id="{3390DA44-B130-49E6-AF74-E6BBFD6BCF28}"/>
              </a:ext>
            </a:extLst>
          </p:cNvPr>
          <p:cNvSpPr>
            <a:spLocks noGrp="1"/>
          </p:cNvSpPr>
          <p:nvPr>
            <p:ph type="sldNum" sz="quarter" idx="12"/>
          </p:nvPr>
        </p:nvSpPr>
        <p:spPr/>
        <p:txBody>
          <a:bodyPr/>
          <a:lstStyle/>
          <a:p>
            <a:pPr>
              <a:defRPr/>
            </a:pPr>
            <a:fld id="{E220C3D0-729A-4A15-8E23-72CBC95666E6}" type="slidenum">
              <a:rPr lang="en-US" smtClean="0"/>
              <a:pPr>
                <a:defRPr/>
              </a:pPr>
              <a:t>5</a:t>
            </a:fld>
            <a:endParaRPr lang="en-US"/>
          </a:p>
        </p:txBody>
      </p:sp>
      <p:sp>
        <p:nvSpPr>
          <p:cNvPr id="8" name="TextBox 7">
            <a:extLst>
              <a:ext uri="{FF2B5EF4-FFF2-40B4-BE49-F238E27FC236}">
                <a16:creationId xmlns:a16="http://schemas.microsoft.com/office/drawing/2014/main" id="{4A24B3F0-735E-42A9-B0C6-7321C3EBEB72}"/>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8520497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altLang="en-US" dirty="0"/>
              <a:t>Accuracy of OPUS-Projects </a:t>
            </a:r>
          </a:p>
        </p:txBody>
      </p:sp>
      <p:pic>
        <p:nvPicPr>
          <p:cNvPr id="86019" name="Content Placeholder 3"/>
          <p:cNvPicPr>
            <a:picLocks noGrp="1"/>
          </p:cNvPicPr>
          <p:nvPr>
            <p:ph idx="1"/>
          </p:nvPr>
        </p:nvPicPr>
        <p:blipFill>
          <a:blip r:embed="rId2">
            <a:extLst>
              <a:ext uri="{28A0092B-C50C-407E-A947-70E740481C1C}">
                <a14:useLocalDpi xmlns:a14="http://schemas.microsoft.com/office/drawing/2010/main" val="0"/>
              </a:ext>
            </a:extLst>
          </a:blip>
          <a:srcRect l="6969" r="7384"/>
          <a:stretch>
            <a:fillRect/>
          </a:stretch>
        </p:blipFill>
        <p:spPr>
          <a:xfrm>
            <a:off x="935832" y="1250157"/>
            <a:ext cx="4993481" cy="3250406"/>
          </a:xfrm>
        </p:spPr>
      </p:pic>
      <p:sp>
        <p:nvSpPr>
          <p:cNvPr id="4" name="TextBox 3"/>
          <p:cNvSpPr txBox="1"/>
          <p:nvPr/>
        </p:nvSpPr>
        <p:spPr>
          <a:xfrm rot="16200000">
            <a:off x="-1112131" y="2333684"/>
            <a:ext cx="3493769" cy="300082"/>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95% CI values shown  (Ellipsoid Height)</a:t>
            </a:r>
          </a:p>
        </p:txBody>
      </p:sp>
      <p:sp>
        <p:nvSpPr>
          <p:cNvPr id="2" name="Date Placeholder 1">
            <a:extLst>
              <a:ext uri="{FF2B5EF4-FFF2-40B4-BE49-F238E27FC236}">
                <a16:creationId xmlns:a16="http://schemas.microsoft.com/office/drawing/2014/main" id="{C261337F-2018-48B9-96B5-1EC16F3BF2A7}"/>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8AA32F0A-A4D3-44AF-934F-E40D1D3ED036}"/>
              </a:ext>
            </a:extLst>
          </p:cNvPr>
          <p:cNvSpPr>
            <a:spLocks noGrp="1"/>
          </p:cNvSpPr>
          <p:nvPr>
            <p:ph type="ftr" sz="quarter" idx="11"/>
          </p:nvPr>
        </p:nvSpPr>
        <p:spPr/>
        <p:txBody>
          <a:bodyPr/>
          <a:lstStyle/>
          <a:p>
            <a:r>
              <a:rPr lang="en-US"/>
              <a:t>Planning and Execution of an OPUS Project</a:t>
            </a:r>
          </a:p>
        </p:txBody>
      </p:sp>
      <p:sp>
        <p:nvSpPr>
          <p:cNvPr id="5" name="Slide Number Placeholder 4">
            <a:extLst>
              <a:ext uri="{FF2B5EF4-FFF2-40B4-BE49-F238E27FC236}">
                <a16:creationId xmlns:a16="http://schemas.microsoft.com/office/drawing/2014/main" id="{2FBCC23A-BDB8-479B-A3DA-B28497936118}"/>
              </a:ext>
            </a:extLst>
          </p:cNvPr>
          <p:cNvSpPr>
            <a:spLocks noGrp="1"/>
          </p:cNvSpPr>
          <p:nvPr>
            <p:ph type="sldNum" sz="quarter" idx="12"/>
          </p:nvPr>
        </p:nvSpPr>
        <p:spPr/>
        <p:txBody>
          <a:bodyPr/>
          <a:lstStyle/>
          <a:p>
            <a:fld id="{D3D538F9-49A3-B84F-B36B-A7030CDE5D5B}" type="slidenum">
              <a:rPr lang="en-US" smtClean="0"/>
              <a:t>50</a:t>
            </a:fld>
            <a:endParaRPr lang="en-US"/>
          </a:p>
        </p:txBody>
      </p:sp>
      <p:sp>
        <p:nvSpPr>
          <p:cNvPr id="8" name="TextBox 7">
            <a:extLst>
              <a:ext uri="{FF2B5EF4-FFF2-40B4-BE49-F238E27FC236}">
                <a16:creationId xmlns:a16="http://schemas.microsoft.com/office/drawing/2014/main" id="{07C94BD1-C7C8-4BCE-BA75-D78A7408C788}"/>
              </a:ext>
            </a:extLst>
          </p:cNvPr>
          <p:cNvSpPr txBox="1"/>
          <p:nvPr/>
        </p:nvSpPr>
        <p:spPr>
          <a:xfrm>
            <a:off x="2177415" y="4290971"/>
            <a:ext cx="2171701" cy="300082"/>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Total Time (T) on mark (</a:t>
            </a:r>
            <a:r>
              <a:rPr lang="en-US" sz="1350" dirty="0" err="1">
                <a:latin typeface="Times New Roman" panose="02020603050405020304" pitchFamily="18" charset="0"/>
                <a:cs typeface="Times New Roman" panose="02020603050405020304" pitchFamily="18" charset="0"/>
              </a:rPr>
              <a:t>hrs</a:t>
            </a:r>
            <a:r>
              <a:rPr lang="en-US" sz="1350" dirty="0">
                <a:latin typeface="Times New Roman" panose="02020603050405020304" pitchFamily="18" charset="0"/>
                <a:cs typeface="Times New Roman" panose="02020603050405020304" pitchFamily="18" charset="0"/>
              </a:rPr>
              <a:t>)</a:t>
            </a:r>
          </a:p>
        </p:txBody>
      </p:sp>
      <p:sp>
        <p:nvSpPr>
          <p:cNvPr id="6" name="TextBox 5">
            <a:extLst>
              <a:ext uri="{FF2B5EF4-FFF2-40B4-BE49-F238E27FC236}">
                <a16:creationId xmlns:a16="http://schemas.microsoft.com/office/drawing/2014/main" id="{2EB83985-3560-484A-8C15-45E867EEC80E}"/>
              </a:ext>
            </a:extLst>
          </p:cNvPr>
          <p:cNvSpPr txBox="1"/>
          <p:nvPr/>
        </p:nvSpPr>
        <p:spPr>
          <a:xfrm rot="408991">
            <a:off x="1771653" y="2699803"/>
            <a:ext cx="1758950" cy="430887"/>
          </a:xfrm>
          <a:prstGeom prst="rect">
            <a:avLst/>
          </a:prstGeom>
          <a:noFill/>
        </p:spPr>
        <p:txBody>
          <a:bodyPr wrap="square" rtlCol="0">
            <a:spAutoFit/>
          </a:bodyPr>
          <a:lstStyle/>
          <a:p>
            <a:r>
              <a:rPr lang="en-US" sz="1100" i="1" dirty="0">
                <a:solidFill>
                  <a:srgbClr val="FF0000"/>
                </a:solidFill>
              </a:rPr>
              <a:t>Upper Curve ≈ Design Curve</a:t>
            </a:r>
          </a:p>
          <a:p>
            <a:r>
              <a:rPr lang="en-US" sz="1100" i="1" dirty="0">
                <a:solidFill>
                  <a:srgbClr val="FF0000"/>
                </a:solidFill>
              </a:rPr>
              <a:t>(see next slide)</a:t>
            </a:r>
          </a:p>
        </p:txBody>
      </p:sp>
      <p:sp>
        <p:nvSpPr>
          <p:cNvPr id="9" name="Freeform: Shape 8">
            <a:extLst>
              <a:ext uri="{FF2B5EF4-FFF2-40B4-BE49-F238E27FC236}">
                <a16:creationId xmlns:a16="http://schemas.microsoft.com/office/drawing/2014/main" id="{DACBFEB3-333B-42DA-B652-8403FBDE7739}"/>
              </a:ext>
            </a:extLst>
          </p:cNvPr>
          <p:cNvSpPr/>
          <p:nvPr/>
        </p:nvSpPr>
        <p:spPr>
          <a:xfrm>
            <a:off x="1181100" y="2336800"/>
            <a:ext cx="1892300" cy="946150"/>
          </a:xfrm>
          <a:custGeom>
            <a:avLst/>
            <a:gdLst>
              <a:gd name="connsiteX0" fmla="*/ 0 w 1892300"/>
              <a:gd name="connsiteY0" fmla="*/ 0 h 946150"/>
              <a:gd name="connsiteX1" fmla="*/ 215900 w 1892300"/>
              <a:gd name="connsiteY1" fmla="*/ 501650 h 946150"/>
              <a:gd name="connsiteX2" fmla="*/ 584200 w 1892300"/>
              <a:gd name="connsiteY2" fmla="*/ 704850 h 946150"/>
              <a:gd name="connsiteX3" fmla="*/ 1162050 w 1892300"/>
              <a:gd name="connsiteY3" fmla="*/ 857250 h 946150"/>
              <a:gd name="connsiteX4" fmla="*/ 1892300 w 1892300"/>
              <a:gd name="connsiteY4" fmla="*/ 946150 h 946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2300" h="946150">
                <a:moveTo>
                  <a:pt x="0" y="0"/>
                </a:moveTo>
                <a:cubicBezTo>
                  <a:pt x="59266" y="192087"/>
                  <a:pt x="118533" y="384175"/>
                  <a:pt x="215900" y="501650"/>
                </a:cubicBezTo>
                <a:cubicBezTo>
                  <a:pt x="313267" y="619125"/>
                  <a:pt x="426508" y="645583"/>
                  <a:pt x="584200" y="704850"/>
                </a:cubicBezTo>
                <a:cubicBezTo>
                  <a:pt x="741892" y="764117"/>
                  <a:pt x="944033" y="817033"/>
                  <a:pt x="1162050" y="857250"/>
                </a:cubicBezTo>
                <a:cubicBezTo>
                  <a:pt x="1380067" y="897467"/>
                  <a:pt x="1636183" y="921808"/>
                  <a:pt x="1892300" y="946150"/>
                </a:cubicBezTo>
              </a:path>
            </a:pathLst>
          </a:cu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CF9D2FD-9743-482E-9037-FEE541136572}"/>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33179853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latin typeface="Times New Roman" panose="02020603050405020304" pitchFamily="18" charset="0"/>
                <a:cs typeface="Times New Roman" panose="02020603050405020304" pitchFamily="18" charset="0"/>
              </a:rPr>
              <a:t>“Design Curve” for OPUS-Projects</a:t>
            </a:r>
          </a:p>
        </p:txBody>
      </p:sp>
      <p:sp>
        <p:nvSpPr>
          <p:cNvPr id="3" name="Content Placeholder 2"/>
          <p:cNvSpPr>
            <a:spLocks noGrp="1"/>
          </p:cNvSpPr>
          <p:nvPr>
            <p:ph idx="1"/>
          </p:nvPr>
        </p:nvSpPr>
        <p:spPr>
          <a:xfrm>
            <a:off x="1416983" y="1543050"/>
            <a:ext cx="4845984" cy="2957512"/>
          </a:xfrm>
        </p:spPr>
        <p:txBody>
          <a:bodyPr>
            <a:noAutofit/>
          </a:bodyPr>
          <a:lstStyle/>
          <a:p>
            <a:pPr marL="0" indent="0">
              <a:buNone/>
            </a:pPr>
            <a:r>
              <a:rPr lang="en-US" sz="1800" dirty="0">
                <a:latin typeface="Times New Roman" panose="02020603050405020304" pitchFamily="18" charset="0"/>
                <a:cs typeface="Times New Roman" panose="02020603050405020304" pitchFamily="18" charset="0"/>
              </a:rPr>
              <a:t>Vertical Network Accuracies, OPUS Projects</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l="8711" r="8688"/>
          <a:stretch>
            <a:fillRect/>
          </a:stretch>
        </p:blipFill>
        <p:spPr bwMode="auto">
          <a:xfrm>
            <a:off x="914400" y="1193013"/>
            <a:ext cx="4893469" cy="339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711390" y="4483398"/>
            <a:ext cx="1753265" cy="300082"/>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TOTAL time on mark</a:t>
            </a:r>
          </a:p>
        </p:txBody>
      </p:sp>
      <p:sp>
        <p:nvSpPr>
          <p:cNvPr id="7" name="TextBox 6"/>
          <p:cNvSpPr txBox="1"/>
          <p:nvPr/>
        </p:nvSpPr>
        <p:spPr>
          <a:xfrm rot="16200000">
            <a:off x="-270976" y="2661095"/>
            <a:ext cx="1760638" cy="300082"/>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95% CI values shown</a:t>
            </a:r>
          </a:p>
        </p:txBody>
      </p:sp>
      <p:sp>
        <p:nvSpPr>
          <p:cNvPr id="8" name="TextBox 7"/>
          <p:cNvSpPr txBox="1"/>
          <p:nvPr/>
        </p:nvSpPr>
        <p:spPr>
          <a:xfrm>
            <a:off x="3844294" y="2036486"/>
            <a:ext cx="1240722" cy="369332"/>
          </a:xfrm>
          <a:prstGeom prst="rect">
            <a:avLst/>
          </a:prstGeom>
          <a:noFill/>
        </p:spPr>
        <p:txBody>
          <a:bodyPr wrap="square" rtlCol="0">
            <a:spAutoFit/>
          </a:bodyPr>
          <a:lstStyle/>
          <a:p>
            <a:r>
              <a:rPr lang="en-US" sz="900" dirty="0">
                <a:latin typeface="Times New Roman" panose="02020603050405020304" pitchFamily="18" charset="0"/>
                <a:cs typeface="Times New Roman" panose="02020603050405020304" pitchFamily="18" charset="0"/>
              </a:rPr>
              <a:t>Source: Park et al. 2017</a:t>
            </a:r>
          </a:p>
        </p:txBody>
      </p:sp>
      <p:sp>
        <p:nvSpPr>
          <p:cNvPr id="9" name="TextBox 8">
            <a:extLst>
              <a:ext uri="{FF2B5EF4-FFF2-40B4-BE49-F238E27FC236}">
                <a16:creationId xmlns:a16="http://schemas.microsoft.com/office/drawing/2014/main" id="{648D64BF-98C5-44E9-9BBC-D0595A903123}"/>
              </a:ext>
            </a:extLst>
          </p:cNvPr>
          <p:cNvSpPr txBox="1"/>
          <p:nvPr/>
        </p:nvSpPr>
        <p:spPr>
          <a:xfrm>
            <a:off x="609342" y="1029379"/>
            <a:ext cx="6055799" cy="338554"/>
          </a:xfrm>
          <a:prstGeom prst="rect">
            <a:avLst/>
          </a:prstGeom>
          <a:noFill/>
        </p:spPr>
        <p:txBody>
          <a:bodyPr wrap="square" rtlCol="0">
            <a:spAutoFit/>
          </a:bodyPr>
          <a:lstStyle/>
          <a:p>
            <a:r>
              <a:rPr lang="en-US" sz="1600" i="1" dirty="0"/>
              <a:t>Desired Vertical Network Accuracy vs Total Occupation Time per Mark</a:t>
            </a:r>
          </a:p>
        </p:txBody>
      </p:sp>
      <p:cxnSp>
        <p:nvCxnSpPr>
          <p:cNvPr id="11" name="Straight Connector 10">
            <a:extLst>
              <a:ext uri="{FF2B5EF4-FFF2-40B4-BE49-F238E27FC236}">
                <a16:creationId xmlns:a16="http://schemas.microsoft.com/office/drawing/2014/main" id="{048B0A49-9E2F-4053-8650-105D30ECA499}"/>
              </a:ext>
            </a:extLst>
          </p:cNvPr>
          <p:cNvCxnSpPr>
            <a:cxnSpLocks/>
          </p:cNvCxnSpPr>
          <p:nvPr/>
        </p:nvCxnSpPr>
        <p:spPr>
          <a:xfrm>
            <a:off x="1174750" y="3746500"/>
            <a:ext cx="1717675" cy="0"/>
          </a:xfrm>
          <a:prstGeom prst="line">
            <a:avLst/>
          </a:prstGeom>
          <a:ln w="15875">
            <a:solidFill>
              <a:srgbClr val="FF0000"/>
            </a:solidFill>
            <a:prstDash val="sysDash"/>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70371D6-2AFE-46FC-8059-A12AF7188B37}"/>
              </a:ext>
            </a:extLst>
          </p:cNvPr>
          <p:cNvCxnSpPr>
            <a:cxnSpLocks/>
          </p:cNvCxnSpPr>
          <p:nvPr/>
        </p:nvCxnSpPr>
        <p:spPr>
          <a:xfrm>
            <a:off x="1174750" y="2222500"/>
            <a:ext cx="158750" cy="0"/>
          </a:xfrm>
          <a:prstGeom prst="line">
            <a:avLst/>
          </a:prstGeom>
          <a:ln w="15875">
            <a:solidFill>
              <a:srgbClr val="FF0000"/>
            </a:solidFill>
            <a:prstDash val="sysDash"/>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73915574-7350-412C-A588-B45F2323FDF5}"/>
              </a:ext>
            </a:extLst>
          </p:cNvPr>
          <p:cNvCxnSpPr>
            <a:cxnSpLocks/>
          </p:cNvCxnSpPr>
          <p:nvPr/>
        </p:nvCxnSpPr>
        <p:spPr>
          <a:xfrm>
            <a:off x="1174750" y="2978150"/>
            <a:ext cx="561975" cy="0"/>
          </a:xfrm>
          <a:prstGeom prst="line">
            <a:avLst/>
          </a:prstGeom>
          <a:ln w="15875">
            <a:solidFill>
              <a:srgbClr val="FF0000"/>
            </a:solidFill>
            <a:prstDash val="sysDas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51DF2ADE-F615-4B28-ACA9-D61D0095040C}"/>
              </a:ext>
            </a:extLst>
          </p:cNvPr>
          <p:cNvCxnSpPr>
            <a:cxnSpLocks/>
          </p:cNvCxnSpPr>
          <p:nvPr/>
        </p:nvCxnSpPr>
        <p:spPr>
          <a:xfrm>
            <a:off x="1352552" y="2253418"/>
            <a:ext cx="0" cy="1918532"/>
          </a:xfrm>
          <a:prstGeom prst="line">
            <a:avLst/>
          </a:prstGeom>
          <a:ln w="15875">
            <a:solidFill>
              <a:srgbClr val="FF0000"/>
            </a:solidFill>
            <a:prstDash val="sysDash"/>
            <a:tailEnd type="triangle" w="med" len="med"/>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716FA99A-3B5E-40F4-A19A-F31F7D064653}"/>
              </a:ext>
            </a:extLst>
          </p:cNvPr>
          <p:cNvCxnSpPr>
            <a:cxnSpLocks/>
          </p:cNvCxnSpPr>
          <p:nvPr/>
        </p:nvCxnSpPr>
        <p:spPr>
          <a:xfrm>
            <a:off x="1736725" y="2978150"/>
            <a:ext cx="0" cy="1193800"/>
          </a:xfrm>
          <a:prstGeom prst="line">
            <a:avLst/>
          </a:prstGeom>
          <a:ln w="15875">
            <a:solidFill>
              <a:srgbClr val="FF0000"/>
            </a:solidFill>
            <a:prstDash val="sysDash"/>
            <a:tailEnd type="triangle" w="med" len="med"/>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54A049C9-2A68-4B59-ADF8-569656B24520}"/>
              </a:ext>
            </a:extLst>
          </p:cNvPr>
          <p:cNvCxnSpPr>
            <a:cxnSpLocks/>
          </p:cNvCxnSpPr>
          <p:nvPr/>
        </p:nvCxnSpPr>
        <p:spPr>
          <a:xfrm>
            <a:off x="2892425" y="3746500"/>
            <a:ext cx="0" cy="425450"/>
          </a:xfrm>
          <a:prstGeom prst="line">
            <a:avLst/>
          </a:prstGeom>
          <a:ln w="15875">
            <a:solidFill>
              <a:srgbClr val="FF0000"/>
            </a:solidFill>
            <a:prstDash val="sysDash"/>
            <a:tailEnd type="triangle" w="med" len="med"/>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995921F9-400A-4DEE-940E-60FE48074FEC}"/>
              </a:ext>
            </a:extLst>
          </p:cNvPr>
          <p:cNvSpPr>
            <a:spLocks noGrp="1"/>
          </p:cNvSpPr>
          <p:nvPr>
            <p:ph type="dt" sz="half" idx="10"/>
          </p:nvPr>
        </p:nvSpPr>
        <p:spPr/>
        <p:txBody>
          <a:bodyPr/>
          <a:lstStyle/>
          <a:p>
            <a:r>
              <a:rPr lang="en-US"/>
              <a:t>2023-10-16</a:t>
            </a:r>
          </a:p>
        </p:txBody>
      </p:sp>
      <p:sp>
        <p:nvSpPr>
          <p:cNvPr id="10" name="Footer Placeholder 9">
            <a:extLst>
              <a:ext uri="{FF2B5EF4-FFF2-40B4-BE49-F238E27FC236}">
                <a16:creationId xmlns:a16="http://schemas.microsoft.com/office/drawing/2014/main" id="{EDC73C32-5FC1-4520-B9BC-FC32EF950D4A}"/>
              </a:ext>
            </a:extLst>
          </p:cNvPr>
          <p:cNvSpPr>
            <a:spLocks noGrp="1"/>
          </p:cNvSpPr>
          <p:nvPr>
            <p:ph type="ftr" sz="quarter" idx="11"/>
          </p:nvPr>
        </p:nvSpPr>
        <p:spPr/>
        <p:txBody>
          <a:bodyPr/>
          <a:lstStyle/>
          <a:p>
            <a:r>
              <a:rPr lang="en-US"/>
              <a:t>Planning and Execution of an OPUS Project</a:t>
            </a:r>
          </a:p>
        </p:txBody>
      </p:sp>
      <p:sp>
        <p:nvSpPr>
          <p:cNvPr id="14" name="Slide Number Placeholder 13">
            <a:extLst>
              <a:ext uri="{FF2B5EF4-FFF2-40B4-BE49-F238E27FC236}">
                <a16:creationId xmlns:a16="http://schemas.microsoft.com/office/drawing/2014/main" id="{597AB6ED-40D4-4366-80C1-538CBBDB753E}"/>
              </a:ext>
            </a:extLst>
          </p:cNvPr>
          <p:cNvSpPr>
            <a:spLocks noGrp="1"/>
          </p:cNvSpPr>
          <p:nvPr>
            <p:ph type="sldNum" sz="quarter" idx="12"/>
          </p:nvPr>
        </p:nvSpPr>
        <p:spPr/>
        <p:txBody>
          <a:bodyPr/>
          <a:lstStyle/>
          <a:p>
            <a:fld id="{D3D538F9-49A3-B84F-B36B-A7030CDE5D5B}" type="slidenum">
              <a:rPr lang="en-US" smtClean="0"/>
              <a:t>51</a:t>
            </a:fld>
            <a:endParaRPr lang="en-US"/>
          </a:p>
        </p:txBody>
      </p:sp>
      <p:sp>
        <p:nvSpPr>
          <p:cNvPr id="18" name="TextBox 17">
            <a:extLst>
              <a:ext uri="{FF2B5EF4-FFF2-40B4-BE49-F238E27FC236}">
                <a16:creationId xmlns:a16="http://schemas.microsoft.com/office/drawing/2014/main" id="{DE6A7B4D-00AC-422D-AAFF-35DCC031C709}"/>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970625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250"/>
                            </p:stCondLst>
                            <p:childTnLst>
                              <p:par>
                                <p:cTn id="13" presetID="22" presetClass="entr" presetSubtype="8" fill="hold" nodeType="after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par>
                          <p:cTn id="20" fill="hold">
                            <p:stCondLst>
                              <p:cond delay="2500"/>
                            </p:stCondLst>
                            <p:childTnLst>
                              <p:par>
                                <p:cTn id="21" presetID="22" presetClass="entr" presetSubtype="8" fill="hold" nodeType="afterEffect">
                                  <p:stCondLst>
                                    <p:cond delay="25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3250"/>
                            </p:stCondLst>
                            <p:childTnLst>
                              <p:par>
                                <p:cTn id="25" presetID="22" presetClass="entr" presetSubtype="1"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latin typeface="Times New Roman" panose="02020603050405020304" pitchFamily="18" charset="0"/>
                <a:cs typeface="Times New Roman" panose="02020603050405020304" pitchFamily="18" charset="0"/>
              </a:rPr>
              <a:t>Recommendations</a:t>
            </a:r>
          </a:p>
        </p:txBody>
      </p:sp>
      <p:sp>
        <p:nvSpPr>
          <p:cNvPr id="3" name="Content Placeholder 2"/>
          <p:cNvSpPr>
            <a:spLocks noGrp="1"/>
          </p:cNvSpPr>
          <p:nvPr>
            <p:ph idx="1"/>
          </p:nvPr>
        </p:nvSpPr>
        <p:spPr>
          <a:xfrm>
            <a:off x="742675" y="1092994"/>
            <a:ext cx="5643120" cy="408146"/>
          </a:xfrm>
        </p:spPr>
        <p:txBody>
          <a:bodyPr>
            <a:noAutofit/>
          </a:bodyPr>
          <a:lstStyle/>
          <a:p>
            <a:pPr marL="0" indent="0">
              <a:buNone/>
            </a:pPr>
            <a:r>
              <a:rPr lang="en-US" sz="1800" dirty="0">
                <a:solidFill>
                  <a:srgbClr val="0070C0"/>
                </a:solidFill>
                <a:latin typeface="Helvetica Neue"/>
                <a:cs typeface="Times New Roman" panose="02020603050405020304" pitchFamily="18" charset="0"/>
              </a:rPr>
              <a:t>Summary of Expected Accuracy of OPUS Projects</a:t>
            </a:r>
          </a:p>
        </p:txBody>
      </p:sp>
      <p:graphicFrame>
        <p:nvGraphicFramePr>
          <p:cNvPr id="6" name="Content Placeholder 4"/>
          <p:cNvGraphicFramePr>
            <a:graphicFrameLocks/>
          </p:cNvGraphicFramePr>
          <p:nvPr>
            <p:extLst>
              <p:ext uri="{D42A27DB-BD31-4B8C-83A1-F6EECF244321}">
                <p14:modId xmlns:p14="http://schemas.microsoft.com/office/powerpoint/2010/main" val="1380395518"/>
              </p:ext>
            </p:extLst>
          </p:nvPr>
        </p:nvGraphicFramePr>
        <p:xfrm>
          <a:off x="498972" y="1578287"/>
          <a:ext cx="5695136" cy="1485680"/>
        </p:xfrm>
        <a:graphic>
          <a:graphicData uri="http://schemas.openxmlformats.org/drawingml/2006/table">
            <a:tbl>
              <a:tblPr firstRow="1" bandRow="1">
                <a:tableStyleId>{5C22544A-7EE6-4342-B048-85BDC9FD1C3A}</a:tableStyleId>
              </a:tblPr>
              <a:tblGrid>
                <a:gridCol w="1268868">
                  <a:extLst>
                    <a:ext uri="{9D8B030D-6E8A-4147-A177-3AD203B41FA5}">
                      <a16:colId xmlns:a16="http://schemas.microsoft.com/office/drawing/2014/main" val="2240154306"/>
                    </a:ext>
                  </a:extLst>
                </a:gridCol>
                <a:gridCol w="990600">
                  <a:extLst>
                    <a:ext uri="{9D8B030D-6E8A-4147-A177-3AD203B41FA5}">
                      <a16:colId xmlns:a16="http://schemas.microsoft.com/office/drawing/2014/main" val="3861945666"/>
                    </a:ext>
                  </a:extLst>
                </a:gridCol>
                <a:gridCol w="922020">
                  <a:extLst>
                    <a:ext uri="{9D8B030D-6E8A-4147-A177-3AD203B41FA5}">
                      <a16:colId xmlns:a16="http://schemas.microsoft.com/office/drawing/2014/main" val="2478897319"/>
                    </a:ext>
                  </a:extLst>
                </a:gridCol>
                <a:gridCol w="771208">
                  <a:extLst>
                    <a:ext uri="{9D8B030D-6E8A-4147-A177-3AD203B41FA5}">
                      <a16:colId xmlns:a16="http://schemas.microsoft.com/office/drawing/2014/main" val="174497181"/>
                    </a:ext>
                  </a:extLst>
                </a:gridCol>
                <a:gridCol w="871220">
                  <a:extLst>
                    <a:ext uri="{9D8B030D-6E8A-4147-A177-3AD203B41FA5}">
                      <a16:colId xmlns:a16="http://schemas.microsoft.com/office/drawing/2014/main" val="3212316062"/>
                    </a:ext>
                  </a:extLst>
                </a:gridCol>
                <a:gridCol w="871220">
                  <a:extLst>
                    <a:ext uri="{9D8B030D-6E8A-4147-A177-3AD203B41FA5}">
                      <a16:colId xmlns:a16="http://schemas.microsoft.com/office/drawing/2014/main" val="2404597152"/>
                    </a:ext>
                  </a:extLst>
                </a:gridCol>
              </a:tblGrid>
              <a:tr h="649723">
                <a:tc>
                  <a:txBody>
                    <a:bodyPr/>
                    <a:lstStyle/>
                    <a:p>
                      <a:pPr algn="l"/>
                      <a:r>
                        <a:rPr lang="en-US" sz="1400" dirty="0"/>
                        <a:t>Expected</a:t>
                      </a:r>
                    </a:p>
                    <a:p>
                      <a:pPr algn="l"/>
                      <a:r>
                        <a:rPr lang="en-US" sz="1400" dirty="0"/>
                        <a:t>Ellipsoid Height Accuracy</a:t>
                      </a:r>
                    </a:p>
                  </a:txBody>
                  <a:tcPr marL="51435" marR="51435" marT="25690" marB="25690"/>
                </a:tc>
                <a:tc>
                  <a:txBody>
                    <a:bodyPr/>
                    <a:lstStyle/>
                    <a:p>
                      <a:pPr algn="l"/>
                      <a:r>
                        <a:rPr lang="en-US" sz="1400" dirty="0"/>
                        <a:t>Expected Horizontal Accuracy</a:t>
                      </a:r>
                    </a:p>
                  </a:txBody>
                  <a:tcPr marL="51435" marR="51435" marT="25690" marB="25690"/>
                </a:tc>
                <a:tc>
                  <a:txBody>
                    <a:bodyPr/>
                    <a:lstStyle/>
                    <a:p>
                      <a:pPr algn="l"/>
                      <a:r>
                        <a:rPr lang="en-US" sz="1400" dirty="0"/>
                        <a:t>Total Time on Mark</a:t>
                      </a:r>
                    </a:p>
                  </a:txBody>
                  <a:tcPr marL="51435" marR="51435" marT="25690" marB="25690"/>
                </a:tc>
                <a:tc gridSpan="3">
                  <a:txBody>
                    <a:bodyPr/>
                    <a:lstStyle/>
                    <a:p>
                      <a:pPr algn="l"/>
                      <a:r>
                        <a:rPr lang="en-US" sz="1400" dirty="0"/>
                        <a:t>Recommended Sessions </a:t>
                      </a:r>
                    </a:p>
                    <a:p>
                      <a:pPr algn="l"/>
                      <a:r>
                        <a:rPr lang="en-US" sz="1400" dirty="0"/>
                        <a:t>and</a:t>
                      </a:r>
                      <a:r>
                        <a:rPr lang="en-US" sz="1400" baseline="0" dirty="0"/>
                        <a:t> Durations</a:t>
                      </a:r>
                      <a:endParaRPr lang="en-US" sz="1400" dirty="0"/>
                    </a:p>
                  </a:txBody>
                  <a:tcPr marL="51435" marR="51435" marT="25690" marB="2569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9060110"/>
                  </a:ext>
                </a:extLst>
              </a:tr>
              <a:tr h="257120">
                <a:tc>
                  <a:txBody>
                    <a:bodyPr/>
                    <a:lstStyle/>
                    <a:p>
                      <a:pPr algn="l"/>
                      <a:r>
                        <a:rPr lang="en-US" sz="1400" dirty="0"/>
                        <a:t>3.0 cm</a:t>
                      </a:r>
                    </a:p>
                  </a:txBody>
                  <a:tcPr marL="51435" marR="51435" marT="25690" marB="25690"/>
                </a:tc>
                <a:tc>
                  <a:txBody>
                    <a:bodyPr/>
                    <a:lstStyle/>
                    <a:p>
                      <a:pPr algn="l"/>
                      <a:r>
                        <a:rPr lang="en-US" sz="1400" dirty="0"/>
                        <a:t>1.5 cm</a:t>
                      </a:r>
                    </a:p>
                  </a:txBody>
                  <a:tcPr marL="51435" marR="51435" marT="25690" marB="25690"/>
                </a:tc>
                <a:tc>
                  <a:txBody>
                    <a:bodyPr/>
                    <a:lstStyle/>
                    <a:p>
                      <a:pPr algn="l"/>
                      <a:r>
                        <a:rPr lang="en-US" sz="1400" dirty="0"/>
                        <a:t>4 </a:t>
                      </a:r>
                      <a:r>
                        <a:rPr lang="en-US" sz="1400" dirty="0" err="1"/>
                        <a:t>hrs</a:t>
                      </a:r>
                      <a:endParaRPr lang="en-US" sz="1400" dirty="0"/>
                    </a:p>
                  </a:txBody>
                  <a:tcPr marL="51435" marR="51435" marT="25690" marB="25690"/>
                </a:tc>
                <a:tc>
                  <a:txBody>
                    <a:bodyPr/>
                    <a:lstStyle/>
                    <a:p>
                      <a:pPr marL="0" marR="0" lvl="0" indent="0" algn="l" defTabSz="257175" rtl="0" eaLnBrk="1" fontAlgn="auto" latinLnBrk="0" hangingPunct="1">
                        <a:lnSpc>
                          <a:spcPct val="100000"/>
                        </a:lnSpc>
                        <a:spcBef>
                          <a:spcPts val="0"/>
                        </a:spcBef>
                        <a:spcAft>
                          <a:spcPts val="0"/>
                        </a:spcAft>
                        <a:buClrTx/>
                        <a:buSzTx/>
                        <a:buFontTx/>
                        <a:buNone/>
                        <a:tabLst/>
                        <a:defRPr/>
                      </a:pPr>
                      <a:r>
                        <a:rPr lang="en-US" sz="1400" dirty="0"/>
                        <a:t>(2) 2-hr </a:t>
                      </a:r>
                    </a:p>
                  </a:txBody>
                  <a:tcPr marL="51435" marR="51435" marT="25690" marB="25690"/>
                </a:tc>
                <a:tc>
                  <a:txBody>
                    <a:bodyPr/>
                    <a:lstStyle/>
                    <a:p>
                      <a:pPr marL="0" marR="0" lvl="0" indent="0" algn="l" defTabSz="257175" rtl="0" eaLnBrk="1" fontAlgn="auto" latinLnBrk="0" hangingPunct="1">
                        <a:lnSpc>
                          <a:spcPct val="100000"/>
                        </a:lnSpc>
                        <a:spcBef>
                          <a:spcPts val="0"/>
                        </a:spcBef>
                        <a:spcAft>
                          <a:spcPts val="0"/>
                        </a:spcAft>
                        <a:buClrTx/>
                        <a:buSzTx/>
                        <a:buFontTx/>
                        <a:buNone/>
                        <a:tabLst/>
                        <a:defRPr/>
                      </a:pPr>
                      <a:endParaRPr lang="en-US" sz="1400" dirty="0"/>
                    </a:p>
                  </a:txBody>
                  <a:tcPr marL="51435" marR="51435" marT="25690" marB="25690"/>
                </a:tc>
                <a:tc>
                  <a:txBody>
                    <a:bodyPr/>
                    <a:lstStyle/>
                    <a:p>
                      <a:pPr algn="l"/>
                      <a:endParaRPr lang="en-US" sz="1400" dirty="0"/>
                    </a:p>
                  </a:txBody>
                  <a:tcPr marL="51435" marR="51435" marT="25690" marB="25690"/>
                </a:tc>
                <a:extLst>
                  <a:ext uri="{0D108BD9-81ED-4DB2-BD59-A6C34878D82A}">
                    <a16:rowId xmlns:a16="http://schemas.microsoft.com/office/drawing/2014/main" val="2224824611"/>
                  </a:ext>
                </a:extLst>
              </a:tr>
              <a:tr h="82143">
                <a:tc>
                  <a:txBody>
                    <a:bodyPr/>
                    <a:lstStyle/>
                    <a:p>
                      <a:pPr algn="l"/>
                      <a:r>
                        <a:rPr lang="en-US" sz="1400" dirty="0"/>
                        <a:t>2.5 cm</a:t>
                      </a:r>
                    </a:p>
                  </a:txBody>
                  <a:tcPr marL="51435" marR="51435" marT="25690" marB="25690"/>
                </a:tc>
                <a:tc>
                  <a:txBody>
                    <a:bodyPr/>
                    <a:lstStyle/>
                    <a:p>
                      <a:pPr algn="l"/>
                      <a:r>
                        <a:rPr lang="en-US" sz="1400" dirty="0"/>
                        <a:t>1.3 cm</a:t>
                      </a:r>
                    </a:p>
                  </a:txBody>
                  <a:tcPr marL="51435" marR="51435" marT="25690" marB="25690"/>
                </a:tc>
                <a:tc>
                  <a:txBody>
                    <a:bodyPr/>
                    <a:lstStyle/>
                    <a:p>
                      <a:pPr algn="l"/>
                      <a:r>
                        <a:rPr lang="en-US" sz="1400" dirty="0"/>
                        <a:t>8 </a:t>
                      </a:r>
                      <a:r>
                        <a:rPr lang="en-US" sz="1400" dirty="0" err="1"/>
                        <a:t>hrs</a:t>
                      </a:r>
                      <a:endParaRPr lang="en-US" sz="1400" dirty="0"/>
                    </a:p>
                  </a:txBody>
                  <a:tcPr marL="51435" marR="51435" marT="25690" marB="25690"/>
                </a:tc>
                <a:tc>
                  <a:txBody>
                    <a:bodyPr/>
                    <a:lstStyle/>
                    <a:p>
                      <a:pPr algn="l"/>
                      <a:r>
                        <a:rPr lang="en-US" sz="1400" dirty="0"/>
                        <a:t>(2) 4-hr</a:t>
                      </a:r>
                    </a:p>
                  </a:txBody>
                  <a:tcPr marL="51435" marR="51435" marT="25690" marB="25690"/>
                </a:tc>
                <a:tc>
                  <a:txBody>
                    <a:bodyPr/>
                    <a:lstStyle/>
                    <a:p>
                      <a:pPr algn="l"/>
                      <a:r>
                        <a:rPr lang="en-US" sz="1400" i="1" dirty="0">
                          <a:solidFill>
                            <a:srgbClr val="00B050"/>
                          </a:solidFill>
                        </a:rPr>
                        <a:t>or</a:t>
                      </a:r>
                      <a:r>
                        <a:rPr lang="en-US" sz="1400" dirty="0"/>
                        <a:t> (3) 3-hr</a:t>
                      </a:r>
                    </a:p>
                  </a:txBody>
                  <a:tcPr marL="51435" marR="51435" marT="25690" marB="25690"/>
                </a:tc>
                <a:tc>
                  <a:txBody>
                    <a:bodyPr/>
                    <a:lstStyle/>
                    <a:p>
                      <a:pPr algn="l"/>
                      <a:endParaRPr lang="en-US" sz="1400" dirty="0"/>
                    </a:p>
                  </a:txBody>
                  <a:tcPr marL="51435" marR="51435" marT="25690" marB="25690"/>
                </a:tc>
                <a:extLst>
                  <a:ext uri="{0D108BD9-81ED-4DB2-BD59-A6C34878D82A}">
                    <a16:rowId xmlns:a16="http://schemas.microsoft.com/office/drawing/2014/main" val="4138414678"/>
                  </a:ext>
                </a:extLst>
              </a:tr>
              <a:tr h="0">
                <a:tc>
                  <a:txBody>
                    <a:bodyPr/>
                    <a:lstStyle/>
                    <a:p>
                      <a:pPr algn="l"/>
                      <a:r>
                        <a:rPr lang="en-US" sz="1400" dirty="0"/>
                        <a:t>2.0</a:t>
                      </a:r>
                      <a:r>
                        <a:rPr lang="en-US" sz="1400" baseline="0" dirty="0"/>
                        <a:t> cm</a:t>
                      </a:r>
                      <a:endParaRPr lang="en-US" sz="1400" dirty="0"/>
                    </a:p>
                  </a:txBody>
                  <a:tcPr marL="51435" marR="51435" marT="25690" marB="25690"/>
                </a:tc>
                <a:tc>
                  <a:txBody>
                    <a:bodyPr/>
                    <a:lstStyle/>
                    <a:p>
                      <a:pPr algn="l"/>
                      <a:r>
                        <a:rPr lang="en-US" sz="1400" dirty="0"/>
                        <a:t>1.0 cm</a:t>
                      </a:r>
                    </a:p>
                  </a:txBody>
                  <a:tcPr marL="51435" marR="51435" marT="25690" marB="25690"/>
                </a:tc>
                <a:tc>
                  <a:txBody>
                    <a:bodyPr/>
                    <a:lstStyle/>
                    <a:p>
                      <a:pPr algn="l"/>
                      <a:r>
                        <a:rPr lang="en-US" sz="1400" dirty="0"/>
                        <a:t>20 </a:t>
                      </a:r>
                      <a:r>
                        <a:rPr lang="en-US" sz="1400" dirty="0" err="1"/>
                        <a:t>hrs</a:t>
                      </a:r>
                      <a:endParaRPr lang="en-US" sz="1400" dirty="0"/>
                    </a:p>
                  </a:txBody>
                  <a:tcPr marL="51435" marR="51435" marT="25690" marB="25690"/>
                </a:tc>
                <a:tc>
                  <a:txBody>
                    <a:bodyPr/>
                    <a:lstStyle/>
                    <a:p>
                      <a:pPr algn="l"/>
                      <a:r>
                        <a:rPr lang="en-US" sz="1400" dirty="0"/>
                        <a:t>(2) 10-hr</a:t>
                      </a:r>
                    </a:p>
                  </a:txBody>
                  <a:tcPr marL="51435" marR="51435" marT="25690" marB="25690"/>
                </a:tc>
                <a:tc>
                  <a:txBody>
                    <a:bodyPr/>
                    <a:lstStyle/>
                    <a:p>
                      <a:pPr algn="l"/>
                      <a:r>
                        <a:rPr lang="en-US" sz="1400" i="1" baseline="0" dirty="0">
                          <a:solidFill>
                            <a:srgbClr val="00B050"/>
                          </a:solidFill>
                        </a:rPr>
                        <a:t>or</a:t>
                      </a:r>
                      <a:r>
                        <a:rPr lang="en-US" sz="1400" baseline="0" dirty="0"/>
                        <a:t> </a:t>
                      </a:r>
                      <a:r>
                        <a:rPr lang="en-US" sz="1400" dirty="0"/>
                        <a:t>(3) 7-hr</a:t>
                      </a:r>
                    </a:p>
                  </a:txBody>
                  <a:tcPr marL="51435" marR="51435" marT="25690" marB="25690"/>
                </a:tc>
                <a:tc>
                  <a:txBody>
                    <a:bodyPr/>
                    <a:lstStyle/>
                    <a:p>
                      <a:pPr algn="l"/>
                      <a:r>
                        <a:rPr lang="en-US" sz="1400" i="1" dirty="0">
                          <a:solidFill>
                            <a:srgbClr val="00B050"/>
                          </a:solidFill>
                        </a:rPr>
                        <a:t>or</a:t>
                      </a:r>
                      <a:r>
                        <a:rPr lang="en-US" sz="1400" dirty="0"/>
                        <a:t> (4) 5-hr</a:t>
                      </a:r>
                    </a:p>
                  </a:txBody>
                  <a:tcPr marL="51435" marR="51435" marT="25690" marB="25690"/>
                </a:tc>
                <a:extLst>
                  <a:ext uri="{0D108BD9-81ED-4DB2-BD59-A6C34878D82A}">
                    <a16:rowId xmlns:a16="http://schemas.microsoft.com/office/drawing/2014/main" val="3592211702"/>
                  </a:ext>
                </a:extLst>
              </a:tr>
            </a:tbl>
          </a:graphicData>
        </a:graphic>
      </p:graphicFrame>
      <p:sp>
        <p:nvSpPr>
          <p:cNvPr id="4" name="TextBox 3">
            <a:extLst>
              <a:ext uri="{FF2B5EF4-FFF2-40B4-BE49-F238E27FC236}">
                <a16:creationId xmlns:a16="http://schemas.microsoft.com/office/drawing/2014/main" id="{9D1D8090-5CDB-420E-BC3D-145B4D2D97A5}"/>
              </a:ext>
            </a:extLst>
          </p:cNvPr>
          <p:cNvSpPr txBox="1"/>
          <p:nvPr/>
        </p:nvSpPr>
        <p:spPr>
          <a:xfrm rot="21033125">
            <a:off x="2241549" y="3502294"/>
            <a:ext cx="2209983" cy="369332"/>
          </a:xfrm>
          <a:prstGeom prst="rect">
            <a:avLst/>
          </a:prstGeom>
          <a:noFill/>
        </p:spPr>
        <p:txBody>
          <a:bodyPr wrap="square" rtlCol="0">
            <a:spAutoFit/>
          </a:bodyPr>
          <a:lstStyle/>
          <a:p>
            <a:r>
              <a:rPr lang="en-US" i="1" dirty="0">
                <a:solidFill>
                  <a:srgbClr val="0070C0"/>
                </a:solidFill>
              </a:rPr>
              <a:t>Refer to design curve</a:t>
            </a:r>
          </a:p>
        </p:txBody>
      </p:sp>
      <p:sp>
        <p:nvSpPr>
          <p:cNvPr id="5" name="Date Placeholder 4">
            <a:extLst>
              <a:ext uri="{FF2B5EF4-FFF2-40B4-BE49-F238E27FC236}">
                <a16:creationId xmlns:a16="http://schemas.microsoft.com/office/drawing/2014/main" id="{1FE975BA-1529-40DC-9238-9235797B2F7E}"/>
              </a:ext>
            </a:extLst>
          </p:cNvPr>
          <p:cNvSpPr>
            <a:spLocks noGrp="1"/>
          </p:cNvSpPr>
          <p:nvPr>
            <p:ph type="dt" sz="half" idx="10"/>
          </p:nvPr>
        </p:nvSpPr>
        <p:spPr/>
        <p:txBody>
          <a:bodyPr/>
          <a:lstStyle/>
          <a:p>
            <a:r>
              <a:rPr lang="en-US"/>
              <a:t>2023-10-16</a:t>
            </a:r>
          </a:p>
        </p:txBody>
      </p:sp>
      <p:sp>
        <p:nvSpPr>
          <p:cNvPr id="7" name="Footer Placeholder 6">
            <a:extLst>
              <a:ext uri="{FF2B5EF4-FFF2-40B4-BE49-F238E27FC236}">
                <a16:creationId xmlns:a16="http://schemas.microsoft.com/office/drawing/2014/main" id="{B4F5F1DC-00DB-4820-9A83-24180BF63792}"/>
              </a:ext>
            </a:extLst>
          </p:cNvPr>
          <p:cNvSpPr>
            <a:spLocks noGrp="1"/>
          </p:cNvSpPr>
          <p:nvPr>
            <p:ph type="ftr" sz="quarter" idx="11"/>
          </p:nvPr>
        </p:nvSpPr>
        <p:spPr/>
        <p:txBody>
          <a:bodyPr/>
          <a:lstStyle/>
          <a:p>
            <a:r>
              <a:rPr lang="en-US"/>
              <a:t>Planning and Execution of an OPUS Project</a:t>
            </a:r>
          </a:p>
        </p:txBody>
      </p:sp>
      <p:sp>
        <p:nvSpPr>
          <p:cNvPr id="8" name="Slide Number Placeholder 7">
            <a:extLst>
              <a:ext uri="{FF2B5EF4-FFF2-40B4-BE49-F238E27FC236}">
                <a16:creationId xmlns:a16="http://schemas.microsoft.com/office/drawing/2014/main" id="{F86B6192-70C7-4A5A-A171-AD8B0A37A5EE}"/>
              </a:ext>
            </a:extLst>
          </p:cNvPr>
          <p:cNvSpPr>
            <a:spLocks noGrp="1"/>
          </p:cNvSpPr>
          <p:nvPr>
            <p:ph type="sldNum" sz="quarter" idx="12"/>
          </p:nvPr>
        </p:nvSpPr>
        <p:spPr/>
        <p:txBody>
          <a:bodyPr/>
          <a:lstStyle/>
          <a:p>
            <a:fld id="{D3D538F9-49A3-B84F-B36B-A7030CDE5D5B}" type="slidenum">
              <a:rPr lang="en-US" smtClean="0"/>
              <a:t>52</a:t>
            </a:fld>
            <a:endParaRPr lang="en-US"/>
          </a:p>
        </p:txBody>
      </p:sp>
      <p:sp>
        <p:nvSpPr>
          <p:cNvPr id="9" name="TextBox 8">
            <a:extLst>
              <a:ext uri="{FF2B5EF4-FFF2-40B4-BE49-F238E27FC236}">
                <a16:creationId xmlns:a16="http://schemas.microsoft.com/office/drawing/2014/main" id="{A3773562-4484-49F2-A510-2CFA98EE895A}"/>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10" name="TextBox 9">
            <a:extLst>
              <a:ext uri="{FF2B5EF4-FFF2-40B4-BE49-F238E27FC236}">
                <a16:creationId xmlns:a16="http://schemas.microsoft.com/office/drawing/2014/main" id="{EBC5D3BE-B04A-4C60-AAAA-A95BF0791007}"/>
              </a:ext>
            </a:extLst>
          </p:cNvPr>
          <p:cNvSpPr txBox="1"/>
          <p:nvPr/>
        </p:nvSpPr>
        <p:spPr>
          <a:xfrm>
            <a:off x="498972" y="3073632"/>
            <a:ext cx="1360308" cy="261610"/>
          </a:xfrm>
          <a:prstGeom prst="rect">
            <a:avLst/>
          </a:prstGeom>
          <a:noFill/>
        </p:spPr>
        <p:txBody>
          <a:bodyPr wrap="square" rtlCol="0">
            <a:spAutoFit/>
          </a:bodyPr>
          <a:lstStyle/>
          <a:p>
            <a:r>
              <a:rPr lang="en-US" sz="1100" i="1" dirty="0"/>
              <a:t>95% CI values shown </a:t>
            </a:r>
          </a:p>
        </p:txBody>
      </p:sp>
    </p:spTree>
    <p:extLst>
      <p:ext uri="{BB962C8B-B14F-4D97-AF65-F5344CB8AC3E}">
        <p14:creationId xmlns:p14="http://schemas.microsoft.com/office/powerpoint/2010/main" val="25801087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Planning Your Project</a:t>
            </a:r>
          </a:p>
        </p:txBody>
      </p:sp>
      <p:sp>
        <p:nvSpPr>
          <p:cNvPr id="3" name="Content Placeholder 2"/>
          <p:cNvSpPr>
            <a:spLocks noGrp="1"/>
          </p:cNvSpPr>
          <p:nvPr>
            <p:ph idx="1"/>
          </p:nvPr>
        </p:nvSpPr>
        <p:spPr>
          <a:xfrm>
            <a:off x="342900" y="1543050"/>
            <a:ext cx="6172200" cy="2957512"/>
          </a:xfrm>
        </p:spPr>
        <p:txBody>
          <a:bodyPr>
            <a:noAutofit/>
          </a:bodyPr>
          <a:lstStyle/>
          <a:p>
            <a:pPr marL="0" indent="0">
              <a:buNone/>
            </a:pPr>
            <a:r>
              <a:rPr lang="en-US" sz="1800" dirty="0">
                <a:latin typeface="Times New Roman" panose="02020603050405020304" pitchFamily="18" charset="0"/>
                <a:cs typeface="Times New Roman" panose="02020603050405020304" pitchFamily="18" charset="0"/>
              </a:rPr>
              <a:t>Recap:</a:t>
            </a:r>
          </a:p>
          <a:p>
            <a:pPr marL="342900" indent="-342900">
              <a:buAutoNum type="arabicParenR"/>
            </a:pPr>
            <a:r>
              <a:rPr lang="en-US" sz="1800" dirty="0">
                <a:latin typeface="Times New Roman" panose="02020603050405020304" pitchFamily="18" charset="0"/>
                <a:cs typeface="Times New Roman" panose="02020603050405020304" pitchFamily="18" charset="0"/>
              </a:rPr>
              <a:t>You have identified your project goals/objectives</a:t>
            </a:r>
          </a:p>
          <a:p>
            <a:pPr marL="342900" indent="-342900">
              <a:buAutoNum type="arabicParenR"/>
            </a:pPr>
            <a:r>
              <a:rPr lang="en-US" sz="1800" dirty="0">
                <a:latin typeface="Times New Roman" panose="02020603050405020304" pitchFamily="18" charset="0"/>
                <a:cs typeface="Times New Roman" panose="02020603050405020304" pitchFamily="18" charset="0"/>
              </a:rPr>
              <a:t>You have determined the number/distribution of control marks required in your project area to meet these objectives</a:t>
            </a:r>
          </a:p>
          <a:p>
            <a:pPr marL="342900" indent="-342900">
              <a:buAutoNum type="arabicParenR"/>
            </a:pPr>
            <a:r>
              <a:rPr lang="en-US" sz="1800" dirty="0">
                <a:latin typeface="Times New Roman" panose="02020603050405020304" pitchFamily="18" charset="0"/>
                <a:cs typeface="Times New Roman" panose="02020603050405020304" pitchFamily="18" charset="0"/>
              </a:rPr>
              <a:t>You have identified and recovered </a:t>
            </a:r>
            <a:r>
              <a:rPr lang="en-US" sz="1800" i="1" dirty="0">
                <a:latin typeface="Times New Roman" panose="02020603050405020304" pitchFamily="18" charset="0"/>
                <a:cs typeface="Times New Roman" panose="02020603050405020304" pitchFamily="18" charset="0"/>
              </a:rPr>
              <a:t>potential</a:t>
            </a:r>
            <a:r>
              <a:rPr lang="en-US" sz="1800" dirty="0">
                <a:latin typeface="Times New Roman" panose="02020603050405020304" pitchFamily="18" charset="0"/>
                <a:cs typeface="Times New Roman" panose="02020603050405020304" pitchFamily="18" charset="0"/>
              </a:rPr>
              <a:t> marks to control your project</a:t>
            </a:r>
          </a:p>
          <a:p>
            <a:pPr marL="342900" indent="-342900">
              <a:buAutoNum type="arabicParenR"/>
            </a:pPr>
            <a:r>
              <a:rPr lang="en-US" sz="1800" dirty="0">
                <a:latin typeface="Times New Roman" panose="02020603050405020304" pitchFamily="18" charset="0"/>
                <a:cs typeface="Times New Roman" panose="02020603050405020304" pitchFamily="18" charset="0"/>
              </a:rPr>
              <a:t>You have identified CORSs that you intend to use as control for your project</a:t>
            </a:r>
          </a:p>
        </p:txBody>
      </p:sp>
      <p:sp>
        <p:nvSpPr>
          <p:cNvPr id="4" name="Date Placeholder 3">
            <a:extLst>
              <a:ext uri="{FF2B5EF4-FFF2-40B4-BE49-F238E27FC236}">
                <a16:creationId xmlns:a16="http://schemas.microsoft.com/office/drawing/2014/main" id="{3CD3D433-82D4-4280-8DD2-BCE495CC1E84}"/>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EF3D6B05-5A68-4100-BF0C-4401DA96A9F9}"/>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8A4C3AEE-4771-4D28-9F76-ADDB242BCCAE}"/>
              </a:ext>
            </a:extLst>
          </p:cNvPr>
          <p:cNvSpPr>
            <a:spLocks noGrp="1"/>
          </p:cNvSpPr>
          <p:nvPr>
            <p:ph type="sldNum" sz="quarter" idx="12"/>
          </p:nvPr>
        </p:nvSpPr>
        <p:spPr/>
        <p:txBody>
          <a:bodyPr/>
          <a:lstStyle/>
          <a:p>
            <a:fld id="{D3D538F9-49A3-B84F-B36B-A7030CDE5D5B}" type="slidenum">
              <a:rPr lang="en-US" smtClean="0"/>
              <a:t>53</a:t>
            </a:fld>
            <a:endParaRPr lang="en-US"/>
          </a:p>
        </p:txBody>
      </p:sp>
      <p:sp>
        <p:nvSpPr>
          <p:cNvPr id="7" name="TextBox 6">
            <a:extLst>
              <a:ext uri="{FF2B5EF4-FFF2-40B4-BE49-F238E27FC236}">
                <a16:creationId xmlns:a16="http://schemas.microsoft.com/office/drawing/2014/main" id="{4217800A-2564-4373-9F80-195BD5E26603}"/>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4481271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Additional project considerations</a:t>
            </a:r>
          </a:p>
        </p:txBody>
      </p:sp>
      <p:sp>
        <p:nvSpPr>
          <p:cNvPr id="3" name="Content Placeholder 2"/>
          <p:cNvSpPr>
            <a:spLocks noGrp="1"/>
          </p:cNvSpPr>
          <p:nvPr>
            <p:ph idx="1"/>
          </p:nvPr>
        </p:nvSpPr>
        <p:spPr>
          <a:xfrm>
            <a:off x="342900" y="1543050"/>
            <a:ext cx="4086694" cy="2957512"/>
          </a:xfrm>
        </p:spPr>
        <p:txBody>
          <a:bodyPr>
            <a:noAutofit/>
          </a:bodyPr>
          <a:lstStyle/>
          <a:p>
            <a:r>
              <a:rPr lang="en-US" sz="1350" dirty="0">
                <a:latin typeface="Times New Roman" panose="02020603050405020304" pitchFamily="18" charset="0"/>
                <a:cs typeface="Times New Roman" panose="02020603050405020304" pitchFamily="18" charset="0"/>
              </a:rPr>
              <a:t>FAA Airport Control Surveys: PACS and SACS/AC-16 -these project have separate requirements vis-a-vis control and occupation lengths</a:t>
            </a:r>
          </a:p>
          <a:p>
            <a:r>
              <a:rPr lang="en-US" sz="1350" dirty="0">
                <a:latin typeface="Times New Roman" panose="02020603050405020304" pitchFamily="18" charset="0"/>
                <a:cs typeface="Times New Roman" panose="02020603050405020304" pitchFamily="18" charset="0"/>
              </a:rPr>
              <a:t>Equipment requirements and recommendations</a:t>
            </a:r>
          </a:p>
          <a:p>
            <a:pPr lvl="1"/>
            <a:r>
              <a:rPr lang="en-US" sz="1050" dirty="0">
                <a:latin typeface="Times New Roman" panose="02020603050405020304" pitchFamily="18" charset="0"/>
                <a:cs typeface="Times New Roman" panose="02020603050405020304" pitchFamily="18" charset="0"/>
              </a:rPr>
              <a:t>L1 &amp; L2 calibrated antennas, same antenna types if possible</a:t>
            </a:r>
          </a:p>
          <a:p>
            <a:pPr lvl="1"/>
            <a:r>
              <a:rPr lang="en-US" sz="1050" dirty="0">
                <a:latin typeface="Times New Roman" panose="02020603050405020304" pitchFamily="18" charset="0"/>
                <a:cs typeface="Times New Roman" panose="02020603050405020304" pitchFamily="18" charset="0"/>
              </a:rPr>
              <a:t>Calibrated fixed-height GPS tripods</a:t>
            </a:r>
          </a:p>
          <a:p>
            <a:r>
              <a:rPr lang="en-US" sz="1350" dirty="0">
                <a:latin typeface="Times New Roman" panose="02020603050405020304" pitchFamily="18" charset="0"/>
                <a:cs typeface="Times New Roman" panose="02020603050405020304" pitchFamily="18" charset="0"/>
              </a:rPr>
              <a:t>Best practices (see video: </a:t>
            </a:r>
            <a:r>
              <a:rPr lang="en-US" sz="1350" dirty="0">
                <a:latin typeface="Times New Roman" panose="02020603050405020304" pitchFamily="18" charset="0"/>
                <a:cs typeface="Times New Roman" panose="02020603050405020304" pitchFamily="18" charset="0"/>
                <a:hlinkClick r:id="rId2"/>
              </a:rPr>
              <a:t>Best Practices for Minimizing Errors During GNSS Data Collection</a:t>
            </a:r>
            <a:r>
              <a:rPr lang="en-US" sz="1350" dirty="0">
                <a:latin typeface="Times New Roman" panose="02020603050405020304" pitchFamily="18" charset="0"/>
                <a:cs typeface="Times New Roman" panose="02020603050405020304" pitchFamily="18" charset="0"/>
              </a:rPr>
              <a:t>, also </a:t>
            </a:r>
            <a:r>
              <a:rPr lang="en-US" sz="1350" dirty="0">
                <a:latin typeface="Times New Roman" panose="02020603050405020304" pitchFamily="18" charset="0"/>
                <a:cs typeface="Times New Roman" panose="02020603050405020304" pitchFamily="18" charset="0"/>
                <a:hlinkClick r:id="rId3"/>
              </a:rPr>
              <a:t>GNSS Positioning: Survey Planning and Data Acquisition</a:t>
            </a:r>
            <a:r>
              <a:rPr lang="en-US" sz="1350" dirty="0">
                <a:latin typeface="Times New Roman" panose="02020603050405020304" pitchFamily="18" charset="0"/>
                <a:cs typeface="Times New Roman" panose="02020603050405020304" pitchFamily="18" charset="0"/>
              </a:rPr>
              <a:t>)</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9594" y="1927149"/>
            <a:ext cx="2359421" cy="1769565"/>
          </a:xfrm>
          <a:prstGeom prst="rect">
            <a:avLst/>
          </a:prstGeom>
        </p:spPr>
      </p:pic>
      <p:sp>
        <p:nvSpPr>
          <p:cNvPr id="4" name="Date Placeholder 3">
            <a:extLst>
              <a:ext uri="{FF2B5EF4-FFF2-40B4-BE49-F238E27FC236}">
                <a16:creationId xmlns:a16="http://schemas.microsoft.com/office/drawing/2014/main" id="{BB3DA619-CABF-4AC2-BDDC-20BF9C0EB1E9}"/>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68DCFB86-F416-4095-BB1B-9722EC8F6360}"/>
              </a:ext>
            </a:extLst>
          </p:cNvPr>
          <p:cNvSpPr>
            <a:spLocks noGrp="1"/>
          </p:cNvSpPr>
          <p:nvPr>
            <p:ph type="ftr" sz="quarter" idx="11"/>
          </p:nvPr>
        </p:nvSpPr>
        <p:spPr/>
        <p:txBody>
          <a:bodyPr/>
          <a:lstStyle/>
          <a:p>
            <a:r>
              <a:rPr lang="en-US"/>
              <a:t>Planning and Execution of an OPUS Project</a:t>
            </a:r>
          </a:p>
        </p:txBody>
      </p:sp>
      <p:sp>
        <p:nvSpPr>
          <p:cNvPr id="7" name="Slide Number Placeholder 6">
            <a:extLst>
              <a:ext uri="{FF2B5EF4-FFF2-40B4-BE49-F238E27FC236}">
                <a16:creationId xmlns:a16="http://schemas.microsoft.com/office/drawing/2014/main" id="{992F8B48-9344-4CEA-AD0A-12FDBE47D786}"/>
              </a:ext>
            </a:extLst>
          </p:cNvPr>
          <p:cNvSpPr>
            <a:spLocks noGrp="1"/>
          </p:cNvSpPr>
          <p:nvPr>
            <p:ph type="sldNum" sz="quarter" idx="12"/>
          </p:nvPr>
        </p:nvSpPr>
        <p:spPr/>
        <p:txBody>
          <a:bodyPr/>
          <a:lstStyle/>
          <a:p>
            <a:fld id="{D3D538F9-49A3-B84F-B36B-A7030CDE5D5B}" type="slidenum">
              <a:rPr lang="en-US" smtClean="0"/>
              <a:t>54</a:t>
            </a:fld>
            <a:endParaRPr lang="en-US"/>
          </a:p>
        </p:txBody>
      </p:sp>
      <p:sp>
        <p:nvSpPr>
          <p:cNvPr id="8" name="TextBox 7">
            <a:extLst>
              <a:ext uri="{FF2B5EF4-FFF2-40B4-BE49-F238E27FC236}">
                <a16:creationId xmlns:a16="http://schemas.microsoft.com/office/drawing/2014/main" id="{243EAC36-4751-4081-AA97-65B85DEC7FDD}"/>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30112408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72125" y="2137912"/>
            <a:ext cx="2948808" cy="3122702"/>
          </a:xfrm>
          <a:prstGeom prst="rect">
            <a:avLst/>
          </a:prstGeom>
        </p:spPr>
      </p:pic>
      <p:sp>
        <p:nvSpPr>
          <p:cNvPr id="2" name="Title 1"/>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Submit your Project Plan for Review</a:t>
            </a:r>
          </a:p>
        </p:txBody>
      </p:sp>
      <p:sp>
        <p:nvSpPr>
          <p:cNvPr id="3" name="Content Placeholder 2"/>
          <p:cNvSpPr>
            <a:spLocks noGrp="1"/>
          </p:cNvSpPr>
          <p:nvPr>
            <p:ph idx="1"/>
          </p:nvPr>
        </p:nvSpPr>
        <p:spPr>
          <a:xfrm>
            <a:off x="342900" y="1543050"/>
            <a:ext cx="6172200" cy="2957512"/>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Now that you have your Project Plan, time to submit it to NGS for review!</a:t>
            </a:r>
          </a:p>
          <a:p>
            <a:pPr marL="0" indent="0">
              <a:buNone/>
            </a:pPr>
            <a:endParaRPr lang="en-US" sz="1500" dirty="0">
              <a:latin typeface="Times New Roman" panose="02020603050405020304" pitchFamily="18" charset="0"/>
              <a:cs typeface="Times New Roman" panose="02020603050405020304" pitchFamily="18" charset="0"/>
            </a:endParaRPr>
          </a:p>
        </p:txBody>
      </p:sp>
      <p:sp>
        <p:nvSpPr>
          <p:cNvPr id="9" name="Rounded Rectangle 8"/>
          <p:cNvSpPr/>
          <p:nvPr/>
        </p:nvSpPr>
        <p:spPr>
          <a:xfrm>
            <a:off x="1532442" y="3977452"/>
            <a:ext cx="857773" cy="160039"/>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 name="Down Arrow 7"/>
          <p:cNvSpPr/>
          <p:nvPr/>
        </p:nvSpPr>
        <p:spPr>
          <a:xfrm rot="16200000">
            <a:off x="926521" y="3693431"/>
            <a:ext cx="389660" cy="763732"/>
          </a:xfrm>
          <a:prstGeom prst="downArrow">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7" name="Picture 6"/>
          <p:cNvPicPr>
            <a:picLocks noChangeAspect="1"/>
          </p:cNvPicPr>
          <p:nvPr/>
        </p:nvPicPr>
        <p:blipFill>
          <a:blip r:embed="rId3"/>
          <a:stretch>
            <a:fillRect/>
          </a:stretch>
        </p:blipFill>
        <p:spPr>
          <a:xfrm>
            <a:off x="3214771" y="1936918"/>
            <a:ext cx="2396033" cy="2531828"/>
          </a:xfrm>
          <a:prstGeom prst="rect">
            <a:avLst/>
          </a:prstGeom>
          <a:ln w="28575">
            <a:solidFill>
              <a:srgbClr val="FF0000"/>
            </a:solidFill>
          </a:ln>
        </p:spPr>
      </p:pic>
      <p:cxnSp>
        <p:nvCxnSpPr>
          <p:cNvPr id="13" name="Straight Connector 12"/>
          <p:cNvCxnSpPr>
            <a:stCxn id="9" idx="3"/>
          </p:cNvCxnSpPr>
          <p:nvPr/>
        </p:nvCxnSpPr>
        <p:spPr>
          <a:xfrm flipV="1">
            <a:off x="2390215" y="1921788"/>
            <a:ext cx="824555" cy="213568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9" idx="3"/>
          </p:cNvCxnSpPr>
          <p:nvPr/>
        </p:nvCxnSpPr>
        <p:spPr>
          <a:xfrm>
            <a:off x="2390215" y="4057472"/>
            <a:ext cx="824555" cy="39614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5" name="Date Placeholder 4">
            <a:extLst>
              <a:ext uri="{FF2B5EF4-FFF2-40B4-BE49-F238E27FC236}">
                <a16:creationId xmlns:a16="http://schemas.microsoft.com/office/drawing/2014/main" id="{E6827E56-3376-4E16-80DC-7A77BC5F0B91}"/>
              </a:ext>
            </a:extLst>
          </p:cNvPr>
          <p:cNvSpPr>
            <a:spLocks noGrp="1"/>
          </p:cNvSpPr>
          <p:nvPr>
            <p:ph type="dt" sz="half" idx="10"/>
          </p:nvPr>
        </p:nvSpPr>
        <p:spPr/>
        <p:txBody>
          <a:bodyPr/>
          <a:lstStyle/>
          <a:p>
            <a:r>
              <a:rPr lang="en-US"/>
              <a:t>2023-10-16</a:t>
            </a:r>
          </a:p>
        </p:txBody>
      </p:sp>
      <p:sp>
        <p:nvSpPr>
          <p:cNvPr id="6" name="Footer Placeholder 5">
            <a:extLst>
              <a:ext uri="{FF2B5EF4-FFF2-40B4-BE49-F238E27FC236}">
                <a16:creationId xmlns:a16="http://schemas.microsoft.com/office/drawing/2014/main" id="{B5B1B6DD-3147-44A8-8402-A6511DE073A8}"/>
              </a:ext>
            </a:extLst>
          </p:cNvPr>
          <p:cNvSpPr>
            <a:spLocks noGrp="1"/>
          </p:cNvSpPr>
          <p:nvPr>
            <p:ph type="ftr" sz="quarter" idx="11"/>
          </p:nvPr>
        </p:nvSpPr>
        <p:spPr/>
        <p:txBody>
          <a:bodyPr/>
          <a:lstStyle/>
          <a:p>
            <a:r>
              <a:rPr lang="en-US"/>
              <a:t>Planning and Execution of an OPUS Project</a:t>
            </a:r>
          </a:p>
        </p:txBody>
      </p:sp>
      <p:sp>
        <p:nvSpPr>
          <p:cNvPr id="10" name="Slide Number Placeholder 9">
            <a:extLst>
              <a:ext uri="{FF2B5EF4-FFF2-40B4-BE49-F238E27FC236}">
                <a16:creationId xmlns:a16="http://schemas.microsoft.com/office/drawing/2014/main" id="{936F2D1A-39C5-4B7A-82D8-EFD201757617}"/>
              </a:ext>
            </a:extLst>
          </p:cNvPr>
          <p:cNvSpPr>
            <a:spLocks noGrp="1"/>
          </p:cNvSpPr>
          <p:nvPr>
            <p:ph type="sldNum" sz="quarter" idx="12"/>
          </p:nvPr>
        </p:nvSpPr>
        <p:spPr/>
        <p:txBody>
          <a:bodyPr/>
          <a:lstStyle/>
          <a:p>
            <a:fld id="{D3D538F9-49A3-B84F-B36B-A7030CDE5D5B}" type="slidenum">
              <a:rPr lang="en-US" smtClean="0"/>
              <a:t>55</a:t>
            </a:fld>
            <a:endParaRPr lang="en-US"/>
          </a:p>
        </p:txBody>
      </p:sp>
      <p:sp>
        <p:nvSpPr>
          <p:cNvPr id="14" name="TextBox 13">
            <a:extLst>
              <a:ext uri="{FF2B5EF4-FFF2-40B4-BE49-F238E27FC236}">
                <a16:creationId xmlns:a16="http://schemas.microsoft.com/office/drawing/2014/main" id="{610ADA3B-C637-481D-812E-E5022C6A2D7C}"/>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3917204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NGS Survey Project Proposal Form</a:t>
            </a:r>
          </a:p>
        </p:txBody>
      </p:sp>
      <p:sp>
        <p:nvSpPr>
          <p:cNvPr id="3" name="Content Placeholder 2"/>
          <p:cNvSpPr>
            <a:spLocks noGrp="1"/>
          </p:cNvSpPr>
          <p:nvPr>
            <p:ph idx="1"/>
          </p:nvPr>
        </p:nvSpPr>
        <p:spPr>
          <a:xfrm>
            <a:off x="342900" y="1543050"/>
            <a:ext cx="6172200" cy="2957512"/>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Why submit your GNSS Project Plan to NGS (</a:t>
            </a:r>
            <a:r>
              <a:rPr lang="en-US" sz="1500" dirty="0">
                <a:latin typeface="Times New Roman" panose="02020603050405020304" pitchFamily="18" charset="0"/>
                <a:cs typeface="Times New Roman" panose="02020603050405020304" pitchFamily="18" charset="0"/>
                <a:hlinkClick r:id="rId3"/>
              </a:rPr>
              <a:t>https://geodesy.noaa.gov/SurveyProposal/):</a:t>
            </a:r>
            <a:endParaRPr lang="en-US" sz="1500" dirty="0">
              <a:latin typeface="Times New Roman" panose="02020603050405020304" pitchFamily="18" charset="0"/>
              <a:cs typeface="Times New Roman" panose="02020603050405020304" pitchFamily="18" charset="0"/>
            </a:endParaRPr>
          </a:p>
          <a:p>
            <a:r>
              <a:rPr lang="en-US" sz="1500" dirty="0">
                <a:latin typeface="Times New Roman" panose="02020603050405020304" pitchFamily="18" charset="0"/>
                <a:cs typeface="Times New Roman" panose="02020603050405020304" pitchFamily="18" charset="0"/>
              </a:rPr>
              <a:t>Subject Matter Expert will review your plan, make sure it will meet NGS standards</a:t>
            </a:r>
          </a:p>
          <a:p>
            <a:r>
              <a:rPr lang="en-US" sz="1500" dirty="0">
                <a:latin typeface="Times New Roman" panose="02020603050405020304" pitchFamily="18" charset="0"/>
                <a:cs typeface="Times New Roman" panose="02020603050405020304" pitchFamily="18" charset="0"/>
              </a:rPr>
              <a:t>NGS will assign a Project Tracking ID, which will enable you to use the advanced features of OPUS Projects</a:t>
            </a:r>
          </a:p>
          <a:p>
            <a:r>
              <a:rPr lang="en-US" sz="1500" dirty="0">
                <a:latin typeface="Times New Roman" panose="02020603050405020304" pitchFamily="18" charset="0"/>
                <a:cs typeface="Times New Roman" panose="02020603050405020304" pitchFamily="18" charset="0"/>
              </a:rPr>
              <a:t>With a Project Tracking ID, you will be able to submit your project to NGS for consideration of inclusion into the national database of geodetic control, available through published datasheets</a:t>
            </a:r>
          </a:p>
          <a:p>
            <a:endParaRPr lang="en-US" sz="1500" dirty="0">
              <a:latin typeface="Times New Roman" panose="02020603050405020304" pitchFamily="18" charset="0"/>
              <a:cs typeface="Times New Roman" panose="02020603050405020304" pitchFamily="18" charset="0"/>
            </a:endParaRPr>
          </a:p>
          <a:p>
            <a:pPr marL="0" indent="0">
              <a:buNone/>
            </a:pPr>
            <a:r>
              <a:rPr lang="en-US" sz="1200" i="1" dirty="0">
                <a:solidFill>
                  <a:srgbClr val="0070C0"/>
                </a:solidFill>
                <a:latin typeface="Times New Roman" panose="02020603050405020304" pitchFamily="18" charset="0"/>
                <a:cs typeface="Times New Roman" panose="02020603050405020304" pitchFamily="18" charset="0"/>
              </a:rPr>
              <a:t>If you do not intend on submitting your project to NGS, but still wish your project to be tied to the national reference frames/</a:t>
            </a:r>
            <a:r>
              <a:rPr lang="en-US" sz="1200" i="1" dirty="0" err="1">
                <a:solidFill>
                  <a:srgbClr val="0070C0"/>
                </a:solidFill>
                <a:latin typeface="Times New Roman" panose="02020603050405020304" pitchFamily="18" charset="0"/>
                <a:cs typeface="Times New Roman" panose="02020603050405020304" pitchFamily="18" charset="0"/>
              </a:rPr>
              <a:t>datums</a:t>
            </a:r>
            <a:r>
              <a:rPr lang="en-US" sz="1200" i="1" dirty="0">
                <a:solidFill>
                  <a:srgbClr val="0070C0"/>
                </a:solidFill>
                <a:latin typeface="Times New Roman" panose="02020603050405020304" pitchFamily="18" charset="0"/>
                <a:cs typeface="Times New Roman" panose="02020603050405020304" pitchFamily="18" charset="0"/>
              </a:rPr>
              <a:t>, you can use the </a:t>
            </a:r>
            <a:r>
              <a:rPr lang="en-US" sz="1200" b="1" i="1" dirty="0">
                <a:solidFill>
                  <a:srgbClr val="00B050"/>
                </a:solidFill>
                <a:latin typeface="Times New Roman" panose="02020603050405020304" pitchFamily="18" charset="0"/>
                <a:cs typeface="Times New Roman" panose="02020603050405020304" pitchFamily="18" charset="0"/>
              </a:rPr>
              <a:t>“dummy” tracking ID “0000”</a:t>
            </a:r>
          </a:p>
          <a:p>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8AD5C47C-CD7D-48A3-A6C4-7182CD908D8B}"/>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2FE878FD-AC9C-4BB9-B725-5340920767EA}"/>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1C5374AE-32EF-41B4-A9E2-9DD7D7F62259}"/>
              </a:ext>
            </a:extLst>
          </p:cNvPr>
          <p:cNvSpPr>
            <a:spLocks noGrp="1"/>
          </p:cNvSpPr>
          <p:nvPr>
            <p:ph type="sldNum" sz="quarter" idx="12"/>
          </p:nvPr>
        </p:nvSpPr>
        <p:spPr/>
        <p:txBody>
          <a:bodyPr/>
          <a:lstStyle/>
          <a:p>
            <a:fld id="{D3D538F9-49A3-B84F-B36B-A7030CDE5D5B}" type="slidenum">
              <a:rPr lang="en-US" smtClean="0"/>
              <a:t>56</a:t>
            </a:fld>
            <a:endParaRPr lang="en-US"/>
          </a:p>
        </p:txBody>
      </p:sp>
      <p:sp>
        <p:nvSpPr>
          <p:cNvPr id="7" name="TextBox 6">
            <a:extLst>
              <a:ext uri="{FF2B5EF4-FFF2-40B4-BE49-F238E27FC236}">
                <a16:creationId xmlns:a16="http://schemas.microsoft.com/office/drawing/2014/main" id="{8E123D9B-1225-494D-9988-C0DD1341DCC3}"/>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5018729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Creating your OPUS Project</a:t>
            </a:r>
          </a:p>
        </p:txBody>
      </p:sp>
      <p:sp>
        <p:nvSpPr>
          <p:cNvPr id="3" name="Content Placeholder 2"/>
          <p:cNvSpPr>
            <a:spLocks noGrp="1"/>
          </p:cNvSpPr>
          <p:nvPr>
            <p:ph idx="1"/>
          </p:nvPr>
        </p:nvSpPr>
        <p:spPr>
          <a:xfrm>
            <a:off x="342900" y="1543050"/>
            <a:ext cx="6172200" cy="2957512"/>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Ready to create your project!</a:t>
            </a:r>
          </a:p>
          <a:p>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216835" y="2039819"/>
            <a:ext cx="3271439" cy="2410317"/>
          </a:xfrm>
          <a:prstGeom prst="rect">
            <a:avLst/>
          </a:prstGeom>
        </p:spPr>
      </p:pic>
      <p:sp>
        <p:nvSpPr>
          <p:cNvPr id="5" name="Down Arrow 4"/>
          <p:cNvSpPr/>
          <p:nvPr/>
        </p:nvSpPr>
        <p:spPr>
          <a:xfrm>
            <a:off x="125381" y="2039820"/>
            <a:ext cx="389660" cy="763732"/>
          </a:xfrm>
          <a:prstGeom prst="downArrow">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ounded Rectangle 5"/>
          <p:cNvSpPr/>
          <p:nvPr/>
        </p:nvSpPr>
        <p:spPr>
          <a:xfrm>
            <a:off x="176493" y="2804877"/>
            <a:ext cx="298204" cy="111452"/>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12" name="Picture 11"/>
          <p:cNvPicPr>
            <a:picLocks noChangeAspect="1"/>
          </p:cNvPicPr>
          <p:nvPr/>
        </p:nvPicPr>
        <p:blipFill>
          <a:blip r:embed="rId4"/>
          <a:stretch>
            <a:fillRect/>
          </a:stretch>
        </p:blipFill>
        <p:spPr>
          <a:xfrm>
            <a:off x="1053410" y="2401544"/>
            <a:ext cx="2613750" cy="1944735"/>
          </a:xfrm>
          <a:prstGeom prst="rect">
            <a:avLst/>
          </a:prstGeom>
        </p:spPr>
      </p:pic>
      <p:pic>
        <p:nvPicPr>
          <p:cNvPr id="8" name="Picture 7"/>
          <p:cNvPicPr>
            <a:picLocks noChangeAspect="1"/>
          </p:cNvPicPr>
          <p:nvPr/>
        </p:nvPicPr>
        <p:blipFill rotWithShape="1">
          <a:blip r:embed="rId3"/>
          <a:srcRect b="73469"/>
          <a:stretch/>
        </p:blipFill>
        <p:spPr>
          <a:xfrm>
            <a:off x="1053409" y="1886015"/>
            <a:ext cx="2614595" cy="511086"/>
          </a:xfrm>
          <a:prstGeom prst="rect">
            <a:avLst/>
          </a:prstGeom>
        </p:spPr>
      </p:pic>
      <p:sp>
        <p:nvSpPr>
          <p:cNvPr id="14" name="Rounded Rectangle 13"/>
          <p:cNvSpPr/>
          <p:nvPr/>
        </p:nvSpPr>
        <p:spPr>
          <a:xfrm>
            <a:off x="1003881" y="3296123"/>
            <a:ext cx="298204" cy="111452"/>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5" name="Down Arrow 14"/>
          <p:cNvSpPr/>
          <p:nvPr/>
        </p:nvSpPr>
        <p:spPr>
          <a:xfrm rot="13960779">
            <a:off x="490442" y="3285747"/>
            <a:ext cx="389660" cy="763732"/>
          </a:xfrm>
          <a:prstGeom prst="downArrow">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nvGrpSpPr>
          <p:cNvPr id="18" name="Group 17"/>
          <p:cNvGrpSpPr/>
          <p:nvPr/>
        </p:nvGrpSpPr>
        <p:grpSpPr>
          <a:xfrm>
            <a:off x="3345127" y="1365714"/>
            <a:ext cx="2671685" cy="3419672"/>
            <a:chOff x="4422425" y="598683"/>
            <a:chExt cx="3562246" cy="4559563"/>
          </a:xfrm>
        </p:grpSpPr>
        <p:pic>
          <p:nvPicPr>
            <p:cNvPr id="16" name="Picture 15"/>
            <p:cNvPicPr>
              <a:picLocks noChangeAspect="1"/>
            </p:cNvPicPr>
            <p:nvPr/>
          </p:nvPicPr>
          <p:blipFill rotWithShape="1">
            <a:blip r:embed="rId5"/>
            <a:srcRect l="28118" t="13468" r="28858"/>
            <a:stretch/>
          </p:blipFill>
          <p:spPr>
            <a:xfrm>
              <a:off x="4422426" y="1292419"/>
              <a:ext cx="3562245" cy="3865827"/>
            </a:xfrm>
            <a:prstGeom prst="rect">
              <a:avLst/>
            </a:prstGeom>
          </p:spPr>
        </p:pic>
        <p:pic>
          <p:nvPicPr>
            <p:cNvPr id="17" name="Picture 16"/>
            <p:cNvPicPr>
              <a:picLocks noChangeAspect="1"/>
            </p:cNvPicPr>
            <p:nvPr/>
          </p:nvPicPr>
          <p:blipFill rotWithShape="1">
            <a:blip r:embed="rId3"/>
            <a:srcRect b="73469"/>
            <a:stretch/>
          </p:blipFill>
          <p:spPr>
            <a:xfrm>
              <a:off x="4422425" y="598683"/>
              <a:ext cx="3562245" cy="696327"/>
            </a:xfrm>
            <a:prstGeom prst="rect">
              <a:avLst/>
            </a:prstGeom>
          </p:spPr>
        </p:pic>
      </p:grpSp>
      <p:sp>
        <p:nvSpPr>
          <p:cNvPr id="21" name="Down Arrow 20"/>
          <p:cNvSpPr/>
          <p:nvPr/>
        </p:nvSpPr>
        <p:spPr>
          <a:xfrm rot="16200000">
            <a:off x="3405620" y="3389305"/>
            <a:ext cx="389660" cy="763732"/>
          </a:xfrm>
          <a:prstGeom prst="downArrow">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2" name="Rounded Rectangle 21"/>
          <p:cNvSpPr/>
          <p:nvPr/>
        </p:nvSpPr>
        <p:spPr>
          <a:xfrm>
            <a:off x="3991345" y="3618030"/>
            <a:ext cx="1444412" cy="306282"/>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Date Placeholder 6">
            <a:extLst>
              <a:ext uri="{FF2B5EF4-FFF2-40B4-BE49-F238E27FC236}">
                <a16:creationId xmlns:a16="http://schemas.microsoft.com/office/drawing/2014/main" id="{202A60BD-5407-4D3C-95BB-014C37D5425E}"/>
              </a:ext>
            </a:extLst>
          </p:cNvPr>
          <p:cNvSpPr>
            <a:spLocks noGrp="1"/>
          </p:cNvSpPr>
          <p:nvPr>
            <p:ph type="dt" sz="half" idx="10"/>
          </p:nvPr>
        </p:nvSpPr>
        <p:spPr/>
        <p:txBody>
          <a:bodyPr/>
          <a:lstStyle/>
          <a:p>
            <a:r>
              <a:rPr lang="en-US"/>
              <a:t>2023-10-16</a:t>
            </a:r>
          </a:p>
        </p:txBody>
      </p:sp>
      <p:sp>
        <p:nvSpPr>
          <p:cNvPr id="9" name="Footer Placeholder 8">
            <a:extLst>
              <a:ext uri="{FF2B5EF4-FFF2-40B4-BE49-F238E27FC236}">
                <a16:creationId xmlns:a16="http://schemas.microsoft.com/office/drawing/2014/main" id="{3E19ACC4-A272-4FEF-94A3-B6C321331D02}"/>
              </a:ext>
            </a:extLst>
          </p:cNvPr>
          <p:cNvSpPr>
            <a:spLocks noGrp="1"/>
          </p:cNvSpPr>
          <p:nvPr>
            <p:ph type="ftr" sz="quarter" idx="11"/>
          </p:nvPr>
        </p:nvSpPr>
        <p:spPr/>
        <p:txBody>
          <a:bodyPr/>
          <a:lstStyle/>
          <a:p>
            <a:r>
              <a:rPr lang="en-US"/>
              <a:t>Planning and Execution of an OPUS Project</a:t>
            </a:r>
          </a:p>
        </p:txBody>
      </p:sp>
      <p:sp>
        <p:nvSpPr>
          <p:cNvPr id="10" name="Slide Number Placeholder 9">
            <a:extLst>
              <a:ext uri="{FF2B5EF4-FFF2-40B4-BE49-F238E27FC236}">
                <a16:creationId xmlns:a16="http://schemas.microsoft.com/office/drawing/2014/main" id="{FEA47D4D-AC2D-4F22-B0FC-D98ED4336A1E}"/>
              </a:ext>
            </a:extLst>
          </p:cNvPr>
          <p:cNvSpPr>
            <a:spLocks noGrp="1"/>
          </p:cNvSpPr>
          <p:nvPr>
            <p:ph type="sldNum" sz="quarter" idx="12"/>
          </p:nvPr>
        </p:nvSpPr>
        <p:spPr/>
        <p:txBody>
          <a:bodyPr/>
          <a:lstStyle/>
          <a:p>
            <a:fld id="{D3D538F9-49A3-B84F-B36B-A7030CDE5D5B}" type="slidenum">
              <a:rPr lang="en-US" smtClean="0"/>
              <a:t>57</a:t>
            </a:fld>
            <a:endParaRPr lang="en-US"/>
          </a:p>
        </p:txBody>
      </p:sp>
      <p:sp>
        <p:nvSpPr>
          <p:cNvPr id="19" name="TextBox 18">
            <a:extLst>
              <a:ext uri="{FF2B5EF4-FFF2-40B4-BE49-F238E27FC236}">
                <a16:creationId xmlns:a16="http://schemas.microsoft.com/office/drawing/2014/main" id="{7285D7DE-0141-48DA-990D-E5BFB9663BB4}"/>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42088481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Creating your OPUS Project</a:t>
            </a:r>
          </a:p>
        </p:txBody>
      </p:sp>
      <p:grpSp>
        <p:nvGrpSpPr>
          <p:cNvPr id="7" name="Group 6"/>
          <p:cNvGrpSpPr>
            <a:grpSpLocks noChangeAspect="1"/>
          </p:cNvGrpSpPr>
          <p:nvPr/>
        </p:nvGrpSpPr>
        <p:grpSpPr>
          <a:xfrm>
            <a:off x="297352" y="1355009"/>
            <a:ext cx="4155257" cy="3076421"/>
            <a:chOff x="1332992" y="1378974"/>
            <a:chExt cx="4532161" cy="3355469"/>
          </a:xfrm>
        </p:grpSpPr>
        <p:pic>
          <p:nvPicPr>
            <p:cNvPr id="8" name="Picture 7"/>
            <p:cNvPicPr>
              <a:picLocks noChangeAspect="1"/>
            </p:cNvPicPr>
            <p:nvPr/>
          </p:nvPicPr>
          <p:blipFill rotWithShape="1">
            <a:blip r:embed="rId3"/>
            <a:srcRect b="73469"/>
            <a:stretch/>
          </p:blipFill>
          <p:spPr>
            <a:xfrm>
              <a:off x="1332992" y="1378974"/>
              <a:ext cx="4532161" cy="885921"/>
            </a:xfrm>
            <a:prstGeom prst="rect">
              <a:avLst/>
            </a:prstGeom>
          </p:spPr>
        </p:pic>
        <p:pic>
          <p:nvPicPr>
            <p:cNvPr id="23" name="Picture 22"/>
            <p:cNvPicPr>
              <a:picLocks noChangeAspect="1"/>
            </p:cNvPicPr>
            <p:nvPr/>
          </p:nvPicPr>
          <p:blipFill rotWithShape="1">
            <a:blip r:embed="rId4"/>
            <a:srcRect t="17776"/>
            <a:stretch/>
          </p:blipFill>
          <p:spPr>
            <a:xfrm>
              <a:off x="1332993" y="2264895"/>
              <a:ext cx="4527739" cy="2469548"/>
            </a:xfrm>
            <a:prstGeom prst="rect">
              <a:avLst/>
            </a:prstGeom>
          </p:spPr>
        </p:pic>
      </p:grpSp>
      <p:sp>
        <p:nvSpPr>
          <p:cNvPr id="3" name="TextBox 2"/>
          <p:cNvSpPr txBox="1"/>
          <p:nvPr/>
        </p:nvSpPr>
        <p:spPr>
          <a:xfrm>
            <a:off x="4629151" y="2105306"/>
            <a:ext cx="1936376" cy="923330"/>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Insert your NGS Project Tracking ID here if you have it. </a:t>
            </a:r>
            <a:r>
              <a:rPr lang="en-US" sz="1350" dirty="0">
                <a:solidFill>
                  <a:srgbClr val="0070C0"/>
                </a:solidFill>
                <a:latin typeface="Times New Roman" panose="02020603050405020304" pitchFamily="18" charset="0"/>
                <a:cs typeface="Times New Roman" panose="02020603050405020304" pitchFamily="18" charset="0"/>
              </a:rPr>
              <a:t>The Tracking ID can also be added later.</a:t>
            </a:r>
          </a:p>
        </p:txBody>
      </p:sp>
      <p:sp>
        <p:nvSpPr>
          <p:cNvPr id="4" name="Freeform 3"/>
          <p:cNvSpPr/>
          <p:nvPr/>
        </p:nvSpPr>
        <p:spPr>
          <a:xfrm>
            <a:off x="2960034" y="2305516"/>
            <a:ext cx="1588434" cy="359523"/>
          </a:xfrm>
          <a:custGeom>
            <a:avLst/>
            <a:gdLst>
              <a:gd name="connsiteX0" fmla="*/ 2117912 w 2117912"/>
              <a:gd name="connsiteY0" fmla="*/ 49058 h 479364"/>
              <a:gd name="connsiteX1" fmla="*/ 1297641 w 2117912"/>
              <a:gd name="connsiteY1" fmla="*/ 22164 h 479364"/>
              <a:gd name="connsiteX2" fmla="*/ 1452282 w 2117912"/>
              <a:gd name="connsiteY2" fmla="*/ 331447 h 479364"/>
              <a:gd name="connsiteX3" fmla="*/ 0 w 2117912"/>
              <a:gd name="connsiteY3" fmla="*/ 479364 h 479364"/>
            </a:gdLst>
            <a:ahLst/>
            <a:cxnLst>
              <a:cxn ang="0">
                <a:pos x="connsiteX0" y="connsiteY0"/>
              </a:cxn>
              <a:cxn ang="0">
                <a:pos x="connsiteX1" y="connsiteY1"/>
              </a:cxn>
              <a:cxn ang="0">
                <a:pos x="connsiteX2" y="connsiteY2"/>
              </a:cxn>
              <a:cxn ang="0">
                <a:pos x="connsiteX3" y="connsiteY3"/>
              </a:cxn>
            </a:cxnLst>
            <a:rect l="l" t="t" r="r" b="b"/>
            <a:pathLst>
              <a:path w="2117912" h="479364">
                <a:moveTo>
                  <a:pt x="2117912" y="49058"/>
                </a:moveTo>
                <a:cubicBezTo>
                  <a:pt x="1763245" y="12078"/>
                  <a:pt x="1408579" y="-24901"/>
                  <a:pt x="1297641" y="22164"/>
                </a:cubicBezTo>
                <a:cubicBezTo>
                  <a:pt x="1186703" y="69229"/>
                  <a:pt x="1668555" y="255247"/>
                  <a:pt x="1452282" y="331447"/>
                </a:cubicBezTo>
                <a:cubicBezTo>
                  <a:pt x="1236009" y="407647"/>
                  <a:pt x="618004" y="443505"/>
                  <a:pt x="0" y="479364"/>
                </a:cubicBezTo>
              </a:path>
            </a:pathLst>
          </a:custGeom>
          <a:noFill/>
          <a:ln w="28575">
            <a:headEnd type="none" w="med" len="med"/>
            <a:tailEnd type="arrow"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ounded Rectangle 4"/>
          <p:cNvSpPr/>
          <p:nvPr/>
        </p:nvSpPr>
        <p:spPr>
          <a:xfrm>
            <a:off x="1452282" y="2590054"/>
            <a:ext cx="1467411" cy="196009"/>
          </a:xfrm>
          <a:prstGeom prst="roundRect">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TextBox 5"/>
          <p:cNvSpPr txBox="1"/>
          <p:nvPr/>
        </p:nvSpPr>
        <p:spPr>
          <a:xfrm>
            <a:off x="4628309" y="3224278"/>
            <a:ext cx="2173381" cy="1015663"/>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By associating a NGS Project Tracking ID to your project, the advanced features of OP (which support submitting a project to NGS) will become available</a:t>
            </a:r>
          </a:p>
        </p:txBody>
      </p:sp>
      <p:sp>
        <p:nvSpPr>
          <p:cNvPr id="9" name="Date Placeholder 8">
            <a:extLst>
              <a:ext uri="{FF2B5EF4-FFF2-40B4-BE49-F238E27FC236}">
                <a16:creationId xmlns:a16="http://schemas.microsoft.com/office/drawing/2014/main" id="{D5F6E2A0-6E90-40A7-AEA1-7EE9C42BE783}"/>
              </a:ext>
            </a:extLst>
          </p:cNvPr>
          <p:cNvSpPr>
            <a:spLocks noGrp="1"/>
          </p:cNvSpPr>
          <p:nvPr>
            <p:ph type="dt" sz="half" idx="10"/>
          </p:nvPr>
        </p:nvSpPr>
        <p:spPr/>
        <p:txBody>
          <a:bodyPr/>
          <a:lstStyle/>
          <a:p>
            <a:r>
              <a:rPr lang="en-US"/>
              <a:t>2023-10-16</a:t>
            </a:r>
          </a:p>
        </p:txBody>
      </p:sp>
      <p:sp>
        <p:nvSpPr>
          <p:cNvPr id="10" name="Footer Placeholder 9">
            <a:extLst>
              <a:ext uri="{FF2B5EF4-FFF2-40B4-BE49-F238E27FC236}">
                <a16:creationId xmlns:a16="http://schemas.microsoft.com/office/drawing/2014/main" id="{27F941E1-0DBF-4335-8A5C-97E8076D1FB5}"/>
              </a:ext>
            </a:extLst>
          </p:cNvPr>
          <p:cNvSpPr>
            <a:spLocks noGrp="1"/>
          </p:cNvSpPr>
          <p:nvPr>
            <p:ph type="ftr" sz="quarter" idx="11"/>
          </p:nvPr>
        </p:nvSpPr>
        <p:spPr/>
        <p:txBody>
          <a:bodyPr/>
          <a:lstStyle/>
          <a:p>
            <a:r>
              <a:rPr lang="en-US"/>
              <a:t>Planning and Execution of an OPUS Project</a:t>
            </a:r>
          </a:p>
        </p:txBody>
      </p:sp>
      <p:sp>
        <p:nvSpPr>
          <p:cNvPr id="11" name="Slide Number Placeholder 10">
            <a:extLst>
              <a:ext uri="{FF2B5EF4-FFF2-40B4-BE49-F238E27FC236}">
                <a16:creationId xmlns:a16="http://schemas.microsoft.com/office/drawing/2014/main" id="{A6FD0118-AC90-43C1-8229-E983FBE4B111}"/>
              </a:ext>
            </a:extLst>
          </p:cNvPr>
          <p:cNvSpPr>
            <a:spLocks noGrp="1"/>
          </p:cNvSpPr>
          <p:nvPr>
            <p:ph type="sldNum" sz="quarter" idx="12"/>
          </p:nvPr>
        </p:nvSpPr>
        <p:spPr/>
        <p:txBody>
          <a:bodyPr/>
          <a:lstStyle/>
          <a:p>
            <a:fld id="{D3D538F9-49A3-B84F-B36B-A7030CDE5D5B}" type="slidenum">
              <a:rPr lang="en-US" smtClean="0"/>
              <a:t>58</a:t>
            </a:fld>
            <a:endParaRPr lang="en-US"/>
          </a:p>
        </p:txBody>
      </p:sp>
      <p:sp>
        <p:nvSpPr>
          <p:cNvPr id="13" name="TextBox 12">
            <a:extLst>
              <a:ext uri="{FF2B5EF4-FFF2-40B4-BE49-F238E27FC236}">
                <a16:creationId xmlns:a16="http://schemas.microsoft.com/office/drawing/2014/main" id="{C8A0549A-AB0B-488D-829B-9DEA83BC9EA1}"/>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6225638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Ready to Upload Data!</a:t>
            </a:r>
          </a:p>
        </p:txBody>
      </p:sp>
      <p:pic>
        <p:nvPicPr>
          <p:cNvPr id="9" name="Picture 8"/>
          <p:cNvPicPr>
            <a:picLocks noChangeAspect="1"/>
          </p:cNvPicPr>
          <p:nvPr/>
        </p:nvPicPr>
        <p:blipFill>
          <a:blip r:embed="rId3"/>
          <a:stretch>
            <a:fillRect/>
          </a:stretch>
        </p:blipFill>
        <p:spPr>
          <a:xfrm>
            <a:off x="156323" y="1367508"/>
            <a:ext cx="4245096" cy="3133055"/>
          </a:xfrm>
          <a:prstGeom prst="rect">
            <a:avLst/>
          </a:prstGeom>
        </p:spPr>
      </p:pic>
      <p:sp>
        <p:nvSpPr>
          <p:cNvPr id="11" name="TextBox 10"/>
          <p:cNvSpPr txBox="1"/>
          <p:nvPr/>
        </p:nvSpPr>
        <p:spPr>
          <a:xfrm>
            <a:off x="4482914" y="1616169"/>
            <a:ext cx="2173381" cy="2123658"/>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Congratulations!</a:t>
            </a:r>
          </a:p>
          <a:p>
            <a:r>
              <a:rPr lang="en-US" sz="1200" dirty="0">
                <a:latin typeface="Times New Roman" panose="02020603050405020304" pitchFamily="18" charset="0"/>
                <a:cs typeface="Times New Roman" panose="02020603050405020304" pitchFamily="18" charset="0"/>
              </a:rPr>
              <a:t>You have successfully created a project:</a:t>
            </a:r>
          </a:p>
          <a:p>
            <a:pPr marL="214313" indent="-214313">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 The project plan has been reviewed by NGS </a:t>
            </a:r>
          </a:p>
          <a:p>
            <a:pPr marL="214313" indent="-214313">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The advanced features of OPUS Projects are now enabled</a:t>
            </a:r>
          </a:p>
          <a:p>
            <a:endParaRPr lang="en-US" sz="1200" dirty="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Now you are ready to upload your data files</a:t>
            </a:r>
          </a:p>
        </p:txBody>
      </p:sp>
      <p:sp>
        <p:nvSpPr>
          <p:cNvPr id="3" name="Date Placeholder 2">
            <a:extLst>
              <a:ext uri="{FF2B5EF4-FFF2-40B4-BE49-F238E27FC236}">
                <a16:creationId xmlns:a16="http://schemas.microsoft.com/office/drawing/2014/main" id="{0C14E471-5C3E-42E1-BDBA-15C05292C1D1}"/>
              </a:ext>
            </a:extLst>
          </p:cNvPr>
          <p:cNvSpPr>
            <a:spLocks noGrp="1"/>
          </p:cNvSpPr>
          <p:nvPr>
            <p:ph type="dt" sz="half" idx="10"/>
          </p:nvPr>
        </p:nvSpPr>
        <p:spPr/>
        <p:txBody>
          <a:bodyPr/>
          <a:lstStyle/>
          <a:p>
            <a:r>
              <a:rPr lang="en-US"/>
              <a:t>2023-10-16</a:t>
            </a:r>
          </a:p>
        </p:txBody>
      </p:sp>
      <p:sp>
        <p:nvSpPr>
          <p:cNvPr id="4" name="Footer Placeholder 3">
            <a:extLst>
              <a:ext uri="{FF2B5EF4-FFF2-40B4-BE49-F238E27FC236}">
                <a16:creationId xmlns:a16="http://schemas.microsoft.com/office/drawing/2014/main" id="{298E5C45-8050-45D1-B0C7-4A7AEFA53293}"/>
              </a:ext>
            </a:extLst>
          </p:cNvPr>
          <p:cNvSpPr>
            <a:spLocks noGrp="1"/>
          </p:cNvSpPr>
          <p:nvPr>
            <p:ph type="ftr" sz="quarter" idx="11"/>
          </p:nvPr>
        </p:nvSpPr>
        <p:spPr/>
        <p:txBody>
          <a:bodyPr/>
          <a:lstStyle/>
          <a:p>
            <a:r>
              <a:rPr lang="en-US"/>
              <a:t>Planning and Execution of an OPUS Project</a:t>
            </a:r>
          </a:p>
        </p:txBody>
      </p:sp>
      <p:sp>
        <p:nvSpPr>
          <p:cNvPr id="5" name="Slide Number Placeholder 4">
            <a:extLst>
              <a:ext uri="{FF2B5EF4-FFF2-40B4-BE49-F238E27FC236}">
                <a16:creationId xmlns:a16="http://schemas.microsoft.com/office/drawing/2014/main" id="{19C5576B-2229-4382-8EFA-3023D0AFCD45}"/>
              </a:ext>
            </a:extLst>
          </p:cNvPr>
          <p:cNvSpPr>
            <a:spLocks noGrp="1"/>
          </p:cNvSpPr>
          <p:nvPr>
            <p:ph type="sldNum" sz="quarter" idx="12"/>
          </p:nvPr>
        </p:nvSpPr>
        <p:spPr/>
        <p:txBody>
          <a:bodyPr/>
          <a:lstStyle/>
          <a:p>
            <a:fld id="{D3D538F9-49A3-B84F-B36B-A7030CDE5D5B}" type="slidenum">
              <a:rPr lang="en-US" smtClean="0"/>
              <a:t>59</a:t>
            </a:fld>
            <a:endParaRPr lang="en-US"/>
          </a:p>
        </p:txBody>
      </p:sp>
      <p:sp>
        <p:nvSpPr>
          <p:cNvPr id="8" name="TextBox 7">
            <a:extLst>
              <a:ext uri="{FF2B5EF4-FFF2-40B4-BE49-F238E27FC236}">
                <a16:creationId xmlns:a16="http://schemas.microsoft.com/office/drawing/2014/main" id="{087629D9-D686-4D19-AD2C-94ADCEC1881B}"/>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41765045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DA84C-42AE-44EB-99B5-F3734A2D2D5C}"/>
              </a:ext>
            </a:extLst>
          </p:cNvPr>
          <p:cNvSpPr>
            <a:spLocks noGrp="1"/>
          </p:cNvSpPr>
          <p:nvPr>
            <p:ph type="title"/>
          </p:nvPr>
        </p:nvSpPr>
        <p:spPr/>
        <p:txBody>
          <a:bodyPr/>
          <a:lstStyle/>
          <a:p>
            <a:r>
              <a:rPr lang="en-US" dirty="0"/>
              <a:t>Plan Occupations and Sessions</a:t>
            </a:r>
          </a:p>
        </p:txBody>
      </p:sp>
      <p:sp>
        <p:nvSpPr>
          <p:cNvPr id="3" name="Content Placeholder 2">
            <a:extLst>
              <a:ext uri="{FF2B5EF4-FFF2-40B4-BE49-F238E27FC236}">
                <a16:creationId xmlns:a16="http://schemas.microsoft.com/office/drawing/2014/main" id="{EBEA8658-8112-4AE1-A873-1D2505BF9E8B}"/>
              </a:ext>
            </a:extLst>
          </p:cNvPr>
          <p:cNvSpPr>
            <a:spLocks noGrp="1"/>
          </p:cNvSpPr>
          <p:nvPr>
            <p:ph idx="1"/>
          </p:nvPr>
        </p:nvSpPr>
        <p:spPr/>
        <p:txBody>
          <a:bodyPr/>
          <a:lstStyle/>
          <a:p>
            <a:r>
              <a:rPr lang="en-US" dirty="0"/>
              <a:t>Ideal session has well-defined and well-coordinated start/stop time, well-matched durations, and maximized overlap.</a:t>
            </a:r>
          </a:p>
        </p:txBody>
      </p:sp>
      <p:sp>
        <p:nvSpPr>
          <p:cNvPr id="4" name="Date Placeholder 3">
            <a:extLst>
              <a:ext uri="{FF2B5EF4-FFF2-40B4-BE49-F238E27FC236}">
                <a16:creationId xmlns:a16="http://schemas.microsoft.com/office/drawing/2014/main" id="{8398FF3E-71C3-404D-9A2F-ECD6020105B5}"/>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45FFFD08-E618-45F6-A2CF-C352AA26EEB0}"/>
              </a:ext>
            </a:extLst>
          </p:cNvPr>
          <p:cNvSpPr>
            <a:spLocks noGrp="1"/>
          </p:cNvSpPr>
          <p:nvPr>
            <p:ph type="ftr" sz="quarter" idx="11"/>
          </p:nvPr>
        </p:nvSpPr>
        <p:spPr/>
        <p:txBody>
          <a:bodyPr/>
          <a:lstStyle/>
          <a:p>
            <a:pPr>
              <a:defRPr/>
            </a:pPr>
            <a:r>
              <a:rPr lang="en-US"/>
              <a:t>Planning and Execution of an OPUS Project</a:t>
            </a:r>
            <a:endParaRPr lang="en-US" dirty="0"/>
          </a:p>
        </p:txBody>
      </p:sp>
      <p:sp>
        <p:nvSpPr>
          <p:cNvPr id="6" name="Slide Number Placeholder 5">
            <a:extLst>
              <a:ext uri="{FF2B5EF4-FFF2-40B4-BE49-F238E27FC236}">
                <a16:creationId xmlns:a16="http://schemas.microsoft.com/office/drawing/2014/main" id="{ECA3F616-7E57-47EC-92C4-88AB4A23DD86}"/>
              </a:ext>
            </a:extLst>
          </p:cNvPr>
          <p:cNvSpPr>
            <a:spLocks noGrp="1"/>
          </p:cNvSpPr>
          <p:nvPr>
            <p:ph type="sldNum" sz="quarter" idx="12"/>
          </p:nvPr>
        </p:nvSpPr>
        <p:spPr/>
        <p:txBody>
          <a:bodyPr/>
          <a:lstStyle/>
          <a:p>
            <a:pPr>
              <a:defRPr/>
            </a:pPr>
            <a:fld id="{E220C3D0-729A-4A15-8E23-72CBC95666E6}" type="slidenum">
              <a:rPr lang="en-US" smtClean="0"/>
              <a:pPr>
                <a:defRPr/>
              </a:pPr>
              <a:t>6</a:t>
            </a:fld>
            <a:endParaRPr lang="en-US"/>
          </a:p>
        </p:txBody>
      </p:sp>
      <p:sp>
        <p:nvSpPr>
          <p:cNvPr id="7" name="Rectangle 6">
            <a:extLst>
              <a:ext uri="{FF2B5EF4-FFF2-40B4-BE49-F238E27FC236}">
                <a16:creationId xmlns:a16="http://schemas.microsoft.com/office/drawing/2014/main" id="{FB1549E5-5CDF-4E6A-B31D-DD64C81FB27C}"/>
              </a:ext>
            </a:extLst>
          </p:cNvPr>
          <p:cNvSpPr/>
          <p:nvPr/>
        </p:nvSpPr>
        <p:spPr>
          <a:xfrm>
            <a:off x="1254923" y="2718395"/>
            <a:ext cx="1081826" cy="9659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6AD798C0-E5C9-4A30-9812-E5D40DA9F907}"/>
              </a:ext>
            </a:extLst>
          </p:cNvPr>
          <p:cNvSpPr/>
          <p:nvPr/>
        </p:nvSpPr>
        <p:spPr>
          <a:xfrm>
            <a:off x="1369223" y="2832695"/>
            <a:ext cx="1081826" cy="9659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893A3019-A2D2-4A56-ACE4-524C77F2A358}"/>
              </a:ext>
            </a:extLst>
          </p:cNvPr>
          <p:cNvSpPr/>
          <p:nvPr/>
        </p:nvSpPr>
        <p:spPr>
          <a:xfrm>
            <a:off x="1193011" y="2946995"/>
            <a:ext cx="1081826" cy="9659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94FEA23A-C372-4CF5-B746-E5387774EC8E}"/>
              </a:ext>
            </a:extLst>
          </p:cNvPr>
          <p:cNvSpPr/>
          <p:nvPr/>
        </p:nvSpPr>
        <p:spPr>
          <a:xfrm>
            <a:off x="1321598" y="3061295"/>
            <a:ext cx="1081826" cy="9659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TextBox 10">
            <a:extLst>
              <a:ext uri="{FF2B5EF4-FFF2-40B4-BE49-F238E27FC236}">
                <a16:creationId xmlns:a16="http://schemas.microsoft.com/office/drawing/2014/main" id="{F4F5C96E-B60F-4FBB-A349-5438AAE5BEDF}"/>
              </a:ext>
            </a:extLst>
          </p:cNvPr>
          <p:cNvSpPr txBox="1"/>
          <p:nvPr/>
        </p:nvSpPr>
        <p:spPr>
          <a:xfrm>
            <a:off x="844209" y="2682653"/>
            <a:ext cx="410715" cy="173124"/>
          </a:xfrm>
          <a:prstGeom prst="rect">
            <a:avLst/>
          </a:prstGeom>
          <a:noFill/>
        </p:spPr>
        <p:txBody>
          <a:bodyPr wrap="square" rtlCol="0">
            <a:spAutoFit/>
          </a:bodyPr>
          <a:lstStyle/>
          <a:p>
            <a:r>
              <a:rPr lang="en-US" sz="525" dirty="0"/>
              <a:t>RCVR 1</a:t>
            </a:r>
          </a:p>
        </p:txBody>
      </p:sp>
      <p:sp>
        <p:nvSpPr>
          <p:cNvPr id="12" name="TextBox 11">
            <a:extLst>
              <a:ext uri="{FF2B5EF4-FFF2-40B4-BE49-F238E27FC236}">
                <a16:creationId xmlns:a16="http://schemas.microsoft.com/office/drawing/2014/main" id="{4B66977E-266A-4DF7-A3C5-63B49B1EC54F}"/>
              </a:ext>
            </a:extLst>
          </p:cNvPr>
          <p:cNvSpPr txBox="1"/>
          <p:nvPr/>
        </p:nvSpPr>
        <p:spPr>
          <a:xfrm>
            <a:off x="958509" y="2796953"/>
            <a:ext cx="410715" cy="173124"/>
          </a:xfrm>
          <a:prstGeom prst="rect">
            <a:avLst/>
          </a:prstGeom>
          <a:noFill/>
        </p:spPr>
        <p:txBody>
          <a:bodyPr wrap="square" rtlCol="0">
            <a:spAutoFit/>
          </a:bodyPr>
          <a:lstStyle/>
          <a:p>
            <a:r>
              <a:rPr lang="en-US" sz="525" dirty="0"/>
              <a:t>RCVR 2</a:t>
            </a:r>
          </a:p>
        </p:txBody>
      </p:sp>
      <p:sp>
        <p:nvSpPr>
          <p:cNvPr id="13" name="TextBox 12">
            <a:extLst>
              <a:ext uri="{FF2B5EF4-FFF2-40B4-BE49-F238E27FC236}">
                <a16:creationId xmlns:a16="http://schemas.microsoft.com/office/drawing/2014/main" id="{A2F731D7-08F2-4A03-A8E1-A2FE6D8CFCA3}"/>
              </a:ext>
            </a:extLst>
          </p:cNvPr>
          <p:cNvSpPr txBox="1"/>
          <p:nvPr/>
        </p:nvSpPr>
        <p:spPr>
          <a:xfrm>
            <a:off x="806109" y="2911253"/>
            <a:ext cx="410715" cy="173124"/>
          </a:xfrm>
          <a:prstGeom prst="rect">
            <a:avLst/>
          </a:prstGeom>
          <a:noFill/>
        </p:spPr>
        <p:txBody>
          <a:bodyPr wrap="square" rtlCol="0">
            <a:spAutoFit/>
          </a:bodyPr>
          <a:lstStyle/>
          <a:p>
            <a:r>
              <a:rPr lang="en-US" sz="525" dirty="0"/>
              <a:t>RCVR 3</a:t>
            </a:r>
          </a:p>
        </p:txBody>
      </p:sp>
      <p:sp>
        <p:nvSpPr>
          <p:cNvPr id="14" name="TextBox 13">
            <a:extLst>
              <a:ext uri="{FF2B5EF4-FFF2-40B4-BE49-F238E27FC236}">
                <a16:creationId xmlns:a16="http://schemas.microsoft.com/office/drawing/2014/main" id="{1927E4F7-6643-478D-BEB7-606F40A87D80}"/>
              </a:ext>
            </a:extLst>
          </p:cNvPr>
          <p:cNvSpPr txBox="1"/>
          <p:nvPr/>
        </p:nvSpPr>
        <p:spPr>
          <a:xfrm>
            <a:off x="910884" y="3025553"/>
            <a:ext cx="410715" cy="173124"/>
          </a:xfrm>
          <a:prstGeom prst="rect">
            <a:avLst/>
          </a:prstGeom>
          <a:noFill/>
        </p:spPr>
        <p:txBody>
          <a:bodyPr wrap="square" rtlCol="0">
            <a:spAutoFit/>
          </a:bodyPr>
          <a:lstStyle/>
          <a:p>
            <a:r>
              <a:rPr lang="en-US" sz="525" dirty="0"/>
              <a:t>RCVR 4</a:t>
            </a:r>
          </a:p>
        </p:txBody>
      </p:sp>
      <p:sp>
        <p:nvSpPr>
          <p:cNvPr id="15" name="Rectangle 14">
            <a:extLst>
              <a:ext uri="{FF2B5EF4-FFF2-40B4-BE49-F238E27FC236}">
                <a16:creationId xmlns:a16="http://schemas.microsoft.com/office/drawing/2014/main" id="{C7084414-ECF8-4C46-B93E-DD5C339CC249}"/>
              </a:ext>
            </a:extLst>
          </p:cNvPr>
          <p:cNvSpPr/>
          <p:nvPr/>
        </p:nvSpPr>
        <p:spPr>
          <a:xfrm>
            <a:off x="2910093" y="2700687"/>
            <a:ext cx="1081826" cy="9659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3FABDD55-B055-406C-9A02-3CA9A3B13F40}"/>
              </a:ext>
            </a:extLst>
          </p:cNvPr>
          <p:cNvSpPr/>
          <p:nvPr/>
        </p:nvSpPr>
        <p:spPr>
          <a:xfrm>
            <a:off x="3024393" y="2814987"/>
            <a:ext cx="1081826" cy="9659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Rectangle 16">
            <a:extLst>
              <a:ext uri="{FF2B5EF4-FFF2-40B4-BE49-F238E27FC236}">
                <a16:creationId xmlns:a16="http://schemas.microsoft.com/office/drawing/2014/main" id="{87A79F1C-D2AF-4A47-98AE-85D463DC897C}"/>
              </a:ext>
            </a:extLst>
          </p:cNvPr>
          <p:cNvSpPr/>
          <p:nvPr/>
        </p:nvSpPr>
        <p:spPr>
          <a:xfrm>
            <a:off x="2769698" y="2929287"/>
            <a:ext cx="1081826" cy="9659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a:extLst>
              <a:ext uri="{FF2B5EF4-FFF2-40B4-BE49-F238E27FC236}">
                <a16:creationId xmlns:a16="http://schemas.microsoft.com/office/drawing/2014/main" id="{48E58BB4-DBA1-4630-B5AE-F55C31F05076}"/>
              </a:ext>
            </a:extLst>
          </p:cNvPr>
          <p:cNvSpPr/>
          <p:nvPr/>
        </p:nvSpPr>
        <p:spPr>
          <a:xfrm>
            <a:off x="2898286" y="3043587"/>
            <a:ext cx="1081826" cy="9659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TextBox 18">
            <a:extLst>
              <a:ext uri="{FF2B5EF4-FFF2-40B4-BE49-F238E27FC236}">
                <a16:creationId xmlns:a16="http://schemas.microsoft.com/office/drawing/2014/main" id="{5FE61383-F4FD-4C0B-B9A8-38E89855F80E}"/>
              </a:ext>
            </a:extLst>
          </p:cNvPr>
          <p:cNvSpPr txBox="1"/>
          <p:nvPr/>
        </p:nvSpPr>
        <p:spPr>
          <a:xfrm>
            <a:off x="2399355" y="2664945"/>
            <a:ext cx="400233" cy="173124"/>
          </a:xfrm>
          <a:prstGeom prst="rect">
            <a:avLst/>
          </a:prstGeom>
          <a:noFill/>
        </p:spPr>
        <p:txBody>
          <a:bodyPr wrap="square" rtlCol="0">
            <a:spAutoFit/>
          </a:bodyPr>
          <a:lstStyle/>
          <a:p>
            <a:r>
              <a:rPr lang="en-US" sz="525" dirty="0"/>
              <a:t>RCVR 1</a:t>
            </a:r>
          </a:p>
        </p:txBody>
      </p:sp>
      <p:sp>
        <p:nvSpPr>
          <p:cNvPr id="20" name="TextBox 19">
            <a:extLst>
              <a:ext uri="{FF2B5EF4-FFF2-40B4-BE49-F238E27FC236}">
                <a16:creationId xmlns:a16="http://schemas.microsoft.com/office/drawing/2014/main" id="{72C3E7EA-C942-4598-B09C-016FF4DE925C}"/>
              </a:ext>
            </a:extLst>
          </p:cNvPr>
          <p:cNvSpPr txBox="1"/>
          <p:nvPr/>
        </p:nvSpPr>
        <p:spPr>
          <a:xfrm>
            <a:off x="2613678" y="2779245"/>
            <a:ext cx="410715" cy="173124"/>
          </a:xfrm>
          <a:prstGeom prst="rect">
            <a:avLst/>
          </a:prstGeom>
          <a:noFill/>
        </p:spPr>
        <p:txBody>
          <a:bodyPr wrap="square" rtlCol="0">
            <a:spAutoFit/>
          </a:bodyPr>
          <a:lstStyle/>
          <a:p>
            <a:r>
              <a:rPr lang="en-US" sz="525" dirty="0"/>
              <a:t>RCVR 2</a:t>
            </a:r>
          </a:p>
        </p:txBody>
      </p:sp>
      <p:sp>
        <p:nvSpPr>
          <p:cNvPr id="21" name="TextBox 20">
            <a:extLst>
              <a:ext uri="{FF2B5EF4-FFF2-40B4-BE49-F238E27FC236}">
                <a16:creationId xmlns:a16="http://schemas.microsoft.com/office/drawing/2014/main" id="{FADC38DA-F893-4095-BB84-496F24F28277}"/>
              </a:ext>
            </a:extLst>
          </p:cNvPr>
          <p:cNvSpPr txBox="1"/>
          <p:nvPr/>
        </p:nvSpPr>
        <p:spPr>
          <a:xfrm>
            <a:off x="2382796" y="2893545"/>
            <a:ext cx="410715" cy="173124"/>
          </a:xfrm>
          <a:prstGeom prst="rect">
            <a:avLst/>
          </a:prstGeom>
          <a:noFill/>
        </p:spPr>
        <p:txBody>
          <a:bodyPr wrap="square" rtlCol="0">
            <a:spAutoFit/>
          </a:bodyPr>
          <a:lstStyle/>
          <a:p>
            <a:r>
              <a:rPr lang="en-US" sz="525" dirty="0"/>
              <a:t>RCVR 3</a:t>
            </a:r>
          </a:p>
        </p:txBody>
      </p:sp>
      <p:sp>
        <p:nvSpPr>
          <p:cNvPr id="22" name="TextBox 21">
            <a:extLst>
              <a:ext uri="{FF2B5EF4-FFF2-40B4-BE49-F238E27FC236}">
                <a16:creationId xmlns:a16="http://schemas.microsoft.com/office/drawing/2014/main" id="{7FACC167-9E0F-4A42-9B44-691D54C0572B}"/>
              </a:ext>
            </a:extLst>
          </p:cNvPr>
          <p:cNvSpPr txBox="1"/>
          <p:nvPr/>
        </p:nvSpPr>
        <p:spPr>
          <a:xfrm>
            <a:off x="2487571" y="3007845"/>
            <a:ext cx="410715" cy="173124"/>
          </a:xfrm>
          <a:prstGeom prst="rect">
            <a:avLst/>
          </a:prstGeom>
          <a:noFill/>
        </p:spPr>
        <p:txBody>
          <a:bodyPr wrap="square" rtlCol="0">
            <a:spAutoFit/>
          </a:bodyPr>
          <a:lstStyle/>
          <a:p>
            <a:r>
              <a:rPr lang="en-US" sz="525" dirty="0"/>
              <a:t>RCVR 4</a:t>
            </a:r>
          </a:p>
        </p:txBody>
      </p:sp>
      <p:sp>
        <p:nvSpPr>
          <p:cNvPr id="23" name="Rectangle 22">
            <a:extLst>
              <a:ext uri="{FF2B5EF4-FFF2-40B4-BE49-F238E27FC236}">
                <a16:creationId xmlns:a16="http://schemas.microsoft.com/office/drawing/2014/main" id="{0DE67C30-65B9-43CC-A41B-A107785CC473}"/>
              </a:ext>
            </a:extLst>
          </p:cNvPr>
          <p:cNvSpPr/>
          <p:nvPr/>
        </p:nvSpPr>
        <p:spPr>
          <a:xfrm>
            <a:off x="4723331" y="2700687"/>
            <a:ext cx="1081826" cy="9659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Rectangle 23">
            <a:extLst>
              <a:ext uri="{FF2B5EF4-FFF2-40B4-BE49-F238E27FC236}">
                <a16:creationId xmlns:a16="http://schemas.microsoft.com/office/drawing/2014/main" id="{72BF4675-D609-4518-9D62-C2B76E345364}"/>
              </a:ext>
            </a:extLst>
          </p:cNvPr>
          <p:cNvSpPr/>
          <p:nvPr/>
        </p:nvSpPr>
        <p:spPr>
          <a:xfrm>
            <a:off x="4837631" y="2814987"/>
            <a:ext cx="1081826" cy="9659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Rectangle 24">
            <a:extLst>
              <a:ext uri="{FF2B5EF4-FFF2-40B4-BE49-F238E27FC236}">
                <a16:creationId xmlns:a16="http://schemas.microsoft.com/office/drawing/2014/main" id="{756064F8-E155-4564-82D7-90BDC85E5193}"/>
              </a:ext>
            </a:extLst>
          </p:cNvPr>
          <p:cNvSpPr/>
          <p:nvPr/>
        </p:nvSpPr>
        <p:spPr>
          <a:xfrm>
            <a:off x="4961456" y="2929287"/>
            <a:ext cx="1081826" cy="9659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6" name="Rectangle 25">
            <a:extLst>
              <a:ext uri="{FF2B5EF4-FFF2-40B4-BE49-F238E27FC236}">
                <a16:creationId xmlns:a16="http://schemas.microsoft.com/office/drawing/2014/main" id="{6EBAC1F4-A7A4-447A-BE8D-45B51233A541}"/>
              </a:ext>
            </a:extLst>
          </p:cNvPr>
          <p:cNvSpPr/>
          <p:nvPr/>
        </p:nvSpPr>
        <p:spPr>
          <a:xfrm>
            <a:off x="5090043" y="3043587"/>
            <a:ext cx="1081826" cy="9659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7" name="TextBox 26">
            <a:extLst>
              <a:ext uri="{FF2B5EF4-FFF2-40B4-BE49-F238E27FC236}">
                <a16:creationId xmlns:a16="http://schemas.microsoft.com/office/drawing/2014/main" id="{2B8D6EB9-38A6-4AF1-AC2F-34172E9A0BC1}"/>
              </a:ext>
            </a:extLst>
          </p:cNvPr>
          <p:cNvSpPr txBox="1"/>
          <p:nvPr/>
        </p:nvSpPr>
        <p:spPr>
          <a:xfrm>
            <a:off x="4312616" y="2664945"/>
            <a:ext cx="410715" cy="173124"/>
          </a:xfrm>
          <a:prstGeom prst="rect">
            <a:avLst/>
          </a:prstGeom>
          <a:noFill/>
        </p:spPr>
        <p:txBody>
          <a:bodyPr wrap="square" rtlCol="0">
            <a:spAutoFit/>
          </a:bodyPr>
          <a:lstStyle/>
          <a:p>
            <a:r>
              <a:rPr lang="en-US" sz="525" dirty="0"/>
              <a:t>RCVR 1</a:t>
            </a:r>
          </a:p>
        </p:txBody>
      </p:sp>
      <p:sp>
        <p:nvSpPr>
          <p:cNvPr id="28" name="TextBox 27">
            <a:extLst>
              <a:ext uri="{FF2B5EF4-FFF2-40B4-BE49-F238E27FC236}">
                <a16:creationId xmlns:a16="http://schemas.microsoft.com/office/drawing/2014/main" id="{D3EFF9EF-BD5B-4147-9E41-B688D2F52C56}"/>
              </a:ext>
            </a:extLst>
          </p:cNvPr>
          <p:cNvSpPr txBox="1"/>
          <p:nvPr/>
        </p:nvSpPr>
        <p:spPr>
          <a:xfrm>
            <a:off x="4426916" y="2779245"/>
            <a:ext cx="410715" cy="173124"/>
          </a:xfrm>
          <a:prstGeom prst="rect">
            <a:avLst/>
          </a:prstGeom>
          <a:noFill/>
        </p:spPr>
        <p:txBody>
          <a:bodyPr wrap="square" rtlCol="0">
            <a:spAutoFit/>
          </a:bodyPr>
          <a:lstStyle/>
          <a:p>
            <a:r>
              <a:rPr lang="en-US" sz="525" dirty="0"/>
              <a:t>RCVR 2</a:t>
            </a:r>
          </a:p>
        </p:txBody>
      </p:sp>
      <p:sp>
        <p:nvSpPr>
          <p:cNvPr id="29" name="TextBox 28">
            <a:extLst>
              <a:ext uri="{FF2B5EF4-FFF2-40B4-BE49-F238E27FC236}">
                <a16:creationId xmlns:a16="http://schemas.microsoft.com/office/drawing/2014/main" id="{52F67A81-7C5D-4B44-965F-7645BF9572D7}"/>
              </a:ext>
            </a:extLst>
          </p:cNvPr>
          <p:cNvSpPr txBox="1"/>
          <p:nvPr/>
        </p:nvSpPr>
        <p:spPr>
          <a:xfrm>
            <a:off x="4574553" y="2893545"/>
            <a:ext cx="410715" cy="173124"/>
          </a:xfrm>
          <a:prstGeom prst="rect">
            <a:avLst/>
          </a:prstGeom>
          <a:noFill/>
        </p:spPr>
        <p:txBody>
          <a:bodyPr wrap="square" rtlCol="0">
            <a:spAutoFit/>
          </a:bodyPr>
          <a:lstStyle/>
          <a:p>
            <a:r>
              <a:rPr lang="en-US" sz="525" dirty="0"/>
              <a:t>RCVR 3</a:t>
            </a:r>
          </a:p>
        </p:txBody>
      </p:sp>
      <p:sp>
        <p:nvSpPr>
          <p:cNvPr id="30" name="TextBox 29">
            <a:extLst>
              <a:ext uri="{FF2B5EF4-FFF2-40B4-BE49-F238E27FC236}">
                <a16:creationId xmlns:a16="http://schemas.microsoft.com/office/drawing/2014/main" id="{48E60BF8-03B5-4ECB-B0DE-D8B0DE475A30}"/>
              </a:ext>
            </a:extLst>
          </p:cNvPr>
          <p:cNvSpPr txBox="1"/>
          <p:nvPr/>
        </p:nvSpPr>
        <p:spPr>
          <a:xfrm>
            <a:off x="4679328" y="3007845"/>
            <a:ext cx="410715" cy="173124"/>
          </a:xfrm>
          <a:prstGeom prst="rect">
            <a:avLst/>
          </a:prstGeom>
          <a:noFill/>
        </p:spPr>
        <p:txBody>
          <a:bodyPr wrap="square" rtlCol="0">
            <a:spAutoFit/>
          </a:bodyPr>
          <a:lstStyle/>
          <a:p>
            <a:r>
              <a:rPr lang="en-US" sz="525" dirty="0"/>
              <a:t>RCVR 4</a:t>
            </a:r>
          </a:p>
        </p:txBody>
      </p:sp>
      <p:sp>
        <p:nvSpPr>
          <p:cNvPr id="31" name="TextBox 30">
            <a:extLst>
              <a:ext uri="{FF2B5EF4-FFF2-40B4-BE49-F238E27FC236}">
                <a16:creationId xmlns:a16="http://schemas.microsoft.com/office/drawing/2014/main" id="{8D816BED-A7C0-4B94-AF02-EF76F60D4234}"/>
              </a:ext>
            </a:extLst>
          </p:cNvPr>
          <p:cNvSpPr txBox="1"/>
          <p:nvPr/>
        </p:nvSpPr>
        <p:spPr>
          <a:xfrm>
            <a:off x="1788672" y="2003756"/>
            <a:ext cx="3324668" cy="300082"/>
          </a:xfrm>
          <a:prstGeom prst="rect">
            <a:avLst/>
          </a:prstGeom>
          <a:noFill/>
        </p:spPr>
        <p:txBody>
          <a:bodyPr wrap="square" rtlCol="0">
            <a:spAutoFit/>
          </a:bodyPr>
          <a:lstStyle/>
          <a:p>
            <a:r>
              <a:rPr lang="en-US" sz="1350" dirty="0">
                <a:solidFill>
                  <a:srgbClr val="0070C0"/>
                </a:solidFill>
              </a:rPr>
              <a:t>Easy for OPUS PROJECTS to define sessions</a:t>
            </a:r>
          </a:p>
        </p:txBody>
      </p:sp>
      <p:cxnSp>
        <p:nvCxnSpPr>
          <p:cNvPr id="32" name="Straight Connector 31">
            <a:extLst>
              <a:ext uri="{FF2B5EF4-FFF2-40B4-BE49-F238E27FC236}">
                <a16:creationId xmlns:a16="http://schemas.microsoft.com/office/drawing/2014/main" id="{CD857BC4-BFA7-4834-BB6A-E661971C1503}"/>
              </a:ext>
            </a:extLst>
          </p:cNvPr>
          <p:cNvCxnSpPr/>
          <p:nvPr/>
        </p:nvCxnSpPr>
        <p:spPr>
          <a:xfrm flipV="1">
            <a:off x="2454064" y="2676160"/>
            <a:ext cx="0" cy="88279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B4472BE-81AB-4597-B799-A0151FE8FCF8}"/>
              </a:ext>
            </a:extLst>
          </p:cNvPr>
          <p:cNvCxnSpPr/>
          <p:nvPr/>
        </p:nvCxnSpPr>
        <p:spPr>
          <a:xfrm flipV="1">
            <a:off x="2767951" y="2676160"/>
            <a:ext cx="0" cy="88279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EFD2DE1C-5749-4E54-A228-B6AD392D3A2E}"/>
              </a:ext>
            </a:extLst>
          </p:cNvPr>
          <p:cNvSpPr txBox="1"/>
          <p:nvPr/>
        </p:nvSpPr>
        <p:spPr>
          <a:xfrm>
            <a:off x="2429718" y="3502328"/>
            <a:ext cx="446217" cy="369332"/>
          </a:xfrm>
          <a:prstGeom prst="rect">
            <a:avLst/>
          </a:prstGeom>
          <a:noFill/>
        </p:spPr>
        <p:txBody>
          <a:bodyPr wrap="square" rtlCol="0">
            <a:spAutoFit/>
          </a:bodyPr>
          <a:lstStyle/>
          <a:p>
            <a:r>
              <a:rPr lang="en-US" sz="900" dirty="0">
                <a:solidFill>
                  <a:srgbClr val="FF0000"/>
                </a:solidFill>
              </a:rPr>
              <a:t>Time</a:t>
            </a:r>
          </a:p>
          <a:p>
            <a:r>
              <a:rPr lang="en-US" sz="900" dirty="0">
                <a:solidFill>
                  <a:srgbClr val="FF0000"/>
                </a:solidFill>
              </a:rPr>
              <a:t>Gap</a:t>
            </a:r>
          </a:p>
        </p:txBody>
      </p:sp>
      <p:cxnSp>
        <p:nvCxnSpPr>
          <p:cNvPr id="35" name="Straight Connector 34">
            <a:extLst>
              <a:ext uri="{FF2B5EF4-FFF2-40B4-BE49-F238E27FC236}">
                <a16:creationId xmlns:a16="http://schemas.microsoft.com/office/drawing/2014/main" id="{10AF5173-2D6E-42D9-9503-7CD50D51EE39}"/>
              </a:ext>
            </a:extLst>
          </p:cNvPr>
          <p:cNvCxnSpPr/>
          <p:nvPr/>
        </p:nvCxnSpPr>
        <p:spPr>
          <a:xfrm flipV="1">
            <a:off x="4109904" y="2675256"/>
            <a:ext cx="0" cy="88279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8210322-84C2-4398-9E3E-B1128AD0DDDC}"/>
              </a:ext>
            </a:extLst>
          </p:cNvPr>
          <p:cNvCxnSpPr/>
          <p:nvPr/>
        </p:nvCxnSpPr>
        <p:spPr>
          <a:xfrm flipV="1">
            <a:off x="4728591" y="2675256"/>
            <a:ext cx="0" cy="88279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3CE33036-6239-4226-A958-166F010366DB}"/>
              </a:ext>
            </a:extLst>
          </p:cNvPr>
          <p:cNvSpPr txBox="1"/>
          <p:nvPr/>
        </p:nvSpPr>
        <p:spPr>
          <a:xfrm>
            <a:off x="4237959" y="3501424"/>
            <a:ext cx="424109" cy="369332"/>
          </a:xfrm>
          <a:prstGeom prst="rect">
            <a:avLst/>
          </a:prstGeom>
          <a:noFill/>
        </p:spPr>
        <p:txBody>
          <a:bodyPr wrap="square" rtlCol="0">
            <a:spAutoFit/>
          </a:bodyPr>
          <a:lstStyle/>
          <a:p>
            <a:r>
              <a:rPr lang="en-US" sz="900" dirty="0">
                <a:solidFill>
                  <a:srgbClr val="FF0000"/>
                </a:solidFill>
              </a:rPr>
              <a:t>Time</a:t>
            </a:r>
          </a:p>
          <a:p>
            <a:r>
              <a:rPr lang="en-US" sz="900" dirty="0">
                <a:solidFill>
                  <a:srgbClr val="FF0000"/>
                </a:solidFill>
              </a:rPr>
              <a:t>Gap</a:t>
            </a:r>
          </a:p>
        </p:txBody>
      </p:sp>
      <p:cxnSp>
        <p:nvCxnSpPr>
          <p:cNvPr id="38" name="Straight Arrow Connector 37">
            <a:extLst>
              <a:ext uri="{FF2B5EF4-FFF2-40B4-BE49-F238E27FC236}">
                <a16:creationId xmlns:a16="http://schemas.microsoft.com/office/drawing/2014/main" id="{5808C648-8568-4F35-80AE-364BF2377FC7}"/>
              </a:ext>
            </a:extLst>
          </p:cNvPr>
          <p:cNvCxnSpPr>
            <a:cxnSpLocks/>
          </p:cNvCxnSpPr>
          <p:nvPr/>
        </p:nvCxnSpPr>
        <p:spPr>
          <a:xfrm>
            <a:off x="779359" y="3356215"/>
            <a:ext cx="437465" cy="0"/>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F9230B1D-6685-449A-8AAF-FA5BD28431B2}"/>
              </a:ext>
            </a:extLst>
          </p:cNvPr>
          <p:cNvSpPr txBox="1"/>
          <p:nvPr/>
        </p:nvSpPr>
        <p:spPr>
          <a:xfrm>
            <a:off x="726734" y="3356215"/>
            <a:ext cx="437465" cy="230832"/>
          </a:xfrm>
          <a:prstGeom prst="rect">
            <a:avLst/>
          </a:prstGeom>
          <a:noFill/>
        </p:spPr>
        <p:txBody>
          <a:bodyPr wrap="square" rtlCol="0">
            <a:spAutoFit/>
          </a:bodyPr>
          <a:lstStyle/>
          <a:p>
            <a:r>
              <a:rPr lang="en-US" sz="900" dirty="0"/>
              <a:t>Time</a:t>
            </a:r>
          </a:p>
        </p:txBody>
      </p:sp>
      <p:cxnSp>
        <p:nvCxnSpPr>
          <p:cNvPr id="40" name="Straight Connector 39">
            <a:extLst>
              <a:ext uri="{FF2B5EF4-FFF2-40B4-BE49-F238E27FC236}">
                <a16:creationId xmlns:a16="http://schemas.microsoft.com/office/drawing/2014/main" id="{B82C4161-BC31-4A3A-B639-6AE351CA6EC8}"/>
              </a:ext>
            </a:extLst>
          </p:cNvPr>
          <p:cNvCxnSpPr/>
          <p:nvPr/>
        </p:nvCxnSpPr>
        <p:spPr>
          <a:xfrm flipV="1">
            <a:off x="1369224" y="3175595"/>
            <a:ext cx="0" cy="88279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F4998E3-2327-442C-B416-A25D015183B2}"/>
              </a:ext>
            </a:extLst>
          </p:cNvPr>
          <p:cNvCxnSpPr/>
          <p:nvPr/>
        </p:nvCxnSpPr>
        <p:spPr>
          <a:xfrm flipV="1">
            <a:off x="2266162" y="3175595"/>
            <a:ext cx="0" cy="88279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8DA9F07-2669-4182-A900-F9E7CC641C2D}"/>
              </a:ext>
            </a:extLst>
          </p:cNvPr>
          <p:cNvCxnSpPr/>
          <p:nvPr/>
        </p:nvCxnSpPr>
        <p:spPr>
          <a:xfrm flipV="1">
            <a:off x="3015144" y="3157887"/>
            <a:ext cx="0" cy="88279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25A8E15-8BC5-4247-B0C8-10699CE81BB3}"/>
              </a:ext>
            </a:extLst>
          </p:cNvPr>
          <p:cNvCxnSpPr/>
          <p:nvPr/>
        </p:nvCxnSpPr>
        <p:spPr>
          <a:xfrm flipV="1">
            <a:off x="3851524" y="3157887"/>
            <a:ext cx="0" cy="88279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30EFC64-3206-46E9-B738-2B115F3BCC7A}"/>
              </a:ext>
            </a:extLst>
          </p:cNvPr>
          <p:cNvCxnSpPr/>
          <p:nvPr/>
        </p:nvCxnSpPr>
        <p:spPr>
          <a:xfrm flipV="1">
            <a:off x="5090043" y="3157887"/>
            <a:ext cx="0" cy="88279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D125FAE-B6C6-4D82-8651-6A5EA3FB2F06}"/>
              </a:ext>
            </a:extLst>
          </p:cNvPr>
          <p:cNvCxnSpPr/>
          <p:nvPr/>
        </p:nvCxnSpPr>
        <p:spPr>
          <a:xfrm flipV="1">
            <a:off x="5805156" y="3142258"/>
            <a:ext cx="0" cy="88279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B92DB65A-90F0-487B-BC50-741751F510C5}"/>
              </a:ext>
            </a:extLst>
          </p:cNvPr>
          <p:cNvSpPr txBox="1"/>
          <p:nvPr/>
        </p:nvSpPr>
        <p:spPr>
          <a:xfrm>
            <a:off x="1365051" y="3868348"/>
            <a:ext cx="833071" cy="230832"/>
          </a:xfrm>
          <a:prstGeom prst="rect">
            <a:avLst/>
          </a:prstGeom>
          <a:noFill/>
        </p:spPr>
        <p:txBody>
          <a:bodyPr wrap="square" rtlCol="0">
            <a:spAutoFit/>
          </a:bodyPr>
          <a:lstStyle/>
          <a:p>
            <a:r>
              <a:rPr lang="en-US" sz="900" dirty="0">
                <a:solidFill>
                  <a:srgbClr val="0070C0"/>
                </a:solidFill>
              </a:rPr>
              <a:t>Overlap Time</a:t>
            </a:r>
          </a:p>
        </p:txBody>
      </p:sp>
      <p:sp>
        <p:nvSpPr>
          <p:cNvPr id="52" name="TextBox 51">
            <a:extLst>
              <a:ext uri="{FF2B5EF4-FFF2-40B4-BE49-F238E27FC236}">
                <a16:creationId xmlns:a16="http://schemas.microsoft.com/office/drawing/2014/main" id="{B878E080-FE20-45CE-9542-9557034067B6}"/>
              </a:ext>
            </a:extLst>
          </p:cNvPr>
          <p:cNvSpPr txBox="1"/>
          <p:nvPr/>
        </p:nvSpPr>
        <p:spPr>
          <a:xfrm>
            <a:off x="3003989" y="3850640"/>
            <a:ext cx="833071" cy="230832"/>
          </a:xfrm>
          <a:prstGeom prst="rect">
            <a:avLst/>
          </a:prstGeom>
          <a:noFill/>
        </p:spPr>
        <p:txBody>
          <a:bodyPr wrap="square" rtlCol="0">
            <a:spAutoFit/>
          </a:bodyPr>
          <a:lstStyle/>
          <a:p>
            <a:r>
              <a:rPr lang="en-US" sz="900" dirty="0">
                <a:solidFill>
                  <a:srgbClr val="0070C0"/>
                </a:solidFill>
              </a:rPr>
              <a:t>Overlap Time</a:t>
            </a:r>
          </a:p>
        </p:txBody>
      </p:sp>
      <p:sp>
        <p:nvSpPr>
          <p:cNvPr id="53" name="TextBox 52">
            <a:extLst>
              <a:ext uri="{FF2B5EF4-FFF2-40B4-BE49-F238E27FC236}">
                <a16:creationId xmlns:a16="http://schemas.microsoft.com/office/drawing/2014/main" id="{69C2BEB0-66C4-440E-8A62-E7F91D565941}"/>
              </a:ext>
            </a:extLst>
          </p:cNvPr>
          <p:cNvSpPr txBox="1"/>
          <p:nvPr/>
        </p:nvSpPr>
        <p:spPr>
          <a:xfrm>
            <a:off x="5038609" y="3847825"/>
            <a:ext cx="833071" cy="230832"/>
          </a:xfrm>
          <a:prstGeom prst="rect">
            <a:avLst/>
          </a:prstGeom>
          <a:noFill/>
        </p:spPr>
        <p:txBody>
          <a:bodyPr wrap="square" rtlCol="0">
            <a:spAutoFit/>
          </a:bodyPr>
          <a:lstStyle/>
          <a:p>
            <a:r>
              <a:rPr lang="en-US" sz="900" dirty="0">
                <a:solidFill>
                  <a:srgbClr val="0070C0"/>
                </a:solidFill>
              </a:rPr>
              <a:t>Overlap Time</a:t>
            </a:r>
          </a:p>
        </p:txBody>
      </p:sp>
      <p:sp>
        <p:nvSpPr>
          <p:cNvPr id="49" name="TextBox 48">
            <a:extLst>
              <a:ext uri="{FF2B5EF4-FFF2-40B4-BE49-F238E27FC236}">
                <a16:creationId xmlns:a16="http://schemas.microsoft.com/office/drawing/2014/main" id="{F6456621-31C1-43F6-A39A-D490573288C5}"/>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50" name="TextBox 49">
            <a:extLst>
              <a:ext uri="{FF2B5EF4-FFF2-40B4-BE49-F238E27FC236}">
                <a16:creationId xmlns:a16="http://schemas.microsoft.com/office/drawing/2014/main" id="{5298E1B9-9DC2-49A7-9E36-AB4F9D726877}"/>
              </a:ext>
            </a:extLst>
          </p:cNvPr>
          <p:cNvSpPr txBox="1"/>
          <p:nvPr/>
        </p:nvSpPr>
        <p:spPr>
          <a:xfrm>
            <a:off x="1508434" y="2387078"/>
            <a:ext cx="634932" cy="230832"/>
          </a:xfrm>
          <a:prstGeom prst="rect">
            <a:avLst/>
          </a:prstGeom>
          <a:noFill/>
          <a:ln w="12700">
            <a:solidFill>
              <a:srgbClr val="0070C0"/>
            </a:solidFill>
          </a:ln>
        </p:spPr>
        <p:txBody>
          <a:bodyPr wrap="square" rtlCol="0">
            <a:spAutoFit/>
          </a:bodyPr>
          <a:lstStyle/>
          <a:p>
            <a:r>
              <a:rPr lang="en-US" sz="900" b="1" dirty="0">
                <a:solidFill>
                  <a:srgbClr val="FFC000"/>
                </a:solidFill>
              </a:rPr>
              <a:t>Session 1</a:t>
            </a:r>
          </a:p>
        </p:txBody>
      </p:sp>
      <p:sp>
        <p:nvSpPr>
          <p:cNvPr id="54" name="TextBox 53">
            <a:extLst>
              <a:ext uri="{FF2B5EF4-FFF2-40B4-BE49-F238E27FC236}">
                <a16:creationId xmlns:a16="http://schemas.microsoft.com/office/drawing/2014/main" id="{DD5ABAD2-7FCD-4B91-BB9D-C222A2E433E9}"/>
              </a:ext>
            </a:extLst>
          </p:cNvPr>
          <p:cNvSpPr txBox="1"/>
          <p:nvPr/>
        </p:nvSpPr>
        <p:spPr>
          <a:xfrm>
            <a:off x="3111534" y="2381063"/>
            <a:ext cx="634932" cy="230832"/>
          </a:xfrm>
          <a:prstGeom prst="rect">
            <a:avLst/>
          </a:prstGeom>
          <a:noFill/>
          <a:ln w="12700">
            <a:solidFill>
              <a:srgbClr val="0070C0"/>
            </a:solidFill>
          </a:ln>
        </p:spPr>
        <p:txBody>
          <a:bodyPr wrap="square" rtlCol="0">
            <a:spAutoFit/>
          </a:bodyPr>
          <a:lstStyle/>
          <a:p>
            <a:r>
              <a:rPr lang="en-US" sz="900" b="1" dirty="0">
                <a:solidFill>
                  <a:srgbClr val="00B050"/>
                </a:solidFill>
              </a:rPr>
              <a:t>Session 2</a:t>
            </a:r>
          </a:p>
        </p:txBody>
      </p:sp>
      <p:sp>
        <p:nvSpPr>
          <p:cNvPr id="55" name="TextBox 54">
            <a:extLst>
              <a:ext uri="{FF2B5EF4-FFF2-40B4-BE49-F238E27FC236}">
                <a16:creationId xmlns:a16="http://schemas.microsoft.com/office/drawing/2014/main" id="{B0CF1421-4EE4-4229-B2E3-70B02510993A}"/>
              </a:ext>
            </a:extLst>
          </p:cNvPr>
          <p:cNvSpPr txBox="1"/>
          <p:nvPr/>
        </p:nvSpPr>
        <p:spPr>
          <a:xfrm>
            <a:off x="5134357" y="2377582"/>
            <a:ext cx="634932" cy="230832"/>
          </a:xfrm>
          <a:prstGeom prst="rect">
            <a:avLst/>
          </a:prstGeom>
          <a:noFill/>
          <a:ln w="12700">
            <a:solidFill>
              <a:srgbClr val="0070C0"/>
            </a:solidFill>
          </a:ln>
        </p:spPr>
        <p:txBody>
          <a:bodyPr wrap="square" rtlCol="0">
            <a:spAutoFit/>
          </a:bodyPr>
          <a:lstStyle/>
          <a:p>
            <a:r>
              <a:rPr lang="en-US" sz="900" b="1" dirty="0">
                <a:solidFill>
                  <a:srgbClr val="00B0F0"/>
                </a:solidFill>
              </a:rPr>
              <a:t>Session 3</a:t>
            </a:r>
          </a:p>
        </p:txBody>
      </p:sp>
    </p:spTree>
    <p:extLst>
      <p:ext uri="{BB962C8B-B14F-4D97-AF65-F5344CB8AC3E}">
        <p14:creationId xmlns:p14="http://schemas.microsoft.com/office/powerpoint/2010/main" val="37327747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Outline</a:t>
            </a:r>
          </a:p>
        </p:txBody>
      </p:sp>
      <p:sp>
        <p:nvSpPr>
          <p:cNvPr id="8" name="Content Placeholder 7"/>
          <p:cNvSpPr>
            <a:spLocks noGrp="1"/>
          </p:cNvSpPr>
          <p:nvPr>
            <p:ph idx="1"/>
          </p:nvPr>
        </p:nvSpPr>
        <p:spPr/>
        <p:txBody>
          <a:bodyPr>
            <a:normAutofit lnSpcReduction="10000"/>
          </a:bodyPr>
          <a:lstStyle/>
          <a:p>
            <a:r>
              <a:rPr lang="en-US" dirty="0">
                <a:solidFill>
                  <a:schemeClr val="bg1">
                    <a:lumMod val="65000"/>
                  </a:schemeClr>
                </a:solidFill>
              </a:rPr>
              <a:t>Set/identify new marks for survey</a:t>
            </a:r>
          </a:p>
          <a:p>
            <a:r>
              <a:rPr lang="en-US" dirty="0">
                <a:solidFill>
                  <a:schemeClr val="bg1">
                    <a:lumMod val="65000"/>
                  </a:schemeClr>
                </a:solidFill>
              </a:rPr>
              <a:t>Choose horizontal control </a:t>
            </a:r>
          </a:p>
          <a:p>
            <a:pPr lvl="1"/>
            <a:r>
              <a:rPr lang="en-US" dirty="0">
                <a:solidFill>
                  <a:schemeClr val="bg1">
                    <a:lumMod val="65000"/>
                  </a:schemeClr>
                </a:solidFill>
              </a:rPr>
              <a:t>Select CORSs </a:t>
            </a:r>
          </a:p>
          <a:p>
            <a:pPr lvl="1"/>
            <a:r>
              <a:rPr lang="en-US" dirty="0">
                <a:solidFill>
                  <a:schemeClr val="bg1">
                    <a:lumMod val="65000"/>
                  </a:schemeClr>
                </a:solidFill>
              </a:rPr>
              <a:t>Recover passive marks in project vicinity (if desired)</a:t>
            </a:r>
          </a:p>
          <a:p>
            <a:r>
              <a:rPr lang="en-US" dirty="0">
                <a:solidFill>
                  <a:schemeClr val="bg1">
                    <a:lumMod val="65000"/>
                  </a:schemeClr>
                </a:solidFill>
              </a:rPr>
              <a:t>Find vertical control distributed throughout the project</a:t>
            </a:r>
          </a:p>
          <a:p>
            <a:pPr lvl="1"/>
            <a:r>
              <a:rPr lang="en-US" dirty="0">
                <a:solidFill>
                  <a:schemeClr val="bg1">
                    <a:lumMod val="65000"/>
                  </a:schemeClr>
                </a:solidFill>
              </a:rPr>
              <a:t>Recover valid bench marks</a:t>
            </a:r>
          </a:p>
          <a:p>
            <a:pPr lvl="1"/>
            <a:r>
              <a:rPr lang="en-US" dirty="0">
                <a:solidFill>
                  <a:schemeClr val="bg1">
                    <a:lumMod val="75000"/>
                  </a:schemeClr>
                </a:solidFill>
              </a:rPr>
              <a:t>Spacing requirements</a:t>
            </a:r>
          </a:p>
          <a:p>
            <a:r>
              <a:rPr lang="en-US" dirty="0">
                <a:solidFill>
                  <a:schemeClr val="bg1">
                    <a:lumMod val="75000"/>
                  </a:schemeClr>
                </a:solidFill>
              </a:rPr>
              <a:t>Develop a session schedule</a:t>
            </a:r>
          </a:p>
          <a:p>
            <a:pPr lvl="1"/>
            <a:r>
              <a:rPr lang="en-US" dirty="0">
                <a:solidFill>
                  <a:schemeClr val="bg1">
                    <a:lumMod val="75000"/>
                  </a:schemeClr>
                </a:solidFill>
              </a:rPr>
              <a:t>Occupation durations</a:t>
            </a:r>
          </a:p>
          <a:p>
            <a:pPr lvl="1"/>
            <a:r>
              <a:rPr lang="en-US" dirty="0">
                <a:solidFill>
                  <a:schemeClr val="bg1">
                    <a:lumMod val="75000"/>
                  </a:schemeClr>
                </a:solidFill>
              </a:rPr>
              <a:t>Repeat occupations</a:t>
            </a:r>
          </a:p>
          <a:p>
            <a:r>
              <a:rPr lang="en-US" b="1" dirty="0"/>
              <a:t>Assign a 4-character ID to your user marks</a:t>
            </a:r>
          </a:p>
          <a:p>
            <a:endParaRPr lang="en-US" dirty="0"/>
          </a:p>
        </p:txBody>
      </p:sp>
      <p:sp>
        <p:nvSpPr>
          <p:cNvPr id="2" name="Date Placeholder 1">
            <a:extLst>
              <a:ext uri="{FF2B5EF4-FFF2-40B4-BE49-F238E27FC236}">
                <a16:creationId xmlns:a16="http://schemas.microsoft.com/office/drawing/2014/main" id="{A1DE9384-A0FB-4F11-83FC-B43DB49DFEBB}"/>
              </a:ext>
            </a:extLst>
          </p:cNvPr>
          <p:cNvSpPr>
            <a:spLocks noGrp="1"/>
          </p:cNvSpPr>
          <p:nvPr>
            <p:ph type="dt" sz="half" idx="10"/>
          </p:nvPr>
        </p:nvSpPr>
        <p:spPr/>
        <p:txBody>
          <a:bodyPr/>
          <a:lstStyle/>
          <a:p>
            <a:r>
              <a:rPr lang="en-US"/>
              <a:t>2023-10-16</a:t>
            </a:r>
          </a:p>
        </p:txBody>
      </p:sp>
      <p:sp>
        <p:nvSpPr>
          <p:cNvPr id="3" name="Footer Placeholder 2">
            <a:extLst>
              <a:ext uri="{FF2B5EF4-FFF2-40B4-BE49-F238E27FC236}">
                <a16:creationId xmlns:a16="http://schemas.microsoft.com/office/drawing/2014/main" id="{B81528B9-9D67-4DE6-9186-D89B96EAECC6}"/>
              </a:ext>
            </a:extLst>
          </p:cNvPr>
          <p:cNvSpPr>
            <a:spLocks noGrp="1"/>
          </p:cNvSpPr>
          <p:nvPr>
            <p:ph type="ftr" sz="quarter" idx="11"/>
          </p:nvPr>
        </p:nvSpPr>
        <p:spPr/>
        <p:txBody>
          <a:bodyPr/>
          <a:lstStyle/>
          <a:p>
            <a:r>
              <a:rPr lang="en-US"/>
              <a:t>Planning and Execution of an OPUS Project</a:t>
            </a:r>
          </a:p>
        </p:txBody>
      </p:sp>
      <p:sp>
        <p:nvSpPr>
          <p:cNvPr id="4" name="Slide Number Placeholder 3">
            <a:extLst>
              <a:ext uri="{FF2B5EF4-FFF2-40B4-BE49-F238E27FC236}">
                <a16:creationId xmlns:a16="http://schemas.microsoft.com/office/drawing/2014/main" id="{0BC7AD1B-40F6-42BA-9A41-00AD37FB396C}"/>
              </a:ext>
            </a:extLst>
          </p:cNvPr>
          <p:cNvSpPr>
            <a:spLocks noGrp="1"/>
          </p:cNvSpPr>
          <p:nvPr>
            <p:ph type="sldNum" sz="quarter" idx="12"/>
          </p:nvPr>
        </p:nvSpPr>
        <p:spPr/>
        <p:txBody>
          <a:bodyPr/>
          <a:lstStyle/>
          <a:p>
            <a:fld id="{D3D538F9-49A3-B84F-B36B-A7030CDE5D5B}" type="slidenum">
              <a:rPr lang="en-US" smtClean="0"/>
              <a:t>60</a:t>
            </a:fld>
            <a:endParaRPr lang="en-US"/>
          </a:p>
        </p:txBody>
      </p:sp>
      <p:sp>
        <p:nvSpPr>
          <p:cNvPr id="9" name="TextBox 8">
            <a:extLst>
              <a:ext uri="{FF2B5EF4-FFF2-40B4-BE49-F238E27FC236}">
                <a16:creationId xmlns:a16="http://schemas.microsoft.com/office/drawing/2014/main" id="{2789896C-2078-4208-A207-13D2A0A1A030}"/>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923264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Times New Roman" panose="02020603050405020304" pitchFamily="18" charset="0"/>
                <a:cs typeface="Times New Roman" panose="02020603050405020304" pitchFamily="18" charset="0"/>
              </a:rPr>
              <a:t>GNSS observation files</a:t>
            </a:r>
          </a:p>
        </p:txBody>
      </p:sp>
      <p:sp>
        <p:nvSpPr>
          <p:cNvPr id="3" name="Content Placeholder 2"/>
          <p:cNvSpPr>
            <a:spLocks noGrp="1"/>
          </p:cNvSpPr>
          <p:nvPr>
            <p:ph idx="1"/>
          </p:nvPr>
        </p:nvSpPr>
        <p:spPr>
          <a:xfrm>
            <a:off x="342900" y="1543050"/>
            <a:ext cx="4170879" cy="2549989"/>
          </a:xfrm>
        </p:spPr>
        <p:txBody>
          <a:bodyPr>
            <a:noAutofit/>
          </a:bodyPr>
          <a:lstStyle/>
          <a:p>
            <a:r>
              <a:rPr lang="en-US" sz="1400" dirty="0">
                <a:latin typeface="Times New Roman" panose="02020603050405020304" pitchFamily="18" charset="0"/>
                <a:cs typeface="Times New Roman" panose="02020603050405020304" pitchFamily="18" charset="0"/>
              </a:rPr>
              <a:t>GNSS observation files are typically exported from GNSS receivers in proprietary files, with manufacturer-specific naming rules.</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Assume that OPUS cannot read your raw data file.</a:t>
            </a:r>
          </a:p>
          <a:p>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NGS recommends using the vendor-specific RINEX converter to make the conversions.</a:t>
            </a:r>
          </a:p>
          <a:p>
            <a:pPr marL="0" indent="0">
              <a:buNone/>
            </a:pPr>
            <a:endParaRPr lang="en-US" sz="1200" dirty="0">
              <a:latin typeface="Times New Roman" panose="02020603050405020304" pitchFamily="18" charset="0"/>
              <a:cs typeface="Times New Roman" panose="02020603050405020304" pitchFamily="18" charset="0"/>
            </a:endParaRPr>
          </a:p>
        </p:txBody>
      </p:sp>
      <p:grpSp>
        <p:nvGrpSpPr>
          <p:cNvPr id="15" name="Group 14"/>
          <p:cNvGrpSpPr/>
          <p:nvPr/>
        </p:nvGrpSpPr>
        <p:grpSpPr>
          <a:xfrm>
            <a:off x="4267569" y="785671"/>
            <a:ext cx="2343293" cy="2085126"/>
            <a:chOff x="5962264" y="1516388"/>
            <a:chExt cx="3124390" cy="2780168"/>
          </a:xfrm>
        </p:grpSpPr>
        <p:pic>
          <p:nvPicPr>
            <p:cNvPr id="1036" name="Picture 12" descr="CHCNAV | Geo-matching.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035" y="2013147"/>
              <a:ext cx="688432" cy="688432"/>
            </a:xfrm>
            <a:prstGeom prst="rect">
              <a:avLst/>
            </a:prstGeom>
            <a:noFill/>
            <a:ln w="12700">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pic>
          <p:nvPicPr>
            <p:cNvPr id="1026" name="Picture 2" descr="ProStar Joins Trimble's GIS Business Partner Program to Define the Next  Generation of Utility Mapping | Business Wi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8492" y="1723801"/>
              <a:ext cx="914400" cy="477775"/>
            </a:xfrm>
            <a:prstGeom prst="rect">
              <a:avLst/>
            </a:prstGeom>
            <a:noFill/>
            <a:ln w="12700">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pic>
          <p:nvPicPr>
            <p:cNvPr id="1052" name="Picture 28" descr="Hemisphere GNSS Introduces New Compas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67012" y="3704419"/>
              <a:ext cx="1054695" cy="592137"/>
            </a:xfrm>
            <a:prstGeom prst="rect">
              <a:avLst/>
            </a:prstGeom>
            <a:noFill/>
            <a:ln w="12700">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pic>
          <p:nvPicPr>
            <p:cNvPr id="1040" name="Picture 16" descr="Working at Javad GNSS | Glassdoo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82804" y="2479451"/>
              <a:ext cx="699001" cy="699001"/>
            </a:xfrm>
            <a:prstGeom prst="rect">
              <a:avLst/>
            </a:prstGeom>
            <a:noFill/>
            <a:ln w="12700">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pic>
          <p:nvPicPr>
            <p:cNvPr id="1044" name="Picture 20" descr="NavCom Technology - Company Profile on everything R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94358" y="2858015"/>
              <a:ext cx="1192296" cy="774993"/>
            </a:xfrm>
            <a:prstGeom prst="rect">
              <a:avLst/>
            </a:prstGeom>
            <a:noFill/>
            <a:ln w="12700">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pic>
          <p:nvPicPr>
            <p:cNvPr id="1050" name="Picture 26" descr="http://portfolio.exkclamation.com/wp-content/themes/artisan/img_resize/timthumb.php?src=http://portfolio.exkclamation.com/wp-content/uploads/2010/03/ashtechLogo.png&amp;w=572&amp;zc=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4885" y="3383099"/>
              <a:ext cx="923170" cy="245319"/>
            </a:xfrm>
            <a:prstGeom prst="rect">
              <a:avLst/>
            </a:prstGeom>
            <a:noFill/>
            <a:ln w="12700">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pic>
          <p:nvPicPr>
            <p:cNvPr id="1038" name="Picture 14" descr="Septentrio (@Septentrio) | Twitt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64720" y="2121404"/>
              <a:ext cx="805280" cy="805280"/>
            </a:xfrm>
            <a:prstGeom prst="rect">
              <a:avLst/>
            </a:prstGeom>
            <a:noFill/>
            <a:ln w="12700">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pic>
          <p:nvPicPr>
            <p:cNvPr id="1034" name="Picture 10" descr="Leica Geosystems updated their profile... - Leica Geosystems | Facebook"/>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55150" y="1516388"/>
              <a:ext cx="692083" cy="692083"/>
            </a:xfrm>
            <a:prstGeom prst="rect">
              <a:avLst/>
            </a:prstGeom>
            <a:noFill/>
            <a:ln w="12700">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pic>
          <p:nvPicPr>
            <p:cNvPr id="1028" name="Picture 4" descr="OEM GNSS Receiver Boards, GNSS Receivers &amp; Antennas | Topcon Positioni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62264" y="1807048"/>
              <a:ext cx="1039939" cy="348543"/>
            </a:xfrm>
            <a:prstGeom prst="rect">
              <a:avLst/>
            </a:prstGeom>
            <a:noFill/>
            <a:ln w="12700">
              <a:solidFill>
                <a:schemeClr val="accent1">
                  <a:shade val="95000"/>
                  <a:satMod val="105000"/>
                </a:schemeClr>
              </a:solidFill>
            </a:ln>
            <a:extLst>
              <a:ext uri="{909E8E84-426E-40DD-AFC4-6F175D3DCCD1}">
                <a14:hiddenFill xmlns:a14="http://schemas.microsoft.com/office/drawing/2010/main">
                  <a:solidFill>
                    <a:srgbClr val="FFFFFF"/>
                  </a:solidFill>
                </a14:hiddenFill>
              </a:ext>
            </a:extLst>
          </p:spPr>
        </p:pic>
      </p:grpSp>
      <p:sp>
        <p:nvSpPr>
          <p:cNvPr id="11" name="Down Arrow 10"/>
          <p:cNvSpPr/>
          <p:nvPr/>
        </p:nvSpPr>
        <p:spPr>
          <a:xfrm>
            <a:off x="5109175" y="3009336"/>
            <a:ext cx="443948" cy="756996"/>
          </a:xfrm>
          <a:prstGeom prst="downArrow">
            <a:avLst/>
          </a:prstGeom>
          <a:ln w="12700">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6" name="TextBox 15"/>
          <p:cNvSpPr txBox="1"/>
          <p:nvPr/>
        </p:nvSpPr>
        <p:spPr>
          <a:xfrm>
            <a:off x="5617144" y="3018071"/>
            <a:ext cx="998418" cy="507831"/>
          </a:xfrm>
          <a:prstGeom prst="rect">
            <a:avLst/>
          </a:prstGeom>
          <a:noFill/>
          <a:ln w="12700">
            <a:solidFill>
              <a:schemeClr val="accent1">
                <a:shade val="95000"/>
                <a:satMod val="105000"/>
              </a:schemeClr>
            </a:solidFill>
          </a:ln>
        </p:spPr>
        <p:txBody>
          <a:bodyPr wrap="square" rtlCol="0">
            <a:spAutoFit/>
          </a:bodyPr>
          <a:lstStyle/>
          <a:p>
            <a:r>
              <a:rPr lang="en-US" sz="1350" dirty="0"/>
              <a:t>RINEX Converters</a:t>
            </a:r>
          </a:p>
        </p:txBody>
      </p:sp>
      <p:sp>
        <p:nvSpPr>
          <p:cNvPr id="17" name="TextBox 16"/>
          <p:cNvSpPr txBox="1"/>
          <p:nvPr/>
        </p:nvSpPr>
        <p:spPr>
          <a:xfrm>
            <a:off x="5553123" y="3591816"/>
            <a:ext cx="854489" cy="300082"/>
          </a:xfrm>
          <a:prstGeom prst="rect">
            <a:avLst/>
          </a:prstGeom>
          <a:noFill/>
          <a:ln w="12700">
            <a:solidFill>
              <a:schemeClr val="accent1">
                <a:shade val="95000"/>
                <a:satMod val="105000"/>
              </a:schemeClr>
            </a:solidFill>
          </a:ln>
        </p:spPr>
        <p:txBody>
          <a:bodyPr wrap="square" rtlCol="0">
            <a:spAutoFit/>
          </a:bodyPr>
          <a:lstStyle/>
          <a:p>
            <a:r>
              <a:rPr lang="en-US" sz="1350" dirty="0" err="1"/>
              <a:t>Rinex</a:t>
            </a:r>
            <a:r>
              <a:rPr lang="en-US" sz="1350" dirty="0"/>
              <a:t> File</a:t>
            </a:r>
          </a:p>
        </p:txBody>
      </p:sp>
      <p:sp>
        <p:nvSpPr>
          <p:cNvPr id="4" name="Date Placeholder 3">
            <a:extLst>
              <a:ext uri="{FF2B5EF4-FFF2-40B4-BE49-F238E27FC236}">
                <a16:creationId xmlns:a16="http://schemas.microsoft.com/office/drawing/2014/main" id="{AE76E686-28B2-4039-BE43-B6314042A959}"/>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1F4D0528-0CA8-4C0B-988F-7DF2A230A7B1}"/>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66020688-1AC0-4294-9CA2-9239C346C22A}"/>
              </a:ext>
            </a:extLst>
          </p:cNvPr>
          <p:cNvSpPr>
            <a:spLocks noGrp="1"/>
          </p:cNvSpPr>
          <p:nvPr>
            <p:ph type="sldNum" sz="quarter" idx="12"/>
          </p:nvPr>
        </p:nvSpPr>
        <p:spPr/>
        <p:txBody>
          <a:bodyPr/>
          <a:lstStyle/>
          <a:p>
            <a:fld id="{D3D538F9-49A3-B84F-B36B-A7030CDE5D5B}" type="slidenum">
              <a:rPr lang="en-US" smtClean="0"/>
              <a:t>61</a:t>
            </a:fld>
            <a:endParaRPr lang="en-US"/>
          </a:p>
        </p:txBody>
      </p:sp>
      <p:sp>
        <p:nvSpPr>
          <p:cNvPr id="21" name="TextBox 20">
            <a:extLst>
              <a:ext uri="{FF2B5EF4-FFF2-40B4-BE49-F238E27FC236}">
                <a16:creationId xmlns:a16="http://schemas.microsoft.com/office/drawing/2014/main" id="{05C4066A-DD18-4EDF-B1C6-8442459B4F39}"/>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905046" y="3934822"/>
            <a:ext cx="1266684" cy="845902"/>
          </a:xfrm>
          <a:prstGeom prst="rect">
            <a:avLst/>
          </a:prstGeom>
          <a:ln w="12700">
            <a:solidFill>
              <a:schemeClr val="accent1">
                <a:shade val="95000"/>
                <a:satMod val="105000"/>
              </a:schemeClr>
            </a:solidFill>
          </a:ln>
        </p:spPr>
      </p:pic>
    </p:spTree>
    <p:extLst>
      <p:ext uri="{BB962C8B-B14F-4D97-AF65-F5344CB8AC3E}">
        <p14:creationId xmlns:p14="http://schemas.microsoft.com/office/powerpoint/2010/main" val="3812167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F88B-CC55-4C0B-BCD7-DAA09264A40B}"/>
              </a:ext>
            </a:extLst>
          </p:cNvPr>
          <p:cNvSpPr>
            <a:spLocks noGrp="1"/>
          </p:cNvSpPr>
          <p:nvPr>
            <p:ph type="title"/>
          </p:nvPr>
        </p:nvSpPr>
        <p:spPr/>
        <p:txBody>
          <a:bodyPr/>
          <a:lstStyle/>
          <a:p>
            <a:r>
              <a:rPr lang="en-US" dirty="0"/>
              <a:t>Best practices for GNSS observation files</a:t>
            </a:r>
          </a:p>
        </p:txBody>
      </p:sp>
      <p:sp>
        <p:nvSpPr>
          <p:cNvPr id="3" name="Content Placeholder 2">
            <a:extLst>
              <a:ext uri="{FF2B5EF4-FFF2-40B4-BE49-F238E27FC236}">
                <a16:creationId xmlns:a16="http://schemas.microsoft.com/office/drawing/2014/main" id="{5C602959-775D-42DF-A80F-F9D5EA530F29}"/>
              </a:ext>
            </a:extLst>
          </p:cNvPr>
          <p:cNvSpPr>
            <a:spLocks noGrp="1"/>
          </p:cNvSpPr>
          <p:nvPr>
            <p:ph idx="1"/>
          </p:nvPr>
        </p:nvSpPr>
        <p:spPr/>
        <p:txBody>
          <a:bodyPr/>
          <a:lstStyle/>
          <a:p>
            <a:r>
              <a:rPr lang="en-US" sz="1400" dirty="0"/>
              <a:t>OPUS STATIC (upload page) does not care how you name your observation file.</a:t>
            </a:r>
          </a:p>
          <a:p>
            <a:r>
              <a:rPr lang="en-US" sz="1400" dirty="0">
                <a:solidFill>
                  <a:srgbClr val="FF0000"/>
                </a:solidFill>
              </a:rPr>
              <a:t>Your OPUS Projects, though, DOES CARE.</a:t>
            </a:r>
          </a:p>
          <a:p>
            <a:r>
              <a:rPr lang="en-US" sz="1400" dirty="0"/>
              <a:t>It will attempt to use the first 4 characters of the observation (RINEX) file name as the name for the user mark associated with the file.</a:t>
            </a:r>
          </a:p>
          <a:p>
            <a:r>
              <a:rPr lang="en-US" sz="1400" dirty="0"/>
              <a:t>Manufacturers often use the serial number of the receiver as the start of the observation file name.</a:t>
            </a:r>
          </a:p>
          <a:p>
            <a:r>
              <a:rPr lang="en-US" sz="1400" dirty="0"/>
              <a:t>If one receiver is used on multiple marks, OPUS Projects will realize this and start using it’s own name of each user mark (e.g. </a:t>
            </a:r>
            <a:r>
              <a:rPr lang="en-US" sz="1400" dirty="0">
                <a:solidFill>
                  <a:srgbClr val="0070C0"/>
                </a:solidFill>
              </a:rPr>
              <a:t>A001</a:t>
            </a:r>
            <a:r>
              <a:rPr lang="en-US" sz="1400" dirty="0"/>
              <a:t>).</a:t>
            </a:r>
          </a:p>
          <a:p>
            <a:r>
              <a:rPr lang="en-US" sz="1400" dirty="0"/>
              <a:t>Furthermore, some marks may be located very close to each other, so you want to make sure each observation file is associated with the correct mark.</a:t>
            </a:r>
          </a:p>
          <a:p>
            <a:r>
              <a:rPr lang="en-US" sz="1400" dirty="0"/>
              <a:t>To ensure this, start the RINEX file name with the </a:t>
            </a:r>
            <a:r>
              <a:rPr lang="en-US" sz="1400" i="1" dirty="0">
                <a:solidFill>
                  <a:srgbClr val="0070C0"/>
                </a:solidFill>
              </a:rPr>
              <a:t>4-character ID</a:t>
            </a:r>
            <a:r>
              <a:rPr lang="en-US" sz="1400" dirty="0">
                <a:solidFill>
                  <a:srgbClr val="00B050"/>
                </a:solidFill>
              </a:rPr>
              <a:t> </a:t>
            </a:r>
            <a:r>
              <a:rPr lang="en-US" sz="1400" dirty="0"/>
              <a:t>you will assign to each user mark.</a:t>
            </a:r>
          </a:p>
          <a:p>
            <a:r>
              <a:rPr lang="en-US" sz="1400" dirty="0"/>
              <a:t>More on this in Module 2.</a:t>
            </a:r>
          </a:p>
          <a:p>
            <a:endParaRPr lang="en-US" dirty="0"/>
          </a:p>
        </p:txBody>
      </p:sp>
      <p:sp>
        <p:nvSpPr>
          <p:cNvPr id="4" name="Date Placeholder 3">
            <a:extLst>
              <a:ext uri="{FF2B5EF4-FFF2-40B4-BE49-F238E27FC236}">
                <a16:creationId xmlns:a16="http://schemas.microsoft.com/office/drawing/2014/main" id="{4D4378CE-50B3-4C9D-AD83-FC2F559F8D79}"/>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E41C635D-E7F2-4FDE-B05B-294095C395E7}"/>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C39A76DD-EDA5-43A7-AB59-80CC9A190F85}"/>
              </a:ext>
            </a:extLst>
          </p:cNvPr>
          <p:cNvSpPr>
            <a:spLocks noGrp="1"/>
          </p:cNvSpPr>
          <p:nvPr>
            <p:ph type="sldNum" sz="quarter" idx="12"/>
          </p:nvPr>
        </p:nvSpPr>
        <p:spPr/>
        <p:txBody>
          <a:bodyPr/>
          <a:lstStyle/>
          <a:p>
            <a:fld id="{D3D538F9-49A3-B84F-B36B-A7030CDE5D5B}" type="slidenum">
              <a:rPr lang="en-US" smtClean="0"/>
              <a:t>62</a:t>
            </a:fld>
            <a:endParaRPr lang="en-US"/>
          </a:p>
        </p:txBody>
      </p:sp>
      <p:sp>
        <p:nvSpPr>
          <p:cNvPr id="7" name="TextBox 6">
            <a:extLst>
              <a:ext uri="{FF2B5EF4-FFF2-40B4-BE49-F238E27FC236}">
                <a16:creationId xmlns:a16="http://schemas.microsoft.com/office/drawing/2014/main" id="{51346AE3-708F-4FBD-997E-FB17D69C09C4}"/>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11270269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75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1250"/>
                            </p:stCondLst>
                            <p:childTnLst>
                              <p:par>
                                <p:cTn id="9" presetID="22" presetClass="entr" presetSubtype="8" fill="hold" nodeType="afterEffect">
                                  <p:stCondLst>
                                    <p:cond delay="75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2500"/>
                            </p:stCondLst>
                            <p:childTnLst>
                              <p:par>
                                <p:cTn id="13" presetID="22" presetClass="entr" presetSubtype="8" fill="hold" nodeType="afterEffect">
                                  <p:stCondLst>
                                    <p:cond delay="75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3750"/>
                            </p:stCondLst>
                            <p:childTnLst>
                              <p:par>
                                <p:cTn id="17" presetID="22" presetClass="entr" presetSubtype="8" fill="hold" nodeType="afterEffect">
                                  <p:stCondLst>
                                    <p:cond delay="75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5000"/>
                            </p:stCondLst>
                            <p:childTnLst>
                              <p:par>
                                <p:cTn id="21" presetID="22" presetClass="entr" presetSubtype="8" fill="hold" nodeType="afterEffect">
                                  <p:stCondLst>
                                    <p:cond delay="75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par>
                          <p:cTn id="24" fill="hold">
                            <p:stCondLst>
                              <p:cond delay="6250"/>
                            </p:stCondLst>
                            <p:childTnLst>
                              <p:par>
                                <p:cTn id="25" presetID="22" presetClass="entr" presetSubtype="8" fill="hold" nodeType="afterEffect">
                                  <p:stCondLst>
                                    <p:cond delay="75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left)">
                                      <p:cBhvr>
                                        <p:cTn id="27" dur="500"/>
                                        <p:tgtEl>
                                          <p:spTgt spid="3">
                                            <p:txEl>
                                              <p:pRg st="5" end="5"/>
                                            </p:txEl>
                                          </p:spTgt>
                                        </p:tgtEl>
                                      </p:cBhvr>
                                    </p:animEffect>
                                  </p:childTnLst>
                                </p:cTn>
                              </p:par>
                            </p:childTnLst>
                          </p:cTn>
                        </p:par>
                        <p:par>
                          <p:cTn id="28" fill="hold">
                            <p:stCondLst>
                              <p:cond delay="7500"/>
                            </p:stCondLst>
                            <p:childTnLst>
                              <p:par>
                                <p:cTn id="29" presetID="22" presetClass="entr" presetSubtype="8" fill="hold" nodeType="afterEffect">
                                  <p:stCondLst>
                                    <p:cond delay="75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left)">
                                      <p:cBhvr>
                                        <p:cTn id="31" dur="500"/>
                                        <p:tgtEl>
                                          <p:spTgt spid="3">
                                            <p:txEl>
                                              <p:pRg st="6" end="6"/>
                                            </p:txEl>
                                          </p:spTgt>
                                        </p:tgtEl>
                                      </p:cBhvr>
                                    </p:animEffect>
                                  </p:childTnLst>
                                </p:cTn>
                              </p:par>
                            </p:childTnLst>
                          </p:cTn>
                        </p:par>
                        <p:par>
                          <p:cTn id="32" fill="hold">
                            <p:stCondLst>
                              <p:cond delay="8750"/>
                            </p:stCondLst>
                            <p:childTnLst>
                              <p:par>
                                <p:cTn id="33" presetID="22" presetClass="entr" presetSubtype="8" fill="hold" nodeType="afterEffect">
                                  <p:stCondLst>
                                    <p:cond delay="75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left)">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6E621ED1-E1D6-4E73-BA75-22AECABF3599}"/>
              </a:ext>
            </a:extLst>
          </p:cNvPr>
          <p:cNvSpPr/>
          <p:nvPr/>
        </p:nvSpPr>
        <p:spPr>
          <a:xfrm>
            <a:off x="518985" y="3377514"/>
            <a:ext cx="1824166" cy="641846"/>
          </a:xfrm>
          <a:prstGeom prst="roundRect">
            <a:avLst/>
          </a:prstGeom>
          <a:solidFill>
            <a:schemeClr val="accent1">
              <a:alpha val="5000"/>
            </a:schemeClr>
          </a:solid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2700" dirty="0">
                <a:latin typeface="Times New Roman" panose="02020603050405020304" pitchFamily="18" charset="0"/>
                <a:cs typeface="Times New Roman" panose="02020603050405020304" pitchFamily="18" charset="0"/>
              </a:rPr>
              <a:t>Best practices for GNSS observation files</a:t>
            </a:r>
          </a:p>
        </p:txBody>
      </p:sp>
      <p:sp>
        <p:nvSpPr>
          <p:cNvPr id="3" name="Content Placeholder 2"/>
          <p:cNvSpPr>
            <a:spLocks noGrp="1"/>
          </p:cNvSpPr>
          <p:nvPr>
            <p:ph idx="1"/>
          </p:nvPr>
        </p:nvSpPr>
        <p:spPr>
          <a:xfrm>
            <a:off x="342900" y="1543050"/>
            <a:ext cx="4170879" cy="2957512"/>
          </a:xfrm>
        </p:spPr>
        <p:txBody>
          <a:bodyPr>
            <a:noAutofit/>
          </a:bodyPr>
          <a:lstStyle/>
          <a:p>
            <a:r>
              <a:rPr lang="en-US" sz="1200" dirty="0">
                <a:latin typeface="Times New Roman" panose="02020603050405020304" pitchFamily="18" charset="0"/>
                <a:cs typeface="Times New Roman" panose="02020603050405020304" pitchFamily="18" charset="0"/>
              </a:rPr>
              <a:t>When converting raw data files to RINEX, best practice is to  ensure all header information is correct</a:t>
            </a:r>
          </a:p>
          <a:p>
            <a:endParaRPr lang="en-US" sz="1200" dirty="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For ease of associating specific RINEX files to specific user marks in your project, start each RINEX file name with the corresponding OPUS Projects 4-Character mark ID</a:t>
            </a:r>
          </a:p>
          <a:p>
            <a:endParaRPr lang="en-US" sz="1200" dirty="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Recommended RINEX file naming structure:                    </a:t>
            </a:r>
            <a:r>
              <a:rPr lang="en-US" sz="1200" dirty="0">
                <a:latin typeface="Times New Roman" panose="02020603050405020304" pitchFamily="18" charset="0"/>
                <a:cs typeface="Times New Roman" panose="02020603050405020304" pitchFamily="18" charset="0"/>
                <a:sym typeface="Wingdings" panose="05000000000000000000" pitchFamily="2" charset="2"/>
              </a:rPr>
              <a:t>start w/ 4CharID, Day-of-year, session# </a:t>
            </a:r>
          </a:p>
          <a:p>
            <a:r>
              <a:rPr lang="en-US" sz="1200" dirty="0">
                <a:latin typeface="Times New Roman" panose="02020603050405020304" pitchFamily="18" charset="0"/>
                <a:cs typeface="Times New Roman" panose="02020603050405020304" pitchFamily="18" charset="0"/>
                <a:sym typeface="Wingdings" panose="05000000000000000000" pitchFamily="2" charset="2"/>
              </a:rPr>
              <a:t>e.g. </a:t>
            </a:r>
            <a:r>
              <a:rPr lang="en-US" sz="1200" dirty="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PIP1</a:t>
            </a:r>
            <a:r>
              <a:rPr lang="en-US" sz="1200" dirty="0">
                <a:solidFill>
                  <a:schemeClr val="tx2"/>
                </a:solidFill>
                <a:latin typeface="Times New Roman" panose="02020603050405020304" pitchFamily="18" charset="0"/>
                <a:cs typeface="Times New Roman" panose="02020603050405020304" pitchFamily="18" charset="0"/>
                <a:sym typeface="Wingdings" panose="05000000000000000000" pitchFamily="2" charset="2"/>
              </a:rPr>
              <a:t>281</a:t>
            </a:r>
            <a:r>
              <a:rPr lang="en-US" sz="1200" dirty="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A</a:t>
            </a:r>
            <a:r>
              <a:rPr lang="en-US" sz="1200" dirty="0">
                <a:latin typeface="Times New Roman" panose="02020603050405020304" pitchFamily="18" charset="0"/>
                <a:cs typeface="Times New Roman" panose="02020603050405020304" pitchFamily="18" charset="0"/>
                <a:sym typeface="Wingdings" panose="05000000000000000000" pitchFamily="2" charset="2"/>
              </a:rPr>
              <a:t>.</a:t>
            </a:r>
            <a:r>
              <a:rPr lang="en-US" sz="1200" dirty="0">
                <a:solidFill>
                  <a:srgbClr val="0070C0"/>
                </a:solidFill>
                <a:latin typeface="Times New Roman" panose="02020603050405020304" pitchFamily="18" charset="0"/>
                <a:cs typeface="Times New Roman" panose="02020603050405020304" pitchFamily="18" charset="0"/>
                <a:sym typeface="Wingdings" panose="05000000000000000000" pitchFamily="2" charset="2"/>
              </a:rPr>
              <a:t>20</a:t>
            </a:r>
            <a:r>
              <a:rPr lang="en-US" sz="1200" dirty="0">
                <a:latin typeface="Times New Roman" panose="02020603050405020304" pitchFamily="18" charset="0"/>
                <a:cs typeface="Times New Roman" panose="02020603050405020304" pitchFamily="18" charset="0"/>
                <a:sym typeface="Wingdings" panose="05000000000000000000" pitchFamily="2" charset="2"/>
              </a:rPr>
              <a:t>O</a:t>
            </a:r>
          </a:p>
          <a:p>
            <a:endParaRPr lang="en-US" sz="1200" dirty="0">
              <a:latin typeface="Times New Roman" panose="02020603050405020304" pitchFamily="18" charset="0"/>
              <a:cs typeface="Times New Roman" panose="02020603050405020304" pitchFamily="18" charset="0"/>
              <a:sym typeface="Wingdings" panose="05000000000000000000" pitchFamily="2" charset="2"/>
            </a:endParaRPr>
          </a:p>
          <a:p>
            <a:endParaRPr lang="en-US" sz="1200" dirty="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More on 4-Character IDs in </a:t>
            </a:r>
          </a:p>
          <a:p>
            <a:pPr marL="0" indent="0">
              <a:buNone/>
            </a:pPr>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stretch>
            <a:fillRect/>
          </a:stretch>
        </p:blipFill>
        <p:spPr>
          <a:xfrm>
            <a:off x="4513780" y="1609803"/>
            <a:ext cx="2257520" cy="2712985"/>
          </a:xfrm>
          <a:prstGeom prst="rect">
            <a:avLst/>
          </a:prstGeom>
        </p:spPr>
      </p:pic>
      <p:sp>
        <p:nvSpPr>
          <p:cNvPr id="6" name="Rounded Rectangle 5"/>
          <p:cNvSpPr>
            <a:spLocks noChangeAspect="1"/>
          </p:cNvSpPr>
          <p:nvPr/>
        </p:nvSpPr>
        <p:spPr>
          <a:xfrm>
            <a:off x="2586790" y="3858716"/>
            <a:ext cx="1127867" cy="64184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latin typeface="Times New Roman" panose="02020603050405020304" pitchFamily="18" charset="0"/>
                <a:cs typeface="Times New Roman" panose="02020603050405020304" pitchFamily="18" charset="0"/>
              </a:rPr>
              <a:t>Module 2:</a:t>
            </a:r>
          </a:p>
          <a:p>
            <a:pPr algn="ctr"/>
            <a:r>
              <a:rPr lang="en-US" sz="900" dirty="0">
                <a:latin typeface="Times New Roman" panose="02020603050405020304" pitchFamily="18" charset="0"/>
                <a:cs typeface="Times New Roman" panose="02020603050405020304" pitchFamily="18" charset="0"/>
              </a:rPr>
              <a:t>Mark Descriptions and other required files</a:t>
            </a:r>
          </a:p>
        </p:txBody>
      </p:sp>
      <p:sp>
        <p:nvSpPr>
          <p:cNvPr id="4" name="Right Brace 3"/>
          <p:cNvSpPr/>
          <p:nvPr/>
        </p:nvSpPr>
        <p:spPr>
          <a:xfrm rot="5400000">
            <a:off x="976818" y="3451413"/>
            <a:ext cx="96254" cy="294773"/>
          </a:xfrm>
          <a:prstGeom prst="rightBrace">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0"/>
          </a:p>
        </p:txBody>
      </p:sp>
      <p:sp>
        <p:nvSpPr>
          <p:cNvPr id="7" name="Right Brace 6"/>
          <p:cNvSpPr/>
          <p:nvPr/>
        </p:nvSpPr>
        <p:spPr>
          <a:xfrm rot="5400000">
            <a:off x="1261813" y="3481617"/>
            <a:ext cx="78209" cy="228601"/>
          </a:xfrm>
          <a:prstGeom prst="rightBrace">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350"/>
          </a:p>
        </p:txBody>
      </p:sp>
      <p:sp>
        <p:nvSpPr>
          <p:cNvPr id="8" name="TextBox 7"/>
          <p:cNvSpPr txBox="1"/>
          <p:nvPr/>
        </p:nvSpPr>
        <p:spPr>
          <a:xfrm>
            <a:off x="670755" y="3629528"/>
            <a:ext cx="617602" cy="219291"/>
          </a:xfrm>
          <a:prstGeom prst="rect">
            <a:avLst/>
          </a:prstGeom>
          <a:noFill/>
        </p:spPr>
        <p:txBody>
          <a:bodyPr wrap="square" rtlCol="0">
            <a:spAutoFit/>
          </a:bodyPr>
          <a:lstStyle/>
          <a:p>
            <a:r>
              <a:rPr lang="en-US" sz="825" dirty="0">
                <a:solidFill>
                  <a:srgbClr val="FF0000"/>
                </a:solidFill>
                <a:latin typeface="Times New Roman" panose="02020603050405020304" pitchFamily="18" charset="0"/>
                <a:cs typeface="Times New Roman" panose="02020603050405020304" pitchFamily="18" charset="0"/>
              </a:rPr>
              <a:t>4CharID</a:t>
            </a:r>
          </a:p>
        </p:txBody>
      </p:sp>
      <p:sp>
        <p:nvSpPr>
          <p:cNvPr id="9" name="TextBox 8"/>
          <p:cNvSpPr txBox="1"/>
          <p:nvPr/>
        </p:nvSpPr>
        <p:spPr>
          <a:xfrm>
            <a:off x="1113410" y="3629528"/>
            <a:ext cx="441617" cy="219291"/>
          </a:xfrm>
          <a:prstGeom prst="rect">
            <a:avLst/>
          </a:prstGeom>
          <a:noFill/>
        </p:spPr>
        <p:txBody>
          <a:bodyPr wrap="square" rtlCol="0">
            <a:spAutoFit/>
          </a:bodyPr>
          <a:lstStyle/>
          <a:p>
            <a:r>
              <a:rPr lang="en-US" sz="825" dirty="0">
                <a:solidFill>
                  <a:schemeClr val="tx2"/>
                </a:solidFill>
                <a:latin typeface="Times New Roman" panose="02020603050405020304" pitchFamily="18" charset="0"/>
                <a:cs typeface="Times New Roman" panose="02020603050405020304" pitchFamily="18" charset="0"/>
              </a:rPr>
              <a:t>DOY</a:t>
            </a:r>
          </a:p>
        </p:txBody>
      </p:sp>
      <p:sp>
        <p:nvSpPr>
          <p:cNvPr id="10" name="TextBox 9"/>
          <p:cNvSpPr txBox="1"/>
          <p:nvPr/>
        </p:nvSpPr>
        <p:spPr>
          <a:xfrm>
            <a:off x="1277192" y="3711570"/>
            <a:ext cx="596328" cy="346249"/>
          </a:xfrm>
          <a:prstGeom prst="rect">
            <a:avLst/>
          </a:prstGeom>
          <a:noFill/>
        </p:spPr>
        <p:txBody>
          <a:bodyPr wrap="square" rtlCol="0">
            <a:spAutoFit/>
          </a:bodyPr>
          <a:lstStyle/>
          <a:p>
            <a:r>
              <a:rPr lang="en-US" sz="825" dirty="0">
                <a:solidFill>
                  <a:srgbClr val="00B050"/>
                </a:solidFill>
                <a:latin typeface="Times New Roman" panose="02020603050405020304" pitchFamily="18" charset="0"/>
                <a:cs typeface="Times New Roman" panose="02020603050405020304" pitchFamily="18" charset="0"/>
              </a:rPr>
              <a:t>Session Letter</a:t>
            </a:r>
          </a:p>
        </p:txBody>
      </p:sp>
      <p:cxnSp>
        <p:nvCxnSpPr>
          <p:cNvPr id="12" name="Straight Arrow Connector 11"/>
          <p:cNvCxnSpPr>
            <a:cxnSpLocks/>
          </p:cNvCxnSpPr>
          <p:nvPr/>
        </p:nvCxnSpPr>
        <p:spPr>
          <a:xfrm flipH="1" flipV="1">
            <a:off x="1466160" y="3561575"/>
            <a:ext cx="97561" cy="210325"/>
          </a:xfrm>
          <a:prstGeom prst="straightConnector1">
            <a:avLst/>
          </a:prstGeom>
          <a:ln w="6350">
            <a:solidFill>
              <a:srgbClr val="00B050"/>
            </a:solidFill>
            <a:tailEnd type="triangle"/>
          </a:ln>
        </p:spPr>
        <p:style>
          <a:lnRef idx="2">
            <a:schemeClr val="accent1"/>
          </a:lnRef>
          <a:fillRef idx="0">
            <a:schemeClr val="accent1"/>
          </a:fillRef>
          <a:effectRef idx="1">
            <a:schemeClr val="accent1"/>
          </a:effectRef>
          <a:fontRef idx="minor">
            <a:schemeClr val="tx1"/>
          </a:fontRef>
        </p:style>
      </p:cxnSp>
      <p:sp>
        <p:nvSpPr>
          <p:cNvPr id="11" name="Date Placeholder 10">
            <a:extLst>
              <a:ext uri="{FF2B5EF4-FFF2-40B4-BE49-F238E27FC236}">
                <a16:creationId xmlns:a16="http://schemas.microsoft.com/office/drawing/2014/main" id="{18C5E9C1-3380-43B4-B9A7-B59CB75C819A}"/>
              </a:ext>
            </a:extLst>
          </p:cNvPr>
          <p:cNvSpPr>
            <a:spLocks noGrp="1"/>
          </p:cNvSpPr>
          <p:nvPr>
            <p:ph type="dt" sz="half" idx="10"/>
          </p:nvPr>
        </p:nvSpPr>
        <p:spPr/>
        <p:txBody>
          <a:bodyPr/>
          <a:lstStyle/>
          <a:p>
            <a:r>
              <a:rPr lang="en-US"/>
              <a:t>2023-10-16</a:t>
            </a:r>
          </a:p>
        </p:txBody>
      </p:sp>
      <p:sp>
        <p:nvSpPr>
          <p:cNvPr id="13" name="Footer Placeholder 12">
            <a:extLst>
              <a:ext uri="{FF2B5EF4-FFF2-40B4-BE49-F238E27FC236}">
                <a16:creationId xmlns:a16="http://schemas.microsoft.com/office/drawing/2014/main" id="{44D35241-DA90-4D7F-A1EF-D0CDB2C0D2A9}"/>
              </a:ext>
            </a:extLst>
          </p:cNvPr>
          <p:cNvSpPr>
            <a:spLocks noGrp="1"/>
          </p:cNvSpPr>
          <p:nvPr>
            <p:ph type="ftr" sz="quarter" idx="11"/>
          </p:nvPr>
        </p:nvSpPr>
        <p:spPr/>
        <p:txBody>
          <a:bodyPr/>
          <a:lstStyle/>
          <a:p>
            <a:r>
              <a:rPr lang="en-US"/>
              <a:t>Planning and Execution of an OPUS Project</a:t>
            </a:r>
          </a:p>
        </p:txBody>
      </p:sp>
      <p:sp>
        <p:nvSpPr>
          <p:cNvPr id="14" name="Slide Number Placeholder 13">
            <a:extLst>
              <a:ext uri="{FF2B5EF4-FFF2-40B4-BE49-F238E27FC236}">
                <a16:creationId xmlns:a16="http://schemas.microsoft.com/office/drawing/2014/main" id="{EEE0530E-2D89-49B0-97DE-6FC70579A6A7}"/>
              </a:ext>
            </a:extLst>
          </p:cNvPr>
          <p:cNvSpPr>
            <a:spLocks noGrp="1"/>
          </p:cNvSpPr>
          <p:nvPr>
            <p:ph type="sldNum" sz="quarter" idx="12"/>
          </p:nvPr>
        </p:nvSpPr>
        <p:spPr/>
        <p:txBody>
          <a:bodyPr/>
          <a:lstStyle/>
          <a:p>
            <a:fld id="{D3D538F9-49A3-B84F-B36B-A7030CDE5D5B}" type="slidenum">
              <a:rPr lang="en-US" smtClean="0"/>
              <a:t>63</a:t>
            </a:fld>
            <a:endParaRPr lang="en-US"/>
          </a:p>
        </p:txBody>
      </p:sp>
      <p:sp>
        <p:nvSpPr>
          <p:cNvPr id="16" name="TextBox 15">
            <a:extLst>
              <a:ext uri="{FF2B5EF4-FFF2-40B4-BE49-F238E27FC236}">
                <a16:creationId xmlns:a16="http://schemas.microsoft.com/office/drawing/2014/main" id="{3CC418E3-DAA4-4968-BE2A-5F2F46BF7167}"/>
              </a:ext>
            </a:extLst>
          </p:cNvPr>
          <p:cNvSpPr txBox="1"/>
          <p:nvPr/>
        </p:nvSpPr>
        <p:spPr>
          <a:xfrm>
            <a:off x="1620140" y="3752153"/>
            <a:ext cx="347584" cy="219291"/>
          </a:xfrm>
          <a:prstGeom prst="rect">
            <a:avLst/>
          </a:prstGeom>
          <a:noFill/>
        </p:spPr>
        <p:txBody>
          <a:bodyPr wrap="square" rtlCol="0">
            <a:spAutoFit/>
          </a:bodyPr>
          <a:lstStyle/>
          <a:p>
            <a:r>
              <a:rPr lang="en-US" sz="825" dirty="0">
                <a:solidFill>
                  <a:srgbClr val="0070C0"/>
                </a:solidFill>
                <a:latin typeface="Times New Roman" panose="02020603050405020304" pitchFamily="18" charset="0"/>
                <a:cs typeface="Times New Roman" panose="02020603050405020304" pitchFamily="18" charset="0"/>
              </a:rPr>
              <a:t>YR</a:t>
            </a:r>
          </a:p>
        </p:txBody>
      </p:sp>
      <p:cxnSp>
        <p:nvCxnSpPr>
          <p:cNvPr id="17" name="Straight Arrow Connector 16">
            <a:extLst>
              <a:ext uri="{FF2B5EF4-FFF2-40B4-BE49-F238E27FC236}">
                <a16:creationId xmlns:a16="http://schemas.microsoft.com/office/drawing/2014/main" id="{21391E23-5544-43CB-85A4-3D8316980458}"/>
              </a:ext>
            </a:extLst>
          </p:cNvPr>
          <p:cNvCxnSpPr>
            <a:cxnSpLocks/>
          </p:cNvCxnSpPr>
          <p:nvPr/>
        </p:nvCxnSpPr>
        <p:spPr>
          <a:xfrm flipH="1" flipV="1">
            <a:off x="1653401" y="3568644"/>
            <a:ext cx="97561" cy="210325"/>
          </a:xfrm>
          <a:prstGeom prst="straightConnector1">
            <a:avLst/>
          </a:prstGeom>
          <a:ln w="6350">
            <a:solidFill>
              <a:srgbClr val="0070C0"/>
            </a:solidFill>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82E2BF85-1B5F-40DB-B96F-CFD3AA101217}"/>
              </a:ext>
            </a:extLst>
          </p:cNvPr>
          <p:cNvCxnSpPr>
            <a:cxnSpLocks/>
          </p:cNvCxnSpPr>
          <p:nvPr/>
        </p:nvCxnSpPr>
        <p:spPr>
          <a:xfrm flipH="1" flipV="1">
            <a:off x="1807045" y="3572538"/>
            <a:ext cx="97561" cy="210325"/>
          </a:xfrm>
          <a:prstGeom prst="straightConnector1">
            <a:avLst/>
          </a:prstGeom>
          <a:ln w="63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2362C2C0-9305-41C5-8B55-3EB21E7F1A57}"/>
              </a:ext>
            </a:extLst>
          </p:cNvPr>
          <p:cNvSpPr txBox="1"/>
          <p:nvPr/>
        </p:nvSpPr>
        <p:spPr>
          <a:xfrm>
            <a:off x="1818995" y="3749069"/>
            <a:ext cx="375742" cy="219291"/>
          </a:xfrm>
          <a:prstGeom prst="rect">
            <a:avLst/>
          </a:prstGeom>
          <a:noFill/>
        </p:spPr>
        <p:txBody>
          <a:bodyPr wrap="square" rtlCol="0">
            <a:spAutoFit/>
          </a:bodyPr>
          <a:lstStyle/>
          <a:p>
            <a:r>
              <a:rPr lang="en-US" sz="825" dirty="0" err="1">
                <a:latin typeface="Times New Roman" panose="02020603050405020304" pitchFamily="18" charset="0"/>
                <a:cs typeface="Times New Roman" panose="02020603050405020304" pitchFamily="18" charset="0"/>
              </a:rPr>
              <a:t>Obs</a:t>
            </a:r>
            <a:endParaRPr lang="en-US" sz="825"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E2AE172B-FCB5-40A5-8313-CD455FF746AC}"/>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715984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2000"/>
                            </p:stCondLst>
                            <p:childTnLst>
                              <p:par>
                                <p:cTn id="16" presetID="22" presetClass="entr" presetSubtype="8" fill="hold" grpId="0" nodeType="after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3000"/>
                            </p:stCondLst>
                            <p:childTnLst>
                              <p:par>
                                <p:cTn id="23" presetID="22" presetClass="entr" presetSubtype="8" fill="hold" nodeType="after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p:stCondLst>
                              <p:cond delay="4000"/>
                            </p:stCondLst>
                            <p:childTnLst>
                              <p:par>
                                <p:cTn id="30" presetID="22" presetClass="entr" presetSubtype="8" fill="hold" nodeType="afterEffect">
                                  <p:stCondLst>
                                    <p:cond delay="50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5000"/>
                            </p:stCondLst>
                            <p:childTnLst>
                              <p:par>
                                <p:cTn id="37" presetID="22" presetClass="entr" presetSubtype="8" fill="hold" nodeType="afterEffect">
                                  <p:stCondLst>
                                    <p:cond delay="50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7" grpId="0" animBg="1"/>
      <p:bldP spid="8" grpId="0"/>
      <p:bldP spid="9" grpId="0"/>
      <p:bldP spid="10" grpId="0"/>
      <p:bldP spid="16" grpId="0"/>
      <p:bldP spid="1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Module 1: Planning Your Project</a:t>
            </a:r>
          </a:p>
        </p:txBody>
      </p:sp>
      <p:sp>
        <p:nvSpPr>
          <p:cNvPr id="3" name="Content Placeholder 2"/>
          <p:cNvSpPr>
            <a:spLocks noGrp="1"/>
          </p:cNvSpPr>
          <p:nvPr>
            <p:ph idx="1"/>
          </p:nvPr>
        </p:nvSpPr>
        <p:spPr>
          <a:xfrm>
            <a:off x="342900" y="1543050"/>
            <a:ext cx="6172200" cy="2957512"/>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Literature Cited</a:t>
            </a:r>
          </a:p>
          <a:p>
            <a:r>
              <a:rPr lang="en-US" sz="1200" dirty="0" err="1">
                <a:latin typeface="Times New Roman" panose="02020603050405020304" pitchFamily="18" charset="0"/>
                <a:cs typeface="Times New Roman" panose="02020603050405020304" pitchFamily="18" charset="0"/>
              </a:rPr>
              <a:t>Gillins</a:t>
            </a:r>
            <a:r>
              <a:rPr lang="en-US" sz="1200" dirty="0">
                <a:latin typeface="Times New Roman" panose="02020603050405020304" pitchFamily="18" charset="0"/>
                <a:cs typeface="Times New Roman" panose="02020603050405020304" pitchFamily="18" charset="0"/>
              </a:rPr>
              <a:t>, D.T., Kerr, D., and Weaver, B. (2019). “Evaluation of the Online Positioning User Service for Processing Static GPS Surveys: OPUS-Projects, OPUS-S, OPUS-Net, and OPUS-RS,” </a:t>
            </a:r>
            <a:r>
              <a:rPr lang="en-US" sz="1200" i="1" dirty="0">
                <a:latin typeface="Times New Roman" panose="02020603050405020304" pitchFamily="18" charset="0"/>
                <a:cs typeface="Times New Roman" panose="02020603050405020304" pitchFamily="18" charset="0"/>
              </a:rPr>
              <a:t>J. </a:t>
            </a:r>
            <a:r>
              <a:rPr lang="en-US" sz="1200" i="1" dirty="0" err="1">
                <a:latin typeface="Times New Roman" panose="02020603050405020304" pitchFamily="18" charset="0"/>
                <a:cs typeface="Times New Roman" panose="02020603050405020304" pitchFamily="18" charset="0"/>
              </a:rPr>
              <a:t>Surv</a:t>
            </a:r>
            <a:r>
              <a:rPr lang="en-US" sz="1200" i="1" dirty="0">
                <a:latin typeface="Times New Roman" panose="02020603050405020304" pitchFamily="18" charset="0"/>
                <a:cs typeface="Times New Roman" panose="02020603050405020304" pitchFamily="18" charset="0"/>
              </a:rPr>
              <a:t>. Eng</a:t>
            </a:r>
            <a:r>
              <a:rPr lang="en-US" sz="1200" dirty="0">
                <a:latin typeface="Times New Roman" panose="02020603050405020304" pitchFamily="18" charset="0"/>
                <a:cs typeface="Times New Roman" panose="02020603050405020304" pitchFamily="18" charset="0"/>
              </a:rPr>
              <a:t>. (ASCE), 145(3):05019002.</a:t>
            </a:r>
          </a:p>
          <a:p>
            <a:endParaRPr lang="en-US" sz="1200" dirty="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Park, J., Kim, S., </a:t>
            </a:r>
            <a:r>
              <a:rPr lang="en-US" sz="1200" dirty="0" err="1">
                <a:latin typeface="Times New Roman" panose="02020603050405020304" pitchFamily="18" charset="0"/>
                <a:cs typeface="Times New Roman" panose="02020603050405020304" pitchFamily="18" charset="0"/>
              </a:rPr>
              <a:t>Shahbazi</a:t>
            </a:r>
            <a:r>
              <a:rPr lang="en-US" sz="1200" dirty="0">
                <a:latin typeface="Times New Roman" panose="02020603050405020304" pitchFamily="18" charset="0"/>
                <a:cs typeface="Times New Roman" panose="02020603050405020304" pitchFamily="18" charset="0"/>
              </a:rPr>
              <a:t>, A., </a:t>
            </a:r>
            <a:r>
              <a:rPr lang="en-US" sz="1200" dirty="0" err="1">
                <a:latin typeface="Times New Roman" panose="02020603050405020304" pitchFamily="18" charset="0"/>
                <a:cs typeface="Times New Roman" panose="02020603050405020304" pitchFamily="18" charset="0"/>
              </a:rPr>
              <a:t>Gillins</a:t>
            </a:r>
            <a:r>
              <a:rPr lang="en-US" sz="1200" dirty="0">
                <a:latin typeface="Times New Roman" panose="02020603050405020304" pitchFamily="18" charset="0"/>
                <a:cs typeface="Times New Roman" panose="02020603050405020304" pitchFamily="18" charset="0"/>
              </a:rPr>
              <a:t>, D., and Dennis, M. (2018). “Evaluation of Static GPS Surveying Campaigns Processed in OPUS-Projects,” </a:t>
            </a:r>
            <a:r>
              <a:rPr lang="en-US" sz="1200" i="1" dirty="0">
                <a:latin typeface="Times New Roman" panose="02020603050405020304" pitchFamily="18" charset="0"/>
                <a:cs typeface="Times New Roman" panose="02020603050405020304" pitchFamily="18" charset="0"/>
              </a:rPr>
              <a:t>Final Technical Report FY17 NA293P</a:t>
            </a:r>
            <a:r>
              <a:rPr lang="en-US" sz="1200" dirty="0">
                <a:latin typeface="Times New Roman" panose="02020603050405020304" pitchFamily="18" charset="0"/>
                <a:cs typeface="Times New Roman" panose="02020603050405020304" pitchFamily="18" charset="0"/>
              </a:rPr>
              <a:t>, National Geodetic Survey, 58 pp.</a:t>
            </a:r>
            <a:br>
              <a:rPr lang="en-US" sz="1200" dirty="0">
                <a:latin typeface="Times New Roman" panose="02020603050405020304" pitchFamily="18" charset="0"/>
                <a:cs typeface="Times New Roman" panose="02020603050405020304" pitchFamily="18" charset="0"/>
              </a:rPr>
            </a:br>
            <a:endParaRPr lang="en-US" sz="1200" dirty="0">
              <a:latin typeface="Times New Roman" panose="02020603050405020304" pitchFamily="18" charset="0"/>
              <a:cs typeface="Times New Roman" panose="02020603050405020304" pitchFamily="18" charset="0"/>
            </a:endParaRPr>
          </a:p>
          <a:p>
            <a:pPr marL="0" indent="0">
              <a:buNone/>
            </a:pPr>
            <a:endParaRPr lang="en-US" sz="1500" dirty="0">
              <a:latin typeface="Times New Roman" panose="02020603050405020304" pitchFamily="18" charset="0"/>
              <a:cs typeface="Times New Roman" panose="02020603050405020304" pitchFamily="18" charset="0"/>
            </a:endParaRPr>
          </a:p>
          <a:p>
            <a:endParaRPr lang="en-US" sz="1500" dirty="0">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8BF78EC2-C90B-4179-85B1-4E5CC4529AC8}"/>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FB2AE7D5-40D0-4C25-947E-6DB5DAFD339B}"/>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A77DFCE9-60D4-4C71-BCFF-3376548EB519}"/>
              </a:ext>
            </a:extLst>
          </p:cNvPr>
          <p:cNvSpPr>
            <a:spLocks noGrp="1"/>
          </p:cNvSpPr>
          <p:nvPr>
            <p:ph type="sldNum" sz="quarter" idx="12"/>
          </p:nvPr>
        </p:nvSpPr>
        <p:spPr/>
        <p:txBody>
          <a:bodyPr/>
          <a:lstStyle/>
          <a:p>
            <a:fld id="{D3D538F9-49A3-B84F-B36B-A7030CDE5D5B}" type="slidenum">
              <a:rPr lang="en-US" smtClean="0"/>
              <a:t>64</a:t>
            </a:fld>
            <a:endParaRPr lang="en-US"/>
          </a:p>
        </p:txBody>
      </p:sp>
      <p:sp>
        <p:nvSpPr>
          <p:cNvPr id="7" name="TextBox 6">
            <a:extLst>
              <a:ext uri="{FF2B5EF4-FFF2-40B4-BE49-F238E27FC236}">
                <a16:creationId xmlns:a16="http://schemas.microsoft.com/office/drawing/2014/main" id="{95E54C76-0656-40DD-93D3-509F7013A6F2}"/>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7279771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7AAB8-DAB9-D5CA-F8BB-61013E2808B1}"/>
              </a:ext>
            </a:extLst>
          </p:cNvPr>
          <p:cNvSpPr>
            <a:spLocks noGrp="1"/>
          </p:cNvSpPr>
          <p:nvPr>
            <p:ph type="title"/>
          </p:nvPr>
        </p:nvSpPr>
        <p:spPr/>
        <p:txBody>
          <a:bodyPr/>
          <a:lstStyle/>
          <a:p>
            <a:r>
              <a:rPr lang="en-US" dirty="0"/>
              <a:t>End</a:t>
            </a:r>
          </a:p>
        </p:txBody>
      </p:sp>
      <p:sp>
        <p:nvSpPr>
          <p:cNvPr id="3" name="Content Placeholder 2">
            <a:extLst>
              <a:ext uri="{FF2B5EF4-FFF2-40B4-BE49-F238E27FC236}">
                <a16:creationId xmlns:a16="http://schemas.microsoft.com/office/drawing/2014/main" id="{5CF2F2B8-12DB-C1B5-C4BB-35EA3D62E319}"/>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29FD512F-22F5-7117-4993-BDE2E790DBAF}"/>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D9E376B1-1F5A-DB89-2DFA-523DC6217B14}"/>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5E4B822E-CE46-6679-15B1-E8FB2ED3C6F6}"/>
              </a:ext>
            </a:extLst>
          </p:cNvPr>
          <p:cNvSpPr>
            <a:spLocks noGrp="1"/>
          </p:cNvSpPr>
          <p:nvPr>
            <p:ph type="sldNum" sz="quarter" idx="12"/>
          </p:nvPr>
        </p:nvSpPr>
        <p:spPr/>
        <p:txBody>
          <a:bodyPr/>
          <a:lstStyle/>
          <a:p>
            <a:fld id="{D3D538F9-49A3-B84F-B36B-A7030CDE5D5B}" type="slidenum">
              <a:rPr lang="en-US" smtClean="0"/>
              <a:t>65</a:t>
            </a:fld>
            <a:endParaRPr lang="en-US"/>
          </a:p>
        </p:txBody>
      </p:sp>
    </p:spTree>
    <p:extLst>
      <p:ext uri="{BB962C8B-B14F-4D97-AF65-F5344CB8AC3E}">
        <p14:creationId xmlns:p14="http://schemas.microsoft.com/office/powerpoint/2010/main" val="33776637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B5C08-288D-6CB4-CCD1-A04356AAFD69}"/>
              </a:ext>
            </a:extLst>
          </p:cNvPr>
          <p:cNvSpPr>
            <a:spLocks noGrp="1"/>
          </p:cNvSpPr>
          <p:nvPr>
            <p:ph type="title"/>
          </p:nvPr>
        </p:nvSpPr>
        <p:spPr/>
        <p:txBody>
          <a:bodyPr/>
          <a:lstStyle/>
          <a:p>
            <a:r>
              <a:rPr lang="en-US" dirty="0"/>
              <a:t>Extra slides</a:t>
            </a:r>
          </a:p>
        </p:txBody>
      </p:sp>
      <p:sp>
        <p:nvSpPr>
          <p:cNvPr id="3" name="Content Placeholder 2">
            <a:extLst>
              <a:ext uri="{FF2B5EF4-FFF2-40B4-BE49-F238E27FC236}">
                <a16:creationId xmlns:a16="http://schemas.microsoft.com/office/drawing/2014/main" id="{0ACC0A34-6AC3-E1F9-AA19-4DF084E652F8}"/>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1FAF59E6-1177-8DCB-866A-8C186277A9DB}"/>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8314E97F-892D-D030-4343-23E7F2A5077D}"/>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700EC189-61AE-5165-5361-DCBACF935A2E}"/>
              </a:ext>
            </a:extLst>
          </p:cNvPr>
          <p:cNvSpPr>
            <a:spLocks noGrp="1"/>
          </p:cNvSpPr>
          <p:nvPr>
            <p:ph type="sldNum" sz="quarter" idx="12"/>
          </p:nvPr>
        </p:nvSpPr>
        <p:spPr/>
        <p:txBody>
          <a:bodyPr/>
          <a:lstStyle/>
          <a:p>
            <a:fld id="{D3D538F9-49A3-B84F-B36B-A7030CDE5D5B}" type="slidenum">
              <a:rPr lang="en-US" smtClean="0"/>
              <a:t>66</a:t>
            </a:fld>
            <a:endParaRPr lang="en-US"/>
          </a:p>
        </p:txBody>
      </p:sp>
    </p:spTree>
    <p:extLst>
      <p:ext uri="{BB962C8B-B14F-4D97-AF65-F5344CB8AC3E}">
        <p14:creationId xmlns:p14="http://schemas.microsoft.com/office/powerpoint/2010/main" val="30367292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latin typeface="Times New Roman" panose="02020603050405020304" pitchFamily="18" charset="0"/>
                <a:cs typeface="Times New Roman" panose="02020603050405020304" pitchFamily="18" charset="0"/>
              </a:rPr>
              <a:t>Requirements for Vertical Control</a:t>
            </a:r>
          </a:p>
        </p:txBody>
      </p:sp>
      <p:sp>
        <p:nvSpPr>
          <p:cNvPr id="5" name="TextBox 4"/>
          <p:cNvSpPr txBox="1"/>
          <p:nvPr/>
        </p:nvSpPr>
        <p:spPr>
          <a:xfrm>
            <a:off x="2822944" y="4195738"/>
            <a:ext cx="4035056" cy="219291"/>
          </a:xfrm>
          <a:prstGeom prst="rect">
            <a:avLst/>
          </a:prstGeom>
          <a:noFill/>
        </p:spPr>
        <p:txBody>
          <a:bodyPr wrap="square" rtlCol="0">
            <a:spAutoFit/>
          </a:bodyPr>
          <a:lstStyle/>
          <a:p>
            <a:pPr algn="r"/>
            <a:r>
              <a:rPr lang="en-US" sz="825" dirty="0">
                <a:latin typeface="Times New Roman" panose="02020603050405020304" pitchFamily="18" charset="0"/>
                <a:cs typeface="Times New Roman" panose="02020603050405020304" pitchFamily="18" charset="0"/>
              </a:rPr>
              <a:t>*Future developments of OP will permit real-time vectors from shorter occupations</a:t>
            </a:r>
          </a:p>
        </p:txBody>
      </p:sp>
      <p:sp>
        <p:nvSpPr>
          <p:cNvPr id="7" name="TextBox 6"/>
          <p:cNvSpPr txBox="1"/>
          <p:nvPr/>
        </p:nvSpPr>
        <p:spPr>
          <a:xfrm>
            <a:off x="250911" y="937969"/>
            <a:ext cx="2910662" cy="3521477"/>
          </a:xfrm>
          <a:prstGeom prst="rect">
            <a:avLst/>
          </a:prstGeom>
          <a:noFill/>
        </p:spPr>
        <p:txBody>
          <a:bodyPr wrap="square" rtlCol="0">
            <a:spAutoFit/>
          </a:bodyPr>
          <a:lstStyle/>
          <a:p>
            <a:pPr marL="214313" indent="-214313">
              <a:spcAft>
                <a:spcPts val="450"/>
              </a:spcAft>
              <a:buFont typeface="Arial" panose="020B0604020202020204" pitchFamily="34" charset="0"/>
              <a:buChar char="•"/>
            </a:pPr>
            <a:r>
              <a:rPr lang="en-US" sz="1650" dirty="0">
                <a:solidFill>
                  <a:srgbClr val="FF0000"/>
                </a:solidFill>
                <a:latin typeface="Times New Roman" panose="02020603050405020304" pitchFamily="18" charset="0"/>
                <a:cs typeface="Times New Roman" panose="02020603050405020304" pitchFamily="18" charset="0"/>
              </a:rPr>
              <a:t>Non-control or “new” marks must be within a certain distance of 2 (or more) vertical control marks</a:t>
            </a:r>
          </a:p>
          <a:p>
            <a:pPr marL="214313" indent="-214313">
              <a:spcAft>
                <a:spcPts val="450"/>
              </a:spcAft>
              <a:buFont typeface="Arial" panose="020B0604020202020204" pitchFamily="34" charset="0"/>
              <a:buChar char="•"/>
            </a:pPr>
            <a:r>
              <a:rPr lang="en-US" sz="1650" dirty="0">
                <a:latin typeface="Times New Roman" panose="02020603050405020304" pitchFamily="18" charset="0"/>
                <a:cs typeface="Times New Roman" panose="02020603050405020304" pitchFamily="18" charset="0"/>
              </a:rPr>
              <a:t>OPUS-Projects currently* requires a minimum of 2-hour occupations (= the OPUS Static minimum)</a:t>
            </a:r>
          </a:p>
          <a:p>
            <a:pPr marL="214313" indent="-214313">
              <a:spcAft>
                <a:spcPts val="450"/>
              </a:spcAft>
              <a:buFont typeface="Arial" panose="020B0604020202020204" pitchFamily="34" charset="0"/>
              <a:buChar char="•"/>
            </a:pPr>
            <a:r>
              <a:rPr lang="en-US" sz="1650" i="1" dirty="0">
                <a:latin typeface="Times New Roman" panose="02020603050405020304" pitchFamily="18" charset="0"/>
                <a:cs typeface="Times New Roman" panose="02020603050405020304" pitchFamily="18" charset="0"/>
              </a:rPr>
              <a:t>Maximum</a:t>
            </a:r>
            <a:r>
              <a:rPr lang="en-US" sz="1650" dirty="0">
                <a:latin typeface="Times New Roman" panose="02020603050405020304" pitchFamily="18" charset="0"/>
                <a:cs typeface="Times New Roman" panose="02020603050405020304" pitchFamily="18" charset="0"/>
              </a:rPr>
              <a:t> distance between new marks and vertical control is between 30-50 km, based on occupation duration. See Chart.</a:t>
            </a:r>
          </a:p>
        </p:txBody>
      </p:sp>
      <p:graphicFrame>
        <p:nvGraphicFramePr>
          <p:cNvPr id="12" name="Chart 11">
            <a:extLst>
              <a:ext uri="{FF2B5EF4-FFF2-40B4-BE49-F238E27FC236}">
                <a16:creationId xmlns:a16="http://schemas.microsoft.com/office/drawing/2014/main" id="{8542079E-0EBC-465E-B795-4FEF8EF2A0F7}"/>
              </a:ext>
            </a:extLst>
          </p:cNvPr>
          <p:cNvGraphicFramePr>
            <a:graphicFrameLocks/>
          </p:cNvGraphicFramePr>
          <p:nvPr>
            <p:extLst>
              <p:ext uri="{D42A27DB-BD31-4B8C-83A1-F6EECF244321}">
                <p14:modId xmlns:p14="http://schemas.microsoft.com/office/powerpoint/2010/main" val="2556295237"/>
              </p:ext>
            </p:extLst>
          </p:nvPr>
        </p:nvGraphicFramePr>
        <p:xfrm>
          <a:off x="3253562" y="1997151"/>
          <a:ext cx="3429000" cy="2057400"/>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a:extLst>
              <a:ext uri="{FF2B5EF4-FFF2-40B4-BE49-F238E27FC236}">
                <a16:creationId xmlns:a16="http://schemas.microsoft.com/office/drawing/2014/main" id="{CC97B678-BC08-4049-BCBA-2FD1E786AD8E}"/>
              </a:ext>
            </a:extLst>
          </p:cNvPr>
          <p:cNvSpPr txBox="1"/>
          <p:nvPr/>
        </p:nvSpPr>
        <p:spPr>
          <a:xfrm>
            <a:off x="4061200" y="2286283"/>
            <a:ext cx="1746398" cy="253916"/>
          </a:xfrm>
          <a:prstGeom prst="rect">
            <a:avLst/>
          </a:prstGeom>
          <a:noFill/>
        </p:spPr>
        <p:txBody>
          <a:bodyPr wrap="square" rtlCol="0">
            <a:spAutoFit/>
          </a:bodyPr>
          <a:lstStyle/>
          <a:p>
            <a:r>
              <a:rPr lang="en-US" sz="1050" dirty="0">
                <a:latin typeface="Times New Roman" panose="02020603050405020304" pitchFamily="18" charset="0"/>
                <a:cs typeface="Times New Roman" panose="02020603050405020304" pitchFamily="18" charset="0"/>
              </a:rPr>
              <a:t>Recommended/Permitted</a:t>
            </a:r>
          </a:p>
        </p:txBody>
      </p:sp>
      <p:cxnSp>
        <p:nvCxnSpPr>
          <p:cNvPr id="17" name="Straight Connector 16">
            <a:extLst>
              <a:ext uri="{FF2B5EF4-FFF2-40B4-BE49-F238E27FC236}">
                <a16:creationId xmlns:a16="http://schemas.microsoft.com/office/drawing/2014/main" id="{A697AA08-6D03-44A5-B21C-090A55C856AF}"/>
              </a:ext>
            </a:extLst>
          </p:cNvPr>
          <p:cNvCxnSpPr>
            <a:cxnSpLocks/>
          </p:cNvCxnSpPr>
          <p:nvPr/>
        </p:nvCxnSpPr>
        <p:spPr>
          <a:xfrm flipV="1">
            <a:off x="3824288" y="2799629"/>
            <a:ext cx="2220222" cy="9681"/>
          </a:xfrm>
          <a:prstGeom prst="line">
            <a:avLst/>
          </a:prstGeom>
          <a:ln w="9525">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C53B016-2E01-4722-AABE-52C0FC543DB0}"/>
              </a:ext>
            </a:extLst>
          </p:cNvPr>
          <p:cNvCxnSpPr>
            <a:cxnSpLocks/>
          </p:cNvCxnSpPr>
          <p:nvPr/>
        </p:nvCxnSpPr>
        <p:spPr>
          <a:xfrm>
            <a:off x="5151757" y="3258251"/>
            <a:ext cx="0" cy="227218"/>
          </a:xfrm>
          <a:prstGeom prst="line">
            <a:avLst/>
          </a:prstGeom>
          <a:ln w="9525">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088F4530-2B81-4A52-BAC9-589E55C7ADCA}"/>
              </a:ext>
            </a:extLst>
          </p:cNvPr>
          <p:cNvCxnSpPr>
            <a:cxnSpLocks/>
          </p:cNvCxnSpPr>
          <p:nvPr/>
        </p:nvCxnSpPr>
        <p:spPr>
          <a:xfrm>
            <a:off x="6049271" y="2846063"/>
            <a:ext cx="0" cy="639406"/>
          </a:xfrm>
          <a:prstGeom prst="line">
            <a:avLst/>
          </a:prstGeom>
          <a:ln w="9525">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EB3B78F2-2CE9-4D23-B78B-4EE1E604BBEA}"/>
              </a:ext>
            </a:extLst>
          </p:cNvPr>
          <p:cNvCxnSpPr>
            <a:cxnSpLocks/>
          </p:cNvCxnSpPr>
          <p:nvPr/>
        </p:nvCxnSpPr>
        <p:spPr>
          <a:xfrm>
            <a:off x="3833813" y="3264382"/>
            <a:ext cx="1304925" cy="0"/>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79EE232D-D14B-4078-BB5A-498F599699A1}"/>
              </a:ext>
            </a:extLst>
          </p:cNvPr>
          <p:cNvCxnSpPr>
            <a:cxnSpLocks/>
          </p:cNvCxnSpPr>
          <p:nvPr/>
        </p:nvCxnSpPr>
        <p:spPr>
          <a:xfrm>
            <a:off x="6044510" y="2135572"/>
            <a:ext cx="0" cy="664057"/>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77BE1E07-484C-4AD3-8432-7603652BB40B}"/>
              </a:ext>
            </a:extLst>
          </p:cNvPr>
          <p:cNvSpPr txBox="1"/>
          <p:nvPr/>
        </p:nvSpPr>
        <p:spPr>
          <a:xfrm>
            <a:off x="3823422" y="3214691"/>
            <a:ext cx="1266069" cy="338554"/>
          </a:xfrm>
          <a:prstGeom prst="rect">
            <a:avLst/>
          </a:prstGeom>
          <a:noFill/>
        </p:spPr>
        <p:txBody>
          <a:bodyPr wrap="square" rtlCol="0">
            <a:spAutoFit/>
          </a:bodyPr>
          <a:lstStyle/>
          <a:p>
            <a:r>
              <a:rPr lang="en-US" sz="800" dirty="0">
                <a:latin typeface="Times New Roman" panose="02020603050405020304" pitchFamily="18" charset="0"/>
                <a:cs typeface="Times New Roman" panose="02020603050405020304" pitchFamily="18" charset="0"/>
              </a:rPr>
              <a:t>Not Permitted </a:t>
            </a:r>
          </a:p>
          <a:p>
            <a:r>
              <a:rPr lang="en-US" sz="800" dirty="0">
                <a:latin typeface="Times New Roman" panose="02020603050405020304" pitchFamily="18" charset="0"/>
                <a:cs typeface="Times New Roman" panose="02020603050405020304" pitchFamily="18" charset="0"/>
              </a:rPr>
              <a:t>(need 2 </a:t>
            </a:r>
            <a:r>
              <a:rPr lang="en-US" sz="800" dirty="0" err="1">
                <a:latin typeface="Times New Roman" panose="02020603050405020304" pitchFamily="18" charset="0"/>
                <a:cs typeface="Times New Roman" panose="02020603050405020304" pitchFamily="18" charset="0"/>
              </a:rPr>
              <a:t>hr</a:t>
            </a:r>
            <a:r>
              <a:rPr lang="en-US" sz="800" dirty="0">
                <a:latin typeface="Times New Roman" panose="02020603050405020304" pitchFamily="18" charset="0"/>
                <a:cs typeface="Times New Roman" panose="02020603050405020304" pitchFamily="18" charset="0"/>
              </a:rPr>
              <a:t> minimum time)</a:t>
            </a:r>
            <a:endParaRPr lang="en-US" sz="600" dirty="0">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4680F953-DF5A-4EA2-AF42-F2DAD3A5BA0A}"/>
              </a:ext>
            </a:extLst>
          </p:cNvPr>
          <p:cNvSpPr txBox="1"/>
          <p:nvPr/>
        </p:nvSpPr>
        <p:spPr>
          <a:xfrm rot="16200000">
            <a:off x="5565366" y="2462624"/>
            <a:ext cx="1364786" cy="338554"/>
          </a:xfrm>
          <a:prstGeom prst="rect">
            <a:avLst/>
          </a:prstGeom>
          <a:noFill/>
        </p:spPr>
        <p:txBody>
          <a:bodyPr wrap="square" rtlCol="0">
            <a:spAutoFit/>
          </a:bodyPr>
          <a:lstStyle/>
          <a:p>
            <a:r>
              <a:rPr lang="en-US" sz="800" dirty="0">
                <a:latin typeface="Times New Roman" panose="02020603050405020304" pitchFamily="18" charset="0"/>
                <a:cs typeface="Times New Roman" panose="02020603050405020304" pitchFamily="18" charset="0"/>
              </a:rPr>
              <a:t>Not Permitted</a:t>
            </a:r>
          </a:p>
          <a:p>
            <a:r>
              <a:rPr lang="en-US" sz="800" dirty="0">
                <a:latin typeface="Times New Roman" panose="02020603050405020304" pitchFamily="18" charset="0"/>
                <a:cs typeface="Times New Roman" panose="02020603050405020304" pitchFamily="18" charset="0"/>
              </a:rPr>
              <a:t>(too far apart)</a:t>
            </a:r>
          </a:p>
        </p:txBody>
      </p:sp>
      <p:cxnSp>
        <p:nvCxnSpPr>
          <p:cNvPr id="25" name="Straight Connector 24">
            <a:extLst>
              <a:ext uri="{FF2B5EF4-FFF2-40B4-BE49-F238E27FC236}">
                <a16:creationId xmlns:a16="http://schemas.microsoft.com/office/drawing/2014/main" id="{D88EE2D8-0F8F-495B-B664-D07375B0F252}"/>
              </a:ext>
            </a:extLst>
          </p:cNvPr>
          <p:cNvCxnSpPr>
            <a:cxnSpLocks/>
          </p:cNvCxnSpPr>
          <p:nvPr/>
        </p:nvCxnSpPr>
        <p:spPr>
          <a:xfrm flipV="1">
            <a:off x="5138738" y="2809310"/>
            <a:ext cx="890497" cy="461298"/>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FAE43E79-9BA0-47F9-B038-B225B0871285}"/>
              </a:ext>
            </a:extLst>
          </p:cNvPr>
          <p:cNvCxnSpPr>
            <a:cxnSpLocks/>
          </p:cNvCxnSpPr>
          <p:nvPr/>
        </p:nvCxnSpPr>
        <p:spPr>
          <a:xfrm flipV="1">
            <a:off x="3824288" y="3025851"/>
            <a:ext cx="1759698" cy="7928"/>
          </a:xfrm>
          <a:prstGeom prst="line">
            <a:avLst/>
          </a:prstGeom>
          <a:ln w="9525">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1A3A4826-51CE-4971-A350-3D283241A967}"/>
              </a:ext>
            </a:extLst>
          </p:cNvPr>
          <p:cNvCxnSpPr>
            <a:cxnSpLocks/>
          </p:cNvCxnSpPr>
          <p:nvPr/>
        </p:nvCxnSpPr>
        <p:spPr>
          <a:xfrm flipH="1">
            <a:off x="5602078" y="3051460"/>
            <a:ext cx="1463" cy="425596"/>
          </a:xfrm>
          <a:prstGeom prst="line">
            <a:avLst/>
          </a:prstGeom>
          <a:ln w="9525">
            <a:solidFill>
              <a:schemeClr val="tx2"/>
            </a:solidFill>
            <a:prstDash val="dash"/>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7B157362-5EBB-490E-B387-E9A750191AA8}"/>
              </a:ext>
            </a:extLst>
          </p:cNvPr>
          <p:cNvSpPr txBox="1"/>
          <p:nvPr/>
        </p:nvSpPr>
        <p:spPr>
          <a:xfrm rot="20029510">
            <a:off x="5179728" y="3073234"/>
            <a:ext cx="1036184" cy="215444"/>
          </a:xfrm>
          <a:prstGeom prst="rect">
            <a:avLst/>
          </a:prstGeom>
          <a:noFill/>
        </p:spPr>
        <p:txBody>
          <a:bodyPr wrap="square" rtlCol="0">
            <a:spAutoFit/>
          </a:bodyPr>
          <a:lstStyle/>
          <a:p>
            <a:r>
              <a:rPr lang="en-US" sz="800" dirty="0">
                <a:latin typeface="Times New Roman" panose="02020603050405020304" pitchFamily="18" charset="0"/>
                <a:cs typeface="Times New Roman" panose="02020603050405020304" pitchFamily="18" charset="0"/>
              </a:rPr>
              <a:t>Not Permitted</a:t>
            </a:r>
          </a:p>
        </p:txBody>
      </p:sp>
      <p:sp>
        <p:nvSpPr>
          <p:cNvPr id="3" name="Date Placeholder 2">
            <a:extLst>
              <a:ext uri="{FF2B5EF4-FFF2-40B4-BE49-F238E27FC236}">
                <a16:creationId xmlns:a16="http://schemas.microsoft.com/office/drawing/2014/main" id="{A42B3761-96E2-4083-B362-28A863F46559}"/>
              </a:ext>
            </a:extLst>
          </p:cNvPr>
          <p:cNvSpPr>
            <a:spLocks noGrp="1"/>
          </p:cNvSpPr>
          <p:nvPr>
            <p:ph type="dt" sz="half" idx="10"/>
          </p:nvPr>
        </p:nvSpPr>
        <p:spPr/>
        <p:txBody>
          <a:bodyPr/>
          <a:lstStyle/>
          <a:p>
            <a:r>
              <a:rPr lang="en-US"/>
              <a:t>2023-10-16</a:t>
            </a:r>
          </a:p>
        </p:txBody>
      </p:sp>
      <p:sp>
        <p:nvSpPr>
          <p:cNvPr id="4" name="Footer Placeholder 3">
            <a:extLst>
              <a:ext uri="{FF2B5EF4-FFF2-40B4-BE49-F238E27FC236}">
                <a16:creationId xmlns:a16="http://schemas.microsoft.com/office/drawing/2014/main" id="{08052C48-4B0A-4476-8ED1-53987D8C5774}"/>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3132D2E1-5EC7-4D73-9C04-4D7B43072BEB}"/>
              </a:ext>
            </a:extLst>
          </p:cNvPr>
          <p:cNvSpPr>
            <a:spLocks noGrp="1"/>
          </p:cNvSpPr>
          <p:nvPr>
            <p:ph type="sldNum" sz="quarter" idx="12"/>
          </p:nvPr>
        </p:nvSpPr>
        <p:spPr/>
        <p:txBody>
          <a:bodyPr/>
          <a:lstStyle/>
          <a:p>
            <a:fld id="{D3D538F9-49A3-B84F-B36B-A7030CDE5D5B}" type="slidenum">
              <a:rPr lang="en-US" smtClean="0"/>
              <a:t>67</a:t>
            </a:fld>
            <a:endParaRPr lang="en-US"/>
          </a:p>
        </p:txBody>
      </p:sp>
      <p:sp>
        <p:nvSpPr>
          <p:cNvPr id="27" name="TextBox 26">
            <a:extLst>
              <a:ext uri="{FF2B5EF4-FFF2-40B4-BE49-F238E27FC236}">
                <a16:creationId xmlns:a16="http://schemas.microsoft.com/office/drawing/2014/main" id="{0FD9F66D-5D2D-4546-AB5D-8E86BBFED807}"/>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38754778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latin typeface="Times New Roman" panose="02020603050405020304" pitchFamily="18" charset="0"/>
                <a:cs typeface="Times New Roman" panose="02020603050405020304" pitchFamily="18" charset="0"/>
              </a:rPr>
              <a:t>Requirements for Vertical Control</a:t>
            </a:r>
          </a:p>
        </p:txBody>
      </p:sp>
      <p:sp>
        <p:nvSpPr>
          <p:cNvPr id="3" name="Content Placeholder 2"/>
          <p:cNvSpPr>
            <a:spLocks noGrp="1"/>
          </p:cNvSpPr>
          <p:nvPr>
            <p:ph idx="1"/>
          </p:nvPr>
        </p:nvSpPr>
        <p:spPr>
          <a:xfrm>
            <a:off x="342900" y="1543050"/>
            <a:ext cx="6333565" cy="2957512"/>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Deep dive on control mark spacing</a:t>
            </a:r>
          </a:p>
          <a:p>
            <a:pPr marL="0" indent="0">
              <a:buNone/>
            </a:pPr>
            <a:endParaRPr lang="en-US" sz="1500" dirty="0">
              <a:latin typeface="Times New Roman" panose="02020603050405020304" pitchFamily="18" charset="0"/>
              <a:cs typeface="Times New Roman" panose="02020603050405020304" pitchFamily="18" charset="0"/>
            </a:endParaRPr>
          </a:p>
        </p:txBody>
      </p:sp>
      <p:sp>
        <p:nvSpPr>
          <p:cNvPr id="12" name="Content Placeholder 2"/>
          <p:cNvSpPr txBox="1">
            <a:spLocks/>
          </p:cNvSpPr>
          <p:nvPr/>
        </p:nvSpPr>
        <p:spPr>
          <a:xfrm>
            <a:off x="183412" y="2095882"/>
            <a:ext cx="3530123" cy="2417267"/>
          </a:xfrm>
          <a:prstGeom prst="rect">
            <a:avLst/>
          </a:prstGeom>
        </p:spPr>
        <p:txBody>
          <a:bodyPr vert="horz" lIns="68580" tIns="34290" rIns="68580" bIns="34290" rtlCol="0">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en-US" sz="1350" dirty="0">
                <a:latin typeface="Times New Roman" panose="02020603050405020304" pitchFamily="18" charset="0"/>
                <a:cs typeface="Times New Roman" panose="02020603050405020304" pitchFamily="18" charset="0"/>
              </a:rPr>
              <a:t>Occupy bench marks with “valid” existing orthometric heights</a:t>
            </a:r>
          </a:p>
          <a:p>
            <a:pPr lvl="1"/>
            <a:r>
              <a:rPr lang="en-US" altLang="en-US" sz="1350" dirty="0">
                <a:latin typeface="Times New Roman" panose="02020603050405020304" pitchFamily="18" charset="0"/>
                <a:cs typeface="Times New Roman" panose="02020603050405020304" pitchFamily="18" charset="0"/>
              </a:rPr>
              <a:t>Distributed every ~30-50 km</a:t>
            </a:r>
          </a:p>
          <a:p>
            <a:pPr lvl="1"/>
            <a:r>
              <a:rPr lang="en-US" altLang="en-US" sz="1350" i="1" dirty="0">
                <a:solidFill>
                  <a:srgbClr val="FF0000"/>
                </a:solidFill>
                <a:latin typeface="Times New Roman" panose="02020603050405020304" pitchFamily="18" charset="0"/>
                <a:cs typeface="Times New Roman" panose="02020603050405020304" pitchFamily="18" charset="0"/>
              </a:rPr>
              <a:t>Minimum</a:t>
            </a:r>
            <a:r>
              <a:rPr lang="en-US" altLang="en-US" sz="1350" dirty="0">
                <a:solidFill>
                  <a:srgbClr val="FF0000"/>
                </a:solidFill>
                <a:latin typeface="Times New Roman" panose="02020603050405020304" pitchFamily="18" charset="0"/>
                <a:cs typeface="Times New Roman" panose="02020603050405020304" pitchFamily="18" charset="0"/>
              </a:rPr>
              <a:t> of two (2) valid control marks per non-control or new mark</a:t>
            </a:r>
          </a:p>
          <a:p>
            <a:pPr lvl="1"/>
            <a:r>
              <a:rPr lang="en-US" altLang="en-US" sz="1350" dirty="0">
                <a:latin typeface="Times New Roman" panose="02020603050405020304" pitchFamily="18" charset="0"/>
                <a:cs typeface="Times New Roman" panose="02020603050405020304" pitchFamily="18" charset="0"/>
              </a:rPr>
              <a:t>Adhere to distance-occupation requirement</a:t>
            </a:r>
          </a:p>
          <a:p>
            <a:r>
              <a:rPr lang="en-US" altLang="en-US" sz="1350" dirty="0">
                <a:latin typeface="Times New Roman" panose="02020603050405020304" pitchFamily="18" charset="0"/>
                <a:cs typeface="Times New Roman" panose="02020603050405020304" pitchFamily="18" charset="0"/>
              </a:rPr>
              <a:t>Use latest hybrid geoid model (i.e., GEOID18)</a:t>
            </a:r>
          </a:p>
          <a:p>
            <a:pPr lvl="1"/>
            <a:r>
              <a:rPr lang="en-US" altLang="en-US" sz="1350" i="1" dirty="0">
                <a:latin typeface="Times New Roman" panose="02020603050405020304" pitchFamily="18" charset="0"/>
                <a:cs typeface="Times New Roman" panose="02020603050405020304" pitchFamily="18" charset="0"/>
              </a:rPr>
              <a:t>H</a:t>
            </a:r>
            <a:r>
              <a:rPr lang="en-US" altLang="en-US" sz="1350" dirty="0">
                <a:latin typeface="Times New Roman" panose="02020603050405020304" pitchFamily="18" charset="0"/>
                <a:cs typeface="Times New Roman" panose="02020603050405020304" pitchFamily="18" charset="0"/>
              </a:rPr>
              <a:t> = </a:t>
            </a:r>
            <a:r>
              <a:rPr lang="en-US" altLang="en-US" sz="1350" i="1" dirty="0">
                <a:latin typeface="Times New Roman" panose="02020603050405020304" pitchFamily="18" charset="0"/>
                <a:cs typeface="Times New Roman" panose="02020603050405020304" pitchFamily="18" charset="0"/>
              </a:rPr>
              <a:t>h</a:t>
            </a:r>
            <a:r>
              <a:rPr lang="en-US" altLang="en-US" sz="1350" dirty="0">
                <a:latin typeface="Times New Roman" panose="02020603050405020304" pitchFamily="18" charset="0"/>
                <a:cs typeface="Times New Roman" panose="02020603050405020304" pitchFamily="18" charset="0"/>
              </a:rPr>
              <a:t> - </a:t>
            </a:r>
            <a:r>
              <a:rPr lang="en-US" altLang="en-US" sz="1350" i="1" dirty="0">
                <a:latin typeface="Times New Roman" panose="02020603050405020304" pitchFamily="18" charset="0"/>
                <a:cs typeface="Times New Roman" panose="02020603050405020304" pitchFamily="18" charset="0"/>
              </a:rPr>
              <a:t>N</a:t>
            </a:r>
          </a:p>
          <a:p>
            <a:r>
              <a:rPr lang="en-US" altLang="en-US" sz="1350" dirty="0">
                <a:latin typeface="Times New Roman" panose="02020603050405020304" pitchFamily="18" charset="0"/>
                <a:cs typeface="Times New Roman" panose="02020603050405020304" pitchFamily="18" charset="0"/>
              </a:rPr>
              <a:t>Perform constrained vertical least squares adjustments of the GNSS network holding the vertical control heights constrained</a:t>
            </a:r>
          </a:p>
        </p:txBody>
      </p:sp>
      <p:grpSp>
        <p:nvGrpSpPr>
          <p:cNvPr id="34" name="Group 33"/>
          <p:cNvGrpSpPr>
            <a:grpSpLocks noChangeAspect="1"/>
          </p:cNvGrpSpPr>
          <p:nvPr/>
        </p:nvGrpSpPr>
        <p:grpSpPr>
          <a:xfrm>
            <a:off x="4174885" y="1459990"/>
            <a:ext cx="2260640" cy="2229016"/>
            <a:chOff x="2280225" y="870115"/>
            <a:chExt cx="3314573" cy="3268206"/>
          </a:xfrm>
        </p:grpSpPr>
        <p:sp>
          <p:nvSpPr>
            <p:cNvPr id="35" name="TextBox 34"/>
            <p:cNvSpPr txBox="1"/>
            <p:nvPr/>
          </p:nvSpPr>
          <p:spPr>
            <a:xfrm rot="18294379">
              <a:off x="3174533" y="890389"/>
              <a:ext cx="1412863" cy="1372315"/>
            </a:xfrm>
            <a:prstGeom prst="rect">
              <a:avLst/>
            </a:prstGeom>
            <a:noFill/>
          </p:spPr>
          <p:txBody>
            <a:bodyPr wrap="square" rtlCol="0">
              <a:prstTxWarp prst="textCircle">
                <a:avLst>
                  <a:gd name="adj" fmla="val 17123347"/>
                </a:avLst>
              </a:prstTxWarp>
              <a:spAutoFit/>
            </a:bodyPr>
            <a:lstStyle/>
            <a:p>
              <a:r>
                <a:rPr lang="en-US" sz="1350" dirty="0">
                  <a:latin typeface="Times New Roman" panose="02020603050405020304" pitchFamily="18" charset="0"/>
                  <a:cs typeface="Times New Roman" panose="02020603050405020304" pitchFamily="18" charset="0"/>
                </a:rPr>
                <a:t>30km radius</a:t>
              </a:r>
            </a:p>
          </p:txBody>
        </p:sp>
        <p:grpSp>
          <p:nvGrpSpPr>
            <p:cNvPr id="40" name="Group 39"/>
            <p:cNvGrpSpPr/>
            <p:nvPr/>
          </p:nvGrpSpPr>
          <p:grpSpPr>
            <a:xfrm>
              <a:off x="2280225" y="952000"/>
              <a:ext cx="3314573" cy="3186321"/>
              <a:chOff x="2280225" y="952000"/>
              <a:chExt cx="3314573" cy="3186321"/>
            </a:xfrm>
          </p:grpSpPr>
          <p:sp>
            <p:nvSpPr>
              <p:cNvPr id="41" name="Oval 40"/>
              <p:cNvSpPr/>
              <p:nvPr/>
            </p:nvSpPr>
            <p:spPr>
              <a:xfrm>
                <a:off x="3296018" y="2915213"/>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2" name="Oval 41"/>
              <p:cNvSpPr/>
              <p:nvPr/>
            </p:nvSpPr>
            <p:spPr>
              <a:xfrm>
                <a:off x="2280225" y="2696867"/>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3" name="Oval 42"/>
              <p:cNvSpPr/>
              <p:nvPr/>
            </p:nvSpPr>
            <p:spPr>
              <a:xfrm>
                <a:off x="2580612" y="1683751"/>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4" name="Oval 43"/>
              <p:cNvSpPr/>
              <p:nvPr/>
            </p:nvSpPr>
            <p:spPr>
              <a:xfrm>
                <a:off x="3308191" y="2080813"/>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5" name="Oval 44"/>
              <p:cNvSpPr/>
              <p:nvPr/>
            </p:nvSpPr>
            <p:spPr>
              <a:xfrm>
                <a:off x="4371690" y="2080813"/>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6" name="Oval 45"/>
              <p:cNvSpPr/>
              <p:nvPr/>
            </p:nvSpPr>
            <p:spPr>
              <a:xfrm>
                <a:off x="4081653" y="1369645"/>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7" name="Oval 46"/>
              <p:cNvSpPr/>
              <p:nvPr/>
            </p:nvSpPr>
            <p:spPr>
              <a:xfrm>
                <a:off x="3269410" y="952000"/>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8" name="Oval 47"/>
              <p:cNvSpPr/>
              <p:nvPr/>
            </p:nvSpPr>
            <p:spPr>
              <a:xfrm>
                <a:off x="3818143" y="1500733"/>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9" name="Oval 48"/>
              <p:cNvSpPr/>
              <p:nvPr/>
            </p:nvSpPr>
            <p:spPr>
              <a:xfrm>
                <a:off x="4630386" y="1918378"/>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0" name="Oval 49"/>
              <p:cNvSpPr/>
              <p:nvPr/>
            </p:nvSpPr>
            <p:spPr>
              <a:xfrm>
                <a:off x="3170375" y="2997378"/>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1" name="Oval 50"/>
              <p:cNvSpPr/>
              <p:nvPr/>
            </p:nvSpPr>
            <p:spPr>
              <a:xfrm>
                <a:off x="4920423" y="2625693"/>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2" name="Oval 51"/>
              <p:cNvSpPr/>
              <p:nvPr/>
            </p:nvSpPr>
            <p:spPr>
              <a:xfrm>
                <a:off x="3845446" y="3458651"/>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3" name="Oval 52"/>
              <p:cNvSpPr/>
              <p:nvPr/>
            </p:nvSpPr>
            <p:spPr>
              <a:xfrm>
                <a:off x="3860678" y="2625692"/>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4" name="Oval 53"/>
              <p:cNvSpPr/>
              <p:nvPr/>
            </p:nvSpPr>
            <p:spPr>
              <a:xfrm>
                <a:off x="3125871" y="2232484"/>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5" name="Oval 54"/>
              <p:cNvSpPr/>
              <p:nvPr/>
            </p:nvSpPr>
            <p:spPr>
              <a:xfrm>
                <a:off x="2828958" y="3241100"/>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6" name="Oval 55"/>
              <p:cNvSpPr/>
              <p:nvPr/>
            </p:nvSpPr>
            <p:spPr>
              <a:xfrm>
                <a:off x="4831686" y="2360684"/>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7" name="Oval 56"/>
              <p:cNvSpPr/>
              <p:nvPr/>
            </p:nvSpPr>
            <p:spPr>
              <a:xfrm>
                <a:off x="3891580" y="1827889"/>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8" name="Oval 57"/>
              <p:cNvSpPr/>
              <p:nvPr/>
            </p:nvSpPr>
            <p:spPr>
              <a:xfrm>
                <a:off x="4366875" y="2134982"/>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9" name="Oval 58"/>
              <p:cNvSpPr/>
              <p:nvPr/>
            </p:nvSpPr>
            <p:spPr>
              <a:xfrm>
                <a:off x="3359815" y="1790183"/>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60" name="Oval 59"/>
              <p:cNvSpPr/>
              <p:nvPr/>
            </p:nvSpPr>
            <p:spPr>
              <a:xfrm>
                <a:off x="3098800" y="2584114"/>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61" name="Oval 60"/>
              <p:cNvSpPr/>
              <p:nvPr/>
            </p:nvSpPr>
            <p:spPr>
              <a:xfrm>
                <a:off x="3828759" y="3124108"/>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62" name="Oval 61"/>
              <p:cNvSpPr/>
              <p:nvPr/>
            </p:nvSpPr>
            <p:spPr>
              <a:xfrm>
                <a:off x="3820837" y="2314742"/>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63" name="Oval 62"/>
              <p:cNvSpPr/>
              <p:nvPr/>
            </p:nvSpPr>
            <p:spPr>
              <a:xfrm>
                <a:off x="4387654" y="3066915"/>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grpSp>
      <p:sp>
        <p:nvSpPr>
          <p:cNvPr id="68" name="Oval 67">
            <a:extLst>
              <a:ext uri="{FF2B5EF4-FFF2-40B4-BE49-F238E27FC236}">
                <a16:creationId xmlns:a16="http://schemas.microsoft.com/office/drawing/2014/main" id="{B9EEBFCD-C0DD-4EEF-A36D-B1DC623EA422}"/>
              </a:ext>
            </a:extLst>
          </p:cNvPr>
          <p:cNvSpPr/>
          <p:nvPr/>
        </p:nvSpPr>
        <p:spPr>
          <a:xfrm>
            <a:off x="4622077" y="3741206"/>
            <a:ext cx="94232" cy="9423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9" name="Oval 68">
            <a:extLst>
              <a:ext uri="{FF2B5EF4-FFF2-40B4-BE49-F238E27FC236}">
                <a16:creationId xmlns:a16="http://schemas.microsoft.com/office/drawing/2014/main" id="{91582A7A-B01D-4705-8EEF-335A16260D58}"/>
              </a:ext>
            </a:extLst>
          </p:cNvPr>
          <p:cNvSpPr/>
          <p:nvPr/>
        </p:nvSpPr>
        <p:spPr>
          <a:xfrm>
            <a:off x="4622077" y="4202869"/>
            <a:ext cx="94232" cy="9423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0" name="TextBox 69">
            <a:extLst>
              <a:ext uri="{FF2B5EF4-FFF2-40B4-BE49-F238E27FC236}">
                <a16:creationId xmlns:a16="http://schemas.microsoft.com/office/drawing/2014/main" id="{5DF49EB6-6123-4FF4-A96D-B92153B841E9}"/>
              </a:ext>
            </a:extLst>
          </p:cNvPr>
          <p:cNvSpPr txBox="1"/>
          <p:nvPr/>
        </p:nvSpPr>
        <p:spPr>
          <a:xfrm>
            <a:off x="4797705" y="3728651"/>
            <a:ext cx="1698979" cy="461665"/>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Existing vertical survey control mark (7)</a:t>
            </a:r>
          </a:p>
        </p:txBody>
      </p:sp>
      <p:sp>
        <p:nvSpPr>
          <p:cNvPr id="71" name="TextBox 70">
            <a:extLst>
              <a:ext uri="{FF2B5EF4-FFF2-40B4-BE49-F238E27FC236}">
                <a16:creationId xmlns:a16="http://schemas.microsoft.com/office/drawing/2014/main" id="{DF409344-4588-4E3E-B2BF-0F42EF418E38}"/>
              </a:ext>
            </a:extLst>
          </p:cNvPr>
          <p:cNvSpPr txBox="1"/>
          <p:nvPr/>
        </p:nvSpPr>
        <p:spPr>
          <a:xfrm>
            <a:off x="4797705" y="4123027"/>
            <a:ext cx="2122061" cy="276999"/>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New survey control mark (9)</a:t>
            </a:r>
          </a:p>
        </p:txBody>
      </p:sp>
      <p:sp>
        <p:nvSpPr>
          <p:cNvPr id="4" name="Date Placeholder 3">
            <a:extLst>
              <a:ext uri="{FF2B5EF4-FFF2-40B4-BE49-F238E27FC236}">
                <a16:creationId xmlns:a16="http://schemas.microsoft.com/office/drawing/2014/main" id="{D162F6C2-4305-4D28-A696-2A1D91765058}"/>
              </a:ext>
            </a:extLst>
          </p:cNvPr>
          <p:cNvSpPr>
            <a:spLocks noGrp="1"/>
          </p:cNvSpPr>
          <p:nvPr>
            <p:ph type="dt" sz="half" idx="10"/>
          </p:nvPr>
        </p:nvSpPr>
        <p:spPr/>
        <p:txBody>
          <a:bodyPr/>
          <a:lstStyle/>
          <a:p>
            <a:r>
              <a:rPr lang="en-US"/>
              <a:t>2023-10-16</a:t>
            </a:r>
          </a:p>
        </p:txBody>
      </p:sp>
      <p:sp>
        <p:nvSpPr>
          <p:cNvPr id="5" name="Footer Placeholder 4">
            <a:extLst>
              <a:ext uri="{FF2B5EF4-FFF2-40B4-BE49-F238E27FC236}">
                <a16:creationId xmlns:a16="http://schemas.microsoft.com/office/drawing/2014/main" id="{76E5917A-1C22-43CD-9094-DC4D08868226}"/>
              </a:ext>
            </a:extLst>
          </p:cNvPr>
          <p:cNvSpPr>
            <a:spLocks noGrp="1"/>
          </p:cNvSpPr>
          <p:nvPr>
            <p:ph type="ftr" sz="quarter" idx="11"/>
          </p:nvPr>
        </p:nvSpPr>
        <p:spPr/>
        <p:txBody>
          <a:bodyPr/>
          <a:lstStyle/>
          <a:p>
            <a:r>
              <a:rPr lang="en-US"/>
              <a:t>Planning and Execution of an OPUS Project</a:t>
            </a:r>
          </a:p>
        </p:txBody>
      </p:sp>
      <p:sp>
        <p:nvSpPr>
          <p:cNvPr id="6" name="Slide Number Placeholder 5">
            <a:extLst>
              <a:ext uri="{FF2B5EF4-FFF2-40B4-BE49-F238E27FC236}">
                <a16:creationId xmlns:a16="http://schemas.microsoft.com/office/drawing/2014/main" id="{CCD02421-F197-460E-8057-BCCE0F658B35}"/>
              </a:ext>
            </a:extLst>
          </p:cNvPr>
          <p:cNvSpPr>
            <a:spLocks noGrp="1"/>
          </p:cNvSpPr>
          <p:nvPr>
            <p:ph type="sldNum" sz="quarter" idx="12"/>
          </p:nvPr>
        </p:nvSpPr>
        <p:spPr/>
        <p:txBody>
          <a:bodyPr/>
          <a:lstStyle/>
          <a:p>
            <a:fld id="{D3D538F9-49A3-B84F-B36B-A7030CDE5D5B}" type="slidenum">
              <a:rPr lang="en-US" smtClean="0"/>
              <a:t>68</a:t>
            </a:fld>
            <a:endParaRPr lang="en-US"/>
          </a:p>
        </p:txBody>
      </p:sp>
      <p:sp>
        <p:nvSpPr>
          <p:cNvPr id="38" name="TextBox 37">
            <a:extLst>
              <a:ext uri="{FF2B5EF4-FFF2-40B4-BE49-F238E27FC236}">
                <a16:creationId xmlns:a16="http://schemas.microsoft.com/office/drawing/2014/main" id="{FEDAAF3C-777B-4BFF-A7E6-3C51D1533218}"/>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6230383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latin typeface="Times New Roman" panose="02020603050405020304" pitchFamily="18" charset="0"/>
                <a:cs typeface="Times New Roman" panose="02020603050405020304" pitchFamily="18" charset="0"/>
              </a:rPr>
              <a:t>Requirements for Vertical Control</a:t>
            </a:r>
          </a:p>
        </p:txBody>
      </p:sp>
      <p:sp>
        <p:nvSpPr>
          <p:cNvPr id="3" name="Content Placeholder 2"/>
          <p:cNvSpPr>
            <a:spLocks noGrp="1"/>
          </p:cNvSpPr>
          <p:nvPr>
            <p:ph idx="1"/>
          </p:nvPr>
        </p:nvSpPr>
        <p:spPr>
          <a:xfrm>
            <a:off x="306906" y="1253408"/>
            <a:ext cx="6331767" cy="2957512"/>
          </a:xfrm>
        </p:spPr>
        <p:txBody>
          <a:bodyPr>
            <a:noAutofit/>
          </a:bodyPr>
          <a:lstStyle/>
          <a:p>
            <a:pPr marL="0" indent="0">
              <a:buNone/>
            </a:pPr>
            <a:r>
              <a:rPr lang="en-US" sz="1500" dirty="0">
                <a:latin typeface="Times New Roman" panose="02020603050405020304" pitchFamily="18" charset="0"/>
                <a:cs typeface="Times New Roman" panose="02020603050405020304" pitchFamily="18" charset="0"/>
              </a:rPr>
              <a:t>If you choose 2 hour occupations - how many valid existing vertical control marks would you need* to “cover” the new marks?</a:t>
            </a:r>
          </a:p>
        </p:txBody>
      </p:sp>
      <p:sp>
        <p:nvSpPr>
          <p:cNvPr id="4" name="TextBox 3"/>
          <p:cNvSpPr txBox="1"/>
          <p:nvPr/>
        </p:nvSpPr>
        <p:spPr>
          <a:xfrm>
            <a:off x="166407" y="4166288"/>
            <a:ext cx="1865780" cy="253916"/>
          </a:xfrm>
          <a:prstGeom prst="rect">
            <a:avLst/>
          </a:prstGeom>
          <a:noFill/>
        </p:spPr>
        <p:txBody>
          <a:bodyPr wrap="square" rtlCol="0">
            <a:spAutoFit/>
          </a:bodyPr>
          <a:lstStyle/>
          <a:p>
            <a:r>
              <a:rPr lang="en-US" sz="1050" dirty="0">
                <a:latin typeface="Times New Roman" panose="02020603050405020304" pitchFamily="18" charset="0"/>
                <a:cs typeface="Times New Roman" panose="02020603050405020304" pitchFamily="18" charset="0"/>
              </a:rPr>
              <a:t>*At a minimum</a:t>
            </a:r>
          </a:p>
        </p:txBody>
      </p:sp>
      <p:sp>
        <p:nvSpPr>
          <p:cNvPr id="65" name="Oval 64"/>
          <p:cNvSpPr/>
          <p:nvPr/>
        </p:nvSpPr>
        <p:spPr>
          <a:xfrm>
            <a:off x="4622077" y="3820036"/>
            <a:ext cx="94232" cy="94232"/>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6" name="Oval 65"/>
          <p:cNvSpPr/>
          <p:nvPr/>
        </p:nvSpPr>
        <p:spPr>
          <a:xfrm>
            <a:off x="4622077" y="4202869"/>
            <a:ext cx="94232" cy="94232"/>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7" name="TextBox 66"/>
          <p:cNvSpPr txBox="1"/>
          <p:nvPr/>
        </p:nvSpPr>
        <p:spPr>
          <a:xfrm>
            <a:off x="4797705" y="3728651"/>
            <a:ext cx="1698979" cy="461665"/>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Existing vertical survey control mark (7)</a:t>
            </a:r>
          </a:p>
        </p:txBody>
      </p:sp>
      <p:sp>
        <p:nvSpPr>
          <p:cNvPr id="68" name="TextBox 67"/>
          <p:cNvSpPr txBox="1"/>
          <p:nvPr/>
        </p:nvSpPr>
        <p:spPr>
          <a:xfrm>
            <a:off x="4797705" y="4123027"/>
            <a:ext cx="2122061" cy="276999"/>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New survey control mark (9)</a:t>
            </a:r>
          </a:p>
        </p:txBody>
      </p:sp>
      <p:grpSp>
        <p:nvGrpSpPr>
          <p:cNvPr id="35" name="Group 34"/>
          <p:cNvGrpSpPr/>
          <p:nvPr/>
        </p:nvGrpSpPr>
        <p:grpSpPr>
          <a:xfrm>
            <a:off x="1710169" y="1945966"/>
            <a:ext cx="2485930" cy="2451155"/>
            <a:chOff x="2280225" y="870115"/>
            <a:chExt cx="3314573" cy="3268206"/>
          </a:xfrm>
        </p:grpSpPr>
        <p:sp>
          <p:nvSpPr>
            <p:cNvPr id="36" name="TextBox 35"/>
            <p:cNvSpPr txBox="1"/>
            <p:nvPr/>
          </p:nvSpPr>
          <p:spPr>
            <a:xfrm rot="18294379">
              <a:off x="3174533" y="890389"/>
              <a:ext cx="1412863" cy="1372315"/>
            </a:xfrm>
            <a:prstGeom prst="rect">
              <a:avLst/>
            </a:prstGeom>
            <a:noFill/>
          </p:spPr>
          <p:txBody>
            <a:bodyPr wrap="square" rtlCol="0">
              <a:prstTxWarp prst="textCircle">
                <a:avLst>
                  <a:gd name="adj" fmla="val 17123347"/>
                </a:avLst>
              </a:prstTxWarp>
              <a:spAutoFit/>
            </a:bodyPr>
            <a:lstStyle/>
            <a:p>
              <a:r>
                <a:rPr lang="en-US" sz="1350" dirty="0">
                  <a:latin typeface="Times New Roman" panose="02020603050405020304" pitchFamily="18" charset="0"/>
                  <a:cs typeface="Times New Roman" panose="02020603050405020304" pitchFamily="18" charset="0"/>
                </a:rPr>
                <a:t>30km radius</a:t>
              </a:r>
            </a:p>
          </p:txBody>
        </p:sp>
        <p:grpSp>
          <p:nvGrpSpPr>
            <p:cNvPr id="37" name="Group 36"/>
            <p:cNvGrpSpPr/>
            <p:nvPr/>
          </p:nvGrpSpPr>
          <p:grpSpPr>
            <a:xfrm>
              <a:off x="2280225" y="952000"/>
              <a:ext cx="3314573" cy="3186321"/>
              <a:chOff x="2280225" y="952000"/>
              <a:chExt cx="3314573" cy="3186321"/>
            </a:xfrm>
          </p:grpSpPr>
          <p:sp>
            <p:nvSpPr>
              <p:cNvPr id="38" name="Oval 37"/>
              <p:cNvSpPr/>
              <p:nvPr/>
            </p:nvSpPr>
            <p:spPr>
              <a:xfrm>
                <a:off x="3296018" y="2915213"/>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9" name="Oval 38"/>
              <p:cNvSpPr/>
              <p:nvPr/>
            </p:nvSpPr>
            <p:spPr>
              <a:xfrm>
                <a:off x="2280225" y="2696867"/>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0" name="Oval 39"/>
              <p:cNvSpPr/>
              <p:nvPr/>
            </p:nvSpPr>
            <p:spPr>
              <a:xfrm>
                <a:off x="2580612" y="1683751"/>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1" name="Oval 40"/>
              <p:cNvSpPr/>
              <p:nvPr/>
            </p:nvSpPr>
            <p:spPr>
              <a:xfrm>
                <a:off x="3308191" y="2080813"/>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2" name="Oval 41"/>
              <p:cNvSpPr/>
              <p:nvPr/>
            </p:nvSpPr>
            <p:spPr>
              <a:xfrm>
                <a:off x="4371690" y="2080813"/>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3" name="Oval 42"/>
              <p:cNvSpPr/>
              <p:nvPr/>
            </p:nvSpPr>
            <p:spPr>
              <a:xfrm>
                <a:off x="4081653" y="1369645"/>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4" name="Oval 43"/>
              <p:cNvSpPr/>
              <p:nvPr/>
            </p:nvSpPr>
            <p:spPr>
              <a:xfrm>
                <a:off x="3269410" y="952000"/>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5" name="Oval 44"/>
              <p:cNvSpPr/>
              <p:nvPr/>
            </p:nvSpPr>
            <p:spPr>
              <a:xfrm>
                <a:off x="3818143" y="1500733"/>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6" name="Oval 45"/>
              <p:cNvSpPr/>
              <p:nvPr/>
            </p:nvSpPr>
            <p:spPr>
              <a:xfrm>
                <a:off x="4630386" y="1918378"/>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7" name="Oval 46"/>
              <p:cNvSpPr/>
              <p:nvPr/>
            </p:nvSpPr>
            <p:spPr>
              <a:xfrm>
                <a:off x="3170375" y="2997378"/>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8" name="Oval 47"/>
              <p:cNvSpPr/>
              <p:nvPr/>
            </p:nvSpPr>
            <p:spPr>
              <a:xfrm>
                <a:off x="4920423" y="2625693"/>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9" name="Oval 48"/>
              <p:cNvSpPr/>
              <p:nvPr/>
            </p:nvSpPr>
            <p:spPr>
              <a:xfrm>
                <a:off x="3845446" y="3458651"/>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0" name="Oval 49"/>
              <p:cNvSpPr/>
              <p:nvPr/>
            </p:nvSpPr>
            <p:spPr>
              <a:xfrm>
                <a:off x="3860678" y="2625692"/>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1" name="Oval 50"/>
              <p:cNvSpPr/>
              <p:nvPr/>
            </p:nvSpPr>
            <p:spPr>
              <a:xfrm>
                <a:off x="3125871" y="2232484"/>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2" name="Oval 51"/>
              <p:cNvSpPr/>
              <p:nvPr/>
            </p:nvSpPr>
            <p:spPr>
              <a:xfrm>
                <a:off x="2828958" y="3241100"/>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3" name="Oval 52"/>
              <p:cNvSpPr/>
              <p:nvPr/>
            </p:nvSpPr>
            <p:spPr>
              <a:xfrm>
                <a:off x="4831686" y="2360684"/>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4" name="Oval 53"/>
              <p:cNvSpPr/>
              <p:nvPr/>
            </p:nvSpPr>
            <p:spPr>
              <a:xfrm>
                <a:off x="3891580" y="1827889"/>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5" name="Oval 54"/>
              <p:cNvSpPr/>
              <p:nvPr/>
            </p:nvSpPr>
            <p:spPr>
              <a:xfrm>
                <a:off x="4366875" y="2134982"/>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6" name="Oval 55"/>
              <p:cNvSpPr/>
              <p:nvPr/>
            </p:nvSpPr>
            <p:spPr>
              <a:xfrm>
                <a:off x="3359815" y="1790183"/>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7" name="Oval 56"/>
              <p:cNvSpPr/>
              <p:nvPr/>
            </p:nvSpPr>
            <p:spPr>
              <a:xfrm>
                <a:off x="3098800" y="2584114"/>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8" name="Oval 57"/>
              <p:cNvSpPr/>
              <p:nvPr/>
            </p:nvSpPr>
            <p:spPr>
              <a:xfrm>
                <a:off x="3828759" y="3124108"/>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9" name="Oval 58"/>
              <p:cNvSpPr/>
              <p:nvPr/>
            </p:nvSpPr>
            <p:spPr>
              <a:xfrm>
                <a:off x="3820837" y="2314742"/>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60" name="Oval 59"/>
              <p:cNvSpPr/>
              <p:nvPr/>
            </p:nvSpPr>
            <p:spPr>
              <a:xfrm>
                <a:off x="4387654" y="3066915"/>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grpSp>
      <p:sp>
        <p:nvSpPr>
          <p:cNvPr id="5" name="Date Placeholder 4">
            <a:extLst>
              <a:ext uri="{FF2B5EF4-FFF2-40B4-BE49-F238E27FC236}">
                <a16:creationId xmlns:a16="http://schemas.microsoft.com/office/drawing/2014/main" id="{3292F54C-6B89-4D7A-873D-E219E386AAF2}"/>
              </a:ext>
            </a:extLst>
          </p:cNvPr>
          <p:cNvSpPr>
            <a:spLocks noGrp="1"/>
          </p:cNvSpPr>
          <p:nvPr>
            <p:ph type="dt" sz="half" idx="10"/>
          </p:nvPr>
        </p:nvSpPr>
        <p:spPr/>
        <p:txBody>
          <a:bodyPr/>
          <a:lstStyle/>
          <a:p>
            <a:r>
              <a:rPr lang="en-US"/>
              <a:t>2023-10-16</a:t>
            </a:r>
          </a:p>
        </p:txBody>
      </p:sp>
      <p:sp>
        <p:nvSpPr>
          <p:cNvPr id="6" name="Footer Placeholder 5">
            <a:extLst>
              <a:ext uri="{FF2B5EF4-FFF2-40B4-BE49-F238E27FC236}">
                <a16:creationId xmlns:a16="http://schemas.microsoft.com/office/drawing/2014/main" id="{D68BD91E-D8C8-42EB-B155-74D189BA3152}"/>
              </a:ext>
            </a:extLst>
          </p:cNvPr>
          <p:cNvSpPr>
            <a:spLocks noGrp="1"/>
          </p:cNvSpPr>
          <p:nvPr>
            <p:ph type="ftr" sz="quarter" idx="11"/>
          </p:nvPr>
        </p:nvSpPr>
        <p:spPr/>
        <p:txBody>
          <a:bodyPr/>
          <a:lstStyle/>
          <a:p>
            <a:r>
              <a:rPr lang="en-US"/>
              <a:t>Planning and Execution of an OPUS Project</a:t>
            </a:r>
          </a:p>
        </p:txBody>
      </p:sp>
      <p:sp>
        <p:nvSpPr>
          <p:cNvPr id="7" name="Slide Number Placeholder 6">
            <a:extLst>
              <a:ext uri="{FF2B5EF4-FFF2-40B4-BE49-F238E27FC236}">
                <a16:creationId xmlns:a16="http://schemas.microsoft.com/office/drawing/2014/main" id="{F474957C-2EED-44AB-A87E-1875DFD1F388}"/>
              </a:ext>
            </a:extLst>
          </p:cNvPr>
          <p:cNvSpPr>
            <a:spLocks noGrp="1"/>
          </p:cNvSpPr>
          <p:nvPr>
            <p:ph type="sldNum" sz="quarter" idx="12"/>
          </p:nvPr>
        </p:nvSpPr>
        <p:spPr/>
        <p:txBody>
          <a:bodyPr/>
          <a:lstStyle/>
          <a:p>
            <a:fld id="{D3D538F9-49A3-B84F-B36B-A7030CDE5D5B}" type="slidenum">
              <a:rPr lang="en-US" smtClean="0"/>
              <a:t>69</a:t>
            </a:fld>
            <a:endParaRPr lang="en-US"/>
          </a:p>
        </p:txBody>
      </p:sp>
      <p:sp>
        <p:nvSpPr>
          <p:cNvPr id="61" name="TextBox 60">
            <a:extLst>
              <a:ext uri="{FF2B5EF4-FFF2-40B4-BE49-F238E27FC236}">
                <a16:creationId xmlns:a16="http://schemas.microsoft.com/office/drawing/2014/main" id="{F06B99D2-417D-43C6-93A3-41EF978E20BE}"/>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8099600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14">
            <a:extLst>
              <a:ext uri="{FF2B5EF4-FFF2-40B4-BE49-F238E27FC236}">
                <a16:creationId xmlns:a16="http://schemas.microsoft.com/office/drawing/2014/main" id="{E20E6274-2985-4402-8CDB-8F1916AA8F01}"/>
              </a:ext>
            </a:extLst>
          </p:cNvPr>
          <p:cNvSpPr/>
          <p:nvPr/>
        </p:nvSpPr>
        <p:spPr>
          <a:xfrm>
            <a:off x="3729172" y="912198"/>
            <a:ext cx="2681329" cy="29794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b="1" i="1" dirty="0">
                <a:solidFill>
                  <a:schemeClr val="bg1"/>
                </a:solidFill>
                <a:cs typeface="Times New Roman" panose="02020603050405020304" pitchFamily="18" charset="0"/>
              </a:rPr>
              <a:t>Topics covered in OP102</a:t>
            </a:r>
          </a:p>
        </p:txBody>
      </p:sp>
      <p:sp>
        <p:nvSpPr>
          <p:cNvPr id="2" name="Title 1"/>
          <p:cNvSpPr>
            <a:spLocks noGrp="1"/>
          </p:cNvSpPr>
          <p:nvPr>
            <p:ph type="title"/>
          </p:nvPr>
        </p:nvSpPr>
        <p:spPr/>
        <p:txBody>
          <a:bodyPr>
            <a:noAutofit/>
          </a:bodyPr>
          <a:lstStyle/>
          <a:p>
            <a:r>
              <a:rPr lang="en-US" sz="1800" dirty="0">
                <a:cs typeface="Times New Roman" panose="02020603050405020304" pitchFamily="18" charset="0"/>
              </a:rPr>
              <a:t>Work Flow for OPUS Projects 101 &amp; 102… in 13 easy steps!</a:t>
            </a:r>
          </a:p>
        </p:txBody>
      </p:sp>
      <p:sp>
        <p:nvSpPr>
          <p:cNvPr id="4" name="Rounded Rectangle 3"/>
          <p:cNvSpPr/>
          <p:nvPr/>
        </p:nvSpPr>
        <p:spPr>
          <a:xfrm>
            <a:off x="346435" y="1391654"/>
            <a:ext cx="984658" cy="54738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Project Development</a:t>
            </a:r>
          </a:p>
        </p:txBody>
      </p:sp>
      <p:sp>
        <p:nvSpPr>
          <p:cNvPr id="5" name="Rounded Rectangle 4"/>
          <p:cNvSpPr/>
          <p:nvPr/>
        </p:nvSpPr>
        <p:spPr>
          <a:xfrm>
            <a:off x="342900" y="2317590"/>
            <a:ext cx="984658" cy="54738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Mark Recovery, Photos</a:t>
            </a:r>
          </a:p>
        </p:txBody>
      </p:sp>
      <p:sp>
        <p:nvSpPr>
          <p:cNvPr id="6" name="Rounded Rectangle 5"/>
          <p:cNvSpPr/>
          <p:nvPr/>
        </p:nvSpPr>
        <p:spPr>
          <a:xfrm>
            <a:off x="350103" y="3211730"/>
            <a:ext cx="984658" cy="54738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Project Proposal</a:t>
            </a:r>
          </a:p>
        </p:txBody>
      </p:sp>
      <p:sp>
        <p:nvSpPr>
          <p:cNvPr id="7" name="Rounded Rectangle 6"/>
          <p:cNvSpPr/>
          <p:nvPr/>
        </p:nvSpPr>
        <p:spPr>
          <a:xfrm>
            <a:off x="2006548" y="1391655"/>
            <a:ext cx="984657" cy="547382"/>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Create Project in OP</a:t>
            </a:r>
          </a:p>
        </p:txBody>
      </p:sp>
      <p:sp>
        <p:nvSpPr>
          <p:cNvPr id="8" name="Rounded Rectangle 7"/>
          <p:cNvSpPr/>
          <p:nvPr/>
        </p:nvSpPr>
        <p:spPr>
          <a:xfrm>
            <a:off x="2008512" y="2283232"/>
            <a:ext cx="984658" cy="54738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Mark Descriptions</a:t>
            </a:r>
          </a:p>
        </p:txBody>
      </p:sp>
      <p:sp>
        <p:nvSpPr>
          <p:cNvPr id="9" name="Rounded Rectangle 8"/>
          <p:cNvSpPr/>
          <p:nvPr/>
        </p:nvSpPr>
        <p:spPr>
          <a:xfrm>
            <a:off x="2006547" y="3155841"/>
            <a:ext cx="984658" cy="54738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Field Campaign</a:t>
            </a:r>
          </a:p>
        </p:txBody>
      </p:sp>
      <p:sp>
        <p:nvSpPr>
          <p:cNvPr id="10" name="Rounded Rectangle 9"/>
          <p:cNvSpPr/>
          <p:nvPr/>
        </p:nvSpPr>
        <p:spPr>
          <a:xfrm>
            <a:off x="3853042" y="1380878"/>
            <a:ext cx="984658" cy="547382"/>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Load obs. into project</a:t>
            </a:r>
          </a:p>
        </p:txBody>
      </p:sp>
      <p:sp>
        <p:nvSpPr>
          <p:cNvPr id="12" name="Rounded Rectangle 11"/>
          <p:cNvSpPr/>
          <p:nvPr/>
        </p:nvSpPr>
        <p:spPr>
          <a:xfrm>
            <a:off x="3864831" y="2321662"/>
            <a:ext cx="984658" cy="547382"/>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QA/QC OPUS solutions</a:t>
            </a:r>
          </a:p>
        </p:txBody>
      </p:sp>
      <p:sp>
        <p:nvSpPr>
          <p:cNvPr id="13" name="Rounded Rectangle 12"/>
          <p:cNvSpPr/>
          <p:nvPr/>
        </p:nvSpPr>
        <p:spPr>
          <a:xfrm>
            <a:off x="3864831" y="3209167"/>
            <a:ext cx="984658" cy="547382"/>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Session Processing</a:t>
            </a:r>
          </a:p>
        </p:txBody>
      </p:sp>
      <p:sp>
        <p:nvSpPr>
          <p:cNvPr id="14" name="Rounded Rectangle 13"/>
          <p:cNvSpPr/>
          <p:nvPr/>
        </p:nvSpPr>
        <p:spPr>
          <a:xfrm>
            <a:off x="5429773" y="1391655"/>
            <a:ext cx="984658" cy="547382"/>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Preliminary Network Solution</a:t>
            </a:r>
          </a:p>
        </p:txBody>
      </p:sp>
      <p:sp>
        <p:nvSpPr>
          <p:cNvPr id="15" name="Rounded Rectangle 14"/>
          <p:cNvSpPr/>
          <p:nvPr/>
        </p:nvSpPr>
        <p:spPr>
          <a:xfrm>
            <a:off x="5429773" y="2317590"/>
            <a:ext cx="984658" cy="547382"/>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Horizontal Network Solutions</a:t>
            </a:r>
          </a:p>
        </p:txBody>
      </p:sp>
      <p:sp>
        <p:nvSpPr>
          <p:cNvPr id="16" name="Rounded Rectangle 15"/>
          <p:cNvSpPr/>
          <p:nvPr/>
        </p:nvSpPr>
        <p:spPr>
          <a:xfrm>
            <a:off x="5429773" y="3243525"/>
            <a:ext cx="984658" cy="547382"/>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Vertical Network Solutions</a:t>
            </a:r>
          </a:p>
        </p:txBody>
      </p:sp>
      <p:cxnSp>
        <p:nvCxnSpPr>
          <p:cNvPr id="22" name="Straight Arrow Connector 21"/>
          <p:cNvCxnSpPr>
            <a:stCxn id="4" idx="2"/>
            <a:endCxn id="5" idx="0"/>
          </p:cNvCxnSpPr>
          <p:nvPr/>
        </p:nvCxnSpPr>
        <p:spPr>
          <a:xfrm flipH="1">
            <a:off x="835229" y="1939036"/>
            <a:ext cx="3535" cy="3785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8" idx="2"/>
            <a:endCxn id="9" idx="0"/>
          </p:cNvCxnSpPr>
          <p:nvPr/>
        </p:nvCxnSpPr>
        <p:spPr>
          <a:xfrm flipH="1">
            <a:off x="2498876" y="2830614"/>
            <a:ext cx="1965" cy="32522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10" idx="2"/>
            <a:endCxn id="12" idx="0"/>
          </p:cNvCxnSpPr>
          <p:nvPr/>
        </p:nvCxnSpPr>
        <p:spPr>
          <a:xfrm>
            <a:off x="4345371" y="1928260"/>
            <a:ext cx="11789" cy="3934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stCxn id="12" idx="2"/>
            <a:endCxn id="13" idx="0"/>
          </p:cNvCxnSpPr>
          <p:nvPr/>
        </p:nvCxnSpPr>
        <p:spPr>
          <a:xfrm>
            <a:off x="4357160" y="2869044"/>
            <a:ext cx="0" cy="34012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a:stCxn id="14" idx="2"/>
            <a:endCxn id="15" idx="0"/>
          </p:cNvCxnSpPr>
          <p:nvPr/>
        </p:nvCxnSpPr>
        <p:spPr>
          <a:xfrm>
            <a:off x="5922102" y="1939036"/>
            <a:ext cx="0" cy="3785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15" idx="2"/>
            <a:endCxn id="16" idx="0"/>
          </p:cNvCxnSpPr>
          <p:nvPr/>
        </p:nvCxnSpPr>
        <p:spPr>
          <a:xfrm>
            <a:off x="5922102" y="2864971"/>
            <a:ext cx="0" cy="3785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 name="Elbow Connector 37"/>
          <p:cNvCxnSpPr>
            <a:cxnSpLocks/>
            <a:stCxn id="6" idx="3"/>
            <a:endCxn id="7" idx="1"/>
          </p:cNvCxnSpPr>
          <p:nvPr/>
        </p:nvCxnSpPr>
        <p:spPr>
          <a:xfrm flipV="1">
            <a:off x="1334761" y="1665346"/>
            <a:ext cx="671787" cy="1820075"/>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Elbow Connector 42"/>
          <p:cNvCxnSpPr>
            <a:cxnSpLocks/>
            <a:stCxn id="9" idx="3"/>
            <a:endCxn id="10" idx="1"/>
          </p:cNvCxnSpPr>
          <p:nvPr/>
        </p:nvCxnSpPr>
        <p:spPr>
          <a:xfrm flipV="1">
            <a:off x="2991205" y="1654569"/>
            <a:ext cx="861837" cy="1774963"/>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5" name="Elbow Connector 44"/>
          <p:cNvCxnSpPr>
            <a:cxnSpLocks/>
            <a:stCxn id="13" idx="3"/>
            <a:endCxn id="14" idx="1"/>
          </p:cNvCxnSpPr>
          <p:nvPr/>
        </p:nvCxnSpPr>
        <p:spPr>
          <a:xfrm flipV="1">
            <a:off x="4849489" y="1665346"/>
            <a:ext cx="580284" cy="1817512"/>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sp>
        <p:nvSpPr>
          <p:cNvPr id="46" name="Rounded Rectangle 45"/>
          <p:cNvSpPr/>
          <p:nvPr/>
        </p:nvSpPr>
        <p:spPr>
          <a:xfrm>
            <a:off x="339756" y="898191"/>
            <a:ext cx="2681330" cy="308295"/>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b="1" i="1" dirty="0">
                <a:solidFill>
                  <a:schemeClr val="bg1"/>
                </a:solidFill>
                <a:cs typeface="Times New Roman" panose="02020603050405020304" pitchFamily="18" charset="0"/>
              </a:rPr>
              <a:t>Topics covered in OP101</a:t>
            </a:r>
          </a:p>
        </p:txBody>
      </p:sp>
      <p:sp>
        <p:nvSpPr>
          <p:cNvPr id="3" name="Date Placeholder 2">
            <a:extLst>
              <a:ext uri="{FF2B5EF4-FFF2-40B4-BE49-F238E27FC236}">
                <a16:creationId xmlns:a16="http://schemas.microsoft.com/office/drawing/2014/main" id="{3BAA5148-21A6-4034-8C4D-33FEDA501B4C}"/>
              </a:ext>
            </a:extLst>
          </p:cNvPr>
          <p:cNvSpPr>
            <a:spLocks noGrp="1"/>
          </p:cNvSpPr>
          <p:nvPr>
            <p:ph type="dt" sz="half" idx="10"/>
          </p:nvPr>
        </p:nvSpPr>
        <p:spPr/>
        <p:txBody>
          <a:bodyPr/>
          <a:lstStyle/>
          <a:p>
            <a:r>
              <a:rPr lang="en-US"/>
              <a:t>2023-10-16</a:t>
            </a:r>
          </a:p>
        </p:txBody>
      </p:sp>
      <p:sp>
        <p:nvSpPr>
          <p:cNvPr id="11" name="Footer Placeholder 10">
            <a:extLst>
              <a:ext uri="{FF2B5EF4-FFF2-40B4-BE49-F238E27FC236}">
                <a16:creationId xmlns:a16="http://schemas.microsoft.com/office/drawing/2014/main" id="{89FD177B-AAFB-4DA9-A063-47AB8E647A27}"/>
              </a:ext>
            </a:extLst>
          </p:cNvPr>
          <p:cNvSpPr>
            <a:spLocks noGrp="1"/>
          </p:cNvSpPr>
          <p:nvPr>
            <p:ph type="ftr" sz="quarter" idx="11"/>
          </p:nvPr>
        </p:nvSpPr>
        <p:spPr/>
        <p:txBody>
          <a:bodyPr/>
          <a:lstStyle/>
          <a:p>
            <a:r>
              <a:rPr lang="en-US"/>
              <a:t>Planning and Execution of an OPUS Project</a:t>
            </a:r>
          </a:p>
        </p:txBody>
      </p:sp>
      <p:sp>
        <p:nvSpPr>
          <p:cNvPr id="17" name="Slide Number Placeholder 16">
            <a:extLst>
              <a:ext uri="{FF2B5EF4-FFF2-40B4-BE49-F238E27FC236}">
                <a16:creationId xmlns:a16="http://schemas.microsoft.com/office/drawing/2014/main" id="{568A9C98-21EB-4E88-977B-2C76206B8346}"/>
              </a:ext>
            </a:extLst>
          </p:cNvPr>
          <p:cNvSpPr>
            <a:spLocks noGrp="1"/>
          </p:cNvSpPr>
          <p:nvPr>
            <p:ph type="sldNum" sz="quarter" idx="12"/>
          </p:nvPr>
        </p:nvSpPr>
        <p:spPr/>
        <p:txBody>
          <a:bodyPr/>
          <a:lstStyle/>
          <a:p>
            <a:fld id="{D3D538F9-49A3-B84F-B36B-A7030CDE5D5B}" type="slidenum">
              <a:rPr lang="en-US" smtClean="0"/>
              <a:t>7</a:t>
            </a:fld>
            <a:endParaRPr lang="en-US"/>
          </a:p>
        </p:txBody>
      </p:sp>
      <p:sp>
        <p:nvSpPr>
          <p:cNvPr id="31" name="Rounded Rectangle 15">
            <a:extLst>
              <a:ext uri="{FF2B5EF4-FFF2-40B4-BE49-F238E27FC236}">
                <a16:creationId xmlns:a16="http://schemas.microsoft.com/office/drawing/2014/main" id="{C27F0E68-0C2D-43CA-8769-108EF534D976}"/>
              </a:ext>
            </a:extLst>
          </p:cNvPr>
          <p:cNvSpPr/>
          <p:nvPr/>
        </p:nvSpPr>
        <p:spPr>
          <a:xfrm>
            <a:off x="5429773" y="4172310"/>
            <a:ext cx="984658" cy="54738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342900">
              <a:defRPr/>
            </a:pPr>
            <a:r>
              <a:rPr lang="en-US" sz="1000" dirty="0">
                <a:solidFill>
                  <a:prstClr val="white"/>
                </a:solidFill>
                <a:cs typeface="Times New Roman" panose="02020603050405020304" pitchFamily="18" charset="0"/>
              </a:rPr>
              <a:t>Report, Final Check and Submit to NGS</a:t>
            </a:r>
          </a:p>
        </p:txBody>
      </p:sp>
      <p:cxnSp>
        <p:nvCxnSpPr>
          <p:cNvPr id="33" name="Straight Arrow Connector 32">
            <a:extLst>
              <a:ext uri="{FF2B5EF4-FFF2-40B4-BE49-F238E27FC236}">
                <a16:creationId xmlns:a16="http://schemas.microsoft.com/office/drawing/2014/main" id="{4ECC658F-52CC-4DD2-91F4-5E937F3B19D3}"/>
              </a:ext>
            </a:extLst>
          </p:cNvPr>
          <p:cNvCxnSpPr>
            <a:cxnSpLocks/>
            <a:stCxn id="16" idx="2"/>
            <a:endCxn id="31" idx="0"/>
          </p:cNvCxnSpPr>
          <p:nvPr/>
        </p:nvCxnSpPr>
        <p:spPr>
          <a:xfrm>
            <a:off x="5922102" y="3790907"/>
            <a:ext cx="0" cy="3814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4881ED6B-D20C-4BB6-8625-96A2739B81A4}"/>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cxnSp>
        <p:nvCxnSpPr>
          <p:cNvPr id="42" name="Elbow Connector 42">
            <a:extLst>
              <a:ext uri="{FF2B5EF4-FFF2-40B4-BE49-F238E27FC236}">
                <a16:creationId xmlns:a16="http://schemas.microsoft.com/office/drawing/2014/main" id="{50B1F3D5-45DD-45A1-AC0F-8924C65ABF05}"/>
              </a:ext>
            </a:extLst>
          </p:cNvPr>
          <p:cNvCxnSpPr>
            <a:cxnSpLocks/>
            <a:stCxn id="7" idx="2"/>
            <a:endCxn id="8" idx="0"/>
          </p:cNvCxnSpPr>
          <p:nvPr/>
        </p:nvCxnSpPr>
        <p:spPr>
          <a:xfrm rot="16200000" flipH="1">
            <a:off x="2327762" y="2110152"/>
            <a:ext cx="344195" cy="1964"/>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5" name="Elbow Connector 42">
            <a:extLst>
              <a:ext uri="{FF2B5EF4-FFF2-40B4-BE49-F238E27FC236}">
                <a16:creationId xmlns:a16="http://schemas.microsoft.com/office/drawing/2014/main" id="{2D29C59D-304C-472A-AB07-047A87645286}"/>
              </a:ext>
            </a:extLst>
          </p:cNvPr>
          <p:cNvCxnSpPr>
            <a:cxnSpLocks/>
            <a:stCxn id="5" idx="2"/>
            <a:endCxn id="6" idx="0"/>
          </p:cNvCxnSpPr>
          <p:nvPr/>
        </p:nvCxnSpPr>
        <p:spPr>
          <a:xfrm rot="16200000" flipH="1">
            <a:off x="665451" y="3034749"/>
            <a:ext cx="346758" cy="7203"/>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666CDDA8-4B88-D327-0B0E-4D02457A107F}"/>
              </a:ext>
            </a:extLst>
          </p:cNvPr>
          <p:cNvSpPr txBox="1"/>
          <p:nvPr/>
        </p:nvSpPr>
        <p:spPr>
          <a:xfrm rot="21136249">
            <a:off x="694633" y="4088978"/>
            <a:ext cx="4301119" cy="369332"/>
          </a:xfrm>
          <a:prstGeom prst="rect">
            <a:avLst/>
          </a:prstGeom>
          <a:noFill/>
        </p:spPr>
        <p:txBody>
          <a:bodyPr wrap="square" rtlCol="0">
            <a:spAutoFit/>
          </a:bodyPr>
          <a:lstStyle/>
          <a:p>
            <a:r>
              <a:rPr lang="en-US" i="1" dirty="0">
                <a:solidFill>
                  <a:srgbClr val="92D050"/>
                </a:solidFill>
              </a:rPr>
              <a:t>Today, we will work on the GREEN boxes.</a:t>
            </a:r>
          </a:p>
        </p:txBody>
      </p:sp>
    </p:spTree>
    <p:extLst>
      <p:ext uri="{BB962C8B-B14F-4D97-AF65-F5344CB8AC3E}">
        <p14:creationId xmlns:p14="http://schemas.microsoft.com/office/powerpoint/2010/main" val="33244116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500"/>
                                        <p:tgtEl>
                                          <p:spTgt spid="40"/>
                                        </p:tgtEl>
                                      </p:cBhvr>
                                    </p:animEffect>
                                  </p:childTnLst>
                                </p:cTn>
                              </p:par>
                              <p:par>
                                <p:cTn id="8" presetID="22" presetClass="entr" presetSubtype="8" fill="hold" grpId="0"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500"/>
                                        <p:tgtEl>
                                          <p:spTgt spid="4"/>
                                        </p:tgtEl>
                                      </p:cBhvr>
                                    </p:animEffect>
                                  </p:childTnLst>
                                </p:cTn>
                              </p:par>
                              <p:par>
                                <p:cTn id="11" presetID="22" presetClass="entr" presetSubtype="8" fill="hold" grpId="0" nodeType="withEffect">
                                  <p:stCondLst>
                                    <p:cond delay="150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500"/>
                                        <p:tgtEl>
                                          <p:spTgt spid="5"/>
                                        </p:tgtEl>
                                      </p:cBhvr>
                                    </p:animEffect>
                                  </p:childTnLst>
                                </p:cTn>
                              </p:par>
                              <p:par>
                                <p:cTn id="14" presetID="22" presetClass="entr" presetSubtype="8" fill="hold" grpId="0"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500"/>
                                        <p:tgtEl>
                                          <p:spTgt spid="6"/>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500"/>
                                        <p:tgtEl>
                                          <p:spTgt spid="8"/>
                                        </p:tgtEl>
                                      </p:cBhvr>
                                    </p:animEffect>
                                  </p:childTnLst>
                                </p:cTn>
                              </p:par>
                              <p:par>
                                <p:cTn id="20" presetID="22" presetClass="entr" presetSubtype="8" fill="hold" grpId="0" nodeType="withEffect">
                                  <p:stCondLst>
                                    <p:cond delay="150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500"/>
                                        <p:tgtEl>
                                          <p:spTgt spid="9"/>
                                        </p:tgtEl>
                                      </p:cBhvr>
                                    </p:animEffect>
                                  </p:childTnLst>
                                </p:cTn>
                              </p:par>
                              <p:par>
                                <p:cTn id="23" presetID="22" presetClass="entr" presetSubtype="8" fill="hold" nodeType="withEffect">
                                  <p:stCondLst>
                                    <p:cond delay="150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1500"/>
                                        <p:tgtEl>
                                          <p:spTgt spid="22"/>
                                        </p:tgtEl>
                                      </p:cBhvr>
                                    </p:animEffect>
                                  </p:childTnLst>
                                </p:cTn>
                              </p:par>
                              <p:par>
                                <p:cTn id="26" presetID="22" presetClass="entr" presetSubtype="8" fill="hold" nodeType="withEffect">
                                  <p:stCondLst>
                                    <p:cond delay="150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1500"/>
                                        <p:tgtEl>
                                          <p:spTgt spid="28"/>
                                        </p:tgtEl>
                                      </p:cBhvr>
                                    </p:animEffect>
                                  </p:childTnLst>
                                </p:cTn>
                              </p:par>
                              <p:par>
                                <p:cTn id="29" presetID="22" presetClass="entr" presetSubtype="8" fill="hold" nodeType="withEffect">
                                  <p:stCondLst>
                                    <p:cond delay="150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1500"/>
                                        <p:tgtEl>
                                          <p:spTgt spid="30"/>
                                        </p:tgtEl>
                                      </p:cBhvr>
                                    </p:animEffect>
                                  </p:childTnLst>
                                </p:cTn>
                              </p:par>
                              <p:par>
                                <p:cTn id="32" presetID="22" presetClass="entr" presetSubtype="8" fill="hold" nodeType="withEffect">
                                  <p:stCondLst>
                                    <p:cond delay="150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1500"/>
                                        <p:tgtEl>
                                          <p:spTgt spid="32"/>
                                        </p:tgtEl>
                                      </p:cBhvr>
                                    </p:animEffect>
                                  </p:childTnLst>
                                </p:cTn>
                              </p:par>
                              <p:par>
                                <p:cTn id="35" presetID="22" presetClass="entr" presetSubtype="8" fill="hold" nodeType="withEffect">
                                  <p:stCondLst>
                                    <p:cond delay="150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1500"/>
                                        <p:tgtEl>
                                          <p:spTgt spid="34"/>
                                        </p:tgtEl>
                                      </p:cBhvr>
                                    </p:animEffect>
                                  </p:childTnLst>
                                </p:cTn>
                              </p:par>
                              <p:par>
                                <p:cTn id="38" presetID="22" presetClass="entr" presetSubtype="8" fill="hold" nodeType="withEffect">
                                  <p:stCondLst>
                                    <p:cond delay="150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1500"/>
                                        <p:tgtEl>
                                          <p:spTgt spid="36"/>
                                        </p:tgtEl>
                                      </p:cBhvr>
                                    </p:animEffect>
                                  </p:childTnLst>
                                </p:cTn>
                              </p:par>
                              <p:par>
                                <p:cTn id="41" presetID="22" presetClass="entr" presetSubtype="8" fill="hold" nodeType="withEffect">
                                  <p:stCondLst>
                                    <p:cond delay="150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1500"/>
                                        <p:tgtEl>
                                          <p:spTgt spid="38"/>
                                        </p:tgtEl>
                                      </p:cBhvr>
                                    </p:animEffect>
                                  </p:childTnLst>
                                </p:cTn>
                              </p:par>
                              <p:par>
                                <p:cTn id="44" presetID="22" presetClass="entr" presetSubtype="8" fill="hold" nodeType="withEffect">
                                  <p:stCondLst>
                                    <p:cond delay="150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1500"/>
                                        <p:tgtEl>
                                          <p:spTgt spid="43"/>
                                        </p:tgtEl>
                                      </p:cBhvr>
                                    </p:animEffect>
                                  </p:childTnLst>
                                </p:cTn>
                              </p:par>
                              <p:par>
                                <p:cTn id="47" presetID="22" presetClass="entr" presetSubtype="8" fill="hold" nodeType="withEffect">
                                  <p:stCondLst>
                                    <p:cond delay="150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1500"/>
                                        <p:tgtEl>
                                          <p:spTgt spid="45"/>
                                        </p:tgtEl>
                                      </p:cBhvr>
                                    </p:animEffect>
                                  </p:childTnLst>
                                </p:cTn>
                              </p:par>
                              <p:par>
                                <p:cTn id="50" presetID="22" presetClass="entr" presetSubtype="8" fill="hold" grpId="0" nodeType="withEffect">
                                  <p:stCondLst>
                                    <p:cond delay="150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1500"/>
                                        <p:tgtEl>
                                          <p:spTgt spid="31"/>
                                        </p:tgtEl>
                                      </p:cBhvr>
                                    </p:animEffect>
                                  </p:childTnLst>
                                </p:cTn>
                              </p:par>
                              <p:par>
                                <p:cTn id="53" presetID="22" presetClass="entr" presetSubtype="8" fill="hold" nodeType="withEffect">
                                  <p:stCondLst>
                                    <p:cond delay="150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1500"/>
                                        <p:tgtEl>
                                          <p:spTgt spid="33"/>
                                        </p:tgtEl>
                                      </p:cBhvr>
                                    </p:animEffect>
                                  </p:childTnLst>
                                </p:cTn>
                              </p:par>
                              <p:par>
                                <p:cTn id="56" presetID="22" presetClass="entr" presetSubtype="8" fill="hold" nodeType="withEffect">
                                  <p:stCondLst>
                                    <p:cond delay="1500"/>
                                  </p:stCondLst>
                                  <p:childTnLst>
                                    <p:set>
                                      <p:cBhvr>
                                        <p:cTn id="57" dur="1" fill="hold">
                                          <p:stCondLst>
                                            <p:cond delay="0"/>
                                          </p:stCondLst>
                                        </p:cTn>
                                        <p:tgtEl>
                                          <p:spTgt spid="42"/>
                                        </p:tgtEl>
                                        <p:attrNameLst>
                                          <p:attrName>style.visibility</p:attrName>
                                        </p:attrNameLst>
                                      </p:cBhvr>
                                      <p:to>
                                        <p:strVal val="visible"/>
                                      </p:to>
                                    </p:set>
                                    <p:animEffect transition="in" filter="wipe(left)">
                                      <p:cBhvr>
                                        <p:cTn id="58" dur="1500"/>
                                        <p:tgtEl>
                                          <p:spTgt spid="42"/>
                                        </p:tgtEl>
                                      </p:cBhvr>
                                    </p:animEffect>
                                  </p:childTnLst>
                                </p:cTn>
                              </p:par>
                              <p:par>
                                <p:cTn id="59" presetID="22" presetClass="entr" presetSubtype="8" fill="hold" nodeType="withEffect">
                                  <p:stCondLst>
                                    <p:cond delay="1500"/>
                                  </p:stCondLst>
                                  <p:childTnLst>
                                    <p:set>
                                      <p:cBhvr>
                                        <p:cTn id="60" dur="1" fill="hold">
                                          <p:stCondLst>
                                            <p:cond delay="0"/>
                                          </p:stCondLst>
                                        </p:cTn>
                                        <p:tgtEl>
                                          <p:spTgt spid="65"/>
                                        </p:tgtEl>
                                        <p:attrNameLst>
                                          <p:attrName>style.visibility</p:attrName>
                                        </p:attrNameLst>
                                      </p:cBhvr>
                                      <p:to>
                                        <p:strVal val="visible"/>
                                      </p:to>
                                    </p:set>
                                    <p:animEffect transition="in" filter="wipe(left)">
                                      <p:cBhvr>
                                        <p:cTn id="61" dur="1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 grpId="0" animBg="1"/>
      <p:bldP spid="5" grpId="0" animBg="1"/>
      <p:bldP spid="6" grpId="0" animBg="1"/>
      <p:bldP spid="8" grpId="0" animBg="1"/>
      <p:bldP spid="9" grpId="0" animBg="1"/>
      <p:bldP spid="3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62"/>
          <p:cNvGrpSpPr/>
          <p:nvPr/>
        </p:nvGrpSpPr>
        <p:grpSpPr>
          <a:xfrm>
            <a:off x="1710169" y="1945966"/>
            <a:ext cx="2485930" cy="2451155"/>
            <a:chOff x="2280225" y="870115"/>
            <a:chExt cx="3314573" cy="3268206"/>
          </a:xfrm>
        </p:grpSpPr>
        <p:sp>
          <p:nvSpPr>
            <p:cNvPr id="64" name="TextBox 63"/>
            <p:cNvSpPr txBox="1"/>
            <p:nvPr/>
          </p:nvSpPr>
          <p:spPr>
            <a:xfrm rot="18294379">
              <a:off x="3174533" y="890389"/>
              <a:ext cx="1412863" cy="1372315"/>
            </a:xfrm>
            <a:prstGeom prst="rect">
              <a:avLst/>
            </a:prstGeom>
            <a:noFill/>
          </p:spPr>
          <p:txBody>
            <a:bodyPr wrap="square" rtlCol="0">
              <a:prstTxWarp prst="textCircle">
                <a:avLst>
                  <a:gd name="adj" fmla="val 17123347"/>
                </a:avLst>
              </a:prstTxWarp>
              <a:spAutoFit/>
            </a:bodyPr>
            <a:lstStyle/>
            <a:p>
              <a:r>
                <a:rPr lang="en-US" sz="1350" dirty="0">
                  <a:latin typeface="Times New Roman" panose="02020603050405020304" pitchFamily="18" charset="0"/>
                  <a:cs typeface="Times New Roman" panose="02020603050405020304" pitchFamily="18" charset="0"/>
                </a:rPr>
                <a:t>30km radius</a:t>
              </a:r>
            </a:p>
          </p:txBody>
        </p:sp>
        <p:sp>
          <p:nvSpPr>
            <p:cNvPr id="65" name="Oval 64"/>
            <p:cNvSpPr/>
            <p:nvPr/>
          </p:nvSpPr>
          <p:spPr>
            <a:xfrm>
              <a:off x="3296018" y="2915213"/>
              <a:ext cx="1223108" cy="1223108"/>
            </a:xfrm>
            <a:prstGeom prst="ellipse">
              <a:avLst/>
            </a:prstGeom>
            <a:solidFill>
              <a:srgbClr val="FFFF00">
                <a:alpha val="45882"/>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6" name="Oval 65"/>
            <p:cNvSpPr/>
            <p:nvPr/>
          </p:nvSpPr>
          <p:spPr>
            <a:xfrm>
              <a:off x="2280225" y="2696867"/>
              <a:ext cx="1223108" cy="1223108"/>
            </a:xfrm>
            <a:prstGeom prst="ellipse">
              <a:avLst/>
            </a:prstGeom>
            <a:solidFill>
              <a:schemeClr val="accent6">
                <a:lumMod val="20000"/>
                <a:lumOff val="80000"/>
                <a:alpha val="45882"/>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7" name="Oval 66"/>
            <p:cNvSpPr/>
            <p:nvPr/>
          </p:nvSpPr>
          <p:spPr>
            <a:xfrm>
              <a:off x="2580612" y="1683751"/>
              <a:ext cx="1223108" cy="1223108"/>
            </a:xfrm>
            <a:prstGeom prst="ellipse">
              <a:avLst/>
            </a:prstGeom>
            <a:solidFill>
              <a:srgbClr val="FFFF00">
                <a:alpha val="45882"/>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8" name="Oval 67"/>
            <p:cNvSpPr/>
            <p:nvPr/>
          </p:nvSpPr>
          <p:spPr>
            <a:xfrm>
              <a:off x="3308191" y="2080813"/>
              <a:ext cx="1223108" cy="1223108"/>
            </a:xfrm>
            <a:prstGeom prst="ellipse">
              <a:avLst/>
            </a:prstGeom>
            <a:solidFill>
              <a:srgbClr val="FFFF00">
                <a:alpha val="45882"/>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9" name="Oval 68"/>
            <p:cNvSpPr/>
            <p:nvPr/>
          </p:nvSpPr>
          <p:spPr>
            <a:xfrm>
              <a:off x="4371690" y="2080813"/>
              <a:ext cx="1223108" cy="1223108"/>
            </a:xfrm>
            <a:prstGeom prst="ellipse">
              <a:avLst/>
            </a:prstGeom>
            <a:solidFill>
              <a:srgbClr val="FFFF00">
                <a:alpha val="45882"/>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0" name="Oval 69"/>
            <p:cNvSpPr/>
            <p:nvPr/>
          </p:nvSpPr>
          <p:spPr>
            <a:xfrm>
              <a:off x="4081653" y="1369645"/>
              <a:ext cx="1223108" cy="1223108"/>
            </a:xfrm>
            <a:prstGeom prst="ellipse">
              <a:avLst/>
            </a:prstGeom>
            <a:solidFill>
              <a:srgbClr val="FFFF00">
                <a:alpha val="45882"/>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1" name="Oval 70"/>
            <p:cNvSpPr/>
            <p:nvPr/>
          </p:nvSpPr>
          <p:spPr>
            <a:xfrm>
              <a:off x="3269410" y="952000"/>
              <a:ext cx="1223108" cy="1223108"/>
            </a:xfrm>
            <a:prstGeom prst="ellipse">
              <a:avLst/>
            </a:prstGeom>
            <a:solidFill>
              <a:srgbClr val="FFFF00">
                <a:alpha val="45882"/>
              </a:srgb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2" name="Oval 71"/>
            <p:cNvSpPr/>
            <p:nvPr/>
          </p:nvSpPr>
          <p:spPr>
            <a:xfrm>
              <a:off x="3818143" y="1500733"/>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3" name="Oval 72"/>
            <p:cNvSpPr/>
            <p:nvPr/>
          </p:nvSpPr>
          <p:spPr>
            <a:xfrm>
              <a:off x="4630386" y="1918378"/>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4" name="Oval 73"/>
            <p:cNvSpPr/>
            <p:nvPr/>
          </p:nvSpPr>
          <p:spPr>
            <a:xfrm>
              <a:off x="3170375" y="2997378"/>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5" name="Oval 74"/>
            <p:cNvSpPr/>
            <p:nvPr/>
          </p:nvSpPr>
          <p:spPr>
            <a:xfrm>
              <a:off x="4920423" y="2625693"/>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6" name="Oval 75"/>
            <p:cNvSpPr/>
            <p:nvPr/>
          </p:nvSpPr>
          <p:spPr>
            <a:xfrm>
              <a:off x="3845446" y="3458651"/>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7" name="Oval 76"/>
            <p:cNvSpPr/>
            <p:nvPr/>
          </p:nvSpPr>
          <p:spPr>
            <a:xfrm>
              <a:off x="3860678" y="2625692"/>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8" name="Oval 77"/>
            <p:cNvSpPr/>
            <p:nvPr/>
          </p:nvSpPr>
          <p:spPr>
            <a:xfrm>
              <a:off x="3125871" y="2232484"/>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9" name="Oval 78"/>
            <p:cNvSpPr/>
            <p:nvPr/>
          </p:nvSpPr>
          <p:spPr>
            <a:xfrm>
              <a:off x="2828958" y="3241100"/>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0" name="Oval 79"/>
            <p:cNvSpPr/>
            <p:nvPr/>
          </p:nvSpPr>
          <p:spPr>
            <a:xfrm>
              <a:off x="4831686" y="2360684"/>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1" name="Oval 80"/>
            <p:cNvSpPr/>
            <p:nvPr/>
          </p:nvSpPr>
          <p:spPr>
            <a:xfrm>
              <a:off x="3891580" y="1827889"/>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82" name="Oval 81"/>
            <p:cNvSpPr/>
            <p:nvPr/>
          </p:nvSpPr>
          <p:spPr>
            <a:xfrm>
              <a:off x="4366875" y="2134982"/>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83" name="Oval 82"/>
            <p:cNvSpPr/>
            <p:nvPr/>
          </p:nvSpPr>
          <p:spPr>
            <a:xfrm>
              <a:off x="3359815" y="1790183"/>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84" name="Oval 83"/>
            <p:cNvSpPr/>
            <p:nvPr/>
          </p:nvSpPr>
          <p:spPr>
            <a:xfrm>
              <a:off x="3098800" y="2584114"/>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85" name="Oval 84"/>
            <p:cNvSpPr/>
            <p:nvPr/>
          </p:nvSpPr>
          <p:spPr>
            <a:xfrm>
              <a:off x="3828759" y="3124108"/>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86" name="Oval 85"/>
            <p:cNvSpPr/>
            <p:nvPr/>
          </p:nvSpPr>
          <p:spPr>
            <a:xfrm>
              <a:off x="3820837" y="2314742"/>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87" name="Oval 86"/>
            <p:cNvSpPr/>
            <p:nvPr/>
          </p:nvSpPr>
          <p:spPr>
            <a:xfrm>
              <a:off x="4387654" y="3066915"/>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
        <p:nvSpPr>
          <p:cNvPr id="4" name="TextBox 3"/>
          <p:cNvSpPr txBox="1"/>
          <p:nvPr/>
        </p:nvSpPr>
        <p:spPr>
          <a:xfrm>
            <a:off x="4509064" y="2064080"/>
            <a:ext cx="2122059" cy="923330"/>
          </a:xfrm>
          <a:prstGeom prst="rect">
            <a:avLst/>
          </a:prstGeom>
          <a:noFill/>
        </p:spPr>
        <p:txBody>
          <a:bodyPr wrap="square" rtlCol="0">
            <a:spAutoFit/>
          </a:bodyPr>
          <a:lstStyle/>
          <a:p>
            <a:r>
              <a:rPr lang="en-US" sz="1350" dirty="0">
                <a:latin typeface="Times New Roman" panose="02020603050405020304" pitchFamily="18" charset="0"/>
                <a:cs typeface="Times New Roman" panose="02020603050405020304" pitchFamily="18" charset="0"/>
              </a:rPr>
              <a:t>Only 3 new marks </a:t>
            </a:r>
            <a:r>
              <a:rPr lang="en-US" sz="1350" dirty="0">
                <a:solidFill>
                  <a:srgbClr val="FF0000"/>
                </a:solidFill>
                <a:latin typeface="Times New Roman" panose="02020603050405020304" pitchFamily="18" charset="0"/>
                <a:cs typeface="Times New Roman" panose="02020603050405020304" pitchFamily="18" charset="0"/>
              </a:rPr>
              <a:t>(red) </a:t>
            </a:r>
            <a:r>
              <a:rPr lang="en-US" sz="1350" dirty="0">
                <a:latin typeface="Times New Roman" panose="02020603050405020304" pitchFamily="18" charset="0"/>
                <a:cs typeface="Times New Roman" panose="02020603050405020304" pitchFamily="18" charset="0"/>
              </a:rPr>
              <a:t>are within the 30 km overlapping spacing of the 7 existing valid marks.</a:t>
            </a:r>
          </a:p>
        </p:txBody>
      </p:sp>
      <p:sp>
        <p:nvSpPr>
          <p:cNvPr id="6" name="TextBox 5"/>
          <p:cNvSpPr txBox="1"/>
          <p:nvPr/>
        </p:nvSpPr>
        <p:spPr>
          <a:xfrm>
            <a:off x="296928" y="1930660"/>
            <a:ext cx="2179651" cy="954107"/>
          </a:xfrm>
          <a:prstGeom prst="rect">
            <a:avLst/>
          </a:prstGeom>
          <a:noFill/>
        </p:spPr>
        <p:txBody>
          <a:bodyPr wrap="square" rtlCol="0">
            <a:spAutoFit/>
          </a:bodyPr>
          <a:lstStyle/>
          <a:p>
            <a:r>
              <a:rPr lang="en-US" sz="1400" i="1" dirty="0">
                <a:solidFill>
                  <a:srgbClr val="0070C0"/>
                </a:solidFill>
                <a:latin typeface="Times New Roman" panose="02020603050405020304" pitchFamily="18" charset="0"/>
                <a:cs typeface="Times New Roman" panose="02020603050405020304" pitchFamily="18" charset="0"/>
                <a:sym typeface="Wingdings" panose="05000000000000000000" pitchFamily="2" charset="2"/>
              </a:rPr>
              <a:t>2-hour occupations mean 30 km or less spacing between existing valid marks.</a:t>
            </a:r>
            <a:endParaRPr lang="en-US" sz="1400" i="1" dirty="0">
              <a:solidFill>
                <a:srgbClr val="0070C0"/>
              </a:solidFill>
              <a:latin typeface="Times New Roman" panose="02020603050405020304" pitchFamily="18" charset="0"/>
              <a:cs typeface="Times New Roman" panose="02020603050405020304" pitchFamily="18" charset="0"/>
            </a:endParaRPr>
          </a:p>
        </p:txBody>
      </p:sp>
      <p:grpSp>
        <p:nvGrpSpPr>
          <p:cNvPr id="5" name="Group 4"/>
          <p:cNvGrpSpPr/>
          <p:nvPr/>
        </p:nvGrpSpPr>
        <p:grpSpPr>
          <a:xfrm>
            <a:off x="4607648" y="3536881"/>
            <a:ext cx="2297690" cy="926264"/>
            <a:chOff x="6143530" y="3993758"/>
            <a:chExt cx="3063587" cy="1235018"/>
          </a:xfrm>
        </p:grpSpPr>
        <p:sp>
          <p:nvSpPr>
            <p:cNvPr id="94" name="Oval 93"/>
            <p:cNvSpPr/>
            <p:nvPr/>
          </p:nvSpPr>
          <p:spPr>
            <a:xfrm>
              <a:off x="6143532" y="4115603"/>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5" name="Oval 94"/>
            <p:cNvSpPr/>
            <p:nvPr/>
          </p:nvSpPr>
          <p:spPr>
            <a:xfrm>
              <a:off x="6143531" y="4417247"/>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6" name="TextBox 95"/>
            <p:cNvSpPr txBox="1"/>
            <p:nvPr/>
          </p:nvSpPr>
          <p:spPr>
            <a:xfrm>
              <a:off x="6377703" y="3993758"/>
              <a:ext cx="2829414" cy="369332"/>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Existing survey control mark</a:t>
              </a:r>
            </a:p>
          </p:txBody>
        </p:sp>
        <p:sp>
          <p:nvSpPr>
            <p:cNvPr id="97" name="TextBox 96"/>
            <p:cNvSpPr txBox="1"/>
            <p:nvPr/>
          </p:nvSpPr>
          <p:spPr>
            <a:xfrm>
              <a:off x="6377703" y="4310791"/>
              <a:ext cx="2829414" cy="369332"/>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New survey control mark</a:t>
              </a:r>
            </a:p>
          </p:txBody>
        </p:sp>
        <p:sp>
          <p:nvSpPr>
            <p:cNvPr id="124" name="TextBox 123"/>
            <p:cNvSpPr txBox="1"/>
            <p:nvPr/>
          </p:nvSpPr>
          <p:spPr>
            <a:xfrm>
              <a:off x="6377703" y="4613223"/>
              <a:ext cx="2829414" cy="615553"/>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New survey control mark with sufficient vertical control</a:t>
              </a:r>
            </a:p>
          </p:txBody>
        </p:sp>
        <p:sp>
          <p:nvSpPr>
            <p:cNvPr id="125" name="Oval 124"/>
            <p:cNvSpPr/>
            <p:nvPr/>
          </p:nvSpPr>
          <p:spPr>
            <a:xfrm>
              <a:off x="6143530" y="4773482"/>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
        <p:nvSpPr>
          <p:cNvPr id="39" name="Content Placeholder 2">
            <a:extLst>
              <a:ext uri="{FF2B5EF4-FFF2-40B4-BE49-F238E27FC236}">
                <a16:creationId xmlns:a16="http://schemas.microsoft.com/office/drawing/2014/main" id="{12568843-355F-471A-9336-55B73439368F}"/>
              </a:ext>
            </a:extLst>
          </p:cNvPr>
          <p:cNvSpPr txBox="1">
            <a:spLocks/>
          </p:cNvSpPr>
          <p:nvPr/>
        </p:nvSpPr>
        <p:spPr bwMode="auto">
          <a:xfrm>
            <a:off x="312375" y="1252965"/>
            <a:ext cx="6172200" cy="58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192881" indent="-192881" algn="l" defTabSz="257175"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ＭＳ Ｐゴシック" charset="0"/>
              </a:defRPr>
            </a:lvl1pPr>
            <a:lvl2pPr marL="417910" indent="-160735" algn="l" defTabSz="257175" rtl="0" eaLnBrk="1" fontAlgn="base" hangingPunct="1">
              <a:spcBef>
                <a:spcPct val="20000"/>
              </a:spcBef>
              <a:spcAft>
                <a:spcPct val="0"/>
              </a:spcAft>
              <a:buFont typeface="Arial" panose="020B0604020202020204" pitchFamily="34" charset="0"/>
              <a:buChar char="–"/>
              <a:defRPr sz="1575" kern="1200">
                <a:solidFill>
                  <a:schemeClr val="tx1"/>
                </a:solidFill>
                <a:latin typeface="+mn-lt"/>
                <a:ea typeface="MS PGothic" panose="020B0600070205080204" pitchFamily="34" charset="-128"/>
                <a:cs typeface="+mn-cs"/>
              </a:defRPr>
            </a:lvl2pPr>
            <a:lvl3pPr marL="642938" indent="-128588" algn="l" defTabSz="257175" rtl="0" eaLnBrk="1" fontAlgn="base" hangingPunct="1">
              <a:spcBef>
                <a:spcPct val="20000"/>
              </a:spcBef>
              <a:spcAft>
                <a:spcPct val="0"/>
              </a:spcAft>
              <a:buFont typeface="Arial" panose="020B0604020202020204" pitchFamily="34" charset="0"/>
              <a:buChar char="•"/>
              <a:defRPr sz="1350" kern="1200">
                <a:solidFill>
                  <a:schemeClr val="tx1"/>
                </a:solidFill>
                <a:latin typeface="+mn-lt"/>
                <a:ea typeface="MS PGothic" panose="020B0600070205080204" pitchFamily="34" charset="-128"/>
                <a:cs typeface="+mn-cs"/>
              </a:defRPr>
            </a:lvl3pPr>
            <a:lvl4pPr marL="900113"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mn-lt"/>
                <a:ea typeface="MS PGothic" panose="020B0600070205080204" pitchFamily="34" charset="-128"/>
                <a:cs typeface="+mn-cs"/>
              </a:defRPr>
            </a:lvl4pPr>
            <a:lvl5pPr marL="1157288"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mn-lt"/>
                <a:ea typeface="MS PGothic" panose="020B0600070205080204" pitchFamily="34" charset="-128"/>
                <a:cs typeface="+mn-cs"/>
              </a:defRPr>
            </a:lvl5pPr>
            <a:lvl6pPr marL="1414463" indent="-128588" algn="l" defTabSz="257175" rtl="0" eaLnBrk="1" latinLnBrk="0" hangingPunct="1">
              <a:spcBef>
                <a:spcPct val="20000"/>
              </a:spcBef>
              <a:buFont typeface="Arial"/>
              <a:buChar char="•"/>
              <a:defRPr sz="1125" kern="1200">
                <a:solidFill>
                  <a:schemeClr val="tx1"/>
                </a:solidFill>
                <a:latin typeface="+mn-lt"/>
                <a:ea typeface="+mn-ea"/>
                <a:cs typeface="+mn-cs"/>
              </a:defRPr>
            </a:lvl6pPr>
            <a:lvl7pPr marL="1671638" indent="-128588" algn="l" defTabSz="257175" rtl="0" eaLnBrk="1" latinLnBrk="0" hangingPunct="1">
              <a:spcBef>
                <a:spcPct val="20000"/>
              </a:spcBef>
              <a:buFont typeface="Arial"/>
              <a:buChar char="•"/>
              <a:defRPr sz="1125" kern="1200">
                <a:solidFill>
                  <a:schemeClr val="tx1"/>
                </a:solidFill>
                <a:latin typeface="+mn-lt"/>
                <a:ea typeface="+mn-ea"/>
                <a:cs typeface="+mn-cs"/>
              </a:defRPr>
            </a:lvl7pPr>
            <a:lvl8pPr marL="1928813" indent="-128588" algn="l" defTabSz="257175" rtl="0" eaLnBrk="1" latinLnBrk="0" hangingPunct="1">
              <a:spcBef>
                <a:spcPct val="20000"/>
              </a:spcBef>
              <a:buFont typeface="Arial"/>
              <a:buChar char="•"/>
              <a:defRPr sz="1125" kern="1200">
                <a:solidFill>
                  <a:schemeClr val="tx1"/>
                </a:solidFill>
                <a:latin typeface="+mn-lt"/>
                <a:ea typeface="+mn-ea"/>
                <a:cs typeface="+mn-cs"/>
              </a:defRPr>
            </a:lvl8pPr>
            <a:lvl9pPr marL="2185988" indent="-128588" algn="l" defTabSz="257175" rtl="0" eaLnBrk="1" latinLnBrk="0" hangingPunct="1">
              <a:spcBef>
                <a:spcPct val="20000"/>
              </a:spcBef>
              <a:buFont typeface="Arial"/>
              <a:buChar char="•"/>
              <a:defRPr sz="1125" kern="1200">
                <a:solidFill>
                  <a:schemeClr val="tx1"/>
                </a:solidFill>
                <a:latin typeface="+mn-lt"/>
                <a:ea typeface="+mn-ea"/>
                <a:cs typeface="+mn-cs"/>
              </a:defRPr>
            </a:lvl9pPr>
          </a:lstStyle>
          <a:p>
            <a:pPr marL="0" indent="0">
              <a:buNone/>
            </a:pPr>
            <a:r>
              <a:rPr lang="en-US" sz="1500" dirty="0">
                <a:latin typeface="Times New Roman" panose="02020603050405020304" pitchFamily="18" charset="0"/>
                <a:cs typeface="Times New Roman" panose="02020603050405020304" pitchFamily="18" charset="0"/>
              </a:rPr>
              <a:t>If you choose 2 hour occupations - how many valid existing vertical control marks would you need* to “cover” the new marks?</a:t>
            </a:r>
          </a:p>
          <a:p>
            <a:pPr marL="0" indent="0">
              <a:buFont typeface="Arial" panose="020B0604020202020204" pitchFamily="34" charset="0"/>
              <a:buNone/>
            </a:pPr>
            <a:endParaRPr lang="en-US" sz="1500" dirty="0">
              <a:latin typeface="Times New Roman" panose="02020603050405020304" pitchFamily="18" charset="0"/>
              <a:cs typeface="Times New Roman" panose="02020603050405020304" pitchFamily="18" charset="0"/>
            </a:endParaRPr>
          </a:p>
        </p:txBody>
      </p:sp>
      <p:sp>
        <p:nvSpPr>
          <p:cNvPr id="3" name="Date Placeholder 2">
            <a:extLst>
              <a:ext uri="{FF2B5EF4-FFF2-40B4-BE49-F238E27FC236}">
                <a16:creationId xmlns:a16="http://schemas.microsoft.com/office/drawing/2014/main" id="{23EBA07D-FD41-48C1-80D8-0ED2FBC6DDFA}"/>
              </a:ext>
            </a:extLst>
          </p:cNvPr>
          <p:cNvSpPr>
            <a:spLocks noGrp="1"/>
          </p:cNvSpPr>
          <p:nvPr>
            <p:ph type="dt" sz="half" idx="10"/>
          </p:nvPr>
        </p:nvSpPr>
        <p:spPr/>
        <p:txBody>
          <a:bodyPr/>
          <a:lstStyle/>
          <a:p>
            <a:r>
              <a:rPr lang="en-US"/>
              <a:t>2023-10-16</a:t>
            </a:r>
          </a:p>
        </p:txBody>
      </p:sp>
      <p:sp>
        <p:nvSpPr>
          <p:cNvPr id="7" name="Footer Placeholder 6">
            <a:extLst>
              <a:ext uri="{FF2B5EF4-FFF2-40B4-BE49-F238E27FC236}">
                <a16:creationId xmlns:a16="http://schemas.microsoft.com/office/drawing/2014/main" id="{2C423B29-322D-4F01-AA63-F17FD6B61008}"/>
              </a:ext>
            </a:extLst>
          </p:cNvPr>
          <p:cNvSpPr>
            <a:spLocks noGrp="1"/>
          </p:cNvSpPr>
          <p:nvPr>
            <p:ph type="ftr" sz="quarter" idx="11"/>
          </p:nvPr>
        </p:nvSpPr>
        <p:spPr/>
        <p:txBody>
          <a:bodyPr/>
          <a:lstStyle/>
          <a:p>
            <a:r>
              <a:rPr lang="en-US"/>
              <a:t>Planning and Execution of an OPUS Project</a:t>
            </a:r>
          </a:p>
        </p:txBody>
      </p:sp>
      <p:sp>
        <p:nvSpPr>
          <p:cNvPr id="8" name="Slide Number Placeholder 7">
            <a:extLst>
              <a:ext uri="{FF2B5EF4-FFF2-40B4-BE49-F238E27FC236}">
                <a16:creationId xmlns:a16="http://schemas.microsoft.com/office/drawing/2014/main" id="{C4958610-993A-4A72-A699-38C2E95C161F}"/>
              </a:ext>
            </a:extLst>
          </p:cNvPr>
          <p:cNvSpPr>
            <a:spLocks noGrp="1"/>
          </p:cNvSpPr>
          <p:nvPr>
            <p:ph type="sldNum" sz="quarter" idx="12"/>
          </p:nvPr>
        </p:nvSpPr>
        <p:spPr/>
        <p:txBody>
          <a:bodyPr/>
          <a:lstStyle/>
          <a:p>
            <a:fld id="{D3D538F9-49A3-B84F-B36B-A7030CDE5D5B}" type="slidenum">
              <a:rPr lang="en-US" smtClean="0"/>
              <a:t>70</a:t>
            </a:fld>
            <a:endParaRPr lang="en-US"/>
          </a:p>
        </p:txBody>
      </p:sp>
      <p:sp>
        <p:nvSpPr>
          <p:cNvPr id="41" name="TextBox 40">
            <a:extLst>
              <a:ext uri="{FF2B5EF4-FFF2-40B4-BE49-F238E27FC236}">
                <a16:creationId xmlns:a16="http://schemas.microsoft.com/office/drawing/2014/main" id="{2BD4DA52-E9F1-4B70-A0FB-25E226191289}"/>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
        <p:nvSpPr>
          <p:cNvPr id="42" name="Title 1">
            <a:extLst>
              <a:ext uri="{FF2B5EF4-FFF2-40B4-BE49-F238E27FC236}">
                <a16:creationId xmlns:a16="http://schemas.microsoft.com/office/drawing/2014/main" id="{35DDEB71-5B49-4EF3-AEF6-BAFFDCB12A7B}"/>
              </a:ext>
            </a:extLst>
          </p:cNvPr>
          <p:cNvSpPr txBox="1">
            <a:spLocks/>
          </p:cNvSpPr>
          <p:nvPr/>
        </p:nvSpPr>
        <p:spPr bwMode="auto">
          <a:xfrm>
            <a:off x="342900" y="206251"/>
            <a:ext cx="61722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257175" rtl="0" eaLnBrk="1" fontAlgn="base" hangingPunct="1">
              <a:spcBef>
                <a:spcPct val="0"/>
              </a:spcBef>
              <a:spcAft>
                <a:spcPct val="0"/>
              </a:spcAft>
              <a:defRPr sz="2475" kern="1200">
                <a:solidFill>
                  <a:schemeClr val="tx1"/>
                </a:solidFill>
                <a:latin typeface="+mj-lt"/>
                <a:ea typeface="MS PGothic" panose="020B0600070205080204" pitchFamily="34" charset="-128"/>
                <a:cs typeface="ＭＳ Ｐゴシック" charset="0"/>
              </a:defRPr>
            </a:lvl1pPr>
            <a:lvl2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2pPr>
            <a:lvl3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3pPr>
            <a:lvl4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4pPr>
            <a:lvl5pPr algn="ctr" defTabSz="257175" rtl="0" eaLnBrk="1" fontAlgn="base" hangingPunct="1">
              <a:spcBef>
                <a:spcPct val="0"/>
              </a:spcBef>
              <a:spcAft>
                <a:spcPct val="0"/>
              </a:spcAft>
              <a:defRPr sz="2475">
                <a:solidFill>
                  <a:schemeClr val="tx1"/>
                </a:solidFill>
                <a:latin typeface="Calibri" charset="0"/>
                <a:ea typeface="MS PGothic" panose="020B0600070205080204" pitchFamily="34" charset="-128"/>
                <a:cs typeface="ＭＳ Ｐゴシック" charset="0"/>
              </a:defRPr>
            </a:lvl5pPr>
            <a:lvl6pPr marL="25717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6pPr>
            <a:lvl7pPr marL="51435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7pPr>
            <a:lvl8pPr marL="771525"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8pPr>
            <a:lvl9pPr marL="1028700" algn="ctr" defTabSz="257175" rtl="0" eaLnBrk="1" fontAlgn="base" hangingPunct="1">
              <a:spcBef>
                <a:spcPct val="0"/>
              </a:spcBef>
              <a:spcAft>
                <a:spcPct val="0"/>
              </a:spcAft>
              <a:defRPr sz="2475">
                <a:solidFill>
                  <a:schemeClr val="tx1"/>
                </a:solidFill>
                <a:latin typeface="Calibri" charset="0"/>
                <a:ea typeface="ＭＳ Ｐゴシック" charset="0"/>
                <a:cs typeface="ＭＳ Ｐゴシック" charset="0"/>
              </a:defRPr>
            </a:lvl9pPr>
          </a:lstStyle>
          <a:p>
            <a:r>
              <a:rPr lang="en-US" sz="2400">
                <a:latin typeface="Times New Roman" panose="02020603050405020304" pitchFamily="18" charset="0"/>
                <a:cs typeface="Times New Roman" panose="02020603050405020304" pitchFamily="18" charset="0"/>
              </a:rPr>
              <a:t>Requirements for Vertical Control</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8294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63"/>
                                        </p:tgtEl>
                                        <p:attrNameLst>
                                          <p:attrName>style.visibility</p:attrName>
                                        </p:attrNameLst>
                                      </p:cBhvr>
                                      <p:to>
                                        <p:strVal val="visible"/>
                                      </p:to>
                                    </p:set>
                                    <p:animEffect transition="in" filter="wipe(left)">
                                      <p:cBhvr>
                                        <p:cTn id="11" dur="500"/>
                                        <p:tgtEl>
                                          <p:spTgt spid="63"/>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3000"/>
                            </p:stCondLst>
                            <p:childTnLst>
                              <p:par>
                                <p:cTn id="17" presetID="22" presetClass="entr" presetSubtype="8" fill="hold" nodeType="after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48299" y="1813893"/>
            <a:ext cx="2783020" cy="2730734"/>
            <a:chOff x="5225000" y="1004778"/>
            <a:chExt cx="3710693" cy="3640979"/>
          </a:xfrm>
        </p:grpSpPr>
        <p:sp>
          <p:nvSpPr>
            <p:cNvPr id="34" name="Oval 33"/>
            <p:cNvSpPr/>
            <p:nvPr/>
          </p:nvSpPr>
          <p:spPr>
            <a:xfrm>
              <a:off x="6258008" y="3036413"/>
              <a:ext cx="1609344" cy="1609344"/>
            </a:xfrm>
            <a:prstGeom prst="ellipse">
              <a:avLst/>
            </a:prstGeom>
            <a:solidFill>
              <a:schemeClr val="accent3">
                <a:lumMod val="60000"/>
                <a:lumOff val="40000"/>
                <a:alpha val="27059"/>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5" name="Oval 34"/>
            <p:cNvSpPr/>
            <p:nvPr/>
          </p:nvSpPr>
          <p:spPr>
            <a:xfrm>
              <a:off x="6250771" y="2205558"/>
              <a:ext cx="1609344" cy="1609344"/>
            </a:xfrm>
            <a:prstGeom prst="ellipse">
              <a:avLst/>
            </a:prstGeom>
            <a:solidFill>
              <a:schemeClr val="accent3">
                <a:lumMod val="60000"/>
                <a:lumOff val="40000"/>
                <a:alpha val="27059"/>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6" name="Oval 35"/>
            <p:cNvSpPr/>
            <p:nvPr/>
          </p:nvSpPr>
          <p:spPr>
            <a:xfrm>
              <a:off x="5225000" y="2819889"/>
              <a:ext cx="1609344" cy="1609344"/>
            </a:xfrm>
            <a:prstGeom prst="ellipse">
              <a:avLst/>
            </a:prstGeom>
            <a:solidFill>
              <a:srgbClr val="66CCFF">
                <a:alpha val="27059"/>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7" name="Oval 36"/>
            <p:cNvSpPr/>
            <p:nvPr/>
          </p:nvSpPr>
          <p:spPr>
            <a:xfrm>
              <a:off x="7326349" y="2195804"/>
              <a:ext cx="1609344" cy="1609344"/>
            </a:xfrm>
            <a:prstGeom prst="ellipse">
              <a:avLst/>
            </a:prstGeom>
            <a:solidFill>
              <a:schemeClr val="accent3">
                <a:lumMod val="60000"/>
                <a:lumOff val="40000"/>
                <a:alpha val="27059"/>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8" name="Oval 37"/>
            <p:cNvSpPr/>
            <p:nvPr/>
          </p:nvSpPr>
          <p:spPr>
            <a:xfrm>
              <a:off x="7027462" y="1491375"/>
              <a:ext cx="1609344" cy="1609344"/>
            </a:xfrm>
            <a:prstGeom prst="ellipse">
              <a:avLst/>
            </a:prstGeom>
            <a:solidFill>
              <a:schemeClr val="accent3">
                <a:lumMod val="60000"/>
                <a:lumOff val="40000"/>
                <a:alpha val="27059"/>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9" name="Oval 38"/>
            <p:cNvSpPr/>
            <p:nvPr/>
          </p:nvSpPr>
          <p:spPr>
            <a:xfrm>
              <a:off x="5526955" y="1783731"/>
              <a:ext cx="1609344" cy="1609344"/>
            </a:xfrm>
            <a:prstGeom prst="ellipse">
              <a:avLst/>
            </a:prstGeom>
            <a:solidFill>
              <a:schemeClr val="accent3">
                <a:lumMod val="60000"/>
                <a:lumOff val="40000"/>
                <a:alpha val="27059"/>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0" name="Oval 39"/>
            <p:cNvSpPr/>
            <p:nvPr/>
          </p:nvSpPr>
          <p:spPr>
            <a:xfrm>
              <a:off x="6222790" y="1075215"/>
              <a:ext cx="1609344" cy="1609344"/>
            </a:xfrm>
            <a:prstGeom prst="ellipse">
              <a:avLst/>
            </a:prstGeom>
            <a:solidFill>
              <a:schemeClr val="accent3">
                <a:lumMod val="60000"/>
                <a:lumOff val="40000"/>
                <a:alpha val="27059"/>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1" name="TextBox 40"/>
            <p:cNvSpPr txBox="1"/>
            <p:nvPr/>
          </p:nvSpPr>
          <p:spPr>
            <a:xfrm rot="17094559">
              <a:off x="6271636" y="987712"/>
              <a:ext cx="1525759" cy="1559891"/>
            </a:xfrm>
            <a:prstGeom prst="rect">
              <a:avLst/>
            </a:prstGeom>
            <a:noFill/>
          </p:spPr>
          <p:txBody>
            <a:bodyPr wrap="square" rtlCol="0">
              <a:prstTxWarp prst="textCircle">
                <a:avLst>
                  <a:gd name="adj" fmla="val 17839689"/>
                </a:avLst>
              </a:prstTxWarp>
              <a:spAutoFit/>
            </a:bodyPr>
            <a:lstStyle/>
            <a:p>
              <a:r>
                <a:rPr lang="en-US" sz="1350" dirty="0">
                  <a:latin typeface="Times New Roman" panose="02020603050405020304" pitchFamily="18" charset="0"/>
                  <a:cs typeface="Times New Roman" panose="02020603050405020304" pitchFamily="18" charset="0"/>
                </a:rPr>
                <a:t>40km radius</a:t>
              </a:r>
            </a:p>
          </p:txBody>
        </p:sp>
        <p:sp>
          <p:nvSpPr>
            <p:cNvPr id="46" name="Oval 45"/>
            <p:cNvSpPr/>
            <p:nvPr/>
          </p:nvSpPr>
          <p:spPr>
            <a:xfrm>
              <a:off x="6961078" y="1815581"/>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7" name="Oval 46"/>
            <p:cNvSpPr/>
            <p:nvPr/>
          </p:nvSpPr>
          <p:spPr>
            <a:xfrm>
              <a:off x="7773321" y="2233226"/>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8" name="Oval 47"/>
            <p:cNvSpPr/>
            <p:nvPr/>
          </p:nvSpPr>
          <p:spPr>
            <a:xfrm>
              <a:off x="6313310" y="3312226"/>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9" name="Oval 48"/>
            <p:cNvSpPr/>
            <p:nvPr/>
          </p:nvSpPr>
          <p:spPr>
            <a:xfrm>
              <a:off x="8063358" y="2940541"/>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0" name="Oval 49"/>
            <p:cNvSpPr/>
            <p:nvPr/>
          </p:nvSpPr>
          <p:spPr>
            <a:xfrm>
              <a:off x="6988381" y="3773499"/>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1" name="Oval 50"/>
            <p:cNvSpPr/>
            <p:nvPr/>
          </p:nvSpPr>
          <p:spPr>
            <a:xfrm>
              <a:off x="7003613" y="2940540"/>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2" name="Oval 51"/>
            <p:cNvSpPr/>
            <p:nvPr/>
          </p:nvSpPr>
          <p:spPr>
            <a:xfrm>
              <a:off x="6268806" y="2547332"/>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3" name="Oval 52"/>
            <p:cNvSpPr/>
            <p:nvPr/>
          </p:nvSpPr>
          <p:spPr>
            <a:xfrm>
              <a:off x="5971893" y="3555948"/>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4" name="Oval 53"/>
            <p:cNvSpPr/>
            <p:nvPr/>
          </p:nvSpPr>
          <p:spPr>
            <a:xfrm>
              <a:off x="7974621" y="2675532"/>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5" name="Oval 54"/>
            <p:cNvSpPr/>
            <p:nvPr/>
          </p:nvSpPr>
          <p:spPr>
            <a:xfrm>
              <a:off x="7034515" y="2142737"/>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6" name="Oval 55"/>
            <p:cNvSpPr/>
            <p:nvPr/>
          </p:nvSpPr>
          <p:spPr>
            <a:xfrm>
              <a:off x="7509810" y="2449830"/>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7" name="Oval 56"/>
            <p:cNvSpPr/>
            <p:nvPr/>
          </p:nvSpPr>
          <p:spPr>
            <a:xfrm>
              <a:off x="6502750" y="2105031"/>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8" name="Oval 57"/>
            <p:cNvSpPr/>
            <p:nvPr/>
          </p:nvSpPr>
          <p:spPr>
            <a:xfrm>
              <a:off x="6241735" y="2898962"/>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9" name="Oval 58"/>
            <p:cNvSpPr/>
            <p:nvPr/>
          </p:nvSpPr>
          <p:spPr>
            <a:xfrm>
              <a:off x="6971694" y="3438956"/>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60" name="Oval 59"/>
            <p:cNvSpPr/>
            <p:nvPr/>
          </p:nvSpPr>
          <p:spPr>
            <a:xfrm>
              <a:off x="6963772" y="2629590"/>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61" name="Oval 60"/>
            <p:cNvSpPr/>
            <p:nvPr/>
          </p:nvSpPr>
          <p:spPr>
            <a:xfrm>
              <a:off x="7530589" y="3381763"/>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
        <p:nvSpPr>
          <p:cNvPr id="2" name="Title 1"/>
          <p:cNvSpPr>
            <a:spLocks noGrp="1"/>
          </p:cNvSpPr>
          <p:nvPr>
            <p:ph type="title"/>
          </p:nvPr>
        </p:nvSpPr>
        <p:spPr/>
        <p:txBody>
          <a:bodyPr>
            <a:noAutofit/>
          </a:bodyPr>
          <a:lstStyle/>
          <a:p>
            <a:r>
              <a:rPr lang="en-US" sz="2400" dirty="0">
                <a:latin typeface="Times New Roman" panose="02020603050405020304" pitchFamily="18" charset="0"/>
                <a:cs typeface="Times New Roman" panose="02020603050405020304" pitchFamily="18" charset="0"/>
              </a:rPr>
              <a:t>Requirements for Vertical Control</a:t>
            </a:r>
          </a:p>
        </p:txBody>
      </p:sp>
      <p:sp>
        <p:nvSpPr>
          <p:cNvPr id="3" name="Content Placeholder 2"/>
          <p:cNvSpPr>
            <a:spLocks noGrp="1"/>
          </p:cNvSpPr>
          <p:nvPr>
            <p:ph idx="1"/>
          </p:nvPr>
        </p:nvSpPr>
        <p:spPr>
          <a:xfrm>
            <a:off x="4125041" y="1886239"/>
            <a:ext cx="2711327" cy="875669"/>
          </a:xfrm>
        </p:spPr>
        <p:txBody>
          <a:bodyPr>
            <a:noAutofit/>
          </a:bodyPr>
          <a:lstStyle/>
          <a:p>
            <a:pPr marL="0" indent="0">
              <a:buNone/>
            </a:pPr>
            <a:r>
              <a:rPr lang="en-US" sz="1350" dirty="0">
                <a:latin typeface="Times New Roman" panose="02020603050405020304" pitchFamily="18" charset="0"/>
                <a:cs typeface="Times New Roman" panose="02020603050405020304" pitchFamily="18" charset="0"/>
              </a:rPr>
              <a:t>By increasing your spacing to 40km all 9 new marks </a:t>
            </a:r>
            <a:r>
              <a:rPr lang="en-US" sz="1350" dirty="0">
                <a:solidFill>
                  <a:srgbClr val="FF0000"/>
                </a:solidFill>
                <a:latin typeface="Times New Roman" panose="02020603050405020304" pitchFamily="18" charset="0"/>
                <a:cs typeface="Times New Roman" panose="02020603050405020304" pitchFamily="18" charset="0"/>
              </a:rPr>
              <a:t>(red) </a:t>
            </a:r>
            <a:r>
              <a:rPr lang="en-US" sz="1350" dirty="0">
                <a:latin typeface="Times New Roman" panose="02020603050405020304" pitchFamily="18" charset="0"/>
                <a:cs typeface="Times New Roman" panose="02020603050405020304" pitchFamily="18" charset="0"/>
              </a:rPr>
              <a:t>would be covered by at least two vertical control marks. </a:t>
            </a:r>
          </a:p>
        </p:txBody>
      </p:sp>
      <p:grpSp>
        <p:nvGrpSpPr>
          <p:cNvPr id="104" name="Group 103"/>
          <p:cNvGrpSpPr/>
          <p:nvPr/>
        </p:nvGrpSpPr>
        <p:grpSpPr>
          <a:xfrm>
            <a:off x="4607648" y="3536881"/>
            <a:ext cx="2297690" cy="926264"/>
            <a:chOff x="6143530" y="3993758"/>
            <a:chExt cx="3063587" cy="1235018"/>
          </a:xfrm>
        </p:grpSpPr>
        <p:sp>
          <p:nvSpPr>
            <p:cNvPr id="105" name="Oval 104"/>
            <p:cNvSpPr/>
            <p:nvPr/>
          </p:nvSpPr>
          <p:spPr>
            <a:xfrm>
              <a:off x="6143532" y="4115603"/>
              <a:ext cx="125643" cy="125643"/>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06" name="Oval 105"/>
            <p:cNvSpPr/>
            <p:nvPr/>
          </p:nvSpPr>
          <p:spPr>
            <a:xfrm>
              <a:off x="6143531" y="4417247"/>
              <a:ext cx="125643" cy="125643"/>
            </a:xfrm>
            <a:prstGeom prst="ellipse">
              <a:avLst/>
            </a:prstGeom>
            <a:solidFill>
              <a:srgbClr val="7030A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07" name="TextBox 106"/>
            <p:cNvSpPr txBox="1"/>
            <p:nvPr/>
          </p:nvSpPr>
          <p:spPr>
            <a:xfrm>
              <a:off x="6377703" y="3993758"/>
              <a:ext cx="2829414" cy="369332"/>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Existing survey control mark</a:t>
              </a:r>
            </a:p>
          </p:txBody>
        </p:sp>
        <p:sp>
          <p:nvSpPr>
            <p:cNvPr id="108" name="TextBox 107"/>
            <p:cNvSpPr txBox="1"/>
            <p:nvPr/>
          </p:nvSpPr>
          <p:spPr>
            <a:xfrm>
              <a:off x="6377703" y="4310791"/>
              <a:ext cx="2829414" cy="369332"/>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New survey control mark</a:t>
              </a:r>
            </a:p>
          </p:txBody>
        </p:sp>
        <p:sp>
          <p:nvSpPr>
            <p:cNvPr id="109" name="TextBox 108"/>
            <p:cNvSpPr txBox="1"/>
            <p:nvPr/>
          </p:nvSpPr>
          <p:spPr>
            <a:xfrm>
              <a:off x="6377703" y="4613223"/>
              <a:ext cx="2829414" cy="615553"/>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New survey control mark with sufficient vertical control</a:t>
              </a:r>
            </a:p>
          </p:txBody>
        </p:sp>
        <p:sp>
          <p:nvSpPr>
            <p:cNvPr id="110" name="Oval 109"/>
            <p:cNvSpPr/>
            <p:nvPr/>
          </p:nvSpPr>
          <p:spPr>
            <a:xfrm>
              <a:off x="6143530" y="4773482"/>
              <a:ext cx="125643" cy="125643"/>
            </a:xfrm>
            <a:prstGeom prst="ellipse">
              <a:avLst/>
            </a:prstGeom>
            <a:solidFill>
              <a:srgbClr val="FF0000"/>
            </a:solid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
        <p:nvSpPr>
          <p:cNvPr id="42" name="Content Placeholder 2">
            <a:extLst>
              <a:ext uri="{FF2B5EF4-FFF2-40B4-BE49-F238E27FC236}">
                <a16:creationId xmlns:a16="http://schemas.microsoft.com/office/drawing/2014/main" id="{A425E942-05C0-4E1C-B536-1735057C1613}"/>
              </a:ext>
            </a:extLst>
          </p:cNvPr>
          <p:cNvSpPr txBox="1">
            <a:spLocks/>
          </p:cNvSpPr>
          <p:nvPr/>
        </p:nvSpPr>
        <p:spPr bwMode="auto">
          <a:xfrm>
            <a:off x="312375" y="1252965"/>
            <a:ext cx="6172200" cy="58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192881" indent="-192881" algn="l" defTabSz="257175"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ＭＳ Ｐゴシック" charset="0"/>
              </a:defRPr>
            </a:lvl1pPr>
            <a:lvl2pPr marL="417910" indent="-160735" algn="l" defTabSz="257175" rtl="0" eaLnBrk="1" fontAlgn="base" hangingPunct="1">
              <a:spcBef>
                <a:spcPct val="20000"/>
              </a:spcBef>
              <a:spcAft>
                <a:spcPct val="0"/>
              </a:spcAft>
              <a:buFont typeface="Arial" panose="020B0604020202020204" pitchFamily="34" charset="0"/>
              <a:buChar char="–"/>
              <a:defRPr sz="1575" kern="1200">
                <a:solidFill>
                  <a:schemeClr val="tx1"/>
                </a:solidFill>
                <a:latin typeface="+mn-lt"/>
                <a:ea typeface="MS PGothic" panose="020B0600070205080204" pitchFamily="34" charset="-128"/>
                <a:cs typeface="+mn-cs"/>
              </a:defRPr>
            </a:lvl2pPr>
            <a:lvl3pPr marL="642938" indent="-128588" algn="l" defTabSz="257175" rtl="0" eaLnBrk="1" fontAlgn="base" hangingPunct="1">
              <a:spcBef>
                <a:spcPct val="20000"/>
              </a:spcBef>
              <a:spcAft>
                <a:spcPct val="0"/>
              </a:spcAft>
              <a:buFont typeface="Arial" panose="020B0604020202020204" pitchFamily="34" charset="0"/>
              <a:buChar char="•"/>
              <a:defRPr sz="1350" kern="1200">
                <a:solidFill>
                  <a:schemeClr val="tx1"/>
                </a:solidFill>
                <a:latin typeface="+mn-lt"/>
                <a:ea typeface="MS PGothic" panose="020B0600070205080204" pitchFamily="34" charset="-128"/>
                <a:cs typeface="+mn-cs"/>
              </a:defRPr>
            </a:lvl3pPr>
            <a:lvl4pPr marL="900113"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mn-lt"/>
                <a:ea typeface="MS PGothic" panose="020B0600070205080204" pitchFamily="34" charset="-128"/>
                <a:cs typeface="+mn-cs"/>
              </a:defRPr>
            </a:lvl4pPr>
            <a:lvl5pPr marL="1157288" indent="-128588" algn="l" defTabSz="257175" rtl="0" eaLnBrk="1" fontAlgn="base" hangingPunct="1">
              <a:spcBef>
                <a:spcPct val="20000"/>
              </a:spcBef>
              <a:spcAft>
                <a:spcPct val="0"/>
              </a:spcAft>
              <a:buFont typeface="Arial" panose="020B0604020202020204" pitchFamily="34" charset="0"/>
              <a:buChar char="»"/>
              <a:defRPr sz="1125" kern="1200">
                <a:solidFill>
                  <a:schemeClr val="tx1"/>
                </a:solidFill>
                <a:latin typeface="+mn-lt"/>
                <a:ea typeface="MS PGothic" panose="020B0600070205080204" pitchFamily="34" charset="-128"/>
                <a:cs typeface="+mn-cs"/>
              </a:defRPr>
            </a:lvl5pPr>
            <a:lvl6pPr marL="1414463" indent="-128588" algn="l" defTabSz="257175" rtl="0" eaLnBrk="1" latinLnBrk="0" hangingPunct="1">
              <a:spcBef>
                <a:spcPct val="20000"/>
              </a:spcBef>
              <a:buFont typeface="Arial"/>
              <a:buChar char="•"/>
              <a:defRPr sz="1125" kern="1200">
                <a:solidFill>
                  <a:schemeClr val="tx1"/>
                </a:solidFill>
                <a:latin typeface="+mn-lt"/>
                <a:ea typeface="+mn-ea"/>
                <a:cs typeface="+mn-cs"/>
              </a:defRPr>
            </a:lvl6pPr>
            <a:lvl7pPr marL="1671638" indent="-128588" algn="l" defTabSz="257175" rtl="0" eaLnBrk="1" latinLnBrk="0" hangingPunct="1">
              <a:spcBef>
                <a:spcPct val="20000"/>
              </a:spcBef>
              <a:buFont typeface="Arial"/>
              <a:buChar char="•"/>
              <a:defRPr sz="1125" kern="1200">
                <a:solidFill>
                  <a:schemeClr val="tx1"/>
                </a:solidFill>
                <a:latin typeface="+mn-lt"/>
                <a:ea typeface="+mn-ea"/>
                <a:cs typeface="+mn-cs"/>
              </a:defRPr>
            </a:lvl7pPr>
            <a:lvl8pPr marL="1928813" indent="-128588" algn="l" defTabSz="257175" rtl="0" eaLnBrk="1" latinLnBrk="0" hangingPunct="1">
              <a:spcBef>
                <a:spcPct val="20000"/>
              </a:spcBef>
              <a:buFont typeface="Arial"/>
              <a:buChar char="•"/>
              <a:defRPr sz="1125" kern="1200">
                <a:solidFill>
                  <a:schemeClr val="tx1"/>
                </a:solidFill>
                <a:latin typeface="+mn-lt"/>
                <a:ea typeface="+mn-ea"/>
                <a:cs typeface="+mn-cs"/>
              </a:defRPr>
            </a:lvl8pPr>
            <a:lvl9pPr marL="2185988" indent="-128588" algn="l" defTabSz="257175" rtl="0" eaLnBrk="1" latinLnBrk="0" hangingPunct="1">
              <a:spcBef>
                <a:spcPct val="20000"/>
              </a:spcBef>
              <a:buFont typeface="Arial"/>
              <a:buChar char="•"/>
              <a:defRPr sz="1125" kern="1200">
                <a:solidFill>
                  <a:schemeClr val="tx1"/>
                </a:solidFill>
                <a:latin typeface="+mn-lt"/>
                <a:ea typeface="+mn-ea"/>
                <a:cs typeface="+mn-cs"/>
              </a:defRPr>
            </a:lvl9pPr>
          </a:lstStyle>
          <a:p>
            <a:pPr marL="0" indent="0">
              <a:buNone/>
            </a:pPr>
            <a:r>
              <a:rPr lang="en-US" sz="1500" dirty="0">
                <a:latin typeface="Times New Roman" panose="02020603050405020304" pitchFamily="18" charset="0"/>
                <a:cs typeface="Times New Roman" panose="02020603050405020304" pitchFamily="18" charset="0"/>
              </a:rPr>
              <a:t>If you choose 4 hour occupations - how many valid existing vertical control marks would you need* to “cover” the new marks?</a:t>
            </a:r>
          </a:p>
          <a:p>
            <a:pPr marL="0" indent="0">
              <a:buFont typeface="Arial" panose="020B0604020202020204" pitchFamily="34" charset="0"/>
              <a:buNone/>
            </a:pPr>
            <a:endParaRPr lang="en-US" sz="1500" dirty="0">
              <a:latin typeface="Times New Roman" panose="02020603050405020304" pitchFamily="18" charset="0"/>
              <a:cs typeface="Times New Roman" panose="02020603050405020304" pitchFamily="18" charset="0"/>
            </a:endParaRPr>
          </a:p>
        </p:txBody>
      </p:sp>
      <p:sp>
        <p:nvSpPr>
          <p:cNvPr id="6" name="Date Placeholder 5">
            <a:extLst>
              <a:ext uri="{FF2B5EF4-FFF2-40B4-BE49-F238E27FC236}">
                <a16:creationId xmlns:a16="http://schemas.microsoft.com/office/drawing/2014/main" id="{CB6A8BF3-99C8-4CAD-BBEF-AC6729A55273}"/>
              </a:ext>
            </a:extLst>
          </p:cNvPr>
          <p:cNvSpPr>
            <a:spLocks noGrp="1"/>
          </p:cNvSpPr>
          <p:nvPr>
            <p:ph type="dt" sz="half" idx="10"/>
          </p:nvPr>
        </p:nvSpPr>
        <p:spPr/>
        <p:txBody>
          <a:bodyPr/>
          <a:lstStyle/>
          <a:p>
            <a:r>
              <a:rPr lang="en-US"/>
              <a:t>2023-10-16</a:t>
            </a:r>
          </a:p>
        </p:txBody>
      </p:sp>
      <p:sp>
        <p:nvSpPr>
          <p:cNvPr id="7" name="Footer Placeholder 6">
            <a:extLst>
              <a:ext uri="{FF2B5EF4-FFF2-40B4-BE49-F238E27FC236}">
                <a16:creationId xmlns:a16="http://schemas.microsoft.com/office/drawing/2014/main" id="{1790AB9B-E9B9-4723-8561-33E4BCF6AB43}"/>
              </a:ext>
            </a:extLst>
          </p:cNvPr>
          <p:cNvSpPr>
            <a:spLocks noGrp="1"/>
          </p:cNvSpPr>
          <p:nvPr>
            <p:ph type="ftr" sz="quarter" idx="11"/>
          </p:nvPr>
        </p:nvSpPr>
        <p:spPr/>
        <p:txBody>
          <a:bodyPr/>
          <a:lstStyle/>
          <a:p>
            <a:r>
              <a:rPr lang="en-US"/>
              <a:t>Planning and Execution of an OPUS Project</a:t>
            </a:r>
          </a:p>
        </p:txBody>
      </p:sp>
      <p:sp>
        <p:nvSpPr>
          <p:cNvPr id="8" name="Slide Number Placeholder 7">
            <a:extLst>
              <a:ext uri="{FF2B5EF4-FFF2-40B4-BE49-F238E27FC236}">
                <a16:creationId xmlns:a16="http://schemas.microsoft.com/office/drawing/2014/main" id="{01B82CBB-5080-4E38-9206-56D0FC9628A1}"/>
              </a:ext>
            </a:extLst>
          </p:cNvPr>
          <p:cNvSpPr>
            <a:spLocks noGrp="1"/>
          </p:cNvSpPr>
          <p:nvPr>
            <p:ph type="sldNum" sz="quarter" idx="12"/>
          </p:nvPr>
        </p:nvSpPr>
        <p:spPr/>
        <p:txBody>
          <a:bodyPr/>
          <a:lstStyle/>
          <a:p>
            <a:fld id="{D3D538F9-49A3-B84F-B36B-A7030CDE5D5B}" type="slidenum">
              <a:rPr lang="en-US" smtClean="0"/>
              <a:t>71</a:t>
            </a:fld>
            <a:endParaRPr lang="en-US"/>
          </a:p>
        </p:txBody>
      </p:sp>
      <p:sp>
        <p:nvSpPr>
          <p:cNvPr id="45" name="TextBox 44">
            <a:extLst>
              <a:ext uri="{FF2B5EF4-FFF2-40B4-BE49-F238E27FC236}">
                <a16:creationId xmlns:a16="http://schemas.microsoft.com/office/drawing/2014/main" id="{CC6CB5C8-5484-4296-94BA-335B1643EFA3}"/>
              </a:ext>
            </a:extLst>
          </p:cNvPr>
          <p:cNvSpPr txBox="1"/>
          <p:nvPr/>
        </p:nvSpPr>
        <p:spPr>
          <a:xfrm>
            <a:off x="294386" y="1924394"/>
            <a:ext cx="2075616" cy="954107"/>
          </a:xfrm>
          <a:prstGeom prst="rect">
            <a:avLst/>
          </a:prstGeom>
          <a:noFill/>
        </p:spPr>
        <p:txBody>
          <a:bodyPr wrap="square">
            <a:spAutoFit/>
          </a:bodyPr>
          <a:lstStyle/>
          <a:p>
            <a:r>
              <a:rPr lang="en-US" sz="1400" i="1" dirty="0">
                <a:solidFill>
                  <a:srgbClr val="0070C0"/>
                </a:solidFill>
                <a:latin typeface="Times New Roman" panose="02020603050405020304" pitchFamily="18" charset="0"/>
                <a:cs typeface="Times New Roman" panose="02020603050405020304" pitchFamily="18" charset="0"/>
                <a:sym typeface="Wingdings" panose="05000000000000000000" pitchFamily="2" charset="2"/>
              </a:rPr>
              <a:t>4-hour occupations allow 40 km or less spacing between existing valid marks.</a:t>
            </a:r>
            <a:endParaRPr lang="en-US" sz="1400" i="1" dirty="0">
              <a:solidFill>
                <a:srgbClr val="0070C0"/>
              </a:solidFill>
              <a:latin typeface="Times New Roman" panose="02020603050405020304" pitchFamily="18" charset="0"/>
              <a:cs typeface="Times New Roman" panose="02020603050405020304" pitchFamily="18" charset="0"/>
            </a:endParaRPr>
          </a:p>
        </p:txBody>
      </p:sp>
      <p:sp>
        <p:nvSpPr>
          <p:cNvPr id="43" name="TextBox 42">
            <a:extLst>
              <a:ext uri="{FF2B5EF4-FFF2-40B4-BE49-F238E27FC236}">
                <a16:creationId xmlns:a16="http://schemas.microsoft.com/office/drawing/2014/main" id="{AD1B729A-7740-4132-8A7F-4398947A2A17}"/>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0311430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childTnLst>
                          </p:cTn>
                        </p:par>
                        <p:par>
                          <p:cTn id="16" fill="hold">
                            <p:stCondLst>
                              <p:cond delay="3000"/>
                            </p:stCondLst>
                            <p:childTnLst>
                              <p:par>
                                <p:cTn id="17" presetID="22" presetClass="entr" presetSubtype="8" fill="hold" nodeType="afterEffect">
                                  <p:stCondLst>
                                    <p:cond delay="50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OP102 Course Outline</a:t>
            </a:r>
          </a:p>
        </p:txBody>
      </p:sp>
      <p:sp>
        <p:nvSpPr>
          <p:cNvPr id="10" name="TextBox 9"/>
          <p:cNvSpPr txBox="1"/>
          <p:nvPr/>
        </p:nvSpPr>
        <p:spPr>
          <a:xfrm>
            <a:off x="97103" y="1122487"/>
            <a:ext cx="6663794" cy="276999"/>
          </a:xfrm>
          <a:prstGeom prst="rect">
            <a:avLst/>
          </a:prstGeom>
          <a:noFill/>
        </p:spPr>
        <p:txBody>
          <a:bodyPr wrap="square" rtlCol="0">
            <a:spAutoFit/>
          </a:bodyPr>
          <a:lstStyle/>
          <a:p>
            <a:pPr algn="ctr"/>
            <a:r>
              <a:rPr lang="en-US" sz="1200" dirty="0">
                <a:latin typeface="Times New Roman" panose="02020603050405020304" pitchFamily="18" charset="0"/>
                <a:cs typeface="Times New Roman" panose="02020603050405020304" pitchFamily="18" charset="0"/>
              </a:rPr>
              <a:t>OP102 will have 5 separate modules building on the basic OPUS Projects Manager’s Training (OP101)</a:t>
            </a:r>
          </a:p>
        </p:txBody>
      </p:sp>
      <p:grpSp>
        <p:nvGrpSpPr>
          <p:cNvPr id="20" name="Group 19"/>
          <p:cNvGrpSpPr>
            <a:grpSpLocks noChangeAspect="1"/>
          </p:cNvGrpSpPr>
          <p:nvPr/>
        </p:nvGrpSpPr>
        <p:grpSpPr>
          <a:xfrm>
            <a:off x="925029" y="1675128"/>
            <a:ext cx="5450753" cy="2635791"/>
            <a:chOff x="422683" y="688552"/>
            <a:chExt cx="9084590" cy="4392985"/>
          </a:xfrm>
        </p:grpSpPr>
        <p:sp>
          <p:nvSpPr>
            <p:cNvPr id="18" name="Curved Down Arrow 17"/>
            <p:cNvSpPr/>
            <p:nvPr/>
          </p:nvSpPr>
          <p:spPr>
            <a:xfrm>
              <a:off x="3755156" y="688552"/>
              <a:ext cx="2696207" cy="749353"/>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chemeClr val="tx1"/>
                </a:solidFill>
              </a:endParaRPr>
            </a:p>
          </p:txBody>
        </p:sp>
        <p:sp>
          <p:nvSpPr>
            <p:cNvPr id="4" name="Rounded Rectangle 3"/>
            <p:cNvSpPr>
              <a:spLocks noChangeAspect="1"/>
            </p:cNvSpPr>
            <p:nvPr/>
          </p:nvSpPr>
          <p:spPr>
            <a:xfrm>
              <a:off x="428880" y="1544562"/>
              <a:ext cx="1635162" cy="93053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latin typeface="Times New Roman" panose="02020603050405020304" pitchFamily="18" charset="0"/>
                  <a:cs typeface="Times New Roman" panose="02020603050405020304" pitchFamily="18" charset="0"/>
                </a:rPr>
                <a:t>Module 1:</a:t>
              </a:r>
            </a:p>
            <a:p>
              <a:pPr algn="ctr"/>
              <a:r>
                <a:rPr lang="en-US" sz="1100" dirty="0">
                  <a:latin typeface="Times New Roman" panose="02020603050405020304" pitchFamily="18" charset="0"/>
                  <a:cs typeface="Times New Roman" panose="02020603050405020304" pitchFamily="18" charset="0"/>
                </a:rPr>
                <a:t>Planning your Project</a:t>
              </a:r>
            </a:p>
          </p:txBody>
        </p:sp>
        <p:sp>
          <p:nvSpPr>
            <p:cNvPr id="5" name="Rounded Rectangle 4"/>
            <p:cNvSpPr>
              <a:spLocks noChangeAspect="1"/>
            </p:cNvSpPr>
            <p:nvPr/>
          </p:nvSpPr>
          <p:spPr>
            <a:xfrm>
              <a:off x="422683" y="3209899"/>
              <a:ext cx="1753418" cy="12607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latin typeface="Times New Roman" panose="02020603050405020304" pitchFamily="18" charset="0"/>
                  <a:cs typeface="Times New Roman" panose="02020603050405020304" pitchFamily="18" charset="0"/>
                </a:rPr>
                <a:t>Module 2:</a:t>
              </a:r>
            </a:p>
            <a:p>
              <a:pPr algn="ctr"/>
              <a:r>
                <a:rPr lang="en-US" sz="900" dirty="0">
                  <a:latin typeface="Times New Roman" panose="02020603050405020304" pitchFamily="18" charset="0"/>
                  <a:cs typeface="Times New Roman" panose="02020603050405020304" pitchFamily="18" charset="0"/>
                </a:rPr>
                <a:t>Mark descriptions and other required files</a:t>
              </a:r>
            </a:p>
          </p:txBody>
        </p:sp>
        <p:sp>
          <p:nvSpPr>
            <p:cNvPr id="6" name="Rounded Rectangle 5"/>
            <p:cNvSpPr>
              <a:spLocks noChangeAspect="1"/>
            </p:cNvSpPr>
            <p:nvPr/>
          </p:nvSpPr>
          <p:spPr>
            <a:xfrm>
              <a:off x="5494179" y="1548179"/>
              <a:ext cx="1635162" cy="93053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latin typeface="Times New Roman" panose="02020603050405020304" pitchFamily="18" charset="0"/>
                  <a:cs typeface="Times New Roman" panose="02020603050405020304" pitchFamily="18" charset="0"/>
                </a:rPr>
                <a:t>Module 3:</a:t>
              </a:r>
            </a:p>
            <a:p>
              <a:pPr algn="ctr"/>
              <a:r>
                <a:rPr lang="en-US" sz="1050" dirty="0">
                  <a:latin typeface="Times New Roman" panose="02020603050405020304" pitchFamily="18" charset="0"/>
                  <a:cs typeface="Times New Roman" panose="02020603050405020304" pitchFamily="18" charset="0"/>
                </a:rPr>
                <a:t>Horizontal adjustments</a:t>
              </a:r>
            </a:p>
          </p:txBody>
        </p:sp>
        <p:sp>
          <p:nvSpPr>
            <p:cNvPr id="7" name="Rounded Rectangle 6"/>
            <p:cNvSpPr>
              <a:spLocks noChangeAspect="1"/>
            </p:cNvSpPr>
            <p:nvPr/>
          </p:nvSpPr>
          <p:spPr>
            <a:xfrm>
              <a:off x="5494179" y="3322019"/>
              <a:ext cx="1635162" cy="93053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latin typeface="Times New Roman" panose="02020603050405020304" pitchFamily="18" charset="0"/>
                  <a:cs typeface="Times New Roman" panose="02020603050405020304" pitchFamily="18" charset="0"/>
                </a:rPr>
                <a:t>Module 4:</a:t>
              </a:r>
            </a:p>
            <a:p>
              <a:pPr algn="ctr"/>
              <a:r>
                <a:rPr lang="en-US" sz="1050" dirty="0">
                  <a:latin typeface="Times New Roman" panose="02020603050405020304" pitchFamily="18" charset="0"/>
                  <a:cs typeface="Times New Roman" panose="02020603050405020304" pitchFamily="18" charset="0"/>
                </a:rPr>
                <a:t>Vertical adjustments</a:t>
              </a:r>
            </a:p>
          </p:txBody>
        </p:sp>
        <p:sp>
          <p:nvSpPr>
            <p:cNvPr id="8" name="Rounded Rectangle 7"/>
            <p:cNvSpPr>
              <a:spLocks noChangeAspect="1"/>
            </p:cNvSpPr>
            <p:nvPr/>
          </p:nvSpPr>
          <p:spPr>
            <a:xfrm>
              <a:off x="7872111" y="3321150"/>
              <a:ext cx="1635162" cy="93053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latin typeface="Times New Roman" panose="02020603050405020304" pitchFamily="18" charset="0"/>
                  <a:cs typeface="Times New Roman" panose="02020603050405020304" pitchFamily="18" charset="0"/>
                </a:rPr>
                <a:t>Module 5:</a:t>
              </a:r>
            </a:p>
            <a:p>
              <a:pPr algn="ctr"/>
              <a:r>
                <a:rPr lang="en-US" sz="1050" dirty="0">
                  <a:latin typeface="Times New Roman" panose="02020603050405020304" pitchFamily="18" charset="0"/>
                  <a:cs typeface="Times New Roman" panose="02020603050405020304" pitchFamily="18" charset="0"/>
                </a:rPr>
                <a:t>Submitting to NGS</a:t>
              </a:r>
            </a:p>
          </p:txBody>
        </p:sp>
        <p:sp>
          <p:nvSpPr>
            <p:cNvPr id="3" name="Rounded Rectangle 2"/>
            <p:cNvSpPr/>
            <p:nvPr/>
          </p:nvSpPr>
          <p:spPr>
            <a:xfrm>
              <a:off x="2824887" y="1548179"/>
              <a:ext cx="1926522" cy="2704376"/>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latin typeface="Times New Roman" panose="02020603050405020304" pitchFamily="18" charset="0"/>
                  <a:cs typeface="Times New Roman" panose="02020603050405020304" pitchFamily="18" charset="0"/>
                </a:rPr>
                <a:t>Run your survey, collect data, process your GNSS data according to OP101</a:t>
              </a:r>
            </a:p>
          </p:txBody>
        </p:sp>
        <p:sp>
          <p:nvSpPr>
            <p:cNvPr id="11" name="Down Arrow 10"/>
            <p:cNvSpPr/>
            <p:nvPr/>
          </p:nvSpPr>
          <p:spPr>
            <a:xfrm>
              <a:off x="1100662" y="2580925"/>
              <a:ext cx="279206" cy="62897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6" name="Curved Up Arrow 15"/>
            <p:cNvSpPr/>
            <p:nvPr/>
          </p:nvSpPr>
          <p:spPr>
            <a:xfrm>
              <a:off x="1175668" y="4374045"/>
              <a:ext cx="2817300" cy="707492"/>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chemeClr val="tx1"/>
                </a:solidFill>
              </a:endParaRPr>
            </a:p>
          </p:txBody>
        </p:sp>
        <p:sp>
          <p:nvSpPr>
            <p:cNvPr id="17" name="Down Arrow 16"/>
            <p:cNvSpPr/>
            <p:nvPr/>
          </p:nvSpPr>
          <p:spPr>
            <a:xfrm>
              <a:off x="6172157" y="2577479"/>
              <a:ext cx="279206" cy="62897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9" name="Curved Up Arrow 18"/>
            <p:cNvSpPr/>
            <p:nvPr/>
          </p:nvSpPr>
          <p:spPr>
            <a:xfrm>
              <a:off x="6172157" y="4374045"/>
              <a:ext cx="2123346" cy="707492"/>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chemeClr val="tx1"/>
                </a:solidFill>
              </a:endParaRPr>
            </a:p>
          </p:txBody>
        </p:sp>
      </p:grpSp>
      <p:sp>
        <p:nvSpPr>
          <p:cNvPr id="12" name="Date Placeholder 11">
            <a:extLst>
              <a:ext uri="{FF2B5EF4-FFF2-40B4-BE49-F238E27FC236}">
                <a16:creationId xmlns:a16="http://schemas.microsoft.com/office/drawing/2014/main" id="{E3BBD90D-D045-4496-A055-F991A71D7E81}"/>
              </a:ext>
            </a:extLst>
          </p:cNvPr>
          <p:cNvSpPr>
            <a:spLocks noGrp="1"/>
          </p:cNvSpPr>
          <p:nvPr>
            <p:ph type="dt" sz="half" idx="10"/>
          </p:nvPr>
        </p:nvSpPr>
        <p:spPr/>
        <p:txBody>
          <a:bodyPr/>
          <a:lstStyle/>
          <a:p>
            <a:r>
              <a:rPr lang="en-US"/>
              <a:t>2023-10-16</a:t>
            </a:r>
          </a:p>
        </p:txBody>
      </p:sp>
      <p:sp>
        <p:nvSpPr>
          <p:cNvPr id="13" name="Footer Placeholder 12">
            <a:extLst>
              <a:ext uri="{FF2B5EF4-FFF2-40B4-BE49-F238E27FC236}">
                <a16:creationId xmlns:a16="http://schemas.microsoft.com/office/drawing/2014/main" id="{1542F62A-3075-42C5-9D01-980197291C6E}"/>
              </a:ext>
            </a:extLst>
          </p:cNvPr>
          <p:cNvSpPr>
            <a:spLocks noGrp="1"/>
          </p:cNvSpPr>
          <p:nvPr>
            <p:ph type="ftr" sz="quarter" idx="11"/>
          </p:nvPr>
        </p:nvSpPr>
        <p:spPr/>
        <p:txBody>
          <a:bodyPr/>
          <a:lstStyle/>
          <a:p>
            <a:r>
              <a:rPr lang="en-US"/>
              <a:t>Planning and Execution of an OPUS Project</a:t>
            </a:r>
          </a:p>
        </p:txBody>
      </p:sp>
      <p:sp>
        <p:nvSpPr>
          <p:cNvPr id="14" name="Slide Number Placeholder 13">
            <a:extLst>
              <a:ext uri="{FF2B5EF4-FFF2-40B4-BE49-F238E27FC236}">
                <a16:creationId xmlns:a16="http://schemas.microsoft.com/office/drawing/2014/main" id="{D060D2B3-4BFA-4004-92E4-ABBEA51770C9}"/>
              </a:ext>
            </a:extLst>
          </p:cNvPr>
          <p:cNvSpPr>
            <a:spLocks noGrp="1"/>
          </p:cNvSpPr>
          <p:nvPr>
            <p:ph type="sldNum" sz="quarter" idx="12"/>
          </p:nvPr>
        </p:nvSpPr>
        <p:spPr/>
        <p:txBody>
          <a:bodyPr/>
          <a:lstStyle/>
          <a:p>
            <a:fld id="{D3D538F9-49A3-B84F-B36B-A7030CDE5D5B}" type="slidenum">
              <a:rPr lang="en-US" smtClean="0"/>
              <a:t>8</a:t>
            </a:fld>
            <a:endParaRPr lang="en-US"/>
          </a:p>
        </p:txBody>
      </p:sp>
      <p:sp>
        <p:nvSpPr>
          <p:cNvPr id="21" name="TextBox 20">
            <a:extLst>
              <a:ext uri="{FF2B5EF4-FFF2-40B4-BE49-F238E27FC236}">
                <a16:creationId xmlns:a16="http://schemas.microsoft.com/office/drawing/2014/main" id="{3AF13D92-B081-4A1C-90B8-4032B0065AB2}"/>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spTree>
    <p:extLst>
      <p:ext uri="{BB962C8B-B14F-4D97-AF65-F5344CB8AC3E}">
        <p14:creationId xmlns:p14="http://schemas.microsoft.com/office/powerpoint/2010/main" val="21617565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4009" y="801356"/>
            <a:ext cx="6172200" cy="642938"/>
          </a:xfrm>
        </p:spPr>
        <p:txBody>
          <a:bodyPr/>
          <a:lstStyle/>
          <a:p>
            <a:r>
              <a:rPr lang="en-US" dirty="0">
                <a:latin typeface="Times New Roman" panose="02020603050405020304" pitchFamily="18" charset="0"/>
                <a:cs typeface="Times New Roman" panose="02020603050405020304" pitchFamily="18" charset="0"/>
              </a:rPr>
              <a:t>Great news!</a:t>
            </a:r>
          </a:p>
        </p:txBody>
      </p:sp>
      <p:sp>
        <p:nvSpPr>
          <p:cNvPr id="3" name="Content Placeholder 2"/>
          <p:cNvSpPr>
            <a:spLocks noGrp="1"/>
          </p:cNvSpPr>
          <p:nvPr>
            <p:ph idx="1"/>
          </p:nvPr>
        </p:nvSpPr>
        <p:spPr>
          <a:xfrm>
            <a:off x="416581" y="1671041"/>
            <a:ext cx="3154113" cy="2545854"/>
          </a:xfrm>
        </p:spPr>
        <p:txBody>
          <a:bodyPr/>
          <a:lstStyle/>
          <a:p>
            <a:r>
              <a:rPr lang="en-US" dirty="0">
                <a:latin typeface="Times New Roman" panose="02020603050405020304" pitchFamily="18" charset="0"/>
                <a:cs typeface="Times New Roman" panose="02020603050405020304" pitchFamily="18" charset="0"/>
              </a:rPr>
              <a:t>There’s a User Guide with full details</a:t>
            </a:r>
          </a:p>
        </p:txBody>
      </p:sp>
      <p:sp>
        <p:nvSpPr>
          <p:cNvPr id="5" name="Date Placeholder 4">
            <a:extLst>
              <a:ext uri="{FF2B5EF4-FFF2-40B4-BE49-F238E27FC236}">
                <a16:creationId xmlns:a16="http://schemas.microsoft.com/office/drawing/2014/main" id="{71480876-6C0F-4072-BB2E-14F2B88FE6F2}"/>
              </a:ext>
            </a:extLst>
          </p:cNvPr>
          <p:cNvSpPr>
            <a:spLocks noGrp="1"/>
          </p:cNvSpPr>
          <p:nvPr>
            <p:ph type="dt" sz="half" idx="10"/>
          </p:nvPr>
        </p:nvSpPr>
        <p:spPr/>
        <p:txBody>
          <a:bodyPr/>
          <a:lstStyle/>
          <a:p>
            <a:r>
              <a:rPr lang="en-US"/>
              <a:t>2023-10-16</a:t>
            </a:r>
          </a:p>
        </p:txBody>
      </p:sp>
      <p:sp>
        <p:nvSpPr>
          <p:cNvPr id="6" name="Footer Placeholder 5">
            <a:extLst>
              <a:ext uri="{FF2B5EF4-FFF2-40B4-BE49-F238E27FC236}">
                <a16:creationId xmlns:a16="http://schemas.microsoft.com/office/drawing/2014/main" id="{CF78E4FC-1D67-4DF4-80AE-57B027B662B8}"/>
              </a:ext>
            </a:extLst>
          </p:cNvPr>
          <p:cNvSpPr>
            <a:spLocks noGrp="1"/>
          </p:cNvSpPr>
          <p:nvPr>
            <p:ph type="ftr" sz="quarter" idx="11"/>
          </p:nvPr>
        </p:nvSpPr>
        <p:spPr/>
        <p:txBody>
          <a:bodyPr/>
          <a:lstStyle/>
          <a:p>
            <a:r>
              <a:rPr lang="en-US"/>
              <a:t>Planning and Execution of an OPUS Project</a:t>
            </a:r>
          </a:p>
        </p:txBody>
      </p:sp>
      <p:sp>
        <p:nvSpPr>
          <p:cNvPr id="7" name="Slide Number Placeholder 6">
            <a:extLst>
              <a:ext uri="{FF2B5EF4-FFF2-40B4-BE49-F238E27FC236}">
                <a16:creationId xmlns:a16="http://schemas.microsoft.com/office/drawing/2014/main" id="{E5D1026E-886E-40B9-8434-8145682B1204}"/>
              </a:ext>
            </a:extLst>
          </p:cNvPr>
          <p:cNvSpPr>
            <a:spLocks noGrp="1"/>
          </p:cNvSpPr>
          <p:nvPr>
            <p:ph type="sldNum" sz="quarter" idx="12"/>
          </p:nvPr>
        </p:nvSpPr>
        <p:spPr/>
        <p:txBody>
          <a:bodyPr/>
          <a:lstStyle/>
          <a:p>
            <a:fld id="{D3D538F9-49A3-B84F-B36B-A7030CDE5D5B}" type="slidenum">
              <a:rPr lang="en-US" smtClean="0"/>
              <a:t>9</a:t>
            </a:fld>
            <a:endParaRPr lang="en-US"/>
          </a:p>
        </p:txBody>
      </p:sp>
      <p:sp>
        <p:nvSpPr>
          <p:cNvPr id="8" name="TextBox 7">
            <a:extLst>
              <a:ext uri="{FF2B5EF4-FFF2-40B4-BE49-F238E27FC236}">
                <a16:creationId xmlns:a16="http://schemas.microsoft.com/office/drawing/2014/main" id="{1366D550-2D1C-421D-B464-79EE4FCD93F4}"/>
              </a:ext>
            </a:extLst>
          </p:cNvPr>
          <p:cNvSpPr txBox="1"/>
          <p:nvPr/>
        </p:nvSpPr>
        <p:spPr>
          <a:xfrm rot="20982687">
            <a:off x="27867" y="76450"/>
            <a:ext cx="636350" cy="338554"/>
          </a:xfrm>
          <a:prstGeom prst="rect">
            <a:avLst/>
          </a:prstGeom>
          <a:solidFill>
            <a:srgbClr val="FFFF00">
              <a:alpha val="10000"/>
            </a:srgbClr>
          </a:solidFill>
          <a:ln w="12700">
            <a:solidFill>
              <a:schemeClr val="accent1"/>
            </a:solidFill>
          </a:ln>
        </p:spPr>
        <p:txBody>
          <a:bodyPr wrap="square" rtlCol="0">
            <a:spAutoFit/>
          </a:bodyPr>
          <a:lstStyle/>
          <a:p>
            <a:r>
              <a:rPr lang="en-US" sz="1600" b="1" dirty="0">
                <a:solidFill>
                  <a:srgbClr val="FF0000"/>
                </a:solidFill>
              </a:rPr>
              <a:t>Draft</a:t>
            </a:r>
          </a:p>
        </p:txBody>
      </p:sp>
      <p:pic>
        <p:nvPicPr>
          <p:cNvPr id="10" name="Picture 9">
            <a:extLst>
              <a:ext uri="{FF2B5EF4-FFF2-40B4-BE49-F238E27FC236}">
                <a16:creationId xmlns:a16="http://schemas.microsoft.com/office/drawing/2014/main" id="{AA3887E4-38F7-C8E6-D293-EF377C84F2BE}"/>
              </a:ext>
            </a:extLst>
          </p:cNvPr>
          <p:cNvPicPr>
            <a:picLocks noChangeAspect="1"/>
          </p:cNvPicPr>
          <p:nvPr/>
        </p:nvPicPr>
        <p:blipFill>
          <a:blip r:embed="rId2"/>
          <a:stretch>
            <a:fillRect/>
          </a:stretch>
        </p:blipFill>
        <p:spPr>
          <a:xfrm>
            <a:off x="501508" y="2541656"/>
            <a:ext cx="3224048" cy="1901986"/>
          </a:xfrm>
          <a:prstGeom prst="rect">
            <a:avLst/>
          </a:prstGeom>
        </p:spPr>
      </p:pic>
      <p:pic>
        <p:nvPicPr>
          <p:cNvPr id="1026" name="Picture 2" descr="Logo">
            <a:extLst>
              <a:ext uri="{FF2B5EF4-FFF2-40B4-BE49-F238E27FC236}">
                <a16:creationId xmlns:a16="http://schemas.microsoft.com/office/drawing/2014/main" id="{E4C2F3FA-141C-1071-9A22-93096B76FE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0417" y="744436"/>
            <a:ext cx="2775547" cy="3699206"/>
          </a:xfrm>
          <a:prstGeom prst="rect">
            <a:avLst/>
          </a:prstGeom>
          <a:noFill/>
          <a:ln w="15875">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2912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NGS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GS Theme" id="{7AC03F77-4336-4785-93A4-8AF70ED65B54}" vid="{C90D1175-02D7-4881-A9D7-A06BC0490FDB}"/>
    </a:ext>
  </a:extLst>
</a:theme>
</file>

<file path=ppt/theme/theme2.xml><?xml version="1.0" encoding="utf-8"?>
<a:theme xmlns:a="http://schemas.openxmlformats.org/drawingml/2006/main" name="1_NGS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NGS Theme</Template>
  <TotalTime>33175</TotalTime>
  <Words>6188</Words>
  <Application>Microsoft Office PowerPoint</Application>
  <PresentationFormat>Custom</PresentationFormat>
  <Paragraphs>1082</Paragraphs>
  <Slides>71</Slides>
  <Notes>30</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71</vt:i4>
      </vt:variant>
    </vt:vector>
  </HeadingPairs>
  <TitlesOfParts>
    <vt:vector size="83" baseType="lpstr">
      <vt:lpstr>Arial</vt:lpstr>
      <vt:lpstr>Calibri</vt:lpstr>
      <vt:lpstr>Calibri Light</vt:lpstr>
      <vt:lpstr>Courier New</vt:lpstr>
      <vt:lpstr>Gill Sans MT</vt:lpstr>
      <vt:lpstr>Helvetica Neue</vt:lpstr>
      <vt:lpstr>Palatino</vt:lpstr>
      <vt:lpstr>Times New Roman</vt:lpstr>
      <vt:lpstr>NGS Theme</vt:lpstr>
      <vt:lpstr>1_NGS theme</vt:lpstr>
      <vt:lpstr>Theme1</vt:lpstr>
      <vt:lpstr>Office Theme</vt:lpstr>
      <vt:lpstr>OPUS Projects Manager Training</vt:lpstr>
      <vt:lpstr>Advanced Training</vt:lpstr>
      <vt:lpstr>OPUS STATIC</vt:lpstr>
      <vt:lpstr>Redundancy / No Check</vt:lpstr>
      <vt:lpstr>Plan Occupations and Sessions</vt:lpstr>
      <vt:lpstr>Plan Occupations and Sessions</vt:lpstr>
      <vt:lpstr>Work Flow for OPUS Projects 101 &amp; 102… in 13 easy steps!</vt:lpstr>
      <vt:lpstr>OP102 Course Outline</vt:lpstr>
      <vt:lpstr>Great news!</vt:lpstr>
      <vt:lpstr>Module 1: Planning Your Project</vt:lpstr>
      <vt:lpstr>Project Objectives</vt:lpstr>
      <vt:lpstr>Important Considerations</vt:lpstr>
      <vt:lpstr>Important Considerations</vt:lpstr>
      <vt:lpstr>Planning Your Survey</vt:lpstr>
      <vt:lpstr>Outline</vt:lpstr>
      <vt:lpstr>Outline</vt:lpstr>
      <vt:lpstr>Setting New Marks</vt:lpstr>
      <vt:lpstr>Outline</vt:lpstr>
      <vt:lpstr>Select CORSs for Control</vt:lpstr>
      <vt:lpstr>CORS Considerations</vt:lpstr>
      <vt:lpstr>CORS Selection Criteria</vt:lpstr>
      <vt:lpstr>CORS Selection Criteria</vt:lpstr>
      <vt:lpstr>CORS Selection Criteria</vt:lpstr>
      <vt:lpstr>CORS Selection Criteria</vt:lpstr>
      <vt:lpstr>CORS Selection Criteria</vt:lpstr>
      <vt:lpstr>CORS Selection Criteria</vt:lpstr>
      <vt:lpstr>CORS Network Accuracies (Chesapeake Tutorial Project)</vt:lpstr>
      <vt:lpstr>CORS Velocity Status (Chesapeake Tutorial Project)</vt:lpstr>
      <vt:lpstr>CORS Selection Criteria</vt:lpstr>
      <vt:lpstr>CORS Selection –additional thoughts</vt:lpstr>
      <vt:lpstr>PowerPoint Presentation</vt:lpstr>
      <vt:lpstr>Outline</vt:lpstr>
      <vt:lpstr>Passive Control</vt:lpstr>
      <vt:lpstr>Passive Control</vt:lpstr>
      <vt:lpstr>Recommended Vertical Control</vt:lpstr>
      <vt:lpstr>Mark Recovery</vt:lpstr>
      <vt:lpstr>Field validation</vt:lpstr>
      <vt:lpstr>Outline</vt:lpstr>
      <vt:lpstr>Requirements for Vertical Control</vt:lpstr>
      <vt:lpstr>Requirements for Vertical Control</vt:lpstr>
      <vt:lpstr>PowerPoint Presentation</vt:lpstr>
      <vt:lpstr>PowerPoint Presentation</vt:lpstr>
      <vt:lpstr>Outline</vt:lpstr>
      <vt:lpstr>Mark Eckl et al paper from 2001 </vt:lpstr>
      <vt:lpstr>Mark Eckl et al paper from 2001 </vt:lpstr>
      <vt:lpstr>Mark Eckl et al paper from 2001 </vt:lpstr>
      <vt:lpstr>Mark Eckl et al paper from 2001 </vt:lpstr>
      <vt:lpstr>Accuracy of OPUS versus Occupation Duration</vt:lpstr>
      <vt:lpstr>Accuracy of OPUS-Projects</vt:lpstr>
      <vt:lpstr>Accuracy of OPUS-Projects </vt:lpstr>
      <vt:lpstr>“Design Curve” for OPUS-Projects</vt:lpstr>
      <vt:lpstr>Recommendations</vt:lpstr>
      <vt:lpstr>Planning Your Project</vt:lpstr>
      <vt:lpstr>Additional project considerations</vt:lpstr>
      <vt:lpstr>Submit your Project Plan for Review</vt:lpstr>
      <vt:lpstr>NGS Survey Project Proposal Form</vt:lpstr>
      <vt:lpstr>Creating your OPUS Project</vt:lpstr>
      <vt:lpstr>Creating your OPUS Project</vt:lpstr>
      <vt:lpstr>Ready to Upload Data!</vt:lpstr>
      <vt:lpstr>Outline</vt:lpstr>
      <vt:lpstr>GNSS observation files</vt:lpstr>
      <vt:lpstr>Best practices for GNSS observation files</vt:lpstr>
      <vt:lpstr>Best practices for GNSS observation files</vt:lpstr>
      <vt:lpstr>Module 1: Planning Your Project</vt:lpstr>
      <vt:lpstr>End</vt:lpstr>
      <vt:lpstr>Extra slides</vt:lpstr>
      <vt:lpstr>Requirements for Vertical Control</vt:lpstr>
      <vt:lpstr>Requirements for Vertical Control</vt:lpstr>
      <vt:lpstr>Requirements for Vertical Control</vt:lpstr>
      <vt:lpstr>PowerPoint Presentation</vt:lpstr>
      <vt:lpstr>Requirements for Vertical Control</vt:lpstr>
    </vt:vector>
  </TitlesOfParts>
  <Company>Simmons + Associates Graphic Design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Barbara Simmons</dc:creator>
  <cp:lastModifiedBy>David Zenk</cp:lastModifiedBy>
  <cp:revision>186</cp:revision>
  <dcterms:created xsi:type="dcterms:W3CDTF">2017-02-03T22:38:58Z</dcterms:created>
  <dcterms:modified xsi:type="dcterms:W3CDTF">2023-10-05T15:30:45Z</dcterms:modified>
</cp:coreProperties>
</file>