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5" r:id="rId1"/>
  </p:sldMasterIdLst>
  <p:notesMasterIdLst>
    <p:notesMasterId r:id="rId87"/>
  </p:notesMasterIdLst>
  <p:handoutMasterIdLst>
    <p:handoutMasterId r:id="rId88"/>
  </p:handoutMasterIdLst>
  <p:sldIdLst>
    <p:sldId id="579" r:id="rId2"/>
    <p:sldId id="462" r:id="rId3"/>
    <p:sldId id="465" r:id="rId4"/>
    <p:sldId id="336" r:id="rId5"/>
    <p:sldId id="466" r:id="rId6"/>
    <p:sldId id="467" r:id="rId7"/>
    <p:sldId id="477" r:id="rId8"/>
    <p:sldId id="478" r:id="rId9"/>
    <p:sldId id="479" r:id="rId10"/>
    <p:sldId id="480" r:id="rId11"/>
    <p:sldId id="481" r:id="rId12"/>
    <p:sldId id="499" r:id="rId13"/>
    <p:sldId id="500" r:id="rId14"/>
    <p:sldId id="580" r:id="rId15"/>
    <p:sldId id="581" r:id="rId16"/>
    <p:sldId id="598" r:id="rId17"/>
    <p:sldId id="596" r:id="rId18"/>
    <p:sldId id="502" r:id="rId19"/>
    <p:sldId id="503" r:id="rId20"/>
    <p:sldId id="599" r:id="rId21"/>
    <p:sldId id="504" r:id="rId22"/>
    <p:sldId id="508" r:id="rId23"/>
    <p:sldId id="620" r:id="rId24"/>
    <p:sldId id="512" r:id="rId25"/>
    <p:sldId id="484" r:id="rId26"/>
    <p:sldId id="513" r:id="rId27"/>
    <p:sldId id="514" r:id="rId28"/>
    <p:sldId id="515" r:id="rId29"/>
    <p:sldId id="517" r:id="rId30"/>
    <p:sldId id="518" r:id="rId31"/>
    <p:sldId id="600" r:id="rId32"/>
    <p:sldId id="572" r:id="rId33"/>
    <p:sldId id="582" r:id="rId34"/>
    <p:sldId id="519" r:id="rId35"/>
    <p:sldId id="520" r:id="rId36"/>
    <p:sldId id="521" r:id="rId37"/>
    <p:sldId id="524" r:id="rId38"/>
    <p:sldId id="583" r:id="rId39"/>
    <p:sldId id="525" r:id="rId40"/>
    <p:sldId id="601" r:id="rId41"/>
    <p:sldId id="602" r:id="rId42"/>
    <p:sldId id="621" r:id="rId43"/>
    <p:sldId id="603" r:id="rId44"/>
    <p:sldId id="604" r:id="rId45"/>
    <p:sldId id="605" r:id="rId46"/>
    <p:sldId id="606" r:id="rId47"/>
    <p:sldId id="607" r:id="rId48"/>
    <p:sldId id="527" r:id="rId49"/>
    <p:sldId id="528" r:id="rId50"/>
    <p:sldId id="532" r:id="rId51"/>
    <p:sldId id="608" r:id="rId52"/>
    <p:sldId id="505" r:id="rId53"/>
    <p:sldId id="534" r:id="rId54"/>
    <p:sldId id="575" r:id="rId55"/>
    <p:sldId id="535" r:id="rId56"/>
    <p:sldId id="536" r:id="rId57"/>
    <p:sldId id="537" r:id="rId58"/>
    <p:sldId id="538" r:id="rId59"/>
    <p:sldId id="539" r:id="rId60"/>
    <p:sldId id="540" r:id="rId61"/>
    <p:sldId id="541" r:id="rId62"/>
    <p:sldId id="589" r:id="rId63"/>
    <p:sldId id="542" r:id="rId64"/>
    <p:sldId id="546" r:id="rId65"/>
    <p:sldId id="547" r:id="rId66"/>
    <p:sldId id="548" r:id="rId67"/>
    <p:sldId id="632" r:id="rId68"/>
    <p:sldId id="633" r:id="rId69"/>
    <p:sldId id="549" r:id="rId70"/>
    <p:sldId id="550" r:id="rId71"/>
    <p:sldId id="552" r:id="rId72"/>
    <p:sldId id="591" r:id="rId73"/>
    <p:sldId id="592" r:id="rId74"/>
    <p:sldId id="610" r:id="rId75"/>
    <p:sldId id="611" r:id="rId76"/>
    <p:sldId id="593" r:id="rId77"/>
    <p:sldId id="612" r:id="rId78"/>
    <p:sldId id="555" r:id="rId79"/>
    <p:sldId id="594" r:id="rId80"/>
    <p:sldId id="609" r:id="rId81"/>
    <p:sldId id="613" r:id="rId82"/>
    <p:sldId id="614" r:id="rId83"/>
    <p:sldId id="619" r:id="rId84"/>
    <p:sldId id="631" r:id="rId85"/>
    <p:sldId id="597" r:id="rId8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ulie.Prusky" initials="J" lastIdx="8" clrIdx="0"/>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00B050"/>
    <a:srgbClr val="7920CB"/>
    <a:srgbClr val="0000CB"/>
    <a:srgbClr val="FFFFCC"/>
    <a:srgbClr val="AFFFAF"/>
    <a:srgbClr val="39519C"/>
    <a:srgbClr val="4033FF"/>
    <a:srgbClr val="FFFF00"/>
    <a:srgbClr val="006400"/>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815" autoAdjust="0"/>
    <p:restoredTop sz="90559" autoAdjust="0"/>
  </p:normalViewPr>
  <p:slideViewPr>
    <p:cSldViewPr snapToGrid="0">
      <p:cViewPr varScale="1">
        <p:scale>
          <a:sx n="91" d="100"/>
          <a:sy n="91" d="100"/>
        </p:scale>
        <p:origin x="1296" y="78"/>
      </p:cViewPr>
      <p:guideLst>
        <p:guide orient="horz" pos="2160"/>
        <p:guide pos="2880"/>
      </p:guideLst>
    </p:cSldViewPr>
  </p:slideViewPr>
  <p:outlineViewPr>
    <p:cViewPr>
      <p:scale>
        <a:sx n="33" d="100"/>
        <a:sy n="33" d="100"/>
      </p:scale>
      <p:origin x="0" y="2442"/>
    </p:cViewPr>
  </p:outlineViewPr>
  <p:notesTextViewPr>
    <p:cViewPr>
      <p:scale>
        <a:sx n="3" d="2"/>
        <a:sy n="3" d="2"/>
      </p:scale>
      <p:origin x="0" y="0"/>
    </p:cViewPr>
  </p:notesTextViewPr>
  <p:sorterViewPr>
    <p:cViewPr>
      <p:scale>
        <a:sx n="125" d="100"/>
        <a:sy n="125" d="100"/>
      </p:scale>
      <p:origin x="0" y="-15186"/>
    </p:cViewPr>
  </p:sorterViewPr>
  <p:notesViewPr>
    <p:cSldViewPr snapToGrid="0">
      <p:cViewPr varScale="1">
        <p:scale>
          <a:sx n="74" d="100"/>
          <a:sy n="74" d="100"/>
        </p:scale>
        <p:origin x="-1662"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handoutMaster" Target="handoutMasters/handout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OPUS Projects Manager Training</a:t>
            </a: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dirty="0"/>
              <a:t>2013-08-07</a:t>
            </a: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US" dirty="0"/>
              <a:t>Network Adjustment</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C4282F8-D756-4B0E-96CD-FC556D2A9874}" type="slidenum">
              <a:rPr lang="en-US" smtClean="0"/>
              <a:pPr/>
              <a:t>‹#›</a:t>
            </a:fld>
            <a:endParaRPr lang="en-US"/>
          </a:p>
        </p:txBody>
      </p:sp>
    </p:spTree>
    <p:extLst>
      <p:ext uri="{BB962C8B-B14F-4D97-AF65-F5344CB8AC3E}">
        <p14:creationId xmlns:p14="http://schemas.microsoft.com/office/powerpoint/2010/main" val="73736364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r>
              <a:rPr lang="en-US" dirty="0"/>
              <a:t>OPUS Projects Manager Training</a:t>
            </a:r>
          </a:p>
        </p:txBody>
      </p:sp>
      <p:sp>
        <p:nvSpPr>
          <p:cNvPr id="614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r>
              <a:rPr lang="en-US" dirty="0"/>
              <a:t>2013-08-07</a:t>
            </a:r>
          </a:p>
        </p:txBody>
      </p:sp>
      <p:sp>
        <p:nvSpPr>
          <p:cNvPr id="645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r>
              <a:rPr lang="en-US" dirty="0"/>
              <a:t>Network Adjustment</a:t>
            </a:r>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6B750040-0BBC-4DF2-9753-C906C0F1896C}" type="slidenum">
              <a:rPr lang="en-US"/>
              <a:pPr>
                <a:defRPr/>
              </a:pPr>
              <a:t>‹#›</a:t>
            </a:fld>
            <a:endParaRPr lang="en-US"/>
          </a:p>
        </p:txBody>
      </p:sp>
    </p:spTree>
    <p:extLst>
      <p:ext uri="{BB962C8B-B14F-4D97-AF65-F5344CB8AC3E}">
        <p14:creationId xmlns:p14="http://schemas.microsoft.com/office/powerpoint/2010/main" val="2205461322"/>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1</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12</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13</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14</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15</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Target for removal</a:t>
            </a:r>
            <a:r>
              <a:rPr lang="en-US" baseline="0" dirty="0"/>
              <a:t> is October, 2013.</a:t>
            </a:r>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17</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18</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19</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21</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22</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24</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175" marR="0" indent="-3175" algn="l" defTabSz="914400" rtl="0" eaLnBrk="0" fontAlgn="base" latinLnBrk="0" hangingPunct="0">
              <a:lnSpc>
                <a:spcPct val="100000"/>
              </a:lnSpc>
              <a:spcBef>
                <a:spcPct val="5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4</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95EF20C-F718-439D-B139-848D8DDC7935}"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Date Placeholder 4"/>
          <p:cNvSpPr>
            <a:spLocks noGrp="1"/>
          </p:cNvSpPr>
          <p:nvPr>
            <p:ph type="dt"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charset="0"/>
                <a:ea typeface="+mn-ea"/>
                <a:cs typeface="+mn-cs"/>
              </a:rPr>
              <a:t>2013-08-07</a:t>
            </a:r>
          </a:p>
        </p:txBody>
      </p:sp>
      <p:sp>
        <p:nvSpPr>
          <p:cNvPr id="6" name="Footer Placeholder 5"/>
          <p:cNvSpPr>
            <a:spLocks noGrp="1"/>
          </p:cNvSpPr>
          <p:nvPr>
            <p:ph type="ftr" sz="quarter"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charset="0"/>
                <a:ea typeface="+mn-ea"/>
                <a:cs typeface="+mn-cs"/>
              </a:rPr>
              <a:t>Network Adjustment</a:t>
            </a:r>
          </a:p>
        </p:txBody>
      </p:sp>
      <p:sp>
        <p:nvSpPr>
          <p:cNvPr id="7" name="Header Placeholder 6"/>
          <p:cNvSpPr>
            <a:spLocks noGrp="1"/>
          </p:cNvSpPr>
          <p:nvPr>
            <p:ph type="hdr" sz="quarter" idx="13"/>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charset="0"/>
                <a:ea typeface="+mn-ea"/>
                <a:cs typeface="+mn-cs"/>
              </a:rPr>
              <a:t>OPUS Projects Manager Training</a:t>
            </a:r>
          </a:p>
        </p:txBody>
      </p:sp>
    </p:spTree>
    <p:extLst>
      <p:ext uri="{BB962C8B-B14F-4D97-AF65-F5344CB8AC3E}">
        <p14:creationId xmlns:p14="http://schemas.microsoft.com/office/powerpoint/2010/main" val="36809545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26</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27</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28</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29</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30</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32</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33</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34</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35</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175" marR="0" indent="-3175" algn="l" defTabSz="914400" rtl="0" eaLnBrk="0" fontAlgn="base" latinLnBrk="0" hangingPunct="0">
              <a:lnSpc>
                <a:spcPct val="100000"/>
              </a:lnSpc>
              <a:spcBef>
                <a:spcPct val="5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5</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36</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37</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38</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Changing the antenna model and height for a file already</a:t>
            </a:r>
            <a:r>
              <a:rPr lang="en-US" baseline="0" dirty="0"/>
              <a:t> used in session processing or network adjustments will require those solutions be repeated for the changes to be included.</a:t>
            </a:r>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39</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48</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49</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50</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52</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53</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54</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6</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55</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56</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57</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 warning message will appear and you will</a:t>
            </a:r>
            <a:r>
              <a:rPr lang="en-US" baseline="0" dirty="0"/>
              <a:t> be prevented from including the alternate session solutions.</a:t>
            </a:r>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58</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59</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60</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61</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62</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63</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64</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7</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65</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66</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69</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70</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71</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will include the</a:t>
            </a:r>
            <a:r>
              <a:rPr lang="en-US" baseline="0" dirty="0"/>
              <a:t> session solutions selected and the constraints.</a:t>
            </a:r>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72</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standard</a:t>
            </a:r>
            <a:r>
              <a:rPr lang="en-US" baseline="0" dirty="0"/>
              <a:t> error of unit weight, number of marks, frequency, observation interval, elevation cutoff, etc..</a:t>
            </a:r>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73</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coordinate uncertainties</a:t>
            </a:r>
            <a:r>
              <a:rPr lang="en-US" baseline="0" dirty="0"/>
              <a:t> and adjustments for the constrained marks.</a:t>
            </a:r>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76</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78</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79</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8</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B750040-0BBC-4DF2-9753-C906C0F1896C}"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85</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Date Placeholder 4"/>
          <p:cNvSpPr>
            <a:spLocks noGrp="1"/>
          </p:cNvSpPr>
          <p:nvPr>
            <p:ph type="dt"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charset="0"/>
                <a:ea typeface="+mn-ea"/>
                <a:cs typeface="+mn-cs"/>
              </a:rPr>
              <a:t>2013-08-07</a:t>
            </a:r>
          </a:p>
        </p:txBody>
      </p:sp>
      <p:sp>
        <p:nvSpPr>
          <p:cNvPr id="6" name="Footer Placeholder 5"/>
          <p:cNvSpPr>
            <a:spLocks noGrp="1"/>
          </p:cNvSpPr>
          <p:nvPr>
            <p:ph type="ftr" sz="quarter"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charset="0"/>
                <a:ea typeface="+mn-ea"/>
                <a:cs typeface="+mn-cs"/>
              </a:rPr>
              <a:t>Network Adjustment</a:t>
            </a:r>
          </a:p>
        </p:txBody>
      </p:sp>
      <p:sp>
        <p:nvSpPr>
          <p:cNvPr id="7" name="Header Placeholder 6"/>
          <p:cNvSpPr>
            <a:spLocks noGrp="1"/>
          </p:cNvSpPr>
          <p:nvPr>
            <p:ph type="hdr" sz="quarter" idx="13"/>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charset="0"/>
                <a:ea typeface="+mn-ea"/>
                <a:cs typeface="+mn-cs"/>
              </a:rPr>
              <a:t>OPUS Projects Manager Training</a:t>
            </a:r>
          </a:p>
        </p:txBody>
      </p:sp>
    </p:spTree>
    <p:extLst>
      <p:ext uri="{BB962C8B-B14F-4D97-AF65-F5344CB8AC3E}">
        <p14:creationId xmlns:p14="http://schemas.microsoft.com/office/powerpoint/2010/main" val="38301012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9</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10</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11</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dirty="0"/>
              <a:t>Network Adjustment</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Step 4 : Network Adjustment</a:t>
            </a:r>
          </a:p>
        </p:txBody>
      </p:sp>
      <p:sp>
        <p:nvSpPr>
          <p:cNvPr id="6" name="Slide Number Placeholder 5"/>
          <p:cNvSpPr>
            <a:spLocks noGrp="1"/>
          </p:cNvSpPr>
          <p:nvPr>
            <p:ph type="sldNum" sz="quarter" idx="12"/>
          </p:nvPr>
        </p:nvSpPr>
        <p:spPr/>
        <p:txBody>
          <a:bodyPr/>
          <a:lstStyle>
            <a:lvl1pPr>
              <a:defRPr/>
            </a:lvl1pPr>
          </a:lstStyle>
          <a:p>
            <a:pPr>
              <a:defRPr/>
            </a:pPr>
            <a:fld id="{4F7DA517-2C82-445E-B311-3D5BB660DD96}"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Step 4 : Network Adjustment</a:t>
            </a:r>
          </a:p>
        </p:txBody>
      </p:sp>
      <p:sp>
        <p:nvSpPr>
          <p:cNvPr id="6" name="Slide Number Placeholder 5"/>
          <p:cNvSpPr>
            <a:spLocks noGrp="1"/>
          </p:cNvSpPr>
          <p:nvPr>
            <p:ph type="sldNum" sz="quarter" idx="12"/>
          </p:nvPr>
        </p:nvSpPr>
        <p:spPr/>
        <p:txBody>
          <a:bodyPr/>
          <a:lstStyle>
            <a:lvl1pPr>
              <a:defRPr/>
            </a:lvl1pPr>
          </a:lstStyle>
          <a:p>
            <a:pPr>
              <a:defRPr/>
            </a:pPr>
            <a:fld id="{EB8A11A0-B52E-4CBD-850D-2F2880A5707E}"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Step 4 : Network Adjustment</a:t>
            </a:r>
          </a:p>
        </p:txBody>
      </p:sp>
      <p:sp>
        <p:nvSpPr>
          <p:cNvPr id="6" name="Slide Number Placeholder 5"/>
          <p:cNvSpPr>
            <a:spLocks noGrp="1"/>
          </p:cNvSpPr>
          <p:nvPr>
            <p:ph type="sldNum" sz="quarter" idx="12"/>
          </p:nvPr>
        </p:nvSpPr>
        <p:spPr/>
        <p:txBody>
          <a:bodyPr/>
          <a:lstStyle>
            <a:lvl1pPr>
              <a:defRPr/>
            </a:lvl1pPr>
          </a:lstStyle>
          <a:p>
            <a:pPr>
              <a:defRPr/>
            </a:pPr>
            <a:fld id="{D2CD9F25-7EF7-40F6-8A32-4C4E5BF7EE09}"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Step 4 : Network Adjustment</a:t>
            </a:r>
          </a:p>
        </p:txBody>
      </p:sp>
      <p:sp>
        <p:nvSpPr>
          <p:cNvPr id="6" name="Slide Number Placeholder 5"/>
          <p:cNvSpPr>
            <a:spLocks noGrp="1"/>
          </p:cNvSpPr>
          <p:nvPr>
            <p:ph type="sldNum" sz="quarter" idx="12"/>
          </p:nvPr>
        </p:nvSpPr>
        <p:spPr/>
        <p:txBody>
          <a:bodyPr/>
          <a:lstStyle>
            <a:lvl1pPr>
              <a:defRPr/>
            </a:lvl1pPr>
          </a:lstStyle>
          <a:p>
            <a:pPr>
              <a:defRPr/>
            </a:pPr>
            <a:fld id="{73529DF9-F8E1-4220-8C8F-E52644C5560B}"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Step 4 : Network Adjustment</a:t>
            </a:r>
          </a:p>
        </p:txBody>
      </p:sp>
      <p:sp>
        <p:nvSpPr>
          <p:cNvPr id="6" name="Slide Number Placeholder 5"/>
          <p:cNvSpPr>
            <a:spLocks noGrp="1"/>
          </p:cNvSpPr>
          <p:nvPr>
            <p:ph type="sldNum" sz="quarter" idx="12"/>
          </p:nvPr>
        </p:nvSpPr>
        <p:spPr/>
        <p:txBody>
          <a:bodyPr/>
          <a:lstStyle>
            <a:lvl1pPr>
              <a:defRPr/>
            </a:lvl1pPr>
          </a:lstStyle>
          <a:p>
            <a:pPr>
              <a:defRPr/>
            </a:pPr>
            <a:fld id="{5ADE0FD7-9D69-40FF-A39A-14A1B2877D33}"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6" name="Footer Placeholder 4"/>
          <p:cNvSpPr>
            <a:spLocks noGrp="1"/>
          </p:cNvSpPr>
          <p:nvPr>
            <p:ph type="ftr" sz="quarter" idx="11"/>
          </p:nvPr>
        </p:nvSpPr>
        <p:spPr/>
        <p:txBody>
          <a:bodyPr/>
          <a:lstStyle>
            <a:lvl1pPr>
              <a:defRPr/>
            </a:lvl1pPr>
          </a:lstStyle>
          <a:p>
            <a:pPr>
              <a:defRPr/>
            </a:pPr>
            <a:r>
              <a:rPr lang="en-US" dirty="0"/>
              <a:t>Step 4 : Network Adjustment</a:t>
            </a:r>
          </a:p>
        </p:txBody>
      </p:sp>
      <p:sp>
        <p:nvSpPr>
          <p:cNvPr id="7" name="Slide Number Placeholder 5"/>
          <p:cNvSpPr>
            <a:spLocks noGrp="1"/>
          </p:cNvSpPr>
          <p:nvPr>
            <p:ph type="sldNum" sz="quarter" idx="12"/>
          </p:nvPr>
        </p:nvSpPr>
        <p:spPr/>
        <p:txBody>
          <a:bodyPr/>
          <a:lstStyle>
            <a:lvl1pPr>
              <a:defRPr/>
            </a:lvl1pPr>
          </a:lstStyle>
          <a:p>
            <a:pPr>
              <a:defRPr/>
            </a:pPr>
            <a:fld id="{C707A65C-DB02-40FD-B398-2EDF7BACDC75}"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8" name="Footer Placeholder 4"/>
          <p:cNvSpPr>
            <a:spLocks noGrp="1"/>
          </p:cNvSpPr>
          <p:nvPr>
            <p:ph type="ftr" sz="quarter" idx="11"/>
          </p:nvPr>
        </p:nvSpPr>
        <p:spPr/>
        <p:txBody>
          <a:bodyPr/>
          <a:lstStyle>
            <a:lvl1pPr>
              <a:defRPr/>
            </a:lvl1pPr>
          </a:lstStyle>
          <a:p>
            <a:pPr>
              <a:defRPr/>
            </a:pPr>
            <a:r>
              <a:rPr lang="en-US" dirty="0"/>
              <a:t>Step 4 : Network Adjustment</a:t>
            </a:r>
          </a:p>
        </p:txBody>
      </p:sp>
      <p:sp>
        <p:nvSpPr>
          <p:cNvPr id="9" name="Slide Number Placeholder 5"/>
          <p:cNvSpPr>
            <a:spLocks noGrp="1"/>
          </p:cNvSpPr>
          <p:nvPr>
            <p:ph type="sldNum" sz="quarter" idx="12"/>
          </p:nvPr>
        </p:nvSpPr>
        <p:spPr/>
        <p:txBody>
          <a:bodyPr/>
          <a:lstStyle>
            <a:lvl1pPr>
              <a:defRPr/>
            </a:lvl1pPr>
          </a:lstStyle>
          <a:p>
            <a:pPr>
              <a:defRPr/>
            </a:pPr>
            <a:fld id="{809AE211-844B-4151-8B2D-057E7F6F7AF3}"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4" name="Footer Placeholder 4"/>
          <p:cNvSpPr>
            <a:spLocks noGrp="1"/>
          </p:cNvSpPr>
          <p:nvPr>
            <p:ph type="ftr" sz="quarter" idx="11"/>
          </p:nvPr>
        </p:nvSpPr>
        <p:spPr/>
        <p:txBody>
          <a:bodyPr/>
          <a:lstStyle>
            <a:lvl1pPr>
              <a:defRPr/>
            </a:lvl1pPr>
          </a:lstStyle>
          <a:p>
            <a:pPr>
              <a:defRPr/>
            </a:pPr>
            <a:r>
              <a:rPr lang="en-US" dirty="0"/>
              <a:t>Step 4 : Network Adjustment</a:t>
            </a:r>
          </a:p>
        </p:txBody>
      </p:sp>
      <p:sp>
        <p:nvSpPr>
          <p:cNvPr id="5" name="Slide Number Placeholder 5"/>
          <p:cNvSpPr>
            <a:spLocks noGrp="1"/>
          </p:cNvSpPr>
          <p:nvPr>
            <p:ph type="sldNum" sz="quarter" idx="12"/>
          </p:nvPr>
        </p:nvSpPr>
        <p:spPr/>
        <p:txBody>
          <a:bodyPr/>
          <a:lstStyle>
            <a:lvl1pPr>
              <a:defRPr/>
            </a:lvl1pPr>
          </a:lstStyle>
          <a:p>
            <a:pPr>
              <a:defRPr/>
            </a:pPr>
            <a:fld id="{5434C86E-AAC7-4EB9-9B17-B55C6A233846}"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3" name="Footer Placeholder 4"/>
          <p:cNvSpPr>
            <a:spLocks noGrp="1"/>
          </p:cNvSpPr>
          <p:nvPr>
            <p:ph type="ftr" sz="quarter" idx="11"/>
          </p:nvPr>
        </p:nvSpPr>
        <p:spPr/>
        <p:txBody>
          <a:bodyPr/>
          <a:lstStyle>
            <a:lvl1pPr>
              <a:defRPr/>
            </a:lvl1pPr>
          </a:lstStyle>
          <a:p>
            <a:pPr>
              <a:defRPr/>
            </a:pPr>
            <a:r>
              <a:rPr lang="en-US" dirty="0"/>
              <a:t>Step 4 : Network Adjustment</a:t>
            </a:r>
          </a:p>
        </p:txBody>
      </p:sp>
      <p:sp>
        <p:nvSpPr>
          <p:cNvPr id="4" name="Slide Number Placeholder 5"/>
          <p:cNvSpPr>
            <a:spLocks noGrp="1"/>
          </p:cNvSpPr>
          <p:nvPr>
            <p:ph type="sldNum" sz="quarter" idx="12"/>
          </p:nvPr>
        </p:nvSpPr>
        <p:spPr/>
        <p:txBody>
          <a:bodyPr/>
          <a:lstStyle>
            <a:lvl1pPr>
              <a:defRPr/>
            </a:lvl1pPr>
          </a:lstStyle>
          <a:p>
            <a:pPr>
              <a:defRPr/>
            </a:pPr>
            <a:fld id="{5A0A20C1-84A2-43C6-AE3D-B33835BB02C3}"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6" name="Footer Placeholder 4"/>
          <p:cNvSpPr>
            <a:spLocks noGrp="1"/>
          </p:cNvSpPr>
          <p:nvPr>
            <p:ph type="ftr" sz="quarter" idx="11"/>
          </p:nvPr>
        </p:nvSpPr>
        <p:spPr/>
        <p:txBody>
          <a:bodyPr/>
          <a:lstStyle>
            <a:lvl1pPr>
              <a:defRPr/>
            </a:lvl1pPr>
          </a:lstStyle>
          <a:p>
            <a:pPr>
              <a:defRPr/>
            </a:pPr>
            <a:r>
              <a:rPr lang="en-US" dirty="0"/>
              <a:t>Step 4 : Network Adjustment</a:t>
            </a:r>
          </a:p>
        </p:txBody>
      </p:sp>
      <p:sp>
        <p:nvSpPr>
          <p:cNvPr id="7" name="Slide Number Placeholder 5"/>
          <p:cNvSpPr>
            <a:spLocks noGrp="1"/>
          </p:cNvSpPr>
          <p:nvPr>
            <p:ph type="sldNum" sz="quarter" idx="12"/>
          </p:nvPr>
        </p:nvSpPr>
        <p:spPr/>
        <p:txBody>
          <a:bodyPr/>
          <a:lstStyle>
            <a:lvl1pPr>
              <a:defRPr/>
            </a:lvl1pPr>
          </a:lstStyle>
          <a:p>
            <a:pPr>
              <a:defRPr/>
            </a:pPr>
            <a:fld id="{282E2499-3BD0-4479-A007-81116472F936}"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6" name="Footer Placeholder 4"/>
          <p:cNvSpPr>
            <a:spLocks noGrp="1"/>
          </p:cNvSpPr>
          <p:nvPr>
            <p:ph type="ftr" sz="quarter" idx="11"/>
          </p:nvPr>
        </p:nvSpPr>
        <p:spPr/>
        <p:txBody>
          <a:bodyPr/>
          <a:lstStyle>
            <a:lvl1pPr>
              <a:defRPr/>
            </a:lvl1pPr>
          </a:lstStyle>
          <a:p>
            <a:pPr>
              <a:defRPr/>
            </a:pPr>
            <a:r>
              <a:rPr lang="en-US" dirty="0"/>
              <a:t>Step 4 : Network Adjustment</a:t>
            </a:r>
          </a:p>
        </p:txBody>
      </p:sp>
      <p:sp>
        <p:nvSpPr>
          <p:cNvPr id="7" name="Slide Number Placeholder 5"/>
          <p:cNvSpPr>
            <a:spLocks noGrp="1"/>
          </p:cNvSpPr>
          <p:nvPr>
            <p:ph type="sldNum" sz="quarter" idx="12"/>
          </p:nvPr>
        </p:nvSpPr>
        <p:spPr/>
        <p:txBody>
          <a:bodyPr/>
          <a:lstStyle>
            <a:lvl1pPr>
              <a:defRPr/>
            </a:lvl1pPr>
          </a:lstStyle>
          <a:p>
            <a:pPr>
              <a:defRPr/>
            </a:pPr>
            <a:fld id="{F1DE69C7-1B18-4440-B37C-980B15AE2CE7}"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146" name="Picture 6" descr="Continuation Slide.JPG"/>
          <p:cNvPicPr>
            <a:picLocks noChangeAspect="1"/>
          </p:cNvPicPr>
          <p:nvPr/>
        </p:nvPicPr>
        <p:blipFill>
          <a:blip r:embed="rId13" cstate="print"/>
          <a:srcRect/>
          <a:stretch>
            <a:fillRect/>
          </a:stretch>
        </p:blipFill>
        <p:spPr bwMode="auto">
          <a:xfrm>
            <a:off x="0" y="0"/>
            <a:ext cx="9144000" cy="6858000"/>
          </a:xfrm>
          <a:prstGeom prst="rect">
            <a:avLst/>
          </a:prstGeom>
          <a:noFill/>
          <a:ln w="9525">
            <a:noFill/>
            <a:miter lim="800000"/>
            <a:headEnd/>
            <a:tailEnd/>
          </a:ln>
        </p:spPr>
      </p:pic>
      <p:sp>
        <p:nvSpPr>
          <p:cNvPr id="6147" name="Title Placeholder 1"/>
          <p:cNvSpPr>
            <a:spLocks noGrp="1"/>
          </p:cNvSpPr>
          <p:nvPr>
            <p:ph type="title"/>
          </p:nvPr>
        </p:nvSpPr>
        <p:spPr bwMode="auto">
          <a:xfrm>
            <a:off x="457200" y="457200"/>
            <a:ext cx="8229600" cy="64008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6148" name="Text Placeholder 2"/>
          <p:cNvSpPr>
            <a:spLocks noGrp="1"/>
          </p:cNvSpPr>
          <p:nvPr>
            <p:ph type="body" idx="1"/>
          </p:nvPr>
        </p:nvSpPr>
        <p:spPr bwMode="auto">
          <a:xfrm>
            <a:off x="457200" y="1280160"/>
            <a:ext cx="8229600" cy="49377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defRPr>
            </a:lvl1pPr>
          </a:lstStyle>
          <a:p>
            <a:pPr>
              <a:defRPr/>
            </a:pPr>
            <a:r>
              <a:rPr lang="en-US"/>
              <a:t>2023-10-16</a:t>
            </a:r>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r>
              <a:rPr lang="en-US" dirty="0"/>
              <a:t>Step 4 : Network Adjustment</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defRPr>
            </a:lvl1pPr>
          </a:lstStyle>
          <a:p>
            <a:pPr>
              <a:defRPr/>
            </a:pPr>
            <a:fld id="{FDB39F3B-4E68-46BF-96FD-9721229251C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04" r:id="rId1"/>
    <p:sldLayoutId id="2147484005" r:id="rId2"/>
    <p:sldLayoutId id="2147484006" r:id="rId3"/>
    <p:sldLayoutId id="2147484007" r:id="rId4"/>
    <p:sldLayoutId id="2147484008" r:id="rId5"/>
    <p:sldLayoutId id="2147484009" r:id="rId6"/>
    <p:sldLayoutId id="2147484010" r:id="rId7"/>
    <p:sldLayoutId id="2147484011" r:id="rId8"/>
    <p:sldLayoutId id="2147484012" r:id="rId9"/>
    <p:sldLayoutId id="2147484013" r:id="rId10"/>
    <p:sldLayoutId id="2147484014" r:id="rId11"/>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txStyles>
    <p:titleStyle>
      <a:lvl1pPr algn="l"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4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5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7.png"/></Relationships>
</file>

<file path=ppt/slides/_rels/slide5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2.xml"/><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9.png"/></Relationships>
</file>

<file path=ppt/slides/_rels/slide5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7.png"/></Relationships>
</file>

<file path=ppt/slides/_rels/slide5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6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6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3.png"/></Relationships>
</file>

<file path=ppt/slides/_rels/slide6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6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6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6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6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685800" y="2286000"/>
            <a:ext cx="7772400" cy="76224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1200" cap="none" spc="0" normalizeH="0" baseline="0" noProof="0" dirty="0">
                <a:ln>
                  <a:noFill/>
                </a:ln>
                <a:solidFill>
                  <a:schemeClr val="tx1"/>
                </a:solidFill>
                <a:effectLst/>
                <a:uLnTx/>
                <a:uFillTx/>
                <a:latin typeface="+mj-lt"/>
                <a:ea typeface="+mj-ea"/>
                <a:cs typeface="+mj-cs"/>
              </a:rPr>
              <a:t>OPUS Projects Manager Training</a:t>
            </a:r>
          </a:p>
        </p:txBody>
      </p:sp>
      <p:sp>
        <p:nvSpPr>
          <p:cNvPr id="8" name="Title 1"/>
          <p:cNvSpPr txBox="1">
            <a:spLocks/>
          </p:cNvSpPr>
          <p:nvPr/>
        </p:nvSpPr>
        <p:spPr bwMode="auto">
          <a:xfrm>
            <a:off x="685800" y="2980702"/>
            <a:ext cx="7772400" cy="10009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a:defRPr/>
            </a:pPr>
            <a:r>
              <a:rPr lang="en-US" sz="3600" dirty="0"/>
              <a:t>Step 4 : Network Adjustment</a:t>
            </a:r>
            <a:endParaRPr kumimoji="0" lang="en-US" sz="36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Subtitle 2"/>
          <p:cNvSpPr>
            <a:spLocks noGrp="1"/>
          </p:cNvSpPr>
          <p:nvPr>
            <p:ph type="subTitle" idx="1"/>
          </p:nvPr>
        </p:nvSpPr>
        <p:spPr>
          <a:xfrm>
            <a:off x="1371600" y="3957450"/>
            <a:ext cx="6400800" cy="1752600"/>
          </a:xfrm>
        </p:spPr>
        <p:txBody>
          <a:bodyPr/>
          <a:lstStyle/>
          <a:p>
            <a:br>
              <a:rPr lang="en-US" dirty="0"/>
            </a:br>
            <a:r>
              <a:rPr lang="en-US"/>
              <a:t> ngs.opus.projects@noaa.gov</a:t>
            </a:r>
            <a:endParaRPr lang="en-US" dirty="0"/>
          </a:p>
        </p:txBody>
      </p:sp>
      <p:sp>
        <p:nvSpPr>
          <p:cNvPr id="10" name="Date Placeholder 9"/>
          <p:cNvSpPr>
            <a:spLocks noGrp="1"/>
          </p:cNvSpPr>
          <p:nvPr>
            <p:ph type="dt" sz="half" idx="10"/>
          </p:nvPr>
        </p:nvSpPr>
        <p:spPr/>
        <p:txBody>
          <a:bodyPr/>
          <a:lstStyle/>
          <a:p>
            <a:pPr>
              <a:defRPr/>
            </a:pPr>
            <a:r>
              <a:rPr lang="en-US"/>
              <a:t>2023-10-16</a:t>
            </a:r>
            <a:endParaRPr lang="en-US" dirty="0"/>
          </a:p>
        </p:txBody>
      </p:sp>
      <p:sp>
        <p:nvSpPr>
          <p:cNvPr id="11" name="Slide Number Placeholder 10"/>
          <p:cNvSpPr>
            <a:spLocks noGrp="1"/>
          </p:cNvSpPr>
          <p:nvPr>
            <p:ph type="sldNum" sz="quarter" idx="12"/>
          </p:nvPr>
        </p:nvSpPr>
        <p:spPr/>
        <p:txBody>
          <a:bodyPr/>
          <a:lstStyle/>
          <a:p>
            <a:pPr>
              <a:defRPr/>
            </a:pPr>
            <a:fld id="{4F7DA517-2C82-445E-B311-3D5BB660DD96}" type="slidenum">
              <a:rPr lang="en-US" smtClean="0"/>
              <a:pPr>
                <a:defRPr/>
              </a:pPr>
              <a:t>1</a:t>
            </a:fld>
            <a:endParaRPr lang="en-US"/>
          </a:p>
        </p:txBody>
      </p:sp>
      <p:sp>
        <p:nvSpPr>
          <p:cNvPr id="12" name="Footer Placeholder 11"/>
          <p:cNvSpPr>
            <a:spLocks noGrp="1"/>
          </p:cNvSpPr>
          <p:nvPr>
            <p:ph type="ftr" sz="quarter" idx="11"/>
          </p:nvPr>
        </p:nvSpPr>
        <p:spPr/>
        <p:txBody>
          <a:bodyPr/>
          <a:lstStyle/>
          <a:p>
            <a:pPr>
              <a:defRPr/>
            </a:pPr>
            <a:r>
              <a:rPr lang="en-US" dirty="0"/>
              <a:t>Step 4 : Network Adjustment</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F11B3BC-EF03-1CF6-B3BD-C977C90492B9}"/>
              </a:ext>
            </a:extLst>
          </p:cNvPr>
          <p:cNvPicPr>
            <a:picLocks noChangeAspect="1"/>
          </p:cNvPicPr>
          <p:nvPr/>
        </p:nvPicPr>
        <p:blipFill rotWithShape="1">
          <a:blip r:embed="rId3"/>
          <a:srcRect t="24311"/>
          <a:stretch/>
        </p:blipFill>
        <p:spPr>
          <a:xfrm>
            <a:off x="0" y="0"/>
            <a:ext cx="9144000" cy="6858000"/>
          </a:xfrm>
          <a:prstGeom prst="rect">
            <a:avLst/>
          </a:prstGeom>
        </p:spPr>
      </p:pic>
      <p:sp>
        <p:nvSpPr>
          <p:cNvPr id="11" name="TextBox 10"/>
          <p:cNvSpPr txBox="1"/>
          <p:nvPr/>
        </p:nvSpPr>
        <p:spPr>
          <a:xfrm>
            <a:off x="3534542" y="4274483"/>
            <a:ext cx="5485633" cy="1938992"/>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brightly colored lines on the map represent baselines used in the processing. Note that the processing solutions are associated with line colors in the table below the map.</a:t>
            </a:r>
            <a:endParaRPr lang="en-US" sz="2400" dirty="0">
              <a:solidFill>
                <a:schemeClr val="bg1"/>
              </a:solidFill>
            </a:endParaRPr>
          </a:p>
        </p:txBody>
      </p:sp>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10</a:t>
            </a:fld>
            <a:endParaRPr lang="en-US"/>
          </a:p>
        </p:txBody>
      </p:sp>
      <p:sp>
        <p:nvSpPr>
          <p:cNvPr id="8" name="Rectangle 7">
            <a:extLst>
              <a:ext uri="{FF2B5EF4-FFF2-40B4-BE49-F238E27FC236}">
                <a16:creationId xmlns:a16="http://schemas.microsoft.com/office/drawing/2014/main" id="{B73DAB0E-D25D-4F4A-8154-A9B3632C72F1}"/>
              </a:ext>
            </a:extLst>
          </p:cNvPr>
          <p:cNvSpPr/>
          <p:nvPr/>
        </p:nvSpPr>
        <p:spPr>
          <a:xfrm>
            <a:off x="520699" y="3429000"/>
            <a:ext cx="2133601" cy="469901"/>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Connector: Elbow 15">
            <a:extLst>
              <a:ext uri="{FF2B5EF4-FFF2-40B4-BE49-F238E27FC236}">
                <a16:creationId xmlns:a16="http://schemas.microsoft.com/office/drawing/2014/main" id="{1EC388AE-9E8F-2C4E-FDEA-B3F0D2F17E8F}"/>
              </a:ext>
            </a:extLst>
          </p:cNvPr>
          <p:cNvCxnSpPr>
            <a:cxnSpLocks/>
            <a:stCxn id="11" idx="0"/>
            <a:endCxn id="8" idx="3"/>
          </p:cNvCxnSpPr>
          <p:nvPr/>
        </p:nvCxnSpPr>
        <p:spPr>
          <a:xfrm rot="16200000" flipV="1">
            <a:off x="4160564" y="2157687"/>
            <a:ext cx="610532" cy="3623059"/>
          </a:xfrm>
          <a:prstGeom prst="bentConnector2">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25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750"/>
                            </p:stCondLst>
                            <p:childTnLst>
                              <p:par>
                                <p:cTn id="9" presetID="22" presetClass="entr" presetSubtype="2" fill="hold" grpId="0" nodeType="afterEffect">
                                  <p:stCondLst>
                                    <p:cond delay="25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D2D1490-0A3E-8DEA-7692-A2FB9AAB69CE}"/>
              </a:ext>
            </a:extLst>
          </p:cNvPr>
          <p:cNvPicPr>
            <a:picLocks noChangeAspect="1"/>
          </p:cNvPicPr>
          <p:nvPr/>
        </p:nvPicPr>
        <p:blipFill rotWithShape="1">
          <a:blip r:embed="rId3"/>
          <a:srcRect b="25816"/>
          <a:stretch/>
        </p:blipFill>
        <p:spPr>
          <a:xfrm>
            <a:off x="0" y="0"/>
            <a:ext cx="9144000" cy="6721476"/>
          </a:xfrm>
          <a:prstGeom prst="rect">
            <a:avLst/>
          </a:prstGeom>
        </p:spPr>
      </p:pic>
      <p:sp>
        <p:nvSpPr>
          <p:cNvPr id="11" name="TextBox 10"/>
          <p:cNvSpPr txBox="1"/>
          <p:nvPr/>
        </p:nvSpPr>
        <p:spPr>
          <a:xfrm>
            <a:off x="3048000" y="5200470"/>
            <a:ext cx="5816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In the case of session solutions, moving the cursor over the label in the table causes only those baselines to be shown.</a:t>
            </a:r>
            <a:endParaRPr lang="en-US" sz="2400" dirty="0">
              <a:solidFill>
                <a:schemeClr val="bg1"/>
              </a:solidFill>
            </a:endParaRPr>
          </a:p>
        </p:txBody>
      </p:sp>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11</a:t>
            </a:fld>
            <a:endParaRPr lang="en-US"/>
          </a:p>
        </p:txBody>
      </p:sp>
      <p:cxnSp>
        <p:nvCxnSpPr>
          <p:cNvPr id="12" name="Straight Arrow Connector 11">
            <a:extLst>
              <a:ext uri="{FF2B5EF4-FFF2-40B4-BE49-F238E27FC236}">
                <a16:creationId xmlns:a16="http://schemas.microsoft.com/office/drawing/2014/main" id="{E64CE59A-7817-459D-AFBC-D25E62D1352A}"/>
              </a:ext>
            </a:extLst>
          </p:cNvPr>
          <p:cNvCxnSpPr>
            <a:cxnSpLocks/>
          </p:cNvCxnSpPr>
          <p:nvPr/>
        </p:nvCxnSpPr>
        <p:spPr>
          <a:xfrm flipH="1">
            <a:off x="2501462" y="5800634"/>
            <a:ext cx="546538" cy="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3" name="Picture 2" descr="whitearrow.gif">
            <a:extLst>
              <a:ext uri="{FF2B5EF4-FFF2-40B4-BE49-F238E27FC236}">
                <a16:creationId xmlns:a16="http://schemas.microsoft.com/office/drawing/2014/main" id="{DA7BF789-E5D2-2DC6-8CD9-E3D56B7B3F28}"/>
              </a:ext>
            </a:extLst>
          </p:cNvPr>
          <p:cNvPicPr>
            <a:picLocks noChangeAspect="1"/>
          </p:cNvPicPr>
          <p:nvPr/>
        </p:nvPicPr>
        <p:blipFill>
          <a:blip r:embed="rId4" cstate="print"/>
          <a:srcRect/>
          <a:stretch>
            <a:fillRect/>
          </a:stretch>
        </p:blipFill>
        <p:spPr bwMode="auto">
          <a:xfrm>
            <a:off x="2329213" y="5858799"/>
            <a:ext cx="439387" cy="439387"/>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500"/>
                                  </p:stCondLst>
                                  <p:childTnLst>
                                    <p:animMotion origin="layout" path="M 4.16667E-6 -2.59259E-6 L -0.18282 0.00023 " pathEditMode="relative" rAng="0" ptsTypes="AA">
                                      <p:cBhvr>
                                        <p:cTn id="6" dur="2000" fill="hold"/>
                                        <p:tgtEl>
                                          <p:spTgt spid="3"/>
                                        </p:tgtEl>
                                        <p:attrNameLst>
                                          <p:attrName>ppt_x</p:attrName>
                                          <p:attrName>ppt_y</p:attrName>
                                        </p:attrNameLst>
                                      </p:cBhvr>
                                      <p:rCtr x="-914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77C5CFE-1B2E-DEA3-A657-02DEFAFC577F}"/>
              </a:ext>
            </a:extLst>
          </p:cNvPr>
          <p:cNvPicPr>
            <a:picLocks noChangeAspect="1"/>
          </p:cNvPicPr>
          <p:nvPr/>
        </p:nvPicPr>
        <p:blipFill rotWithShape="1">
          <a:blip r:embed="rId3"/>
          <a:srcRect b="25816"/>
          <a:stretch/>
        </p:blipFill>
        <p:spPr>
          <a:xfrm>
            <a:off x="0" y="0"/>
            <a:ext cx="9144000" cy="6721476"/>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12</a:t>
            </a:fld>
            <a:endParaRPr lang="en-US"/>
          </a:p>
        </p:txBody>
      </p:sp>
      <p:sp>
        <p:nvSpPr>
          <p:cNvPr id="9" name="TextBox 8"/>
          <p:cNvSpPr txBox="1"/>
          <p:nvPr/>
        </p:nvSpPr>
        <p:spPr>
          <a:xfrm>
            <a:off x="457200" y="521208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preference controls were explored in Step 1 : Creating a Project.</a:t>
            </a:r>
            <a:endParaRPr lang="en-US" sz="2400" dirty="0">
              <a:solidFill>
                <a:schemeClr val="bg1"/>
              </a:solidFill>
            </a:endParaRPr>
          </a:p>
        </p:txBody>
      </p:sp>
      <p:pic>
        <p:nvPicPr>
          <p:cNvPr id="11" name="Picture 10" descr="whitearrow.gif"/>
          <p:cNvPicPr>
            <a:picLocks noChangeAspect="1"/>
          </p:cNvPicPr>
          <p:nvPr/>
        </p:nvPicPr>
        <p:blipFill>
          <a:blip r:embed="rId4" cstate="print"/>
          <a:srcRect/>
          <a:stretch>
            <a:fillRect/>
          </a:stretch>
        </p:blipFill>
        <p:spPr bwMode="auto">
          <a:xfrm>
            <a:off x="944586" y="1683636"/>
            <a:ext cx="439387" cy="439387"/>
          </a:xfrm>
          <a:prstGeom prst="rect">
            <a:avLst/>
          </a:prstGeom>
          <a:noFill/>
          <a:ln w="9525">
            <a:noFill/>
            <a:miter lim="800000"/>
            <a:headEnd/>
            <a:tailEnd/>
          </a:ln>
        </p:spPr>
      </p:pic>
      <p:sp>
        <p:nvSpPr>
          <p:cNvPr id="15" name="Rectangle 14">
            <a:extLst>
              <a:ext uri="{FF2B5EF4-FFF2-40B4-BE49-F238E27FC236}">
                <a16:creationId xmlns:a16="http://schemas.microsoft.com/office/drawing/2014/main" id="{1E851CC0-FD76-4BD1-A607-B86DC0D3A20C}"/>
              </a:ext>
            </a:extLst>
          </p:cNvPr>
          <p:cNvSpPr/>
          <p:nvPr/>
        </p:nvSpPr>
        <p:spPr>
          <a:xfrm>
            <a:off x="54617" y="1370363"/>
            <a:ext cx="1045520" cy="191737"/>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25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FD23E0E-D5DB-219A-D53B-088CD0C32FB7}"/>
              </a:ext>
            </a:extLst>
          </p:cNvPr>
          <p:cNvPicPr>
            <a:picLocks noChangeAspect="1"/>
          </p:cNvPicPr>
          <p:nvPr/>
        </p:nvPicPr>
        <p:blipFill rotWithShape="1">
          <a:blip r:embed="rId3"/>
          <a:srcRect b="25816"/>
          <a:stretch/>
        </p:blipFill>
        <p:spPr>
          <a:xfrm>
            <a:off x="0" y="0"/>
            <a:ext cx="9144000" cy="6721476"/>
          </a:xfrm>
          <a:prstGeom prst="rect">
            <a:avLst/>
          </a:prstGeom>
        </p:spPr>
      </p:pic>
      <p:pic>
        <p:nvPicPr>
          <p:cNvPr id="16" name="Picture 15" descr="whitearrow.gif"/>
          <p:cNvPicPr>
            <a:picLocks noChangeAspect="1"/>
          </p:cNvPicPr>
          <p:nvPr/>
        </p:nvPicPr>
        <p:blipFill>
          <a:blip r:embed="rId4" cstate="print"/>
          <a:srcRect/>
          <a:stretch>
            <a:fillRect/>
          </a:stretch>
        </p:blipFill>
        <p:spPr bwMode="auto">
          <a:xfrm>
            <a:off x="1888180" y="1141025"/>
            <a:ext cx="439387" cy="439387"/>
          </a:xfrm>
          <a:prstGeom prst="rect">
            <a:avLst/>
          </a:prstGeom>
          <a:noFill/>
          <a:ln w="9525">
            <a:noFill/>
            <a:miter lim="800000"/>
            <a:headEnd/>
            <a:tailEnd/>
          </a:ln>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458607" y="6345840"/>
            <a:ext cx="2133600" cy="365125"/>
          </a:xfrm>
        </p:spPr>
        <p:txBody>
          <a:bodyPr/>
          <a:lstStyle/>
          <a:p>
            <a:pPr>
              <a:defRPr/>
            </a:pPr>
            <a:fld id="{5ADE0FD7-9D69-40FF-A39A-14A1B2877D33}" type="slidenum">
              <a:rPr lang="en-US" smtClean="0"/>
              <a:pPr>
                <a:defRPr/>
              </a:pPr>
              <a:t>13</a:t>
            </a:fld>
            <a:endParaRPr lang="en-US"/>
          </a:p>
        </p:txBody>
      </p:sp>
      <p:pic>
        <p:nvPicPr>
          <p:cNvPr id="8" name="Picture 2"/>
          <p:cNvPicPr>
            <a:picLocks noChangeAspect="1" noChangeArrowheads="1"/>
          </p:cNvPicPr>
          <p:nvPr/>
        </p:nvPicPr>
        <p:blipFill>
          <a:blip r:embed="rId5" cstate="print"/>
          <a:srcRect l="1883" t="23873" r="85206" b="72479"/>
          <a:stretch>
            <a:fillRect/>
          </a:stretch>
        </p:blipFill>
        <p:spPr bwMode="auto">
          <a:xfrm>
            <a:off x="1413164" y="1092530"/>
            <a:ext cx="866898" cy="261257"/>
          </a:xfrm>
          <a:prstGeom prst="rect">
            <a:avLst/>
          </a:prstGeom>
          <a:noFill/>
          <a:ln w="9525">
            <a:noFill/>
            <a:miter lim="800000"/>
            <a:headEnd/>
            <a:tailEnd/>
          </a:ln>
        </p:spPr>
      </p:pic>
      <p:pic>
        <p:nvPicPr>
          <p:cNvPr id="11" name="Picture 10" descr="whitearrow.gif"/>
          <p:cNvPicPr>
            <a:picLocks noChangeAspect="1"/>
          </p:cNvPicPr>
          <p:nvPr/>
        </p:nvPicPr>
        <p:blipFill>
          <a:blip r:embed="rId4" cstate="print"/>
          <a:srcRect/>
          <a:stretch>
            <a:fillRect/>
          </a:stretch>
        </p:blipFill>
        <p:spPr bwMode="auto">
          <a:xfrm>
            <a:off x="2078180" y="1188525"/>
            <a:ext cx="439387" cy="439387"/>
          </a:xfrm>
          <a:prstGeom prst="rect">
            <a:avLst/>
          </a:prstGeom>
          <a:noFill/>
          <a:ln w="9525">
            <a:noFill/>
            <a:miter lim="800000"/>
            <a:headEnd/>
            <a:tailEnd/>
          </a:ln>
        </p:spPr>
      </p:pic>
      <p:sp>
        <p:nvSpPr>
          <p:cNvPr id="9" name="TextBox 8"/>
          <p:cNvSpPr txBox="1"/>
          <p:nvPr/>
        </p:nvSpPr>
        <p:spPr>
          <a:xfrm>
            <a:off x="457200" y="640080"/>
            <a:ext cx="822960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But notice that the </a:t>
            </a:r>
            <a:r>
              <a:rPr lang="en-US" sz="2400" dirty="0">
                <a:solidFill>
                  <a:srgbClr val="FFC000"/>
                </a:solidFill>
              </a:rPr>
              <a:t>Session Definition </a:t>
            </a:r>
            <a:r>
              <a:rPr lang="en-US" sz="2400" dirty="0">
                <a:solidFill>
                  <a:schemeClr val="bg1"/>
                </a:solidFill>
              </a:rPr>
              <a:t>and</a:t>
            </a:r>
            <a:r>
              <a:rPr lang="en-US" sz="2400" dirty="0">
                <a:solidFill>
                  <a:srgbClr val="FFC000"/>
                </a:solidFill>
              </a:rPr>
              <a:t> Mark Co-location and Definition</a:t>
            </a:r>
            <a:r>
              <a:rPr lang="en-US" sz="2400" dirty="0"/>
              <a:t> cannot be altered now because some project processing has been completed. The text in those sections explains this circumstance.</a:t>
            </a:r>
            <a:endParaRPr lang="en-US" sz="2400" dirty="0">
              <a:solidFill>
                <a:schemeClr val="bg1"/>
              </a:solidFill>
            </a:endParaRPr>
          </a:p>
        </p:txBody>
      </p:sp>
      <p:pic>
        <p:nvPicPr>
          <p:cNvPr id="13" name="Picture 12">
            <a:extLst>
              <a:ext uri="{FF2B5EF4-FFF2-40B4-BE49-F238E27FC236}">
                <a16:creationId xmlns:a16="http://schemas.microsoft.com/office/drawing/2014/main" id="{E99BCE07-696B-2B84-8509-DD49C21CBEE2}"/>
              </a:ext>
            </a:extLst>
          </p:cNvPr>
          <p:cNvPicPr>
            <a:picLocks noChangeAspect="1"/>
          </p:cNvPicPr>
          <p:nvPr/>
        </p:nvPicPr>
        <p:blipFill>
          <a:blip r:embed="rId6"/>
          <a:stretch>
            <a:fillRect/>
          </a:stretch>
        </p:blipFill>
        <p:spPr>
          <a:xfrm>
            <a:off x="4645576" y="4361324"/>
            <a:ext cx="4403834" cy="2341758"/>
          </a:xfrm>
          <a:prstGeom prst="rect">
            <a:avLst/>
          </a:prstGeom>
        </p:spPr>
      </p:pic>
      <p:pic>
        <p:nvPicPr>
          <p:cNvPr id="22" name="Picture 21">
            <a:extLst>
              <a:ext uri="{FF2B5EF4-FFF2-40B4-BE49-F238E27FC236}">
                <a16:creationId xmlns:a16="http://schemas.microsoft.com/office/drawing/2014/main" id="{DC27CC64-9239-53E4-4423-30D3A1B76A77}"/>
              </a:ext>
            </a:extLst>
          </p:cNvPr>
          <p:cNvPicPr>
            <a:picLocks noChangeAspect="1"/>
          </p:cNvPicPr>
          <p:nvPr/>
        </p:nvPicPr>
        <p:blipFill>
          <a:blip r:embed="rId7"/>
          <a:stretch>
            <a:fillRect/>
          </a:stretch>
        </p:blipFill>
        <p:spPr>
          <a:xfrm>
            <a:off x="4656086" y="1964068"/>
            <a:ext cx="4403834" cy="2319828"/>
          </a:xfrm>
          <a:prstGeom prst="rect">
            <a:avLst/>
          </a:prstGeom>
        </p:spPr>
      </p:pic>
      <p:cxnSp>
        <p:nvCxnSpPr>
          <p:cNvPr id="19" name="Straight Arrow Connector 18">
            <a:extLst>
              <a:ext uri="{FF2B5EF4-FFF2-40B4-BE49-F238E27FC236}">
                <a16:creationId xmlns:a16="http://schemas.microsoft.com/office/drawing/2014/main" id="{791FEEF9-6344-41F2-98D5-B97B96AA0DCA}"/>
              </a:ext>
            </a:extLst>
          </p:cNvPr>
          <p:cNvCxnSpPr>
            <a:cxnSpLocks/>
          </p:cNvCxnSpPr>
          <p:nvPr/>
        </p:nvCxnSpPr>
        <p:spPr>
          <a:xfrm>
            <a:off x="4672850" y="1056373"/>
            <a:ext cx="2174643" cy="959292"/>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0CC8795B-064E-456F-A872-E6D26DCAAA11}"/>
              </a:ext>
            </a:extLst>
          </p:cNvPr>
          <p:cNvCxnSpPr>
            <a:cxnSpLocks/>
            <a:endCxn id="13" idx="0"/>
          </p:cNvCxnSpPr>
          <p:nvPr/>
        </p:nvCxnSpPr>
        <p:spPr>
          <a:xfrm>
            <a:off x="1314960" y="1353787"/>
            <a:ext cx="5532533" cy="3007537"/>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up)">
                                      <p:cBhvr>
                                        <p:cTn id="11" dur="500"/>
                                        <p:tgtEl>
                                          <p:spTgt spid="2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65F2D3B-0A33-E4BB-92A6-8466F86CF648}"/>
              </a:ext>
            </a:extLst>
          </p:cNvPr>
          <p:cNvPicPr>
            <a:picLocks noChangeAspect="1"/>
          </p:cNvPicPr>
          <p:nvPr/>
        </p:nvPicPr>
        <p:blipFill rotWithShape="1">
          <a:blip r:embed="rId3"/>
          <a:srcRect b="25816"/>
          <a:stretch/>
        </p:blipFill>
        <p:spPr>
          <a:xfrm>
            <a:off x="0" y="0"/>
            <a:ext cx="9144000" cy="6721476"/>
          </a:xfrm>
          <a:prstGeom prst="rect">
            <a:avLst/>
          </a:prstGeom>
        </p:spPr>
      </p:pic>
      <p:pic>
        <p:nvPicPr>
          <p:cNvPr id="17" name="Picture 16" descr="whitearrow.gif">
            <a:extLst>
              <a:ext uri="{FF2B5EF4-FFF2-40B4-BE49-F238E27FC236}">
                <a16:creationId xmlns:a16="http://schemas.microsoft.com/office/drawing/2014/main" id="{CC0310E0-5591-40B2-9143-79E031DFE3E6}"/>
              </a:ext>
            </a:extLst>
          </p:cNvPr>
          <p:cNvPicPr>
            <a:picLocks noChangeAspect="1"/>
          </p:cNvPicPr>
          <p:nvPr/>
        </p:nvPicPr>
        <p:blipFill>
          <a:blip r:embed="rId4" cstate="print"/>
          <a:srcRect/>
          <a:stretch>
            <a:fillRect/>
          </a:stretch>
        </p:blipFill>
        <p:spPr bwMode="auto">
          <a:xfrm>
            <a:off x="954111" y="1836036"/>
            <a:ext cx="439387" cy="439387"/>
          </a:xfrm>
          <a:prstGeom prst="rect">
            <a:avLst/>
          </a:prstGeom>
          <a:noFill/>
          <a:ln w="9525">
            <a:noFill/>
            <a:miter lim="800000"/>
            <a:headEnd/>
            <a:tailEnd/>
          </a:ln>
        </p:spPr>
      </p:pic>
      <p:sp>
        <p:nvSpPr>
          <p:cNvPr id="18" name="Rectangle 17">
            <a:extLst>
              <a:ext uri="{FF2B5EF4-FFF2-40B4-BE49-F238E27FC236}">
                <a16:creationId xmlns:a16="http://schemas.microsoft.com/office/drawing/2014/main" id="{549985D6-1DD5-49B4-9B60-8FC2997C2FD0}"/>
              </a:ext>
            </a:extLst>
          </p:cNvPr>
          <p:cNvSpPr/>
          <p:nvPr/>
        </p:nvSpPr>
        <p:spPr>
          <a:xfrm>
            <a:off x="69701" y="1530349"/>
            <a:ext cx="1045520" cy="184151"/>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14</a:t>
            </a:fld>
            <a:endParaRPr lang="en-US"/>
          </a:p>
        </p:txBody>
      </p:sp>
      <p:sp>
        <p:nvSpPr>
          <p:cNvPr id="11" name="TextBox 10"/>
          <p:cNvSpPr txBox="1"/>
          <p:nvPr/>
        </p:nvSpPr>
        <p:spPr>
          <a:xfrm>
            <a:off x="457200" y="5212080"/>
            <a:ext cx="8229600"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Project List button will email a list of all your projects to you.</a:t>
            </a:r>
            <a:endParaRPr lang="en-US" sz="2400" dirty="0">
              <a:solidFill>
                <a:schemeClr val="bg1"/>
              </a:solidFill>
            </a:endParaRPr>
          </a:p>
        </p:txBody>
      </p:sp>
      <p:cxnSp>
        <p:nvCxnSpPr>
          <p:cNvPr id="20" name="Straight Arrow Connector 19">
            <a:extLst>
              <a:ext uri="{FF2B5EF4-FFF2-40B4-BE49-F238E27FC236}">
                <a16:creationId xmlns:a16="http://schemas.microsoft.com/office/drawing/2014/main" id="{520392CF-4CD1-4311-AE25-C564E6ED1C18}"/>
              </a:ext>
            </a:extLst>
          </p:cNvPr>
          <p:cNvCxnSpPr>
            <a:cxnSpLocks/>
            <a:stCxn id="18" idx="3"/>
            <a:endCxn id="8" idx="1"/>
          </p:cNvCxnSpPr>
          <p:nvPr/>
        </p:nvCxnSpPr>
        <p:spPr>
          <a:xfrm>
            <a:off x="1115221" y="1622425"/>
            <a:ext cx="2209541" cy="23112"/>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EFD134F0-867B-700C-9F6E-6751D7A23453}"/>
              </a:ext>
            </a:extLst>
          </p:cNvPr>
          <p:cNvPicPr>
            <a:picLocks noChangeAspect="1"/>
          </p:cNvPicPr>
          <p:nvPr/>
        </p:nvPicPr>
        <p:blipFill>
          <a:blip r:embed="rId5"/>
          <a:stretch>
            <a:fillRect/>
          </a:stretch>
        </p:blipFill>
        <p:spPr>
          <a:xfrm>
            <a:off x="3324762" y="740775"/>
            <a:ext cx="4295238" cy="1809524"/>
          </a:xfrm>
          <a:prstGeom prst="rect">
            <a:avLst/>
          </a:prstGeom>
        </p:spPr>
      </p:pic>
    </p:spTree>
    <p:extLst>
      <p:ext uri="{BB962C8B-B14F-4D97-AF65-F5344CB8AC3E}">
        <p14:creationId xmlns:p14="http://schemas.microsoft.com/office/powerpoint/2010/main" val="4818406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750"/>
                            </p:stCondLst>
                            <p:childTnLst>
                              <p:par>
                                <p:cTn id="9" presetID="22" presetClass="entr" presetSubtype="8" fill="hold" nodeType="afterEffect">
                                  <p:stCondLst>
                                    <p:cond delay="25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A3EF198-1C6B-3BF0-A003-C865873A091F}"/>
              </a:ext>
            </a:extLst>
          </p:cNvPr>
          <p:cNvPicPr>
            <a:picLocks noChangeAspect="1"/>
          </p:cNvPicPr>
          <p:nvPr/>
        </p:nvPicPr>
        <p:blipFill rotWithShape="1">
          <a:blip r:embed="rId3"/>
          <a:srcRect b="25816"/>
          <a:stretch/>
        </p:blipFill>
        <p:spPr>
          <a:xfrm>
            <a:off x="0" y="0"/>
            <a:ext cx="9144000" cy="6721476"/>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15</a:t>
            </a:fld>
            <a:endParaRPr lang="en-US"/>
          </a:p>
        </p:txBody>
      </p:sp>
      <p:pic>
        <p:nvPicPr>
          <p:cNvPr id="15" name="Picture 14" descr="whitearrow.gif">
            <a:extLst>
              <a:ext uri="{FF2B5EF4-FFF2-40B4-BE49-F238E27FC236}">
                <a16:creationId xmlns:a16="http://schemas.microsoft.com/office/drawing/2014/main" id="{C9BED6EE-47F6-421B-8D1E-CC6A78179FA8}"/>
              </a:ext>
            </a:extLst>
          </p:cNvPr>
          <p:cNvPicPr>
            <a:picLocks noChangeAspect="1"/>
          </p:cNvPicPr>
          <p:nvPr/>
        </p:nvPicPr>
        <p:blipFill>
          <a:blip r:embed="rId4" cstate="print"/>
          <a:srcRect/>
          <a:stretch>
            <a:fillRect/>
          </a:stretch>
        </p:blipFill>
        <p:spPr bwMode="auto">
          <a:xfrm>
            <a:off x="954111" y="1988436"/>
            <a:ext cx="439387" cy="439387"/>
          </a:xfrm>
          <a:prstGeom prst="rect">
            <a:avLst/>
          </a:prstGeom>
          <a:noFill/>
          <a:ln w="9525">
            <a:noFill/>
            <a:miter lim="800000"/>
            <a:headEnd/>
            <a:tailEnd/>
          </a:ln>
        </p:spPr>
      </p:pic>
      <p:sp>
        <p:nvSpPr>
          <p:cNvPr id="16" name="Rectangle 15">
            <a:extLst>
              <a:ext uri="{FF2B5EF4-FFF2-40B4-BE49-F238E27FC236}">
                <a16:creationId xmlns:a16="http://schemas.microsoft.com/office/drawing/2014/main" id="{99EADE8A-B728-460E-BED6-429078C1EA50}"/>
              </a:ext>
            </a:extLst>
          </p:cNvPr>
          <p:cNvSpPr/>
          <p:nvPr/>
        </p:nvSpPr>
        <p:spPr>
          <a:xfrm>
            <a:off x="38425" y="1679415"/>
            <a:ext cx="1045520" cy="184151"/>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a:extLst>
              <a:ext uri="{FF2B5EF4-FFF2-40B4-BE49-F238E27FC236}">
                <a16:creationId xmlns:a16="http://schemas.microsoft.com/office/drawing/2014/main" id="{086F102C-ECB9-43BC-A064-A29C8D8D9CBB}"/>
              </a:ext>
            </a:extLst>
          </p:cNvPr>
          <p:cNvCxnSpPr>
            <a:cxnSpLocks/>
            <a:stCxn id="16" idx="3"/>
          </p:cNvCxnSpPr>
          <p:nvPr/>
        </p:nvCxnSpPr>
        <p:spPr>
          <a:xfrm>
            <a:off x="1083945" y="1771491"/>
            <a:ext cx="821093" cy="883316"/>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856390" y="81417"/>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Solutions button displays the solution controls. Here, you can rename or delete solutions in this project.</a:t>
            </a:r>
            <a:endParaRPr lang="en-US" sz="2400" dirty="0">
              <a:solidFill>
                <a:schemeClr val="bg1"/>
              </a:solidFill>
            </a:endParaRPr>
          </a:p>
        </p:txBody>
      </p:sp>
      <p:sp>
        <p:nvSpPr>
          <p:cNvPr id="2" name="TextBox 1">
            <a:extLst>
              <a:ext uri="{FF2B5EF4-FFF2-40B4-BE49-F238E27FC236}">
                <a16:creationId xmlns:a16="http://schemas.microsoft.com/office/drawing/2014/main" id="{48216C0C-A642-4530-8013-D66A677D81F1}"/>
              </a:ext>
            </a:extLst>
          </p:cNvPr>
          <p:cNvSpPr txBox="1"/>
          <p:nvPr/>
        </p:nvSpPr>
        <p:spPr>
          <a:xfrm rot="21374520">
            <a:off x="2901279" y="1584738"/>
            <a:ext cx="4455867" cy="646331"/>
          </a:xfrm>
          <a:prstGeom prst="rect">
            <a:avLst/>
          </a:prstGeom>
          <a:solidFill>
            <a:srgbClr val="92D050">
              <a:alpha val="64000"/>
            </a:srgbClr>
          </a:solidFill>
          <a:ln w="25400">
            <a:solidFill>
              <a:schemeClr val="accent1"/>
            </a:solidFill>
          </a:ln>
        </p:spPr>
        <p:txBody>
          <a:bodyPr wrap="square" rtlCol="0">
            <a:spAutoFit/>
          </a:bodyPr>
          <a:lstStyle/>
          <a:p>
            <a:r>
              <a:rPr lang="en-US" dirty="0"/>
              <a:t>This will DELETE the SOLUTION, but not the underlying SESSION (RINEX) files.</a:t>
            </a:r>
          </a:p>
        </p:txBody>
      </p:sp>
      <p:pic>
        <p:nvPicPr>
          <p:cNvPr id="7" name="Picture 6">
            <a:extLst>
              <a:ext uri="{FF2B5EF4-FFF2-40B4-BE49-F238E27FC236}">
                <a16:creationId xmlns:a16="http://schemas.microsoft.com/office/drawing/2014/main" id="{9D94BBDC-9CF3-53F4-6836-A6E7A10A4772}"/>
              </a:ext>
            </a:extLst>
          </p:cNvPr>
          <p:cNvPicPr>
            <a:picLocks noChangeAspect="1"/>
          </p:cNvPicPr>
          <p:nvPr/>
        </p:nvPicPr>
        <p:blipFill>
          <a:blip r:embed="rId5"/>
          <a:stretch>
            <a:fillRect/>
          </a:stretch>
        </p:blipFill>
        <p:spPr>
          <a:xfrm>
            <a:off x="1905038" y="2680208"/>
            <a:ext cx="7180952" cy="4066667"/>
          </a:xfrm>
          <a:prstGeom prst="rect">
            <a:avLst/>
          </a:prstGeom>
        </p:spPr>
      </p:pic>
      <p:sp>
        <p:nvSpPr>
          <p:cNvPr id="20" name="Rectangle 19">
            <a:extLst>
              <a:ext uri="{FF2B5EF4-FFF2-40B4-BE49-F238E27FC236}">
                <a16:creationId xmlns:a16="http://schemas.microsoft.com/office/drawing/2014/main" id="{B2FC06D7-6C28-4CDD-88EE-FC5DC50EDCE0}"/>
              </a:ext>
            </a:extLst>
          </p:cNvPr>
          <p:cNvSpPr/>
          <p:nvPr/>
        </p:nvSpPr>
        <p:spPr>
          <a:xfrm>
            <a:off x="3289300" y="5186681"/>
            <a:ext cx="1955800" cy="947419"/>
          </a:xfrm>
          <a:prstGeom prst="rect">
            <a:avLst/>
          </a:prstGeom>
          <a:solidFill>
            <a:srgbClr val="FF0000">
              <a:alpha val="2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88F1F93-A2BE-4526-96F7-5CE59F2A352F}"/>
              </a:ext>
            </a:extLst>
          </p:cNvPr>
          <p:cNvSpPr/>
          <p:nvPr/>
        </p:nvSpPr>
        <p:spPr>
          <a:xfrm>
            <a:off x="7687105" y="5186680"/>
            <a:ext cx="904446" cy="947419"/>
          </a:xfrm>
          <a:prstGeom prst="rect">
            <a:avLst/>
          </a:prstGeom>
          <a:solidFill>
            <a:srgbClr val="FF0000">
              <a:alpha val="2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Arrow Connector 17">
            <a:extLst>
              <a:ext uri="{FF2B5EF4-FFF2-40B4-BE49-F238E27FC236}">
                <a16:creationId xmlns:a16="http://schemas.microsoft.com/office/drawing/2014/main" id="{7F4F94A3-99FA-5976-5972-9B6FED29DD85}"/>
              </a:ext>
            </a:extLst>
          </p:cNvPr>
          <p:cNvCxnSpPr>
            <a:cxnSpLocks/>
            <a:stCxn id="21" idx="0"/>
            <a:endCxn id="2" idx="2"/>
          </p:cNvCxnSpPr>
          <p:nvPr/>
        </p:nvCxnSpPr>
        <p:spPr>
          <a:xfrm flipH="1" flipV="1">
            <a:off x="5150394" y="2230374"/>
            <a:ext cx="2988934" cy="2956306"/>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43872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750"/>
                            </p:stCondLst>
                            <p:childTnLst>
                              <p:par>
                                <p:cTn id="9" presetID="22" presetClass="entr" presetSubtype="8" fill="hold" nodeType="afterEffect">
                                  <p:stCondLst>
                                    <p:cond delay="25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500"/>
                            </p:stCondLst>
                            <p:childTnLst>
                              <p:par>
                                <p:cTn id="13" presetID="22" presetClass="entr" presetSubtype="8" fill="hold" nodeType="afterEffect">
                                  <p:stCondLst>
                                    <p:cond delay="25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3000"/>
                            </p:stCondLst>
                            <p:childTnLst>
                              <p:par>
                                <p:cTn id="21" presetID="22" presetClass="entr" presetSubtype="8" fill="hold" grpId="0" nodeType="afterEffect">
                                  <p:stCondLst>
                                    <p:cond delay="25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3750"/>
                            </p:stCondLst>
                            <p:childTnLst>
                              <p:par>
                                <p:cTn id="25" presetID="2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par>
                          <p:cTn id="28" fill="hold">
                            <p:stCondLst>
                              <p:cond delay="4250"/>
                            </p:stCondLst>
                            <p:childTnLst>
                              <p:par>
                                <p:cTn id="29" presetID="22" presetClass="entr" presetSubtype="4" fill="hold" grpId="0" nodeType="afterEffect">
                                  <p:stCondLst>
                                    <p:cond delay="250"/>
                                  </p:stCondLst>
                                  <p:childTnLst>
                                    <p:set>
                                      <p:cBhvr>
                                        <p:cTn id="30" dur="1" fill="hold">
                                          <p:stCondLst>
                                            <p:cond delay="0"/>
                                          </p:stCondLst>
                                        </p:cTn>
                                        <p:tgtEl>
                                          <p:spTgt spid="2"/>
                                        </p:tgtEl>
                                        <p:attrNameLst>
                                          <p:attrName>style.visibility</p:attrName>
                                        </p:attrNameLst>
                                      </p:cBhvr>
                                      <p:to>
                                        <p:strVal val="visible"/>
                                      </p:to>
                                    </p:set>
                                    <p:animEffect transition="in" filter="wipe(down)">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animBg="1"/>
      <p:bldP spid="20" grpId="0" animBg="1"/>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2EE46B6-0219-EF37-EEF9-60647170CFF6}"/>
              </a:ext>
            </a:extLst>
          </p:cNvPr>
          <p:cNvPicPr>
            <a:picLocks noChangeAspect="1"/>
          </p:cNvPicPr>
          <p:nvPr/>
        </p:nvPicPr>
        <p:blipFill rotWithShape="1">
          <a:blip r:embed="rId2"/>
          <a:srcRect b="25816"/>
          <a:stretch/>
        </p:blipFill>
        <p:spPr>
          <a:xfrm>
            <a:off x="0" y="0"/>
            <a:ext cx="9144000" cy="6721476"/>
          </a:xfrm>
          <a:prstGeom prst="rect">
            <a:avLst/>
          </a:prstGeom>
        </p:spPr>
      </p:pic>
      <p:sp>
        <p:nvSpPr>
          <p:cNvPr id="2" name="Date Placeholder 1">
            <a:extLst>
              <a:ext uri="{FF2B5EF4-FFF2-40B4-BE49-F238E27FC236}">
                <a16:creationId xmlns:a16="http://schemas.microsoft.com/office/drawing/2014/main" id="{6B1F26F7-3459-428F-909F-834F7EFA7F03}"/>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7CB6DF15-0EED-4330-9D66-E5B93D0CBB19}"/>
              </a:ext>
            </a:extLst>
          </p:cNvPr>
          <p:cNvSpPr>
            <a:spLocks noGrp="1"/>
          </p:cNvSpPr>
          <p:nvPr>
            <p:ph type="ftr" sz="quarter" idx="11"/>
          </p:nvPr>
        </p:nvSpPr>
        <p:spPr/>
        <p:txBody>
          <a:bodyPr/>
          <a:lstStyle/>
          <a:p>
            <a:pPr>
              <a:defRPr/>
            </a:pPr>
            <a:r>
              <a:rPr lang="en-US"/>
              <a:t>Step 4 : Network Adjustment</a:t>
            </a:r>
            <a:endParaRPr lang="en-US" dirty="0"/>
          </a:p>
        </p:txBody>
      </p:sp>
      <p:sp>
        <p:nvSpPr>
          <p:cNvPr id="4" name="Slide Number Placeholder 3">
            <a:extLst>
              <a:ext uri="{FF2B5EF4-FFF2-40B4-BE49-F238E27FC236}">
                <a16:creationId xmlns:a16="http://schemas.microsoft.com/office/drawing/2014/main" id="{BB2B9644-CD1A-4B86-A1BD-606560C8E39F}"/>
              </a:ext>
            </a:extLst>
          </p:cNvPr>
          <p:cNvSpPr>
            <a:spLocks noGrp="1"/>
          </p:cNvSpPr>
          <p:nvPr>
            <p:ph type="sldNum" sz="quarter" idx="12"/>
          </p:nvPr>
        </p:nvSpPr>
        <p:spPr/>
        <p:txBody>
          <a:bodyPr/>
          <a:lstStyle/>
          <a:p>
            <a:pPr>
              <a:defRPr/>
            </a:pPr>
            <a:fld id="{5A0A20C1-84A2-43C6-AE3D-B33835BB02C3}" type="slidenum">
              <a:rPr lang="en-US" smtClean="0"/>
              <a:pPr>
                <a:defRPr/>
              </a:pPr>
              <a:t>16</a:t>
            </a:fld>
            <a:endParaRPr lang="en-US"/>
          </a:p>
        </p:txBody>
      </p:sp>
      <p:pic>
        <p:nvPicPr>
          <p:cNvPr id="6" name="Picture 5" descr="whitearrow.gif">
            <a:extLst>
              <a:ext uri="{FF2B5EF4-FFF2-40B4-BE49-F238E27FC236}">
                <a16:creationId xmlns:a16="http://schemas.microsoft.com/office/drawing/2014/main" id="{8F9EB263-44E0-4C5C-B423-3C43C135B369}"/>
              </a:ext>
            </a:extLst>
          </p:cNvPr>
          <p:cNvPicPr>
            <a:picLocks noChangeAspect="1"/>
          </p:cNvPicPr>
          <p:nvPr/>
        </p:nvPicPr>
        <p:blipFill>
          <a:blip r:embed="rId3" cstate="print"/>
          <a:srcRect/>
          <a:stretch>
            <a:fillRect/>
          </a:stretch>
        </p:blipFill>
        <p:spPr bwMode="auto">
          <a:xfrm>
            <a:off x="954111" y="2207511"/>
            <a:ext cx="439387" cy="439387"/>
          </a:xfrm>
          <a:prstGeom prst="rect">
            <a:avLst/>
          </a:prstGeom>
          <a:noFill/>
          <a:ln w="9525">
            <a:noFill/>
            <a:miter lim="800000"/>
            <a:headEnd/>
            <a:tailEnd/>
          </a:ln>
        </p:spPr>
      </p:pic>
      <p:sp>
        <p:nvSpPr>
          <p:cNvPr id="7" name="Rectangle 6">
            <a:extLst>
              <a:ext uri="{FF2B5EF4-FFF2-40B4-BE49-F238E27FC236}">
                <a16:creationId xmlns:a16="http://schemas.microsoft.com/office/drawing/2014/main" id="{4C699ECF-9273-4733-9A97-B906A1FBCE05}"/>
              </a:ext>
            </a:extLst>
          </p:cNvPr>
          <p:cNvSpPr/>
          <p:nvPr/>
        </p:nvSpPr>
        <p:spPr>
          <a:xfrm>
            <a:off x="68905" y="1875154"/>
            <a:ext cx="1045520" cy="307976"/>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a:extLst>
              <a:ext uri="{FF2B5EF4-FFF2-40B4-BE49-F238E27FC236}">
                <a16:creationId xmlns:a16="http://schemas.microsoft.com/office/drawing/2014/main" id="{53C97EBD-64D4-448F-BE65-7B286EF05586}"/>
              </a:ext>
            </a:extLst>
          </p:cNvPr>
          <p:cNvCxnSpPr>
            <a:cxnSpLocks/>
            <a:stCxn id="7" idx="3"/>
            <a:endCxn id="15" idx="1"/>
          </p:cNvCxnSpPr>
          <p:nvPr/>
        </p:nvCxnSpPr>
        <p:spPr>
          <a:xfrm>
            <a:off x="1114425" y="2029142"/>
            <a:ext cx="1114425" cy="1271157"/>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51D8123-8B27-4F13-8FE9-9845A0DEE146}"/>
              </a:ext>
            </a:extLst>
          </p:cNvPr>
          <p:cNvSpPr txBox="1"/>
          <p:nvPr/>
        </p:nvSpPr>
        <p:spPr>
          <a:xfrm>
            <a:off x="457200" y="521208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“Add Project Tracking ID” allows you to enter an assigned Tracking ID (from NGS) or a Dummy ID = 0000.</a:t>
            </a:r>
            <a:endParaRPr lang="en-US" sz="2400" dirty="0">
              <a:solidFill>
                <a:schemeClr val="bg1"/>
              </a:solidFill>
            </a:endParaRPr>
          </a:p>
        </p:txBody>
      </p:sp>
      <p:pic>
        <p:nvPicPr>
          <p:cNvPr id="15" name="Picture 14">
            <a:extLst>
              <a:ext uri="{FF2B5EF4-FFF2-40B4-BE49-F238E27FC236}">
                <a16:creationId xmlns:a16="http://schemas.microsoft.com/office/drawing/2014/main" id="{47E7BC10-B207-4E67-C2A0-325D91023585}"/>
              </a:ext>
            </a:extLst>
          </p:cNvPr>
          <p:cNvPicPr>
            <a:picLocks noChangeAspect="1"/>
          </p:cNvPicPr>
          <p:nvPr/>
        </p:nvPicPr>
        <p:blipFill>
          <a:blip r:embed="rId4"/>
          <a:stretch>
            <a:fillRect/>
          </a:stretch>
        </p:blipFill>
        <p:spPr>
          <a:xfrm>
            <a:off x="2228850" y="1388518"/>
            <a:ext cx="6437962" cy="3823561"/>
          </a:xfrm>
          <a:prstGeom prst="rect">
            <a:avLst/>
          </a:prstGeom>
        </p:spPr>
      </p:pic>
      <p:sp>
        <p:nvSpPr>
          <p:cNvPr id="14" name="Rectangle 13">
            <a:extLst>
              <a:ext uri="{FF2B5EF4-FFF2-40B4-BE49-F238E27FC236}">
                <a16:creationId xmlns:a16="http://schemas.microsoft.com/office/drawing/2014/main" id="{210AB6E4-747F-4E5F-98DC-1EE9966F21D1}"/>
              </a:ext>
            </a:extLst>
          </p:cNvPr>
          <p:cNvSpPr/>
          <p:nvPr/>
        </p:nvSpPr>
        <p:spPr>
          <a:xfrm>
            <a:off x="2397462" y="2567801"/>
            <a:ext cx="5999778" cy="510679"/>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4D3238F-FC07-437B-A52B-5232CC35CCEE}"/>
              </a:ext>
            </a:extLst>
          </p:cNvPr>
          <p:cNvSpPr/>
          <p:nvPr/>
        </p:nvSpPr>
        <p:spPr>
          <a:xfrm>
            <a:off x="2397462" y="3208020"/>
            <a:ext cx="1704982" cy="510679"/>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414922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750"/>
                            </p:stCondLst>
                            <p:childTnLst>
                              <p:par>
                                <p:cTn id="9" presetID="22" presetClass="entr" presetSubtype="8" fill="hold" nodeType="afterEffect">
                                  <p:stCondLst>
                                    <p:cond delay="25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17</a:t>
            </a:fld>
            <a:endParaRPr lang="en-US"/>
          </a:p>
        </p:txBody>
      </p:sp>
      <p:sp>
        <p:nvSpPr>
          <p:cNvPr id="11" name="TextBox 10"/>
          <p:cNvSpPr txBox="1"/>
          <p:nvPr/>
        </p:nvSpPr>
        <p:spPr>
          <a:xfrm>
            <a:off x="3124200" y="2298181"/>
            <a:ext cx="5461000" cy="1938992"/>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When the Tracking ID has been entered, several additional controls are added. These will be discussed in future training.</a:t>
            </a:r>
          </a:p>
          <a:p>
            <a:r>
              <a:rPr lang="en-US" sz="2400" dirty="0">
                <a:solidFill>
                  <a:schemeClr val="bg1"/>
                </a:solidFill>
              </a:rPr>
              <a:t>The Add Project Tracking ID control will grey out.</a:t>
            </a:r>
          </a:p>
        </p:txBody>
      </p:sp>
      <p:pic>
        <p:nvPicPr>
          <p:cNvPr id="7" name="Picture 6">
            <a:extLst>
              <a:ext uri="{FF2B5EF4-FFF2-40B4-BE49-F238E27FC236}">
                <a16:creationId xmlns:a16="http://schemas.microsoft.com/office/drawing/2014/main" id="{68BC2194-2D39-3646-8798-2E732320A2D7}"/>
              </a:ext>
            </a:extLst>
          </p:cNvPr>
          <p:cNvPicPr>
            <a:picLocks noChangeAspect="1"/>
          </p:cNvPicPr>
          <p:nvPr/>
        </p:nvPicPr>
        <p:blipFill>
          <a:blip r:embed="rId3"/>
          <a:stretch>
            <a:fillRect/>
          </a:stretch>
        </p:blipFill>
        <p:spPr>
          <a:xfrm>
            <a:off x="419238" y="387688"/>
            <a:ext cx="1231762" cy="6031386"/>
          </a:xfrm>
          <a:prstGeom prst="rect">
            <a:avLst/>
          </a:prstGeom>
        </p:spPr>
      </p:pic>
      <p:sp>
        <p:nvSpPr>
          <p:cNvPr id="14" name="Rectangle 13">
            <a:extLst>
              <a:ext uri="{FF2B5EF4-FFF2-40B4-BE49-F238E27FC236}">
                <a16:creationId xmlns:a16="http://schemas.microsoft.com/office/drawing/2014/main" id="{890415B0-E01D-404B-9DF0-EC24A557957B}"/>
              </a:ext>
            </a:extLst>
          </p:cNvPr>
          <p:cNvSpPr/>
          <p:nvPr/>
        </p:nvSpPr>
        <p:spPr>
          <a:xfrm>
            <a:off x="292101" y="2686050"/>
            <a:ext cx="1765300" cy="413846"/>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BAB0629-73B1-4D64-9B4D-2AEB3731EBC3}"/>
              </a:ext>
            </a:extLst>
          </p:cNvPr>
          <p:cNvSpPr/>
          <p:nvPr/>
        </p:nvSpPr>
        <p:spPr>
          <a:xfrm>
            <a:off x="292101" y="3181120"/>
            <a:ext cx="1765300" cy="413846"/>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751832AA-009F-403B-9A5F-C614D87CE33A}"/>
              </a:ext>
            </a:extLst>
          </p:cNvPr>
          <p:cNvSpPr/>
          <p:nvPr/>
        </p:nvSpPr>
        <p:spPr>
          <a:xfrm>
            <a:off x="292101" y="5223423"/>
            <a:ext cx="1765300" cy="413846"/>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8C033734-2342-4258-B9D9-89CFD8726674}"/>
              </a:ext>
            </a:extLst>
          </p:cNvPr>
          <p:cNvSpPr/>
          <p:nvPr/>
        </p:nvSpPr>
        <p:spPr>
          <a:xfrm>
            <a:off x="292101" y="5688401"/>
            <a:ext cx="1765300" cy="413846"/>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5D606D6-331A-420D-B7A3-EA69A6B1F1F9}"/>
              </a:ext>
            </a:extLst>
          </p:cNvPr>
          <p:cNvSpPr/>
          <p:nvPr/>
        </p:nvSpPr>
        <p:spPr>
          <a:xfrm>
            <a:off x="292101" y="1676833"/>
            <a:ext cx="1765300" cy="476250"/>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79054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25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par>
                          <p:cTn id="8" fill="hold">
                            <p:stCondLst>
                              <p:cond delay="750"/>
                            </p:stCondLst>
                            <p:childTnLst>
                              <p:par>
                                <p:cTn id="9" presetID="22" presetClass="entr" presetSubtype="1" fill="hold" grpId="0" nodeType="afterEffect">
                                  <p:stCondLst>
                                    <p:cond delay="25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childTnLst>
                          </p:cTn>
                        </p:par>
                        <p:par>
                          <p:cTn id="12" fill="hold">
                            <p:stCondLst>
                              <p:cond delay="1500"/>
                            </p:stCondLst>
                            <p:childTnLst>
                              <p:par>
                                <p:cTn id="13" presetID="22" presetClass="entr" presetSubtype="1" fill="hold" grpId="0" nodeType="after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2250"/>
                            </p:stCondLst>
                            <p:childTnLst>
                              <p:par>
                                <p:cTn id="17" presetID="22" presetClass="entr" presetSubtype="1" fill="hold" grpId="0" nodeType="afterEffect">
                                  <p:stCondLst>
                                    <p:cond delay="25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500"/>
                                        <p:tgtEl>
                                          <p:spTgt spid="16"/>
                                        </p:tgtEl>
                                      </p:cBhvr>
                                    </p:animEffect>
                                  </p:childTnLst>
                                </p:cTn>
                              </p:par>
                            </p:childTnLst>
                          </p:cTn>
                        </p:par>
                        <p:par>
                          <p:cTn id="20" fill="hold">
                            <p:stCondLst>
                              <p:cond delay="3000"/>
                            </p:stCondLst>
                            <p:childTnLst>
                              <p:par>
                                <p:cTn id="21" presetID="22" presetClass="entr" presetSubtype="1" fill="hold" grpId="0" nodeType="afterEffect">
                                  <p:stCondLst>
                                    <p:cond delay="25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61A9DFD-D9CC-D390-47E9-6797E7867D93}"/>
              </a:ext>
            </a:extLst>
          </p:cNvPr>
          <p:cNvPicPr>
            <a:picLocks noChangeAspect="1"/>
          </p:cNvPicPr>
          <p:nvPr/>
        </p:nvPicPr>
        <p:blipFill rotWithShape="1">
          <a:blip r:embed="rId3"/>
          <a:srcRect b="25816"/>
          <a:stretch/>
        </p:blipFill>
        <p:spPr>
          <a:xfrm>
            <a:off x="0" y="0"/>
            <a:ext cx="9144000" cy="6721476"/>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18</a:t>
            </a:fld>
            <a:endParaRPr lang="en-US"/>
          </a:p>
        </p:txBody>
      </p:sp>
      <p:pic>
        <p:nvPicPr>
          <p:cNvPr id="15" name="Picture 14" descr="whitearrow.gif"/>
          <p:cNvPicPr>
            <a:picLocks noChangeAspect="1"/>
          </p:cNvPicPr>
          <p:nvPr/>
        </p:nvPicPr>
        <p:blipFill>
          <a:blip r:embed="rId4" cstate="print"/>
          <a:srcRect/>
          <a:stretch>
            <a:fillRect/>
          </a:stretch>
        </p:blipFill>
        <p:spPr bwMode="auto">
          <a:xfrm>
            <a:off x="1888180" y="2522250"/>
            <a:ext cx="439387" cy="439387"/>
          </a:xfrm>
          <a:prstGeom prst="rect">
            <a:avLst/>
          </a:prstGeom>
          <a:noFill/>
          <a:ln w="9525">
            <a:noFill/>
            <a:miter lim="800000"/>
            <a:headEnd/>
            <a:tailEnd/>
          </a:ln>
        </p:spPr>
      </p:pic>
      <p:pic>
        <p:nvPicPr>
          <p:cNvPr id="17" name="Picture 16" descr="whitearrow.gif">
            <a:extLst>
              <a:ext uri="{FF2B5EF4-FFF2-40B4-BE49-F238E27FC236}">
                <a16:creationId xmlns:a16="http://schemas.microsoft.com/office/drawing/2014/main" id="{AF2BD36F-915D-499B-BC4B-70055738859B}"/>
              </a:ext>
            </a:extLst>
          </p:cNvPr>
          <p:cNvPicPr>
            <a:picLocks noChangeAspect="1"/>
          </p:cNvPicPr>
          <p:nvPr/>
        </p:nvPicPr>
        <p:blipFill>
          <a:blip r:embed="rId4" cstate="print"/>
          <a:srcRect/>
          <a:stretch>
            <a:fillRect/>
          </a:stretch>
        </p:blipFill>
        <p:spPr bwMode="auto">
          <a:xfrm>
            <a:off x="954111" y="2502786"/>
            <a:ext cx="439387" cy="439387"/>
          </a:xfrm>
          <a:prstGeom prst="rect">
            <a:avLst/>
          </a:prstGeom>
          <a:noFill/>
          <a:ln w="9525">
            <a:noFill/>
            <a:miter lim="800000"/>
            <a:headEnd/>
            <a:tailEnd/>
          </a:ln>
        </p:spPr>
      </p:pic>
      <p:sp>
        <p:nvSpPr>
          <p:cNvPr id="18" name="Rectangle 17">
            <a:extLst>
              <a:ext uri="{FF2B5EF4-FFF2-40B4-BE49-F238E27FC236}">
                <a16:creationId xmlns:a16="http://schemas.microsoft.com/office/drawing/2014/main" id="{359D25B1-38E0-4131-AD87-A81B517BBE9D}"/>
              </a:ext>
            </a:extLst>
          </p:cNvPr>
          <p:cNvSpPr/>
          <p:nvPr/>
        </p:nvSpPr>
        <p:spPr>
          <a:xfrm>
            <a:off x="68905" y="2187574"/>
            <a:ext cx="1045520" cy="184151"/>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Arrow Connector 18">
            <a:extLst>
              <a:ext uri="{FF2B5EF4-FFF2-40B4-BE49-F238E27FC236}">
                <a16:creationId xmlns:a16="http://schemas.microsoft.com/office/drawing/2014/main" id="{4C48B6AD-D574-4C4A-9283-1A02E2FF4E34}"/>
              </a:ext>
            </a:extLst>
          </p:cNvPr>
          <p:cNvCxnSpPr>
            <a:cxnSpLocks/>
            <a:stCxn id="18" idx="3"/>
            <a:endCxn id="8" idx="1"/>
          </p:cNvCxnSpPr>
          <p:nvPr/>
        </p:nvCxnSpPr>
        <p:spPr>
          <a:xfrm>
            <a:off x="1114425" y="2279650"/>
            <a:ext cx="2301437" cy="780013"/>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57200" y="521208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“Show File” displays one of the processing reports in a separate window. The controls were explained in Step 3 : Session Processing.</a:t>
            </a:r>
            <a:endParaRPr lang="en-US" sz="2400" dirty="0">
              <a:solidFill>
                <a:schemeClr val="bg1"/>
              </a:solidFill>
            </a:endParaRPr>
          </a:p>
        </p:txBody>
      </p:sp>
      <p:pic>
        <p:nvPicPr>
          <p:cNvPr id="8" name="Picture 7">
            <a:extLst>
              <a:ext uri="{FF2B5EF4-FFF2-40B4-BE49-F238E27FC236}">
                <a16:creationId xmlns:a16="http://schemas.microsoft.com/office/drawing/2014/main" id="{747E076E-5120-1727-CE46-0D07391A4AED}"/>
              </a:ext>
            </a:extLst>
          </p:cNvPr>
          <p:cNvPicPr>
            <a:picLocks noChangeAspect="1"/>
          </p:cNvPicPr>
          <p:nvPr/>
        </p:nvPicPr>
        <p:blipFill>
          <a:blip r:embed="rId5"/>
          <a:stretch>
            <a:fillRect/>
          </a:stretch>
        </p:blipFill>
        <p:spPr>
          <a:xfrm>
            <a:off x="3415862" y="811601"/>
            <a:ext cx="5026294" cy="4496123"/>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750"/>
                            </p:stCondLst>
                            <p:childTnLst>
                              <p:par>
                                <p:cTn id="9" presetID="22" presetClass="entr" presetSubtype="8" fill="hold" nodeType="afterEffect">
                                  <p:stCondLst>
                                    <p:cond delay="25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500"/>
                            </p:stCondLst>
                            <p:childTnLst>
                              <p:par>
                                <p:cTn id="13" presetID="22" presetClass="entr" presetSubtype="8" fill="hold" nodeType="afterEffect">
                                  <p:stCondLst>
                                    <p:cond delay="25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280B4CB-889C-586E-05BA-756F7D65E652}"/>
              </a:ext>
            </a:extLst>
          </p:cNvPr>
          <p:cNvPicPr>
            <a:picLocks noChangeAspect="1"/>
          </p:cNvPicPr>
          <p:nvPr/>
        </p:nvPicPr>
        <p:blipFill rotWithShape="1">
          <a:blip r:embed="rId3"/>
          <a:srcRect b="25816"/>
          <a:stretch/>
        </p:blipFill>
        <p:spPr>
          <a:xfrm>
            <a:off x="0" y="0"/>
            <a:ext cx="9144000" cy="6721476"/>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19</a:t>
            </a:fld>
            <a:endParaRPr lang="en-US"/>
          </a:p>
        </p:txBody>
      </p:sp>
      <p:pic>
        <p:nvPicPr>
          <p:cNvPr id="17" name="Picture 16" descr="whitearrow.gif">
            <a:extLst>
              <a:ext uri="{FF2B5EF4-FFF2-40B4-BE49-F238E27FC236}">
                <a16:creationId xmlns:a16="http://schemas.microsoft.com/office/drawing/2014/main" id="{A7C93DC8-5692-42A4-AA01-686C327F68D8}"/>
              </a:ext>
            </a:extLst>
          </p:cNvPr>
          <p:cNvPicPr>
            <a:picLocks noChangeAspect="1"/>
          </p:cNvPicPr>
          <p:nvPr/>
        </p:nvPicPr>
        <p:blipFill>
          <a:blip r:embed="rId4" cstate="print"/>
          <a:srcRect/>
          <a:stretch>
            <a:fillRect/>
          </a:stretch>
        </p:blipFill>
        <p:spPr bwMode="auto">
          <a:xfrm>
            <a:off x="954111" y="2729426"/>
            <a:ext cx="439387" cy="439387"/>
          </a:xfrm>
          <a:prstGeom prst="rect">
            <a:avLst/>
          </a:prstGeom>
          <a:noFill/>
          <a:ln w="9525">
            <a:noFill/>
            <a:miter lim="800000"/>
            <a:headEnd/>
            <a:tailEnd/>
          </a:ln>
        </p:spPr>
      </p:pic>
      <p:sp>
        <p:nvSpPr>
          <p:cNvPr id="18" name="Rectangle 17">
            <a:extLst>
              <a:ext uri="{FF2B5EF4-FFF2-40B4-BE49-F238E27FC236}">
                <a16:creationId xmlns:a16="http://schemas.microsoft.com/office/drawing/2014/main" id="{DB44D740-5046-4D6A-86DD-F39B3B8E47BA}"/>
              </a:ext>
            </a:extLst>
          </p:cNvPr>
          <p:cNvSpPr/>
          <p:nvPr/>
        </p:nvSpPr>
        <p:spPr>
          <a:xfrm>
            <a:off x="68905" y="2398129"/>
            <a:ext cx="1045520" cy="184151"/>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Arrow Connector 18">
            <a:extLst>
              <a:ext uri="{FF2B5EF4-FFF2-40B4-BE49-F238E27FC236}">
                <a16:creationId xmlns:a16="http://schemas.microsoft.com/office/drawing/2014/main" id="{F418F528-FDAA-48CB-9DB7-B1CE2AEB4727}"/>
              </a:ext>
            </a:extLst>
          </p:cNvPr>
          <p:cNvCxnSpPr>
            <a:cxnSpLocks/>
            <a:endCxn id="13" idx="1"/>
          </p:cNvCxnSpPr>
          <p:nvPr/>
        </p:nvCxnSpPr>
        <p:spPr>
          <a:xfrm>
            <a:off x="1115221" y="2744547"/>
            <a:ext cx="2300641" cy="927779"/>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57200" y="521208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“Send Email” opens a limited capability email tool in a separate window. Its controls were also explained in Step 3 : Session Processing.</a:t>
            </a:r>
            <a:endParaRPr lang="en-US" sz="2400" dirty="0">
              <a:solidFill>
                <a:schemeClr val="bg1"/>
              </a:solidFill>
            </a:endParaRPr>
          </a:p>
        </p:txBody>
      </p:sp>
      <p:pic>
        <p:nvPicPr>
          <p:cNvPr id="13" name="Picture 12">
            <a:extLst>
              <a:ext uri="{FF2B5EF4-FFF2-40B4-BE49-F238E27FC236}">
                <a16:creationId xmlns:a16="http://schemas.microsoft.com/office/drawing/2014/main" id="{C8E0057D-5D4E-F571-DB67-ABC36920AF76}"/>
              </a:ext>
            </a:extLst>
          </p:cNvPr>
          <p:cNvPicPr>
            <a:picLocks noChangeAspect="1"/>
          </p:cNvPicPr>
          <p:nvPr/>
        </p:nvPicPr>
        <p:blipFill>
          <a:blip r:embed="rId5"/>
          <a:stretch>
            <a:fillRect/>
          </a:stretch>
        </p:blipFill>
        <p:spPr>
          <a:xfrm>
            <a:off x="3415862" y="2140076"/>
            <a:ext cx="5026294" cy="30645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750"/>
                            </p:stCondLst>
                            <p:childTnLst>
                              <p:par>
                                <p:cTn id="9" presetID="22" presetClass="entr" presetSubtype="8" fill="hold" nodeType="afterEffect">
                                  <p:stCondLst>
                                    <p:cond delay="25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500"/>
                            </p:stCondLst>
                            <p:childTnLst>
                              <p:par>
                                <p:cTn id="13" presetID="22" presetClass="entr" presetSubtype="8" fill="hold" nodeType="afterEffect">
                                  <p:stCondLst>
                                    <p:cond delay="25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a:xfrm>
            <a:off x="457200" y="1280160"/>
            <a:ext cx="8686800" cy="4937760"/>
          </a:xfrm>
        </p:spPr>
        <p:txBody>
          <a:bodyPr/>
          <a:lstStyle/>
          <a:p>
            <a:pPr marL="461963" indent="-461963"/>
            <a:r>
              <a:rPr lang="en-US" sz="2800" dirty="0"/>
              <a:t>Introduction</a:t>
            </a:r>
          </a:p>
          <a:p>
            <a:pPr marL="461963" indent="-461963"/>
            <a:r>
              <a:rPr lang="en-US" sz="2800" dirty="0"/>
              <a:t>Step 1 : Creating a Project</a:t>
            </a:r>
          </a:p>
          <a:p>
            <a:pPr marL="461963" indent="-461963"/>
            <a:r>
              <a:rPr lang="en-US" sz="2800" dirty="0"/>
              <a:t>Step 2 : Uploading Data</a:t>
            </a:r>
          </a:p>
          <a:p>
            <a:pPr marL="461963" indent="-461963"/>
            <a:r>
              <a:rPr lang="en-US" sz="2800" dirty="0"/>
              <a:t>Step 3 : Session Processing</a:t>
            </a:r>
          </a:p>
          <a:p>
            <a:pPr marL="461963" indent="-461963">
              <a:buFont typeface="Wingdings" pitchFamily="2" charset="2"/>
              <a:buChar char="Ø"/>
            </a:pPr>
            <a:r>
              <a:rPr lang="en-US" sz="2800" b="1" dirty="0"/>
              <a:t>Step 4 : Network Adjustment</a:t>
            </a:r>
          </a:p>
        </p:txBody>
      </p:sp>
      <p:sp>
        <p:nvSpPr>
          <p:cNvPr id="4" name="Date Placeholder 3"/>
          <p:cNvSpPr>
            <a:spLocks noGrp="1"/>
          </p:cNvSpPr>
          <p:nvPr>
            <p:ph type="dt" sz="half" idx="10"/>
          </p:nvPr>
        </p:nvSpPr>
        <p:spPr/>
        <p:txBody>
          <a:bodyPr/>
          <a:lstStyle/>
          <a:p>
            <a:pPr>
              <a:defRPr/>
            </a:pPr>
            <a:r>
              <a:rPr lang="en-US"/>
              <a:t>2023-10-16</a:t>
            </a:r>
            <a:endParaRPr lang="en-US" dirty="0"/>
          </a:p>
        </p:txBody>
      </p:sp>
      <p:sp>
        <p:nvSpPr>
          <p:cNvPr id="5" name="Slide Number Placeholder 4"/>
          <p:cNvSpPr>
            <a:spLocks noGrp="1"/>
          </p:cNvSpPr>
          <p:nvPr>
            <p:ph type="sldNum" sz="quarter" idx="12"/>
          </p:nvPr>
        </p:nvSpPr>
        <p:spPr/>
        <p:txBody>
          <a:bodyPr/>
          <a:lstStyle/>
          <a:p>
            <a:pPr>
              <a:defRPr/>
            </a:pPr>
            <a:fld id="{73529DF9-F8E1-4220-8C8F-E52644C5560B}" type="slidenum">
              <a:rPr lang="en-US" smtClean="0"/>
              <a:pPr>
                <a:defRPr/>
              </a:pPr>
              <a:t>2</a:t>
            </a:fld>
            <a:endParaRPr lang="en-US"/>
          </a:p>
        </p:txBody>
      </p:sp>
      <p:sp>
        <p:nvSpPr>
          <p:cNvPr id="6" name="Footer Placeholder 5"/>
          <p:cNvSpPr>
            <a:spLocks noGrp="1"/>
          </p:cNvSpPr>
          <p:nvPr>
            <p:ph type="ftr" sz="quarter" idx="11"/>
          </p:nvPr>
        </p:nvSpPr>
        <p:spPr/>
        <p:txBody>
          <a:bodyPr/>
          <a:lstStyle/>
          <a:p>
            <a:pPr>
              <a:defRPr/>
            </a:pPr>
            <a:r>
              <a:rPr lang="en-US" dirty="0"/>
              <a:t>Step 4 : Network Adjustment</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1819876-5B34-64AE-79A1-704C22DFEA06}"/>
              </a:ext>
            </a:extLst>
          </p:cNvPr>
          <p:cNvPicPr>
            <a:picLocks noChangeAspect="1"/>
          </p:cNvPicPr>
          <p:nvPr/>
        </p:nvPicPr>
        <p:blipFill rotWithShape="1">
          <a:blip r:embed="rId2"/>
          <a:srcRect b="25816"/>
          <a:stretch/>
        </p:blipFill>
        <p:spPr>
          <a:xfrm>
            <a:off x="0" y="0"/>
            <a:ext cx="9144000" cy="6721476"/>
          </a:xfrm>
          <a:prstGeom prst="rect">
            <a:avLst/>
          </a:prstGeom>
        </p:spPr>
      </p:pic>
      <p:sp>
        <p:nvSpPr>
          <p:cNvPr id="2" name="Date Placeholder 1">
            <a:extLst>
              <a:ext uri="{FF2B5EF4-FFF2-40B4-BE49-F238E27FC236}">
                <a16:creationId xmlns:a16="http://schemas.microsoft.com/office/drawing/2014/main" id="{D07441C4-E9DD-40FB-A744-0B22CB893928}"/>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C8355CB8-5D70-4E1D-B049-405E52BC8A90}"/>
              </a:ext>
            </a:extLst>
          </p:cNvPr>
          <p:cNvSpPr>
            <a:spLocks noGrp="1"/>
          </p:cNvSpPr>
          <p:nvPr>
            <p:ph type="ftr" sz="quarter" idx="11"/>
          </p:nvPr>
        </p:nvSpPr>
        <p:spPr/>
        <p:txBody>
          <a:bodyPr/>
          <a:lstStyle/>
          <a:p>
            <a:pPr>
              <a:defRPr/>
            </a:pPr>
            <a:r>
              <a:rPr lang="en-US"/>
              <a:t>Step 4 : Network Adjustment</a:t>
            </a:r>
            <a:endParaRPr lang="en-US" dirty="0"/>
          </a:p>
        </p:txBody>
      </p:sp>
      <p:sp>
        <p:nvSpPr>
          <p:cNvPr id="4" name="Slide Number Placeholder 3">
            <a:extLst>
              <a:ext uri="{FF2B5EF4-FFF2-40B4-BE49-F238E27FC236}">
                <a16:creationId xmlns:a16="http://schemas.microsoft.com/office/drawing/2014/main" id="{23F7A771-4D26-4A84-8DBE-878333CA94FB}"/>
              </a:ext>
            </a:extLst>
          </p:cNvPr>
          <p:cNvSpPr>
            <a:spLocks noGrp="1"/>
          </p:cNvSpPr>
          <p:nvPr>
            <p:ph type="sldNum" sz="quarter" idx="12"/>
          </p:nvPr>
        </p:nvSpPr>
        <p:spPr/>
        <p:txBody>
          <a:bodyPr/>
          <a:lstStyle/>
          <a:p>
            <a:pPr>
              <a:defRPr/>
            </a:pPr>
            <a:fld id="{5A0A20C1-84A2-43C6-AE3D-B33835BB02C3}" type="slidenum">
              <a:rPr lang="en-US" smtClean="0"/>
              <a:pPr>
                <a:defRPr/>
              </a:pPr>
              <a:t>20</a:t>
            </a:fld>
            <a:endParaRPr lang="en-US"/>
          </a:p>
        </p:txBody>
      </p:sp>
      <p:pic>
        <p:nvPicPr>
          <p:cNvPr id="6" name="Picture 5" descr="whitearrow.gif">
            <a:extLst>
              <a:ext uri="{FF2B5EF4-FFF2-40B4-BE49-F238E27FC236}">
                <a16:creationId xmlns:a16="http://schemas.microsoft.com/office/drawing/2014/main" id="{E9C9A0A9-B78F-4D51-9532-02487CBA00EC}"/>
              </a:ext>
            </a:extLst>
          </p:cNvPr>
          <p:cNvPicPr>
            <a:picLocks noChangeAspect="1"/>
          </p:cNvPicPr>
          <p:nvPr/>
        </p:nvPicPr>
        <p:blipFill>
          <a:blip r:embed="rId3" cstate="print"/>
          <a:srcRect/>
          <a:stretch>
            <a:fillRect/>
          </a:stretch>
        </p:blipFill>
        <p:spPr bwMode="auto">
          <a:xfrm>
            <a:off x="954111" y="2912306"/>
            <a:ext cx="439387" cy="439387"/>
          </a:xfrm>
          <a:prstGeom prst="rect">
            <a:avLst/>
          </a:prstGeom>
          <a:noFill/>
          <a:ln w="9525">
            <a:noFill/>
            <a:miter lim="800000"/>
            <a:headEnd/>
            <a:tailEnd/>
          </a:ln>
        </p:spPr>
      </p:pic>
      <p:sp>
        <p:nvSpPr>
          <p:cNvPr id="7" name="Rectangle 6">
            <a:extLst>
              <a:ext uri="{FF2B5EF4-FFF2-40B4-BE49-F238E27FC236}">
                <a16:creationId xmlns:a16="http://schemas.microsoft.com/office/drawing/2014/main" id="{B3F21BEF-609E-4C5E-B610-D7D68EEF3B98}"/>
              </a:ext>
            </a:extLst>
          </p:cNvPr>
          <p:cNvSpPr/>
          <p:nvPr/>
        </p:nvSpPr>
        <p:spPr>
          <a:xfrm>
            <a:off x="68905" y="3159069"/>
            <a:ext cx="1045520" cy="327081"/>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a:extLst>
              <a:ext uri="{FF2B5EF4-FFF2-40B4-BE49-F238E27FC236}">
                <a16:creationId xmlns:a16="http://schemas.microsoft.com/office/drawing/2014/main" id="{D9EA0B53-7A19-4DD8-8E74-1C75D7CBFFAA}"/>
              </a:ext>
            </a:extLst>
          </p:cNvPr>
          <p:cNvCxnSpPr>
            <a:cxnSpLocks/>
            <a:stCxn id="7" idx="3"/>
            <a:endCxn id="10" idx="1"/>
          </p:cNvCxnSpPr>
          <p:nvPr/>
        </p:nvCxnSpPr>
        <p:spPr>
          <a:xfrm>
            <a:off x="1114425" y="3322610"/>
            <a:ext cx="1333765" cy="10639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5D9047D0-22EB-4857-926E-FA1D32116745}"/>
              </a:ext>
            </a:extLst>
          </p:cNvPr>
          <p:cNvPicPr>
            <a:picLocks noChangeAspect="1"/>
          </p:cNvPicPr>
          <p:nvPr/>
        </p:nvPicPr>
        <p:blipFill>
          <a:blip r:embed="rId4"/>
          <a:stretch>
            <a:fillRect/>
          </a:stretch>
        </p:blipFill>
        <p:spPr>
          <a:xfrm>
            <a:off x="2448190" y="2286143"/>
            <a:ext cx="4247619" cy="2285714"/>
          </a:xfrm>
          <a:prstGeom prst="rect">
            <a:avLst/>
          </a:prstGeom>
        </p:spPr>
      </p:pic>
      <p:sp>
        <p:nvSpPr>
          <p:cNvPr id="14" name="Rectangle 13">
            <a:extLst>
              <a:ext uri="{FF2B5EF4-FFF2-40B4-BE49-F238E27FC236}">
                <a16:creationId xmlns:a16="http://schemas.microsoft.com/office/drawing/2014/main" id="{8C3B72DC-5B89-4E8D-8FF3-FF1ED7A02B2A}"/>
              </a:ext>
            </a:extLst>
          </p:cNvPr>
          <p:cNvSpPr/>
          <p:nvPr/>
        </p:nvSpPr>
        <p:spPr>
          <a:xfrm>
            <a:off x="2507923" y="2618601"/>
            <a:ext cx="4045277" cy="1123082"/>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243DC4F8-111D-48A2-9824-4A05A6A0D992}"/>
              </a:ext>
            </a:extLst>
          </p:cNvPr>
          <p:cNvSpPr txBox="1"/>
          <p:nvPr/>
        </p:nvSpPr>
        <p:spPr>
          <a:xfrm>
            <a:off x="457200" y="5212080"/>
            <a:ext cx="822960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“Refresh PID Information” does what the advisory box states. Note that the action may invalidate Session Processing. So this action should be used carefully. It probably should have been done </a:t>
            </a:r>
            <a:r>
              <a:rPr lang="en-US" sz="2400" dirty="0">
                <a:solidFill>
                  <a:srgbClr val="FFC000"/>
                </a:solidFill>
              </a:rPr>
              <a:t>BEFORE</a:t>
            </a:r>
            <a:r>
              <a:rPr lang="en-US" sz="2400" dirty="0"/>
              <a:t> Session Processing began.</a:t>
            </a:r>
            <a:endParaRPr lang="en-US" sz="2400" dirty="0">
              <a:solidFill>
                <a:schemeClr val="bg1"/>
              </a:solidFill>
            </a:endParaRPr>
          </a:p>
        </p:txBody>
      </p:sp>
    </p:spTree>
    <p:extLst>
      <p:ext uri="{BB962C8B-B14F-4D97-AF65-F5344CB8AC3E}">
        <p14:creationId xmlns:p14="http://schemas.microsoft.com/office/powerpoint/2010/main" val="10614959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750"/>
                            </p:stCondLst>
                            <p:childTnLst>
                              <p:par>
                                <p:cTn id="9" presetID="22" presetClass="entr" presetSubtype="8" fill="hold" nodeType="afterEffect">
                                  <p:stCondLst>
                                    <p:cond delay="25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500"/>
                            </p:stCondLst>
                            <p:childTnLst>
                              <p:par>
                                <p:cTn id="13" presetID="22" presetClass="entr" presetSubtype="8" fill="hold" nodeType="afterEffect">
                                  <p:stCondLst>
                                    <p:cond delay="25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8C59C5-FCED-2F92-3341-3CA17B03BE41}"/>
              </a:ext>
            </a:extLst>
          </p:cNvPr>
          <p:cNvPicPr>
            <a:picLocks noChangeAspect="1"/>
          </p:cNvPicPr>
          <p:nvPr/>
        </p:nvPicPr>
        <p:blipFill rotWithShape="1">
          <a:blip r:embed="rId3"/>
          <a:srcRect b="25816"/>
          <a:stretch/>
        </p:blipFill>
        <p:spPr>
          <a:xfrm>
            <a:off x="0" y="0"/>
            <a:ext cx="9144000" cy="6721476"/>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21</a:t>
            </a:fld>
            <a:endParaRPr lang="en-US"/>
          </a:p>
        </p:txBody>
      </p:sp>
      <p:pic>
        <p:nvPicPr>
          <p:cNvPr id="15" name="Picture 14" descr="whitearrow.gif">
            <a:extLst>
              <a:ext uri="{FF2B5EF4-FFF2-40B4-BE49-F238E27FC236}">
                <a16:creationId xmlns:a16="http://schemas.microsoft.com/office/drawing/2014/main" id="{769CBA41-FF47-4ED3-B324-5027FD19CE0E}"/>
              </a:ext>
            </a:extLst>
          </p:cNvPr>
          <p:cNvPicPr>
            <a:picLocks noChangeAspect="1"/>
          </p:cNvPicPr>
          <p:nvPr/>
        </p:nvPicPr>
        <p:blipFill>
          <a:blip r:embed="rId4" cstate="print"/>
          <a:srcRect/>
          <a:stretch>
            <a:fillRect/>
          </a:stretch>
        </p:blipFill>
        <p:spPr bwMode="auto">
          <a:xfrm>
            <a:off x="954111" y="3550496"/>
            <a:ext cx="439387" cy="439387"/>
          </a:xfrm>
          <a:prstGeom prst="rect">
            <a:avLst/>
          </a:prstGeom>
          <a:noFill/>
          <a:ln w="9525">
            <a:noFill/>
            <a:miter lim="800000"/>
            <a:headEnd/>
            <a:tailEnd/>
          </a:ln>
        </p:spPr>
      </p:pic>
      <p:sp>
        <p:nvSpPr>
          <p:cNvPr id="16" name="Rectangle 15">
            <a:extLst>
              <a:ext uri="{FF2B5EF4-FFF2-40B4-BE49-F238E27FC236}">
                <a16:creationId xmlns:a16="http://schemas.microsoft.com/office/drawing/2014/main" id="{C5625EE8-2F5D-4ADC-A2D0-30212B71BD87}"/>
              </a:ext>
            </a:extLst>
          </p:cNvPr>
          <p:cNvSpPr/>
          <p:nvPr/>
        </p:nvSpPr>
        <p:spPr>
          <a:xfrm>
            <a:off x="68905" y="4985979"/>
            <a:ext cx="1045520" cy="217529"/>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a:extLst>
              <a:ext uri="{FF2B5EF4-FFF2-40B4-BE49-F238E27FC236}">
                <a16:creationId xmlns:a16="http://schemas.microsoft.com/office/drawing/2014/main" id="{CDEECB47-5F6F-46AB-8B27-400A31DFE970}"/>
              </a:ext>
            </a:extLst>
          </p:cNvPr>
          <p:cNvCxnSpPr>
            <a:cxnSpLocks/>
            <a:stCxn id="16" idx="3"/>
            <a:endCxn id="7" idx="1"/>
          </p:cNvCxnSpPr>
          <p:nvPr/>
        </p:nvCxnSpPr>
        <p:spPr>
          <a:xfrm flipV="1">
            <a:off x="1114425" y="4082544"/>
            <a:ext cx="1370083" cy="101220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57200" y="521208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Jumping to the last button, “Delete Project” sends a request to delete this project. </a:t>
            </a:r>
            <a:r>
              <a:rPr lang="en-US" sz="2400" dirty="0">
                <a:solidFill>
                  <a:srgbClr val="FFC000"/>
                </a:solidFill>
              </a:rPr>
              <a:t>NOTE THAT THIS IS FINAL.</a:t>
            </a:r>
          </a:p>
        </p:txBody>
      </p:sp>
      <p:pic>
        <p:nvPicPr>
          <p:cNvPr id="7" name="Picture 6">
            <a:extLst>
              <a:ext uri="{FF2B5EF4-FFF2-40B4-BE49-F238E27FC236}">
                <a16:creationId xmlns:a16="http://schemas.microsoft.com/office/drawing/2014/main" id="{C53986E5-1DDF-4E1A-8745-0D94AF3FCFF6}"/>
              </a:ext>
            </a:extLst>
          </p:cNvPr>
          <p:cNvPicPr>
            <a:picLocks noChangeAspect="1"/>
          </p:cNvPicPr>
          <p:nvPr/>
        </p:nvPicPr>
        <p:blipFill>
          <a:blip r:embed="rId5"/>
          <a:stretch>
            <a:fillRect/>
          </a:stretch>
        </p:blipFill>
        <p:spPr>
          <a:xfrm>
            <a:off x="2484508" y="3092068"/>
            <a:ext cx="4247619" cy="1980952"/>
          </a:xfrm>
          <a:prstGeom prst="rect">
            <a:avLst/>
          </a:prstGeom>
        </p:spPr>
      </p:pic>
      <p:sp>
        <p:nvSpPr>
          <p:cNvPr id="2" name="TextBox 1">
            <a:extLst>
              <a:ext uri="{FF2B5EF4-FFF2-40B4-BE49-F238E27FC236}">
                <a16:creationId xmlns:a16="http://schemas.microsoft.com/office/drawing/2014/main" id="{02D98FBA-4E2C-40EF-8733-4AA4246BF3D6}"/>
              </a:ext>
            </a:extLst>
          </p:cNvPr>
          <p:cNvSpPr txBox="1"/>
          <p:nvPr/>
        </p:nvSpPr>
        <p:spPr>
          <a:xfrm rot="21216136">
            <a:off x="4307579" y="1794554"/>
            <a:ext cx="3534032" cy="923330"/>
          </a:xfrm>
          <a:prstGeom prst="rect">
            <a:avLst/>
          </a:prstGeom>
          <a:solidFill>
            <a:srgbClr val="92D050"/>
          </a:solidFill>
          <a:ln w="28575">
            <a:solidFill>
              <a:schemeClr val="accent1"/>
            </a:solidFill>
          </a:ln>
        </p:spPr>
        <p:txBody>
          <a:bodyPr wrap="square" rtlCol="0">
            <a:spAutoFit/>
          </a:bodyPr>
          <a:lstStyle/>
          <a:p>
            <a:r>
              <a:rPr lang="en-US" dirty="0">
                <a:solidFill>
                  <a:srgbClr val="FF0000"/>
                </a:solidFill>
              </a:rPr>
              <a:t>Clicking the OK button is the confirming action, so be careful!</a:t>
            </a:r>
          </a:p>
          <a:p>
            <a:r>
              <a:rPr lang="en-US" dirty="0">
                <a:solidFill>
                  <a:srgbClr val="FF0000"/>
                </a:solidFill>
              </a:rPr>
              <a:t>There is no UNDO.</a:t>
            </a:r>
          </a:p>
        </p:txBody>
      </p:sp>
      <p:cxnSp>
        <p:nvCxnSpPr>
          <p:cNvPr id="12" name="Straight Arrow Connector 11">
            <a:extLst>
              <a:ext uri="{FF2B5EF4-FFF2-40B4-BE49-F238E27FC236}">
                <a16:creationId xmlns:a16="http://schemas.microsoft.com/office/drawing/2014/main" id="{B9BBDF3C-EB86-4E4A-A150-1B7F3993E035}"/>
              </a:ext>
            </a:extLst>
          </p:cNvPr>
          <p:cNvCxnSpPr>
            <a:cxnSpLocks/>
            <a:endCxn id="2" idx="2"/>
          </p:cNvCxnSpPr>
          <p:nvPr/>
        </p:nvCxnSpPr>
        <p:spPr>
          <a:xfrm flipV="1">
            <a:off x="5572125" y="2715009"/>
            <a:ext cx="553913" cy="1955416"/>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A709FB76-B1E2-46DC-959E-3174590FDCC3}"/>
              </a:ext>
            </a:extLst>
          </p:cNvPr>
          <p:cNvSpPr/>
          <p:nvPr/>
        </p:nvSpPr>
        <p:spPr>
          <a:xfrm>
            <a:off x="2585678" y="4088458"/>
            <a:ext cx="3845601" cy="248496"/>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750"/>
                            </p:stCondLst>
                            <p:childTnLst>
                              <p:par>
                                <p:cTn id="9" presetID="22" presetClass="entr" presetSubtype="8" fill="hold" nodeType="afterEffect">
                                  <p:stCondLst>
                                    <p:cond delay="25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500"/>
                            </p:stCondLst>
                            <p:childTnLst>
                              <p:par>
                                <p:cTn id="13" presetID="22" presetClass="entr" presetSubtype="8" fill="hold" nodeType="afterEffect">
                                  <p:stCondLst>
                                    <p:cond delay="25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3000"/>
                            </p:stCondLst>
                            <p:childTnLst>
                              <p:par>
                                <p:cTn id="21" presetID="22" presetClass="entr" presetSubtype="4" fill="hold" nodeType="afterEffect">
                                  <p:stCondLst>
                                    <p:cond delay="25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childTnLst>
                          </p:cTn>
                        </p:par>
                        <p:par>
                          <p:cTn id="24" fill="hold">
                            <p:stCondLst>
                              <p:cond delay="3750"/>
                            </p:stCondLst>
                            <p:childTnLst>
                              <p:par>
                                <p:cTn id="25" presetID="22" presetClass="entr" presetSubtype="4" fill="hold" grpId="0" nodeType="afterEffect">
                                  <p:stCondLst>
                                    <p:cond delay="25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7C3A0AA-49DB-AEAD-7890-2C748CC675E0}"/>
              </a:ext>
            </a:extLst>
          </p:cNvPr>
          <p:cNvPicPr>
            <a:picLocks noChangeAspect="1"/>
          </p:cNvPicPr>
          <p:nvPr/>
        </p:nvPicPr>
        <p:blipFill rotWithShape="1">
          <a:blip r:embed="rId3"/>
          <a:srcRect b="25816"/>
          <a:stretch/>
        </p:blipFill>
        <p:spPr>
          <a:xfrm>
            <a:off x="0" y="0"/>
            <a:ext cx="9144000" cy="6721476"/>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22</a:t>
            </a:fld>
            <a:endParaRPr lang="en-US"/>
          </a:p>
        </p:txBody>
      </p:sp>
      <p:sp>
        <p:nvSpPr>
          <p:cNvPr id="11" name="TextBox 10"/>
          <p:cNvSpPr txBox="1"/>
          <p:nvPr/>
        </p:nvSpPr>
        <p:spPr>
          <a:xfrm>
            <a:off x="4463605" y="2474158"/>
            <a:ext cx="4572000" cy="424731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dirty="0"/>
              <a:t>The table at the bottom of the page is a summary of the project sessions, solutions and marks. </a:t>
            </a:r>
          </a:p>
          <a:p>
            <a:endParaRPr lang="en-US" dirty="0"/>
          </a:p>
          <a:p>
            <a:r>
              <a:rPr lang="en-US" dirty="0"/>
              <a:t>The column headers across the top of the table name all the sessions, the session solutions and/or the network adjustments.</a:t>
            </a:r>
          </a:p>
          <a:p>
            <a:r>
              <a:rPr lang="en-US" dirty="0"/>
              <a:t> </a:t>
            </a:r>
          </a:p>
          <a:p>
            <a:r>
              <a:rPr lang="en-US" dirty="0"/>
              <a:t>Session solutions and/or network adjustments show a baseline indicator color; sessions that haven’t been processed do not. </a:t>
            </a:r>
          </a:p>
          <a:p>
            <a:endParaRPr lang="en-US" dirty="0"/>
          </a:p>
          <a:p>
            <a:r>
              <a:rPr lang="en-US" dirty="0"/>
              <a:t>Session and session solution headers are convenience links to take you to that session’s page.</a:t>
            </a:r>
            <a:endParaRPr lang="en-US"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C788E38-F4CF-420B-A40E-8D2EFBA4D84F}"/>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B04E96F1-DDCF-4E18-9863-20A2D95FC4B0}"/>
              </a:ext>
            </a:extLst>
          </p:cNvPr>
          <p:cNvSpPr>
            <a:spLocks noGrp="1"/>
          </p:cNvSpPr>
          <p:nvPr>
            <p:ph type="ftr" sz="quarter" idx="11"/>
          </p:nvPr>
        </p:nvSpPr>
        <p:spPr/>
        <p:txBody>
          <a:bodyPr/>
          <a:lstStyle/>
          <a:p>
            <a:pPr>
              <a:defRPr/>
            </a:pPr>
            <a:r>
              <a:rPr lang="en-US"/>
              <a:t>Step 4 : Network Adjustment</a:t>
            </a:r>
            <a:endParaRPr lang="en-US" dirty="0"/>
          </a:p>
        </p:txBody>
      </p:sp>
      <p:sp>
        <p:nvSpPr>
          <p:cNvPr id="4" name="Slide Number Placeholder 3">
            <a:extLst>
              <a:ext uri="{FF2B5EF4-FFF2-40B4-BE49-F238E27FC236}">
                <a16:creationId xmlns:a16="http://schemas.microsoft.com/office/drawing/2014/main" id="{D4DE7FE8-2ED0-4519-8942-0FC858183AF6}"/>
              </a:ext>
            </a:extLst>
          </p:cNvPr>
          <p:cNvSpPr>
            <a:spLocks noGrp="1"/>
          </p:cNvSpPr>
          <p:nvPr>
            <p:ph type="sldNum" sz="quarter" idx="12"/>
          </p:nvPr>
        </p:nvSpPr>
        <p:spPr/>
        <p:txBody>
          <a:bodyPr/>
          <a:lstStyle/>
          <a:p>
            <a:pPr>
              <a:defRPr/>
            </a:pPr>
            <a:fld id="{5A0A20C1-84A2-43C6-AE3D-B33835BB02C3}" type="slidenum">
              <a:rPr lang="en-US" smtClean="0"/>
              <a:pPr>
                <a:defRPr/>
              </a:pPr>
              <a:t>23</a:t>
            </a:fld>
            <a:endParaRPr lang="en-US"/>
          </a:p>
        </p:txBody>
      </p:sp>
      <p:sp>
        <p:nvSpPr>
          <p:cNvPr id="5" name="TextBox 4">
            <a:extLst>
              <a:ext uri="{FF2B5EF4-FFF2-40B4-BE49-F238E27FC236}">
                <a16:creationId xmlns:a16="http://schemas.microsoft.com/office/drawing/2014/main" id="{27BDE173-3243-48D1-8004-15F66B92E23B}"/>
              </a:ext>
            </a:extLst>
          </p:cNvPr>
          <p:cNvSpPr txBox="1"/>
          <p:nvPr/>
        </p:nvSpPr>
        <p:spPr>
          <a:xfrm>
            <a:off x="2522870" y="3059668"/>
            <a:ext cx="4098260" cy="369332"/>
          </a:xfrm>
          <a:prstGeom prst="rect">
            <a:avLst/>
          </a:prstGeom>
          <a:noFill/>
          <a:ln w="31750">
            <a:solidFill>
              <a:schemeClr val="accent1"/>
            </a:solidFill>
          </a:ln>
        </p:spPr>
        <p:txBody>
          <a:bodyPr wrap="square" rtlCol="0">
            <a:spAutoFit/>
          </a:bodyPr>
          <a:lstStyle/>
          <a:p>
            <a:r>
              <a:rPr lang="en-US" dirty="0">
                <a:solidFill>
                  <a:srgbClr val="0070C0"/>
                </a:solidFill>
              </a:rPr>
              <a:t>Explore an </a:t>
            </a:r>
            <a:r>
              <a:rPr lang="en-US" dirty="0">
                <a:solidFill>
                  <a:srgbClr val="FFC000"/>
                </a:solidFill>
              </a:rPr>
              <a:t>ORANGE</a:t>
            </a:r>
            <a:r>
              <a:rPr lang="en-US" dirty="0">
                <a:solidFill>
                  <a:srgbClr val="0070C0"/>
                </a:solidFill>
              </a:rPr>
              <a:t>-Flagged Mark</a:t>
            </a:r>
          </a:p>
        </p:txBody>
      </p:sp>
    </p:spTree>
    <p:extLst>
      <p:ext uri="{BB962C8B-B14F-4D97-AF65-F5344CB8AC3E}">
        <p14:creationId xmlns:p14="http://schemas.microsoft.com/office/powerpoint/2010/main" val="15617965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EE71DE0-F9E0-AEAC-60E3-BB90F0E6E5F2}"/>
              </a:ext>
            </a:extLst>
          </p:cNvPr>
          <p:cNvPicPr>
            <a:picLocks noChangeAspect="1"/>
          </p:cNvPicPr>
          <p:nvPr/>
        </p:nvPicPr>
        <p:blipFill rotWithShape="1">
          <a:blip r:embed="rId3"/>
          <a:srcRect b="25816"/>
          <a:stretch/>
        </p:blipFill>
        <p:spPr>
          <a:xfrm>
            <a:off x="0" y="0"/>
            <a:ext cx="9144000" cy="6721476"/>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24</a:t>
            </a:fld>
            <a:endParaRPr lang="en-US"/>
          </a:p>
        </p:txBody>
      </p:sp>
      <p:sp>
        <p:nvSpPr>
          <p:cNvPr id="11" name="TextBox 10"/>
          <p:cNvSpPr txBox="1"/>
          <p:nvPr/>
        </p:nvSpPr>
        <p:spPr>
          <a:xfrm>
            <a:off x="457200" y="45720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A mark’s inclusion in a session or solution is indicated by the icons in the table. The specific icon used depends upon its solution results.</a:t>
            </a:r>
            <a:endParaRPr lang="en-US" sz="2400" dirty="0">
              <a:solidFill>
                <a:schemeClr val="bg1"/>
              </a:solidFill>
            </a:endParaRPr>
          </a:p>
        </p:txBody>
      </p:sp>
      <p:sp>
        <p:nvSpPr>
          <p:cNvPr id="3" name="Rectangle 2">
            <a:extLst>
              <a:ext uri="{FF2B5EF4-FFF2-40B4-BE49-F238E27FC236}">
                <a16:creationId xmlns:a16="http://schemas.microsoft.com/office/drawing/2014/main" id="{171D65A9-E75C-3B47-6918-5FEBAC36B047}"/>
              </a:ext>
            </a:extLst>
          </p:cNvPr>
          <p:cNvSpPr/>
          <p:nvPr/>
        </p:nvSpPr>
        <p:spPr>
          <a:xfrm>
            <a:off x="518100" y="6054687"/>
            <a:ext cx="3309622" cy="666787"/>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C1148E57-3177-94E3-A487-DC1520AADE93}"/>
              </a:ext>
            </a:extLst>
          </p:cNvPr>
          <p:cNvCxnSpPr>
            <a:cxnSpLocks/>
            <a:stCxn id="11" idx="2"/>
            <a:endCxn id="3" idx="0"/>
          </p:cNvCxnSpPr>
          <p:nvPr/>
        </p:nvCxnSpPr>
        <p:spPr>
          <a:xfrm flipH="1">
            <a:off x="2172911" y="1657529"/>
            <a:ext cx="2399089" cy="4397158"/>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750"/>
                            </p:stCondLst>
                            <p:childTnLst>
                              <p:par>
                                <p:cTn id="9" presetID="22" presetClass="entr" presetSubtype="1" fill="hold" grpId="0" nodeType="afterEffect">
                                  <p:stCondLst>
                                    <p:cond delay="25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D8380C4-310B-6085-BC6F-054CECC3F3F4}"/>
              </a:ext>
            </a:extLst>
          </p:cNvPr>
          <p:cNvPicPr>
            <a:picLocks noChangeAspect="1"/>
          </p:cNvPicPr>
          <p:nvPr/>
        </p:nvPicPr>
        <p:blipFill>
          <a:blip r:embed="rId3"/>
          <a:stretch>
            <a:fillRect/>
          </a:stretch>
        </p:blipFill>
        <p:spPr>
          <a:xfrm>
            <a:off x="0" y="0"/>
            <a:ext cx="9144000" cy="6287432"/>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a:ea typeface="+mn-ea"/>
                <a:cs typeface="+mn-cs"/>
              </a:rPr>
              <a:t>2023-10-16</a:t>
            </a: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a:xfrm>
            <a:off x="3124200" y="6356350"/>
            <a:ext cx="28956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rPr>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DE0FD7-9D69-40FF-A39A-14A1B2877D33}"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TextBox 6"/>
          <p:cNvSpPr txBox="1"/>
          <p:nvPr/>
        </p:nvSpPr>
        <p:spPr>
          <a:xfrm>
            <a:off x="4673600" y="1507599"/>
            <a:ext cx="4302759" cy="3785652"/>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mn-ea"/>
                <a:cs typeface="+mn-cs"/>
              </a:rPr>
              <a:t>In some projects, one or more marks will not meet the Project  Preferences (see Manager’s Page). In those cases, the Mark Icon will be </a:t>
            </a:r>
            <a:r>
              <a:rPr kumimoji="0" lang="en-US" sz="2400" b="0" i="0" u="none" strike="noStrike" kern="1200" cap="none" spc="0" normalizeH="0" baseline="0" noProof="0" dirty="0">
                <a:ln>
                  <a:noFill/>
                </a:ln>
                <a:solidFill>
                  <a:srgbClr val="FFC000"/>
                </a:solidFill>
                <a:effectLst/>
                <a:uLnTx/>
                <a:uFillTx/>
                <a:latin typeface="Calibri"/>
                <a:ea typeface="+mn-ea"/>
                <a:cs typeface="+mn-cs"/>
              </a:rPr>
              <a:t>orange.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mn-ea"/>
                <a:cs typeface="+mn-cs"/>
              </a:rPr>
              <a:t>In this example, note that mark 863F has not met all the solution quality threshold preferences in session 2021-048-A.</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2400" dirty="0">
                <a:solidFill>
                  <a:prstClr val="white"/>
                </a:solidFill>
                <a:latin typeface="Calibri"/>
              </a:rPr>
              <a:t>OU18 and W416 are also </a:t>
            </a:r>
            <a:r>
              <a:rPr lang="en-US" sz="2400" dirty="0">
                <a:solidFill>
                  <a:srgbClr val="FFC000"/>
                </a:solidFill>
                <a:latin typeface="Calibri"/>
              </a:rPr>
              <a:t>orange.</a:t>
            </a:r>
            <a:endParaRPr kumimoji="0" lang="en-US" sz="2400" b="0" i="0" u="none" strike="noStrike" kern="1200" cap="none" spc="0" normalizeH="0" baseline="0" noProof="0" dirty="0">
              <a:ln>
                <a:noFill/>
              </a:ln>
              <a:solidFill>
                <a:srgbClr val="FFC000"/>
              </a:solidFill>
              <a:effectLst/>
              <a:uLnTx/>
              <a:uFillTx/>
              <a:latin typeface="Calibri"/>
            </a:endParaRPr>
          </a:p>
        </p:txBody>
      </p:sp>
      <p:sp>
        <p:nvSpPr>
          <p:cNvPr id="9" name="Rectangle 8">
            <a:extLst>
              <a:ext uri="{FF2B5EF4-FFF2-40B4-BE49-F238E27FC236}">
                <a16:creationId xmlns:a16="http://schemas.microsoft.com/office/drawing/2014/main" id="{AA11D980-093A-9089-99DF-F1546A2CBC00}"/>
              </a:ext>
            </a:extLst>
          </p:cNvPr>
          <p:cNvSpPr/>
          <p:nvPr/>
        </p:nvSpPr>
        <p:spPr>
          <a:xfrm>
            <a:off x="935988" y="3302000"/>
            <a:ext cx="410211" cy="174625"/>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4C222707-EA24-453F-7DF0-89F13FA86DFD}"/>
              </a:ext>
            </a:extLst>
          </p:cNvPr>
          <p:cNvCxnSpPr>
            <a:cxnSpLocks/>
            <a:stCxn id="7" idx="1"/>
            <a:endCxn id="9" idx="3"/>
          </p:cNvCxnSpPr>
          <p:nvPr/>
        </p:nvCxnSpPr>
        <p:spPr>
          <a:xfrm flipH="1" flipV="1">
            <a:off x="1346199" y="3389313"/>
            <a:ext cx="3327401" cy="11112"/>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D881D6C8-6FC2-ED59-7A70-2536037563AB}"/>
              </a:ext>
            </a:extLst>
          </p:cNvPr>
          <p:cNvSpPr/>
          <p:nvPr/>
        </p:nvSpPr>
        <p:spPr>
          <a:xfrm>
            <a:off x="935988" y="4017009"/>
            <a:ext cx="410211" cy="181931"/>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0F70B403-EBD2-F0EB-9F61-F0AC57CC8272}"/>
              </a:ext>
            </a:extLst>
          </p:cNvPr>
          <p:cNvSpPr/>
          <p:nvPr/>
        </p:nvSpPr>
        <p:spPr>
          <a:xfrm>
            <a:off x="935988" y="4202745"/>
            <a:ext cx="410211" cy="181930"/>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B103BDE-CF35-026E-365E-220A9ED89EEF}"/>
              </a:ext>
            </a:extLst>
          </p:cNvPr>
          <p:cNvSpPr/>
          <p:nvPr/>
        </p:nvSpPr>
        <p:spPr>
          <a:xfrm>
            <a:off x="1346199" y="4017008"/>
            <a:ext cx="410211" cy="181931"/>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62930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par>
                          <p:cTn id="8" fill="hold">
                            <p:stCondLst>
                              <p:cond delay="750"/>
                            </p:stCondLst>
                            <p:childTnLst>
                              <p:par>
                                <p:cTn id="9" presetID="22" presetClass="entr" presetSubtype="2" fill="hold" grpId="0" nodeType="afterEffect">
                                  <p:stCondLst>
                                    <p:cond delay="25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1500"/>
                            </p:stCondLst>
                            <p:childTnLst>
                              <p:par>
                                <p:cTn id="13" presetID="22" presetClass="entr" presetSubtype="2" fill="hold" grpId="0" nodeType="afterEffect">
                                  <p:stCondLst>
                                    <p:cond delay="250"/>
                                  </p:stCondLst>
                                  <p:childTnLst>
                                    <p:set>
                                      <p:cBhvr>
                                        <p:cTn id="14" dur="1" fill="hold">
                                          <p:stCondLst>
                                            <p:cond delay="0"/>
                                          </p:stCondLst>
                                        </p:cTn>
                                        <p:tgtEl>
                                          <p:spTgt spid="22"/>
                                        </p:tgtEl>
                                        <p:attrNameLst>
                                          <p:attrName>style.visibility</p:attrName>
                                        </p:attrNameLst>
                                      </p:cBhvr>
                                      <p:to>
                                        <p:strVal val="visible"/>
                                      </p:to>
                                    </p:set>
                                    <p:animEffect transition="in" filter="wipe(right)">
                                      <p:cBhvr>
                                        <p:cTn id="15" dur="500"/>
                                        <p:tgtEl>
                                          <p:spTgt spid="22"/>
                                        </p:tgtEl>
                                      </p:cBhvr>
                                    </p:animEffect>
                                  </p:childTnLst>
                                </p:cTn>
                              </p:par>
                            </p:childTnLst>
                          </p:cTn>
                        </p:par>
                        <p:par>
                          <p:cTn id="16" fill="hold">
                            <p:stCondLst>
                              <p:cond delay="2250"/>
                            </p:stCondLst>
                            <p:childTnLst>
                              <p:par>
                                <p:cTn id="17" presetID="22" presetClass="entr" presetSubtype="2" fill="hold" grpId="0" nodeType="afterEffect">
                                  <p:stCondLst>
                                    <p:cond delay="250"/>
                                  </p:stCondLst>
                                  <p:childTnLst>
                                    <p:set>
                                      <p:cBhvr>
                                        <p:cTn id="18" dur="1" fill="hold">
                                          <p:stCondLst>
                                            <p:cond delay="0"/>
                                          </p:stCondLst>
                                        </p:cTn>
                                        <p:tgtEl>
                                          <p:spTgt spid="23"/>
                                        </p:tgtEl>
                                        <p:attrNameLst>
                                          <p:attrName>style.visibility</p:attrName>
                                        </p:attrNameLst>
                                      </p:cBhvr>
                                      <p:to>
                                        <p:strVal val="visible"/>
                                      </p:to>
                                    </p:set>
                                    <p:animEffect transition="in" filter="wipe(right)">
                                      <p:cBhvr>
                                        <p:cTn id="19" dur="500"/>
                                        <p:tgtEl>
                                          <p:spTgt spid="23"/>
                                        </p:tgtEl>
                                      </p:cBhvr>
                                    </p:animEffect>
                                  </p:childTnLst>
                                </p:cTn>
                              </p:par>
                            </p:childTnLst>
                          </p:cTn>
                        </p:par>
                        <p:par>
                          <p:cTn id="20" fill="hold">
                            <p:stCondLst>
                              <p:cond delay="3000"/>
                            </p:stCondLst>
                            <p:childTnLst>
                              <p:par>
                                <p:cTn id="21" presetID="22" presetClass="entr" presetSubtype="2" fill="hold" grpId="0" nodeType="afterEffect">
                                  <p:stCondLst>
                                    <p:cond delay="250"/>
                                  </p:stCondLst>
                                  <p:childTnLst>
                                    <p:set>
                                      <p:cBhvr>
                                        <p:cTn id="22" dur="1" fill="hold">
                                          <p:stCondLst>
                                            <p:cond delay="0"/>
                                          </p:stCondLst>
                                        </p:cTn>
                                        <p:tgtEl>
                                          <p:spTgt spid="24"/>
                                        </p:tgtEl>
                                        <p:attrNameLst>
                                          <p:attrName>style.visibility</p:attrName>
                                        </p:attrNameLst>
                                      </p:cBhvr>
                                      <p:to>
                                        <p:strVal val="visible"/>
                                      </p:to>
                                    </p:set>
                                    <p:animEffect transition="in" filter="wipe(right)">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2" grpId="0" animBg="1"/>
      <p:bldP spid="23" grpId="0" animBg="1"/>
      <p:bldP spid="2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999E53B-690A-0609-194C-C82ACE88DFAE}"/>
              </a:ext>
            </a:extLst>
          </p:cNvPr>
          <p:cNvPicPr>
            <a:picLocks noChangeAspect="1"/>
          </p:cNvPicPr>
          <p:nvPr/>
        </p:nvPicPr>
        <p:blipFill>
          <a:blip r:embed="rId3"/>
          <a:stretch>
            <a:fillRect/>
          </a:stretch>
        </p:blipFill>
        <p:spPr>
          <a:xfrm>
            <a:off x="0" y="0"/>
            <a:ext cx="9144000" cy="6287432"/>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26</a:t>
            </a:fld>
            <a:endParaRPr lang="en-US"/>
          </a:p>
        </p:txBody>
      </p:sp>
      <p:sp>
        <p:nvSpPr>
          <p:cNvPr id="11" name="TextBox 10"/>
          <p:cNvSpPr txBox="1"/>
          <p:nvPr/>
        </p:nvSpPr>
        <p:spPr>
          <a:xfrm>
            <a:off x="4639826" y="2943691"/>
            <a:ext cx="3913498" cy="2308324"/>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Let’s use this table to investigate the possible problem with 863F in session 2021-048-A. First, let’s go to the 2021-048-A page.</a:t>
            </a:r>
          </a:p>
          <a:p>
            <a:r>
              <a:rPr lang="en-US" sz="2400" dirty="0">
                <a:solidFill>
                  <a:schemeClr val="bg1"/>
                </a:solidFill>
              </a:rPr>
              <a:t>Click on the column header.</a:t>
            </a:r>
          </a:p>
        </p:txBody>
      </p:sp>
      <p:sp>
        <p:nvSpPr>
          <p:cNvPr id="3" name="Rectangle 2">
            <a:extLst>
              <a:ext uri="{FF2B5EF4-FFF2-40B4-BE49-F238E27FC236}">
                <a16:creationId xmlns:a16="http://schemas.microsoft.com/office/drawing/2014/main" id="{7C69A635-8A64-AF39-0AC5-23A94E8EFCD0}"/>
              </a:ext>
            </a:extLst>
          </p:cNvPr>
          <p:cNvSpPr/>
          <p:nvPr/>
        </p:nvSpPr>
        <p:spPr>
          <a:xfrm>
            <a:off x="948688" y="2943691"/>
            <a:ext cx="410211" cy="2974509"/>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whitearrow.gif"/>
          <p:cNvPicPr>
            <a:picLocks noChangeAspect="1"/>
          </p:cNvPicPr>
          <p:nvPr/>
        </p:nvPicPr>
        <p:blipFill>
          <a:blip r:embed="rId4" cstate="print"/>
          <a:srcRect/>
          <a:stretch>
            <a:fillRect/>
          </a:stretch>
        </p:blipFill>
        <p:spPr bwMode="auto">
          <a:xfrm>
            <a:off x="1139205" y="3143716"/>
            <a:ext cx="439387" cy="439387"/>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486E4C4-4C5D-FC7B-7515-550F8C847B5F}"/>
              </a:ext>
            </a:extLst>
          </p:cNvPr>
          <p:cNvPicPr>
            <a:picLocks noChangeAspect="1"/>
          </p:cNvPicPr>
          <p:nvPr/>
        </p:nvPicPr>
        <p:blipFill>
          <a:blip r:embed="rId3"/>
          <a:stretch>
            <a:fillRect/>
          </a:stretch>
        </p:blipFill>
        <p:spPr>
          <a:xfrm>
            <a:off x="0" y="0"/>
            <a:ext cx="9144000" cy="6451517"/>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27</a:t>
            </a:fld>
            <a:endParaRPr lang="en-US"/>
          </a:p>
        </p:txBody>
      </p:sp>
      <p:sp>
        <p:nvSpPr>
          <p:cNvPr id="11" name="TextBox 10"/>
          <p:cNvSpPr txBox="1"/>
          <p:nvPr/>
        </p:nvSpPr>
        <p:spPr>
          <a:xfrm>
            <a:off x="4689763" y="4516732"/>
            <a:ext cx="3726873"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In a few moments, the 2021-048-A session page replaces the manager’s page.</a:t>
            </a:r>
            <a:endParaRPr 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1C41143-6677-DA75-74D7-E84406FF7A9B}"/>
              </a:ext>
            </a:extLst>
          </p:cNvPr>
          <p:cNvPicPr>
            <a:picLocks noChangeAspect="1"/>
          </p:cNvPicPr>
          <p:nvPr/>
        </p:nvPicPr>
        <p:blipFill>
          <a:blip r:embed="rId3"/>
          <a:stretch>
            <a:fillRect/>
          </a:stretch>
        </p:blipFill>
        <p:spPr>
          <a:xfrm>
            <a:off x="0" y="0"/>
            <a:ext cx="9144000" cy="6451517"/>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28</a:t>
            </a:fld>
            <a:endParaRPr lang="en-US"/>
          </a:p>
        </p:txBody>
      </p:sp>
      <p:sp>
        <p:nvSpPr>
          <p:cNvPr id="11" name="TextBox 10"/>
          <p:cNvSpPr txBox="1"/>
          <p:nvPr/>
        </p:nvSpPr>
        <p:spPr>
          <a:xfrm>
            <a:off x="4305299" y="3309362"/>
            <a:ext cx="4762501" cy="3046988"/>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We can quickly see that the OBS (%), percentage of observations, included in this session solution from the </a:t>
            </a:r>
            <a:r>
              <a:rPr lang="en-US" sz="2400" dirty="0">
                <a:solidFill>
                  <a:srgbClr val="FFC000"/>
                </a:solidFill>
              </a:rPr>
              <a:t>863F, OU18, and W416 </a:t>
            </a:r>
            <a:r>
              <a:rPr lang="en-US" sz="2400" dirty="0"/>
              <a:t>data files are slightly below our preferred threshold. </a:t>
            </a:r>
          </a:p>
          <a:p>
            <a:r>
              <a:rPr lang="en-US" sz="2400" dirty="0"/>
              <a:t>The other solution quality control values are acceptable.</a:t>
            </a:r>
            <a:endParaRPr 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4CA9962-AD54-2C37-AF84-9091924EA3A5}"/>
              </a:ext>
            </a:extLst>
          </p:cNvPr>
          <p:cNvPicPr>
            <a:picLocks noChangeAspect="1"/>
          </p:cNvPicPr>
          <p:nvPr/>
        </p:nvPicPr>
        <p:blipFill>
          <a:blip r:embed="rId3"/>
          <a:stretch>
            <a:fillRect/>
          </a:stretch>
        </p:blipFill>
        <p:spPr>
          <a:xfrm>
            <a:off x="0" y="0"/>
            <a:ext cx="9144000" cy="6451517"/>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29</a:t>
            </a:fld>
            <a:endParaRPr lang="en-US"/>
          </a:p>
        </p:txBody>
      </p:sp>
      <p:sp>
        <p:nvSpPr>
          <p:cNvPr id="11" name="TextBox 10"/>
          <p:cNvSpPr txBox="1"/>
          <p:nvPr/>
        </p:nvSpPr>
        <p:spPr>
          <a:xfrm>
            <a:off x="4572000" y="4581035"/>
            <a:ext cx="4303486"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Let’s continue this investigation by going to the 863F page. Remember that we can do that by clicking on the row header.</a:t>
            </a:r>
            <a:endParaRPr lang="en-US" sz="2400" dirty="0">
              <a:solidFill>
                <a:schemeClr val="bg1"/>
              </a:solidFill>
            </a:endParaRPr>
          </a:p>
        </p:txBody>
      </p:sp>
      <p:sp>
        <p:nvSpPr>
          <p:cNvPr id="3" name="Rectangle 2">
            <a:extLst>
              <a:ext uri="{FF2B5EF4-FFF2-40B4-BE49-F238E27FC236}">
                <a16:creationId xmlns:a16="http://schemas.microsoft.com/office/drawing/2014/main" id="{4E9EEA5D-E540-03FD-A9C7-0467535EF781}"/>
              </a:ext>
            </a:extLst>
          </p:cNvPr>
          <p:cNvSpPr/>
          <p:nvPr/>
        </p:nvSpPr>
        <p:spPr>
          <a:xfrm>
            <a:off x="100962" y="4884420"/>
            <a:ext cx="4202523" cy="190499"/>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whitearrow.gif"/>
          <p:cNvPicPr>
            <a:picLocks noChangeAspect="1"/>
          </p:cNvPicPr>
          <p:nvPr/>
        </p:nvPicPr>
        <p:blipFill>
          <a:blip r:embed="rId4" cstate="print"/>
          <a:srcRect/>
          <a:stretch>
            <a:fillRect/>
          </a:stretch>
        </p:blipFill>
        <p:spPr bwMode="auto">
          <a:xfrm>
            <a:off x="100962" y="4970864"/>
            <a:ext cx="439387" cy="439387"/>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sz="4000" dirty="0"/>
              <a:t>What’s in this training?</a:t>
            </a:r>
          </a:p>
        </p:txBody>
      </p:sp>
      <p:sp>
        <p:nvSpPr>
          <p:cNvPr id="3" name="Content Placeholder 2">
            <a:extLst>
              <a:ext uri="{FF2B5EF4-FFF2-40B4-BE49-F238E27FC236}">
                <a16:creationId xmlns:a16="http://schemas.microsoft.com/office/drawing/2014/main" id="{AADB26D2-3EAA-417E-A608-509A1734C400}"/>
              </a:ext>
            </a:extLst>
          </p:cNvPr>
          <p:cNvSpPr>
            <a:spLocks noGrp="1"/>
          </p:cNvSpPr>
          <p:nvPr>
            <p:ph idx="1"/>
          </p:nvPr>
        </p:nvSpPr>
        <p:spPr/>
        <p:txBody>
          <a:bodyPr/>
          <a:lstStyle/>
          <a:p>
            <a:r>
              <a:rPr lang="en-US" dirty="0"/>
              <a:t>This presentation begins after all session processing has been completed. </a:t>
            </a:r>
          </a:p>
          <a:p>
            <a:r>
              <a:rPr lang="en-US" i="1" dirty="0">
                <a:solidFill>
                  <a:srgbClr val="0070C0"/>
                </a:solidFill>
              </a:rPr>
              <a:t>Includes:</a:t>
            </a:r>
          </a:p>
          <a:p>
            <a:pPr lvl="1"/>
            <a:r>
              <a:rPr lang="en-US" i="1" dirty="0">
                <a:solidFill>
                  <a:srgbClr val="0070C0"/>
                </a:solidFill>
              </a:rPr>
              <a:t>Adjustment setup and how to perform a network adjustment.  </a:t>
            </a:r>
          </a:p>
          <a:p>
            <a:pPr lvl="1"/>
            <a:r>
              <a:rPr lang="en-US" i="1" dirty="0">
                <a:solidFill>
                  <a:srgbClr val="0070C0"/>
                </a:solidFill>
              </a:rPr>
              <a:t>Examination of adjustment results.</a:t>
            </a:r>
          </a:p>
          <a:p>
            <a:pPr lvl="1"/>
            <a:r>
              <a:rPr lang="en-US" i="1" dirty="0">
                <a:solidFill>
                  <a:srgbClr val="0070C0"/>
                </a:solidFill>
              </a:rPr>
              <a:t>Necessary QA/QC steps. </a:t>
            </a:r>
          </a:p>
          <a:p>
            <a:pPr lvl="1"/>
            <a:r>
              <a:rPr lang="en-US" i="1" dirty="0">
                <a:solidFill>
                  <a:srgbClr val="0070C0"/>
                </a:solidFill>
              </a:rPr>
              <a:t>Analysis and reportage of final adjustment. </a:t>
            </a:r>
          </a:p>
          <a:p>
            <a:pPr lvl="1"/>
            <a:r>
              <a:rPr lang="en-US" i="1" dirty="0">
                <a:solidFill>
                  <a:srgbClr val="0070C0"/>
                </a:solidFill>
              </a:rPr>
              <a:t>Submit to NGS preview.</a:t>
            </a:r>
          </a:p>
          <a:p>
            <a:endParaRPr lang="en-US" dirty="0"/>
          </a:p>
        </p:txBody>
      </p:sp>
      <p:sp>
        <p:nvSpPr>
          <p:cNvPr id="18" name="Date Placeholder 17"/>
          <p:cNvSpPr>
            <a:spLocks noGrp="1"/>
          </p:cNvSpPr>
          <p:nvPr>
            <p:ph type="dt" sz="half" idx="10"/>
          </p:nvPr>
        </p:nvSpPr>
        <p:spPr/>
        <p:txBody>
          <a:bodyPr/>
          <a:lstStyle/>
          <a:p>
            <a:pPr>
              <a:defRPr/>
            </a:pPr>
            <a:r>
              <a:rPr lang="en-US"/>
              <a:t>2023-10-16</a:t>
            </a:r>
            <a:endParaRPr lang="en-US" dirty="0"/>
          </a:p>
        </p:txBody>
      </p:sp>
      <p:sp>
        <p:nvSpPr>
          <p:cNvPr id="20" name="Footer Placeholder 19"/>
          <p:cNvSpPr>
            <a:spLocks noGrp="1"/>
          </p:cNvSpPr>
          <p:nvPr>
            <p:ph type="ftr" sz="quarter" idx="11"/>
          </p:nvPr>
        </p:nvSpPr>
        <p:spPr/>
        <p:txBody>
          <a:bodyPr/>
          <a:lstStyle/>
          <a:p>
            <a:pPr>
              <a:defRPr/>
            </a:pPr>
            <a:r>
              <a:rPr lang="en-US" dirty="0"/>
              <a:t>Step 4 : Network Adjustment</a:t>
            </a:r>
          </a:p>
        </p:txBody>
      </p:sp>
      <p:sp>
        <p:nvSpPr>
          <p:cNvPr id="19" name="Slide Number Placeholder 18"/>
          <p:cNvSpPr>
            <a:spLocks noGrp="1"/>
          </p:cNvSpPr>
          <p:nvPr>
            <p:ph type="sldNum" sz="quarter" idx="12"/>
          </p:nvPr>
        </p:nvSpPr>
        <p:spPr/>
        <p:txBody>
          <a:bodyPr/>
          <a:lstStyle/>
          <a:p>
            <a:pPr>
              <a:defRPr/>
            </a:pPr>
            <a:fld id="{73529DF9-F8E1-4220-8C8F-E52644C5560B}" type="slidenum">
              <a:rPr lang="en-US" smtClean="0"/>
              <a:pPr>
                <a:defRPr/>
              </a:pPr>
              <a:t>3</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0D6CBA3-EC54-C48F-D0C3-CBA4D0109AEC}"/>
              </a:ext>
            </a:extLst>
          </p:cNvPr>
          <p:cNvPicPr>
            <a:picLocks noChangeAspect="1"/>
          </p:cNvPicPr>
          <p:nvPr/>
        </p:nvPicPr>
        <p:blipFill>
          <a:blip r:embed="rId3"/>
          <a:stretch>
            <a:fillRect/>
          </a:stretch>
        </p:blipFill>
        <p:spPr>
          <a:xfrm>
            <a:off x="0" y="0"/>
            <a:ext cx="9144000" cy="6451517"/>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30</a:t>
            </a:fld>
            <a:endParaRPr lang="en-US"/>
          </a:p>
        </p:txBody>
      </p:sp>
      <p:sp>
        <p:nvSpPr>
          <p:cNvPr id="11" name="TextBox 10"/>
          <p:cNvSpPr txBox="1"/>
          <p:nvPr/>
        </p:nvSpPr>
        <p:spPr>
          <a:xfrm>
            <a:off x="457200" y="521208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In a few more moments, the 863F summary page replaces the session page. We’ve visited a mark’s page before, but let’s explore in more detail while we continue our investigation.</a:t>
            </a:r>
            <a:endParaRPr 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E6C3823-58C3-4324-9DB0-48CF2BE5AEFF}"/>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9DE9C035-5D70-4E5E-80BD-48A0192D505E}"/>
              </a:ext>
            </a:extLst>
          </p:cNvPr>
          <p:cNvSpPr>
            <a:spLocks noGrp="1"/>
          </p:cNvSpPr>
          <p:nvPr>
            <p:ph type="ftr" sz="quarter" idx="11"/>
          </p:nvPr>
        </p:nvSpPr>
        <p:spPr/>
        <p:txBody>
          <a:bodyPr/>
          <a:lstStyle/>
          <a:p>
            <a:pPr>
              <a:defRPr/>
            </a:pPr>
            <a:r>
              <a:rPr lang="en-US"/>
              <a:t>Step 4 : Network Adjustment</a:t>
            </a:r>
            <a:endParaRPr lang="en-US" dirty="0"/>
          </a:p>
        </p:txBody>
      </p:sp>
      <p:sp>
        <p:nvSpPr>
          <p:cNvPr id="4" name="Slide Number Placeholder 3">
            <a:extLst>
              <a:ext uri="{FF2B5EF4-FFF2-40B4-BE49-F238E27FC236}">
                <a16:creationId xmlns:a16="http://schemas.microsoft.com/office/drawing/2014/main" id="{6C667391-2F76-4EAD-B139-CF5B218E0E44}"/>
              </a:ext>
            </a:extLst>
          </p:cNvPr>
          <p:cNvSpPr>
            <a:spLocks noGrp="1"/>
          </p:cNvSpPr>
          <p:nvPr>
            <p:ph type="sldNum" sz="quarter" idx="12"/>
          </p:nvPr>
        </p:nvSpPr>
        <p:spPr/>
        <p:txBody>
          <a:bodyPr/>
          <a:lstStyle/>
          <a:p>
            <a:pPr>
              <a:defRPr/>
            </a:pPr>
            <a:fld id="{5A0A20C1-84A2-43C6-AE3D-B33835BB02C3}" type="slidenum">
              <a:rPr lang="en-US" smtClean="0"/>
              <a:pPr>
                <a:defRPr/>
              </a:pPr>
              <a:t>31</a:t>
            </a:fld>
            <a:endParaRPr lang="en-US"/>
          </a:p>
        </p:txBody>
      </p:sp>
      <p:sp>
        <p:nvSpPr>
          <p:cNvPr id="5" name="TextBox 4">
            <a:extLst>
              <a:ext uri="{FF2B5EF4-FFF2-40B4-BE49-F238E27FC236}">
                <a16:creationId xmlns:a16="http://schemas.microsoft.com/office/drawing/2014/main" id="{B8AE2644-F31E-4812-AB0F-4834FDBF0314}"/>
              </a:ext>
            </a:extLst>
          </p:cNvPr>
          <p:cNvSpPr txBox="1"/>
          <p:nvPr/>
        </p:nvSpPr>
        <p:spPr>
          <a:xfrm>
            <a:off x="1200150" y="2397948"/>
            <a:ext cx="6743700" cy="2062103"/>
          </a:xfrm>
          <a:prstGeom prst="rect">
            <a:avLst/>
          </a:prstGeom>
          <a:noFill/>
          <a:ln w="25400">
            <a:solidFill>
              <a:srgbClr val="0070C0"/>
            </a:solidFill>
          </a:ln>
        </p:spPr>
        <p:txBody>
          <a:bodyPr wrap="square" rtlCol="0">
            <a:spAutoFit/>
          </a:bodyPr>
          <a:lstStyle/>
          <a:p>
            <a:r>
              <a:rPr lang="en-US" sz="3200" dirty="0">
                <a:solidFill>
                  <a:srgbClr val="0070C0"/>
                </a:solidFill>
              </a:rPr>
              <a:t>The next 13 slides are a detailed tour of some </a:t>
            </a:r>
            <a:r>
              <a:rPr lang="en-US" sz="3200" b="1" dirty="0">
                <a:solidFill>
                  <a:srgbClr val="0070C0"/>
                </a:solidFill>
              </a:rPr>
              <a:t>MARK PAGE</a:t>
            </a:r>
            <a:r>
              <a:rPr lang="en-US" sz="3200" dirty="0">
                <a:solidFill>
                  <a:srgbClr val="0070C0"/>
                </a:solidFill>
              </a:rPr>
              <a:t> Controls and Information, that have not yet been discussed.</a:t>
            </a:r>
          </a:p>
        </p:txBody>
      </p:sp>
      <p:sp>
        <p:nvSpPr>
          <p:cNvPr id="6" name="TextBox 5">
            <a:extLst>
              <a:ext uri="{FF2B5EF4-FFF2-40B4-BE49-F238E27FC236}">
                <a16:creationId xmlns:a16="http://schemas.microsoft.com/office/drawing/2014/main" id="{F71BBACE-5086-4AFD-8FEA-DE70AF4A5076}"/>
              </a:ext>
            </a:extLst>
          </p:cNvPr>
          <p:cNvSpPr txBox="1"/>
          <p:nvPr/>
        </p:nvSpPr>
        <p:spPr>
          <a:xfrm rot="20995709">
            <a:off x="2090271" y="5123246"/>
            <a:ext cx="4963458" cy="338554"/>
          </a:xfrm>
          <a:prstGeom prst="rect">
            <a:avLst/>
          </a:prstGeom>
          <a:noFill/>
          <a:ln w="25400">
            <a:solidFill>
              <a:srgbClr val="0070C0"/>
            </a:solidFill>
          </a:ln>
        </p:spPr>
        <p:txBody>
          <a:bodyPr wrap="square" rtlCol="0">
            <a:spAutoFit/>
          </a:bodyPr>
          <a:lstStyle/>
          <a:p>
            <a:r>
              <a:rPr lang="en-US" sz="1600" i="1" dirty="0">
                <a:solidFill>
                  <a:srgbClr val="00B050"/>
                </a:solidFill>
              </a:rPr>
              <a:t>Note: A few examples are taken from other projects.</a:t>
            </a:r>
          </a:p>
        </p:txBody>
      </p:sp>
      <p:sp>
        <p:nvSpPr>
          <p:cNvPr id="7" name="TextBox 6">
            <a:extLst>
              <a:ext uri="{FF2B5EF4-FFF2-40B4-BE49-F238E27FC236}">
                <a16:creationId xmlns:a16="http://schemas.microsoft.com/office/drawing/2014/main" id="{D6BACCB1-78EA-4359-96FC-F901BF3B74B1}"/>
              </a:ext>
            </a:extLst>
          </p:cNvPr>
          <p:cNvSpPr txBox="1"/>
          <p:nvPr/>
        </p:nvSpPr>
        <p:spPr>
          <a:xfrm>
            <a:off x="1200150" y="1088925"/>
            <a:ext cx="6743700" cy="1077218"/>
          </a:xfrm>
          <a:prstGeom prst="rect">
            <a:avLst/>
          </a:prstGeom>
          <a:noFill/>
          <a:ln w="25400">
            <a:solidFill>
              <a:srgbClr val="0070C0"/>
            </a:solidFill>
          </a:ln>
        </p:spPr>
        <p:txBody>
          <a:bodyPr wrap="square" rtlCol="0">
            <a:spAutoFit/>
          </a:bodyPr>
          <a:lstStyle/>
          <a:p>
            <a:r>
              <a:rPr lang="en-US" sz="3200" dirty="0">
                <a:solidFill>
                  <a:srgbClr val="0070C0"/>
                </a:solidFill>
              </a:rPr>
              <a:t>Let’s pause our analysis of the </a:t>
            </a:r>
            <a:r>
              <a:rPr lang="en-US" sz="3200" dirty="0">
                <a:solidFill>
                  <a:srgbClr val="FFC000"/>
                </a:solidFill>
              </a:rPr>
              <a:t>ORANGE</a:t>
            </a:r>
            <a:r>
              <a:rPr lang="en-US" sz="3200" dirty="0">
                <a:solidFill>
                  <a:srgbClr val="0070C0"/>
                </a:solidFill>
              </a:rPr>
              <a:t> mark “863F”.</a:t>
            </a:r>
          </a:p>
        </p:txBody>
      </p:sp>
    </p:spTree>
    <p:extLst>
      <p:ext uri="{BB962C8B-B14F-4D97-AF65-F5344CB8AC3E}">
        <p14:creationId xmlns:p14="http://schemas.microsoft.com/office/powerpoint/2010/main" val="34012690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2C8B4A5-2154-702D-4F67-FD3EA407A2AD}"/>
              </a:ext>
            </a:extLst>
          </p:cNvPr>
          <p:cNvPicPr>
            <a:picLocks noChangeAspect="1"/>
          </p:cNvPicPr>
          <p:nvPr/>
        </p:nvPicPr>
        <p:blipFill>
          <a:blip r:embed="rId3"/>
          <a:stretch>
            <a:fillRect/>
          </a:stretch>
        </p:blipFill>
        <p:spPr>
          <a:xfrm>
            <a:off x="0" y="0"/>
            <a:ext cx="9144000" cy="6451517"/>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32</a:t>
            </a:fld>
            <a:endParaRPr lang="en-US"/>
          </a:p>
        </p:txBody>
      </p:sp>
      <p:sp>
        <p:nvSpPr>
          <p:cNvPr id="12" name="TextBox 11"/>
          <p:cNvSpPr txBox="1"/>
          <p:nvPr/>
        </p:nvSpPr>
        <p:spPr>
          <a:xfrm>
            <a:off x="457200" y="521208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Recall that the description and occupation forms appear as simple tables and cannot be modified if you are not the project manager.</a:t>
            </a:r>
            <a:endParaRPr 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EE260AD-3E4D-82E2-8374-3DB9C529705A}"/>
              </a:ext>
            </a:extLst>
          </p:cNvPr>
          <p:cNvPicPr>
            <a:picLocks noChangeAspect="1"/>
          </p:cNvPicPr>
          <p:nvPr/>
        </p:nvPicPr>
        <p:blipFill>
          <a:blip r:embed="rId3"/>
          <a:stretch>
            <a:fillRect/>
          </a:stretch>
        </p:blipFill>
        <p:spPr>
          <a:xfrm>
            <a:off x="0" y="0"/>
            <a:ext cx="9144000" cy="6451517"/>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33</a:t>
            </a:fld>
            <a:endParaRPr lang="en-US"/>
          </a:p>
        </p:txBody>
      </p:sp>
      <p:sp>
        <p:nvSpPr>
          <p:cNvPr id="12" name="TextBox 11"/>
          <p:cNvSpPr txBox="1"/>
          <p:nvPr/>
        </p:nvSpPr>
        <p:spPr>
          <a:xfrm>
            <a:off x="457200" y="4107705"/>
            <a:ext cx="8229600" cy="2308324"/>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At the top of the page is a Google Map Services™ interactive map showing this mark and its immediate vicinity. </a:t>
            </a:r>
          </a:p>
          <a:p>
            <a:r>
              <a:rPr lang="en-US" sz="2400" dirty="0"/>
              <a:t>Classes of icons can be turned on/off and clicking on a published mark’s icon displays its datasheet. </a:t>
            </a:r>
          </a:p>
          <a:p>
            <a:r>
              <a:rPr lang="en-US" sz="2400" dirty="0"/>
              <a:t>The mark’s name in the legend at the top of the map is a pull-down menu to navigate to other mark web pages.</a:t>
            </a:r>
            <a:endParaRPr lang="en-US" sz="2400" dirty="0">
              <a:solidFill>
                <a:schemeClr val="bg1"/>
              </a:solidFill>
            </a:endParaRPr>
          </a:p>
        </p:txBody>
      </p:sp>
      <p:sp>
        <p:nvSpPr>
          <p:cNvPr id="14" name="Rectangle 13">
            <a:extLst>
              <a:ext uri="{FF2B5EF4-FFF2-40B4-BE49-F238E27FC236}">
                <a16:creationId xmlns:a16="http://schemas.microsoft.com/office/drawing/2014/main" id="{56D17200-7549-40CA-9586-2B000E5EB2F4}"/>
              </a:ext>
            </a:extLst>
          </p:cNvPr>
          <p:cNvSpPr/>
          <p:nvPr/>
        </p:nvSpPr>
        <p:spPr>
          <a:xfrm>
            <a:off x="4105275" y="785756"/>
            <a:ext cx="4191000" cy="435881"/>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a:extLst>
              <a:ext uri="{FF2B5EF4-FFF2-40B4-BE49-F238E27FC236}">
                <a16:creationId xmlns:a16="http://schemas.microsoft.com/office/drawing/2014/main" id="{BF3ABA87-5104-45EA-BE85-762129DADB0B}"/>
              </a:ext>
            </a:extLst>
          </p:cNvPr>
          <p:cNvCxnSpPr>
            <a:cxnSpLocks/>
            <a:stCxn id="12" idx="0"/>
            <a:endCxn id="14" idx="2"/>
          </p:cNvCxnSpPr>
          <p:nvPr/>
        </p:nvCxnSpPr>
        <p:spPr>
          <a:xfrm flipV="1">
            <a:off x="4572000" y="1221637"/>
            <a:ext cx="1628775" cy="2886068"/>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5CEA9EA2-8513-4321-9A85-27707DF09F49}"/>
              </a:ext>
            </a:extLst>
          </p:cNvPr>
          <p:cNvCxnSpPr>
            <a:cxnSpLocks/>
            <a:stCxn id="12" idx="0"/>
            <a:endCxn id="23" idx="2"/>
          </p:cNvCxnSpPr>
          <p:nvPr/>
        </p:nvCxnSpPr>
        <p:spPr>
          <a:xfrm flipH="1" flipV="1">
            <a:off x="1524000" y="1235868"/>
            <a:ext cx="3048000" cy="2871837"/>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9B9EDEB7-5DB9-4BF2-9C4A-F2721062D968}"/>
              </a:ext>
            </a:extLst>
          </p:cNvPr>
          <p:cNvSpPr/>
          <p:nvPr/>
        </p:nvSpPr>
        <p:spPr>
          <a:xfrm>
            <a:off x="922020" y="799987"/>
            <a:ext cx="1203960" cy="435881"/>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22528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25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500"/>
                            </p:stCondLst>
                            <p:childTnLst>
                              <p:par>
                                <p:cTn id="13" presetID="22" presetClass="entr" presetSubtype="2" fill="hold" nodeType="afterEffect">
                                  <p:stCondLst>
                                    <p:cond delay="25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500"/>
                                        <p:tgtEl>
                                          <p:spTgt spid="20"/>
                                        </p:tgtEl>
                                      </p:cBhvr>
                                    </p:animEffect>
                                  </p:childTnLst>
                                </p:cTn>
                              </p:par>
                            </p:childTnLst>
                          </p:cTn>
                        </p:par>
                        <p:par>
                          <p:cTn id="16" fill="hold">
                            <p:stCondLst>
                              <p:cond delay="2250"/>
                            </p:stCondLst>
                            <p:childTnLst>
                              <p:par>
                                <p:cTn id="17" presetID="22" presetClass="entr" presetSubtype="2" fill="hold" grpId="0" nodeType="afterEffect">
                                  <p:stCondLst>
                                    <p:cond delay="250"/>
                                  </p:stCondLst>
                                  <p:childTnLst>
                                    <p:set>
                                      <p:cBhvr>
                                        <p:cTn id="18" dur="1" fill="hold">
                                          <p:stCondLst>
                                            <p:cond delay="0"/>
                                          </p:stCondLst>
                                        </p:cTn>
                                        <p:tgtEl>
                                          <p:spTgt spid="23"/>
                                        </p:tgtEl>
                                        <p:attrNameLst>
                                          <p:attrName>style.visibility</p:attrName>
                                        </p:attrNameLst>
                                      </p:cBhvr>
                                      <p:to>
                                        <p:strVal val="visible"/>
                                      </p:to>
                                    </p:set>
                                    <p:animEffect transition="in" filter="wipe(right)">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4297E54-073D-F921-A932-F8E7B5022CE1}"/>
              </a:ext>
            </a:extLst>
          </p:cNvPr>
          <p:cNvPicPr>
            <a:picLocks noChangeAspect="1"/>
          </p:cNvPicPr>
          <p:nvPr/>
        </p:nvPicPr>
        <p:blipFill>
          <a:blip r:embed="rId3"/>
          <a:stretch>
            <a:fillRect/>
          </a:stretch>
        </p:blipFill>
        <p:spPr>
          <a:xfrm>
            <a:off x="0" y="0"/>
            <a:ext cx="9144000" cy="6451517"/>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34</a:t>
            </a:fld>
            <a:endParaRPr lang="en-US"/>
          </a:p>
        </p:txBody>
      </p:sp>
      <p:sp>
        <p:nvSpPr>
          <p:cNvPr id="12" name="TextBox 11"/>
          <p:cNvSpPr txBox="1"/>
          <p:nvPr/>
        </p:nvSpPr>
        <p:spPr>
          <a:xfrm>
            <a:off x="457200" y="521208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To the left of the map are general controls for this page. The six at the top should be familiar by this time, but the remaining two are specific to this web page.</a:t>
            </a:r>
            <a:endParaRPr lang="en-US" sz="2400" dirty="0">
              <a:solidFill>
                <a:schemeClr val="bg1"/>
              </a:solidFill>
            </a:endParaRPr>
          </a:p>
        </p:txBody>
      </p:sp>
      <p:sp>
        <p:nvSpPr>
          <p:cNvPr id="27" name="Rectangle 26">
            <a:extLst>
              <a:ext uri="{FF2B5EF4-FFF2-40B4-BE49-F238E27FC236}">
                <a16:creationId xmlns:a16="http://schemas.microsoft.com/office/drawing/2014/main" id="{F574583B-EEE8-4AD6-9659-D13396B30F1F}"/>
              </a:ext>
            </a:extLst>
          </p:cNvPr>
          <p:cNvSpPr/>
          <p:nvPr/>
        </p:nvSpPr>
        <p:spPr>
          <a:xfrm>
            <a:off x="67441" y="1790701"/>
            <a:ext cx="948559" cy="434340"/>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Arrow Connector 27">
            <a:extLst>
              <a:ext uri="{FF2B5EF4-FFF2-40B4-BE49-F238E27FC236}">
                <a16:creationId xmlns:a16="http://schemas.microsoft.com/office/drawing/2014/main" id="{DD1EFCC9-B972-400A-961B-0C9C809DE703}"/>
              </a:ext>
            </a:extLst>
          </p:cNvPr>
          <p:cNvCxnSpPr>
            <a:cxnSpLocks/>
            <a:stCxn id="12" idx="0"/>
            <a:endCxn id="27" idx="2"/>
          </p:cNvCxnSpPr>
          <p:nvPr/>
        </p:nvCxnSpPr>
        <p:spPr>
          <a:xfrm flipH="1" flipV="1">
            <a:off x="541721" y="2225041"/>
            <a:ext cx="4030279" cy="2987039"/>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par>
                          <p:cTn id="8" fill="hold">
                            <p:stCondLst>
                              <p:cond delay="750"/>
                            </p:stCondLst>
                            <p:childTnLst>
                              <p:par>
                                <p:cTn id="9" presetID="22" presetClass="entr" presetSubtype="4" fill="hold" grpId="0" nodeType="afterEffect">
                                  <p:stCondLst>
                                    <p:cond delay="250"/>
                                  </p:stCondLst>
                                  <p:childTnLst>
                                    <p:set>
                                      <p:cBhvr>
                                        <p:cTn id="10" dur="1" fill="hold">
                                          <p:stCondLst>
                                            <p:cond delay="0"/>
                                          </p:stCondLst>
                                        </p:cTn>
                                        <p:tgtEl>
                                          <p:spTgt spid="27"/>
                                        </p:tgtEl>
                                        <p:attrNameLst>
                                          <p:attrName>style.visibility</p:attrName>
                                        </p:attrNameLst>
                                      </p:cBhvr>
                                      <p:to>
                                        <p:strVal val="visible"/>
                                      </p:to>
                                    </p:set>
                                    <p:animEffect transition="in" filter="wipe(down)">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B7985D-B045-BB6A-9C5B-2599CA5C9D57}"/>
              </a:ext>
            </a:extLst>
          </p:cNvPr>
          <p:cNvPicPr>
            <a:picLocks noChangeAspect="1"/>
          </p:cNvPicPr>
          <p:nvPr/>
        </p:nvPicPr>
        <p:blipFill>
          <a:blip r:embed="rId3"/>
          <a:stretch>
            <a:fillRect/>
          </a:stretch>
        </p:blipFill>
        <p:spPr>
          <a:xfrm>
            <a:off x="0" y="0"/>
            <a:ext cx="9144000" cy="6451517"/>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35</a:t>
            </a:fld>
            <a:endParaRPr lang="en-US"/>
          </a:p>
        </p:txBody>
      </p:sp>
      <p:sp>
        <p:nvSpPr>
          <p:cNvPr id="12" name="TextBox 11"/>
          <p:cNvSpPr txBox="1"/>
          <p:nvPr/>
        </p:nvSpPr>
        <p:spPr>
          <a:xfrm>
            <a:off x="457200" y="521208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“Change MARK ID” enables you to change the mark’s ID, 863F in this case, to another four character string.</a:t>
            </a:r>
            <a:endParaRPr lang="en-US" sz="2400" dirty="0">
              <a:solidFill>
                <a:schemeClr val="bg1"/>
              </a:solidFill>
            </a:endParaRPr>
          </a:p>
        </p:txBody>
      </p:sp>
      <p:cxnSp>
        <p:nvCxnSpPr>
          <p:cNvPr id="18" name="Straight Arrow Connector 17">
            <a:extLst>
              <a:ext uri="{FF2B5EF4-FFF2-40B4-BE49-F238E27FC236}">
                <a16:creationId xmlns:a16="http://schemas.microsoft.com/office/drawing/2014/main" id="{6062EB8C-5333-406A-A644-65BD1AEEC050}"/>
              </a:ext>
            </a:extLst>
          </p:cNvPr>
          <p:cNvCxnSpPr>
            <a:cxnSpLocks/>
            <a:stCxn id="19" idx="3"/>
            <a:endCxn id="11" idx="1"/>
          </p:cNvCxnSpPr>
          <p:nvPr/>
        </p:nvCxnSpPr>
        <p:spPr>
          <a:xfrm>
            <a:off x="1047750" y="1909763"/>
            <a:ext cx="3282950" cy="1807726"/>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C68C9375-7C81-4CB5-BA91-A6DEC18802B3}"/>
              </a:ext>
            </a:extLst>
          </p:cNvPr>
          <p:cNvSpPr/>
          <p:nvPr/>
        </p:nvSpPr>
        <p:spPr>
          <a:xfrm>
            <a:off x="30662" y="1809750"/>
            <a:ext cx="1017088" cy="200025"/>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44D4A87-86E7-4947-8420-AA4CAD640576}"/>
              </a:ext>
            </a:extLst>
          </p:cNvPr>
          <p:cNvSpPr txBox="1"/>
          <p:nvPr/>
        </p:nvSpPr>
        <p:spPr>
          <a:xfrm rot="21180772">
            <a:off x="413272" y="3268959"/>
            <a:ext cx="2710928" cy="1569660"/>
          </a:xfrm>
          <a:prstGeom prst="rect">
            <a:avLst/>
          </a:prstGeom>
          <a:solidFill>
            <a:srgbClr val="AFFFAF"/>
          </a:solidFill>
          <a:ln w="28575">
            <a:solidFill>
              <a:srgbClr val="0070C0"/>
            </a:solidFill>
          </a:ln>
        </p:spPr>
        <p:txBody>
          <a:bodyPr wrap="square" rtlCol="0">
            <a:spAutoFit/>
          </a:bodyPr>
          <a:lstStyle/>
          <a:p>
            <a:r>
              <a:rPr lang="en-US" sz="1600" i="1" dirty="0">
                <a:solidFill>
                  <a:srgbClr val="0070C0"/>
                </a:solidFill>
              </a:rPr>
              <a:t>Caution!</a:t>
            </a:r>
          </a:p>
          <a:p>
            <a:r>
              <a:rPr lang="en-US" sz="1600" i="1" dirty="0">
                <a:solidFill>
                  <a:srgbClr val="0070C0"/>
                </a:solidFill>
              </a:rPr>
              <a:t>Changing the MARK ID does not alter the Show File contents, so it seems this step should </a:t>
            </a:r>
            <a:r>
              <a:rPr lang="en-US" sz="1600" i="1" dirty="0">
                <a:solidFill>
                  <a:srgbClr val="FF0000"/>
                </a:solidFill>
              </a:rPr>
              <a:t>precede</a:t>
            </a:r>
            <a:r>
              <a:rPr lang="en-US" sz="1600" i="1" dirty="0">
                <a:solidFill>
                  <a:srgbClr val="0070C0"/>
                </a:solidFill>
              </a:rPr>
              <a:t> session processing.</a:t>
            </a:r>
          </a:p>
        </p:txBody>
      </p:sp>
      <p:pic>
        <p:nvPicPr>
          <p:cNvPr id="11" name="Picture 10">
            <a:extLst>
              <a:ext uri="{FF2B5EF4-FFF2-40B4-BE49-F238E27FC236}">
                <a16:creationId xmlns:a16="http://schemas.microsoft.com/office/drawing/2014/main" id="{F0B3E6EA-A3F6-34C4-DA68-4D056AF4A05F}"/>
              </a:ext>
            </a:extLst>
          </p:cNvPr>
          <p:cNvPicPr>
            <a:picLocks noChangeAspect="1"/>
          </p:cNvPicPr>
          <p:nvPr/>
        </p:nvPicPr>
        <p:blipFill>
          <a:blip r:embed="rId4"/>
          <a:stretch>
            <a:fillRect/>
          </a:stretch>
        </p:blipFill>
        <p:spPr>
          <a:xfrm>
            <a:off x="4330700" y="2452585"/>
            <a:ext cx="4031178" cy="2529808"/>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750"/>
                            </p:stCondLst>
                            <p:childTnLst>
                              <p:par>
                                <p:cTn id="9" presetID="22" presetClass="entr" presetSubtype="8" fill="hold" nodeType="afterEffect">
                                  <p:stCondLst>
                                    <p:cond delay="25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500"/>
                            </p:stCondLst>
                            <p:childTnLst>
                              <p:par>
                                <p:cTn id="13" presetID="22" presetClass="entr" presetSubtype="8" fill="hold" nodeType="afterEffect">
                                  <p:stCondLst>
                                    <p:cond delay="25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A70791B-269C-F07D-BD32-48AA2F6F7015}"/>
              </a:ext>
            </a:extLst>
          </p:cNvPr>
          <p:cNvPicPr>
            <a:picLocks noChangeAspect="1"/>
          </p:cNvPicPr>
          <p:nvPr/>
        </p:nvPicPr>
        <p:blipFill>
          <a:blip r:embed="rId3"/>
          <a:stretch>
            <a:fillRect/>
          </a:stretch>
        </p:blipFill>
        <p:spPr>
          <a:xfrm>
            <a:off x="0" y="0"/>
            <a:ext cx="9144000" cy="6451517"/>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36</a:t>
            </a:fld>
            <a:endParaRPr lang="en-US"/>
          </a:p>
        </p:txBody>
      </p:sp>
      <p:sp>
        <p:nvSpPr>
          <p:cNvPr id="12" name="TextBox 11"/>
          <p:cNvSpPr txBox="1"/>
          <p:nvPr/>
        </p:nvSpPr>
        <p:spPr>
          <a:xfrm>
            <a:off x="457200" y="521208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“Remove Mark” irrevocably removes this mark </a:t>
            </a:r>
            <a:r>
              <a:rPr lang="en-US" sz="2400" dirty="0">
                <a:solidFill>
                  <a:srgbClr val="FFC000"/>
                </a:solidFill>
              </a:rPr>
              <a:t>and its data </a:t>
            </a:r>
            <a:r>
              <a:rPr lang="en-US" sz="2400" dirty="0"/>
              <a:t>from this project after confirming the instruction to do so.</a:t>
            </a:r>
            <a:endParaRPr lang="en-US" sz="2400" dirty="0">
              <a:solidFill>
                <a:schemeClr val="bg1"/>
              </a:solidFill>
            </a:endParaRPr>
          </a:p>
        </p:txBody>
      </p:sp>
      <p:sp>
        <p:nvSpPr>
          <p:cNvPr id="2" name="Footer Placeholder 1">
            <a:extLst>
              <a:ext uri="{FF2B5EF4-FFF2-40B4-BE49-F238E27FC236}">
                <a16:creationId xmlns:a16="http://schemas.microsoft.com/office/drawing/2014/main" id="{8890CEF4-B3E0-4777-8243-7D7418777D1F}"/>
              </a:ext>
            </a:extLst>
          </p:cNvPr>
          <p:cNvSpPr>
            <a:spLocks noGrp="1"/>
          </p:cNvSpPr>
          <p:nvPr>
            <p:ph type="ftr" sz="quarter" idx="11"/>
          </p:nvPr>
        </p:nvSpPr>
        <p:spPr/>
        <p:txBody>
          <a:bodyPr/>
          <a:lstStyle/>
          <a:p>
            <a:pPr>
              <a:defRPr/>
            </a:pPr>
            <a:r>
              <a:rPr lang="en-US"/>
              <a:t>Step 4 : Network Adjustment</a:t>
            </a:r>
            <a:endParaRPr lang="en-US" dirty="0"/>
          </a:p>
        </p:txBody>
      </p:sp>
      <p:cxnSp>
        <p:nvCxnSpPr>
          <p:cNvPr id="18" name="Straight Arrow Connector 17">
            <a:extLst>
              <a:ext uri="{FF2B5EF4-FFF2-40B4-BE49-F238E27FC236}">
                <a16:creationId xmlns:a16="http://schemas.microsoft.com/office/drawing/2014/main" id="{75F38153-1086-4EE8-B36A-D091E2A9EACB}"/>
              </a:ext>
            </a:extLst>
          </p:cNvPr>
          <p:cNvCxnSpPr>
            <a:cxnSpLocks/>
            <a:stCxn id="19" idx="3"/>
            <a:endCxn id="9" idx="1"/>
          </p:cNvCxnSpPr>
          <p:nvPr/>
        </p:nvCxnSpPr>
        <p:spPr>
          <a:xfrm>
            <a:off x="995363" y="2081116"/>
            <a:ext cx="1291170" cy="1616679"/>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2C69504E-089A-42C5-98D1-BCFE778B379A}"/>
              </a:ext>
            </a:extLst>
          </p:cNvPr>
          <p:cNvSpPr/>
          <p:nvPr/>
        </p:nvSpPr>
        <p:spPr>
          <a:xfrm>
            <a:off x="76771" y="1978722"/>
            <a:ext cx="918592" cy="204788"/>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CF35412A-734D-4E24-AE79-F02CFA3C8E09}"/>
              </a:ext>
            </a:extLst>
          </p:cNvPr>
          <p:cNvSpPr txBox="1"/>
          <p:nvPr/>
        </p:nvSpPr>
        <p:spPr>
          <a:xfrm rot="21216136">
            <a:off x="4612599" y="1470997"/>
            <a:ext cx="3482497" cy="923330"/>
          </a:xfrm>
          <a:prstGeom prst="rect">
            <a:avLst/>
          </a:prstGeom>
          <a:solidFill>
            <a:srgbClr val="92D050"/>
          </a:solidFill>
          <a:ln w="28575">
            <a:solidFill>
              <a:schemeClr val="accent1"/>
            </a:solidFill>
          </a:ln>
        </p:spPr>
        <p:txBody>
          <a:bodyPr wrap="square" rtlCol="0">
            <a:spAutoFit/>
          </a:bodyPr>
          <a:lstStyle/>
          <a:p>
            <a:r>
              <a:rPr lang="en-US" dirty="0">
                <a:solidFill>
                  <a:srgbClr val="FF0000"/>
                </a:solidFill>
              </a:rPr>
              <a:t>Clicking the OK button is the confirming action, so be careful!  There is no UNDO.</a:t>
            </a:r>
          </a:p>
        </p:txBody>
      </p:sp>
      <p:pic>
        <p:nvPicPr>
          <p:cNvPr id="9" name="Picture 8">
            <a:extLst>
              <a:ext uri="{FF2B5EF4-FFF2-40B4-BE49-F238E27FC236}">
                <a16:creationId xmlns:a16="http://schemas.microsoft.com/office/drawing/2014/main" id="{2F1AB10F-AB18-9DAE-D101-43CB21B21D7E}"/>
              </a:ext>
            </a:extLst>
          </p:cNvPr>
          <p:cNvPicPr>
            <a:picLocks noChangeAspect="1"/>
          </p:cNvPicPr>
          <p:nvPr/>
        </p:nvPicPr>
        <p:blipFill>
          <a:blip r:embed="rId4"/>
          <a:stretch>
            <a:fillRect/>
          </a:stretch>
        </p:blipFill>
        <p:spPr>
          <a:xfrm>
            <a:off x="2286533" y="2740652"/>
            <a:ext cx="4266667" cy="1914286"/>
          </a:xfrm>
          <a:prstGeom prst="rect">
            <a:avLst/>
          </a:prstGeom>
        </p:spPr>
      </p:pic>
      <p:sp>
        <p:nvSpPr>
          <p:cNvPr id="14" name="Rectangle 13">
            <a:extLst>
              <a:ext uri="{FF2B5EF4-FFF2-40B4-BE49-F238E27FC236}">
                <a16:creationId xmlns:a16="http://schemas.microsoft.com/office/drawing/2014/main" id="{673730EF-828E-44E0-A72E-B47E6310F63B}"/>
              </a:ext>
            </a:extLst>
          </p:cNvPr>
          <p:cNvSpPr/>
          <p:nvPr/>
        </p:nvSpPr>
        <p:spPr>
          <a:xfrm>
            <a:off x="2370191" y="3650283"/>
            <a:ext cx="2702459" cy="248496"/>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476CB326-E260-4B76-90F4-9ACC72F05718}"/>
              </a:ext>
            </a:extLst>
          </p:cNvPr>
          <p:cNvCxnSpPr>
            <a:cxnSpLocks/>
            <a:stCxn id="10" idx="2"/>
          </p:cNvCxnSpPr>
          <p:nvPr/>
        </p:nvCxnSpPr>
        <p:spPr>
          <a:xfrm flipH="1">
            <a:off x="5422580" y="2391452"/>
            <a:ext cx="982711" cy="1771665"/>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750"/>
                            </p:stCondLst>
                            <p:childTnLst>
                              <p:par>
                                <p:cTn id="9" presetID="22" presetClass="entr" presetSubtype="8" fill="hold" nodeType="afterEffect">
                                  <p:stCondLst>
                                    <p:cond delay="25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500"/>
                            </p:stCondLst>
                            <p:childTnLst>
                              <p:par>
                                <p:cTn id="13" presetID="22" presetClass="entr" presetSubtype="8" fill="hold" nodeType="afterEffect">
                                  <p:stCondLst>
                                    <p:cond delay="25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3000"/>
                            </p:stCondLst>
                            <p:childTnLst>
                              <p:par>
                                <p:cTn id="21" presetID="22" presetClass="entr" presetSubtype="8" fill="hold" grpId="0" nodeType="afterEffect">
                                  <p:stCondLst>
                                    <p:cond delay="25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3750"/>
                            </p:stCondLst>
                            <p:childTnLst>
                              <p:par>
                                <p:cTn id="25" presetID="22" presetClass="entr" presetSubtype="1" fill="hold" nodeType="afterEffect">
                                  <p:stCondLst>
                                    <p:cond delay="25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0" grpId="0" animBg="1"/>
      <p:bldP spid="1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55AAD45-411B-6285-D74B-A38ABC142E9E}"/>
              </a:ext>
            </a:extLst>
          </p:cNvPr>
          <p:cNvPicPr>
            <a:picLocks noChangeAspect="1"/>
          </p:cNvPicPr>
          <p:nvPr/>
        </p:nvPicPr>
        <p:blipFill>
          <a:blip r:embed="rId3"/>
          <a:stretch>
            <a:fillRect/>
          </a:stretch>
        </p:blipFill>
        <p:spPr>
          <a:xfrm>
            <a:off x="0" y="0"/>
            <a:ext cx="9144000" cy="6451517"/>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37</a:t>
            </a:fld>
            <a:endParaRPr lang="en-US"/>
          </a:p>
        </p:txBody>
      </p:sp>
      <p:sp>
        <p:nvSpPr>
          <p:cNvPr id="12" name="TextBox 11"/>
          <p:cNvSpPr txBox="1"/>
          <p:nvPr/>
        </p:nvSpPr>
        <p:spPr>
          <a:xfrm>
            <a:off x="457200" y="5151815"/>
            <a:ext cx="822960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Datasheet Mock-up should look familiar. Remember, only the project manager can make changes. </a:t>
            </a:r>
          </a:p>
          <a:p>
            <a:r>
              <a:rPr lang="en-US" sz="2400" dirty="0"/>
              <a:t>Empty optional fields are shaded </a:t>
            </a:r>
            <a:r>
              <a:rPr lang="en-US" sz="2400" dirty="0">
                <a:solidFill>
                  <a:srgbClr val="FFFF00"/>
                </a:solidFill>
              </a:rPr>
              <a:t>yellow</a:t>
            </a:r>
            <a:r>
              <a:rPr lang="en-US" sz="2400" dirty="0"/>
              <a:t>.</a:t>
            </a:r>
          </a:p>
          <a:p>
            <a:r>
              <a:rPr lang="en-US" sz="2400" dirty="0"/>
              <a:t>Empty required fields would be shaded </a:t>
            </a:r>
            <a:r>
              <a:rPr lang="en-US" sz="2400" dirty="0">
                <a:solidFill>
                  <a:srgbClr val="FF0000"/>
                </a:solidFill>
              </a:rPr>
              <a:t>red</a:t>
            </a:r>
            <a:r>
              <a:rPr lang="en-US" sz="2400" dirty="0"/>
              <a:t>.</a:t>
            </a:r>
            <a:endParaRPr lang="en-US" sz="2400" dirty="0">
              <a:solidFill>
                <a:schemeClr val="bg1"/>
              </a:solidFill>
            </a:endParaRPr>
          </a:p>
        </p:txBody>
      </p:sp>
      <p:sp>
        <p:nvSpPr>
          <p:cNvPr id="9" name="Rectangle 8">
            <a:extLst>
              <a:ext uri="{FF2B5EF4-FFF2-40B4-BE49-F238E27FC236}">
                <a16:creationId xmlns:a16="http://schemas.microsoft.com/office/drawing/2014/main" id="{14016A76-2C2C-1852-E252-B1BFD9DE3EEA}"/>
              </a:ext>
            </a:extLst>
          </p:cNvPr>
          <p:cNvSpPr/>
          <p:nvPr/>
        </p:nvSpPr>
        <p:spPr>
          <a:xfrm>
            <a:off x="774754" y="4511025"/>
            <a:ext cx="2806646" cy="248496"/>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AF99E28-9863-E577-9CAA-CB7AA76488AA}"/>
              </a:ext>
            </a:extLst>
          </p:cNvPr>
          <p:cNvSpPr/>
          <p:nvPr/>
        </p:nvSpPr>
        <p:spPr>
          <a:xfrm>
            <a:off x="774754" y="872475"/>
            <a:ext cx="2806646" cy="248496"/>
          </a:xfrm>
          <a:prstGeom prst="rect">
            <a:avLst/>
          </a:prstGeom>
          <a:solidFill>
            <a:srgbClr val="FFFF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85F5BF3-3472-D76D-1EA8-C60EE684C8BF}"/>
              </a:ext>
            </a:extLst>
          </p:cNvPr>
          <p:cNvPicPr>
            <a:picLocks noChangeAspect="1"/>
          </p:cNvPicPr>
          <p:nvPr/>
        </p:nvPicPr>
        <p:blipFill>
          <a:blip r:embed="rId3"/>
          <a:stretch>
            <a:fillRect/>
          </a:stretch>
        </p:blipFill>
        <p:spPr>
          <a:xfrm>
            <a:off x="0" y="0"/>
            <a:ext cx="9144000" cy="6451517"/>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38</a:t>
            </a:fld>
            <a:endParaRPr lang="en-US"/>
          </a:p>
        </p:txBody>
      </p:sp>
      <p:sp>
        <p:nvSpPr>
          <p:cNvPr id="12" name="TextBox 11"/>
          <p:cNvSpPr txBox="1"/>
          <p:nvPr/>
        </p:nvSpPr>
        <p:spPr>
          <a:xfrm>
            <a:off x="457200" y="521208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In addition to controls specific to this section on the right, the label for this section includes another pull-down menu to navigate to other mark web pages. </a:t>
            </a:r>
            <a:endParaRPr lang="en-US" sz="2400" dirty="0">
              <a:solidFill>
                <a:schemeClr val="bg1"/>
              </a:solidFill>
            </a:endParaRPr>
          </a:p>
        </p:txBody>
      </p:sp>
      <p:sp>
        <p:nvSpPr>
          <p:cNvPr id="13" name="Rectangle 12">
            <a:extLst>
              <a:ext uri="{FF2B5EF4-FFF2-40B4-BE49-F238E27FC236}">
                <a16:creationId xmlns:a16="http://schemas.microsoft.com/office/drawing/2014/main" id="{7132C902-3F0D-475B-A43C-7F052D3CF33C}"/>
              </a:ext>
            </a:extLst>
          </p:cNvPr>
          <p:cNvSpPr/>
          <p:nvPr/>
        </p:nvSpPr>
        <p:spPr>
          <a:xfrm>
            <a:off x="93542" y="445591"/>
            <a:ext cx="1145978" cy="411480"/>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a:extLst>
              <a:ext uri="{FF2B5EF4-FFF2-40B4-BE49-F238E27FC236}">
                <a16:creationId xmlns:a16="http://schemas.microsoft.com/office/drawing/2014/main" id="{C1136556-6BF5-4ED9-B16E-D41293A0DC2F}"/>
              </a:ext>
            </a:extLst>
          </p:cNvPr>
          <p:cNvCxnSpPr>
            <a:cxnSpLocks/>
            <a:endCxn id="13" idx="2"/>
          </p:cNvCxnSpPr>
          <p:nvPr/>
        </p:nvCxnSpPr>
        <p:spPr>
          <a:xfrm flipH="1" flipV="1">
            <a:off x="666531" y="857071"/>
            <a:ext cx="4108669" cy="4355009"/>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30953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750"/>
                            </p:stCondLst>
                            <p:childTnLst>
                              <p:par>
                                <p:cTn id="9" presetID="22" presetClass="entr" presetSubtype="4" fill="hold" grpId="0" nodeType="afterEffect">
                                  <p:stCondLst>
                                    <p:cond delay="25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991D860-76E5-8528-3745-5A56A9E3CEC3}"/>
              </a:ext>
            </a:extLst>
          </p:cNvPr>
          <p:cNvPicPr>
            <a:picLocks noChangeAspect="1"/>
          </p:cNvPicPr>
          <p:nvPr/>
        </p:nvPicPr>
        <p:blipFill>
          <a:blip r:embed="rId3"/>
          <a:stretch>
            <a:fillRect/>
          </a:stretch>
        </p:blipFill>
        <p:spPr>
          <a:xfrm>
            <a:off x="0" y="2700075"/>
            <a:ext cx="9144000" cy="1457850"/>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39</a:t>
            </a:fld>
            <a:endParaRPr lang="en-US"/>
          </a:p>
        </p:txBody>
      </p:sp>
      <p:sp>
        <p:nvSpPr>
          <p:cNvPr id="12" name="TextBox 11"/>
          <p:cNvSpPr txBox="1"/>
          <p:nvPr/>
        </p:nvSpPr>
        <p:spPr>
          <a:xfrm>
            <a:off x="457200" y="457200"/>
            <a:ext cx="8229600" cy="1938992"/>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Occupations table lists information about the data files for this mark.  Note that the </a:t>
            </a:r>
            <a:r>
              <a:rPr lang="en-US" sz="2400" dirty="0">
                <a:solidFill>
                  <a:srgbClr val="FFC000"/>
                </a:solidFill>
              </a:rPr>
              <a:t>antenna serial number </a:t>
            </a:r>
            <a:r>
              <a:rPr lang="en-US" sz="2400" dirty="0"/>
              <a:t>and </a:t>
            </a:r>
            <a:r>
              <a:rPr lang="en-US" sz="2400" dirty="0">
                <a:solidFill>
                  <a:srgbClr val="FFC000"/>
                </a:solidFill>
              </a:rPr>
              <a:t>receiver model and serial number</a:t>
            </a:r>
            <a:r>
              <a:rPr lang="en-US" sz="2400" dirty="0"/>
              <a:t> information are captured via the RINEX upload.  Check it for correctness. The information is required in Submit to NGS (</a:t>
            </a:r>
            <a:r>
              <a:rPr lang="en-US" sz="2400" dirty="0" err="1"/>
              <a:t>bluebooking</a:t>
            </a:r>
            <a:r>
              <a:rPr lang="en-US" sz="2400" dirty="0"/>
              <a:t>). </a:t>
            </a:r>
            <a:endParaRPr lang="en-US" sz="2400" dirty="0">
              <a:solidFill>
                <a:schemeClr val="bg1"/>
              </a:solidFill>
            </a:endParaRPr>
          </a:p>
        </p:txBody>
      </p:sp>
      <p:sp>
        <p:nvSpPr>
          <p:cNvPr id="13" name="Rectangle 12">
            <a:extLst>
              <a:ext uri="{FF2B5EF4-FFF2-40B4-BE49-F238E27FC236}">
                <a16:creationId xmlns:a16="http://schemas.microsoft.com/office/drawing/2014/main" id="{C7EF35C1-94A9-41A2-AC3B-25DC6612D42B}"/>
              </a:ext>
            </a:extLst>
          </p:cNvPr>
          <p:cNvSpPr/>
          <p:nvPr/>
        </p:nvSpPr>
        <p:spPr>
          <a:xfrm>
            <a:off x="3220720" y="2960306"/>
            <a:ext cx="5872480" cy="1306894"/>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25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B4D5576-57B0-4A4D-C264-92B139D26DB1}"/>
              </a:ext>
            </a:extLst>
          </p:cNvPr>
          <p:cNvPicPr>
            <a:picLocks noChangeAspect="1"/>
          </p:cNvPicPr>
          <p:nvPr/>
        </p:nvPicPr>
        <p:blipFill>
          <a:blip r:embed="rId3"/>
          <a:stretch>
            <a:fillRect/>
          </a:stretch>
        </p:blipFill>
        <p:spPr>
          <a:xfrm>
            <a:off x="0" y="0"/>
            <a:ext cx="6041928" cy="6858000"/>
          </a:xfrm>
          <a:prstGeom prst="rect">
            <a:avLst/>
          </a:prstGeom>
        </p:spPr>
      </p:pic>
      <p:pic>
        <p:nvPicPr>
          <p:cNvPr id="9" name="Picture 8">
            <a:extLst>
              <a:ext uri="{FF2B5EF4-FFF2-40B4-BE49-F238E27FC236}">
                <a16:creationId xmlns:a16="http://schemas.microsoft.com/office/drawing/2014/main" id="{EB2262FE-F8E8-96C1-13A5-11F7B1D611BC}"/>
              </a:ext>
            </a:extLst>
          </p:cNvPr>
          <p:cNvPicPr>
            <a:picLocks noChangeAspect="1"/>
          </p:cNvPicPr>
          <p:nvPr/>
        </p:nvPicPr>
        <p:blipFill>
          <a:blip r:embed="rId4"/>
          <a:stretch>
            <a:fillRect/>
          </a:stretch>
        </p:blipFill>
        <p:spPr>
          <a:xfrm>
            <a:off x="3379816" y="2120640"/>
            <a:ext cx="5609524" cy="3000000"/>
          </a:xfrm>
          <a:prstGeom prst="rect">
            <a:avLst/>
          </a:prstGeom>
        </p:spPr>
      </p:pic>
      <p:sp>
        <p:nvSpPr>
          <p:cNvPr id="7" name="TextBox 6"/>
          <p:cNvSpPr txBox="1"/>
          <p:nvPr/>
        </p:nvSpPr>
        <p:spPr>
          <a:xfrm>
            <a:off x="759740" y="851821"/>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a:t>
            </a:r>
            <a:r>
              <a:rPr lang="en-US" sz="2400" dirty="0">
                <a:solidFill>
                  <a:srgbClr val="FFC000"/>
                </a:solidFill>
              </a:rPr>
              <a:t>project ID and manager keyword </a:t>
            </a:r>
            <a:r>
              <a:rPr lang="en-US" sz="2400" dirty="0"/>
              <a:t>are required to access the manager’s page from the OPUS Projects gateway page: https://geodesy.noaa.gov/OPUS-Projects/OpusProjects.shtml</a:t>
            </a:r>
            <a:endParaRPr lang="en-US" sz="2400" dirty="0">
              <a:solidFill>
                <a:schemeClr val="bg1"/>
              </a:solidFill>
            </a:endParaRPr>
          </a:p>
        </p:txBody>
      </p:sp>
      <p:sp>
        <p:nvSpPr>
          <p:cNvPr id="19" name="Date Placeholder 18"/>
          <p:cNvSpPr>
            <a:spLocks noGrp="1"/>
          </p:cNvSpPr>
          <p:nvPr>
            <p:ph type="dt" sz="half" idx="10"/>
          </p:nvPr>
        </p:nvSpPr>
        <p:spPr/>
        <p:txBody>
          <a:bodyPr/>
          <a:lstStyle/>
          <a:p>
            <a:pPr>
              <a:defRPr/>
            </a:pPr>
            <a:r>
              <a:rPr lang="en-US"/>
              <a:t>2023-10-16</a:t>
            </a:r>
            <a:endParaRPr lang="en-US" dirty="0"/>
          </a:p>
        </p:txBody>
      </p:sp>
      <p:sp>
        <p:nvSpPr>
          <p:cNvPr id="20" name="Slide Number Placeholder 19"/>
          <p:cNvSpPr>
            <a:spLocks noGrp="1"/>
          </p:cNvSpPr>
          <p:nvPr>
            <p:ph type="sldNum" sz="quarter" idx="12"/>
          </p:nvPr>
        </p:nvSpPr>
        <p:spPr/>
        <p:txBody>
          <a:bodyPr/>
          <a:lstStyle/>
          <a:p>
            <a:pPr>
              <a:defRPr/>
            </a:pPr>
            <a:fld id="{73529DF9-F8E1-4220-8C8F-E52644C5560B}" type="slidenum">
              <a:rPr lang="en-US" smtClean="0"/>
              <a:pPr>
                <a:defRPr/>
              </a:pPr>
              <a:t>4</a:t>
            </a:fld>
            <a:endParaRPr lang="en-US"/>
          </a:p>
        </p:txBody>
      </p:sp>
      <p:sp>
        <p:nvSpPr>
          <p:cNvPr id="21" name="Footer Placeholder 20"/>
          <p:cNvSpPr>
            <a:spLocks noGrp="1"/>
          </p:cNvSpPr>
          <p:nvPr>
            <p:ph type="ftr" sz="quarter" idx="11"/>
          </p:nvPr>
        </p:nvSpPr>
        <p:spPr/>
        <p:txBody>
          <a:bodyPr/>
          <a:lstStyle/>
          <a:p>
            <a:pPr>
              <a:defRPr/>
            </a:pPr>
            <a:r>
              <a:rPr lang="en-US" dirty="0"/>
              <a:t>Step 4 : Network Adjustment</a:t>
            </a:r>
          </a:p>
        </p:txBody>
      </p:sp>
      <p:cxnSp>
        <p:nvCxnSpPr>
          <p:cNvPr id="8" name="Straight Arrow Connector 7">
            <a:extLst>
              <a:ext uri="{FF2B5EF4-FFF2-40B4-BE49-F238E27FC236}">
                <a16:creationId xmlns:a16="http://schemas.microsoft.com/office/drawing/2014/main" id="{416F1412-812C-42A8-B7FB-E19E5DA7AAE1}"/>
              </a:ext>
            </a:extLst>
          </p:cNvPr>
          <p:cNvCxnSpPr>
            <a:cxnSpLocks/>
          </p:cNvCxnSpPr>
          <p:nvPr/>
        </p:nvCxnSpPr>
        <p:spPr>
          <a:xfrm flipV="1">
            <a:off x="1951740" y="5120640"/>
            <a:ext cx="1428076" cy="871236"/>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0F8F23C2-4073-4DB4-9B33-E1CA7F132594}"/>
              </a:ext>
            </a:extLst>
          </p:cNvPr>
          <p:cNvSpPr/>
          <p:nvPr/>
        </p:nvSpPr>
        <p:spPr>
          <a:xfrm>
            <a:off x="5065986" y="4282635"/>
            <a:ext cx="875234" cy="196850"/>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93715E68-D6CA-4272-83C4-50AE1367203D}"/>
              </a:ext>
            </a:extLst>
          </p:cNvPr>
          <p:cNvSpPr/>
          <p:nvPr/>
        </p:nvSpPr>
        <p:spPr>
          <a:xfrm>
            <a:off x="5065986" y="4492185"/>
            <a:ext cx="875234" cy="196850"/>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750"/>
                            </p:stCondLst>
                            <p:childTnLst>
                              <p:par>
                                <p:cTn id="9" presetID="22" presetClass="entr" presetSubtype="8" fill="hold" nodeType="afterEffect">
                                  <p:stCondLst>
                                    <p:cond delay="25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D2ABE75E-9591-8776-0E6E-14048C96AD3F}"/>
              </a:ext>
            </a:extLst>
          </p:cNvPr>
          <p:cNvPicPr>
            <a:picLocks noChangeAspect="1"/>
          </p:cNvPicPr>
          <p:nvPr/>
        </p:nvPicPr>
        <p:blipFill>
          <a:blip r:embed="rId2"/>
          <a:stretch>
            <a:fillRect/>
          </a:stretch>
        </p:blipFill>
        <p:spPr>
          <a:xfrm>
            <a:off x="876762" y="1933762"/>
            <a:ext cx="7390476" cy="2990476"/>
          </a:xfrm>
          <a:prstGeom prst="rect">
            <a:avLst/>
          </a:prstGeom>
        </p:spPr>
      </p:pic>
      <p:pic>
        <p:nvPicPr>
          <p:cNvPr id="5" name="Picture 4">
            <a:extLst>
              <a:ext uri="{FF2B5EF4-FFF2-40B4-BE49-F238E27FC236}">
                <a16:creationId xmlns:a16="http://schemas.microsoft.com/office/drawing/2014/main" id="{34212752-5FE0-5EB4-F24E-9D1E0698795E}"/>
              </a:ext>
            </a:extLst>
          </p:cNvPr>
          <p:cNvPicPr>
            <a:picLocks noChangeAspect="1"/>
          </p:cNvPicPr>
          <p:nvPr/>
        </p:nvPicPr>
        <p:blipFill>
          <a:blip r:embed="rId3"/>
          <a:stretch>
            <a:fillRect/>
          </a:stretch>
        </p:blipFill>
        <p:spPr>
          <a:xfrm>
            <a:off x="0" y="0"/>
            <a:ext cx="9144000" cy="1457850"/>
          </a:xfrm>
          <a:prstGeom prst="rect">
            <a:avLst/>
          </a:prstGeom>
        </p:spPr>
      </p:pic>
      <p:sp>
        <p:nvSpPr>
          <p:cNvPr id="2" name="Date Placeholder 1">
            <a:extLst>
              <a:ext uri="{FF2B5EF4-FFF2-40B4-BE49-F238E27FC236}">
                <a16:creationId xmlns:a16="http://schemas.microsoft.com/office/drawing/2014/main" id="{74989C95-D987-4E72-B195-B06E32DDB5DF}"/>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87CC4294-3850-4527-BC66-A7F2229B26B7}"/>
              </a:ext>
            </a:extLst>
          </p:cNvPr>
          <p:cNvSpPr>
            <a:spLocks noGrp="1"/>
          </p:cNvSpPr>
          <p:nvPr>
            <p:ph type="ftr" sz="quarter" idx="11"/>
          </p:nvPr>
        </p:nvSpPr>
        <p:spPr/>
        <p:txBody>
          <a:bodyPr/>
          <a:lstStyle/>
          <a:p>
            <a:pPr>
              <a:defRPr/>
            </a:pPr>
            <a:r>
              <a:rPr lang="en-US"/>
              <a:t>Step 4 : Network Adjustment</a:t>
            </a:r>
            <a:endParaRPr lang="en-US" dirty="0"/>
          </a:p>
        </p:txBody>
      </p:sp>
      <p:sp>
        <p:nvSpPr>
          <p:cNvPr id="4" name="Slide Number Placeholder 3">
            <a:extLst>
              <a:ext uri="{FF2B5EF4-FFF2-40B4-BE49-F238E27FC236}">
                <a16:creationId xmlns:a16="http://schemas.microsoft.com/office/drawing/2014/main" id="{356FA14F-52D6-40F1-8ECB-11D4FC2AAA48}"/>
              </a:ext>
            </a:extLst>
          </p:cNvPr>
          <p:cNvSpPr>
            <a:spLocks noGrp="1"/>
          </p:cNvSpPr>
          <p:nvPr>
            <p:ph type="sldNum" sz="quarter" idx="12"/>
          </p:nvPr>
        </p:nvSpPr>
        <p:spPr/>
        <p:txBody>
          <a:bodyPr/>
          <a:lstStyle/>
          <a:p>
            <a:pPr>
              <a:defRPr/>
            </a:pPr>
            <a:fld id="{5A0A20C1-84A2-43C6-AE3D-B33835BB02C3}" type="slidenum">
              <a:rPr lang="en-US" smtClean="0"/>
              <a:pPr>
                <a:defRPr/>
              </a:pPr>
              <a:t>40</a:t>
            </a:fld>
            <a:endParaRPr lang="en-US"/>
          </a:p>
        </p:txBody>
      </p:sp>
      <p:sp>
        <p:nvSpPr>
          <p:cNvPr id="8" name="TextBox 7">
            <a:extLst>
              <a:ext uri="{FF2B5EF4-FFF2-40B4-BE49-F238E27FC236}">
                <a16:creationId xmlns:a16="http://schemas.microsoft.com/office/drawing/2014/main" id="{EA39D7DC-B4DD-46BE-B75B-FFED99549679}"/>
              </a:ext>
            </a:extLst>
          </p:cNvPr>
          <p:cNvSpPr txBox="1"/>
          <p:nvPr/>
        </p:nvSpPr>
        <p:spPr>
          <a:xfrm>
            <a:off x="457200" y="514993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Manage Data Files allows you to do several actions</a:t>
            </a:r>
          </a:p>
          <a:p>
            <a:pPr marL="457200" indent="-457200">
              <a:buAutoNum type="arabicParenR"/>
            </a:pPr>
            <a:r>
              <a:rPr lang="en-US" sz="2400" dirty="0">
                <a:solidFill>
                  <a:schemeClr val="bg1"/>
                </a:solidFill>
              </a:rPr>
              <a:t>Available or Remove from the project (this is not a “delete”)</a:t>
            </a:r>
          </a:p>
          <a:p>
            <a:pPr marL="457200" indent="-457200">
              <a:buAutoNum type="arabicParenR"/>
            </a:pPr>
            <a:r>
              <a:rPr lang="en-US" sz="2400" dirty="0">
                <a:solidFill>
                  <a:schemeClr val="bg1"/>
                </a:solidFill>
              </a:rPr>
              <a:t>Group with a different MARK ID instead.</a:t>
            </a:r>
          </a:p>
        </p:txBody>
      </p:sp>
      <p:sp>
        <p:nvSpPr>
          <p:cNvPr id="9" name="Rectangle 8">
            <a:extLst>
              <a:ext uri="{FF2B5EF4-FFF2-40B4-BE49-F238E27FC236}">
                <a16:creationId xmlns:a16="http://schemas.microsoft.com/office/drawing/2014/main" id="{89F57F4F-3999-4135-950A-BAEFA1A41E44}"/>
              </a:ext>
            </a:extLst>
          </p:cNvPr>
          <p:cNvSpPr/>
          <p:nvPr/>
        </p:nvSpPr>
        <p:spPr>
          <a:xfrm>
            <a:off x="6948170" y="20061"/>
            <a:ext cx="1145978" cy="345699"/>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96DE41C4-41B2-46E1-A02E-088535C37B1D}"/>
              </a:ext>
            </a:extLst>
          </p:cNvPr>
          <p:cNvCxnSpPr>
            <a:cxnSpLocks/>
            <a:stCxn id="9" idx="2"/>
            <a:endCxn id="14" idx="0"/>
          </p:cNvCxnSpPr>
          <p:nvPr/>
        </p:nvCxnSpPr>
        <p:spPr>
          <a:xfrm flipH="1">
            <a:off x="4572000" y="365760"/>
            <a:ext cx="2949159" cy="1568002"/>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D1A291F0-E71A-41DC-A7DD-110827CBA4C1}"/>
              </a:ext>
            </a:extLst>
          </p:cNvPr>
          <p:cNvSpPr/>
          <p:nvPr/>
        </p:nvSpPr>
        <p:spPr>
          <a:xfrm>
            <a:off x="1839595" y="3281362"/>
            <a:ext cx="1604645" cy="691197"/>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C8D5AC6-B37D-C055-1BFD-133526CB5B07}"/>
              </a:ext>
            </a:extLst>
          </p:cNvPr>
          <p:cNvSpPr/>
          <p:nvPr/>
        </p:nvSpPr>
        <p:spPr>
          <a:xfrm>
            <a:off x="3820477" y="3281362"/>
            <a:ext cx="1604645" cy="691197"/>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65839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750"/>
                            </p:stCondLst>
                            <p:childTnLst>
                              <p:par>
                                <p:cTn id="9" presetID="22" presetClass="entr" presetSubtype="1" fill="hold" nodeType="after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500"/>
                            </p:stCondLst>
                            <p:childTnLst>
                              <p:par>
                                <p:cTn id="13" presetID="22" presetClass="entr" presetSubtype="1" fill="hold" nodeType="afterEffect">
                                  <p:stCondLst>
                                    <p:cond delay="25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childTnLst>
                          </p:cTn>
                        </p:par>
                        <p:par>
                          <p:cTn id="16" fill="hold">
                            <p:stCondLst>
                              <p:cond delay="2250"/>
                            </p:stCondLst>
                            <p:childTnLst>
                              <p:par>
                                <p:cTn id="17" presetID="22" presetClass="entr" presetSubtype="1" fill="hold" grpId="0" nodeType="afterEffect">
                                  <p:stCondLst>
                                    <p:cond delay="25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childTnLst>
                          </p:cTn>
                        </p:par>
                        <p:par>
                          <p:cTn id="20" fill="hold">
                            <p:stCondLst>
                              <p:cond delay="3000"/>
                            </p:stCondLst>
                            <p:childTnLst>
                              <p:par>
                                <p:cTn id="21" presetID="22" presetClass="entr" presetSubtype="1" fill="hold" grpId="0" nodeType="afterEffect">
                                  <p:stCondLst>
                                    <p:cond delay="25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animBg="1"/>
      <p:bldP spid="1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9BA5090-B3F4-DDE2-9336-882CD62EFCA0}"/>
              </a:ext>
            </a:extLst>
          </p:cNvPr>
          <p:cNvPicPr>
            <a:picLocks noChangeAspect="1"/>
          </p:cNvPicPr>
          <p:nvPr/>
        </p:nvPicPr>
        <p:blipFill>
          <a:blip r:embed="rId2"/>
          <a:stretch>
            <a:fillRect/>
          </a:stretch>
        </p:blipFill>
        <p:spPr>
          <a:xfrm>
            <a:off x="0" y="0"/>
            <a:ext cx="9144000" cy="1457850"/>
          </a:xfrm>
          <a:prstGeom prst="rect">
            <a:avLst/>
          </a:prstGeom>
        </p:spPr>
      </p:pic>
      <p:sp>
        <p:nvSpPr>
          <p:cNvPr id="2" name="Date Placeholder 1">
            <a:extLst>
              <a:ext uri="{FF2B5EF4-FFF2-40B4-BE49-F238E27FC236}">
                <a16:creationId xmlns:a16="http://schemas.microsoft.com/office/drawing/2014/main" id="{74989C95-D987-4E72-B195-B06E32DDB5DF}"/>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87CC4294-3850-4527-BC66-A7F2229B26B7}"/>
              </a:ext>
            </a:extLst>
          </p:cNvPr>
          <p:cNvSpPr>
            <a:spLocks noGrp="1"/>
          </p:cNvSpPr>
          <p:nvPr>
            <p:ph type="ftr" sz="quarter" idx="11"/>
          </p:nvPr>
        </p:nvSpPr>
        <p:spPr/>
        <p:txBody>
          <a:bodyPr/>
          <a:lstStyle/>
          <a:p>
            <a:pPr>
              <a:defRPr/>
            </a:pPr>
            <a:r>
              <a:rPr lang="en-US"/>
              <a:t>Step 4 : Network Adjustment</a:t>
            </a:r>
            <a:endParaRPr lang="en-US" dirty="0"/>
          </a:p>
        </p:txBody>
      </p:sp>
      <p:sp>
        <p:nvSpPr>
          <p:cNvPr id="4" name="Slide Number Placeholder 3">
            <a:extLst>
              <a:ext uri="{FF2B5EF4-FFF2-40B4-BE49-F238E27FC236}">
                <a16:creationId xmlns:a16="http://schemas.microsoft.com/office/drawing/2014/main" id="{356FA14F-52D6-40F1-8ECB-11D4FC2AAA48}"/>
              </a:ext>
            </a:extLst>
          </p:cNvPr>
          <p:cNvSpPr>
            <a:spLocks noGrp="1"/>
          </p:cNvSpPr>
          <p:nvPr>
            <p:ph type="sldNum" sz="quarter" idx="12"/>
          </p:nvPr>
        </p:nvSpPr>
        <p:spPr/>
        <p:txBody>
          <a:bodyPr/>
          <a:lstStyle/>
          <a:p>
            <a:pPr>
              <a:defRPr/>
            </a:pPr>
            <a:fld id="{5A0A20C1-84A2-43C6-AE3D-B33835BB02C3}" type="slidenum">
              <a:rPr lang="en-US" smtClean="0"/>
              <a:pPr>
                <a:defRPr/>
              </a:pPr>
              <a:t>41</a:t>
            </a:fld>
            <a:endParaRPr lang="en-US"/>
          </a:p>
        </p:txBody>
      </p:sp>
      <p:sp>
        <p:nvSpPr>
          <p:cNvPr id="6" name="TextBox 5">
            <a:extLst>
              <a:ext uri="{FF2B5EF4-FFF2-40B4-BE49-F238E27FC236}">
                <a16:creationId xmlns:a16="http://schemas.microsoft.com/office/drawing/2014/main" id="{6864EDB4-EF3F-47C8-94B1-63CC614D3436}"/>
              </a:ext>
            </a:extLst>
          </p:cNvPr>
          <p:cNvSpPr txBox="1"/>
          <p:nvPr/>
        </p:nvSpPr>
        <p:spPr>
          <a:xfrm>
            <a:off x="457200" y="5149930"/>
            <a:ext cx="8229600"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Save Occupations saves the edits you made in the various boxes.</a:t>
            </a:r>
            <a:endParaRPr lang="en-US" sz="2400" dirty="0">
              <a:solidFill>
                <a:schemeClr val="bg1"/>
              </a:solidFill>
            </a:endParaRPr>
          </a:p>
        </p:txBody>
      </p:sp>
      <p:sp>
        <p:nvSpPr>
          <p:cNvPr id="7" name="Rectangle 6">
            <a:extLst>
              <a:ext uri="{FF2B5EF4-FFF2-40B4-BE49-F238E27FC236}">
                <a16:creationId xmlns:a16="http://schemas.microsoft.com/office/drawing/2014/main" id="{B3A14F3C-79E0-4701-B788-A229C61F431A}"/>
              </a:ext>
            </a:extLst>
          </p:cNvPr>
          <p:cNvSpPr/>
          <p:nvPr/>
        </p:nvSpPr>
        <p:spPr>
          <a:xfrm>
            <a:off x="8061960" y="0"/>
            <a:ext cx="1082040" cy="342900"/>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978F590-EDAB-3615-2BCD-0F9525F5DB5C}"/>
              </a:ext>
            </a:extLst>
          </p:cNvPr>
          <p:cNvPicPr>
            <a:picLocks noChangeAspect="1"/>
          </p:cNvPicPr>
          <p:nvPr/>
        </p:nvPicPr>
        <p:blipFill>
          <a:blip r:embed="rId3"/>
          <a:stretch>
            <a:fillRect/>
          </a:stretch>
        </p:blipFill>
        <p:spPr>
          <a:xfrm>
            <a:off x="2743428" y="2882900"/>
            <a:ext cx="4824316" cy="879433"/>
          </a:xfrm>
          <a:prstGeom prst="rect">
            <a:avLst/>
          </a:prstGeom>
        </p:spPr>
      </p:pic>
      <p:cxnSp>
        <p:nvCxnSpPr>
          <p:cNvPr id="11" name="Straight Arrow Connector 10">
            <a:extLst>
              <a:ext uri="{FF2B5EF4-FFF2-40B4-BE49-F238E27FC236}">
                <a16:creationId xmlns:a16="http://schemas.microsoft.com/office/drawing/2014/main" id="{F492EBA2-8518-588A-EC5E-344658A55EB7}"/>
              </a:ext>
            </a:extLst>
          </p:cNvPr>
          <p:cNvCxnSpPr>
            <a:cxnSpLocks/>
            <a:stCxn id="7" idx="2"/>
            <a:endCxn id="10" idx="0"/>
          </p:cNvCxnSpPr>
          <p:nvPr/>
        </p:nvCxnSpPr>
        <p:spPr>
          <a:xfrm flipH="1">
            <a:off x="5155586" y="342900"/>
            <a:ext cx="3447394" cy="254000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73786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750"/>
                            </p:stCondLst>
                            <p:childTnLst>
                              <p:par>
                                <p:cTn id="9" presetID="22" presetClass="entr" presetSubtype="1" fill="hold" nodeType="afterEffect">
                                  <p:stCondLst>
                                    <p:cond delay="25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500"/>
                            </p:stCondLst>
                            <p:childTnLst>
                              <p:par>
                                <p:cTn id="13" presetID="22" presetClass="entr" presetSubtype="1" fill="hold" nodeType="afterEffect">
                                  <p:stCondLst>
                                    <p:cond delay="25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9A17216-AC81-640A-8ED4-9D99166CBE3F}"/>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D75E4C89-AD9D-2F4C-353E-DFB727729E65}"/>
              </a:ext>
            </a:extLst>
          </p:cNvPr>
          <p:cNvSpPr>
            <a:spLocks noGrp="1"/>
          </p:cNvSpPr>
          <p:nvPr>
            <p:ph type="ftr" sz="quarter" idx="11"/>
          </p:nvPr>
        </p:nvSpPr>
        <p:spPr/>
        <p:txBody>
          <a:bodyPr/>
          <a:lstStyle/>
          <a:p>
            <a:pPr>
              <a:defRPr/>
            </a:pPr>
            <a:r>
              <a:rPr lang="en-US"/>
              <a:t>Step 4 : Network Adjustment</a:t>
            </a:r>
            <a:endParaRPr lang="en-US" dirty="0"/>
          </a:p>
        </p:txBody>
      </p:sp>
      <p:sp>
        <p:nvSpPr>
          <p:cNvPr id="4" name="Slide Number Placeholder 3">
            <a:extLst>
              <a:ext uri="{FF2B5EF4-FFF2-40B4-BE49-F238E27FC236}">
                <a16:creationId xmlns:a16="http://schemas.microsoft.com/office/drawing/2014/main" id="{5DEF372E-5A7D-FC7D-2EED-FD24BB7866EB}"/>
              </a:ext>
            </a:extLst>
          </p:cNvPr>
          <p:cNvSpPr>
            <a:spLocks noGrp="1"/>
          </p:cNvSpPr>
          <p:nvPr>
            <p:ph type="sldNum" sz="quarter" idx="12"/>
          </p:nvPr>
        </p:nvSpPr>
        <p:spPr/>
        <p:txBody>
          <a:bodyPr/>
          <a:lstStyle/>
          <a:p>
            <a:pPr>
              <a:defRPr/>
            </a:pPr>
            <a:fld id="{5A0A20C1-84A2-43C6-AE3D-B33835BB02C3}" type="slidenum">
              <a:rPr lang="en-US" smtClean="0"/>
              <a:pPr>
                <a:defRPr/>
              </a:pPr>
              <a:t>42</a:t>
            </a:fld>
            <a:endParaRPr lang="en-US"/>
          </a:p>
        </p:txBody>
      </p:sp>
      <p:pic>
        <p:nvPicPr>
          <p:cNvPr id="6" name="Picture 5">
            <a:extLst>
              <a:ext uri="{FF2B5EF4-FFF2-40B4-BE49-F238E27FC236}">
                <a16:creationId xmlns:a16="http://schemas.microsoft.com/office/drawing/2014/main" id="{5D76D0EF-2FAD-F5C8-FD29-E6D8C663F369}"/>
              </a:ext>
            </a:extLst>
          </p:cNvPr>
          <p:cNvPicPr>
            <a:picLocks noChangeAspect="1"/>
          </p:cNvPicPr>
          <p:nvPr/>
        </p:nvPicPr>
        <p:blipFill>
          <a:blip r:embed="rId2"/>
          <a:stretch>
            <a:fillRect/>
          </a:stretch>
        </p:blipFill>
        <p:spPr>
          <a:xfrm>
            <a:off x="0" y="2872740"/>
            <a:ext cx="9144000" cy="1112520"/>
          </a:xfrm>
          <a:prstGeom prst="rect">
            <a:avLst/>
          </a:prstGeom>
        </p:spPr>
      </p:pic>
      <p:sp>
        <p:nvSpPr>
          <p:cNvPr id="7" name="TextBox 6">
            <a:extLst>
              <a:ext uri="{FF2B5EF4-FFF2-40B4-BE49-F238E27FC236}">
                <a16:creationId xmlns:a16="http://schemas.microsoft.com/office/drawing/2014/main" id="{82674D54-A828-9FBB-7AB8-FBEB95733CBA}"/>
              </a:ext>
            </a:extLst>
          </p:cNvPr>
          <p:cNvSpPr txBox="1"/>
          <p:nvPr/>
        </p:nvSpPr>
        <p:spPr>
          <a:xfrm>
            <a:off x="457200" y="457200"/>
            <a:ext cx="8229600" cy="2308324"/>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Occupations table for GVX lists information about the GVX data files for this mark.  Note that the </a:t>
            </a:r>
            <a:r>
              <a:rPr lang="en-US" sz="2400" dirty="0">
                <a:solidFill>
                  <a:srgbClr val="FFC000"/>
                </a:solidFill>
              </a:rPr>
              <a:t>antenna serial number, receiver model, </a:t>
            </a:r>
            <a:r>
              <a:rPr lang="en-US" sz="2400" dirty="0">
                <a:solidFill>
                  <a:schemeClr val="bg1"/>
                </a:solidFill>
              </a:rPr>
              <a:t>and </a:t>
            </a:r>
            <a:r>
              <a:rPr lang="en-US" sz="2400" dirty="0">
                <a:solidFill>
                  <a:srgbClr val="FFC000"/>
                </a:solidFill>
              </a:rPr>
              <a:t>receiver serial number</a:t>
            </a:r>
            <a:r>
              <a:rPr lang="en-US" sz="2400" dirty="0"/>
              <a:t> information are captured via the GVX upload.  Check it for correctness. It can’t be edited or corrected here.  The information is required in Submit to NGS (</a:t>
            </a:r>
            <a:r>
              <a:rPr lang="en-US" sz="2400" dirty="0" err="1"/>
              <a:t>bluebooking</a:t>
            </a:r>
            <a:r>
              <a:rPr lang="en-US" sz="2400" dirty="0"/>
              <a:t>). </a:t>
            </a:r>
            <a:endParaRPr lang="en-US" sz="2400" dirty="0">
              <a:solidFill>
                <a:schemeClr val="bg1"/>
              </a:solidFill>
            </a:endParaRPr>
          </a:p>
        </p:txBody>
      </p:sp>
      <p:sp>
        <p:nvSpPr>
          <p:cNvPr id="8" name="Rectangle 7">
            <a:extLst>
              <a:ext uri="{FF2B5EF4-FFF2-40B4-BE49-F238E27FC236}">
                <a16:creationId xmlns:a16="http://schemas.microsoft.com/office/drawing/2014/main" id="{0B16B064-C8BF-801E-5AFB-4331081CB0F5}"/>
              </a:ext>
            </a:extLst>
          </p:cNvPr>
          <p:cNvSpPr/>
          <p:nvPr/>
        </p:nvSpPr>
        <p:spPr>
          <a:xfrm>
            <a:off x="5219700" y="3069844"/>
            <a:ext cx="3873500" cy="973519"/>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8FBF915C-673D-BABE-5257-700BA582452B}"/>
              </a:ext>
            </a:extLst>
          </p:cNvPr>
          <p:cNvSpPr txBox="1"/>
          <p:nvPr/>
        </p:nvSpPr>
        <p:spPr>
          <a:xfrm>
            <a:off x="1187450" y="4825970"/>
            <a:ext cx="3873500" cy="461665"/>
          </a:xfrm>
          <a:prstGeom prst="rect">
            <a:avLst/>
          </a:prstGeom>
          <a:solidFill>
            <a:srgbClr val="FFFF00">
              <a:alpha val="18000"/>
            </a:srgbClr>
          </a:solidFill>
          <a:ln w="25400">
            <a:solidFill>
              <a:srgbClr val="0070C0"/>
            </a:solidFill>
          </a:ln>
        </p:spPr>
        <p:txBody>
          <a:bodyPr wrap="square" rtlCol="0">
            <a:spAutoFit/>
          </a:bodyPr>
          <a:lstStyle/>
          <a:p>
            <a:r>
              <a:rPr lang="en-US" sz="1200" b="1" dirty="0"/>
              <a:t>You can INCLUDE/EXCLUDE a baseline.</a:t>
            </a:r>
          </a:p>
          <a:p>
            <a:r>
              <a:rPr lang="en-US" sz="1200" b="1" dirty="0"/>
              <a:t>Or, you can INCLUDE/EXCLUDE a specific vector.</a:t>
            </a:r>
          </a:p>
        </p:txBody>
      </p:sp>
      <p:cxnSp>
        <p:nvCxnSpPr>
          <p:cNvPr id="11" name="Straight Arrow Connector 10">
            <a:extLst>
              <a:ext uri="{FF2B5EF4-FFF2-40B4-BE49-F238E27FC236}">
                <a16:creationId xmlns:a16="http://schemas.microsoft.com/office/drawing/2014/main" id="{0A203850-33C7-DF36-9563-3717538A1386}"/>
              </a:ext>
            </a:extLst>
          </p:cNvPr>
          <p:cNvCxnSpPr>
            <a:cxnSpLocks/>
            <a:stCxn id="9" idx="1"/>
          </p:cNvCxnSpPr>
          <p:nvPr/>
        </p:nvCxnSpPr>
        <p:spPr>
          <a:xfrm flipH="1" flipV="1">
            <a:off x="165100" y="3688159"/>
            <a:ext cx="1022350" cy="1368644"/>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40D9658E-10D0-B179-9752-C685C5580771}"/>
              </a:ext>
            </a:extLst>
          </p:cNvPr>
          <p:cNvCxnSpPr>
            <a:cxnSpLocks/>
            <a:stCxn id="9" idx="1"/>
          </p:cNvCxnSpPr>
          <p:nvPr/>
        </p:nvCxnSpPr>
        <p:spPr>
          <a:xfrm flipH="1" flipV="1">
            <a:off x="954292" y="3757255"/>
            <a:ext cx="233158" cy="1299548"/>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8A62E29F-24BD-F122-9A8A-30A5922C4380}"/>
              </a:ext>
            </a:extLst>
          </p:cNvPr>
          <p:cNvSpPr txBox="1"/>
          <p:nvPr/>
        </p:nvSpPr>
        <p:spPr>
          <a:xfrm>
            <a:off x="4813300" y="5835670"/>
            <a:ext cx="3873500" cy="276999"/>
          </a:xfrm>
          <a:prstGeom prst="rect">
            <a:avLst/>
          </a:prstGeom>
          <a:solidFill>
            <a:srgbClr val="FFFF00">
              <a:alpha val="18000"/>
            </a:srgbClr>
          </a:solidFill>
          <a:ln w="25400">
            <a:solidFill>
              <a:srgbClr val="0070C0"/>
            </a:solidFill>
          </a:ln>
        </p:spPr>
        <p:txBody>
          <a:bodyPr wrap="square" rtlCol="0">
            <a:spAutoFit/>
          </a:bodyPr>
          <a:lstStyle/>
          <a:p>
            <a:r>
              <a:rPr lang="en-US" sz="1200" b="1" dirty="0"/>
              <a:t>Remember, to UPDATE GVX to save the changes.</a:t>
            </a:r>
          </a:p>
        </p:txBody>
      </p:sp>
      <p:cxnSp>
        <p:nvCxnSpPr>
          <p:cNvPr id="24" name="Straight Arrow Connector 23">
            <a:extLst>
              <a:ext uri="{FF2B5EF4-FFF2-40B4-BE49-F238E27FC236}">
                <a16:creationId xmlns:a16="http://schemas.microsoft.com/office/drawing/2014/main" id="{BD47B6D4-2620-F553-B910-6D3469047D44}"/>
              </a:ext>
            </a:extLst>
          </p:cNvPr>
          <p:cNvCxnSpPr>
            <a:cxnSpLocks/>
            <a:stCxn id="23" idx="0"/>
          </p:cNvCxnSpPr>
          <p:nvPr/>
        </p:nvCxnSpPr>
        <p:spPr>
          <a:xfrm flipV="1">
            <a:off x="6750050" y="2981325"/>
            <a:ext cx="1408112" cy="2854345"/>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26384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750"/>
                            </p:stCondLst>
                            <p:childTnLst>
                              <p:par>
                                <p:cTn id="9" presetID="22" presetClass="entr" presetSubtype="2" fill="hold" grpId="0" nodeType="afterEffect">
                                  <p:stCondLst>
                                    <p:cond delay="25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1500"/>
                            </p:stCondLst>
                            <p:childTnLst>
                              <p:par>
                                <p:cTn id="13" presetID="22" presetClass="entr" presetSubtype="2" fill="hold" nodeType="afterEffect">
                                  <p:stCondLst>
                                    <p:cond delay="250"/>
                                  </p:stCondLst>
                                  <p:childTnLst>
                                    <p:set>
                                      <p:cBhvr>
                                        <p:cTn id="14" dur="1" fill="hold">
                                          <p:stCondLst>
                                            <p:cond delay="0"/>
                                          </p:stCondLst>
                                        </p:cTn>
                                        <p:tgtEl>
                                          <p:spTgt spid="11"/>
                                        </p:tgtEl>
                                        <p:attrNameLst>
                                          <p:attrName>style.visibility</p:attrName>
                                        </p:attrNameLst>
                                      </p:cBhvr>
                                      <p:to>
                                        <p:strVal val="visible"/>
                                      </p:to>
                                    </p:set>
                                    <p:animEffect transition="in" filter="wipe(right)">
                                      <p:cBhvr>
                                        <p:cTn id="15" dur="500"/>
                                        <p:tgtEl>
                                          <p:spTgt spid="11"/>
                                        </p:tgtEl>
                                      </p:cBhvr>
                                    </p:animEffect>
                                  </p:childTnLst>
                                </p:cTn>
                              </p:par>
                            </p:childTnLst>
                          </p:cTn>
                        </p:par>
                        <p:par>
                          <p:cTn id="16" fill="hold">
                            <p:stCondLst>
                              <p:cond delay="2250"/>
                            </p:stCondLst>
                            <p:childTnLst>
                              <p:par>
                                <p:cTn id="17" presetID="22" presetClass="entr" presetSubtype="2" fill="hold" nodeType="afterEffect">
                                  <p:stCondLst>
                                    <p:cond delay="250"/>
                                  </p:stCondLst>
                                  <p:childTnLst>
                                    <p:set>
                                      <p:cBhvr>
                                        <p:cTn id="18" dur="1" fill="hold">
                                          <p:stCondLst>
                                            <p:cond delay="0"/>
                                          </p:stCondLst>
                                        </p:cTn>
                                        <p:tgtEl>
                                          <p:spTgt spid="12"/>
                                        </p:tgtEl>
                                        <p:attrNameLst>
                                          <p:attrName>style.visibility</p:attrName>
                                        </p:attrNameLst>
                                      </p:cBhvr>
                                      <p:to>
                                        <p:strVal val="visible"/>
                                      </p:to>
                                    </p:set>
                                    <p:animEffect transition="in" filter="wipe(right)">
                                      <p:cBhvr>
                                        <p:cTn id="19" dur="500"/>
                                        <p:tgtEl>
                                          <p:spTgt spid="12"/>
                                        </p:tgtEl>
                                      </p:cBhvr>
                                    </p:animEffect>
                                  </p:childTnLst>
                                </p:cTn>
                              </p:par>
                            </p:childTnLst>
                          </p:cTn>
                        </p:par>
                        <p:par>
                          <p:cTn id="20" fill="hold">
                            <p:stCondLst>
                              <p:cond delay="3000"/>
                            </p:stCondLst>
                            <p:childTnLst>
                              <p:par>
                                <p:cTn id="21" presetID="22" presetClass="entr" presetSubtype="4" fill="hold" grpId="0" nodeType="afterEffect">
                                  <p:stCondLst>
                                    <p:cond delay="25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childTnLst>
                          </p:cTn>
                        </p:par>
                        <p:par>
                          <p:cTn id="24" fill="hold">
                            <p:stCondLst>
                              <p:cond delay="3750"/>
                            </p:stCondLst>
                            <p:childTnLst>
                              <p:par>
                                <p:cTn id="25" presetID="22" presetClass="entr" presetSubtype="4" fill="hold" nodeType="afterEffect">
                                  <p:stCondLst>
                                    <p:cond delay="25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2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D05F859-52BE-2E3F-5770-C71483CBD1E5}"/>
              </a:ext>
            </a:extLst>
          </p:cNvPr>
          <p:cNvPicPr>
            <a:picLocks noChangeAspect="1"/>
          </p:cNvPicPr>
          <p:nvPr/>
        </p:nvPicPr>
        <p:blipFill>
          <a:blip r:embed="rId2"/>
          <a:stretch>
            <a:fillRect/>
          </a:stretch>
        </p:blipFill>
        <p:spPr>
          <a:xfrm>
            <a:off x="0" y="0"/>
            <a:ext cx="9144000" cy="3537404"/>
          </a:xfrm>
          <a:prstGeom prst="rect">
            <a:avLst/>
          </a:prstGeom>
        </p:spPr>
      </p:pic>
      <p:sp>
        <p:nvSpPr>
          <p:cNvPr id="2" name="Date Placeholder 1">
            <a:extLst>
              <a:ext uri="{FF2B5EF4-FFF2-40B4-BE49-F238E27FC236}">
                <a16:creationId xmlns:a16="http://schemas.microsoft.com/office/drawing/2014/main" id="{74989C95-D987-4E72-B195-B06E32DDB5DF}"/>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87CC4294-3850-4527-BC66-A7F2229B26B7}"/>
              </a:ext>
            </a:extLst>
          </p:cNvPr>
          <p:cNvSpPr>
            <a:spLocks noGrp="1"/>
          </p:cNvSpPr>
          <p:nvPr>
            <p:ph type="ftr" sz="quarter" idx="11"/>
          </p:nvPr>
        </p:nvSpPr>
        <p:spPr/>
        <p:txBody>
          <a:bodyPr/>
          <a:lstStyle/>
          <a:p>
            <a:pPr>
              <a:defRPr/>
            </a:pPr>
            <a:r>
              <a:rPr lang="en-US"/>
              <a:t>Step 4 : Network Adjustment</a:t>
            </a:r>
            <a:endParaRPr lang="en-US" dirty="0"/>
          </a:p>
        </p:txBody>
      </p:sp>
      <p:sp>
        <p:nvSpPr>
          <p:cNvPr id="4" name="Slide Number Placeholder 3">
            <a:extLst>
              <a:ext uri="{FF2B5EF4-FFF2-40B4-BE49-F238E27FC236}">
                <a16:creationId xmlns:a16="http://schemas.microsoft.com/office/drawing/2014/main" id="{356FA14F-52D6-40F1-8ECB-11D4FC2AAA48}"/>
              </a:ext>
            </a:extLst>
          </p:cNvPr>
          <p:cNvSpPr>
            <a:spLocks noGrp="1"/>
          </p:cNvSpPr>
          <p:nvPr>
            <p:ph type="sldNum" sz="quarter" idx="12"/>
          </p:nvPr>
        </p:nvSpPr>
        <p:spPr/>
        <p:txBody>
          <a:bodyPr/>
          <a:lstStyle/>
          <a:p>
            <a:pPr>
              <a:defRPr/>
            </a:pPr>
            <a:fld id="{5A0A20C1-84A2-43C6-AE3D-B33835BB02C3}" type="slidenum">
              <a:rPr lang="en-US" smtClean="0"/>
              <a:pPr>
                <a:defRPr/>
              </a:pPr>
              <a:t>43</a:t>
            </a:fld>
            <a:endParaRPr lang="en-US"/>
          </a:p>
        </p:txBody>
      </p:sp>
      <p:sp>
        <p:nvSpPr>
          <p:cNvPr id="9" name="TextBox 8">
            <a:extLst>
              <a:ext uri="{FF2B5EF4-FFF2-40B4-BE49-F238E27FC236}">
                <a16:creationId xmlns:a16="http://schemas.microsoft.com/office/drawing/2014/main" id="{6F4D62CE-9F83-4A56-A5EB-9DAA753B3BC2}"/>
              </a:ext>
            </a:extLst>
          </p:cNvPr>
          <p:cNvSpPr txBox="1"/>
          <p:nvPr/>
        </p:nvSpPr>
        <p:spPr>
          <a:xfrm>
            <a:off x="457200" y="514993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Manage Coordinates Table shows many items of important information and allows control over much of the coordinate information.</a:t>
            </a:r>
            <a:endParaRPr lang="en-US" sz="2400" dirty="0">
              <a:solidFill>
                <a:schemeClr val="bg1"/>
              </a:solidFill>
            </a:endParaRPr>
          </a:p>
        </p:txBody>
      </p:sp>
      <p:sp>
        <p:nvSpPr>
          <p:cNvPr id="12" name="Rectangle 11">
            <a:extLst>
              <a:ext uri="{FF2B5EF4-FFF2-40B4-BE49-F238E27FC236}">
                <a16:creationId xmlns:a16="http://schemas.microsoft.com/office/drawing/2014/main" id="{895F03D6-1D37-409C-A33E-4855745D2BFF}"/>
              </a:ext>
            </a:extLst>
          </p:cNvPr>
          <p:cNvSpPr/>
          <p:nvPr/>
        </p:nvSpPr>
        <p:spPr>
          <a:xfrm>
            <a:off x="2119630" y="12441"/>
            <a:ext cx="2274570" cy="335185"/>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a:extLst>
              <a:ext uri="{FF2B5EF4-FFF2-40B4-BE49-F238E27FC236}">
                <a16:creationId xmlns:a16="http://schemas.microsoft.com/office/drawing/2014/main" id="{A73C5FAA-6E20-4776-8546-A5954A98C1AE}"/>
              </a:ext>
            </a:extLst>
          </p:cNvPr>
          <p:cNvCxnSpPr>
            <a:cxnSpLocks/>
            <a:stCxn id="12" idx="2"/>
            <a:endCxn id="18" idx="0"/>
          </p:cNvCxnSpPr>
          <p:nvPr/>
        </p:nvCxnSpPr>
        <p:spPr>
          <a:xfrm flipH="1">
            <a:off x="3138848" y="347626"/>
            <a:ext cx="118067" cy="3523061"/>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7A1ECDA1-65DF-43FD-89DD-D14343114DC8}"/>
              </a:ext>
            </a:extLst>
          </p:cNvPr>
          <p:cNvSpPr txBox="1"/>
          <p:nvPr/>
        </p:nvSpPr>
        <p:spPr>
          <a:xfrm rot="21046040">
            <a:off x="6229282" y="3903552"/>
            <a:ext cx="2766827" cy="646331"/>
          </a:xfrm>
          <a:prstGeom prst="rect">
            <a:avLst/>
          </a:prstGeom>
          <a:noFill/>
        </p:spPr>
        <p:txBody>
          <a:bodyPr wrap="square" rtlCol="0">
            <a:spAutoFit/>
          </a:bodyPr>
          <a:lstStyle/>
          <a:p>
            <a:r>
              <a:rPr lang="en-US" sz="1200" b="1" i="1" dirty="0">
                <a:solidFill>
                  <a:srgbClr val="0070C0"/>
                </a:solidFill>
              </a:rPr>
              <a:t>If you’re wondering what is the A-PRIORI coordinate for a Mark, it is here.</a:t>
            </a:r>
          </a:p>
        </p:txBody>
      </p:sp>
      <p:pic>
        <p:nvPicPr>
          <p:cNvPr id="18" name="Picture 17">
            <a:extLst>
              <a:ext uri="{FF2B5EF4-FFF2-40B4-BE49-F238E27FC236}">
                <a16:creationId xmlns:a16="http://schemas.microsoft.com/office/drawing/2014/main" id="{75FB4843-3198-ADB4-D0CE-2268C34A5E5F}"/>
              </a:ext>
            </a:extLst>
          </p:cNvPr>
          <p:cNvPicPr>
            <a:picLocks noChangeAspect="1"/>
          </p:cNvPicPr>
          <p:nvPr/>
        </p:nvPicPr>
        <p:blipFill>
          <a:blip r:embed="rId3"/>
          <a:stretch>
            <a:fillRect/>
          </a:stretch>
        </p:blipFill>
        <p:spPr>
          <a:xfrm>
            <a:off x="257895" y="3870687"/>
            <a:ext cx="5761905" cy="1076190"/>
          </a:xfrm>
          <a:prstGeom prst="rect">
            <a:avLst/>
          </a:prstGeom>
        </p:spPr>
      </p:pic>
      <p:sp>
        <p:nvSpPr>
          <p:cNvPr id="20" name="Rectangle 19">
            <a:extLst>
              <a:ext uri="{FF2B5EF4-FFF2-40B4-BE49-F238E27FC236}">
                <a16:creationId xmlns:a16="http://schemas.microsoft.com/office/drawing/2014/main" id="{3D41398C-B0EF-D4FB-EDB9-BFE87F172182}"/>
              </a:ext>
            </a:extLst>
          </p:cNvPr>
          <p:cNvSpPr/>
          <p:nvPr/>
        </p:nvSpPr>
        <p:spPr>
          <a:xfrm>
            <a:off x="3054350" y="4597400"/>
            <a:ext cx="2603500" cy="226068"/>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8473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750"/>
                            </p:stCondLst>
                            <p:childTnLst>
                              <p:par>
                                <p:cTn id="9" presetID="22" presetClass="entr" presetSubtype="1" fill="hold" nodeType="afterEffect">
                                  <p:stCondLst>
                                    <p:cond delay="25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500"/>
                            </p:stCondLst>
                            <p:childTnLst>
                              <p:par>
                                <p:cTn id="13" presetID="22" presetClass="entr" presetSubtype="8" fill="hold" nodeType="afterEffect">
                                  <p:stCondLst>
                                    <p:cond delay="25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3000"/>
                            </p:stCondLst>
                            <p:childTnLst>
                              <p:par>
                                <p:cTn id="21" presetID="22" presetClass="entr" presetSubtype="8" fill="hold" grpId="0" nodeType="afterEffect">
                                  <p:stCondLst>
                                    <p:cond delay="25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2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592B217-D279-F3BF-A53C-FBA50E004D99}"/>
              </a:ext>
            </a:extLst>
          </p:cNvPr>
          <p:cNvPicPr>
            <a:picLocks noChangeAspect="1"/>
          </p:cNvPicPr>
          <p:nvPr/>
        </p:nvPicPr>
        <p:blipFill>
          <a:blip r:embed="rId2"/>
          <a:stretch>
            <a:fillRect/>
          </a:stretch>
        </p:blipFill>
        <p:spPr>
          <a:xfrm>
            <a:off x="0" y="0"/>
            <a:ext cx="9144000" cy="3537404"/>
          </a:xfrm>
          <a:prstGeom prst="rect">
            <a:avLst/>
          </a:prstGeom>
        </p:spPr>
      </p:pic>
      <p:sp>
        <p:nvSpPr>
          <p:cNvPr id="2" name="Date Placeholder 1">
            <a:extLst>
              <a:ext uri="{FF2B5EF4-FFF2-40B4-BE49-F238E27FC236}">
                <a16:creationId xmlns:a16="http://schemas.microsoft.com/office/drawing/2014/main" id="{74989C95-D987-4E72-B195-B06E32DDB5DF}"/>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87CC4294-3850-4527-BC66-A7F2229B26B7}"/>
              </a:ext>
            </a:extLst>
          </p:cNvPr>
          <p:cNvSpPr>
            <a:spLocks noGrp="1"/>
          </p:cNvSpPr>
          <p:nvPr>
            <p:ph type="ftr" sz="quarter" idx="11"/>
          </p:nvPr>
        </p:nvSpPr>
        <p:spPr/>
        <p:txBody>
          <a:bodyPr/>
          <a:lstStyle/>
          <a:p>
            <a:pPr>
              <a:defRPr/>
            </a:pPr>
            <a:r>
              <a:rPr lang="en-US"/>
              <a:t>Step 4 : Network Adjustment</a:t>
            </a:r>
            <a:endParaRPr lang="en-US" dirty="0"/>
          </a:p>
        </p:txBody>
      </p:sp>
      <p:sp>
        <p:nvSpPr>
          <p:cNvPr id="4" name="Slide Number Placeholder 3">
            <a:extLst>
              <a:ext uri="{FF2B5EF4-FFF2-40B4-BE49-F238E27FC236}">
                <a16:creationId xmlns:a16="http://schemas.microsoft.com/office/drawing/2014/main" id="{356FA14F-52D6-40F1-8ECB-11D4FC2AAA48}"/>
              </a:ext>
            </a:extLst>
          </p:cNvPr>
          <p:cNvSpPr>
            <a:spLocks noGrp="1"/>
          </p:cNvSpPr>
          <p:nvPr>
            <p:ph type="sldNum" sz="quarter" idx="12"/>
          </p:nvPr>
        </p:nvSpPr>
        <p:spPr/>
        <p:txBody>
          <a:bodyPr/>
          <a:lstStyle/>
          <a:p>
            <a:pPr>
              <a:defRPr/>
            </a:pPr>
            <a:fld id="{5A0A20C1-84A2-43C6-AE3D-B33835BB02C3}" type="slidenum">
              <a:rPr lang="en-US" smtClean="0"/>
              <a:pPr>
                <a:defRPr/>
              </a:pPr>
              <a:t>44</a:t>
            </a:fld>
            <a:endParaRPr lang="en-US"/>
          </a:p>
        </p:txBody>
      </p:sp>
      <p:sp>
        <p:nvSpPr>
          <p:cNvPr id="6" name="Rectangle 5">
            <a:extLst>
              <a:ext uri="{FF2B5EF4-FFF2-40B4-BE49-F238E27FC236}">
                <a16:creationId xmlns:a16="http://schemas.microsoft.com/office/drawing/2014/main" id="{A5D34179-B6A6-40E9-8E9A-4CA09593B10B}"/>
              </a:ext>
            </a:extLst>
          </p:cNvPr>
          <p:cNvSpPr/>
          <p:nvPr/>
        </p:nvSpPr>
        <p:spPr>
          <a:xfrm>
            <a:off x="7773882" y="164841"/>
            <a:ext cx="1289250" cy="342900"/>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DB144AFA-574E-4F56-9476-E72BF703100F}"/>
              </a:ext>
            </a:extLst>
          </p:cNvPr>
          <p:cNvCxnSpPr>
            <a:cxnSpLocks/>
            <a:stCxn id="6" idx="2"/>
            <a:endCxn id="11" idx="0"/>
          </p:cNvCxnSpPr>
          <p:nvPr/>
        </p:nvCxnSpPr>
        <p:spPr>
          <a:xfrm flipH="1">
            <a:off x="6312355" y="507741"/>
            <a:ext cx="2106152" cy="2581563"/>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3DB56657-AE1F-41B8-BD3D-337B75469AD3}"/>
              </a:ext>
            </a:extLst>
          </p:cNvPr>
          <p:cNvSpPr txBox="1"/>
          <p:nvPr/>
        </p:nvSpPr>
        <p:spPr>
          <a:xfrm>
            <a:off x="249235" y="3678694"/>
            <a:ext cx="3396117" cy="2677656"/>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Manage Coordinates action button allows control over much of the coordinate information. If you make changes it will only affect this mark. It can be confusing.</a:t>
            </a:r>
            <a:endParaRPr lang="en-US" sz="2400" dirty="0">
              <a:solidFill>
                <a:schemeClr val="bg1"/>
              </a:solidFill>
            </a:endParaRPr>
          </a:p>
        </p:txBody>
      </p:sp>
      <p:pic>
        <p:nvPicPr>
          <p:cNvPr id="11" name="Picture 10">
            <a:extLst>
              <a:ext uri="{FF2B5EF4-FFF2-40B4-BE49-F238E27FC236}">
                <a16:creationId xmlns:a16="http://schemas.microsoft.com/office/drawing/2014/main" id="{B190E653-C3FA-E04A-9F9C-782E83843D7F}"/>
              </a:ext>
            </a:extLst>
          </p:cNvPr>
          <p:cNvPicPr>
            <a:picLocks noChangeAspect="1"/>
          </p:cNvPicPr>
          <p:nvPr/>
        </p:nvPicPr>
        <p:blipFill>
          <a:blip r:embed="rId3"/>
          <a:stretch>
            <a:fillRect/>
          </a:stretch>
        </p:blipFill>
        <p:spPr>
          <a:xfrm>
            <a:off x="3791631" y="3089304"/>
            <a:ext cx="5041448" cy="3164172"/>
          </a:xfrm>
          <a:prstGeom prst="rect">
            <a:avLst/>
          </a:prstGeom>
        </p:spPr>
      </p:pic>
    </p:spTree>
    <p:extLst>
      <p:ext uri="{BB962C8B-B14F-4D97-AF65-F5344CB8AC3E}">
        <p14:creationId xmlns:p14="http://schemas.microsoft.com/office/powerpoint/2010/main" val="1491630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750"/>
                            </p:stCondLst>
                            <p:childTnLst>
                              <p:par>
                                <p:cTn id="9" presetID="22" presetClass="entr" presetSubtype="1" fill="hold" nodeType="afterEffect">
                                  <p:stCondLst>
                                    <p:cond delay="25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500"/>
                            </p:stCondLst>
                            <p:childTnLst>
                              <p:par>
                                <p:cTn id="13" presetID="22" presetClass="entr" presetSubtype="1" fill="hold" nodeType="afterEffect">
                                  <p:stCondLst>
                                    <p:cond delay="25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FE1AE5B-3E33-6E7A-764A-10770BFFE8A3}"/>
              </a:ext>
            </a:extLst>
          </p:cNvPr>
          <p:cNvPicPr>
            <a:picLocks noChangeAspect="1"/>
          </p:cNvPicPr>
          <p:nvPr/>
        </p:nvPicPr>
        <p:blipFill>
          <a:blip r:embed="rId2"/>
          <a:stretch>
            <a:fillRect/>
          </a:stretch>
        </p:blipFill>
        <p:spPr>
          <a:xfrm>
            <a:off x="0" y="24239"/>
            <a:ext cx="9144000" cy="6809521"/>
          </a:xfrm>
          <a:prstGeom prst="rect">
            <a:avLst/>
          </a:prstGeom>
        </p:spPr>
      </p:pic>
      <p:sp>
        <p:nvSpPr>
          <p:cNvPr id="2" name="Date Placeholder 1">
            <a:extLst>
              <a:ext uri="{FF2B5EF4-FFF2-40B4-BE49-F238E27FC236}">
                <a16:creationId xmlns:a16="http://schemas.microsoft.com/office/drawing/2014/main" id="{74989C95-D987-4E72-B195-B06E32DDB5DF}"/>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87CC4294-3850-4527-BC66-A7F2229B26B7}"/>
              </a:ext>
            </a:extLst>
          </p:cNvPr>
          <p:cNvSpPr>
            <a:spLocks noGrp="1"/>
          </p:cNvSpPr>
          <p:nvPr>
            <p:ph type="ftr" sz="quarter" idx="11"/>
          </p:nvPr>
        </p:nvSpPr>
        <p:spPr/>
        <p:txBody>
          <a:bodyPr/>
          <a:lstStyle/>
          <a:p>
            <a:pPr>
              <a:defRPr/>
            </a:pPr>
            <a:r>
              <a:rPr lang="en-US"/>
              <a:t>Step 4 : Network Adjustment</a:t>
            </a:r>
            <a:endParaRPr lang="en-US" dirty="0"/>
          </a:p>
        </p:txBody>
      </p:sp>
      <p:sp>
        <p:nvSpPr>
          <p:cNvPr id="4" name="Slide Number Placeholder 3">
            <a:extLst>
              <a:ext uri="{FF2B5EF4-FFF2-40B4-BE49-F238E27FC236}">
                <a16:creationId xmlns:a16="http://schemas.microsoft.com/office/drawing/2014/main" id="{356FA14F-52D6-40F1-8ECB-11D4FC2AAA48}"/>
              </a:ext>
            </a:extLst>
          </p:cNvPr>
          <p:cNvSpPr>
            <a:spLocks noGrp="1"/>
          </p:cNvSpPr>
          <p:nvPr>
            <p:ph type="sldNum" sz="quarter" idx="12"/>
          </p:nvPr>
        </p:nvSpPr>
        <p:spPr/>
        <p:txBody>
          <a:bodyPr/>
          <a:lstStyle/>
          <a:p>
            <a:pPr>
              <a:defRPr/>
            </a:pPr>
            <a:fld id="{5A0A20C1-84A2-43C6-AE3D-B33835BB02C3}" type="slidenum">
              <a:rPr lang="en-US" smtClean="0"/>
              <a:pPr>
                <a:defRPr/>
              </a:pPr>
              <a:t>45</a:t>
            </a:fld>
            <a:endParaRPr lang="en-US"/>
          </a:p>
        </p:txBody>
      </p:sp>
      <p:sp>
        <p:nvSpPr>
          <p:cNvPr id="7" name="TextBox 6">
            <a:extLst>
              <a:ext uri="{FF2B5EF4-FFF2-40B4-BE49-F238E27FC236}">
                <a16:creationId xmlns:a16="http://schemas.microsoft.com/office/drawing/2014/main" id="{29814FC4-4F16-416B-B215-5C32F803F154}"/>
              </a:ext>
            </a:extLst>
          </p:cNvPr>
          <p:cNvSpPr txBox="1"/>
          <p:nvPr/>
        </p:nvSpPr>
        <p:spPr>
          <a:xfrm>
            <a:off x="457200" y="5149930"/>
            <a:ext cx="8229600" cy="132343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000" dirty="0"/>
              <a:t>The MARK Plots show the OPUS Static solutions in grey, the Session solutions in blue, the Adjustment solutions in green, and the GVX (RTK) solutions in magenta. You can toggle these on/off by clicking the “legend”. The error bars are also shown. The plot scales vary as needed.</a:t>
            </a:r>
            <a:endParaRPr lang="en-US" sz="2000" dirty="0">
              <a:solidFill>
                <a:schemeClr val="bg1"/>
              </a:solidFill>
            </a:endParaRPr>
          </a:p>
        </p:txBody>
      </p:sp>
      <p:sp>
        <p:nvSpPr>
          <p:cNvPr id="8" name="Rectangle 7">
            <a:extLst>
              <a:ext uri="{FF2B5EF4-FFF2-40B4-BE49-F238E27FC236}">
                <a16:creationId xmlns:a16="http://schemas.microsoft.com/office/drawing/2014/main" id="{099AE0F0-DDC8-4900-B9FB-3C60B09C6CCD}"/>
              </a:ext>
            </a:extLst>
          </p:cNvPr>
          <p:cNvSpPr/>
          <p:nvPr/>
        </p:nvSpPr>
        <p:spPr>
          <a:xfrm>
            <a:off x="82550" y="450850"/>
            <a:ext cx="8458200" cy="209550"/>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DFA2257-C456-73DF-3FA6-C1CAB7F397FA}"/>
              </a:ext>
            </a:extLst>
          </p:cNvPr>
          <p:cNvSpPr/>
          <p:nvPr/>
        </p:nvSpPr>
        <p:spPr>
          <a:xfrm>
            <a:off x="4392612" y="369887"/>
            <a:ext cx="523875" cy="371475"/>
          </a:xfrm>
          <a:prstGeom prst="ellipse">
            <a:avLst/>
          </a:prstGeom>
          <a:solidFill>
            <a:srgbClr val="FFFF00">
              <a:alpha val="6000"/>
            </a:srgbClr>
          </a:solid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2E2AEA31-7FDB-DC48-6169-BF5507121899}"/>
              </a:ext>
            </a:extLst>
          </p:cNvPr>
          <p:cNvSpPr/>
          <p:nvPr/>
        </p:nvSpPr>
        <p:spPr>
          <a:xfrm>
            <a:off x="3356292" y="369887"/>
            <a:ext cx="523875" cy="371475"/>
          </a:xfrm>
          <a:prstGeom prst="ellipse">
            <a:avLst/>
          </a:prstGeom>
          <a:solidFill>
            <a:srgbClr val="FFFF00">
              <a:alpha val="6000"/>
            </a:srgbClr>
          </a:solid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22FF79A6-E04A-727C-0B39-AE4F4398A67E}"/>
              </a:ext>
            </a:extLst>
          </p:cNvPr>
          <p:cNvSpPr/>
          <p:nvPr/>
        </p:nvSpPr>
        <p:spPr>
          <a:xfrm>
            <a:off x="2238056" y="369887"/>
            <a:ext cx="523875" cy="371475"/>
          </a:xfrm>
          <a:prstGeom prst="ellipse">
            <a:avLst/>
          </a:prstGeom>
          <a:solidFill>
            <a:srgbClr val="FFFF00">
              <a:alpha val="6000"/>
            </a:srgbClr>
          </a:solid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33FA2635-85FB-A92A-3236-10AA505F9C62}"/>
              </a:ext>
            </a:extLst>
          </p:cNvPr>
          <p:cNvSpPr/>
          <p:nvPr/>
        </p:nvSpPr>
        <p:spPr>
          <a:xfrm>
            <a:off x="5379083" y="369252"/>
            <a:ext cx="523875" cy="371475"/>
          </a:xfrm>
          <a:prstGeom prst="ellipse">
            <a:avLst/>
          </a:prstGeom>
          <a:solidFill>
            <a:srgbClr val="FFFF00">
              <a:alpha val="6000"/>
            </a:srgbClr>
          </a:solid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a:extLst>
              <a:ext uri="{FF2B5EF4-FFF2-40B4-BE49-F238E27FC236}">
                <a16:creationId xmlns:a16="http://schemas.microsoft.com/office/drawing/2014/main" id="{A8D0DB3B-4A79-E6D8-46F3-E2A2B8CF2958}"/>
              </a:ext>
            </a:extLst>
          </p:cNvPr>
          <p:cNvCxnSpPr>
            <a:cxnSpLocks/>
            <a:stCxn id="5" idx="3"/>
          </p:cNvCxnSpPr>
          <p:nvPr/>
        </p:nvCxnSpPr>
        <p:spPr>
          <a:xfrm flipH="1">
            <a:off x="3124200" y="686961"/>
            <a:ext cx="1345132" cy="1479895"/>
          </a:xfrm>
          <a:prstGeom prst="straightConnector1">
            <a:avLst/>
          </a:prstGeom>
          <a:ln w="22225">
            <a:solidFill>
              <a:schemeClr val="bg1">
                <a:lumMod val="65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93B9F091-8027-95F6-BCF4-30F2B9316F5C}"/>
              </a:ext>
            </a:extLst>
          </p:cNvPr>
          <p:cNvCxnSpPr>
            <a:cxnSpLocks/>
            <a:stCxn id="6" idx="3"/>
          </p:cNvCxnSpPr>
          <p:nvPr/>
        </p:nvCxnSpPr>
        <p:spPr>
          <a:xfrm flipH="1">
            <a:off x="2754678" y="686961"/>
            <a:ext cx="678334" cy="1713339"/>
          </a:xfrm>
          <a:prstGeom prst="straightConnector1">
            <a:avLst/>
          </a:prstGeom>
          <a:ln w="22225">
            <a:solidFill>
              <a:srgbClr val="0000CB"/>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624396A7-3EE5-53F3-3A0E-11B90BC21B15}"/>
              </a:ext>
            </a:extLst>
          </p:cNvPr>
          <p:cNvCxnSpPr>
            <a:cxnSpLocks/>
            <a:stCxn id="12" idx="3"/>
          </p:cNvCxnSpPr>
          <p:nvPr/>
        </p:nvCxnSpPr>
        <p:spPr>
          <a:xfrm flipH="1">
            <a:off x="3508375" y="686326"/>
            <a:ext cx="1947428" cy="2091799"/>
          </a:xfrm>
          <a:prstGeom prst="straightConnector1">
            <a:avLst/>
          </a:prstGeom>
          <a:ln w="22225">
            <a:solidFill>
              <a:srgbClr val="7920CB"/>
            </a:solidFill>
            <a:tailEnd type="triangle" w="lg" len="lg"/>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FE7D9172-048D-391B-3FD1-13D37B137152}"/>
              </a:ext>
            </a:extLst>
          </p:cNvPr>
          <p:cNvSpPr/>
          <p:nvPr/>
        </p:nvSpPr>
        <p:spPr>
          <a:xfrm>
            <a:off x="2688232" y="2149417"/>
            <a:ext cx="57784" cy="55563"/>
          </a:xfrm>
          <a:prstGeom prst="rect">
            <a:avLst/>
          </a:prstGeom>
          <a:solidFill>
            <a:srgbClr val="92D050">
              <a:alpha val="30000"/>
            </a:srgbClr>
          </a:solidFill>
          <a:ln w="127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BC9EFEFE-93BD-1AE2-EC31-595F30FEA63E}"/>
              </a:ext>
            </a:extLst>
          </p:cNvPr>
          <p:cNvSpPr/>
          <p:nvPr/>
        </p:nvSpPr>
        <p:spPr>
          <a:xfrm>
            <a:off x="6747181" y="2139073"/>
            <a:ext cx="57784" cy="55563"/>
          </a:xfrm>
          <a:prstGeom prst="rect">
            <a:avLst/>
          </a:prstGeom>
          <a:solidFill>
            <a:srgbClr val="92D050">
              <a:alpha val="30000"/>
            </a:srgbClr>
          </a:solidFill>
          <a:ln w="127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E0A158F9-8F5B-A6EB-29ED-E9D1ECBA72B3}"/>
              </a:ext>
            </a:extLst>
          </p:cNvPr>
          <p:cNvSpPr/>
          <p:nvPr/>
        </p:nvSpPr>
        <p:spPr>
          <a:xfrm>
            <a:off x="6827339" y="5009862"/>
            <a:ext cx="57784" cy="55563"/>
          </a:xfrm>
          <a:prstGeom prst="rect">
            <a:avLst/>
          </a:prstGeom>
          <a:solidFill>
            <a:srgbClr val="92D050">
              <a:alpha val="30000"/>
            </a:srgbClr>
          </a:solidFill>
          <a:ln w="127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B2EC9AB-AA0A-E3C7-7715-EE7B7C90D19B}"/>
              </a:ext>
            </a:extLst>
          </p:cNvPr>
          <p:cNvSpPr/>
          <p:nvPr/>
        </p:nvSpPr>
        <p:spPr>
          <a:xfrm>
            <a:off x="2491087" y="5001159"/>
            <a:ext cx="57784" cy="55563"/>
          </a:xfrm>
          <a:prstGeom prst="rect">
            <a:avLst/>
          </a:prstGeom>
          <a:solidFill>
            <a:srgbClr val="92D050">
              <a:alpha val="30000"/>
            </a:srgbClr>
          </a:solidFill>
          <a:ln w="127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Arrow Connector 32">
            <a:extLst>
              <a:ext uri="{FF2B5EF4-FFF2-40B4-BE49-F238E27FC236}">
                <a16:creationId xmlns:a16="http://schemas.microsoft.com/office/drawing/2014/main" id="{A2DCCC4B-9E61-5437-3004-9D1B8B757E09}"/>
              </a:ext>
            </a:extLst>
          </p:cNvPr>
          <p:cNvCxnSpPr>
            <a:cxnSpLocks/>
            <a:stCxn id="11" idx="4"/>
          </p:cNvCxnSpPr>
          <p:nvPr/>
        </p:nvCxnSpPr>
        <p:spPr>
          <a:xfrm>
            <a:off x="2499994" y="741362"/>
            <a:ext cx="217130" cy="1397711"/>
          </a:xfrm>
          <a:prstGeom prst="straightConnector1">
            <a:avLst/>
          </a:prstGeom>
          <a:ln w="22225">
            <a:solidFill>
              <a:srgbClr val="00B05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87132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750"/>
                            </p:stCondLst>
                            <p:childTnLst>
                              <p:par>
                                <p:cTn id="9" presetID="22" presetClass="entr" presetSubtype="1" fill="hold" grpId="0" nodeType="afterEffect">
                                  <p:stCondLst>
                                    <p:cond delay="25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500"/>
                            </p:stCondLst>
                            <p:childTnLst>
                              <p:par>
                                <p:cTn id="13" presetID="22" presetClass="entr" presetSubtype="1" fill="hold" nodeType="afterEffect">
                                  <p:stCondLst>
                                    <p:cond delay="25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par>
                          <p:cTn id="16" fill="hold">
                            <p:stCondLst>
                              <p:cond delay="2250"/>
                            </p:stCondLst>
                            <p:childTnLst>
                              <p:par>
                                <p:cTn id="17" presetID="22" presetClass="entr" presetSubtype="1" fill="hold" grpId="0" nodeType="afterEffect">
                                  <p:stCondLst>
                                    <p:cond delay="25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3000"/>
                            </p:stCondLst>
                            <p:childTnLst>
                              <p:par>
                                <p:cTn id="21" presetID="22" presetClass="entr" presetSubtype="1" fill="hold" nodeType="afterEffect">
                                  <p:stCondLst>
                                    <p:cond delay="25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childTnLst>
                          </p:cTn>
                        </p:par>
                        <p:par>
                          <p:cTn id="24" fill="hold">
                            <p:stCondLst>
                              <p:cond delay="3750"/>
                            </p:stCondLst>
                            <p:childTnLst>
                              <p:par>
                                <p:cTn id="25" presetID="22" presetClass="entr" presetSubtype="1" fill="hold" grpId="0" nodeType="afterEffect">
                                  <p:stCondLst>
                                    <p:cond delay="25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par>
                          <p:cTn id="28" fill="hold">
                            <p:stCondLst>
                              <p:cond delay="4500"/>
                            </p:stCondLst>
                            <p:childTnLst>
                              <p:par>
                                <p:cTn id="29" presetID="22" presetClass="entr" presetSubtype="1"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up)">
                                      <p:cBhvr>
                                        <p:cTn id="31" dur="500"/>
                                        <p:tgtEl>
                                          <p:spTgt spid="33"/>
                                        </p:tgtEl>
                                      </p:cBhvr>
                                    </p:animEffect>
                                  </p:childTnLst>
                                </p:cTn>
                              </p:par>
                            </p:childTnLst>
                          </p:cTn>
                        </p:par>
                        <p:par>
                          <p:cTn id="32" fill="hold">
                            <p:stCondLst>
                              <p:cond delay="5000"/>
                            </p:stCondLst>
                            <p:childTnLst>
                              <p:par>
                                <p:cTn id="33" presetID="22" presetClass="entr" presetSubtype="1" fill="hold" grpId="0" nodeType="afterEffect">
                                  <p:stCondLst>
                                    <p:cond delay="25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500"/>
                                        <p:tgtEl>
                                          <p:spTgt spid="12"/>
                                        </p:tgtEl>
                                      </p:cBhvr>
                                    </p:animEffect>
                                  </p:childTnLst>
                                </p:cTn>
                              </p:par>
                            </p:childTnLst>
                          </p:cTn>
                        </p:par>
                        <p:par>
                          <p:cTn id="36" fill="hold">
                            <p:stCondLst>
                              <p:cond delay="5750"/>
                            </p:stCondLst>
                            <p:childTnLst>
                              <p:par>
                                <p:cTn id="37" presetID="22" presetClass="entr" presetSubtype="1" fill="hold" nodeType="afterEffect">
                                  <p:stCondLst>
                                    <p:cond delay="250"/>
                                  </p:stCondLst>
                                  <p:childTnLst>
                                    <p:set>
                                      <p:cBhvr>
                                        <p:cTn id="38" dur="1" fill="hold">
                                          <p:stCondLst>
                                            <p:cond delay="0"/>
                                          </p:stCondLst>
                                        </p:cTn>
                                        <p:tgtEl>
                                          <p:spTgt spid="19"/>
                                        </p:tgtEl>
                                        <p:attrNameLst>
                                          <p:attrName>style.visibility</p:attrName>
                                        </p:attrNameLst>
                                      </p:cBhvr>
                                      <p:to>
                                        <p:strVal val="visible"/>
                                      </p:to>
                                    </p:set>
                                    <p:animEffect transition="in" filter="wipe(up)">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animBg="1"/>
      <p:bldP spid="6" grpId="0" animBg="1"/>
      <p:bldP spid="11" grpId="0" animBg="1"/>
      <p:bldP spid="1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7B45E33-4672-4D4B-A64D-81E452D3A703}"/>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C8E69328-F07E-4CAF-9123-570853C16C7E}"/>
              </a:ext>
            </a:extLst>
          </p:cNvPr>
          <p:cNvSpPr>
            <a:spLocks noGrp="1"/>
          </p:cNvSpPr>
          <p:nvPr>
            <p:ph type="ftr" sz="quarter" idx="11"/>
          </p:nvPr>
        </p:nvSpPr>
        <p:spPr/>
        <p:txBody>
          <a:bodyPr/>
          <a:lstStyle/>
          <a:p>
            <a:pPr>
              <a:defRPr/>
            </a:pPr>
            <a:r>
              <a:rPr lang="en-US"/>
              <a:t>Step 4 : Network Adjustment</a:t>
            </a:r>
            <a:endParaRPr lang="en-US" dirty="0"/>
          </a:p>
        </p:txBody>
      </p:sp>
      <p:sp>
        <p:nvSpPr>
          <p:cNvPr id="4" name="Slide Number Placeholder 3">
            <a:extLst>
              <a:ext uri="{FF2B5EF4-FFF2-40B4-BE49-F238E27FC236}">
                <a16:creationId xmlns:a16="http://schemas.microsoft.com/office/drawing/2014/main" id="{9BB2C32C-5091-4DD9-B79D-D74781C5CB5C}"/>
              </a:ext>
            </a:extLst>
          </p:cNvPr>
          <p:cNvSpPr>
            <a:spLocks noGrp="1"/>
          </p:cNvSpPr>
          <p:nvPr>
            <p:ph type="sldNum" sz="quarter" idx="12"/>
          </p:nvPr>
        </p:nvSpPr>
        <p:spPr/>
        <p:txBody>
          <a:bodyPr/>
          <a:lstStyle/>
          <a:p>
            <a:pPr>
              <a:defRPr/>
            </a:pPr>
            <a:fld id="{5A0A20C1-84A2-43C6-AE3D-B33835BB02C3}" type="slidenum">
              <a:rPr lang="en-US" smtClean="0"/>
              <a:pPr>
                <a:defRPr/>
              </a:pPr>
              <a:t>46</a:t>
            </a:fld>
            <a:endParaRPr lang="en-US"/>
          </a:p>
        </p:txBody>
      </p:sp>
      <p:sp>
        <p:nvSpPr>
          <p:cNvPr id="9" name="TextBox 8">
            <a:extLst>
              <a:ext uri="{FF2B5EF4-FFF2-40B4-BE49-F238E27FC236}">
                <a16:creationId xmlns:a16="http://schemas.microsoft.com/office/drawing/2014/main" id="{F8FBE0A2-3008-4F2E-9034-F6CEA0132D37}"/>
              </a:ext>
            </a:extLst>
          </p:cNvPr>
          <p:cNvSpPr txBox="1"/>
          <p:nvPr/>
        </p:nvSpPr>
        <p:spPr>
          <a:xfrm>
            <a:off x="457200" y="514993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MARK  Processing Results Table shows the tabular version of the Plots.</a:t>
            </a:r>
            <a:endParaRPr lang="en-US" sz="2400" dirty="0">
              <a:solidFill>
                <a:schemeClr val="bg1"/>
              </a:solidFill>
            </a:endParaRPr>
          </a:p>
        </p:txBody>
      </p:sp>
      <p:pic>
        <p:nvPicPr>
          <p:cNvPr id="6" name="Picture 5">
            <a:extLst>
              <a:ext uri="{FF2B5EF4-FFF2-40B4-BE49-F238E27FC236}">
                <a16:creationId xmlns:a16="http://schemas.microsoft.com/office/drawing/2014/main" id="{02CC188D-0597-8171-E19F-312204371A2B}"/>
              </a:ext>
            </a:extLst>
          </p:cNvPr>
          <p:cNvPicPr>
            <a:picLocks noChangeAspect="1"/>
          </p:cNvPicPr>
          <p:nvPr/>
        </p:nvPicPr>
        <p:blipFill>
          <a:blip r:embed="rId2"/>
          <a:stretch>
            <a:fillRect/>
          </a:stretch>
        </p:blipFill>
        <p:spPr>
          <a:xfrm>
            <a:off x="0" y="0"/>
            <a:ext cx="9144000" cy="2700398"/>
          </a:xfrm>
          <a:prstGeom prst="rect">
            <a:avLst/>
          </a:prstGeom>
        </p:spPr>
      </p:pic>
    </p:spTree>
    <p:extLst>
      <p:ext uri="{BB962C8B-B14F-4D97-AF65-F5344CB8AC3E}">
        <p14:creationId xmlns:p14="http://schemas.microsoft.com/office/powerpoint/2010/main" val="25576544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99046B4-8B13-4671-AB34-B7D069ACA70D}"/>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C34507DC-C5FD-41DD-82C6-8E0DE1FD8F3D}"/>
              </a:ext>
            </a:extLst>
          </p:cNvPr>
          <p:cNvSpPr>
            <a:spLocks noGrp="1"/>
          </p:cNvSpPr>
          <p:nvPr>
            <p:ph type="ftr" sz="quarter" idx="11"/>
          </p:nvPr>
        </p:nvSpPr>
        <p:spPr/>
        <p:txBody>
          <a:bodyPr/>
          <a:lstStyle/>
          <a:p>
            <a:pPr>
              <a:defRPr/>
            </a:pPr>
            <a:r>
              <a:rPr lang="en-US"/>
              <a:t>Step 4 : Network Adjustment</a:t>
            </a:r>
            <a:endParaRPr lang="en-US" dirty="0"/>
          </a:p>
        </p:txBody>
      </p:sp>
      <p:sp>
        <p:nvSpPr>
          <p:cNvPr id="4" name="Slide Number Placeholder 3">
            <a:extLst>
              <a:ext uri="{FF2B5EF4-FFF2-40B4-BE49-F238E27FC236}">
                <a16:creationId xmlns:a16="http://schemas.microsoft.com/office/drawing/2014/main" id="{D2AB45A4-C096-4C1E-AE19-D7A806609A02}"/>
              </a:ext>
            </a:extLst>
          </p:cNvPr>
          <p:cNvSpPr>
            <a:spLocks noGrp="1"/>
          </p:cNvSpPr>
          <p:nvPr>
            <p:ph type="sldNum" sz="quarter" idx="12"/>
          </p:nvPr>
        </p:nvSpPr>
        <p:spPr/>
        <p:txBody>
          <a:bodyPr/>
          <a:lstStyle/>
          <a:p>
            <a:pPr>
              <a:defRPr/>
            </a:pPr>
            <a:fld id="{5A0A20C1-84A2-43C6-AE3D-B33835BB02C3}" type="slidenum">
              <a:rPr lang="en-US" smtClean="0"/>
              <a:pPr>
                <a:defRPr/>
              </a:pPr>
              <a:t>47</a:t>
            </a:fld>
            <a:endParaRPr lang="en-US"/>
          </a:p>
        </p:txBody>
      </p:sp>
      <p:sp>
        <p:nvSpPr>
          <p:cNvPr id="5" name="TextBox 4">
            <a:extLst>
              <a:ext uri="{FF2B5EF4-FFF2-40B4-BE49-F238E27FC236}">
                <a16:creationId xmlns:a16="http://schemas.microsoft.com/office/drawing/2014/main" id="{5DBD47BE-9E7C-4CBD-BA31-5714EDB83EED}"/>
              </a:ext>
            </a:extLst>
          </p:cNvPr>
          <p:cNvSpPr txBox="1"/>
          <p:nvPr/>
        </p:nvSpPr>
        <p:spPr>
          <a:xfrm>
            <a:off x="746125" y="2423348"/>
            <a:ext cx="7651750" cy="584775"/>
          </a:xfrm>
          <a:prstGeom prst="rect">
            <a:avLst/>
          </a:prstGeom>
          <a:noFill/>
          <a:ln w="25400">
            <a:solidFill>
              <a:srgbClr val="0070C0"/>
            </a:solidFill>
          </a:ln>
        </p:spPr>
        <p:txBody>
          <a:bodyPr wrap="square" rtlCol="0">
            <a:spAutoFit/>
          </a:bodyPr>
          <a:lstStyle/>
          <a:p>
            <a:r>
              <a:rPr lang="en-US" sz="3200" dirty="0">
                <a:solidFill>
                  <a:srgbClr val="0070C0"/>
                </a:solidFill>
              </a:rPr>
              <a:t>Let’s return to the </a:t>
            </a:r>
            <a:r>
              <a:rPr lang="en-US" sz="3200" dirty="0">
                <a:solidFill>
                  <a:srgbClr val="FFC000"/>
                </a:solidFill>
              </a:rPr>
              <a:t>ORANGE</a:t>
            </a:r>
            <a:r>
              <a:rPr lang="en-US" sz="3200" dirty="0">
                <a:solidFill>
                  <a:srgbClr val="0070C0"/>
                </a:solidFill>
              </a:rPr>
              <a:t> mark 863F.</a:t>
            </a:r>
          </a:p>
        </p:txBody>
      </p:sp>
    </p:spTree>
    <p:extLst>
      <p:ext uri="{BB962C8B-B14F-4D97-AF65-F5344CB8AC3E}">
        <p14:creationId xmlns:p14="http://schemas.microsoft.com/office/powerpoint/2010/main" val="41043449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5F25DF3-5E86-8B22-8AF6-C25B1EB97EA2}"/>
              </a:ext>
            </a:extLst>
          </p:cNvPr>
          <p:cNvPicPr>
            <a:picLocks noChangeAspect="1"/>
          </p:cNvPicPr>
          <p:nvPr/>
        </p:nvPicPr>
        <p:blipFill>
          <a:blip r:embed="rId3"/>
          <a:stretch>
            <a:fillRect/>
          </a:stretch>
        </p:blipFill>
        <p:spPr>
          <a:xfrm>
            <a:off x="0" y="1622965"/>
            <a:ext cx="9144000" cy="3612070"/>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48</a:t>
            </a:fld>
            <a:endParaRPr lang="en-US"/>
          </a:p>
        </p:txBody>
      </p:sp>
      <p:sp>
        <p:nvSpPr>
          <p:cNvPr id="12" name="TextBox 11"/>
          <p:cNvSpPr txBox="1"/>
          <p:nvPr/>
        </p:nvSpPr>
        <p:spPr>
          <a:xfrm>
            <a:off x="457200" y="45720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Let’s change to the session 2021-048-A results to confirm our findings from that session’s page.</a:t>
            </a:r>
            <a:endParaRPr lang="en-US" sz="2400" dirty="0">
              <a:solidFill>
                <a:schemeClr val="bg1"/>
              </a:solidFill>
            </a:endParaRPr>
          </a:p>
        </p:txBody>
      </p:sp>
      <p:sp>
        <p:nvSpPr>
          <p:cNvPr id="8" name="Rectangle 7">
            <a:extLst>
              <a:ext uri="{FF2B5EF4-FFF2-40B4-BE49-F238E27FC236}">
                <a16:creationId xmlns:a16="http://schemas.microsoft.com/office/drawing/2014/main" id="{530E87B5-A550-11B7-CA26-7B967591C355}"/>
              </a:ext>
            </a:extLst>
          </p:cNvPr>
          <p:cNvSpPr/>
          <p:nvPr/>
        </p:nvSpPr>
        <p:spPr>
          <a:xfrm>
            <a:off x="2287905" y="1675486"/>
            <a:ext cx="2177416" cy="288274"/>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whitearrow.gif"/>
          <p:cNvPicPr>
            <a:picLocks noChangeAspect="1"/>
          </p:cNvPicPr>
          <p:nvPr/>
        </p:nvPicPr>
        <p:blipFill>
          <a:blip r:embed="rId4" cstate="print"/>
          <a:srcRect/>
          <a:stretch>
            <a:fillRect/>
          </a:stretch>
        </p:blipFill>
        <p:spPr bwMode="auto">
          <a:xfrm>
            <a:off x="4132613" y="1819623"/>
            <a:ext cx="439387" cy="439387"/>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750"/>
                            </p:stCondLst>
                            <p:childTnLst>
                              <p:par>
                                <p:cTn id="9" presetID="22" presetClass="entr" presetSubtype="4" fill="hold" grpId="0" nodeType="afterEffect">
                                  <p:stCondLst>
                                    <p:cond delay="25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57CC2DC-34EA-8CA5-85C3-0FA3B92333C0}"/>
              </a:ext>
            </a:extLst>
          </p:cNvPr>
          <p:cNvPicPr>
            <a:picLocks noChangeAspect="1"/>
          </p:cNvPicPr>
          <p:nvPr/>
        </p:nvPicPr>
        <p:blipFill>
          <a:blip r:embed="rId3"/>
          <a:stretch>
            <a:fillRect/>
          </a:stretch>
        </p:blipFill>
        <p:spPr>
          <a:xfrm>
            <a:off x="0" y="0"/>
            <a:ext cx="9144000" cy="6809521"/>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49</a:t>
            </a:fld>
            <a:endParaRPr lang="en-US"/>
          </a:p>
        </p:txBody>
      </p:sp>
      <p:sp>
        <p:nvSpPr>
          <p:cNvPr id="12" name="TextBox 11"/>
          <p:cNvSpPr txBox="1"/>
          <p:nvPr/>
        </p:nvSpPr>
        <p:spPr>
          <a:xfrm>
            <a:off x="457200" y="5529897"/>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dirty="0"/>
              <a:t>Continuing to scroll down the page, we’ll find the solution results plots. </a:t>
            </a:r>
          </a:p>
          <a:p>
            <a:r>
              <a:rPr lang="en-US" dirty="0"/>
              <a:t>Examining the plots, the 2021-048-A results for this mark do not look abnormal. Considering that the flagged values just exceed thresholds and the coordinates results agree well, there is no strong reason to omit mark 863F from this session.</a:t>
            </a:r>
            <a:endParaRPr lang="en-US" dirty="0">
              <a:solidFill>
                <a:schemeClr val="bg1"/>
              </a:solidFill>
            </a:endParaRPr>
          </a:p>
        </p:txBody>
      </p:sp>
      <p:sp>
        <p:nvSpPr>
          <p:cNvPr id="7" name="TextBox 6">
            <a:extLst>
              <a:ext uri="{FF2B5EF4-FFF2-40B4-BE49-F238E27FC236}">
                <a16:creationId xmlns:a16="http://schemas.microsoft.com/office/drawing/2014/main" id="{5688082F-010E-C321-10C9-2E4DABE2D6E9}"/>
              </a:ext>
            </a:extLst>
          </p:cNvPr>
          <p:cNvSpPr txBox="1"/>
          <p:nvPr/>
        </p:nvSpPr>
        <p:spPr>
          <a:xfrm>
            <a:off x="3962400" y="1114425"/>
            <a:ext cx="1057275" cy="276999"/>
          </a:xfrm>
          <a:prstGeom prst="rect">
            <a:avLst/>
          </a:prstGeom>
          <a:solidFill>
            <a:srgbClr val="FFFF00">
              <a:alpha val="6000"/>
            </a:srgbClr>
          </a:solidFill>
          <a:ln w="12700">
            <a:solidFill>
              <a:srgbClr val="FF0000"/>
            </a:solidFill>
          </a:ln>
        </p:spPr>
        <p:txBody>
          <a:bodyPr wrap="square" rtlCol="0">
            <a:spAutoFit/>
          </a:bodyPr>
          <a:lstStyle/>
          <a:p>
            <a:r>
              <a:rPr lang="en-US" sz="1200" b="1" dirty="0">
                <a:solidFill>
                  <a:srgbClr val="FF0000"/>
                </a:solidFill>
              </a:rPr>
              <a:t>2021-048-A</a:t>
            </a:r>
          </a:p>
        </p:txBody>
      </p:sp>
      <p:sp>
        <p:nvSpPr>
          <p:cNvPr id="8" name="Oval 7">
            <a:extLst>
              <a:ext uri="{FF2B5EF4-FFF2-40B4-BE49-F238E27FC236}">
                <a16:creationId xmlns:a16="http://schemas.microsoft.com/office/drawing/2014/main" id="{7F56096E-22D0-3A15-6CF8-C42366B34279}"/>
              </a:ext>
            </a:extLst>
          </p:cNvPr>
          <p:cNvSpPr/>
          <p:nvPr/>
        </p:nvSpPr>
        <p:spPr>
          <a:xfrm>
            <a:off x="2454275" y="2238375"/>
            <a:ext cx="523875" cy="371475"/>
          </a:xfrm>
          <a:prstGeom prst="ellipse">
            <a:avLst/>
          </a:prstGeom>
          <a:solidFill>
            <a:srgbClr val="FFFF00">
              <a:alpha val="6000"/>
            </a:srgbClr>
          </a:solid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0E6F7D02-F65E-6AFF-7C8A-05D35372665D}"/>
              </a:ext>
            </a:extLst>
          </p:cNvPr>
          <p:cNvSpPr/>
          <p:nvPr/>
        </p:nvSpPr>
        <p:spPr>
          <a:xfrm>
            <a:off x="6019800" y="1790700"/>
            <a:ext cx="523875" cy="371475"/>
          </a:xfrm>
          <a:prstGeom prst="ellipse">
            <a:avLst/>
          </a:prstGeom>
          <a:solidFill>
            <a:srgbClr val="FFFF00">
              <a:alpha val="6000"/>
            </a:srgbClr>
          </a:solid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2487EAF9-DAD4-4F22-E495-BAC85B496186}"/>
              </a:ext>
            </a:extLst>
          </p:cNvPr>
          <p:cNvSpPr/>
          <p:nvPr/>
        </p:nvSpPr>
        <p:spPr>
          <a:xfrm>
            <a:off x="1781175" y="4724400"/>
            <a:ext cx="523875" cy="371475"/>
          </a:xfrm>
          <a:prstGeom prst="ellipse">
            <a:avLst/>
          </a:prstGeom>
          <a:solidFill>
            <a:srgbClr val="FFFF00">
              <a:alpha val="6000"/>
            </a:srgbClr>
          </a:solid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5EB00556-1E38-BDBF-177E-2B28196DBF85}"/>
              </a:ext>
            </a:extLst>
          </p:cNvPr>
          <p:cNvSpPr/>
          <p:nvPr/>
        </p:nvSpPr>
        <p:spPr>
          <a:xfrm>
            <a:off x="6019799" y="5095875"/>
            <a:ext cx="523875" cy="371475"/>
          </a:xfrm>
          <a:prstGeom prst="ellipse">
            <a:avLst/>
          </a:prstGeom>
          <a:solidFill>
            <a:srgbClr val="FFFF00">
              <a:alpha val="6000"/>
            </a:srgbClr>
          </a:solid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Arrow Connector 13">
            <a:extLst>
              <a:ext uri="{FF2B5EF4-FFF2-40B4-BE49-F238E27FC236}">
                <a16:creationId xmlns:a16="http://schemas.microsoft.com/office/drawing/2014/main" id="{93E91188-870C-25A3-0B67-A0485EF708F2}"/>
              </a:ext>
            </a:extLst>
          </p:cNvPr>
          <p:cNvCxnSpPr>
            <a:cxnSpLocks/>
            <a:stCxn id="7" idx="2"/>
            <a:endCxn id="8" idx="7"/>
          </p:cNvCxnSpPr>
          <p:nvPr/>
        </p:nvCxnSpPr>
        <p:spPr>
          <a:xfrm flipH="1">
            <a:off x="2901430" y="1391424"/>
            <a:ext cx="1589608" cy="901352"/>
          </a:xfrm>
          <a:prstGeom prst="straightConnector1">
            <a:avLst/>
          </a:prstGeom>
          <a:ln w="158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83722D7-838A-D635-E362-67F4A225CA12}"/>
              </a:ext>
            </a:extLst>
          </p:cNvPr>
          <p:cNvCxnSpPr>
            <a:cxnSpLocks/>
            <a:stCxn id="7" idx="2"/>
            <a:endCxn id="9" idx="2"/>
          </p:cNvCxnSpPr>
          <p:nvPr/>
        </p:nvCxnSpPr>
        <p:spPr>
          <a:xfrm>
            <a:off x="4491038" y="1391424"/>
            <a:ext cx="1528762" cy="585014"/>
          </a:xfrm>
          <a:prstGeom prst="straightConnector1">
            <a:avLst/>
          </a:prstGeom>
          <a:ln w="158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0D52279F-35B7-D836-34DD-103DF08C3A07}"/>
              </a:ext>
            </a:extLst>
          </p:cNvPr>
          <p:cNvCxnSpPr>
            <a:cxnSpLocks/>
            <a:endCxn id="10" idx="7"/>
          </p:cNvCxnSpPr>
          <p:nvPr/>
        </p:nvCxnSpPr>
        <p:spPr>
          <a:xfrm flipH="1">
            <a:off x="2228330" y="1391424"/>
            <a:ext cx="2262707" cy="3387377"/>
          </a:xfrm>
          <a:prstGeom prst="straightConnector1">
            <a:avLst/>
          </a:prstGeom>
          <a:ln w="158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ACB269F1-E8DC-0ADA-8A0D-1B2473C12C15}"/>
              </a:ext>
            </a:extLst>
          </p:cNvPr>
          <p:cNvCxnSpPr>
            <a:cxnSpLocks/>
            <a:stCxn id="7" idx="2"/>
            <a:endCxn id="13" idx="1"/>
          </p:cNvCxnSpPr>
          <p:nvPr/>
        </p:nvCxnSpPr>
        <p:spPr>
          <a:xfrm>
            <a:off x="4491038" y="1391424"/>
            <a:ext cx="1605481" cy="3758852"/>
          </a:xfrm>
          <a:prstGeom prst="straightConnector1">
            <a:avLst/>
          </a:prstGeom>
          <a:ln w="158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25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1" fill="hold" nodeType="withEffect">
                                  <p:stCondLst>
                                    <p:cond delay="250"/>
                                  </p:stCondLst>
                                  <p:childTnLst>
                                    <p:set>
                                      <p:cBhvr>
                                        <p:cTn id="9" dur="1" fill="hold">
                                          <p:stCondLst>
                                            <p:cond delay="0"/>
                                          </p:stCondLst>
                                        </p:cTn>
                                        <p:tgtEl>
                                          <p:spTgt spid="21"/>
                                        </p:tgtEl>
                                        <p:attrNameLst>
                                          <p:attrName>style.visibility</p:attrName>
                                        </p:attrNameLst>
                                      </p:cBhvr>
                                      <p:to>
                                        <p:strVal val="visible"/>
                                      </p:to>
                                    </p:set>
                                    <p:animEffect transition="in" filter="wipe(up)">
                                      <p:cBhvr>
                                        <p:cTn id="10" dur="500"/>
                                        <p:tgtEl>
                                          <p:spTgt spid="21"/>
                                        </p:tgtEl>
                                      </p:cBhvr>
                                    </p:animEffect>
                                  </p:childTnLst>
                                </p:cTn>
                              </p:par>
                              <p:par>
                                <p:cTn id="11" presetID="22" presetClass="entr" presetSubtype="1" fill="hold" nodeType="withEffect">
                                  <p:stCondLst>
                                    <p:cond delay="250"/>
                                  </p:stCondLst>
                                  <p:childTnLst>
                                    <p:set>
                                      <p:cBhvr>
                                        <p:cTn id="12" dur="1" fill="hold">
                                          <p:stCondLst>
                                            <p:cond delay="0"/>
                                          </p:stCondLst>
                                        </p:cTn>
                                        <p:tgtEl>
                                          <p:spTgt spid="22"/>
                                        </p:tgtEl>
                                        <p:attrNameLst>
                                          <p:attrName>style.visibility</p:attrName>
                                        </p:attrNameLst>
                                      </p:cBhvr>
                                      <p:to>
                                        <p:strVal val="visible"/>
                                      </p:to>
                                    </p:set>
                                    <p:animEffect transition="in" filter="wipe(up)">
                                      <p:cBhvr>
                                        <p:cTn id="13" dur="500"/>
                                        <p:tgtEl>
                                          <p:spTgt spid="22"/>
                                        </p:tgtEl>
                                      </p:cBhvr>
                                    </p:animEffect>
                                  </p:childTnLst>
                                </p:cTn>
                              </p:par>
                              <p:par>
                                <p:cTn id="14" presetID="22" presetClass="entr" presetSubtype="1" fill="hold" nodeType="withEffect">
                                  <p:stCondLst>
                                    <p:cond delay="250"/>
                                  </p:stCondLst>
                                  <p:childTnLst>
                                    <p:set>
                                      <p:cBhvr>
                                        <p:cTn id="15" dur="1" fill="hold">
                                          <p:stCondLst>
                                            <p:cond delay="0"/>
                                          </p:stCondLst>
                                        </p:cTn>
                                        <p:tgtEl>
                                          <p:spTgt spid="23"/>
                                        </p:tgtEl>
                                        <p:attrNameLst>
                                          <p:attrName>style.visibility</p:attrName>
                                        </p:attrNameLst>
                                      </p:cBhvr>
                                      <p:to>
                                        <p:strVal val="visible"/>
                                      </p:to>
                                    </p:set>
                                    <p:animEffect transition="in" filter="wipe(up)">
                                      <p:cBhvr>
                                        <p:cTn id="16" dur="500"/>
                                        <p:tgtEl>
                                          <p:spTgt spid="23"/>
                                        </p:tgtEl>
                                      </p:cBhvr>
                                    </p:animEffect>
                                  </p:childTnLst>
                                </p:cTn>
                              </p:par>
                              <p:par>
                                <p:cTn id="17" presetID="22" presetClass="entr" presetSubtype="1" fill="hold" grpId="0" nodeType="withEffect">
                                  <p:stCondLst>
                                    <p:cond delay="25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par>
                                <p:cTn id="20" presetID="22" presetClass="entr" presetSubtype="1" fill="hold" grpId="0" nodeType="withEffect">
                                  <p:stCondLst>
                                    <p:cond delay="25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par>
                                <p:cTn id="23" presetID="22" presetClass="entr" presetSubtype="1" fill="hold" grpId="0" nodeType="withEffect">
                                  <p:stCondLst>
                                    <p:cond delay="25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500"/>
                                        <p:tgtEl>
                                          <p:spTgt spid="9"/>
                                        </p:tgtEl>
                                      </p:cBhvr>
                                    </p:animEffect>
                                  </p:childTnLst>
                                </p:cTn>
                              </p:par>
                              <p:par>
                                <p:cTn id="26" presetID="22" presetClass="entr" presetSubtype="1"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par>
                                <p:cTn id="29" presetID="22" presetClass="entr" presetSubtype="1" fill="hold" grpId="0" nodeType="withEffect">
                                  <p:stCondLst>
                                    <p:cond delay="25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93CC8EA-0018-FA14-AE79-CB8FE54D4991}"/>
              </a:ext>
            </a:extLst>
          </p:cNvPr>
          <p:cNvPicPr>
            <a:picLocks noChangeAspect="1"/>
          </p:cNvPicPr>
          <p:nvPr/>
        </p:nvPicPr>
        <p:blipFill>
          <a:blip r:embed="rId3"/>
          <a:stretch>
            <a:fillRect/>
          </a:stretch>
        </p:blipFill>
        <p:spPr>
          <a:xfrm>
            <a:off x="0" y="0"/>
            <a:ext cx="6041928" cy="6858000"/>
          </a:xfrm>
          <a:prstGeom prst="rect">
            <a:avLst/>
          </a:prstGeom>
        </p:spPr>
      </p:pic>
      <p:pic>
        <p:nvPicPr>
          <p:cNvPr id="3" name="Picture 2">
            <a:extLst>
              <a:ext uri="{FF2B5EF4-FFF2-40B4-BE49-F238E27FC236}">
                <a16:creationId xmlns:a16="http://schemas.microsoft.com/office/drawing/2014/main" id="{3CD02F05-DC39-293D-A670-F52357E8F3E1}"/>
              </a:ext>
            </a:extLst>
          </p:cNvPr>
          <p:cNvPicPr>
            <a:picLocks noChangeAspect="1"/>
          </p:cNvPicPr>
          <p:nvPr/>
        </p:nvPicPr>
        <p:blipFill>
          <a:blip r:embed="rId4"/>
          <a:stretch>
            <a:fillRect/>
          </a:stretch>
        </p:blipFill>
        <p:spPr>
          <a:xfrm>
            <a:off x="3379816" y="2120640"/>
            <a:ext cx="5609524" cy="3000000"/>
          </a:xfrm>
          <a:prstGeom prst="rect">
            <a:avLst/>
          </a:prstGeom>
        </p:spPr>
      </p:pic>
      <p:sp>
        <p:nvSpPr>
          <p:cNvPr id="19" name="Date Placeholder 18"/>
          <p:cNvSpPr>
            <a:spLocks noGrp="1"/>
          </p:cNvSpPr>
          <p:nvPr>
            <p:ph type="dt" sz="half" idx="10"/>
          </p:nvPr>
        </p:nvSpPr>
        <p:spPr/>
        <p:txBody>
          <a:bodyPr/>
          <a:lstStyle/>
          <a:p>
            <a:pPr>
              <a:defRPr/>
            </a:pPr>
            <a:r>
              <a:rPr lang="en-US"/>
              <a:t>2023-10-16</a:t>
            </a:r>
            <a:endParaRPr lang="en-US" dirty="0"/>
          </a:p>
        </p:txBody>
      </p:sp>
      <p:sp>
        <p:nvSpPr>
          <p:cNvPr id="20" name="Slide Number Placeholder 19"/>
          <p:cNvSpPr>
            <a:spLocks noGrp="1"/>
          </p:cNvSpPr>
          <p:nvPr>
            <p:ph type="sldNum" sz="quarter" idx="12"/>
          </p:nvPr>
        </p:nvSpPr>
        <p:spPr/>
        <p:txBody>
          <a:bodyPr/>
          <a:lstStyle/>
          <a:p>
            <a:pPr>
              <a:defRPr/>
            </a:pPr>
            <a:fld id="{73529DF9-F8E1-4220-8C8F-E52644C5560B}" type="slidenum">
              <a:rPr lang="en-US" smtClean="0"/>
              <a:pPr>
                <a:defRPr/>
              </a:pPr>
              <a:t>5</a:t>
            </a:fld>
            <a:endParaRPr lang="en-US"/>
          </a:p>
        </p:txBody>
      </p:sp>
      <p:sp>
        <p:nvSpPr>
          <p:cNvPr id="21" name="Footer Placeholder 20"/>
          <p:cNvSpPr>
            <a:spLocks noGrp="1"/>
          </p:cNvSpPr>
          <p:nvPr>
            <p:ph type="ftr" sz="quarter" idx="11"/>
          </p:nvPr>
        </p:nvSpPr>
        <p:spPr/>
        <p:txBody>
          <a:bodyPr/>
          <a:lstStyle/>
          <a:p>
            <a:pPr>
              <a:defRPr/>
            </a:pPr>
            <a:r>
              <a:rPr lang="en-US" dirty="0"/>
              <a:t>Step 4 : Network Adjustment</a:t>
            </a:r>
          </a:p>
        </p:txBody>
      </p:sp>
      <p:pic>
        <p:nvPicPr>
          <p:cNvPr id="10" name="Picture 4"/>
          <p:cNvPicPr>
            <a:picLocks noChangeAspect="1" noChangeArrowheads="1"/>
          </p:cNvPicPr>
          <p:nvPr/>
        </p:nvPicPr>
        <p:blipFill>
          <a:blip r:embed="rId5" cstate="print"/>
          <a:srcRect l="624" t="41240" r="871" b="8226"/>
          <a:stretch>
            <a:fillRect/>
          </a:stretch>
        </p:blipFill>
        <p:spPr bwMode="auto">
          <a:xfrm>
            <a:off x="1188109" y="1145407"/>
            <a:ext cx="4738255" cy="1626920"/>
          </a:xfrm>
          <a:prstGeom prst="rect">
            <a:avLst/>
          </a:prstGeom>
          <a:noFill/>
          <a:ln w="38100">
            <a:solidFill>
              <a:schemeClr val="tx2"/>
            </a:solidFill>
            <a:miter lim="800000"/>
            <a:headEnd/>
            <a:tailEnd/>
          </a:ln>
        </p:spPr>
      </p:pic>
      <p:sp>
        <p:nvSpPr>
          <p:cNvPr id="11" name="TextBox 10"/>
          <p:cNvSpPr txBox="1"/>
          <p:nvPr/>
        </p:nvSpPr>
        <p:spPr>
          <a:xfrm>
            <a:off x="457200" y="512064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project is always scanned for changes when accessed so the information will be up-to-date</a:t>
            </a:r>
            <a:r>
              <a:rPr lang="en-US" sz="2400" dirty="0">
                <a:solidFill>
                  <a:schemeClr val="bg1"/>
                </a:solidFill>
              </a:rPr>
              <a:t>.</a:t>
            </a:r>
          </a:p>
        </p:txBody>
      </p:sp>
      <p:cxnSp>
        <p:nvCxnSpPr>
          <p:cNvPr id="18" name="Straight Arrow Connector 17">
            <a:extLst>
              <a:ext uri="{FF2B5EF4-FFF2-40B4-BE49-F238E27FC236}">
                <a16:creationId xmlns:a16="http://schemas.microsoft.com/office/drawing/2014/main" id="{FE7B05AB-022A-4452-99F3-EF15F60B3747}"/>
              </a:ext>
            </a:extLst>
          </p:cNvPr>
          <p:cNvCxnSpPr>
            <a:cxnSpLocks/>
            <a:stCxn id="22" idx="0"/>
          </p:cNvCxnSpPr>
          <p:nvPr/>
        </p:nvCxnSpPr>
        <p:spPr>
          <a:xfrm flipH="1" flipV="1">
            <a:off x="3520966" y="2354317"/>
            <a:ext cx="214894" cy="1903358"/>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ED456676-2062-4275-A982-892080C26DFA}"/>
              </a:ext>
            </a:extLst>
          </p:cNvPr>
          <p:cNvSpPr/>
          <p:nvPr/>
        </p:nvSpPr>
        <p:spPr>
          <a:xfrm>
            <a:off x="3471219" y="4257675"/>
            <a:ext cx="529282" cy="228600"/>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25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750"/>
                            </p:stCondLst>
                            <p:childTnLst>
                              <p:par>
                                <p:cTn id="9" presetID="22" presetClass="entr" presetSubtype="4" fill="hold" nodeType="afterEffect">
                                  <p:stCondLst>
                                    <p:cond delay="25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500"/>
                                        <p:tgtEl>
                                          <p:spTgt spid="18"/>
                                        </p:tgtEl>
                                      </p:cBhvr>
                                    </p:animEffect>
                                  </p:childTnLst>
                                </p:cTn>
                              </p:par>
                            </p:childTnLst>
                          </p:cTn>
                        </p:par>
                        <p:par>
                          <p:cTn id="12" fill="hold">
                            <p:stCondLst>
                              <p:cond delay="1500"/>
                            </p:stCondLst>
                            <p:childTnLst>
                              <p:par>
                                <p:cTn id="13" presetID="22" presetClass="entr" presetSubtype="4" fill="hold" nodeType="afterEffect">
                                  <p:stCondLst>
                                    <p:cond delay="25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C6BD5D4-EE4F-A8A2-23B7-EF7DA66DAB5A}"/>
              </a:ext>
            </a:extLst>
          </p:cNvPr>
          <p:cNvPicPr>
            <a:picLocks noChangeAspect="1"/>
          </p:cNvPicPr>
          <p:nvPr/>
        </p:nvPicPr>
        <p:blipFill>
          <a:blip r:embed="rId3"/>
          <a:stretch>
            <a:fillRect/>
          </a:stretch>
        </p:blipFill>
        <p:spPr>
          <a:xfrm>
            <a:off x="0" y="0"/>
            <a:ext cx="9144000" cy="6451517"/>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50</a:t>
            </a:fld>
            <a:endParaRPr lang="en-US"/>
          </a:p>
        </p:txBody>
      </p:sp>
      <p:pic>
        <p:nvPicPr>
          <p:cNvPr id="8" name="Picture 7" descr="whitearrow.gif"/>
          <p:cNvPicPr>
            <a:picLocks noChangeAspect="1"/>
          </p:cNvPicPr>
          <p:nvPr/>
        </p:nvPicPr>
        <p:blipFill>
          <a:blip r:embed="rId4" cstate="print"/>
          <a:srcRect/>
          <a:stretch>
            <a:fillRect/>
          </a:stretch>
        </p:blipFill>
        <p:spPr bwMode="auto">
          <a:xfrm>
            <a:off x="814248" y="1308617"/>
            <a:ext cx="439387" cy="439387"/>
          </a:xfrm>
          <a:prstGeom prst="rect">
            <a:avLst/>
          </a:prstGeom>
          <a:noFill/>
          <a:ln w="9525">
            <a:noFill/>
            <a:miter lim="800000"/>
            <a:headEnd/>
            <a:tailEnd/>
          </a:ln>
        </p:spPr>
      </p:pic>
      <p:sp>
        <p:nvSpPr>
          <p:cNvPr id="3" name="TextBox 2">
            <a:extLst>
              <a:ext uri="{FF2B5EF4-FFF2-40B4-BE49-F238E27FC236}">
                <a16:creationId xmlns:a16="http://schemas.microsoft.com/office/drawing/2014/main" id="{9189A176-E693-CB6A-C531-78F59BC6C54A}"/>
              </a:ext>
            </a:extLst>
          </p:cNvPr>
          <p:cNvSpPr txBox="1"/>
          <p:nvPr/>
        </p:nvSpPr>
        <p:spPr>
          <a:xfrm>
            <a:off x="457200" y="6077247"/>
            <a:ext cx="8229600"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We’ll accept 863F “as is” and return to the manager’s page.</a:t>
            </a:r>
            <a:endParaRPr 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472D6B6-B10B-47C1-9C60-2479146A5623}"/>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771196E9-8A6E-47D5-919A-89F18CA66856}"/>
              </a:ext>
            </a:extLst>
          </p:cNvPr>
          <p:cNvSpPr>
            <a:spLocks noGrp="1"/>
          </p:cNvSpPr>
          <p:nvPr>
            <p:ph type="ftr" sz="quarter" idx="11"/>
          </p:nvPr>
        </p:nvSpPr>
        <p:spPr/>
        <p:txBody>
          <a:bodyPr/>
          <a:lstStyle/>
          <a:p>
            <a:pPr>
              <a:defRPr/>
            </a:pPr>
            <a:r>
              <a:rPr lang="en-US"/>
              <a:t>Step 4 : Network Adjustment</a:t>
            </a:r>
            <a:endParaRPr lang="en-US" dirty="0"/>
          </a:p>
        </p:txBody>
      </p:sp>
      <p:sp>
        <p:nvSpPr>
          <p:cNvPr id="4" name="Slide Number Placeholder 3">
            <a:extLst>
              <a:ext uri="{FF2B5EF4-FFF2-40B4-BE49-F238E27FC236}">
                <a16:creationId xmlns:a16="http://schemas.microsoft.com/office/drawing/2014/main" id="{FA15635E-08A8-49FE-A140-81E594C4F6D7}"/>
              </a:ext>
            </a:extLst>
          </p:cNvPr>
          <p:cNvSpPr>
            <a:spLocks noGrp="1"/>
          </p:cNvSpPr>
          <p:nvPr>
            <p:ph type="sldNum" sz="quarter" idx="12"/>
          </p:nvPr>
        </p:nvSpPr>
        <p:spPr/>
        <p:txBody>
          <a:bodyPr/>
          <a:lstStyle/>
          <a:p>
            <a:pPr>
              <a:defRPr/>
            </a:pPr>
            <a:fld id="{5A0A20C1-84A2-43C6-AE3D-B33835BB02C3}" type="slidenum">
              <a:rPr lang="en-US" smtClean="0"/>
              <a:pPr>
                <a:defRPr/>
              </a:pPr>
              <a:t>51</a:t>
            </a:fld>
            <a:endParaRPr lang="en-US"/>
          </a:p>
        </p:txBody>
      </p:sp>
      <p:sp>
        <p:nvSpPr>
          <p:cNvPr id="5" name="TextBox 4">
            <a:extLst>
              <a:ext uri="{FF2B5EF4-FFF2-40B4-BE49-F238E27FC236}">
                <a16:creationId xmlns:a16="http://schemas.microsoft.com/office/drawing/2014/main" id="{D67BC206-A961-42CE-9E34-EB354F6979ED}"/>
              </a:ext>
            </a:extLst>
          </p:cNvPr>
          <p:cNvSpPr txBox="1"/>
          <p:nvPr/>
        </p:nvSpPr>
        <p:spPr>
          <a:xfrm>
            <a:off x="2679700" y="2967335"/>
            <a:ext cx="4114800"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Return to the manager’s page.</a:t>
            </a:r>
            <a:endParaRPr lang="en-US" sz="2400" dirty="0">
              <a:solidFill>
                <a:schemeClr val="bg1"/>
              </a:solidFill>
            </a:endParaRPr>
          </a:p>
        </p:txBody>
      </p:sp>
    </p:spTree>
    <p:extLst>
      <p:ext uri="{BB962C8B-B14F-4D97-AF65-F5344CB8AC3E}">
        <p14:creationId xmlns:p14="http://schemas.microsoft.com/office/powerpoint/2010/main" val="5793006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908C4CF-61E8-AB33-2334-C0271935D846}"/>
              </a:ext>
            </a:extLst>
          </p:cNvPr>
          <p:cNvPicPr>
            <a:picLocks noChangeAspect="1"/>
          </p:cNvPicPr>
          <p:nvPr/>
        </p:nvPicPr>
        <p:blipFill rotWithShape="1">
          <a:blip r:embed="rId3"/>
          <a:srcRect b="25816"/>
          <a:stretch/>
        </p:blipFill>
        <p:spPr>
          <a:xfrm>
            <a:off x="0" y="0"/>
            <a:ext cx="9144000" cy="6721476"/>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52</a:t>
            </a:fld>
            <a:endParaRPr lang="en-US"/>
          </a:p>
        </p:txBody>
      </p:sp>
      <p:sp>
        <p:nvSpPr>
          <p:cNvPr id="11" name="TextBox 10"/>
          <p:cNvSpPr txBox="1"/>
          <p:nvPr/>
        </p:nvSpPr>
        <p:spPr>
          <a:xfrm>
            <a:off x="457200" y="5525353"/>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You may need to Refresh the manager’s page if you used the “Back” rather than the “Manager’s Page” button.</a:t>
            </a:r>
            <a:endParaRPr lang="en-US" sz="2400" dirty="0">
              <a:solidFill>
                <a:schemeClr val="bg1"/>
              </a:solidFill>
            </a:endParaRPr>
          </a:p>
        </p:txBody>
      </p:sp>
      <p:sp>
        <p:nvSpPr>
          <p:cNvPr id="7" name="Rectangle 6">
            <a:extLst>
              <a:ext uri="{FF2B5EF4-FFF2-40B4-BE49-F238E27FC236}">
                <a16:creationId xmlns:a16="http://schemas.microsoft.com/office/drawing/2014/main" id="{DFA73F49-C5B5-7658-E7CF-54B401395847}"/>
              </a:ext>
            </a:extLst>
          </p:cNvPr>
          <p:cNvSpPr/>
          <p:nvPr/>
        </p:nvSpPr>
        <p:spPr>
          <a:xfrm>
            <a:off x="627697" y="1023937"/>
            <a:ext cx="372428" cy="367665"/>
          </a:xfrm>
          <a:prstGeom prst="rect">
            <a:avLst/>
          </a:prstGeom>
          <a:solidFill>
            <a:srgbClr val="FF0000">
              <a:alpha val="18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a:extLst>
              <a:ext uri="{FF2B5EF4-FFF2-40B4-BE49-F238E27FC236}">
                <a16:creationId xmlns:a16="http://schemas.microsoft.com/office/drawing/2014/main" id="{FD77FE10-0A75-35A9-0CFD-7DBACE5814CE}"/>
              </a:ext>
            </a:extLst>
          </p:cNvPr>
          <p:cNvCxnSpPr>
            <a:cxnSpLocks/>
            <a:stCxn id="11" idx="0"/>
            <a:endCxn id="7" idx="2"/>
          </p:cNvCxnSpPr>
          <p:nvPr/>
        </p:nvCxnSpPr>
        <p:spPr>
          <a:xfrm flipH="1" flipV="1">
            <a:off x="813911" y="1391602"/>
            <a:ext cx="3758089" cy="4133751"/>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750"/>
                            </p:stCondLst>
                            <p:childTnLst>
                              <p:par>
                                <p:cTn id="9" presetID="22" presetClass="entr" presetSubtype="4" fill="hold" grpId="0" nodeType="afterEffect">
                                  <p:stCondLst>
                                    <p:cond delay="25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703E3A1-570A-D9E0-C763-4B671B348A6F}"/>
              </a:ext>
            </a:extLst>
          </p:cNvPr>
          <p:cNvPicPr>
            <a:picLocks noChangeAspect="1"/>
          </p:cNvPicPr>
          <p:nvPr/>
        </p:nvPicPr>
        <p:blipFill rotWithShape="1">
          <a:blip r:embed="rId3"/>
          <a:srcRect b="25816"/>
          <a:stretch/>
        </p:blipFill>
        <p:spPr>
          <a:xfrm>
            <a:off x="0" y="0"/>
            <a:ext cx="9144000" cy="6721476"/>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53</a:t>
            </a:fld>
            <a:endParaRPr lang="en-US"/>
          </a:p>
        </p:txBody>
      </p:sp>
      <p:sp>
        <p:nvSpPr>
          <p:cNvPr id="11" name="TextBox 10"/>
          <p:cNvSpPr txBox="1"/>
          <p:nvPr/>
        </p:nvSpPr>
        <p:spPr>
          <a:xfrm>
            <a:off x="457200" y="5525353"/>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Next, let’s set up and perform a network adjustment. Start by clicking the “Set up Adjustment” control button.</a:t>
            </a:r>
            <a:endParaRPr lang="en-US" sz="2400" dirty="0">
              <a:solidFill>
                <a:schemeClr val="bg1"/>
              </a:solidFill>
            </a:endParaRPr>
          </a:p>
        </p:txBody>
      </p:sp>
      <p:sp>
        <p:nvSpPr>
          <p:cNvPr id="14" name="Rectangle 13">
            <a:extLst>
              <a:ext uri="{FF2B5EF4-FFF2-40B4-BE49-F238E27FC236}">
                <a16:creationId xmlns:a16="http://schemas.microsoft.com/office/drawing/2014/main" id="{968E46CB-9307-4780-B5CF-D1CAF3C1236D}"/>
              </a:ext>
            </a:extLst>
          </p:cNvPr>
          <p:cNvSpPr/>
          <p:nvPr/>
        </p:nvSpPr>
        <p:spPr>
          <a:xfrm>
            <a:off x="0" y="3758941"/>
            <a:ext cx="1222476" cy="342900"/>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a:extLst>
              <a:ext uri="{FF2B5EF4-FFF2-40B4-BE49-F238E27FC236}">
                <a16:creationId xmlns:a16="http://schemas.microsoft.com/office/drawing/2014/main" id="{2FA454F0-B19C-480E-947C-231F1745789A}"/>
              </a:ext>
            </a:extLst>
          </p:cNvPr>
          <p:cNvCxnSpPr>
            <a:cxnSpLocks/>
            <a:stCxn id="11" idx="0"/>
            <a:endCxn id="14" idx="3"/>
          </p:cNvCxnSpPr>
          <p:nvPr/>
        </p:nvCxnSpPr>
        <p:spPr>
          <a:xfrm flipH="1" flipV="1">
            <a:off x="1222476" y="3930391"/>
            <a:ext cx="3349524" cy="1594962"/>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25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750"/>
                            </p:stCondLst>
                            <p:childTnLst>
                              <p:par>
                                <p:cTn id="9" presetID="22" presetClass="entr" presetSubtype="2" fill="hold" grpId="0" nodeType="afterEffect">
                                  <p:stCondLst>
                                    <p:cond delay="250"/>
                                  </p:stCondLst>
                                  <p:childTnLst>
                                    <p:set>
                                      <p:cBhvr>
                                        <p:cTn id="10" dur="1" fill="hold">
                                          <p:stCondLst>
                                            <p:cond delay="0"/>
                                          </p:stCondLst>
                                        </p:cTn>
                                        <p:tgtEl>
                                          <p:spTgt spid="14"/>
                                        </p:tgtEl>
                                        <p:attrNameLst>
                                          <p:attrName>style.visibility</p:attrName>
                                        </p:attrNameLst>
                                      </p:cBhvr>
                                      <p:to>
                                        <p:strVal val="visible"/>
                                      </p:to>
                                    </p:set>
                                    <p:animEffect transition="in" filter="wipe(right)">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54</a:t>
            </a:fld>
            <a:endParaRPr lang="en-US"/>
          </a:p>
        </p:txBody>
      </p:sp>
      <p:sp>
        <p:nvSpPr>
          <p:cNvPr id="11" name="TextBox 10"/>
          <p:cNvSpPr txBox="1"/>
          <p:nvPr/>
        </p:nvSpPr>
        <p:spPr>
          <a:xfrm>
            <a:off x="457200" y="982176"/>
            <a:ext cx="8229600" cy="489364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2400" dirty="0"/>
              <a:t>Before beginning a network adjustment, the session processing results for all marks should be examined and accepted.</a:t>
            </a:r>
          </a:p>
          <a:p>
            <a:endParaRPr lang="en-US" sz="2400" dirty="0"/>
          </a:p>
          <a:p>
            <a:r>
              <a:rPr lang="en-US" sz="2400" dirty="0"/>
              <a:t>If you’ve performed several alternate solutions for a given session, you must select which alternative solution is to be used in the adjustment.</a:t>
            </a:r>
          </a:p>
          <a:p>
            <a:endParaRPr lang="en-US" sz="2400" dirty="0"/>
          </a:p>
          <a:p>
            <a:r>
              <a:rPr lang="en-US" sz="2400" dirty="0"/>
              <a:t>It would illogical and incorrect to choose 2 or more alternative solutions of the same session in an adjustment – even though OPUS PROJECTS will let you do so!</a:t>
            </a:r>
          </a:p>
          <a:p>
            <a:endParaRPr lang="en-US" sz="2400" dirty="0"/>
          </a:p>
          <a:p>
            <a:r>
              <a:rPr lang="en-US" sz="2400" dirty="0"/>
              <a:t>This is why we advise that you retain the ROOT in your solution naming scheme!</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7AFDE31-C3CC-7A3F-EA7A-9A18C7123A96}"/>
              </a:ext>
            </a:extLst>
          </p:cNvPr>
          <p:cNvPicPr>
            <a:picLocks noChangeAspect="1"/>
          </p:cNvPicPr>
          <p:nvPr/>
        </p:nvPicPr>
        <p:blipFill rotWithShape="1">
          <a:blip r:embed="rId3"/>
          <a:srcRect b="25816"/>
          <a:stretch/>
        </p:blipFill>
        <p:spPr>
          <a:xfrm>
            <a:off x="0" y="0"/>
            <a:ext cx="9144000" cy="6721476"/>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55</a:t>
            </a:fld>
            <a:endParaRPr lang="en-US"/>
          </a:p>
        </p:txBody>
      </p:sp>
      <p:sp>
        <p:nvSpPr>
          <p:cNvPr id="12" name="Rectangle 11">
            <a:extLst>
              <a:ext uri="{FF2B5EF4-FFF2-40B4-BE49-F238E27FC236}">
                <a16:creationId xmlns:a16="http://schemas.microsoft.com/office/drawing/2014/main" id="{DB247DF8-9190-4067-8419-7087EDABF7A7}"/>
              </a:ext>
            </a:extLst>
          </p:cNvPr>
          <p:cNvSpPr/>
          <p:nvPr/>
        </p:nvSpPr>
        <p:spPr>
          <a:xfrm>
            <a:off x="25743" y="3758941"/>
            <a:ext cx="1222476" cy="342900"/>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Arrow Connector 13">
            <a:extLst>
              <a:ext uri="{FF2B5EF4-FFF2-40B4-BE49-F238E27FC236}">
                <a16:creationId xmlns:a16="http://schemas.microsoft.com/office/drawing/2014/main" id="{F8D84C51-1E86-4A95-8790-13BB4180B9C9}"/>
              </a:ext>
            </a:extLst>
          </p:cNvPr>
          <p:cNvCxnSpPr>
            <a:cxnSpLocks/>
            <a:stCxn id="12" idx="3"/>
            <a:endCxn id="10" idx="1"/>
          </p:cNvCxnSpPr>
          <p:nvPr/>
        </p:nvCxnSpPr>
        <p:spPr>
          <a:xfrm flipV="1">
            <a:off x="1248219" y="2867397"/>
            <a:ext cx="689419" cy="1062994"/>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57200" y="521208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There are many similarities between the network adjustment and session processing controls. As we did then, let’s focus on these controls but keep a small copy of the map.</a:t>
            </a:r>
            <a:endParaRPr lang="en-US" sz="2400" dirty="0">
              <a:solidFill>
                <a:schemeClr val="bg1"/>
              </a:solidFill>
            </a:endParaRPr>
          </a:p>
        </p:txBody>
      </p:sp>
      <p:pic>
        <p:nvPicPr>
          <p:cNvPr id="10" name="Picture 9">
            <a:extLst>
              <a:ext uri="{FF2B5EF4-FFF2-40B4-BE49-F238E27FC236}">
                <a16:creationId xmlns:a16="http://schemas.microsoft.com/office/drawing/2014/main" id="{AB05322E-0321-37A8-33D6-D787011DC359}"/>
              </a:ext>
            </a:extLst>
          </p:cNvPr>
          <p:cNvPicPr>
            <a:picLocks noChangeAspect="1"/>
          </p:cNvPicPr>
          <p:nvPr/>
        </p:nvPicPr>
        <p:blipFill>
          <a:blip r:embed="rId4"/>
          <a:stretch>
            <a:fillRect/>
          </a:stretch>
        </p:blipFill>
        <p:spPr>
          <a:xfrm>
            <a:off x="1937638" y="910757"/>
            <a:ext cx="7104762" cy="391328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750"/>
                            </p:stCondLst>
                            <p:childTnLst>
                              <p:par>
                                <p:cTn id="9" presetID="22" presetClass="entr" presetSubtype="8" fill="hold" nodeType="afterEffect">
                                  <p:stCondLst>
                                    <p:cond delay="25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500"/>
                            </p:stCondLst>
                            <p:childTnLst>
                              <p:par>
                                <p:cTn id="13" presetID="22" presetClass="entr" presetSubtype="8" fill="hold" nodeType="afterEffect">
                                  <p:stCondLst>
                                    <p:cond delay="25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56</a:t>
            </a:fld>
            <a:endParaRPr lang="en-US"/>
          </a:p>
        </p:txBody>
      </p:sp>
      <p:sp>
        <p:nvSpPr>
          <p:cNvPr id="11" name="TextBox 10"/>
          <p:cNvSpPr txBox="1"/>
          <p:nvPr/>
        </p:nvSpPr>
        <p:spPr>
          <a:xfrm>
            <a:off x="457200" y="521208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First, note that no marks are listed and all the baselines have been removed from the map. They will be populated as session solutions are included in the adjustment.</a:t>
            </a:r>
            <a:endParaRPr lang="en-US" sz="2400" dirty="0">
              <a:solidFill>
                <a:schemeClr val="bg1"/>
              </a:solidFill>
            </a:endParaRPr>
          </a:p>
        </p:txBody>
      </p:sp>
      <p:pic>
        <p:nvPicPr>
          <p:cNvPr id="9" name="Picture 8" descr="whitearrow.gif"/>
          <p:cNvPicPr>
            <a:picLocks noChangeAspect="1"/>
          </p:cNvPicPr>
          <p:nvPr/>
        </p:nvPicPr>
        <p:blipFill>
          <a:blip r:embed="rId3" cstate="print"/>
          <a:srcRect/>
          <a:stretch>
            <a:fillRect/>
          </a:stretch>
        </p:blipFill>
        <p:spPr bwMode="auto">
          <a:xfrm>
            <a:off x="2078179" y="2459160"/>
            <a:ext cx="439387" cy="439387"/>
          </a:xfrm>
          <a:prstGeom prst="rect">
            <a:avLst/>
          </a:prstGeom>
          <a:noFill/>
          <a:ln w="9525">
            <a:noFill/>
            <a:miter lim="800000"/>
            <a:headEnd/>
            <a:tailEnd/>
          </a:ln>
        </p:spPr>
      </p:pic>
      <p:pic>
        <p:nvPicPr>
          <p:cNvPr id="7" name="Picture 6">
            <a:extLst>
              <a:ext uri="{FF2B5EF4-FFF2-40B4-BE49-F238E27FC236}">
                <a16:creationId xmlns:a16="http://schemas.microsoft.com/office/drawing/2014/main" id="{C29E555D-40DA-AFB4-28D1-114AC5BEE494}"/>
              </a:ext>
            </a:extLst>
          </p:cNvPr>
          <p:cNvPicPr>
            <a:picLocks noChangeAspect="1"/>
          </p:cNvPicPr>
          <p:nvPr/>
        </p:nvPicPr>
        <p:blipFill>
          <a:blip r:embed="rId4"/>
          <a:stretch>
            <a:fillRect/>
          </a:stretch>
        </p:blipFill>
        <p:spPr>
          <a:xfrm>
            <a:off x="0" y="0"/>
            <a:ext cx="5583347" cy="4038599"/>
          </a:xfrm>
          <a:prstGeom prst="rect">
            <a:avLst/>
          </a:prstGeom>
        </p:spPr>
      </p:pic>
      <p:pic>
        <p:nvPicPr>
          <p:cNvPr id="14" name="Picture 13">
            <a:extLst>
              <a:ext uri="{FF2B5EF4-FFF2-40B4-BE49-F238E27FC236}">
                <a16:creationId xmlns:a16="http://schemas.microsoft.com/office/drawing/2014/main" id="{E2339BAC-0CF2-AEBB-44AA-0348AE4FEA19}"/>
              </a:ext>
            </a:extLst>
          </p:cNvPr>
          <p:cNvPicPr>
            <a:picLocks noChangeAspect="1"/>
          </p:cNvPicPr>
          <p:nvPr/>
        </p:nvPicPr>
        <p:blipFill>
          <a:blip r:embed="rId5"/>
          <a:stretch>
            <a:fillRect/>
          </a:stretch>
        </p:blipFill>
        <p:spPr>
          <a:xfrm>
            <a:off x="5579736" y="1"/>
            <a:ext cx="3564263" cy="26543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40B8555-86D3-FBD6-E890-91EC0050467D}"/>
              </a:ext>
            </a:extLst>
          </p:cNvPr>
          <p:cNvPicPr>
            <a:picLocks noChangeAspect="1"/>
          </p:cNvPicPr>
          <p:nvPr/>
        </p:nvPicPr>
        <p:blipFill>
          <a:blip r:embed="rId3"/>
          <a:stretch>
            <a:fillRect/>
          </a:stretch>
        </p:blipFill>
        <p:spPr>
          <a:xfrm>
            <a:off x="0" y="0"/>
            <a:ext cx="5583347" cy="4038599"/>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57</a:t>
            </a:fld>
            <a:endParaRPr lang="en-US"/>
          </a:p>
        </p:txBody>
      </p:sp>
      <p:sp>
        <p:nvSpPr>
          <p:cNvPr id="11" name="TextBox 10"/>
          <p:cNvSpPr txBox="1"/>
          <p:nvPr/>
        </p:nvSpPr>
        <p:spPr>
          <a:xfrm>
            <a:off x="480689" y="4278643"/>
            <a:ext cx="8229600" cy="2308324"/>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An adjustment can have a name. Usually, it will be something like “final”. Again, we recommend keeping the ROOT. As you test several alternative adjustment scenarios, it may be simplest to choose names like  f</a:t>
            </a:r>
            <a:r>
              <a:rPr lang="en-US" sz="2400" dirty="0">
                <a:solidFill>
                  <a:schemeClr val="bg1"/>
                </a:solidFill>
              </a:rPr>
              <a:t>inal-1   final-2, final-3, etc.</a:t>
            </a:r>
          </a:p>
          <a:p>
            <a:r>
              <a:rPr lang="en-US" sz="2400" dirty="0">
                <a:solidFill>
                  <a:schemeClr val="bg1"/>
                </a:solidFill>
              </a:rPr>
              <a:t>Eventually, you will adopt one. You can delete or rename these later using the “SOLUTIONS” button on the Manager’s Page</a:t>
            </a:r>
          </a:p>
        </p:txBody>
      </p:sp>
      <p:sp>
        <p:nvSpPr>
          <p:cNvPr id="17" name="Rectangle 16">
            <a:extLst>
              <a:ext uri="{FF2B5EF4-FFF2-40B4-BE49-F238E27FC236}">
                <a16:creationId xmlns:a16="http://schemas.microsoft.com/office/drawing/2014/main" id="{A098EE59-7C37-4E02-8560-A753CAEB79A1}"/>
              </a:ext>
            </a:extLst>
          </p:cNvPr>
          <p:cNvSpPr/>
          <p:nvPr/>
        </p:nvSpPr>
        <p:spPr>
          <a:xfrm>
            <a:off x="1140329" y="1282830"/>
            <a:ext cx="1748699" cy="245118"/>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BBEEE518-A815-45EF-802D-DCE04819408B}"/>
              </a:ext>
            </a:extLst>
          </p:cNvPr>
          <p:cNvPicPr>
            <a:picLocks noChangeAspect="1"/>
          </p:cNvPicPr>
          <p:nvPr/>
        </p:nvPicPr>
        <p:blipFill>
          <a:blip r:embed="rId4"/>
          <a:stretch>
            <a:fillRect/>
          </a:stretch>
        </p:blipFill>
        <p:spPr>
          <a:xfrm>
            <a:off x="6711499" y="3189951"/>
            <a:ext cx="1975301" cy="848648"/>
          </a:xfrm>
          <a:prstGeom prst="rect">
            <a:avLst/>
          </a:prstGeom>
        </p:spPr>
      </p:pic>
      <p:cxnSp>
        <p:nvCxnSpPr>
          <p:cNvPr id="18" name="Straight Arrow Connector 17">
            <a:extLst>
              <a:ext uri="{FF2B5EF4-FFF2-40B4-BE49-F238E27FC236}">
                <a16:creationId xmlns:a16="http://schemas.microsoft.com/office/drawing/2014/main" id="{4399FF30-35CA-4A7F-980B-9C5F6689AA45}"/>
              </a:ext>
            </a:extLst>
          </p:cNvPr>
          <p:cNvCxnSpPr>
            <a:cxnSpLocks/>
          </p:cNvCxnSpPr>
          <p:nvPr/>
        </p:nvCxnSpPr>
        <p:spPr>
          <a:xfrm flipV="1">
            <a:off x="1355834" y="1388119"/>
            <a:ext cx="722345" cy="2773978"/>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5FD3A2B-1671-7610-1132-A7672E970256}"/>
              </a:ext>
            </a:extLst>
          </p:cNvPr>
          <p:cNvPicPr>
            <a:picLocks noChangeAspect="1"/>
          </p:cNvPicPr>
          <p:nvPr/>
        </p:nvPicPr>
        <p:blipFill>
          <a:blip r:embed="rId5"/>
          <a:stretch>
            <a:fillRect/>
          </a:stretch>
        </p:blipFill>
        <p:spPr>
          <a:xfrm>
            <a:off x="5579736" y="1"/>
            <a:ext cx="3564263" cy="26543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25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500"/>
                            </p:stCondLst>
                            <p:childTnLst>
                              <p:par>
                                <p:cTn id="13" presetID="22" presetClass="entr" presetSubtype="8" fill="hold" nodeType="afterEffect">
                                  <p:stCondLst>
                                    <p:cond delay="25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6BF3FC0-77A1-EB99-B6CA-57B84F1ADE1B}"/>
              </a:ext>
            </a:extLst>
          </p:cNvPr>
          <p:cNvPicPr>
            <a:picLocks noChangeAspect="1"/>
          </p:cNvPicPr>
          <p:nvPr/>
        </p:nvPicPr>
        <p:blipFill>
          <a:blip r:embed="rId3"/>
          <a:stretch>
            <a:fillRect/>
          </a:stretch>
        </p:blipFill>
        <p:spPr>
          <a:xfrm>
            <a:off x="0" y="0"/>
            <a:ext cx="5583347" cy="4038599"/>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58</a:t>
            </a:fld>
            <a:endParaRPr lang="en-US"/>
          </a:p>
        </p:txBody>
      </p:sp>
      <p:sp>
        <p:nvSpPr>
          <p:cNvPr id="11" name="TextBox 10"/>
          <p:cNvSpPr txBox="1"/>
          <p:nvPr/>
        </p:nvSpPr>
        <p:spPr>
          <a:xfrm>
            <a:off x="457200" y="521208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All completed session solutions are listed. At least one must be included. Only one solution from a session should be included if alternates exist.</a:t>
            </a:r>
            <a:endParaRPr lang="en-US" sz="2400" dirty="0">
              <a:solidFill>
                <a:schemeClr val="bg1"/>
              </a:solidFill>
            </a:endParaRPr>
          </a:p>
        </p:txBody>
      </p:sp>
      <p:pic>
        <p:nvPicPr>
          <p:cNvPr id="9" name="Picture 8" descr="whitearrow.gif"/>
          <p:cNvPicPr>
            <a:picLocks noChangeAspect="1"/>
          </p:cNvPicPr>
          <p:nvPr/>
        </p:nvPicPr>
        <p:blipFill>
          <a:blip r:embed="rId4" cstate="print"/>
          <a:srcRect/>
          <a:stretch>
            <a:fillRect/>
          </a:stretch>
        </p:blipFill>
        <p:spPr bwMode="auto">
          <a:xfrm>
            <a:off x="3304098" y="1722031"/>
            <a:ext cx="439387" cy="439387"/>
          </a:xfrm>
          <a:prstGeom prst="rect">
            <a:avLst/>
          </a:prstGeom>
          <a:noFill/>
          <a:ln w="9525">
            <a:noFill/>
            <a:miter lim="800000"/>
            <a:headEnd/>
            <a:tailEnd/>
          </a:ln>
        </p:spPr>
      </p:pic>
      <p:sp>
        <p:nvSpPr>
          <p:cNvPr id="10" name="Rectangle 9">
            <a:extLst>
              <a:ext uri="{FF2B5EF4-FFF2-40B4-BE49-F238E27FC236}">
                <a16:creationId xmlns:a16="http://schemas.microsoft.com/office/drawing/2014/main" id="{0CB5269E-4307-49D0-83EA-B332DEFA3128}"/>
              </a:ext>
            </a:extLst>
          </p:cNvPr>
          <p:cNvSpPr/>
          <p:nvPr/>
        </p:nvSpPr>
        <p:spPr>
          <a:xfrm>
            <a:off x="2856309" y="1668164"/>
            <a:ext cx="535781" cy="126207"/>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D88475B-45D0-4240-8619-F5CB074DA446}"/>
              </a:ext>
            </a:extLst>
          </p:cNvPr>
          <p:cNvSpPr/>
          <p:nvPr/>
        </p:nvSpPr>
        <p:spPr>
          <a:xfrm>
            <a:off x="2713990" y="1978817"/>
            <a:ext cx="155366" cy="164308"/>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6B5479C-7F27-23B8-2456-FE2D6B91A96B}"/>
              </a:ext>
            </a:extLst>
          </p:cNvPr>
          <p:cNvPicPr>
            <a:picLocks noChangeAspect="1"/>
          </p:cNvPicPr>
          <p:nvPr/>
        </p:nvPicPr>
        <p:blipFill>
          <a:blip r:embed="rId5"/>
          <a:stretch>
            <a:fillRect/>
          </a:stretch>
        </p:blipFill>
        <p:spPr>
          <a:xfrm>
            <a:off x="5579736" y="1"/>
            <a:ext cx="3564263" cy="2654300"/>
          </a:xfrm>
          <a:prstGeom prst="rect">
            <a:avLst/>
          </a:prstGeom>
        </p:spPr>
      </p:pic>
      <p:sp>
        <p:nvSpPr>
          <p:cNvPr id="15" name="TextBox 14">
            <a:extLst>
              <a:ext uri="{FF2B5EF4-FFF2-40B4-BE49-F238E27FC236}">
                <a16:creationId xmlns:a16="http://schemas.microsoft.com/office/drawing/2014/main" id="{6F22E898-47C2-02EC-23E3-3B1D2ACB4AF7}"/>
              </a:ext>
            </a:extLst>
          </p:cNvPr>
          <p:cNvSpPr txBox="1"/>
          <p:nvPr/>
        </p:nvSpPr>
        <p:spPr>
          <a:xfrm rot="21231701">
            <a:off x="1576309" y="4197105"/>
            <a:ext cx="2984500" cy="369332"/>
          </a:xfrm>
          <a:prstGeom prst="rect">
            <a:avLst/>
          </a:prstGeom>
          <a:noFill/>
        </p:spPr>
        <p:txBody>
          <a:bodyPr wrap="square" rtlCol="0">
            <a:spAutoFit/>
          </a:bodyPr>
          <a:lstStyle/>
          <a:p>
            <a:r>
              <a:rPr lang="en-US" dirty="0">
                <a:solidFill>
                  <a:srgbClr val="00B050"/>
                </a:solidFill>
              </a:rPr>
              <a:t>Add Solution 2021-041-A</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par>
                          <p:cTn id="8" fill="hold">
                            <p:stCondLst>
                              <p:cond delay="750"/>
                            </p:stCondLst>
                            <p:childTnLst>
                              <p:par>
                                <p:cTn id="9" presetID="22" presetClass="entr" presetSubtype="2" fill="hold" grpId="0" nodeType="afterEffect">
                                  <p:stCondLst>
                                    <p:cond delay="25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500"/>
                                        <p:tgtEl>
                                          <p:spTgt spid="12"/>
                                        </p:tgtEl>
                                      </p:cBhvr>
                                    </p:animEffect>
                                  </p:childTnLst>
                                </p:cTn>
                              </p:par>
                            </p:childTnLst>
                          </p:cTn>
                        </p:par>
                        <p:par>
                          <p:cTn id="12" fill="hold">
                            <p:stCondLst>
                              <p:cond delay="1500"/>
                            </p:stCondLst>
                            <p:childTnLst>
                              <p:par>
                                <p:cTn id="13" presetID="42" presetClass="path" presetSubtype="0" accel="50000" decel="50000" fill="hold" nodeType="afterEffect">
                                  <p:stCondLst>
                                    <p:cond delay="250"/>
                                  </p:stCondLst>
                                  <p:childTnLst>
                                    <p:animMotion origin="layout" path="M -3.05556E-6 -1.85185E-6 L -0.0585 0.04954 " pathEditMode="relative" rAng="0" ptsTypes="AA">
                                      <p:cBhvr>
                                        <p:cTn id="14" dur="1000" fill="hold"/>
                                        <p:tgtEl>
                                          <p:spTgt spid="9"/>
                                        </p:tgtEl>
                                        <p:attrNameLst>
                                          <p:attrName>ppt_x</p:attrName>
                                          <p:attrName>ppt_y</p:attrName>
                                        </p:attrNameLst>
                                      </p:cBhvr>
                                      <p:rCtr x="-2934" y="247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11F866E-C7F4-D7A0-3F03-495AD8916E96}"/>
              </a:ext>
            </a:extLst>
          </p:cNvPr>
          <p:cNvPicPr>
            <a:picLocks noChangeAspect="1"/>
          </p:cNvPicPr>
          <p:nvPr/>
        </p:nvPicPr>
        <p:blipFill>
          <a:blip r:embed="rId3"/>
          <a:stretch>
            <a:fillRect/>
          </a:stretch>
        </p:blipFill>
        <p:spPr>
          <a:xfrm>
            <a:off x="1" y="0"/>
            <a:ext cx="5576948" cy="5622342"/>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59</a:t>
            </a:fld>
            <a:endParaRPr lang="en-US" dirty="0"/>
          </a:p>
        </p:txBody>
      </p:sp>
      <p:sp>
        <p:nvSpPr>
          <p:cNvPr id="11" name="TextBox 10"/>
          <p:cNvSpPr txBox="1"/>
          <p:nvPr/>
        </p:nvSpPr>
        <p:spPr>
          <a:xfrm>
            <a:off x="6019800" y="2940030"/>
            <a:ext cx="2957708" cy="341632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As you start to include session solutions for your adjustment, the marks included in those sessions solutions will be listed and the baselines shown. Let’s add the remaining 4 solutions.</a:t>
            </a:r>
            <a:endParaRPr lang="en-US" sz="2400" dirty="0">
              <a:solidFill>
                <a:schemeClr val="bg1"/>
              </a:solidFill>
            </a:endParaRPr>
          </a:p>
        </p:txBody>
      </p:sp>
      <p:pic>
        <p:nvPicPr>
          <p:cNvPr id="15" name="Picture 14">
            <a:extLst>
              <a:ext uri="{FF2B5EF4-FFF2-40B4-BE49-F238E27FC236}">
                <a16:creationId xmlns:a16="http://schemas.microsoft.com/office/drawing/2014/main" id="{DBF65B36-9293-99F2-1636-F089151C019A}"/>
              </a:ext>
            </a:extLst>
          </p:cNvPr>
          <p:cNvPicPr>
            <a:picLocks noChangeAspect="1"/>
          </p:cNvPicPr>
          <p:nvPr/>
        </p:nvPicPr>
        <p:blipFill>
          <a:blip r:embed="rId4"/>
          <a:stretch>
            <a:fillRect/>
          </a:stretch>
        </p:blipFill>
        <p:spPr>
          <a:xfrm>
            <a:off x="5579736" y="-1"/>
            <a:ext cx="3564263" cy="2654300"/>
          </a:xfrm>
          <a:prstGeom prst="rect">
            <a:avLst/>
          </a:prstGeom>
        </p:spPr>
      </p:pic>
      <p:sp>
        <p:nvSpPr>
          <p:cNvPr id="16" name="Rectangle 15">
            <a:extLst>
              <a:ext uri="{FF2B5EF4-FFF2-40B4-BE49-F238E27FC236}">
                <a16:creationId xmlns:a16="http://schemas.microsoft.com/office/drawing/2014/main" id="{E25A8A99-3EF8-3256-67A9-8898EA3A539A}"/>
              </a:ext>
            </a:extLst>
          </p:cNvPr>
          <p:cNvSpPr/>
          <p:nvPr/>
        </p:nvSpPr>
        <p:spPr>
          <a:xfrm>
            <a:off x="128349" y="1648068"/>
            <a:ext cx="535781" cy="126207"/>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772DA9D-7283-C686-9A6E-D4FA04959EFB}"/>
              </a:ext>
            </a:extLst>
          </p:cNvPr>
          <p:cNvSpPr/>
          <p:nvPr/>
        </p:nvSpPr>
        <p:spPr>
          <a:xfrm>
            <a:off x="2713990" y="1958721"/>
            <a:ext cx="155366" cy="164308"/>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25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750"/>
                            </p:stCondLst>
                            <p:childTnLst>
                              <p:par>
                                <p:cTn id="9" presetID="22" presetClass="entr" presetSubtype="2" fill="hold" grpId="0" nodeType="afterEffect">
                                  <p:stCondLst>
                                    <p:cond delay="250"/>
                                  </p:stCondLst>
                                  <p:childTnLst>
                                    <p:set>
                                      <p:cBhvr>
                                        <p:cTn id="10" dur="1" fill="hold">
                                          <p:stCondLst>
                                            <p:cond delay="0"/>
                                          </p:stCondLst>
                                        </p:cTn>
                                        <p:tgtEl>
                                          <p:spTgt spid="17"/>
                                        </p:tgtEl>
                                        <p:attrNameLst>
                                          <p:attrName>style.visibility</p:attrName>
                                        </p:attrNameLst>
                                      </p:cBhvr>
                                      <p:to>
                                        <p:strVal val="visible"/>
                                      </p:to>
                                    </p:set>
                                    <p:animEffect transition="in" filter="wipe(right)">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4E9C20A-62A2-B0E0-CD55-07B9A8B39BF8}"/>
              </a:ext>
            </a:extLst>
          </p:cNvPr>
          <p:cNvPicPr>
            <a:picLocks noChangeAspect="1"/>
          </p:cNvPicPr>
          <p:nvPr/>
        </p:nvPicPr>
        <p:blipFill rotWithShape="1">
          <a:blip r:embed="rId3"/>
          <a:srcRect b="25816"/>
          <a:stretch/>
        </p:blipFill>
        <p:spPr>
          <a:xfrm>
            <a:off x="0" y="0"/>
            <a:ext cx="9144000" cy="6721476"/>
          </a:xfrm>
          <a:prstGeom prst="rect">
            <a:avLst/>
          </a:prstGeom>
        </p:spPr>
      </p:pic>
      <p:sp>
        <p:nvSpPr>
          <p:cNvPr id="3"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4"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5"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6</a:t>
            </a:fld>
            <a:endParaRPr lang="en-US"/>
          </a:p>
        </p:txBody>
      </p:sp>
      <p:sp>
        <p:nvSpPr>
          <p:cNvPr id="7" name="TextBox 6"/>
          <p:cNvSpPr txBox="1"/>
          <p:nvPr/>
        </p:nvSpPr>
        <p:spPr>
          <a:xfrm>
            <a:off x="2184400" y="4786690"/>
            <a:ext cx="650240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In a few moments, the manager’s page appears. It looks different now that the data have been uploaded and session processing completed</a:t>
            </a:r>
            <a:r>
              <a:rPr lang="en-US" sz="2400" dirty="0">
                <a:solidFill>
                  <a:schemeClr val="bg1"/>
                </a:solidFill>
              </a:rPr>
              <a:t>, so l</a:t>
            </a:r>
            <a:r>
              <a:rPr lang="en-US" sz="2400" dirty="0"/>
              <a:t>ets explore this page</a:t>
            </a:r>
            <a:r>
              <a:rPr lang="en-US" sz="2400" dirty="0">
                <a:solidFill>
                  <a:schemeClr val="bg1"/>
                </a:solidFill>
              </a:rPr>
              <a:t>. </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D917724-3EB1-E20B-AF32-67B5EBFD140C}"/>
              </a:ext>
            </a:extLst>
          </p:cNvPr>
          <p:cNvPicPr>
            <a:picLocks noChangeAspect="1"/>
          </p:cNvPicPr>
          <p:nvPr/>
        </p:nvPicPr>
        <p:blipFill>
          <a:blip r:embed="rId3"/>
          <a:stretch>
            <a:fillRect/>
          </a:stretch>
        </p:blipFill>
        <p:spPr>
          <a:xfrm>
            <a:off x="1" y="0"/>
            <a:ext cx="5576948" cy="5732585"/>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60</a:t>
            </a:fld>
            <a:endParaRPr lang="en-US" dirty="0"/>
          </a:p>
        </p:txBody>
      </p:sp>
      <p:sp>
        <p:nvSpPr>
          <p:cNvPr id="3" name="Rectangle 2">
            <a:extLst>
              <a:ext uri="{FF2B5EF4-FFF2-40B4-BE49-F238E27FC236}">
                <a16:creationId xmlns:a16="http://schemas.microsoft.com/office/drawing/2014/main" id="{66E2841D-1F71-0AF3-6288-3504F4D4DB41}"/>
              </a:ext>
            </a:extLst>
          </p:cNvPr>
          <p:cNvSpPr/>
          <p:nvPr/>
        </p:nvSpPr>
        <p:spPr>
          <a:xfrm>
            <a:off x="128349" y="1668164"/>
            <a:ext cx="535781" cy="516236"/>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05DFA4B6-9F19-BF2D-E4A6-B0545B822DFD}"/>
              </a:ext>
            </a:extLst>
          </p:cNvPr>
          <p:cNvSpPr/>
          <p:nvPr/>
        </p:nvSpPr>
        <p:spPr>
          <a:xfrm>
            <a:off x="2713990" y="1958721"/>
            <a:ext cx="155366" cy="164308"/>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0DFDD816-0554-A340-EFB9-77E0FD5C0BA2}"/>
              </a:ext>
            </a:extLst>
          </p:cNvPr>
          <p:cNvPicPr>
            <a:picLocks noChangeAspect="1"/>
          </p:cNvPicPr>
          <p:nvPr/>
        </p:nvPicPr>
        <p:blipFill>
          <a:blip r:embed="rId4"/>
          <a:stretch>
            <a:fillRect/>
          </a:stretch>
        </p:blipFill>
        <p:spPr>
          <a:xfrm>
            <a:off x="5576948" y="0"/>
            <a:ext cx="3567052" cy="2656377"/>
          </a:xfrm>
          <a:prstGeom prst="rect">
            <a:avLst/>
          </a:prstGeom>
        </p:spPr>
      </p:pic>
      <p:sp>
        <p:nvSpPr>
          <p:cNvPr id="12" name="TextBox 11">
            <a:extLst>
              <a:ext uri="{FF2B5EF4-FFF2-40B4-BE49-F238E27FC236}">
                <a16:creationId xmlns:a16="http://schemas.microsoft.com/office/drawing/2014/main" id="{C99F1EC6-3D26-4B6E-5F80-F341BE3ECAEF}"/>
              </a:ext>
            </a:extLst>
          </p:cNvPr>
          <p:cNvSpPr txBox="1"/>
          <p:nvPr/>
        </p:nvSpPr>
        <p:spPr>
          <a:xfrm>
            <a:off x="6019800" y="2940030"/>
            <a:ext cx="2957708" cy="2308324"/>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table of marks in the adjustment look very similar to that used in a session solution; however, there are differences.</a:t>
            </a:r>
            <a:endParaRPr 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par>
                          <p:cTn id="8" fill="hold">
                            <p:stCondLst>
                              <p:cond delay="750"/>
                            </p:stCondLst>
                            <p:childTnLst>
                              <p:par>
                                <p:cTn id="9" presetID="22" presetClass="entr" presetSubtype="2" fill="hold" grpId="0" nodeType="afterEffect">
                                  <p:stCondLst>
                                    <p:cond delay="25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57AC1C8-AF2B-41C1-2474-2BF5AF5B1804}"/>
              </a:ext>
            </a:extLst>
          </p:cNvPr>
          <p:cNvPicPr>
            <a:picLocks noChangeAspect="1"/>
          </p:cNvPicPr>
          <p:nvPr/>
        </p:nvPicPr>
        <p:blipFill>
          <a:blip r:embed="rId3"/>
          <a:stretch>
            <a:fillRect/>
          </a:stretch>
        </p:blipFill>
        <p:spPr>
          <a:xfrm>
            <a:off x="0" y="0"/>
            <a:ext cx="5576948" cy="5740400"/>
          </a:xfrm>
          <a:prstGeom prst="rect">
            <a:avLst/>
          </a:prstGeom>
        </p:spPr>
      </p:pic>
      <p:pic>
        <p:nvPicPr>
          <p:cNvPr id="3" name="Picture 2">
            <a:extLst>
              <a:ext uri="{FF2B5EF4-FFF2-40B4-BE49-F238E27FC236}">
                <a16:creationId xmlns:a16="http://schemas.microsoft.com/office/drawing/2014/main" id="{4188F2A2-B5E9-6074-A6CA-E3C0C4CB3955}"/>
              </a:ext>
            </a:extLst>
          </p:cNvPr>
          <p:cNvPicPr>
            <a:picLocks noChangeAspect="1"/>
          </p:cNvPicPr>
          <p:nvPr/>
        </p:nvPicPr>
        <p:blipFill>
          <a:blip r:embed="rId4"/>
          <a:stretch>
            <a:fillRect/>
          </a:stretch>
        </p:blipFill>
        <p:spPr>
          <a:xfrm>
            <a:off x="5576948" y="0"/>
            <a:ext cx="3567052" cy="2656377"/>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61</a:t>
            </a:fld>
            <a:endParaRPr lang="en-US" dirty="0"/>
          </a:p>
        </p:txBody>
      </p:sp>
      <p:sp>
        <p:nvSpPr>
          <p:cNvPr id="15" name="Rectangle 14">
            <a:extLst>
              <a:ext uri="{FF2B5EF4-FFF2-40B4-BE49-F238E27FC236}">
                <a16:creationId xmlns:a16="http://schemas.microsoft.com/office/drawing/2014/main" id="{34AA149B-D083-44F0-9DBA-18227EF15F77}"/>
              </a:ext>
            </a:extLst>
          </p:cNvPr>
          <p:cNvSpPr/>
          <p:nvPr/>
        </p:nvSpPr>
        <p:spPr>
          <a:xfrm>
            <a:off x="20779" y="2690233"/>
            <a:ext cx="5541821" cy="2237368"/>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89D9DAE-66C6-BAB0-B788-46A8A1FF9BF6}"/>
              </a:ext>
            </a:extLst>
          </p:cNvPr>
          <p:cNvSpPr txBox="1"/>
          <p:nvPr/>
        </p:nvSpPr>
        <p:spPr>
          <a:xfrm>
            <a:off x="6019800" y="2940030"/>
            <a:ext cx="2957708" cy="2308324"/>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included marks and network design are set in the sessions. They cannot be changed in the adjustment.</a:t>
            </a:r>
            <a:endParaRPr 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13C7929-C4AA-F731-880F-99A73F3A7272}"/>
              </a:ext>
            </a:extLst>
          </p:cNvPr>
          <p:cNvPicPr>
            <a:picLocks noChangeAspect="1"/>
          </p:cNvPicPr>
          <p:nvPr/>
        </p:nvPicPr>
        <p:blipFill>
          <a:blip r:embed="rId3"/>
          <a:stretch>
            <a:fillRect/>
          </a:stretch>
        </p:blipFill>
        <p:spPr>
          <a:xfrm>
            <a:off x="0" y="0"/>
            <a:ext cx="5576948" cy="5740400"/>
          </a:xfrm>
          <a:prstGeom prst="rect">
            <a:avLst/>
          </a:prstGeom>
        </p:spPr>
      </p:pic>
      <p:pic>
        <p:nvPicPr>
          <p:cNvPr id="7" name="Picture 6">
            <a:extLst>
              <a:ext uri="{FF2B5EF4-FFF2-40B4-BE49-F238E27FC236}">
                <a16:creationId xmlns:a16="http://schemas.microsoft.com/office/drawing/2014/main" id="{A5CF7136-7EF0-BE83-E82A-1B916B971FBA}"/>
              </a:ext>
            </a:extLst>
          </p:cNvPr>
          <p:cNvPicPr>
            <a:picLocks noChangeAspect="1"/>
          </p:cNvPicPr>
          <p:nvPr/>
        </p:nvPicPr>
        <p:blipFill>
          <a:blip r:embed="rId4"/>
          <a:stretch>
            <a:fillRect/>
          </a:stretch>
        </p:blipFill>
        <p:spPr>
          <a:xfrm>
            <a:off x="5576948" y="0"/>
            <a:ext cx="3567052" cy="2656377"/>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62</a:t>
            </a:fld>
            <a:endParaRPr lang="en-US" dirty="0"/>
          </a:p>
        </p:txBody>
      </p:sp>
      <p:sp>
        <p:nvSpPr>
          <p:cNvPr id="11" name="TextBox 10"/>
          <p:cNvSpPr txBox="1"/>
          <p:nvPr/>
        </p:nvSpPr>
        <p:spPr>
          <a:xfrm>
            <a:off x="5724970" y="2870200"/>
            <a:ext cx="3271007" cy="3046988"/>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A network adjustment uses the solution matrices </a:t>
            </a:r>
            <a:r>
              <a:rPr lang="en-US" sz="2400" i="1" dirty="0"/>
              <a:t>before any constraints are applied</a:t>
            </a:r>
            <a:r>
              <a:rPr lang="en-US" sz="2400" dirty="0"/>
              <a:t> as its data sources.</a:t>
            </a:r>
          </a:p>
          <a:p>
            <a:r>
              <a:rPr lang="en-US" sz="2400" dirty="0"/>
              <a:t>Constraints are still NONE, 3D, HOR-ONLY, or VER-ONLY.</a:t>
            </a:r>
            <a:endParaRPr lang="en-US" sz="2400" dirty="0">
              <a:solidFill>
                <a:schemeClr val="bg1"/>
              </a:solidFill>
            </a:endParaRPr>
          </a:p>
        </p:txBody>
      </p:sp>
      <p:cxnSp>
        <p:nvCxnSpPr>
          <p:cNvPr id="15" name="Straight Arrow Connector 14">
            <a:extLst>
              <a:ext uri="{FF2B5EF4-FFF2-40B4-BE49-F238E27FC236}">
                <a16:creationId xmlns:a16="http://schemas.microsoft.com/office/drawing/2014/main" id="{585D8089-B7B5-44E8-9514-4F27A23B7EB8}"/>
              </a:ext>
            </a:extLst>
          </p:cNvPr>
          <p:cNvCxnSpPr>
            <a:cxnSpLocks/>
            <a:stCxn id="18" idx="3"/>
          </p:cNvCxnSpPr>
          <p:nvPr/>
        </p:nvCxnSpPr>
        <p:spPr>
          <a:xfrm>
            <a:off x="1212850" y="4181475"/>
            <a:ext cx="1106488" cy="635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53FC088B-7644-A24A-F6B7-A16BF8A843E7}"/>
              </a:ext>
            </a:extLst>
          </p:cNvPr>
          <p:cNvPicPr>
            <a:picLocks noChangeAspect="1"/>
          </p:cNvPicPr>
          <p:nvPr/>
        </p:nvPicPr>
        <p:blipFill>
          <a:blip r:embed="rId5"/>
          <a:stretch>
            <a:fillRect/>
          </a:stretch>
        </p:blipFill>
        <p:spPr>
          <a:xfrm>
            <a:off x="2319338" y="3730173"/>
            <a:ext cx="1723810" cy="1552381"/>
          </a:xfrm>
          <a:prstGeom prst="rect">
            <a:avLst/>
          </a:prstGeom>
        </p:spPr>
      </p:pic>
      <p:sp>
        <p:nvSpPr>
          <p:cNvPr id="18" name="Rectangle 17">
            <a:extLst>
              <a:ext uri="{FF2B5EF4-FFF2-40B4-BE49-F238E27FC236}">
                <a16:creationId xmlns:a16="http://schemas.microsoft.com/office/drawing/2014/main" id="{221742CF-5E58-F040-785C-4283C88B3C16}"/>
              </a:ext>
            </a:extLst>
          </p:cNvPr>
          <p:cNvSpPr/>
          <p:nvPr/>
        </p:nvSpPr>
        <p:spPr>
          <a:xfrm>
            <a:off x="97741" y="4077344"/>
            <a:ext cx="1115109" cy="208261"/>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7EBF50F1-BA53-CBC1-2EB5-DB054102DBF4}"/>
              </a:ext>
            </a:extLst>
          </p:cNvPr>
          <p:cNvSpPr/>
          <p:nvPr/>
        </p:nvSpPr>
        <p:spPr>
          <a:xfrm>
            <a:off x="97740" y="3253133"/>
            <a:ext cx="1115109" cy="208261"/>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21910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par>
                          <p:cTn id="11" fill="hold">
                            <p:stCondLst>
                              <p:cond delay="500"/>
                            </p:stCondLst>
                            <p:childTnLst>
                              <p:par>
                                <p:cTn id="12" presetID="22" presetClass="entr" presetSubtype="8" fill="hold" nodeType="afterEffect">
                                  <p:stCondLst>
                                    <p:cond delay="25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childTnLst>
                          </p:cTn>
                        </p:par>
                        <p:par>
                          <p:cTn id="15" fill="hold">
                            <p:stCondLst>
                              <p:cond delay="1250"/>
                            </p:stCondLst>
                            <p:childTnLst>
                              <p:par>
                                <p:cTn id="16" presetID="22" presetClass="entr" presetSubtype="8" fill="hold" nodeType="afterEffect">
                                  <p:stCondLst>
                                    <p:cond delay="25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1"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2210C48-5831-1374-60EB-10F9F8CDCC07}"/>
              </a:ext>
            </a:extLst>
          </p:cNvPr>
          <p:cNvPicPr>
            <a:picLocks noChangeAspect="1"/>
          </p:cNvPicPr>
          <p:nvPr/>
        </p:nvPicPr>
        <p:blipFill>
          <a:blip r:embed="rId3"/>
          <a:stretch>
            <a:fillRect/>
          </a:stretch>
        </p:blipFill>
        <p:spPr>
          <a:xfrm>
            <a:off x="0" y="0"/>
            <a:ext cx="5576948" cy="5740400"/>
          </a:xfrm>
          <a:prstGeom prst="rect">
            <a:avLst/>
          </a:prstGeom>
        </p:spPr>
      </p:pic>
      <p:pic>
        <p:nvPicPr>
          <p:cNvPr id="3" name="Picture 2">
            <a:extLst>
              <a:ext uri="{FF2B5EF4-FFF2-40B4-BE49-F238E27FC236}">
                <a16:creationId xmlns:a16="http://schemas.microsoft.com/office/drawing/2014/main" id="{06BCE6DB-1034-B8BE-DE0F-7357F3014328}"/>
              </a:ext>
            </a:extLst>
          </p:cNvPr>
          <p:cNvPicPr>
            <a:picLocks noChangeAspect="1"/>
          </p:cNvPicPr>
          <p:nvPr/>
        </p:nvPicPr>
        <p:blipFill>
          <a:blip r:embed="rId4"/>
          <a:stretch>
            <a:fillRect/>
          </a:stretch>
        </p:blipFill>
        <p:spPr>
          <a:xfrm>
            <a:off x="5576948" y="0"/>
            <a:ext cx="3567052" cy="2656377"/>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63</a:t>
            </a:fld>
            <a:endParaRPr lang="en-US" dirty="0"/>
          </a:p>
        </p:txBody>
      </p:sp>
      <p:sp>
        <p:nvSpPr>
          <p:cNvPr id="11" name="TextBox 10"/>
          <p:cNvSpPr txBox="1"/>
          <p:nvPr/>
        </p:nvSpPr>
        <p:spPr>
          <a:xfrm>
            <a:off x="4919095" y="2570698"/>
            <a:ext cx="4080574" cy="3785652"/>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So, the constraint selections </a:t>
            </a:r>
            <a:r>
              <a:rPr lang="en-US" sz="2400" i="1" dirty="0"/>
              <a:t>can be changed</a:t>
            </a:r>
            <a:r>
              <a:rPr lang="en-US" sz="2400" dirty="0"/>
              <a:t>, and </a:t>
            </a:r>
            <a:r>
              <a:rPr lang="en-US" sz="2400" i="1" dirty="0"/>
              <a:t>can be different </a:t>
            </a:r>
            <a:r>
              <a:rPr lang="en-US" sz="2400" dirty="0"/>
              <a:t>from those used in the session solutions.</a:t>
            </a:r>
          </a:p>
          <a:p>
            <a:r>
              <a:rPr lang="en-US" sz="2400" dirty="0"/>
              <a:t> </a:t>
            </a:r>
          </a:p>
          <a:p>
            <a:r>
              <a:rPr lang="en-US" sz="2400" dirty="0">
                <a:solidFill>
                  <a:schemeClr val="bg1"/>
                </a:solidFill>
              </a:rPr>
              <a:t>OPUS PROJECTS allows editing of coordinates, </a:t>
            </a:r>
            <a:r>
              <a:rPr lang="en-US" sz="2400" dirty="0">
                <a:solidFill>
                  <a:srgbClr val="FFC000"/>
                </a:solidFill>
              </a:rPr>
              <a:t>BUT we don’t recommend</a:t>
            </a:r>
            <a:r>
              <a:rPr lang="en-US" sz="2400" dirty="0">
                <a:solidFill>
                  <a:schemeClr val="bg1"/>
                </a:solidFill>
              </a:rPr>
              <a:t> altering CORS coordinates, nor passive coordinates. </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F7FEF1E-871A-B529-C751-6223897BA12C}"/>
              </a:ext>
            </a:extLst>
          </p:cNvPr>
          <p:cNvPicPr>
            <a:picLocks noChangeAspect="1"/>
          </p:cNvPicPr>
          <p:nvPr/>
        </p:nvPicPr>
        <p:blipFill>
          <a:blip r:embed="rId3"/>
          <a:stretch>
            <a:fillRect/>
          </a:stretch>
        </p:blipFill>
        <p:spPr>
          <a:xfrm>
            <a:off x="0" y="0"/>
            <a:ext cx="5576948" cy="5740400"/>
          </a:xfrm>
          <a:prstGeom prst="rect">
            <a:avLst/>
          </a:prstGeom>
        </p:spPr>
      </p:pic>
      <p:pic>
        <p:nvPicPr>
          <p:cNvPr id="8" name="Picture 7">
            <a:extLst>
              <a:ext uri="{FF2B5EF4-FFF2-40B4-BE49-F238E27FC236}">
                <a16:creationId xmlns:a16="http://schemas.microsoft.com/office/drawing/2014/main" id="{58126A0A-8D3D-9CBB-E7CA-471CF2713434}"/>
              </a:ext>
            </a:extLst>
          </p:cNvPr>
          <p:cNvPicPr>
            <a:picLocks noChangeAspect="1"/>
          </p:cNvPicPr>
          <p:nvPr/>
        </p:nvPicPr>
        <p:blipFill>
          <a:blip r:embed="rId4"/>
          <a:stretch>
            <a:fillRect/>
          </a:stretch>
        </p:blipFill>
        <p:spPr>
          <a:xfrm>
            <a:off x="5576948" y="0"/>
            <a:ext cx="3567052" cy="2656377"/>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64</a:t>
            </a:fld>
            <a:endParaRPr lang="en-US" dirty="0"/>
          </a:p>
        </p:txBody>
      </p:sp>
      <p:sp>
        <p:nvSpPr>
          <p:cNvPr id="11" name="TextBox 10"/>
          <p:cNvSpPr txBox="1"/>
          <p:nvPr/>
        </p:nvSpPr>
        <p:spPr>
          <a:xfrm>
            <a:off x="5696383" y="4028196"/>
            <a:ext cx="33655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All processing remains in the ITRF, so </a:t>
            </a:r>
          </a:p>
          <a:p>
            <a:r>
              <a:rPr lang="en-US" sz="2400" dirty="0"/>
              <a:t>LET OPUS CHOOSE.</a:t>
            </a:r>
          </a:p>
        </p:txBody>
      </p:sp>
      <p:sp>
        <p:nvSpPr>
          <p:cNvPr id="15" name="Rectangle 14">
            <a:extLst>
              <a:ext uri="{FF2B5EF4-FFF2-40B4-BE49-F238E27FC236}">
                <a16:creationId xmlns:a16="http://schemas.microsoft.com/office/drawing/2014/main" id="{DFAFF149-ECF8-4B15-981F-A0E029C1F71F}"/>
              </a:ext>
            </a:extLst>
          </p:cNvPr>
          <p:cNvSpPr/>
          <p:nvPr/>
        </p:nvSpPr>
        <p:spPr>
          <a:xfrm>
            <a:off x="0" y="4986338"/>
            <a:ext cx="2131925" cy="157162"/>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D904CCD-B17F-9CEF-E0DC-3F81314BE1C2}"/>
              </a:ext>
            </a:extLst>
          </p:cNvPr>
          <p:cNvPicPr>
            <a:picLocks noChangeAspect="1"/>
          </p:cNvPicPr>
          <p:nvPr/>
        </p:nvPicPr>
        <p:blipFill>
          <a:blip r:embed="rId3"/>
          <a:stretch>
            <a:fillRect/>
          </a:stretch>
        </p:blipFill>
        <p:spPr>
          <a:xfrm>
            <a:off x="0" y="0"/>
            <a:ext cx="5576948" cy="5740400"/>
          </a:xfrm>
          <a:prstGeom prst="rect">
            <a:avLst/>
          </a:prstGeom>
        </p:spPr>
      </p:pic>
      <p:pic>
        <p:nvPicPr>
          <p:cNvPr id="8" name="Picture 7">
            <a:extLst>
              <a:ext uri="{FF2B5EF4-FFF2-40B4-BE49-F238E27FC236}">
                <a16:creationId xmlns:a16="http://schemas.microsoft.com/office/drawing/2014/main" id="{1D99AD6A-E67A-43BD-E792-27694CE4833B}"/>
              </a:ext>
            </a:extLst>
          </p:cNvPr>
          <p:cNvPicPr>
            <a:picLocks noChangeAspect="1"/>
          </p:cNvPicPr>
          <p:nvPr/>
        </p:nvPicPr>
        <p:blipFill>
          <a:blip r:embed="rId4"/>
          <a:stretch>
            <a:fillRect/>
          </a:stretch>
        </p:blipFill>
        <p:spPr>
          <a:xfrm>
            <a:off x="5576948" y="0"/>
            <a:ext cx="3567052" cy="2656377"/>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65</a:t>
            </a:fld>
            <a:endParaRPr lang="en-US" dirty="0"/>
          </a:p>
        </p:txBody>
      </p:sp>
      <p:sp>
        <p:nvSpPr>
          <p:cNvPr id="2" name="TextBox 1">
            <a:extLst>
              <a:ext uri="{FF2B5EF4-FFF2-40B4-BE49-F238E27FC236}">
                <a16:creationId xmlns:a16="http://schemas.microsoft.com/office/drawing/2014/main" id="{F3B641E4-1DAC-B061-2227-8FBCDCA3CAA5}"/>
              </a:ext>
            </a:extLst>
          </p:cNvPr>
          <p:cNvSpPr txBox="1"/>
          <p:nvPr/>
        </p:nvSpPr>
        <p:spPr>
          <a:xfrm>
            <a:off x="5696383" y="4028196"/>
            <a:ext cx="3365500" cy="2308324"/>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geoid or hybrid-geoid model used to compute the orthometric heights is selected by OPUS, so </a:t>
            </a:r>
          </a:p>
          <a:p>
            <a:r>
              <a:rPr lang="en-US" sz="2400" dirty="0"/>
              <a:t>LET OPUS CHOOSE.</a:t>
            </a:r>
          </a:p>
        </p:txBody>
      </p:sp>
      <p:sp>
        <p:nvSpPr>
          <p:cNvPr id="3" name="Rectangle 2">
            <a:extLst>
              <a:ext uri="{FF2B5EF4-FFF2-40B4-BE49-F238E27FC236}">
                <a16:creationId xmlns:a16="http://schemas.microsoft.com/office/drawing/2014/main" id="{5C45A1ED-A9E1-9812-243C-D71A9491D1EF}"/>
              </a:ext>
            </a:extLst>
          </p:cNvPr>
          <p:cNvSpPr/>
          <p:nvPr/>
        </p:nvSpPr>
        <p:spPr>
          <a:xfrm>
            <a:off x="0" y="5115021"/>
            <a:ext cx="2131925" cy="157162"/>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F3CE284-E0D6-0EE9-6EC2-BD1FFE91F211}"/>
              </a:ext>
            </a:extLst>
          </p:cNvPr>
          <p:cNvPicPr>
            <a:picLocks noChangeAspect="1"/>
          </p:cNvPicPr>
          <p:nvPr/>
        </p:nvPicPr>
        <p:blipFill>
          <a:blip r:embed="rId3"/>
          <a:stretch>
            <a:fillRect/>
          </a:stretch>
        </p:blipFill>
        <p:spPr>
          <a:xfrm>
            <a:off x="0" y="0"/>
            <a:ext cx="5576948" cy="5740400"/>
          </a:xfrm>
          <a:prstGeom prst="rect">
            <a:avLst/>
          </a:prstGeom>
        </p:spPr>
      </p:pic>
      <p:pic>
        <p:nvPicPr>
          <p:cNvPr id="3" name="Picture 2">
            <a:extLst>
              <a:ext uri="{FF2B5EF4-FFF2-40B4-BE49-F238E27FC236}">
                <a16:creationId xmlns:a16="http://schemas.microsoft.com/office/drawing/2014/main" id="{9CBE6BE9-5EE3-7D23-5E28-9BA0B8943813}"/>
              </a:ext>
            </a:extLst>
          </p:cNvPr>
          <p:cNvPicPr>
            <a:picLocks noChangeAspect="1"/>
          </p:cNvPicPr>
          <p:nvPr/>
        </p:nvPicPr>
        <p:blipFill>
          <a:blip r:embed="rId4"/>
          <a:stretch>
            <a:fillRect/>
          </a:stretch>
        </p:blipFill>
        <p:spPr>
          <a:xfrm>
            <a:off x="5576948" y="0"/>
            <a:ext cx="3567052" cy="2656377"/>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66</a:t>
            </a:fld>
            <a:endParaRPr lang="en-US" dirty="0"/>
          </a:p>
        </p:txBody>
      </p:sp>
      <p:sp>
        <p:nvSpPr>
          <p:cNvPr id="11" name="TextBox 10"/>
          <p:cNvSpPr txBox="1"/>
          <p:nvPr/>
        </p:nvSpPr>
        <p:spPr>
          <a:xfrm>
            <a:off x="5731637" y="4201624"/>
            <a:ext cx="3149600" cy="1938992"/>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OPUS strongly recommends NORMAL.</a:t>
            </a:r>
            <a:br>
              <a:rPr lang="en-US" sz="2400" dirty="0"/>
            </a:br>
            <a:r>
              <a:rPr lang="en-US" sz="2400" dirty="0"/>
              <a:t>LOOSE ≈ 1 m, </a:t>
            </a:r>
          </a:p>
          <a:p>
            <a:r>
              <a:rPr lang="en-US" sz="2400" dirty="0"/>
              <a:t>NORMAL ≈ 1 cm , </a:t>
            </a:r>
          </a:p>
          <a:p>
            <a:r>
              <a:rPr lang="en-US" sz="2400" dirty="0"/>
              <a:t>TIGHT≈ 0.1 mm.</a:t>
            </a:r>
            <a:endParaRPr lang="en-US" sz="2400" dirty="0">
              <a:solidFill>
                <a:schemeClr val="bg1"/>
              </a:solidFill>
            </a:endParaRPr>
          </a:p>
        </p:txBody>
      </p:sp>
      <p:sp>
        <p:nvSpPr>
          <p:cNvPr id="7" name="Rectangle 6">
            <a:extLst>
              <a:ext uri="{FF2B5EF4-FFF2-40B4-BE49-F238E27FC236}">
                <a16:creationId xmlns:a16="http://schemas.microsoft.com/office/drawing/2014/main" id="{1EB58C04-05AE-BF5A-3BB1-D0AF4EFC4487}"/>
              </a:ext>
            </a:extLst>
          </p:cNvPr>
          <p:cNvSpPr/>
          <p:nvPr/>
        </p:nvSpPr>
        <p:spPr>
          <a:xfrm>
            <a:off x="0" y="5229321"/>
            <a:ext cx="2279650" cy="157162"/>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1A84E0-5848-9AF6-3A13-AA65A7748E9F}"/>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0E1E573C-45AD-C25F-3E6C-8EBE2D7BC110}"/>
              </a:ext>
            </a:extLst>
          </p:cNvPr>
          <p:cNvSpPr>
            <a:spLocks noGrp="1"/>
          </p:cNvSpPr>
          <p:nvPr>
            <p:ph type="ftr" sz="quarter" idx="11"/>
          </p:nvPr>
        </p:nvSpPr>
        <p:spPr/>
        <p:txBody>
          <a:bodyPr/>
          <a:lstStyle/>
          <a:p>
            <a:pPr>
              <a:defRPr/>
            </a:pPr>
            <a:r>
              <a:rPr lang="en-US"/>
              <a:t>Step 4 : Network Adjustment</a:t>
            </a:r>
            <a:endParaRPr lang="en-US" dirty="0"/>
          </a:p>
        </p:txBody>
      </p:sp>
      <p:sp>
        <p:nvSpPr>
          <p:cNvPr id="4" name="Slide Number Placeholder 3">
            <a:extLst>
              <a:ext uri="{FF2B5EF4-FFF2-40B4-BE49-F238E27FC236}">
                <a16:creationId xmlns:a16="http://schemas.microsoft.com/office/drawing/2014/main" id="{DE1BDBA9-275D-71B2-98E3-44BC66D99241}"/>
              </a:ext>
            </a:extLst>
          </p:cNvPr>
          <p:cNvSpPr>
            <a:spLocks noGrp="1"/>
          </p:cNvSpPr>
          <p:nvPr>
            <p:ph type="sldNum" sz="quarter" idx="12"/>
          </p:nvPr>
        </p:nvSpPr>
        <p:spPr/>
        <p:txBody>
          <a:bodyPr/>
          <a:lstStyle/>
          <a:p>
            <a:pPr>
              <a:defRPr/>
            </a:pPr>
            <a:fld id="{5A0A20C1-84A2-43C6-AE3D-B33835BB02C3}" type="slidenum">
              <a:rPr lang="en-US" smtClean="0"/>
              <a:pPr>
                <a:defRPr/>
              </a:pPr>
              <a:t>67</a:t>
            </a:fld>
            <a:endParaRPr lang="en-US"/>
          </a:p>
        </p:txBody>
      </p:sp>
      <p:pic>
        <p:nvPicPr>
          <p:cNvPr id="7" name="Picture 6">
            <a:extLst>
              <a:ext uri="{FF2B5EF4-FFF2-40B4-BE49-F238E27FC236}">
                <a16:creationId xmlns:a16="http://schemas.microsoft.com/office/drawing/2014/main" id="{9473E0C0-97A5-7D38-C666-0F0A8463CC79}"/>
              </a:ext>
            </a:extLst>
          </p:cNvPr>
          <p:cNvPicPr>
            <a:picLocks noChangeAspect="1"/>
          </p:cNvPicPr>
          <p:nvPr/>
        </p:nvPicPr>
        <p:blipFill>
          <a:blip r:embed="rId2"/>
          <a:stretch>
            <a:fillRect/>
          </a:stretch>
        </p:blipFill>
        <p:spPr>
          <a:xfrm>
            <a:off x="0" y="0"/>
            <a:ext cx="5576948" cy="5740400"/>
          </a:xfrm>
          <a:prstGeom prst="rect">
            <a:avLst/>
          </a:prstGeom>
        </p:spPr>
      </p:pic>
      <p:sp>
        <p:nvSpPr>
          <p:cNvPr id="8" name="TextBox 7">
            <a:extLst>
              <a:ext uri="{FF2B5EF4-FFF2-40B4-BE49-F238E27FC236}">
                <a16:creationId xmlns:a16="http://schemas.microsoft.com/office/drawing/2014/main" id="{CC4921CF-7837-1D1D-EA1D-588D55D395C8}"/>
              </a:ext>
            </a:extLst>
          </p:cNvPr>
          <p:cNvSpPr txBox="1"/>
          <p:nvPr/>
        </p:nvSpPr>
        <p:spPr>
          <a:xfrm>
            <a:off x="5741685" y="561876"/>
            <a:ext cx="3149600" cy="341632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OPUS “suggests” CONSTRAINTS. You should make the final decision. </a:t>
            </a:r>
          </a:p>
          <a:p>
            <a:endParaRPr lang="en-US" sz="2400" dirty="0"/>
          </a:p>
          <a:p>
            <a:r>
              <a:rPr lang="en-US" sz="2400" dirty="0"/>
              <a:t>Note in this case that OPUS has suggested a passive mark, OU03, as the constraint.</a:t>
            </a:r>
          </a:p>
        </p:txBody>
      </p:sp>
      <p:sp>
        <p:nvSpPr>
          <p:cNvPr id="9" name="Rectangle 8">
            <a:extLst>
              <a:ext uri="{FF2B5EF4-FFF2-40B4-BE49-F238E27FC236}">
                <a16:creationId xmlns:a16="http://schemas.microsoft.com/office/drawing/2014/main" id="{C0851370-22F3-8357-D8F6-D7B3AA97E50A}"/>
              </a:ext>
            </a:extLst>
          </p:cNvPr>
          <p:cNvSpPr/>
          <p:nvPr/>
        </p:nvSpPr>
        <p:spPr>
          <a:xfrm>
            <a:off x="14289" y="3257550"/>
            <a:ext cx="1757363" cy="163914"/>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03680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7ABF745-F2DA-1C87-0FA8-35F0253D8117}"/>
              </a:ext>
            </a:extLst>
          </p:cNvPr>
          <p:cNvPicPr>
            <a:picLocks noChangeAspect="1"/>
          </p:cNvPicPr>
          <p:nvPr/>
        </p:nvPicPr>
        <p:blipFill>
          <a:blip r:embed="rId2"/>
          <a:stretch>
            <a:fillRect/>
          </a:stretch>
        </p:blipFill>
        <p:spPr>
          <a:xfrm>
            <a:off x="1924" y="1"/>
            <a:ext cx="5575024" cy="5781674"/>
          </a:xfrm>
          <a:prstGeom prst="rect">
            <a:avLst/>
          </a:prstGeom>
        </p:spPr>
      </p:pic>
      <p:sp>
        <p:nvSpPr>
          <p:cNvPr id="2" name="Date Placeholder 1">
            <a:extLst>
              <a:ext uri="{FF2B5EF4-FFF2-40B4-BE49-F238E27FC236}">
                <a16:creationId xmlns:a16="http://schemas.microsoft.com/office/drawing/2014/main" id="{6BAB7DD2-6B8C-F98B-12FA-E9BDCE3908E1}"/>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C16E5215-1A33-5AB2-B70C-4F99C0225A26}"/>
              </a:ext>
            </a:extLst>
          </p:cNvPr>
          <p:cNvSpPr>
            <a:spLocks noGrp="1"/>
          </p:cNvSpPr>
          <p:nvPr>
            <p:ph type="ftr" sz="quarter" idx="11"/>
          </p:nvPr>
        </p:nvSpPr>
        <p:spPr/>
        <p:txBody>
          <a:bodyPr/>
          <a:lstStyle/>
          <a:p>
            <a:pPr>
              <a:defRPr/>
            </a:pPr>
            <a:r>
              <a:rPr lang="en-US"/>
              <a:t>Step 4 : Network Adjustment</a:t>
            </a:r>
            <a:endParaRPr lang="en-US" dirty="0"/>
          </a:p>
        </p:txBody>
      </p:sp>
      <p:sp>
        <p:nvSpPr>
          <p:cNvPr id="4" name="Slide Number Placeholder 3">
            <a:extLst>
              <a:ext uri="{FF2B5EF4-FFF2-40B4-BE49-F238E27FC236}">
                <a16:creationId xmlns:a16="http://schemas.microsoft.com/office/drawing/2014/main" id="{FE90EE2E-8BD8-3AC5-2D00-6958416A664C}"/>
              </a:ext>
            </a:extLst>
          </p:cNvPr>
          <p:cNvSpPr>
            <a:spLocks noGrp="1"/>
          </p:cNvSpPr>
          <p:nvPr>
            <p:ph type="sldNum" sz="quarter" idx="12"/>
          </p:nvPr>
        </p:nvSpPr>
        <p:spPr/>
        <p:txBody>
          <a:bodyPr/>
          <a:lstStyle/>
          <a:p>
            <a:pPr>
              <a:defRPr/>
            </a:pPr>
            <a:fld id="{5A0A20C1-84A2-43C6-AE3D-B33835BB02C3}" type="slidenum">
              <a:rPr lang="en-US" smtClean="0"/>
              <a:pPr>
                <a:defRPr/>
              </a:pPr>
              <a:t>68</a:t>
            </a:fld>
            <a:endParaRPr lang="en-US"/>
          </a:p>
        </p:txBody>
      </p:sp>
      <p:sp>
        <p:nvSpPr>
          <p:cNvPr id="6" name="TextBox 5">
            <a:extLst>
              <a:ext uri="{FF2B5EF4-FFF2-40B4-BE49-F238E27FC236}">
                <a16:creationId xmlns:a16="http://schemas.microsoft.com/office/drawing/2014/main" id="{BC883257-7A2A-E56D-B06E-F0F47644B53B}"/>
              </a:ext>
            </a:extLst>
          </p:cNvPr>
          <p:cNvSpPr txBox="1"/>
          <p:nvPr/>
        </p:nvSpPr>
        <p:spPr>
          <a:xfrm>
            <a:off x="5741685" y="561876"/>
            <a:ext cx="3149600" cy="341632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OPUS “suggests” CONSTRAINTS. You should make the final decision. </a:t>
            </a:r>
          </a:p>
          <a:p>
            <a:endParaRPr lang="en-US" sz="2400" dirty="0">
              <a:solidFill>
                <a:schemeClr val="bg1"/>
              </a:solidFill>
            </a:endParaRPr>
          </a:p>
          <a:p>
            <a:r>
              <a:rPr lang="en-US" sz="2400" dirty="0">
                <a:solidFill>
                  <a:schemeClr val="bg1"/>
                </a:solidFill>
              </a:rPr>
              <a:t>Change it to LOY2.</a:t>
            </a:r>
          </a:p>
          <a:p>
            <a:endParaRPr lang="en-US" sz="2400" dirty="0">
              <a:solidFill>
                <a:schemeClr val="bg1"/>
              </a:solidFill>
            </a:endParaRPr>
          </a:p>
          <a:p>
            <a:endParaRPr lang="en-US" sz="2400" dirty="0">
              <a:solidFill>
                <a:schemeClr val="bg1"/>
              </a:solidFill>
            </a:endParaRPr>
          </a:p>
          <a:p>
            <a:endParaRPr lang="en-US" sz="2400" dirty="0">
              <a:solidFill>
                <a:schemeClr val="bg1"/>
              </a:solidFill>
            </a:endParaRPr>
          </a:p>
        </p:txBody>
      </p:sp>
      <p:sp>
        <p:nvSpPr>
          <p:cNvPr id="7" name="Rectangle 6">
            <a:extLst>
              <a:ext uri="{FF2B5EF4-FFF2-40B4-BE49-F238E27FC236}">
                <a16:creationId xmlns:a16="http://schemas.microsoft.com/office/drawing/2014/main" id="{D1F07AED-BDA3-3E3F-B1BD-E5C6A1164F50}"/>
              </a:ext>
            </a:extLst>
          </p:cNvPr>
          <p:cNvSpPr/>
          <p:nvPr/>
        </p:nvSpPr>
        <p:spPr>
          <a:xfrm>
            <a:off x="14289" y="4089390"/>
            <a:ext cx="1757363" cy="163914"/>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9637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CB0F327-EF36-4461-493F-A102820B6ACF}"/>
              </a:ext>
            </a:extLst>
          </p:cNvPr>
          <p:cNvPicPr>
            <a:picLocks noChangeAspect="1"/>
          </p:cNvPicPr>
          <p:nvPr/>
        </p:nvPicPr>
        <p:blipFill>
          <a:blip r:embed="rId3"/>
          <a:stretch>
            <a:fillRect/>
          </a:stretch>
        </p:blipFill>
        <p:spPr>
          <a:xfrm>
            <a:off x="1924" y="1"/>
            <a:ext cx="5575024" cy="5781674"/>
          </a:xfrm>
          <a:prstGeom prst="rect">
            <a:avLst/>
          </a:prstGeom>
        </p:spPr>
      </p:pic>
      <p:pic>
        <p:nvPicPr>
          <p:cNvPr id="7" name="Picture 6">
            <a:extLst>
              <a:ext uri="{FF2B5EF4-FFF2-40B4-BE49-F238E27FC236}">
                <a16:creationId xmlns:a16="http://schemas.microsoft.com/office/drawing/2014/main" id="{B3FCE34B-47D8-FFDC-A71D-33E4D887E82E}"/>
              </a:ext>
            </a:extLst>
          </p:cNvPr>
          <p:cNvPicPr>
            <a:picLocks noChangeAspect="1"/>
          </p:cNvPicPr>
          <p:nvPr/>
        </p:nvPicPr>
        <p:blipFill>
          <a:blip r:embed="rId4"/>
          <a:stretch>
            <a:fillRect/>
          </a:stretch>
        </p:blipFill>
        <p:spPr>
          <a:xfrm>
            <a:off x="5576948" y="0"/>
            <a:ext cx="3567052" cy="2656377"/>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69</a:t>
            </a:fld>
            <a:endParaRPr lang="en-US" dirty="0"/>
          </a:p>
        </p:txBody>
      </p:sp>
      <p:sp>
        <p:nvSpPr>
          <p:cNvPr id="12" name="Rectangle 11">
            <a:extLst>
              <a:ext uri="{FF2B5EF4-FFF2-40B4-BE49-F238E27FC236}">
                <a16:creationId xmlns:a16="http://schemas.microsoft.com/office/drawing/2014/main" id="{5FFF9344-3EF1-4D99-BF44-E7A33F8A8437}"/>
              </a:ext>
            </a:extLst>
          </p:cNvPr>
          <p:cNvSpPr/>
          <p:nvPr/>
        </p:nvSpPr>
        <p:spPr>
          <a:xfrm>
            <a:off x="2064574" y="556053"/>
            <a:ext cx="1447800" cy="405972"/>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640C9EA3-C854-4F75-9997-6455A0D8E499}"/>
              </a:ext>
            </a:extLst>
          </p:cNvPr>
          <p:cNvSpPr txBox="1"/>
          <p:nvPr/>
        </p:nvSpPr>
        <p:spPr>
          <a:xfrm rot="21356720">
            <a:off x="5855271" y="5094412"/>
            <a:ext cx="3010405" cy="1384995"/>
          </a:xfrm>
          <a:prstGeom prst="rect">
            <a:avLst/>
          </a:prstGeom>
          <a:noFill/>
        </p:spPr>
        <p:txBody>
          <a:bodyPr wrap="square" rtlCol="0">
            <a:spAutoFit/>
          </a:bodyPr>
          <a:lstStyle/>
          <a:p>
            <a:r>
              <a:rPr lang="en-US" sz="1400" dirty="0">
                <a:solidFill>
                  <a:srgbClr val="0070C0"/>
                </a:solidFill>
              </a:rPr>
              <a:t>“Good Practice” indicates a minimally-constrained adjustment, simply called (final). </a:t>
            </a:r>
          </a:p>
          <a:p>
            <a:r>
              <a:rPr lang="en-US" sz="1400" dirty="0">
                <a:solidFill>
                  <a:srgbClr val="0070C0"/>
                </a:solidFill>
              </a:rPr>
              <a:t>In the next 4 adjustments, additional constraint choices may be applied.</a:t>
            </a:r>
          </a:p>
        </p:txBody>
      </p:sp>
      <p:sp>
        <p:nvSpPr>
          <p:cNvPr id="9" name="TextBox 8">
            <a:extLst>
              <a:ext uri="{FF2B5EF4-FFF2-40B4-BE49-F238E27FC236}">
                <a16:creationId xmlns:a16="http://schemas.microsoft.com/office/drawing/2014/main" id="{E17023E5-C7D2-B689-3769-9754778BD365}"/>
              </a:ext>
            </a:extLst>
          </p:cNvPr>
          <p:cNvSpPr txBox="1"/>
          <p:nvPr/>
        </p:nvSpPr>
        <p:spPr>
          <a:xfrm>
            <a:off x="5753657" y="2761398"/>
            <a:ext cx="3149600" cy="2308324"/>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When the selections are complete, click the “Perform Adjustment” button in the control bar at the top of the window.</a:t>
            </a:r>
            <a:endParaRPr 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AF1CB436-8740-D3D5-6692-657942370B98}"/>
              </a:ext>
            </a:extLst>
          </p:cNvPr>
          <p:cNvPicPr>
            <a:picLocks noChangeAspect="1"/>
          </p:cNvPicPr>
          <p:nvPr/>
        </p:nvPicPr>
        <p:blipFill>
          <a:blip r:embed="rId3"/>
          <a:stretch>
            <a:fillRect/>
          </a:stretch>
        </p:blipFill>
        <p:spPr>
          <a:xfrm>
            <a:off x="0" y="285284"/>
            <a:ext cx="9144000" cy="6287432"/>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7</a:t>
            </a:fld>
            <a:endParaRPr lang="en-US"/>
          </a:p>
        </p:txBody>
      </p:sp>
      <p:sp>
        <p:nvSpPr>
          <p:cNvPr id="9" name="TextBox 8"/>
          <p:cNvSpPr txBox="1"/>
          <p:nvPr/>
        </p:nvSpPr>
        <p:spPr>
          <a:xfrm>
            <a:off x="457200" y="521208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Clicking on a map icon will cause information about the data files for that mark to be shown in a “bubble.”</a:t>
            </a:r>
            <a:endParaRPr lang="en-US" sz="2400" dirty="0">
              <a:solidFill>
                <a:schemeClr val="bg1"/>
              </a:solidFill>
            </a:endParaRPr>
          </a:p>
        </p:txBody>
      </p:sp>
      <p:pic>
        <p:nvPicPr>
          <p:cNvPr id="12" name="Picture 11" descr="whitearrow.gif"/>
          <p:cNvPicPr>
            <a:picLocks noChangeAspect="1"/>
          </p:cNvPicPr>
          <p:nvPr/>
        </p:nvPicPr>
        <p:blipFill>
          <a:blip r:embed="rId4" cstate="print"/>
          <a:srcRect/>
          <a:stretch>
            <a:fillRect/>
          </a:stretch>
        </p:blipFill>
        <p:spPr bwMode="auto">
          <a:xfrm>
            <a:off x="4963556" y="3487782"/>
            <a:ext cx="439387" cy="439387"/>
          </a:xfrm>
          <a:prstGeom prst="rect">
            <a:avLst/>
          </a:prstGeom>
          <a:noFill/>
          <a:ln w="9525">
            <a:noFill/>
            <a:miter lim="800000"/>
            <a:headEnd/>
            <a:tailEnd/>
          </a:ln>
        </p:spPr>
      </p:pic>
      <p:cxnSp>
        <p:nvCxnSpPr>
          <p:cNvPr id="10" name="Straight Arrow Connector 9">
            <a:extLst>
              <a:ext uri="{FF2B5EF4-FFF2-40B4-BE49-F238E27FC236}">
                <a16:creationId xmlns:a16="http://schemas.microsoft.com/office/drawing/2014/main" id="{4F6EC5ED-B90E-4F31-858B-34B5F4ECA7A9}"/>
              </a:ext>
            </a:extLst>
          </p:cNvPr>
          <p:cNvCxnSpPr>
            <a:cxnSpLocks/>
            <a:stCxn id="9" idx="0"/>
            <a:endCxn id="13" idx="2"/>
          </p:cNvCxnSpPr>
          <p:nvPr/>
        </p:nvCxnSpPr>
        <p:spPr>
          <a:xfrm flipV="1">
            <a:off x="4572000" y="4689560"/>
            <a:ext cx="344214" cy="52252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8977E784-4B8D-457A-8F67-DE30CAAF9739}"/>
              </a:ext>
            </a:extLst>
          </p:cNvPr>
          <p:cNvSpPr/>
          <p:nvPr/>
        </p:nvSpPr>
        <p:spPr>
          <a:xfrm>
            <a:off x="3124200" y="3470361"/>
            <a:ext cx="3584027" cy="1219199"/>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750"/>
                            </p:stCondLst>
                            <p:childTnLst>
                              <p:par>
                                <p:cTn id="9" presetID="22" presetClass="entr" presetSubtype="4" fill="hold" grpId="0" nodeType="afterEffect">
                                  <p:stCondLst>
                                    <p:cond delay="25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70</a:t>
            </a:fld>
            <a:endParaRPr lang="en-US" dirty="0"/>
          </a:p>
        </p:txBody>
      </p:sp>
      <p:sp>
        <p:nvSpPr>
          <p:cNvPr id="11" name="TextBox 10"/>
          <p:cNvSpPr txBox="1"/>
          <p:nvPr/>
        </p:nvSpPr>
        <p:spPr>
          <a:xfrm>
            <a:off x="457200" y="4843955"/>
            <a:ext cx="822960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At that time, the selections are checked, inserted in the processing queue and a printable summary is created. The adjustment rarely takes more than a few minutes once it reaches the top of the queue.</a:t>
            </a:r>
            <a:endParaRPr lang="en-US" sz="2400" dirty="0">
              <a:solidFill>
                <a:schemeClr val="bg1"/>
              </a:solidFill>
            </a:endParaRPr>
          </a:p>
        </p:txBody>
      </p:sp>
      <p:pic>
        <p:nvPicPr>
          <p:cNvPr id="3" name="Picture 2">
            <a:extLst>
              <a:ext uri="{FF2B5EF4-FFF2-40B4-BE49-F238E27FC236}">
                <a16:creationId xmlns:a16="http://schemas.microsoft.com/office/drawing/2014/main" id="{5BEC3529-C4F1-77AC-7886-DA83DA393BCF}"/>
              </a:ext>
            </a:extLst>
          </p:cNvPr>
          <p:cNvPicPr>
            <a:picLocks noChangeAspect="1"/>
          </p:cNvPicPr>
          <p:nvPr/>
        </p:nvPicPr>
        <p:blipFill>
          <a:blip r:embed="rId3"/>
          <a:stretch>
            <a:fillRect/>
          </a:stretch>
        </p:blipFill>
        <p:spPr>
          <a:xfrm>
            <a:off x="838200" y="38100"/>
            <a:ext cx="7467600" cy="475527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51929A3-F989-016F-0200-7129743F7846}"/>
              </a:ext>
            </a:extLst>
          </p:cNvPr>
          <p:cNvPicPr>
            <a:picLocks noChangeAspect="1"/>
          </p:cNvPicPr>
          <p:nvPr/>
        </p:nvPicPr>
        <p:blipFill>
          <a:blip r:embed="rId3"/>
          <a:stretch>
            <a:fillRect/>
          </a:stretch>
        </p:blipFill>
        <p:spPr>
          <a:xfrm>
            <a:off x="0" y="1356666"/>
            <a:ext cx="9144000" cy="866987"/>
          </a:xfrm>
          <a:prstGeom prst="rect">
            <a:avLst/>
          </a:prstGeom>
        </p:spPr>
      </p:pic>
      <p:sp>
        <p:nvSpPr>
          <p:cNvPr id="2" name="Title 1">
            <a:extLst>
              <a:ext uri="{FF2B5EF4-FFF2-40B4-BE49-F238E27FC236}">
                <a16:creationId xmlns:a16="http://schemas.microsoft.com/office/drawing/2014/main" id="{2DEFEE35-26BD-4E99-AD30-ADF56B51D9B4}"/>
              </a:ext>
            </a:extLst>
          </p:cNvPr>
          <p:cNvSpPr>
            <a:spLocks noGrp="1"/>
          </p:cNvSpPr>
          <p:nvPr>
            <p:ph type="title"/>
          </p:nvPr>
        </p:nvSpPr>
        <p:spPr/>
        <p:txBody>
          <a:bodyPr/>
          <a:lstStyle/>
          <a:p>
            <a:r>
              <a:rPr lang="en-US" dirty="0"/>
              <a:t>Email Notification of Adjustment</a:t>
            </a:r>
          </a:p>
        </p:txBody>
      </p:sp>
      <p:sp>
        <p:nvSpPr>
          <p:cNvPr id="4" name="Date Placeholder 3"/>
          <p:cNvSpPr>
            <a:spLocks noGrp="1"/>
          </p:cNvSpPr>
          <p:nvPr>
            <p:ph type="dt" sz="half" idx="10"/>
          </p:nvPr>
        </p:nvSpPr>
        <p:spPr/>
        <p:txBody>
          <a:bodyPr/>
          <a:lstStyle/>
          <a:p>
            <a:pPr>
              <a:defRPr/>
            </a:pPr>
            <a:r>
              <a:rPr lang="en-US"/>
              <a:t>2023-10-16</a:t>
            </a:r>
            <a:endParaRPr lang="en-US" dirty="0"/>
          </a:p>
        </p:txBody>
      </p:sp>
      <p:sp>
        <p:nvSpPr>
          <p:cNvPr id="5" name="Footer Placeholder 4"/>
          <p:cNvSpPr>
            <a:spLocks noGrp="1"/>
          </p:cNvSpPr>
          <p:nvPr>
            <p:ph type="ftr" sz="quarter" idx="11"/>
          </p:nvPr>
        </p:nvSpPr>
        <p:spPr/>
        <p:txBody>
          <a:bodyPr/>
          <a:lstStyle/>
          <a:p>
            <a:pPr>
              <a:defRPr/>
            </a:pPr>
            <a:r>
              <a:rPr lang="en-US" dirty="0"/>
              <a:t>Step 4 : Network Adjustment</a:t>
            </a:r>
          </a:p>
        </p:txBody>
      </p:sp>
      <p:sp>
        <p:nvSpPr>
          <p:cNvPr id="6" name="Slide Number Placeholder 5"/>
          <p:cNvSpPr>
            <a:spLocks noGrp="1"/>
          </p:cNvSpPr>
          <p:nvPr>
            <p:ph type="sldNum" sz="quarter" idx="12"/>
          </p:nvPr>
        </p:nvSpPr>
        <p:spPr/>
        <p:txBody>
          <a:bodyPr/>
          <a:lstStyle/>
          <a:p>
            <a:pPr>
              <a:defRPr/>
            </a:pPr>
            <a:fld id="{5ADE0FD7-9D69-40FF-A39A-14A1B2877D33}" type="slidenum">
              <a:rPr lang="en-US" smtClean="0"/>
              <a:pPr>
                <a:defRPr/>
              </a:pPr>
              <a:t>71</a:t>
            </a:fld>
            <a:endParaRPr lang="en-US" dirty="0"/>
          </a:p>
        </p:txBody>
      </p:sp>
      <p:sp>
        <p:nvSpPr>
          <p:cNvPr id="11" name="TextBox 10"/>
          <p:cNvSpPr txBox="1"/>
          <p:nvPr/>
        </p:nvSpPr>
        <p:spPr>
          <a:xfrm>
            <a:off x="927100" y="5021580"/>
            <a:ext cx="7467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When the adjustment is completed, an email is sent. The email contains a summary of the results and has full reports attached --- 7 files in all. </a:t>
            </a:r>
            <a:endParaRPr lang="en-US" sz="2400" dirty="0">
              <a:solidFill>
                <a:schemeClr val="bg1"/>
              </a:solidFill>
            </a:endParaRPr>
          </a:p>
        </p:txBody>
      </p:sp>
      <p:sp>
        <p:nvSpPr>
          <p:cNvPr id="9" name="Rectangle 8">
            <a:extLst>
              <a:ext uri="{FF2B5EF4-FFF2-40B4-BE49-F238E27FC236}">
                <a16:creationId xmlns:a16="http://schemas.microsoft.com/office/drawing/2014/main" id="{6832F5FA-4C25-47FA-BECF-9FE4262D03D3}"/>
              </a:ext>
            </a:extLst>
          </p:cNvPr>
          <p:cNvSpPr/>
          <p:nvPr/>
        </p:nvSpPr>
        <p:spPr>
          <a:xfrm>
            <a:off x="2015293" y="1901079"/>
            <a:ext cx="1108907" cy="245118"/>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4F9F662-2AFA-4F09-9807-005AE19A1345}"/>
              </a:ext>
            </a:extLst>
          </p:cNvPr>
          <p:cNvSpPr/>
          <p:nvPr/>
        </p:nvSpPr>
        <p:spPr>
          <a:xfrm>
            <a:off x="3152767" y="1901079"/>
            <a:ext cx="1071571" cy="245118"/>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5EC3B0D-0801-4EC0-BD67-210B8CCE4528}"/>
              </a:ext>
            </a:extLst>
          </p:cNvPr>
          <p:cNvSpPr/>
          <p:nvPr/>
        </p:nvSpPr>
        <p:spPr>
          <a:xfrm>
            <a:off x="4261674" y="1901079"/>
            <a:ext cx="1410464" cy="245118"/>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1E42FE3E-3EC3-294A-56F6-1D1B8A8ECF19}"/>
              </a:ext>
            </a:extLst>
          </p:cNvPr>
          <p:cNvSpPr txBox="1"/>
          <p:nvPr/>
        </p:nvSpPr>
        <p:spPr>
          <a:xfrm>
            <a:off x="1786693" y="2720210"/>
            <a:ext cx="4673600" cy="1754326"/>
          </a:xfrm>
          <a:prstGeom prst="rect">
            <a:avLst/>
          </a:prstGeom>
          <a:noFill/>
          <a:ln>
            <a:solidFill>
              <a:schemeClr val="tx1"/>
            </a:solidFill>
          </a:ln>
        </p:spPr>
        <p:txBody>
          <a:bodyPr wrap="square" rtlCol="0">
            <a:spAutoFit/>
          </a:bodyPr>
          <a:lstStyle/>
          <a:p>
            <a:r>
              <a:rPr lang="en-US" sz="1200" b="1" dirty="0">
                <a:latin typeface="Courier New" panose="02070309020205020404" pitchFamily="49" charset="0"/>
                <a:cs typeface="Courier New" panose="02070309020205020404" pitchFamily="49" charset="0"/>
              </a:rPr>
              <a:t>ATTACHMENT INVENTORY:</a:t>
            </a:r>
          </a:p>
          <a:p>
            <a:r>
              <a:rPr lang="en-US" sz="1200" b="1" dirty="0">
                <a:latin typeface="Courier New" panose="02070309020205020404" pitchFamily="49" charset="0"/>
                <a:cs typeface="Courier New" panose="02070309020205020404" pitchFamily="49" charset="0"/>
              </a:rPr>
              <a:t>------------------------   --------------------</a:t>
            </a:r>
          </a:p>
          <a:p>
            <a:r>
              <a:rPr lang="en-US" sz="1200" b="1" dirty="0">
                <a:latin typeface="Courier New" panose="02070309020205020404" pitchFamily="49" charset="0"/>
                <a:cs typeface="Courier New" panose="02070309020205020404" pitchFamily="49" charset="0"/>
              </a:rPr>
              <a:t>Processing Report (.txt) : network-final.txt</a:t>
            </a:r>
          </a:p>
          <a:p>
            <a:r>
              <a:rPr lang="en-US" sz="1200" b="1" dirty="0">
                <a:latin typeface="Courier New" panose="02070309020205020404" pitchFamily="49" charset="0"/>
                <a:cs typeface="Courier New" panose="02070309020205020404" pitchFamily="49" charset="0"/>
              </a:rPr>
              <a:t>B-file (.</a:t>
            </a:r>
            <a:r>
              <a:rPr lang="en-US" sz="1200" b="1" dirty="0" err="1">
                <a:latin typeface="Courier New" panose="02070309020205020404" pitchFamily="49" charset="0"/>
                <a:cs typeface="Courier New" panose="02070309020205020404" pitchFamily="49" charset="0"/>
              </a:rPr>
              <a:t>bfile</a:t>
            </a:r>
            <a:r>
              <a:rPr lang="en-US" sz="1200" b="1" dirty="0">
                <a:latin typeface="Courier New" panose="02070309020205020404" pitchFamily="49" charset="0"/>
                <a:cs typeface="Courier New" panose="02070309020205020404" pitchFamily="49" charset="0"/>
              </a:rPr>
              <a:t>)          : network-</a:t>
            </a:r>
            <a:r>
              <a:rPr lang="en-US" sz="1200" b="1" dirty="0" err="1">
                <a:latin typeface="Courier New" panose="02070309020205020404" pitchFamily="49" charset="0"/>
                <a:cs typeface="Courier New" panose="02070309020205020404" pitchFamily="49" charset="0"/>
              </a:rPr>
              <a:t>final.bfile</a:t>
            </a:r>
            <a:endParaRPr lang="en-US" sz="1200" b="1" dirty="0">
              <a:latin typeface="Courier New" panose="02070309020205020404" pitchFamily="49" charset="0"/>
              <a:cs typeface="Courier New" panose="02070309020205020404" pitchFamily="49" charset="0"/>
            </a:endParaRPr>
          </a:p>
          <a:p>
            <a:r>
              <a:rPr lang="en-US" sz="1200" b="1" dirty="0">
                <a:latin typeface="Courier New" panose="02070309020205020404" pitchFamily="49" charset="0"/>
                <a:cs typeface="Courier New" panose="02070309020205020404" pitchFamily="49" charset="0"/>
              </a:rPr>
              <a:t>G-file (.</a:t>
            </a:r>
            <a:r>
              <a:rPr lang="en-US" sz="1200" b="1" dirty="0" err="1">
                <a:latin typeface="Courier New" panose="02070309020205020404" pitchFamily="49" charset="0"/>
                <a:cs typeface="Courier New" panose="02070309020205020404" pitchFamily="49" charset="0"/>
              </a:rPr>
              <a:t>gfile</a:t>
            </a:r>
            <a:r>
              <a:rPr lang="en-US" sz="1200" b="1" dirty="0">
                <a:latin typeface="Courier New" panose="02070309020205020404" pitchFamily="49" charset="0"/>
                <a:cs typeface="Courier New" panose="02070309020205020404" pitchFamily="49" charset="0"/>
              </a:rPr>
              <a:t>)          : network-</a:t>
            </a:r>
            <a:r>
              <a:rPr lang="en-US" sz="1200" b="1" dirty="0" err="1">
                <a:latin typeface="Courier New" panose="02070309020205020404" pitchFamily="49" charset="0"/>
                <a:cs typeface="Courier New" panose="02070309020205020404" pitchFamily="49" charset="0"/>
              </a:rPr>
              <a:t>final.gfile</a:t>
            </a:r>
            <a:endParaRPr lang="en-US" sz="1200" b="1" dirty="0">
              <a:latin typeface="Courier New" panose="02070309020205020404" pitchFamily="49" charset="0"/>
              <a:cs typeface="Courier New" panose="02070309020205020404" pitchFamily="49" charset="0"/>
            </a:endParaRPr>
          </a:p>
          <a:p>
            <a:r>
              <a:rPr lang="en-US" sz="1200" b="1" dirty="0">
                <a:latin typeface="Courier New" panose="02070309020205020404" pitchFamily="49" charset="0"/>
                <a:cs typeface="Courier New" panose="02070309020205020404" pitchFamily="49" charset="0"/>
              </a:rPr>
              <a:t>Processing Log (.sum)    : network-</a:t>
            </a:r>
            <a:r>
              <a:rPr lang="en-US" sz="1200" b="1" dirty="0" err="1">
                <a:latin typeface="Courier New" panose="02070309020205020404" pitchFamily="49" charset="0"/>
                <a:cs typeface="Courier New" panose="02070309020205020404" pitchFamily="49" charset="0"/>
              </a:rPr>
              <a:t>final.sum</a:t>
            </a:r>
            <a:endParaRPr lang="en-US" sz="1200" b="1" dirty="0">
              <a:latin typeface="Courier New" panose="02070309020205020404" pitchFamily="49" charset="0"/>
              <a:cs typeface="Courier New" panose="02070309020205020404" pitchFamily="49" charset="0"/>
            </a:endParaRPr>
          </a:p>
          <a:p>
            <a:r>
              <a:rPr lang="en-US" sz="1200" b="1" dirty="0">
                <a:latin typeface="Courier New" panose="02070309020205020404" pitchFamily="49" charset="0"/>
                <a:cs typeface="Courier New" panose="02070309020205020404" pitchFamily="49" charset="0"/>
              </a:rPr>
              <a:t>SINEX Output (.</a:t>
            </a:r>
            <a:r>
              <a:rPr lang="en-US" sz="1200" b="1" dirty="0" err="1">
                <a:latin typeface="Courier New" panose="02070309020205020404" pitchFamily="49" charset="0"/>
                <a:cs typeface="Courier New" panose="02070309020205020404" pitchFamily="49" charset="0"/>
              </a:rPr>
              <a:t>snx</a:t>
            </a:r>
            <a:r>
              <a:rPr lang="en-US" sz="1200" b="1" dirty="0">
                <a:latin typeface="Courier New" panose="02070309020205020404" pitchFamily="49" charset="0"/>
                <a:cs typeface="Courier New" panose="02070309020205020404" pitchFamily="49" charset="0"/>
              </a:rPr>
              <a:t>)      : network-</a:t>
            </a:r>
            <a:r>
              <a:rPr lang="en-US" sz="1200" b="1" dirty="0" err="1">
                <a:latin typeface="Courier New" panose="02070309020205020404" pitchFamily="49" charset="0"/>
                <a:cs typeface="Courier New" panose="02070309020205020404" pitchFamily="49" charset="0"/>
              </a:rPr>
              <a:t>final.snx</a:t>
            </a:r>
            <a:endParaRPr lang="en-US" sz="1200" b="1" dirty="0">
              <a:latin typeface="Courier New" panose="02070309020205020404" pitchFamily="49" charset="0"/>
              <a:cs typeface="Courier New" panose="02070309020205020404" pitchFamily="49" charset="0"/>
            </a:endParaRPr>
          </a:p>
          <a:p>
            <a:r>
              <a:rPr lang="en-US" sz="1200" b="1" dirty="0">
                <a:latin typeface="Courier New" panose="02070309020205020404" pitchFamily="49" charset="0"/>
                <a:cs typeface="Courier New" panose="02070309020205020404" pitchFamily="49" charset="0"/>
              </a:rPr>
              <a:t>Processing Report (.xml) : network-final.xml</a:t>
            </a:r>
          </a:p>
          <a:p>
            <a:r>
              <a:rPr lang="en-US" sz="1200" b="1" dirty="0" err="1">
                <a:latin typeface="Courier New" panose="02070309020205020404" pitchFamily="49" charset="0"/>
                <a:cs typeface="Courier New" panose="02070309020205020404" pitchFamily="49" charset="0"/>
              </a:rPr>
              <a:t>Serfil</a:t>
            </a:r>
            <a:r>
              <a:rPr lang="en-US" sz="1200" b="1" dirty="0">
                <a:latin typeface="Courier New" panose="02070309020205020404" pitchFamily="49" charset="0"/>
                <a:cs typeface="Courier New" panose="02070309020205020404" pitchFamily="49" charset="0"/>
              </a:rPr>
              <a:t> (.</a:t>
            </a:r>
            <a:r>
              <a:rPr lang="en-US" sz="1200" b="1" dirty="0" err="1">
                <a:latin typeface="Courier New" panose="02070309020205020404" pitchFamily="49" charset="0"/>
                <a:cs typeface="Courier New" panose="02070309020205020404" pitchFamily="49" charset="0"/>
              </a:rPr>
              <a:t>serfil</a:t>
            </a:r>
            <a:r>
              <a:rPr lang="en-US" sz="1200" b="1" dirty="0">
                <a:latin typeface="Courier New" panose="02070309020205020404" pitchFamily="49" charset="0"/>
                <a:cs typeface="Courier New" panose="02070309020205020404" pitchFamily="49" charset="0"/>
              </a:rPr>
              <a:t>)         : </a:t>
            </a:r>
            <a:r>
              <a:rPr lang="en-US" sz="1200" b="1" dirty="0" err="1">
                <a:latin typeface="Courier New" panose="02070309020205020404" pitchFamily="49" charset="0"/>
                <a:cs typeface="Courier New" panose="02070309020205020404" pitchFamily="49" charset="0"/>
              </a:rPr>
              <a:t>consolidated.serfil</a:t>
            </a:r>
            <a:endParaRPr lang="en-US" b="1" dirty="0">
              <a:latin typeface="Courier New" panose="02070309020205020404" pitchFamily="49" charset="0"/>
              <a:cs typeface="Courier New" panose="02070309020205020404" pitchFamily="49" charset="0"/>
            </a:endParaRPr>
          </a:p>
        </p:txBody>
      </p:sp>
      <p:sp>
        <p:nvSpPr>
          <p:cNvPr id="13" name="Rectangle 12">
            <a:extLst>
              <a:ext uri="{FF2B5EF4-FFF2-40B4-BE49-F238E27FC236}">
                <a16:creationId xmlns:a16="http://schemas.microsoft.com/office/drawing/2014/main" id="{AC8D6B38-BF4D-95EC-6EE0-51D4C03C794F}"/>
              </a:ext>
            </a:extLst>
          </p:cNvPr>
          <p:cNvSpPr/>
          <p:nvPr/>
        </p:nvSpPr>
        <p:spPr>
          <a:xfrm>
            <a:off x="1722638" y="2642754"/>
            <a:ext cx="4810897" cy="1919413"/>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B0D82A5-9C5B-2F72-BE08-FCF69C4E5455}"/>
              </a:ext>
            </a:extLst>
          </p:cNvPr>
          <p:cNvSpPr txBox="1"/>
          <p:nvPr/>
        </p:nvSpPr>
        <p:spPr>
          <a:xfrm>
            <a:off x="635000" y="541270"/>
            <a:ext cx="8229600" cy="5847755"/>
          </a:xfrm>
          <a:prstGeom prst="rect">
            <a:avLst/>
          </a:prstGeom>
          <a:noFill/>
          <a:ln w="25400">
            <a:solidFill>
              <a:schemeClr val="accent1"/>
            </a:solidFill>
          </a:ln>
        </p:spPr>
        <p:txBody>
          <a:bodyPr wrap="square" rtlCol="0">
            <a:spAutoFit/>
          </a:bodyPr>
          <a:lstStyle/>
          <a:p>
            <a:r>
              <a:rPr lang="en-US" sz="1100" b="1" dirty="0">
                <a:latin typeface="Courier New" panose="02070309020205020404" pitchFamily="49" charset="0"/>
                <a:cs typeface="Courier New" panose="02070309020205020404" pitchFamily="49" charset="0"/>
              </a:rPr>
              <a:t> NGS OPUS-Projects 5.1.2 NETWORK ADJUSTMENT REPORT</a:t>
            </a:r>
          </a:p>
          <a:p>
            <a:r>
              <a:rPr lang="en-US" sz="1100" b="1" dirty="0">
                <a:latin typeface="Courier New" panose="02070309020205020404" pitchFamily="49" charset="0"/>
                <a:cs typeface="Courier New" panose="02070309020205020404" pitchFamily="49" charset="0"/>
              </a:rPr>
              <a:t> FOR network-final</a:t>
            </a:r>
          </a:p>
          <a:p>
            <a:r>
              <a:rPr lang="en-US" sz="1100" b="1" dirty="0">
                <a:latin typeface="Courier New" panose="02070309020205020404" pitchFamily="49" charset="0"/>
                <a:cs typeface="Courier New" panose="02070309020205020404" pitchFamily="49" charset="0"/>
              </a:rPr>
              <a:t> FROM PROJECT Chesapeake Tutorial Project.</a:t>
            </a:r>
          </a:p>
          <a:p>
            <a:r>
              <a:rPr lang="en-US" sz="1100" b="1" dirty="0">
                <a:latin typeface="Courier New" panose="02070309020205020404" pitchFamily="49" charset="0"/>
                <a:cs typeface="Courier New" panose="02070309020205020404" pitchFamily="49" charset="0"/>
              </a:rPr>
              <a:t> SELECTED REPORTS ARE ATTACHED TO THIS EMAIL. ALL REPORTS ARE</a:t>
            </a:r>
          </a:p>
          <a:p>
            <a:r>
              <a:rPr lang="en-US" sz="1100" b="1" dirty="0">
                <a:latin typeface="Courier New" panose="02070309020205020404" pitchFamily="49" charset="0"/>
                <a:cs typeface="Courier New" panose="02070309020205020404" pitchFamily="49" charset="0"/>
              </a:rPr>
              <a:t> AVAILABLE THROUGH THE PROJECT'S WEB PAGE FOR THIS SOLUTION.</a:t>
            </a:r>
          </a:p>
          <a:p>
            <a:endParaRPr lang="en-US" sz="1100" b="1" dirty="0">
              <a:latin typeface="Courier New" panose="02070309020205020404" pitchFamily="49" charset="0"/>
              <a:cs typeface="Courier New" panose="02070309020205020404" pitchFamily="49" charset="0"/>
            </a:endParaRPr>
          </a:p>
          <a:p>
            <a:endParaRPr lang="en-US" sz="1100" b="1" dirty="0">
              <a:latin typeface="Courier New" panose="02070309020205020404" pitchFamily="49" charset="0"/>
              <a:cs typeface="Courier New" panose="02070309020205020404" pitchFamily="49" charset="0"/>
            </a:endParaRPr>
          </a:p>
          <a:p>
            <a:r>
              <a:rPr lang="en-US" sz="1100" b="1" dirty="0">
                <a:latin typeface="Courier New" panose="02070309020205020404" pitchFamily="49" charset="0"/>
                <a:cs typeface="Courier New" panose="02070309020205020404" pitchFamily="49" charset="0"/>
              </a:rPr>
              <a:t>                   ABBREVIATED SUMMARY</a:t>
            </a:r>
          </a:p>
          <a:p>
            <a:r>
              <a:rPr lang="en-US" sz="1100" b="1" dirty="0">
                <a:latin typeface="Courier New" panose="02070309020205020404" pitchFamily="49" charset="0"/>
                <a:cs typeface="Courier New" panose="02070309020205020404" pitchFamily="49" charset="0"/>
              </a:rPr>
              <a:t> SUBMITTED BY:                  </a:t>
            </a:r>
            <a:r>
              <a:rPr lang="en-US" sz="1100" b="1" dirty="0" err="1">
                <a:latin typeface="Courier New" panose="02070309020205020404" pitchFamily="49" charset="0"/>
                <a:cs typeface="Courier New" panose="02070309020205020404" pitchFamily="49" charset="0"/>
              </a:rPr>
              <a:t>dave.zenk</a:t>
            </a:r>
            <a:endParaRPr lang="en-US" sz="1100" b="1" dirty="0">
              <a:latin typeface="Courier New" panose="02070309020205020404" pitchFamily="49" charset="0"/>
              <a:cs typeface="Courier New" panose="02070309020205020404" pitchFamily="49" charset="0"/>
            </a:endParaRPr>
          </a:p>
          <a:p>
            <a:r>
              <a:rPr lang="en-US" sz="1100" b="1" dirty="0">
                <a:latin typeface="Courier New" panose="02070309020205020404" pitchFamily="49" charset="0"/>
                <a:cs typeface="Courier New" panose="02070309020205020404" pitchFamily="49" charset="0"/>
              </a:rPr>
              <a:t> SOLUTION FILE NAME:            network-</a:t>
            </a:r>
            <a:r>
              <a:rPr lang="en-US" sz="1100" b="1" dirty="0" err="1">
                <a:latin typeface="Courier New" panose="02070309020205020404" pitchFamily="49" charset="0"/>
                <a:cs typeface="Courier New" panose="02070309020205020404" pitchFamily="49" charset="0"/>
              </a:rPr>
              <a:t>final.sum</a:t>
            </a:r>
            <a:endParaRPr lang="en-US" sz="1100" b="1" dirty="0">
              <a:latin typeface="Courier New" panose="02070309020205020404" pitchFamily="49" charset="0"/>
              <a:cs typeface="Courier New" panose="02070309020205020404" pitchFamily="49" charset="0"/>
            </a:endParaRPr>
          </a:p>
          <a:p>
            <a:r>
              <a:rPr lang="en-US" sz="1100" b="1" dirty="0">
                <a:latin typeface="Courier New" panose="02070309020205020404" pitchFamily="49" charset="0"/>
                <a:cs typeface="Courier New" panose="02070309020205020404" pitchFamily="49" charset="0"/>
              </a:rPr>
              <a:t> SOLUTION SOFTWARE:             GPSCOM(2008.25)</a:t>
            </a:r>
          </a:p>
          <a:p>
            <a:r>
              <a:rPr lang="en-US" sz="1100" b="1" dirty="0">
                <a:latin typeface="Courier New" panose="02070309020205020404" pitchFamily="49" charset="0"/>
                <a:cs typeface="Courier New" panose="02070309020205020404" pitchFamily="49" charset="0"/>
              </a:rPr>
              <a:t> SOLUTION DATE:                 2023-08-22T09:28:32 UTC</a:t>
            </a:r>
          </a:p>
          <a:p>
            <a:r>
              <a:rPr lang="en-US" sz="1100" b="1" dirty="0">
                <a:latin typeface="Courier New" panose="02070309020205020404" pitchFamily="49" charset="0"/>
                <a:cs typeface="Courier New" panose="02070309020205020404" pitchFamily="49" charset="0"/>
              </a:rPr>
              <a:t> STANDARD ERROR OF UNIT WEIGHT: 0.760</a:t>
            </a:r>
          </a:p>
          <a:p>
            <a:r>
              <a:rPr lang="en-US" sz="1100" b="1" dirty="0">
                <a:latin typeface="Courier New" panose="02070309020205020404" pitchFamily="49" charset="0"/>
                <a:cs typeface="Courier New" panose="02070309020205020404" pitchFamily="49" charset="0"/>
              </a:rPr>
              <a:t> TOTAL NUMBER OF OBSERVATIONS:  603613</a:t>
            </a:r>
          </a:p>
          <a:p>
            <a:r>
              <a:rPr lang="en-US" sz="1100" b="1" dirty="0">
                <a:latin typeface="Courier New" panose="02070309020205020404" pitchFamily="49" charset="0"/>
                <a:cs typeface="Courier New" panose="02070309020205020404" pitchFamily="49" charset="0"/>
              </a:rPr>
              <a:t> TOTAL NUMBER OF MARKS:         13</a:t>
            </a:r>
          </a:p>
          <a:p>
            <a:r>
              <a:rPr lang="en-US" sz="1100" b="1" dirty="0">
                <a:latin typeface="Courier New" panose="02070309020205020404" pitchFamily="49" charset="0"/>
                <a:cs typeface="Courier New" panose="02070309020205020404" pitchFamily="49" charset="0"/>
              </a:rPr>
              <a:t> CONSTRAINED MARKS:             1 HORIZONTAL, 0 VERTICAL</a:t>
            </a:r>
          </a:p>
          <a:p>
            <a:r>
              <a:rPr lang="en-US" sz="1100" b="1" dirty="0">
                <a:latin typeface="Courier New" panose="02070309020205020404" pitchFamily="49" charset="0"/>
                <a:cs typeface="Courier New" panose="02070309020205020404" pitchFamily="49" charset="0"/>
              </a:rPr>
              <a:t> loy2 N36:45:50.43110 W076:14:16.06827  -23.440m        NAD_83(2011) @ 2010.0000</a:t>
            </a:r>
          </a:p>
          <a:p>
            <a:r>
              <a:rPr lang="en-US" sz="1100" b="1" dirty="0">
                <a:latin typeface="Courier New" panose="02070309020205020404" pitchFamily="49" charset="0"/>
                <a:cs typeface="Courier New" panose="02070309020205020404" pitchFamily="49" charset="0"/>
              </a:rPr>
              <a:t> loy2         0.14cm           0.08cm     0.13cm        NEU SIGMAS</a:t>
            </a:r>
          </a:p>
          <a:p>
            <a:endParaRPr lang="en-US" sz="1100" b="1" dirty="0">
              <a:latin typeface="Courier New" panose="02070309020205020404" pitchFamily="49" charset="0"/>
              <a:cs typeface="Courier New" panose="02070309020205020404" pitchFamily="49" charset="0"/>
            </a:endParaRPr>
          </a:p>
          <a:p>
            <a:r>
              <a:rPr lang="en-US" sz="1100" b="1" dirty="0">
                <a:latin typeface="Courier New" panose="02070309020205020404" pitchFamily="49" charset="0"/>
                <a:cs typeface="Courier New" panose="02070309020205020404" pitchFamily="49" charset="0"/>
              </a:rPr>
              <a:t> START TIME:                    2021-02-10T00:00:00 GPS</a:t>
            </a:r>
          </a:p>
          <a:p>
            <a:r>
              <a:rPr lang="en-US" sz="1100" b="1" dirty="0">
                <a:latin typeface="Courier New" panose="02070309020205020404" pitchFamily="49" charset="0"/>
                <a:cs typeface="Courier New" panose="02070309020205020404" pitchFamily="49" charset="0"/>
              </a:rPr>
              <a:t> STOP TIME:                     2021-03-04T23:59:30 GPS</a:t>
            </a:r>
          </a:p>
          <a:p>
            <a:r>
              <a:rPr lang="en-US" sz="1100" b="1" dirty="0">
                <a:latin typeface="Courier New" panose="02070309020205020404" pitchFamily="49" charset="0"/>
                <a:cs typeface="Courier New" panose="02070309020205020404" pitchFamily="49" charset="0"/>
              </a:rPr>
              <a:t> FREQUENCY:                     L1-ONLY TO ION-FREE [BY BASELINE LENGTH]</a:t>
            </a:r>
          </a:p>
          <a:p>
            <a:r>
              <a:rPr lang="en-US" sz="1100" b="1" dirty="0">
                <a:latin typeface="Courier New" panose="02070309020205020404" pitchFamily="49" charset="0"/>
                <a:cs typeface="Courier New" panose="02070309020205020404" pitchFamily="49" charset="0"/>
              </a:rPr>
              <a:t> OBSERVATION INTERVAL:          30 s</a:t>
            </a:r>
          </a:p>
          <a:p>
            <a:r>
              <a:rPr lang="en-US" sz="1100" b="1" dirty="0">
                <a:latin typeface="Courier New" panose="02070309020205020404" pitchFamily="49" charset="0"/>
                <a:cs typeface="Courier New" panose="02070309020205020404" pitchFamily="49" charset="0"/>
              </a:rPr>
              <a:t> ELEVATION CUTOFF:              15 deg</a:t>
            </a:r>
          </a:p>
          <a:p>
            <a:r>
              <a:rPr lang="en-US" sz="1100" b="1" dirty="0">
                <a:latin typeface="Courier New" panose="02070309020205020404" pitchFamily="49" charset="0"/>
                <a:cs typeface="Courier New" panose="02070309020205020404" pitchFamily="49" charset="0"/>
              </a:rPr>
              <a:t> TROPO INTERVAL:                7200 s [PIECEWISE LINEAR PARAMETERIZATION]</a:t>
            </a:r>
          </a:p>
          <a:p>
            <a:r>
              <a:rPr lang="en-US" sz="1100" b="1" dirty="0">
                <a:latin typeface="Courier New" panose="02070309020205020404" pitchFamily="49" charset="0"/>
                <a:cs typeface="Courier New" panose="02070309020205020404" pitchFamily="49" charset="0"/>
              </a:rPr>
              <a:t> DD CORRELATIONS:               ON</a:t>
            </a:r>
          </a:p>
          <a:p>
            <a:endParaRPr lang="en-US" sz="1100" b="1" dirty="0">
              <a:latin typeface="Courier New" panose="02070309020205020404" pitchFamily="49" charset="0"/>
              <a:cs typeface="Courier New" panose="02070309020205020404" pitchFamily="49" charset="0"/>
            </a:endParaRPr>
          </a:p>
          <a:p>
            <a:r>
              <a:rPr lang="en-US" sz="1100" b="1" dirty="0">
                <a:latin typeface="Courier New" panose="02070309020205020404" pitchFamily="49" charset="0"/>
                <a:cs typeface="Courier New" panose="02070309020205020404" pitchFamily="49" charset="0"/>
              </a:rPr>
              <a:t>     INCLUDED SOLUTION            RMS    SOFTWARE         RUN DATE</a:t>
            </a:r>
          </a:p>
          <a:p>
            <a:r>
              <a:rPr lang="en-US" sz="1100" b="1" dirty="0">
                <a:latin typeface="Courier New" panose="02070309020205020404" pitchFamily="49" charset="0"/>
                <a:cs typeface="Courier New" panose="02070309020205020404" pitchFamily="49" charset="0"/>
              </a:rPr>
              <a:t> ------------------------------------------------------------------------------</a:t>
            </a:r>
          </a:p>
          <a:p>
            <a:r>
              <a:rPr lang="en-US" sz="1100" b="1" dirty="0">
                <a:latin typeface="Courier New" panose="02070309020205020404" pitchFamily="49" charset="0"/>
                <a:cs typeface="Courier New" panose="02070309020205020404" pitchFamily="49" charset="0"/>
              </a:rPr>
              <a:t>  1) 2021-041 A                  1.6 cm  page5(2008.25)   2023-06-20T14:01 UTC</a:t>
            </a:r>
          </a:p>
          <a:p>
            <a:r>
              <a:rPr lang="en-US" sz="1100" b="1" dirty="0">
                <a:latin typeface="Courier New" panose="02070309020205020404" pitchFamily="49" charset="0"/>
                <a:cs typeface="Courier New" panose="02070309020205020404" pitchFamily="49" charset="0"/>
              </a:rPr>
              <a:t>  2) 2021-048 A                  1.4 cm  page5(2008.25)   2023-06-20T14:01 UTC</a:t>
            </a:r>
          </a:p>
          <a:p>
            <a:r>
              <a:rPr lang="en-US" sz="1100" b="1" dirty="0">
                <a:latin typeface="Courier New" panose="02070309020205020404" pitchFamily="49" charset="0"/>
                <a:cs typeface="Courier New" panose="02070309020205020404" pitchFamily="49" charset="0"/>
              </a:rPr>
              <a:t>  3) 2021-054 A                  1.5 cm  page5(2008.25)   2023-06-20T14:01 UTC</a:t>
            </a:r>
          </a:p>
          <a:p>
            <a:r>
              <a:rPr lang="en-US" sz="1100" b="1" dirty="0">
                <a:latin typeface="Courier New" panose="02070309020205020404" pitchFamily="49" charset="0"/>
                <a:cs typeface="Courier New" panose="02070309020205020404" pitchFamily="49" charset="0"/>
              </a:rPr>
              <a:t>  4) 2021-055 A                  1.4 cm  page5(2008.25)   2023-06-16T10:18 UTC</a:t>
            </a:r>
          </a:p>
          <a:p>
            <a:r>
              <a:rPr lang="en-US" sz="1100" b="1" dirty="0">
                <a:latin typeface="Courier New" panose="02070309020205020404" pitchFamily="49" charset="0"/>
                <a:cs typeface="Courier New" panose="02070309020205020404" pitchFamily="49" charset="0"/>
              </a:rPr>
              <a:t>  5) 2021-063 A                  1.4 cm  page5(2008.25)   2023-06-16T10:18 UTC</a:t>
            </a:r>
          </a:p>
        </p:txBody>
      </p:sp>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72</a:t>
            </a:fld>
            <a:endParaRPr lang="en-US" dirty="0"/>
          </a:p>
        </p:txBody>
      </p:sp>
      <p:sp>
        <p:nvSpPr>
          <p:cNvPr id="11" name="TextBox 10"/>
          <p:cNvSpPr txBox="1"/>
          <p:nvPr/>
        </p:nvSpPr>
        <p:spPr>
          <a:xfrm>
            <a:off x="5012675" y="1766849"/>
            <a:ext cx="3851925"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First, verify the information you entered.</a:t>
            </a:r>
            <a:endParaRPr lang="en-US" sz="2400" dirty="0">
              <a:solidFill>
                <a:schemeClr val="bg1"/>
              </a:solidFill>
            </a:endParaRPr>
          </a:p>
        </p:txBody>
      </p:sp>
      <p:sp>
        <p:nvSpPr>
          <p:cNvPr id="18" name="Rectangle 17">
            <a:extLst>
              <a:ext uri="{FF2B5EF4-FFF2-40B4-BE49-F238E27FC236}">
                <a16:creationId xmlns:a16="http://schemas.microsoft.com/office/drawing/2014/main" id="{8C050F6C-6BB3-49EF-AEB7-96DA93AF1B39}"/>
              </a:ext>
            </a:extLst>
          </p:cNvPr>
          <p:cNvSpPr/>
          <p:nvPr/>
        </p:nvSpPr>
        <p:spPr>
          <a:xfrm>
            <a:off x="735133" y="1879601"/>
            <a:ext cx="3579692" cy="245118"/>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9A9BAB06-CED4-4FFF-907F-5AA2DD4E26F8}"/>
              </a:ext>
            </a:extLst>
          </p:cNvPr>
          <p:cNvSpPr/>
          <p:nvPr/>
        </p:nvSpPr>
        <p:spPr>
          <a:xfrm>
            <a:off x="735133" y="2771775"/>
            <a:ext cx="6727551" cy="838200"/>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5825680-909A-4109-94A1-753C213446EF}"/>
              </a:ext>
            </a:extLst>
          </p:cNvPr>
          <p:cNvSpPr/>
          <p:nvPr/>
        </p:nvSpPr>
        <p:spPr>
          <a:xfrm>
            <a:off x="735133" y="3765626"/>
            <a:ext cx="6727551" cy="1244523"/>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FC4E77D0-E336-4084-873B-58B23BF2E199}"/>
              </a:ext>
            </a:extLst>
          </p:cNvPr>
          <p:cNvSpPr/>
          <p:nvPr/>
        </p:nvSpPr>
        <p:spPr>
          <a:xfrm>
            <a:off x="735133" y="5091151"/>
            <a:ext cx="6727551" cy="1225579"/>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E8030A0-24DF-F915-0FDD-F0F54DE9D612}"/>
              </a:ext>
            </a:extLst>
          </p:cNvPr>
          <p:cNvSpPr txBox="1"/>
          <p:nvPr/>
        </p:nvSpPr>
        <p:spPr>
          <a:xfrm>
            <a:off x="5012675" y="541270"/>
            <a:ext cx="3851925"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Evaluating network adjustments is very similar to evaluating session solutions.</a:t>
            </a:r>
            <a:endParaRPr lang="en-US" sz="2400" dirty="0">
              <a:solidFill>
                <a:schemeClr val="bg1"/>
              </a:solidFill>
            </a:endParaRPr>
          </a:p>
        </p:txBody>
      </p:sp>
      <p:sp>
        <p:nvSpPr>
          <p:cNvPr id="9" name="TextBox 8">
            <a:extLst>
              <a:ext uri="{FF2B5EF4-FFF2-40B4-BE49-F238E27FC236}">
                <a16:creationId xmlns:a16="http://schemas.microsoft.com/office/drawing/2014/main" id="{2E1D88C3-45A8-DE2C-FE52-9F218BA07C15}"/>
              </a:ext>
            </a:extLst>
          </p:cNvPr>
          <p:cNvSpPr txBox="1"/>
          <p:nvPr/>
        </p:nvSpPr>
        <p:spPr>
          <a:xfrm rot="20421547">
            <a:off x="7366986" y="5610314"/>
            <a:ext cx="1407992" cy="276999"/>
          </a:xfrm>
          <a:prstGeom prst="rect">
            <a:avLst/>
          </a:prstGeom>
          <a:noFill/>
        </p:spPr>
        <p:txBody>
          <a:bodyPr wrap="square" rtlCol="0">
            <a:spAutoFit/>
          </a:bodyPr>
          <a:lstStyle/>
          <a:p>
            <a:r>
              <a:rPr lang="en-US" sz="1200" b="1" dirty="0">
                <a:solidFill>
                  <a:srgbClr val="0070C0"/>
                </a:solidFill>
              </a:rPr>
              <a:t>network-final.txt</a:t>
            </a:r>
          </a:p>
        </p:txBody>
      </p:sp>
    </p:spTree>
    <p:extLst>
      <p:ext uri="{BB962C8B-B14F-4D97-AF65-F5344CB8AC3E}">
        <p14:creationId xmlns:p14="http://schemas.microsoft.com/office/powerpoint/2010/main" val="29138106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1000"/>
                            </p:stCondLst>
                            <p:childTnLst>
                              <p:par>
                                <p:cTn id="9" presetID="22" presetClass="entr" presetSubtype="8" fill="hold" grpId="0" nodeType="afterEffect">
                                  <p:stCondLst>
                                    <p:cond delay="25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750"/>
                            </p:stCondLst>
                            <p:childTnLst>
                              <p:par>
                                <p:cTn id="13" presetID="22" presetClass="entr" presetSubtype="8" fill="hold" grpId="0" nodeType="afterEffect">
                                  <p:stCondLst>
                                    <p:cond delay="25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2500"/>
                            </p:stCondLst>
                            <p:childTnLst>
                              <p:par>
                                <p:cTn id="17" presetID="22" presetClass="entr" presetSubtype="8" fill="hold" grpId="0" nodeType="afterEffect">
                                  <p:stCondLst>
                                    <p:cond delay="25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3250"/>
                            </p:stCondLst>
                            <p:childTnLst>
                              <p:par>
                                <p:cTn id="21" presetID="22" presetClass="entr" presetSubtype="8" fill="hold" grpId="0" nodeType="afterEffect">
                                  <p:stCondLst>
                                    <p:cond delay="25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19" grpId="0" animBg="1"/>
      <p:bldP spid="20" grpId="0" animBg="1"/>
      <p:bldP spid="21"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73</a:t>
            </a:fld>
            <a:endParaRPr lang="en-US" dirty="0"/>
          </a:p>
        </p:txBody>
      </p:sp>
      <p:sp>
        <p:nvSpPr>
          <p:cNvPr id="11" name="TextBox 10"/>
          <p:cNvSpPr txBox="1"/>
          <p:nvPr/>
        </p:nvSpPr>
        <p:spPr>
          <a:xfrm>
            <a:off x="6553200" y="541270"/>
            <a:ext cx="23114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Next, the general solution information.</a:t>
            </a:r>
            <a:endParaRPr lang="en-US" sz="2400" dirty="0">
              <a:solidFill>
                <a:schemeClr val="bg1"/>
              </a:solidFill>
            </a:endParaRPr>
          </a:p>
        </p:txBody>
      </p:sp>
      <p:sp>
        <p:nvSpPr>
          <p:cNvPr id="19" name="Rectangle 18">
            <a:extLst>
              <a:ext uri="{FF2B5EF4-FFF2-40B4-BE49-F238E27FC236}">
                <a16:creationId xmlns:a16="http://schemas.microsoft.com/office/drawing/2014/main" id="{72515282-966C-48AE-AB29-82122248E4EF}"/>
              </a:ext>
            </a:extLst>
          </p:cNvPr>
          <p:cNvSpPr/>
          <p:nvPr/>
        </p:nvSpPr>
        <p:spPr>
          <a:xfrm>
            <a:off x="735133" y="2101927"/>
            <a:ext cx="6799142" cy="653974"/>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18269D3-77EA-40FC-BC37-CE0ABB13E9E3}"/>
              </a:ext>
            </a:extLst>
          </p:cNvPr>
          <p:cNvSpPr/>
          <p:nvPr/>
        </p:nvSpPr>
        <p:spPr>
          <a:xfrm>
            <a:off x="3454400" y="5041900"/>
            <a:ext cx="635000" cy="1274830"/>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31F360B-EEC9-A88C-3846-15FAA290896A}"/>
              </a:ext>
            </a:extLst>
          </p:cNvPr>
          <p:cNvSpPr txBox="1"/>
          <p:nvPr/>
        </p:nvSpPr>
        <p:spPr>
          <a:xfrm>
            <a:off x="635000" y="541270"/>
            <a:ext cx="8229600" cy="5847755"/>
          </a:xfrm>
          <a:prstGeom prst="rect">
            <a:avLst/>
          </a:prstGeom>
          <a:noFill/>
          <a:ln w="25400">
            <a:solidFill>
              <a:schemeClr val="accent1"/>
            </a:solidFill>
          </a:ln>
        </p:spPr>
        <p:txBody>
          <a:bodyPr wrap="square" rtlCol="0">
            <a:spAutoFit/>
          </a:bodyPr>
          <a:lstStyle/>
          <a:p>
            <a:r>
              <a:rPr lang="en-US" sz="1100" b="1" dirty="0">
                <a:latin typeface="Courier New" panose="02070309020205020404" pitchFamily="49" charset="0"/>
                <a:cs typeface="Courier New" panose="02070309020205020404" pitchFamily="49" charset="0"/>
              </a:rPr>
              <a:t> NGS OPUS-Projects 5.1.2 NETWORK ADJUSTMENT REPORT</a:t>
            </a:r>
          </a:p>
          <a:p>
            <a:r>
              <a:rPr lang="en-US" sz="1100" b="1" dirty="0">
                <a:latin typeface="Courier New" panose="02070309020205020404" pitchFamily="49" charset="0"/>
                <a:cs typeface="Courier New" panose="02070309020205020404" pitchFamily="49" charset="0"/>
              </a:rPr>
              <a:t> FOR network-final</a:t>
            </a:r>
          </a:p>
          <a:p>
            <a:r>
              <a:rPr lang="en-US" sz="1100" b="1" dirty="0">
                <a:latin typeface="Courier New" panose="02070309020205020404" pitchFamily="49" charset="0"/>
                <a:cs typeface="Courier New" panose="02070309020205020404" pitchFamily="49" charset="0"/>
              </a:rPr>
              <a:t> FROM PROJECT Chesapeake Tutorial Project.</a:t>
            </a:r>
          </a:p>
          <a:p>
            <a:r>
              <a:rPr lang="en-US" sz="1100" b="1" dirty="0">
                <a:latin typeface="Courier New" panose="02070309020205020404" pitchFamily="49" charset="0"/>
                <a:cs typeface="Courier New" panose="02070309020205020404" pitchFamily="49" charset="0"/>
              </a:rPr>
              <a:t> SELECTED REPORTS ARE ATTACHED TO THIS EMAIL. ALL REPORTS ARE</a:t>
            </a:r>
          </a:p>
          <a:p>
            <a:r>
              <a:rPr lang="en-US" sz="1100" b="1" dirty="0">
                <a:latin typeface="Courier New" panose="02070309020205020404" pitchFamily="49" charset="0"/>
                <a:cs typeface="Courier New" panose="02070309020205020404" pitchFamily="49" charset="0"/>
              </a:rPr>
              <a:t> AVAILABLE THROUGH THE PROJECT'S WEB PAGE FOR THIS SOLUTION.</a:t>
            </a:r>
          </a:p>
          <a:p>
            <a:endParaRPr lang="en-US" sz="1100" b="1" dirty="0">
              <a:latin typeface="Courier New" panose="02070309020205020404" pitchFamily="49" charset="0"/>
              <a:cs typeface="Courier New" panose="02070309020205020404" pitchFamily="49" charset="0"/>
            </a:endParaRPr>
          </a:p>
          <a:p>
            <a:endParaRPr lang="en-US" sz="1100" b="1" dirty="0">
              <a:latin typeface="Courier New" panose="02070309020205020404" pitchFamily="49" charset="0"/>
              <a:cs typeface="Courier New" panose="02070309020205020404" pitchFamily="49" charset="0"/>
            </a:endParaRPr>
          </a:p>
          <a:p>
            <a:r>
              <a:rPr lang="en-US" sz="1100" b="1" dirty="0">
                <a:latin typeface="Courier New" panose="02070309020205020404" pitchFamily="49" charset="0"/>
                <a:cs typeface="Courier New" panose="02070309020205020404" pitchFamily="49" charset="0"/>
              </a:rPr>
              <a:t>                   ABBREVIATED SUMMARY</a:t>
            </a:r>
          </a:p>
          <a:p>
            <a:r>
              <a:rPr lang="en-US" sz="1100" b="1" dirty="0">
                <a:latin typeface="Courier New" panose="02070309020205020404" pitchFamily="49" charset="0"/>
                <a:cs typeface="Courier New" panose="02070309020205020404" pitchFamily="49" charset="0"/>
              </a:rPr>
              <a:t> SUBMITTED BY:                  </a:t>
            </a:r>
            <a:r>
              <a:rPr lang="en-US" sz="1100" b="1" dirty="0" err="1">
                <a:latin typeface="Courier New" panose="02070309020205020404" pitchFamily="49" charset="0"/>
                <a:cs typeface="Courier New" panose="02070309020205020404" pitchFamily="49" charset="0"/>
              </a:rPr>
              <a:t>dave.zenk</a:t>
            </a:r>
            <a:endParaRPr lang="en-US" sz="1100" b="1" dirty="0">
              <a:latin typeface="Courier New" panose="02070309020205020404" pitchFamily="49" charset="0"/>
              <a:cs typeface="Courier New" panose="02070309020205020404" pitchFamily="49" charset="0"/>
            </a:endParaRPr>
          </a:p>
          <a:p>
            <a:r>
              <a:rPr lang="en-US" sz="1100" b="1" dirty="0">
                <a:latin typeface="Courier New" panose="02070309020205020404" pitchFamily="49" charset="0"/>
                <a:cs typeface="Courier New" panose="02070309020205020404" pitchFamily="49" charset="0"/>
              </a:rPr>
              <a:t> SOLUTION FILE NAME:            network-</a:t>
            </a:r>
            <a:r>
              <a:rPr lang="en-US" sz="1100" b="1" dirty="0" err="1">
                <a:latin typeface="Courier New" panose="02070309020205020404" pitchFamily="49" charset="0"/>
                <a:cs typeface="Courier New" panose="02070309020205020404" pitchFamily="49" charset="0"/>
              </a:rPr>
              <a:t>final.sum</a:t>
            </a:r>
            <a:endParaRPr lang="en-US" sz="1100" b="1" dirty="0">
              <a:latin typeface="Courier New" panose="02070309020205020404" pitchFamily="49" charset="0"/>
              <a:cs typeface="Courier New" panose="02070309020205020404" pitchFamily="49" charset="0"/>
            </a:endParaRPr>
          </a:p>
          <a:p>
            <a:r>
              <a:rPr lang="en-US" sz="1100" b="1" dirty="0">
                <a:latin typeface="Courier New" panose="02070309020205020404" pitchFamily="49" charset="0"/>
                <a:cs typeface="Courier New" panose="02070309020205020404" pitchFamily="49" charset="0"/>
              </a:rPr>
              <a:t> SOLUTION SOFTWARE:             GPSCOM(2008.25)</a:t>
            </a:r>
          </a:p>
          <a:p>
            <a:r>
              <a:rPr lang="en-US" sz="1100" b="1" dirty="0">
                <a:latin typeface="Courier New" panose="02070309020205020404" pitchFamily="49" charset="0"/>
                <a:cs typeface="Courier New" panose="02070309020205020404" pitchFamily="49" charset="0"/>
              </a:rPr>
              <a:t> SOLUTION DATE:                 2023-08-22T09:28:32 UTC</a:t>
            </a:r>
          </a:p>
          <a:p>
            <a:r>
              <a:rPr lang="en-US" sz="1100" b="1" dirty="0">
                <a:latin typeface="Courier New" panose="02070309020205020404" pitchFamily="49" charset="0"/>
                <a:cs typeface="Courier New" panose="02070309020205020404" pitchFamily="49" charset="0"/>
              </a:rPr>
              <a:t> STANDARD ERROR OF UNIT WEIGHT: 0.760</a:t>
            </a:r>
          </a:p>
          <a:p>
            <a:r>
              <a:rPr lang="en-US" sz="1100" b="1" dirty="0">
                <a:latin typeface="Courier New" panose="02070309020205020404" pitchFamily="49" charset="0"/>
                <a:cs typeface="Courier New" panose="02070309020205020404" pitchFamily="49" charset="0"/>
              </a:rPr>
              <a:t> TOTAL NUMBER OF OBSERVATIONS:  603613</a:t>
            </a:r>
          </a:p>
          <a:p>
            <a:r>
              <a:rPr lang="en-US" sz="1100" b="1" dirty="0">
                <a:latin typeface="Courier New" panose="02070309020205020404" pitchFamily="49" charset="0"/>
                <a:cs typeface="Courier New" panose="02070309020205020404" pitchFamily="49" charset="0"/>
              </a:rPr>
              <a:t> TOTAL NUMBER OF MARKS:         13</a:t>
            </a:r>
          </a:p>
          <a:p>
            <a:r>
              <a:rPr lang="en-US" sz="1100" b="1" dirty="0">
                <a:latin typeface="Courier New" panose="02070309020205020404" pitchFamily="49" charset="0"/>
                <a:cs typeface="Courier New" panose="02070309020205020404" pitchFamily="49" charset="0"/>
              </a:rPr>
              <a:t> CONSTRAINED MARKS:             1 HORIZONTAL, 0 VERTICAL</a:t>
            </a:r>
          </a:p>
          <a:p>
            <a:r>
              <a:rPr lang="en-US" sz="1100" b="1" dirty="0">
                <a:latin typeface="Courier New" panose="02070309020205020404" pitchFamily="49" charset="0"/>
                <a:cs typeface="Courier New" panose="02070309020205020404" pitchFamily="49" charset="0"/>
              </a:rPr>
              <a:t> loy2 N36:45:50.43110 W076:14:16.06827  -23.440m        NAD_83(2011) @ 2010.0000</a:t>
            </a:r>
          </a:p>
          <a:p>
            <a:r>
              <a:rPr lang="en-US" sz="1100" b="1" dirty="0">
                <a:latin typeface="Courier New" panose="02070309020205020404" pitchFamily="49" charset="0"/>
                <a:cs typeface="Courier New" panose="02070309020205020404" pitchFamily="49" charset="0"/>
              </a:rPr>
              <a:t> loy2         0.14cm           0.08cm     0.13cm        NEU SIGMAS</a:t>
            </a:r>
          </a:p>
          <a:p>
            <a:endParaRPr lang="en-US" sz="1100" b="1" dirty="0">
              <a:latin typeface="Courier New" panose="02070309020205020404" pitchFamily="49" charset="0"/>
              <a:cs typeface="Courier New" panose="02070309020205020404" pitchFamily="49" charset="0"/>
            </a:endParaRPr>
          </a:p>
          <a:p>
            <a:r>
              <a:rPr lang="en-US" sz="1100" b="1" dirty="0">
                <a:latin typeface="Courier New" panose="02070309020205020404" pitchFamily="49" charset="0"/>
                <a:cs typeface="Courier New" panose="02070309020205020404" pitchFamily="49" charset="0"/>
              </a:rPr>
              <a:t> START TIME:                    2021-02-10T00:00:00 GPS</a:t>
            </a:r>
          </a:p>
          <a:p>
            <a:r>
              <a:rPr lang="en-US" sz="1100" b="1" dirty="0">
                <a:latin typeface="Courier New" panose="02070309020205020404" pitchFamily="49" charset="0"/>
                <a:cs typeface="Courier New" panose="02070309020205020404" pitchFamily="49" charset="0"/>
              </a:rPr>
              <a:t> STOP TIME:                     2021-03-04T23:59:30 GPS</a:t>
            </a:r>
          </a:p>
          <a:p>
            <a:r>
              <a:rPr lang="en-US" sz="1100" b="1" dirty="0">
                <a:latin typeface="Courier New" panose="02070309020205020404" pitchFamily="49" charset="0"/>
                <a:cs typeface="Courier New" panose="02070309020205020404" pitchFamily="49" charset="0"/>
              </a:rPr>
              <a:t> FREQUENCY:                     L1-ONLY TO ION-FREE [BY BASELINE LENGTH]</a:t>
            </a:r>
          </a:p>
          <a:p>
            <a:r>
              <a:rPr lang="en-US" sz="1100" b="1" dirty="0">
                <a:latin typeface="Courier New" panose="02070309020205020404" pitchFamily="49" charset="0"/>
                <a:cs typeface="Courier New" panose="02070309020205020404" pitchFamily="49" charset="0"/>
              </a:rPr>
              <a:t> OBSERVATION INTERVAL:          30 s</a:t>
            </a:r>
          </a:p>
          <a:p>
            <a:r>
              <a:rPr lang="en-US" sz="1100" b="1" dirty="0">
                <a:latin typeface="Courier New" panose="02070309020205020404" pitchFamily="49" charset="0"/>
                <a:cs typeface="Courier New" panose="02070309020205020404" pitchFamily="49" charset="0"/>
              </a:rPr>
              <a:t> ELEVATION CUTOFF:              15 deg</a:t>
            </a:r>
          </a:p>
          <a:p>
            <a:r>
              <a:rPr lang="en-US" sz="1100" b="1" dirty="0">
                <a:latin typeface="Courier New" panose="02070309020205020404" pitchFamily="49" charset="0"/>
                <a:cs typeface="Courier New" panose="02070309020205020404" pitchFamily="49" charset="0"/>
              </a:rPr>
              <a:t> TROPO INTERVAL:                7200 s [PIECEWISE LINEAR PARAMETERIZATION]</a:t>
            </a:r>
          </a:p>
          <a:p>
            <a:r>
              <a:rPr lang="en-US" sz="1100" b="1" dirty="0">
                <a:latin typeface="Courier New" panose="02070309020205020404" pitchFamily="49" charset="0"/>
                <a:cs typeface="Courier New" panose="02070309020205020404" pitchFamily="49" charset="0"/>
              </a:rPr>
              <a:t> DD CORRELATIONS:               ON</a:t>
            </a:r>
          </a:p>
          <a:p>
            <a:endParaRPr lang="en-US" sz="1100" b="1" dirty="0">
              <a:latin typeface="Courier New" panose="02070309020205020404" pitchFamily="49" charset="0"/>
              <a:cs typeface="Courier New" panose="02070309020205020404" pitchFamily="49" charset="0"/>
            </a:endParaRPr>
          </a:p>
          <a:p>
            <a:r>
              <a:rPr lang="en-US" sz="1100" b="1" dirty="0">
                <a:latin typeface="Courier New" panose="02070309020205020404" pitchFamily="49" charset="0"/>
                <a:cs typeface="Courier New" panose="02070309020205020404" pitchFamily="49" charset="0"/>
              </a:rPr>
              <a:t>     INCLUDED SOLUTION            RMS    SOFTWARE         RUN DATE</a:t>
            </a:r>
          </a:p>
          <a:p>
            <a:r>
              <a:rPr lang="en-US" sz="1100" b="1" dirty="0">
                <a:latin typeface="Courier New" panose="02070309020205020404" pitchFamily="49" charset="0"/>
                <a:cs typeface="Courier New" panose="02070309020205020404" pitchFamily="49" charset="0"/>
              </a:rPr>
              <a:t> ------------------------------------------------------------------------------</a:t>
            </a:r>
          </a:p>
          <a:p>
            <a:r>
              <a:rPr lang="en-US" sz="1100" b="1" dirty="0">
                <a:latin typeface="Courier New" panose="02070309020205020404" pitchFamily="49" charset="0"/>
                <a:cs typeface="Courier New" panose="02070309020205020404" pitchFamily="49" charset="0"/>
              </a:rPr>
              <a:t>  1) 2021-041 A                  1.6 cm  page5(2008.25)   2023-06-20T14:01 UTC</a:t>
            </a:r>
          </a:p>
          <a:p>
            <a:r>
              <a:rPr lang="en-US" sz="1100" b="1" dirty="0">
                <a:latin typeface="Courier New" panose="02070309020205020404" pitchFamily="49" charset="0"/>
                <a:cs typeface="Courier New" panose="02070309020205020404" pitchFamily="49" charset="0"/>
              </a:rPr>
              <a:t>  2) 2021-048 A                  1.4 cm  page5(2008.25)   2023-06-20T14:01 UTC</a:t>
            </a:r>
          </a:p>
          <a:p>
            <a:r>
              <a:rPr lang="en-US" sz="1100" b="1" dirty="0">
                <a:latin typeface="Courier New" panose="02070309020205020404" pitchFamily="49" charset="0"/>
                <a:cs typeface="Courier New" panose="02070309020205020404" pitchFamily="49" charset="0"/>
              </a:rPr>
              <a:t>  3) 2021-054 A                  1.5 cm  page5(2008.25)   2023-06-20T14:01 UTC</a:t>
            </a:r>
          </a:p>
          <a:p>
            <a:r>
              <a:rPr lang="en-US" sz="1100" b="1" dirty="0">
                <a:latin typeface="Courier New" panose="02070309020205020404" pitchFamily="49" charset="0"/>
                <a:cs typeface="Courier New" panose="02070309020205020404" pitchFamily="49" charset="0"/>
              </a:rPr>
              <a:t>  4) 2021-055 A                  1.4 cm  page5(2008.25)   2023-06-16T10:18 UTC</a:t>
            </a:r>
          </a:p>
          <a:p>
            <a:r>
              <a:rPr lang="en-US" sz="1100" b="1" dirty="0">
                <a:latin typeface="Courier New" panose="02070309020205020404" pitchFamily="49" charset="0"/>
                <a:cs typeface="Courier New" panose="02070309020205020404" pitchFamily="49" charset="0"/>
              </a:rPr>
              <a:t>  5) 2021-063 A                  1.4 cm  page5(2008.25)   2023-06-16T10:18 UTC</a:t>
            </a:r>
          </a:p>
        </p:txBody>
      </p:sp>
      <p:sp>
        <p:nvSpPr>
          <p:cNvPr id="9" name="TextBox 8">
            <a:extLst>
              <a:ext uri="{FF2B5EF4-FFF2-40B4-BE49-F238E27FC236}">
                <a16:creationId xmlns:a16="http://schemas.microsoft.com/office/drawing/2014/main" id="{868E66F5-D6C8-B72D-F3E7-CA4DD2454E85}"/>
              </a:ext>
            </a:extLst>
          </p:cNvPr>
          <p:cNvSpPr txBox="1"/>
          <p:nvPr/>
        </p:nvSpPr>
        <p:spPr>
          <a:xfrm rot="20421547">
            <a:off x="7366986" y="5610314"/>
            <a:ext cx="1407992" cy="276999"/>
          </a:xfrm>
          <a:prstGeom prst="rect">
            <a:avLst/>
          </a:prstGeom>
          <a:noFill/>
        </p:spPr>
        <p:txBody>
          <a:bodyPr wrap="square" rtlCol="0">
            <a:spAutoFit/>
          </a:bodyPr>
          <a:lstStyle/>
          <a:p>
            <a:r>
              <a:rPr lang="en-US" sz="1200" b="1" dirty="0">
                <a:solidFill>
                  <a:srgbClr val="0070C0"/>
                </a:solidFill>
              </a:rPr>
              <a:t>network-final.txt</a:t>
            </a:r>
          </a:p>
        </p:txBody>
      </p:sp>
    </p:spTree>
    <p:extLst>
      <p:ext uri="{BB962C8B-B14F-4D97-AF65-F5344CB8AC3E}">
        <p14:creationId xmlns:p14="http://schemas.microsoft.com/office/powerpoint/2010/main" val="27134380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2F7FB42-E56C-4089-A279-914700A2DD52}"/>
              </a:ext>
            </a:extLst>
          </p:cNvPr>
          <p:cNvSpPr txBox="1"/>
          <p:nvPr/>
        </p:nvSpPr>
        <p:spPr>
          <a:xfrm>
            <a:off x="1009649" y="2090172"/>
            <a:ext cx="6915151" cy="2354491"/>
          </a:xfrm>
          <a:prstGeom prst="rect">
            <a:avLst/>
          </a:prstGeom>
          <a:noFill/>
          <a:ln w="25400">
            <a:solidFill>
              <a:schemeClr val="accent1"/>
            </a:solidFill>
          </a:ln>
        </p:spPr>
        <p:txBody>
          <a:bodyPr wrap="square" rtlCol="0">
            <a:spAutoFit/>
          </a:bodyPr>
          <a:lstStyle/>
          <a:p>
            <a:r>
              <a:rPr lang="en-US" sz="1050" b="1" dirty="0">
                <a:latin typeface="Courier New" panose="02070309020205020404" pitchFamily="49" charset="0"/>
                <a:cs typeface="Courier New" panose="02070309020205020404" pitchFamily="49" charset="0"/>
              </a:rPr>
              <a:t> BASELINE       LENGTH         RMS         OBS  OMITTED    FIXED    IN SOLUTION(S)</a:t>
            </a:r>
          </a:p>
          <a:p>
            <a:r>
              <a:rPr lang="en-US" sz="1050" b="1" dirty="0">
                <a:latin typeface="Courier New" panose="02070309020205020404" pitchFamily="49" charset="0"/>
                <a:cs typeface="Courier New" panose="02070309020205020404" pitchFamily="49" charset="0"/>
              </a:rPr>
              <a:t> ------------------------------------------------------------------------------</a:t>
            </a:r>
          </a:p>
          <a:p>
            <a:r>
              <a:rPr lang="en-US" sz="1050" b="1" dirty="0">
                <a:latin typeface="Courier New" panose="02070309020205020404" pitchFamily="49" charset="0"/>
                <a:cs typeface="Courier New" panose="02070309020205020404" pitchFamily="49" charset="0"/>
              </a:rPr>
              <a:t>  wlp2-loy2      1.870 km      0.7 cm    67371    12.0%    99.7%    2, 3, 4, 5</a:t>
            </a:r>
          </a:p>
          <a:p>
            <a:r>
              <a:rPr lang="en-US" sz="1050" b="1" dirty="0">
                <a:latin typeface="Courier New" panose="02070309020205020404" pitchFamily="49" charset="0"/>
                <a:cs typeface="Courier New" panose="02070309020205020404" pitchFamily="49" charset="0"/>
              </a:rPr>
              <a:t>  brmr-loy2     11.497 km      1.2 cm    17107     6.7%   100.0%    1, 2, 3</a:t>
            </a:r>
          </a:p>
          <a:p>
            <a:r>
              <a:rPr lang="en-US" sz="1050" b="1" dirty="0">
                <a:latin typeface="Courier New" panose="02070309020205020404" pitchFamily="49" charset="0"/>
                <a:cs typeface="Courier New" panose="02070309020205020404" pitchFamily="49" charset="0"/>
              </a:rPr>
              <a:t>  gp99-loy2     14.532 km      1.8 cm    15572    12.0%    98.8%    1, 2, 3</a:t>
            </a:r>
          </a:p>
          <a:p>
            <a:r>
              <a:rPr lang="en-US" sz="1050" b="1" dirty="0">
                <a:latin typeface="Courier New" panose="02070309020205020404" pitchFamily="49" charset="0"/>
                <a:cs typeface="Courier New" panose="02070309020205020404" pitchFamily="49" charset="0"/>
              </a:rPr>
              <a:t>  ou03-loy2     14.825 km      1.4 cm    14638    13.0%    98.9%    1, 2, 3</a:t>
            </a:r>
          </a:p>
          <a:p>
            <a:r>
              <a:rPr lang="en-US" sz="1050" b="1" dirty="0">
                <a:latin typeface="Courier New" panose="02070309020205020404" pitchFamily="49" charset="0"/>
                <a:cs typeface="Courier New" panose="02070309020205020404" pitchFamily="49" charset="0"/>
              </a:rPr>
              <a:t>  ou18-loy2     15.251 km      2.1 cm    12668    31.8%    98.2%    1, 2, 3</a:t>
            </a:r>
          </a:p>
          <a:p>
            <a:r>
              <a:rPr lang="en-US" sz="1050" b="1" dirty="0">
                <a:latin typeface="Courier New" panose="02070309020205020404" pitchFamily="49" charset="0"/>
                <a:cs typeface="Courier New" panose="02070309020205020404" pitchFamily="49" charset="0"/>
              </a:rPr>
              <a:t>  863f-loy2     21.424 km      1.5 cm    14736    16.7%    97.2%    1, 2, 3</a:t>
            </a:r>
          </a:p>
          <a:p>
            <a:r>
              <a:rPr lang="en-US" sz="1050" b="1" dirty="0">
                <a:latin typeface="Courier New" panose="02070309020205020404" pitchFamily="49" charset="0"/>
                <a:cs typeface="Courier New" panose="02070309020205020404" pitchFamily="49" charset="0"/>
              </a:rPr>
              <a:t>  w416-loy2     21.627 km      2.0 cm    12919    23.0%    97.3%    1, 2, 3</a:t>
            </a:r>
          </a:p>
          <a:p>
            <a:r>
              <a:rPr lang="en-US" sz="1050" b="1" dirty="0">
                <a:latin typeface="Courier New" panose="02070309020205020404" pitchFamily="49" charset="0"/>
                <a:cs typeface="Courier New" panose="02070309020205020404" pitchFamily="49" charset="0"/>
              </a:rPr>
              <a:t>  ls03-loy2     24.992 km      1.5 cm    90411     5.1%    99.1%    1, 2, 3,...</a:t>
            </a:r>
          </a:p>
          <a:p>
            <a:r>
              <a:rPr lang="en-US" sz="1050" b="1" dirty="0">
                <a:latin typeface="Courier New" panose="02070309020205020404" pitchFamily="49" charset="0"/>
                <a:cs typeface="Courier New" panose="02070309020205020404" pitchFamily="49" charset="0"/>
              </a:rPr>
              <a:t>  ncel-loy2     46.939 km      1.4 cm    90104     5.2%    97.9%    1, 2, 3,...</a:t>
            </a:r>
          </a:p>
          <a:p>
            <a:r>
              <a:rPr lang="en-US" sz="1050" b="1" dirty="0">
                <a:latin typeface="Courier New" panose="02070309020205020404" pitchFamily="49" charset="0"/>
                <a:cs typeface="Courier New" panose="02070309020205020404" pitchFamily="49" charset="0"/>
              </a:rPr>
              <a:t>  ncga-loy2     56.473 km      1.6 cm    88481     6.9%    95.2%    1, 2, 3,...</a:t>
            </a:r>
          </a:p>
          <a:p>
            <a:r>
              <a:rPr lang="en-US" sz="1050" b="1" dirty="0">
                <a:latin typeface="Courier New" panose="02070309020205020404" pitchFamily="49" charset="0"/>
                <a:cs typeface="Courier New" panose="02070309020205020404" pitchFamily="49" charset="0"/>
              </a:rPr>
              <a:t>  vagp-loy2     58.603 km      1.5 cm    91352     3.3%    97.6%    1, 2, 3,...</a:t>
            </a:r>
          </a:p>
          <a:p>
            <a:r>
              <a:rPr lang="en-US" sz="1050" b="1" dirty="0">
                <a:latin typeface="Courier New" panose="02070309020205020404" pitchFamily="49" charset="0"/>
                <a:cs typeface="Courier New" panose="02070309020205020404" pitchFamily="49" charset="0"/>
              </a:rPr>
              <a:t>  asub-loy2    491.455 km      1.4 cm    88254     2.9%    83.3%    1, 2, 3,...</a:t>
            </a:r>
          </a:p>
        </p:txBody>
      </p:sp>
      <p:sp>
        <p:nvSpPr>
          <p:cNvPr id="2" name="Date Placeholder 1">
            <a:extLst>
              <a:ext uri="{FF2B5EF4-FFF2-40B4-BE49-F238E27FC236}">
                <a16:creationId xmlns:a16="http://schemas.microsoft.com/office/drawing/2014/main" id="{B526DED4-D7F4-4EA7-9329-FAB213E50D6C}"/>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EAADC2DF-08E5-425B-8D37-77E9E1BB2009}"/>
              </a:ext>
            </a:extLst>
          </p:cNvPr>
          <p:cNvSpPr>
            <a:spLocks noGrp="1"/>
          </p:cNvSpPr>
          <p:nvPr>
            <p:ph type="ftr" sz="quarter" idx="11"/>
          </p:nvPr>
        </p:nvSpPr>
        <p:spPr/>
        <p:txBody>
          <a:bodyPr/>
          <a:lstStyle/>
          <a:p>
            <a:pPr>
              <a:defRPr/>
            </a:pPr>
            <a:r>
              <a:rPr lang="en-US"/>
              <a:t>Step 4 : Network Adjustment</a:t>
            </a:r>
            <a:endParaRPr lang="en-US" dirty="0"/>
          </a:p>
        </p:txBody>
      </p:sp>
      <p:sp>
        <p:nvSpPr>
          <p:cNvPr id="4" name="Slide Number Placeholder 3">
            <a:extLst>
              <a:ext uri="{FF2B5EF4-FFF2-40B4-BE49-F238E27FC236}">
                <a16:creationId xmlns:a16="http://schemas.microsoft.com/office/drawing/2014/main" id="{800998D6-24A9-498F-8B14-2B07AF7AE427}"/>
              </a:ext>
            </a:extLst>
          </p:cNvPr>
          <p:cNvSpPr>
            <a:spLocks noGrp="1"/>
          </p:cNvSpPr>
          <p:nvPr>
            <p:ph type="sldNum" sz="quarter" idx="12"/>
          </p:nvPr>
        </p:nvSpPr>
        <p:spPr/>
        <p:txBody>
          <a:bodyPr/>
          <a:lstStyle/>
          <a:p>
            <a:pPr>
              <a:defRPr/>
            </a:pPr>
            <a:fld id="{5A0A20C1-84A2-43C6-AE3D-B33835BB02C3}" type="slidenum">
              <a:rPr lang="en-US" smtClean="0"/>
              <a:pPr>
                <a:defRPr/>
              </a:pPr>
              <a:t>74</a:t>
            </a:fld>
            <a:endParaRPr lang="en-US"/>
          </a:p>
        </p:txBody>
      </p:sp>
      <p:sp>
        <p:nvSpPr>
          <p:cNvPr id="5" name="TextBox 4">
            <a:extLst>
              <a:ext uri="{FF2B5EF4-FFF2-40B4-BE49-F238E27FC236}">
                <a16:creationId xmlns:a16="http://schemas.microsoft.com/office/drawing/2014/main" id="{5621BAA6-2B63-493D-8D81-9DC86D29DE13}"/>
              </a:ext>
            </a:extLst>
          </p:cNvPr>
          <p:cNvSpPr txBox="1"/>
          <p:nvPr/>
        </p:nvSpPr>
        <p:spPr>
          <a:xfrm>
            <a:off x="457199" y="1067705"/>
            <a:ext cx="8229600"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Baseline Summary</a:t>
            </a:r>
            <a:endParaRPr lang="en-US" sz="2400" dirty="0">
              <a:solidFill>
                <a:schemeClr val="bg1"/>
              </a:solidFill>
            </a:endParaRPr>
          </a:p>
        </p:txBody>
      </p:sp>
      <p:sp>
        <p:nvSpPr>
          <p:cNvPr id="9" name="Rectangle 8">
            <a:extLst>
              <a:ext uri="{FF2B5EF4-FFF2-40B4-BE49-F238E27FC236}">
                <a16:creationId xmlns:a16="http://schemas.microsoft.com/office/drawing/2014/main" id="{01C2B7AB-5B55-4433-A344-D6B964769FFF}"/>
              </a:ext>
            </a:extLst>
          </p:cNvPr>
          <p:cNvSpPr/>
          <p:nvPr/>
        </p:nvSpPr>
        <p:spPr>
          <a:xfrm>
            <a:off x="3390900" y="2094994"/>
            <a:ext cx="774700" cy="2312783"/>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42B915D-50F4-463E-A57E-7128FE51CBB0}"/>
              </a:ext>
            </a:extLst>
          </p:cNvPr>
          <p:cNvSpPr/>
          <p:nvPr/>
        </p:nvSpPr>
        <p:spPr>
          <a:xfrm>
            <a:off x="4864100" y="2090171"/>
            <a:ext cx="660400" cy="2312783"/>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4BE93FD-D150-47DE-B31E-0CA308323FD9}"/>
              </a:ext>
            </a:extLst>
          </p:cNvPr>
          <p:cNvSpPr/>
          <p:nvPr/>
        </p:nvSpPr>
        <p:spPr>
          <a:xfrm>
            <a:off x="5562600" y="2090171"/>
            <a:ext cx="774700" cy="2312783"/>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5B6B6F1D-10DE-4F7F-9B80-B548657C4470}"/>
              </a:ext>
            </a:extLst>
          </p:cNvPr>
          <p:cNvSpPr/>
          <p:nvPr/>
        </p:nvSpPr>
        <p:spPr>
          <a:xfrm>
            <a:off x="6388100" y="2090171"/>
            <a:ext cx="1247140" cy="2312783"/>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3454B21-3F19-4B6A-9A4F-D5B29F98E929}"/>
              </a:ext>
            </a:extLst>
          </p:cNvPr>
          <p:cNvSpPr/>
          <p:nvPr/>
        </p:nvSpPr>
        <p:spPr>
          <a:xfrm>
            <a:off x="2181225" y="2090171"/>
            <a:ext cx="1019175" cy="2312783"/>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CA736DEE-8535-13F6-8423-E2EC02161DF4}"/>
              </a:ext>
            </a:extLst>
          </p:cNvPr>
          <p:cNvSpPr txBox="1"/>
          <p:nvPr/>
        </p:nvSpPr>
        <p:spPr>
          <a:xfrm rot="20421547">
            <a:off x="7366986" y="5610314"/>
            <a:ext cx="1407992" cy="276999"/>
          </a:xfrm>
          <a:prstGeom prst="rect">
            <a:avLst/>
          </a:prstGeom>
          <a:noFill/>
        </p:spPr>
        <p:txBody>
          <a:bodyPr wrap="square" rtlCol="0">
            <a:spAutoFit/>
          </a:bodyPr>
          <a:lstStyle/>
          <a:p>
            <a:r>
              <a:rPr lang="en-US" sz="1200" b="1" dirty="0">
                <a:solidFill>
                  <a:srgbClr val="0070C0"/>
                </a:solidFill>
              </a:rPr>
              <a:t>network-final.txt</a:t>
            </a:r>
          </a:p>
        </p:txBody>
      </p:sp>
    </p:spTree>
    <p:extLst>
      <p:ext uri="{BB962C8B-B14F-4D97-AF65-F5344CB8AC3E}">
        <p14:creationId xmlns:p14="http://schemas.microsoft.com/office/powerpoint/2010/main" val="21470661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3000"/>
                            </p:stCondLst>
                            <p:childTnLst>
                              <p:par>
                                <p:cTn id="21" presetID="22" presetClass="entr" presetSubtype="8" fill="hold" grpId="0" nodeType="afterEffect">
                                  <p:stCondLst>
                                    <p:cond delay="25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C4E5ECE-41E2-4D65-83F1-65706A40A286}"/>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E394548E-1813-4766-94CD-7B428FB3703D}"/>
              </a:ext>
            </a:extLst>
          </p:cNvPr>
          <p:cNvSpPr>
            <a:spLocks noGrp="1"/>
          </p:cNvSpPr>
          <p:nvPr>
            <p:ph type="ftr" sz="quarter" idx="11"/>
          </p:nvPr>
        </p:nvSpPr>
        <p:spPr/>
        <p:txBody>
          <a:bodyPr/>
          <a:lstStyle/>
          <a:p>
            <a:pPr>
              <a:defRPr/>
            </a:pPr>
            <a:r>
              <a:rPr lang="en-US"/>
              <a:t>Step 4 : Network Adjustment</a:t>
            </a:r>
            <a:endParaRPr lang="en-US" dirty="0"/>
          </a:p>
        </p:txBody>
      </p:sp>
      <p:sp>
        <p:nvSpPr>
          <p:cNvPr id="4" name="Slide Number Placeholder 3">
            <a:extLst>
              <a:ext uri="{FF2B5EF4-FFF2-40B4-BE49-F238E27FC236}">
                <a16:creationId xmlns:a16="http://schemas.microsoft.com/office/drawing/2014/main" id="{183CCA3E-B41E-493D-970F-BC986C7D4969}"/>
              </a:ext>
            </a:extLst>
          </p:cNvPr>
          <p:cNvSpPr>
            <a:spLocks noGrp="1"/>
          </p:cNvSpPr>
          <p:nvPr>
            <p:ph type="sldNum" sz="quarter" idx="12"/>
          </p:nvPr>
        </p:nvSpPr>
        <p:spPr/>
        <p:txBody>
          <a:bodyPr/>
          <a:lstStyle/>
          <a:p>
            <a:pPr>
              <a:defRPr/>
            </a:pPr>
            <a:fld id="{5A0A20C1-84A2-43C6-AE3D-B33835BB02C3}" type="slidenum">
              <a:rPr lang="en-US" smtClean="0"/>
              <a:pPr>
                <a:defRPr/>
              </a:pPr>
              <a:t>75</a:t>
            </a:fld>
            <a:endParaRPr lang="en-US"/>
          </a:p>
        </p:txBody>
      </p:sp>
      <p:sp>
        <p:nvSpPr>
          <p:cNvPr id="5" name="TextBox 4">
            <a:extLst>
              <a:ext uri="{FF2B5EF4-FFF2-40B4-BE49-F238E27FC236}">
                <a16:creationId xmlns:a16="http://schemas.microsoft.com/office/drawing/2014/main" id="{1F85AA98-1353-491C-A229-EEF8DC760B2A}"/>
              </a:ext>
            </a:extLst>
          </p:cNvPr>
          <p:cNvSpPr txBox="1"/>
          <p:nvPr/>
        </p:nvSpPr>
        <p:spPr>
          <a:xfrm>
            <a:off x="457199" y="1067705"/>
            <a:ext cx="8229600"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Estimated vs A-Priori Shifts Table</a:t>
            </a:r>
            <a:endParaRPr lang="en-US" sz="2400" dirty="0">
              <a:solidFill>
                <a:schemeClr val="bg1"/>
              </a:solidFill>
            </a:endParaRPr>
          </a:p>
        </p:txBody>
      </p:sp>
      <p:sp>
        <p:nvSpPr>
          <p:cNvPr id="6" name="TextBox 5">
            <a:extLst>
              <a:ext uri="{FF2B5EF4-FFF2-40B4-BE49-F238E27FC236}">
                <a16:creationId xmlns:a16="http://schemas.microsoft.com/office/drawing/2014/main" id="{21464693-5DF2-4B0C-A4D3-B53CA49F8A00}"/>
              </a:ext>
            </a:extLst>
          </p:cNvPr>
          <p:cNvSpPr txBox="1"/>
          <p:nvPr/>
        </p:nvSpPr>
        <p:spPr>
          <a:xfrm>
            <a:off x="1009649" y="2090172"/>
            <a:ext cx="7023638" cy="2516073"/>
          </a:xfrm>
          <a:prstGeom prst="rect">
            <a:avLst/>
          </a:prstGeom>
          <a:noFill/>
          <a:ln w="25400">
            <a:solidFill>
              <a:schemeClr val="accent1"/>
            </a:solidFill>
          </a:ln>
        </p:spPr>
        <p:txBody>
          <a:bodyPr wrap="square" rtlCol="0">
            <a:spAutoFit/>
          </a:bodyPr>
          <a:lstStyle/>
          <a:p>
            <a:r>
              <a:rPr lang="pt-BR" sz="1050" b="1">
                <a:latin typeface="Courier New" panose="02070309020205020404" pitchFamily="49" charset="0"/>
                <a:cs typeface="Courier New" panose="02070309020205020404" pitchFamily="49" charset="0"/>
              </a:rPr>
              <a:t> MARK  ESTIMATED - A PRIORI COORDINATE SHIFTS</a:t>
            </a:r>
          </a:p>
          <a:p>
            <a:r>
              <a:rPr lang="pt-BR" sz="1050" b="1">
                <a:latin typeface="Courier New" panose="02070309020205020404" pitchFamily="49" charset="0"/>
                <a:cs typeface="Courier New" panose="02070309020205020404" pitchFamily="49" charset="0"/>
              </a:rPr>
              <a:t> ------------------------------------------------------------------------------</a:t>
            </a:r>
          </a:p>
          <a:p>
            <a:r>
              <a:rPr lang="pt-BR" sz="1050" b="1">
                <a:latin typeface="Courier New" panose="02070309020205020404" pitchFamily="49" charset="0"/>
                <a:cs typeface="Courier New" panose="02070309020205020404" pitchFamily="49" charset="0"/>
              </a:rPr>
              <a:t>  863f  N:      0.003 m (0.001 m) E:     -0.005 m (0.001 m) H:     -0.020 m (0.001 m)</a:t>
            </a:r>
          </a:p>
          <a:p>
            <a:r>
              <a:rPr lang="pt-BR" sz="1050" b="1">
                <a:latin typeface="Courier New" panose="02070309020205020404" pitchFamily="49" charset="0"/>
                <a:cs typeface="Courier New" panose="02070309020205020404" pitchFamily="49" charset="0"/>
              </a:rPr>
              <a:t>  asub  N:     -0.004 m (0.001 m) E:      0.005 m (0.001 m) H:      0.007 m (0.001 m)</a:t>
            </a:r>
          </a:p>
          <a:p>
            <a:r>
              <a:rPr lang="pt-BR" sz="1050" b="1">
                <a:latin typeface="Courier New" panose="02070309020205020404" pitchFamily="49" charset="0"/>
                <a:cs typeface="Courier New" panose="02070309020205020404" pitchFamily="49" charset="0"/>
              </a:rPr>
              <a:t>  brmr  N:     -0.002 m (0.001 m) E:     -0.002 m (0.001 m) H:     -0.018 m (0.001 m)</a:t>
            </a:r>
          </a:p>
          <a:p>
            <a:r>
              <a:rPr lang="pt-BR" sz="1050" b="1">
                <a:latin typeface="Courier New" panose="02070309020205020404" pitchFamily="49" charset="0"/>
                <a:cs typeface="Courier New" panose="02070309020205020404" pitchFamily="49" charset="0"/>
              </a:rPr>
              <a:t>  gp99  N:     -0.006 m (0.001 m) E:     -0.001 m (0.001 m) H:      0.002 m (0.001 m)</a:t>
            </a:r>
          </a:p>
          <a:p>
            <a:r>
              <a:rPr lang="pt-BR" sz="1050" b="1">
                <a:latin typeface="Courier New" panose="02070309020205020404" pitchFamily="49" charset="0"/>
                <a:cs typeface="Courier New" panose="02070309020205020404" pitchFamily="49" charset="0"/>
              </a:rPr>
              <a:t>  loy2  N:     -0.001 m (0.001 m) E:     -0.001 m (0.001 m) H:     -0.002 m (0.001 m)</a:t>
            </a:r>
          </a:p>
          <a:p>
            <a:r>
              <a:rPr lang="pt-BR" sz="1050" b="1">
                <a:latin typeface="Courier New" panose="02070309020205020404" pitchFamily="49" charset="0"/>
                <a:cs typeface="Courier New" panose="02070309020205020404" pitchFamily="49" charset="0"/>
              </a:rPr>
              <a:t>  ls03  N:     -0.004 m (0.001 m) E:     -0.003 m (0.001 m) H:     -0.002 m (0.001 m)</a:t>
            </a:r>
          </a:p>
          <a:p>
            <a:r>
              <a:rPr lang="pt-BR" sz="1050" b="1">
                <a:latin typeface="Courier New" panose="02070309020205020404" pitchFamily="49" charset="0"/>
                <a:cs typeface="Courier New" panose="02070309020205020404" pitchFamily="49" charset="0"/>
              </a:rPr>
              <a:t>  ncel  N:     -0.005 m (0.001 m) E:     -0.004 m (0.001 m) H:     -0.005 m (0.001 m)</a:t>
            </a:r>
          </a:p>
          <a:p>
            <a:r>
              <a:rPr lang="pt-BR" sz="1050" b="1">
                <a:latin typeface="Courier New" panose="02070309020205020404" pitchFamily="49" charset="0"/>
                <a:cs typeface="Courier New" panose="02070309020205020404" pitchFamily="49" charset="0"/>
              </a:rPr>
              <a:t>  ncga  N:     -0.005 m (0.001 m) E:     -0.005 m (0.001 m) H:      0.012 m (0.001 m)</a:t>
            </a:r>
          </a:p>
          <a:p>
            <a:r>
              <a:rPr lang="pt-BR" sz="1050" b="1">
                <a:latin typeface="Courier New" panose="02070309020205020404" pitchFamily="49" charset="0"/>
                <a:cs typeface="Courier New" panose="02070309020205020404" pitchFamily="49" charset="0"/>
              </a:rPr>
              <a:t>  ou03  N:     -0.002 m (0.001 m) E:     -0.004 m (0.001 m) H:     -0.013 m (0.001 m)</a:t>
            </a:r>
          </a:p>
          <a:p>
            <a:r>
              <a:rPr lang="pt-BR" sz="1050" b="1">
                <a:latin typeface="Courier New" panose="02070309020205020404" pitchFamily="49" charset="0"/>
                <a:cs typeface="Courier New" panose="02070309020205020404" pitchFamily="49" charset="0"/>
              </a:rPr>
              <a:t>  ou18  N:     -0.005 m (0.001 m) E:     -0.005 m (0.001 m) H:      0.013 m (0.002 m)</a:t>
            </a:r>
          </a:p>
          <a:p>
            <a:r>
              <a:rPr lang="pt-BR" sz="1050" b="1">
                <a:latin typeface="Courier New" panose="02070309020205020404" pitchFamily="49" charset="0"/>
                <a:cs typeface="Courier New" panose="02070309020205020404" pitchFamily="49" charset="0"/>
              </a:rPr>
              <a:t>  vagp  N:      0.002 m (0.001 m) E:     -0.001 m (0.001 m) H:     -0.003 m (0.001 m)</a:t>
            </a:r>
          </a:p>
          <a:p>
            <a:r>
              <a:rPr lang="pt-BR" sz="1050" b="1">
                <a:latin typeface="Courier New" panose="02070309020205020404" pitchFamily="49" charset="0"/>
                <a:cs typeface="Courier New" panose="02070309020205020404" pitchFamily="49" charset="0"/>
              </a:rPr>
              <a:t>  w416  N:      0.000 m (0.001 m) E:     -0.002 m (0.001 m) H:      0.000 m (0.001 m)</a:t>
            </a:r>
          </a:p>
          <a:p>
            <a:r>
              <a:rPr lang="pt-BR" sz="1050" b="1">
                <a:latin typeface="Courier New" panose="02070309020205020404" pitchFamily="49" charset="0"/>
                <a:cs typeface="Courier New" panose="02070309020205020404" pitchFamily="49" charset="0"/>
              </a:rPr>
              <a:t>  wlp2  N:     -0.010 m (0.001 m) E:     -0.004 m (0.001 m) H:      0.002 m (0.001 m)</a:t>
            </a:r>
            <a:endParaRPr lang="en-US" sz="1050" b="1" dirty="0">
              <a:latin typeface="Courier New" panose="02070309020205020404" pitchFamily="49" charset="0"/>
              <a:cs typeface="Courier New" panose="02070309020205020404" pitchFamily="49" charset="0"/>
            </a:endParaRPr>
          </a:p>
        </p:txBody>
      </p:sp>
      <p:sp>
        <p:nvSpPr>
          <p:cNvPr id="7" name="Rectangle 6">
            <a:extLst>
              <a:ext uri="{FF2B5EF4-FFF2-40B4-BE49-F238E27FC236}">
                <a16:creationId xmlns:a16="http://schemas.microsoft.com/office/drawing/2014/main" id="{74999C96-8BAC-46E4-A1C6-CE05E2747BC5}"/>
              </a:ext>
            </a:extLst>
          </p:cNvPr>
          <p:cNvSpPr/>
          <p:nvPr/>
        </p:nvSpPr>
        <p:spPr>
          <a:xfrm>
            <a:off x="2200240" y="2412693"/>
            <a:ext cx="774700" cy="2137274"/>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6DF3FC22-1BD0-4276-8F7B-DC2B8E8B1E13}"/>
              </a:ext>
            </a:extLst>
          </p:cNvPr>
          <p:cNvSpPr/>
          <p:nvPr/>
        </p:nvSpPr>
        <p:spPr>
          <a:xfrm>
            <a:off x="4259668" y="2412694"/>
            <a:ext cx="774700" cy="2137273"/>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23D3A1D-674F-424F-A492-D05802A99C3E}"/>
              </a:ext>
            </a:extLst>
          </p:cNvPr>
          <p:cNvSpPr/>
          <p:nvPr/>
        </p:nvSpPr>
        <p:spPr>
          <a:xfrm>
            <a:off x="6330111" y="2412694"/>
            <a:ext cx="774700" cy="2137273"/>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09BD29F-B6A5-427E-B352-5BA5A7675E27}"/>
              </a:ext>
            </a:extLst>
          </p:cNvPr>
          <p:cNvSpPr/>
          <p:nvPr/>
        </p:nvSpPr>
        <p:spPr>
          <a:xfrm>
            <a:off x="1117408" y="2412694"/>
            <a:ext cx="574676" cy="2137274"/>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FB6B7DF1-9CFB-4C6C-9C02-1B0959358E5B}"/>
              </a:ext>
            </a:extLst>
          </p:cNvPr>
          <p:cNvSpPr txBox="1"/>
          <p:nvPr/>
        </p:nvSpPr>
        <p:spPr>
          <a:xfrm rot="21429976">
            <a:off x="1304218" y="5338416"/>
            <a:ext cx="6310511" cy="369332"/>
          </a:xfrm>
          <a:prstGeom prst="rect">
            <a:avLst/>
          </a:prstGeom>
          <a:noFill/>
        </p:spPr>
        <p:txBody>
          <a:bodyPr wrap="square" rtlCol="0">
            <a:spAutoFit/>
          </a:bodyPr>
          <a:lstStyle/>
          <a:p>
            <a:r>
              <a:rPr lang="en-US" dirty="0">
                <a:solidFill>
                  <a:srgbClr val="0070C0"/>
                </a:solidFill>
              </a:rPr>
              <a:t>Do you remember where the A-Priori positions come from?</a:t>
            </a:r>
          </a:p>
        </p:txBody>
      </p:sp>
      <p:sp>
        <p:nvSpPr>
          <p:cNvPr id="13" name="TextBox 12">
            <a:extLst>
              <a:ext uri="{FF2B5EF4-FFF2-40B4-BE49-F238E27FC236}">
                <a16:creationId xmlns:a16="http://schemas.microsoft.com/office/drawing/2014/main" id="{88F89881-F9DD-E268-2819-60C62C3CE06D}"/>
              </a:ext>
            </a:extLst>
          </p:cNvPr>
          <p:cNvSpPr txBox="1"/>
          <p:nvPr/>
        </p:nvSpPr>
        <p:spPr>
          <a:xfrm rot="20421547">
            <a:off x="7366986" y="5610314"/>
            <a:ext cx="1407992" cy="276999"/>
          </a:xfrm>
          <a:prstGeom prst="rect">
            <a:avLst/>
          </a:prstGeom>
          <a:noFill/>
        </p:spPr>
        <p:txBody>
          <a:bodyPr wrap="square" rtlCol="0">
            <a:spAutoFit/>
          </a:bodyPr>
          <a:lstStyle/>
          <a:p>
            <a:r>
              <a:rPr lang="en-US" sz="1200" b="1" dirty="0">
                <a:solidFill>
                  <a:srgbClr val="0070C0"/>
                </a:solidFill>
              </a:rPr>
              <a:t>network-final.txt</a:t>
            </a:r>
          </a:p>
        </p:txBody>
      </p:sp>
    </p:spTree>
    <p:extLst>
      <p:ext uri="{BB962C8B-B14F-4D97-AF65-F5344CB8AC3E}">
        <p14:creationId xmlns:p14="http://schemas.microsoft.com/office/powerpoint/2010/main" val="7393048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3000"/>
                            </p:stCondLst>
                            <p:childTnLst>
                              <p:par>
                                <p:cTn id="21" presetID="22" presetClass="entr" presetSubtype="8" fill="hold" grpId="0" nodeType="afterEffect">
                                  <p:stCondLst>
                                    <p:cond delay="25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76</a:t>
            </a:fld>
            <a:endParaRPr lang="en-US" dirty="0"/>
          </a:p>
        </p:txBody>
      </p:sp>
      <p:sp>
        <p:nvSpPr>
          <p:cNvPr id="11" name="TextBox 10"/>
          <p:cNvSpPr txBox="1"/>
          <p:nvPr/>
        </p:nvSpPr>
        <p:spPr>
          <a:xfrm>
            <a:off x="457199" y="1067705"/>
            <a:ext cx="8229600"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individual </a:t>
            </a:r>
            <a:r>
              <a:rPr lang="en-US" sz="2400" dirty="0">
                <a:solidFill>
                  <a:srgbClr val="FFC000"/>
                </a:solidFill>
              </a:rPr>
              <a:t>unconstrained</a:t>
            </a:r>
            <a:r>
              <a:rPr lang="en-US" sz="2400" dirty="0"/>
              <a:t> mark results.</a:t>
            </a:r>
            <a:endParaRPr lang="en-US" sz="2400" dirty="0">
              <a:solidFill>
                <a:schemeClr val="bg1"/>
              </a:solidFill>
            </a:endParaRPr>
          </a:p>
        </p:txBody>
      </p:sp>
      <p:sp>
        <p:nvSpPr>
          <p:cNvPr id="9" name="TextBox 8">
            <a:extLst>
              <a:ext uri="{FF2B5EF4-FFF2-40B4-BE49-F238E27FC236}">
                <a16:creationId xmlns:a16="http://schemas.microsoft.com/office/drawing/2014/main" id="{A0AC683A-E391-422F-837F-B5D8405D6F05}"/>
              </a:ext>
            </a:extLst>
          </p:cNvPr>
          <p:cNvSpPr txBox="1"/>
          <p:nvPr/>
        </p:nvSpPr>
        <p:spPr>
          <a:xfrm>
            <a:off x="725715" y="1611452"/>
            <a:ext cx="7961084" cy="4832092"/>
          </a:xfrm>
          <a:prstGeom prst="rect">
            <a:avLst/>
          </a:prstGeom>
          <a:noFill/>
          <a:ln w="25400">
            <a:solidFill>
              <a:schemeClr val="accent1">
                <a:shade val="50000"/>
              </a:schemeClr>
            </a:solidFill>
          </a:ln>
        </p:spPr>
        <p:txBody>
          <a:bodyPr wrap="square" rtlCol="0">
            <a:spAutoFit/>
          </a:bodyPr>
          <a:lstStyle/>
          <a:p>
            <a:r>
              <a:rPr lang="en-US" sz="1100" b="1" dirty="0">
                <a:latin typeface="Courier New" panose="02070309020205020404" pitchFamily="49" charset="0"/>
                <a:cs typeface="Courier New" panose="02070309020205020404" pitchFamily="49" charset="0"/>
              </a:rPr>
              <a:t> +++++++++++++++++++++++++++++++++++++++++++++++++++++++++++++++++++++++++++++</a:t>
            </a:r>
          </a:p>
          <a:p>
            <a:r>
              <a:rPr lang="en-US" sz="1100" b="1" dirty="0">
                <a:latin typeface="Courier New" panose="02070309020205020404" pitchFamily="49" charset="0"/>
                <a:cs typeface="Courier New" panose="02070309020205020404" pitchFamily="49" charset="0"/>
              </a:rPr>
              <a:t> UNCONSTRAINED MARKS</a:t>
            </a:r>
          </a:p>
          <a:p>
            <a:r>
              <a:rPr lang="en-US" sz="1100" b="1" dirty="0">
                <a:latin typeface="Courier New" panose="02070309020205020404" pitchFamily="49" charset="0"/>
                <a:cs typeface="Courier New" panose="02070309020205020404" pitchFamily="49" charset="0"/>
              </a:rPr>
              <a:t> +++++++++++++++++++++++++++++++++++++++++++++++++++++++++++++++++++++++++++++</a:t>
            </a:r>
          </a:p>
          <a:p>
            <a:endParaRPr lang="en-US" sz="1100" b="1" dirty="0">
              <a:latin typeface="Courier New" panose="02070309020205020404" pitchFamily="49" charset="0"/>
              <a:cs typeface="Courier New" panose="02070309020205020404" pitchFamily="49" charset="0"/>
            </a:endParaRPr>
          </a:p>
          <a:p>
            <a:r>
              <a:rPr lang="en-US" sz="1100" b="1" dirty="0">
                <a:latin typeface="Courier New" panose="02070309020205020404" pitchFamily="49" charset="0"/>
                <a:cs typeface="Courier New" panose="02070309020205020404" pitchFamily="49" charset="0"/>
              </a:rPr>
              <a:t> MARK:      863f (0007; 863f    1)</a:t>
            </a:r>
          </a:p>
          <a:p>
            <a:endParaRPr lang="en-US" sz="1100" b="1" dirty="0">
              <a:latin typeface="Courier New" panose="02070309020205020404" pitchFamily="49" charset="0"/>
              <a:cs typeface="Courier New" panose="02070309020205020404" pitchFamily="49" charset="0"/>
            </a:endParaRPr>
          </a:p>
          <a:p>
            <a:r>
              <a:rPr lang="en-US" sz="1100" b="1" dirty="0">
                <a:latin typeface="Courier New" panose="02070309020205020404" pitchFamily="49" charset="0"/>
                <a:cs typeface="Courier New" panose="02070309020205020404" pitchFamily="49" charset="0"/>
              </a:rPr>
              <a:t> REF FRAME:    NAD_83(2011) @ 2010.00000000          ITRF2014 @ 2021.13040785</a:t>
            </a:r>
          </a:p>
          <a:p>
            <a:r>
              <a:rPr lang="en-US" sz="1100" b="1" dirty="0">
                <a:latin typeface="Courier New" panose="02070309020205020404" pitchFamily="49" charset="0"/>
                <a:cs typeface="Courier New" panose="02070309020205020404" pitchFamily="49" charset="0"/>
              </a:rPr>
              <a:t> X:                1206288.545 m    0.001 m          1206287.637 m    0.001 m</a:t>
            </a:r>
          </a:p>
          <a:p>
            <a:r>
              <a:rPr lang="en-US" sz="1100" b="1" dirty="0">
                <a:latin typeface="Courier New" panose="02070309020205020404" pitchFamily="49" charset="0"/>
                <a:cs typeface="Courier New" panose="02070309020205020404" pitchFamily="49" charset="0"/>
              </a:rPr>
              <a:t> Y:               -4959186.769 m    0.001 m         -4959185.297 m    0.001 m</a:t>
            </a:r>
          </a:p>
          <a:p>
            <a:r>
              <a:rPr lang="en-US" sz="1100" b="1" dirty="0">
                <a:latin typeface="Courier New" panose="02070309020205020404" pitchFamily="49" charset="0"/>
                <a:cs typeface="Courier New" panose="02070309020205020404" pitchFamily="49" charset="0"/>
              </a:rPr>
              <a:t> Z:                3812292.486 m    0.001 m          3812292.423 m    0.001 m</a:t>
            </a:r>
          </a:p>
          <a:p>
            <a:r>
              <a:rPr lang="en-US" sz="1100" b="1" dirty="0">
                <a:latin typeface="Courier New" panose="02070309020205020404" pitchFamily="49" charset="0"/>
                <a:cs typeface="Courier New" panose="02070309020205020404" pitchFamily="49" charset="0"/>
              </a:rPr>
              <a:t> LAT:           36 56 33.74461      0.001 m       36 56 33.77504      0.001 m</a:t>
            </a:r>
          </a:p>
          <a:p>
            <a:r>
              <a:rPr lang="en-US" sz="1100" b="1" dirty="0">
                <a:latin typeface="Courier New" panose="02070309020205020404" pitchFamily="49" charset="0"/>
                <a:cs typeface="Courier New" panose="02070309020205020404" pitchFamily="49" charset="0"/>
              </a:rPr>
              <a:t> E LON:        283 40 16.70063      0.001 m      283 40 16.67905      0.001 m</a:t>
            </a:r>
          </a:p>
          <a:p>
            <a:r>
              <a:rPr lang="en-US" sz="1100" b="1" dirty="0">
                <a:latin typeface="Courier New" panose="02070309020205020404" pitchFamily="49" charset="0"/>
                <a:cs typeface="Courier New" panose="02070309020205020404" pitchFamily="49" charset="0"/>
              </a:rPr>
              <a:t> W LON:         76 19 43.29937      0.001 m       76 19 43.32095      0.001 m</a:t>
            </a:r>
          </a:p>
          <a:p>
            <a:r>
              <a:rPr lang="en-US" sz="1100" b="1" dirty="0">
                <a:latin typeface="Courier New" panose="02070309020205020404" pitchFamily="49" charset="0"/>
                <a:cs typeface="Courier New" panose="02070309020205020404" pitchFamily="49" charset="0"/>
              </a:rPr>
              <a:t> EL HGT:               -34.698 m    0.001 m              -36.051 m    0.001 m</a:t>
            </a:r>
          </a:p>
          <a:p>
            <a:r>
              <a:rPr lang="en-US" sz="1100" b="1" dirty="0">
                <a:latin typeface="Courier New" panose="02070309020205020404" pitchFamily="49" charset="0"/>
                <a:cs typeface="Courier New" panose="02070309020205020404" pitchFamily="49" charset="0"/>
              </a:rPr>
              <a:t> ORTHO HGT:              2.204 m    0.016 m  (= EL HGT - -36.902 GEOID18 HGT)</a:t>
            </a:r>
          </a:p>
          <a:p>
            <a:endParaRPr lang="en-US" sz="1100" b="1" dirty="0">
              <a:latin typeface="Courier New" panose="02070309020205020404" pitchFamily="49" charset="0"/>
              <a:cs typeface="Courier New" panose="02070309020205020404" pitchFamily="49" charset="0"/>
            </a:endParaRPr>
          </a:p>
          <a:p>
            <a:r>
              <a:rPr lang="en-US" sz="1100" b="1" dirty="0">
                <a:latin typeface="Courier New" panose="02070309020205020404" pitchFamily="49" charset="0"/>
                <a:cs typeface="Courier New" panose="02070309020205020404" pitchFamily="49" charset="0"/>
              </a:rPr>
              <a:t>                 UTM COORDINATES    STATE PLANE COORDINATES</a:t>
            </a:r>
          </a:p>
          <a:p>
            <a:r>
              <a:rPr lang="en-US" sz="1100" b="1" dirty="0">
                <a:latin typeface="Courier New" panose="02070309020205020404" pitchFamily="49" charset="0"/>
                <a:cs typeface="Courier New" panose="02070309020205020404" pitchFamily="49" charset="0"/>
              </a:rPr>
              <a:t>                  UTM (Zone 18)         SPC (4502 VA S)</a:t>
            </a:r>
          </a:p>
          <a:p>
            <a:r>
              <a:rPr lang="en-US" sz="1100" b="1" dirty="0">
                <a:latin typeface="Courier New" panose="02070309020205020404" pitchFamily="49" charset="0"/>
                <a:cs typeface="Courier New" panose="02070309020205020404" pitchFamily="49" charset="0"/>
              </a:rPr>
              <a:t> NORTHING (Y)      4089341.274 m        1069848.930 m</a:t>
            </a:r>
          </a:p>
          <a:p>
            <a:r>
              <a:rPr lang="en-US" sz="1100" b="1" dirty="0">
                <a:latin typeface="Courier New" panose="02070309020205020404" pitchFamily="49" charset="0"/>
                <a:cs typeface="Courier New" panose="02070309020205020404" pitchFamily="49" charset="0"/>
              </a:rPr>
              <a:t> EASTING (X)        381686.396 m        3693394.136 m</a:t>
            </a:r>
          </a:p>
          <a:p>
            <a:r>
              <a:rPr lang="en-US" sz="1100" b="1" dirty="0">
                <a:latin typeface="Courier New" panose="02070309020205020404" pitchFamily="49" charset="0"/>
                <a:cs typeface="Courier New" panose="02070309020205020404" pitchFamily="49" charset="0"/>
              </a:rPr>
              <a:t> CONVERGENCE       -0.79865833 deg       1.31781944 deg</a:t>
            </a:r>
          </a:p>
          <a:p>
            <a:r>
              <a:rPr lang="en-US" sz="1100" b="1" dirty="0">
                <a:latin typeface="Courier New" panose="02070309020205020404" pitchFamily="49" charset="0"/>
                <a:cs typeface="Courier New" panose="02070309020205020404" pitchFamily="49" charset="0"/>
              </a:rPr>
              <a:t> POINT SCALE        0.99977245           0.99997271</a:t>
            </a:r>
          </a:p>
          <a:p>
            <a:r>
              <a:rPr lang="en-US" sz="1100" b="1" dirty="0">
                <a:latin typeface="Courier New" panose="02070309020205020404" pitchFamily="49" charset="0"/>
                <a:cs typeface="Courier New" panose="02070309020205020404" pitchFamily="49" charset="0"/>
              </a:rPr>
              <a:t> COMBINED FACTOR    0.99977789           0.99997816</a:t>
            </a:r>
          </a:p>
          <a:p>
            <a:endParaRPr lang="en-US" sz="1100" b="1" dirty="0">
              <a:latin typeface="Courier New" panose="02070309020205020404" pitchFamily="49" charset="0"/>
              <a:cs typeface="Courier New" panose="02070309020205020404" pitchFamily="49" charset="0"/>
            </a:endParaRPr>
          </a:p>
          <a:p>
            <a:r>
              <a:rPr lang="en-US" sz="1100" b="1" dirty="0">
                <a:latin typeface="Courier New" panose="02070309020205020404" pitchFamily="49" charset="0"/>
                <a:cs typeface="Courier New" panose="02070309020205020404" pitchFamily="49" charset="0"/>
              </a:rPr>
              <a:t> US NATIONAL GRID DESIGNATOR: 18SUF8168689341 (NAD 83)</a:t>
            </a:r>
          </a:p>
          <a:p>
            <a:endParaRPr lang="en-US" sz="1100" b="1" dirty="0">
              <a:latin typeface="Courier New" panose="02070309020205020404" pitchFamily="49" charset="0"/>
              <a:cs typeface="Courier New" panose="02070309020205020404" pitchFamily="49" charset="0"/>
            </a:endParaRPr>
          </a:p>
          <a:p>
            <a:r>
              <a:rPr lang="en-US" sz="1100" b="1" dirty="0">
                <a:latin typeface="Courier New" panose="02070309020205020404" pitchFamily="49" charset="0"/>
                <a:cs typeface="Courier New" panose="02070309020205020404" pitchFamily="49" charset="0"/>
              </a:rPr>
              <a:t> +++++++++++++++++++++++++++++++++++++++++++++++++++++++++++++++++++++++++++++</a:t>
            </a:r>
          </a:p>
        </p:txBody>
      </p:sp>
      <p:sp>
        <p:nvSpPr>
          <p:cNvPr id="10" name="Rectangle 9">
            <a:extLst>
              <a:ext uri="{FF2B5EF4-FFF2-40B4-BE49-F238E27FC236}">
                <a16:creationId xmlns:a16="http://schemas.microsoft.com/office/drawing/2014/main" id="{CB095C92-EFF5-4D82-8BE9-A4131E7BCAAA}"/>
              </a:ext>
            </a:extLst>
          </p:cNvPr>
          <p:cNvSpPr/>
          <p:nvPr/>
        </p:nvSpPr>
        <p:spPr>
          <a:xfrm>
            <a:off x="831397" y="1768309"/>
            <a:ext cx="1759403" cy="249178"/>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B8757EB-8984-4A66-B9FD-C42D5F087D19}"/>
              </a:ext>
            </a:extLst>
          </p:cNvPr>
          <p:cNvSpPr/>
          <p:nvPr/>
        </p:nvSpPr>
        <p:spPr>
          <a:xfrm>
            <a:off x="831397" y="3321050"/>
            <a:ext cx="2845253" cy="158750"/>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2CD70BD-1D1A-4B5E-B028-24EB21B629A6}"/>
              </a:ext>
            </a:extLst>
          </p:cNvPr>
          <p:cNvSpPr/>
          <p:nvPr/>
        </p:nvSpPr>
        <p:spPr>
          <a:xfrm>
            <a:off x="831396" y="3666760"/>
            <a:ext cx="2845253" cy="158750"/>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62ED56E-AC8B-4C7E-A527-25FEEC8B14EA}"/>
              </a:ext>
            </a:extLst>
          </p:cNvPr>
          <p:cNvSpPr/>
          <p:nvPr/>
        </p:nvSpPr>
        <p:spPr>
          <a:xfrm>
            <a:off x="831396" y="3834567"/>
            <a:ext cx="2845253" cy="158750"/>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700F6E2A-E620-471D-B0E0-2D579421D15F}"/>
              </a:ext>
            </a:extLst>
          </p:cNvPr>
          <p:cNvSpPr/>
          <p:nvPr/>
        </p:nvSpPr>
        <p:spPr>
          <a:xfrm>
            <a:off x="831395" y="4018820"/>
            <a:ext cx="2845253" cy="158750"/>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726DA35-941A-C323-3CFC-449AC55C8FDD}"/>
              </a:ext>
            </a:extLst>
          </p:cNvPr>
          <p:cNvSpPr txBox="1"/>
          <p:nvPr/>
        </p:nvSpPr>
        <p:spPr>
          <a:xfrm rot="20421547">
            <a:off x="7366986" y="5610314"/>
            <a:ext cx="1407992" cy="276999"/>
          </a:xfrm>
          <a:prstGeom prst="rect">
            <a:avLst/>
          </a:prstGeom>
          <a:noFill/>
        </p:spPr>
        <p:txBody>
          <a:bodyPr wrap="square" rtlCol="0">
            <a:spAutoFit/>
          </a:bodyPr>
          <a:lstStyle/>
          <a:p>
            <a:r>
              <a:rPr lang="en-US" sz="1200" b="1" dirty="0">
                <a:solidFill>
                  <a:srgbClr val="0070C0"/>
                </a:solidFill>
              </a:rPr>
              <a:t>network-final.txt</a:t>
            </a:r>
          </a:p>
        </p:txBody>
      </p:sp>
    </p:spTree>
    <p:extLst>
      <p:ext uri="{BB962C8B-B14F-4D97-AF65-F5344CB8AC3E}">
        <p14:creationId xmlns:p14="http://schemas.microsoft.com/office/powerpoint/2010/main" val="26411686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3000"/>
                            </p:stCondLst>
                            <p:childTnLst>
                              <p:par>
                                <p:cTn id="21" presetID="22" presetClass="entr" presetSubtype="8" fill="hold" grpId="0" nodeType="afterEffect">
                                  <p:stCondLst>
                                    <p:cond delay="25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P spid="14" grpId="0" animBg="1"/>
      <p:bldP spid="15"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DCBD0E0-AAB5-447F-B0B9-F840CEF96F2D}"/>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EFD123F1-2443-4FCF-A7DF-2ECFB4F98166}"/>
              </a:ext>
            </a:extLst>
          </p:cNvPr>
          <p:cNvSpPr>
            <a:spLocks noGrp="1"/>
          </p:cNvSpPr>
          <p:nvPr>
            <p:ph type="ftr" sz="quarter" idx="11"/>
          </p:nvPr>
        </p:nvSpPr>
        <p:spPr/>
        <p:txBody>
          <a:bodyPr/>
          <a:lstStyle/>
          <a:p>
            <a:pPr>
              <a:defRPr/>
            </a:pPr>
            <a:r>
              <a:rPr lang="en-US"/>
              <a:t>Step 4 : Network Adjustment</a:t>
            </a:r>
            <a:endParaRPr lang="en-US" dirty="0"/>
          </a:p>
        </p:txBody>
      </p:sp>
      <p:sp>
        <p:nvSpPr>
          <p:cNvPr id="4" name="Slide Number Placeholder 3">
            <a:extLst>
              <a:ext uri="{FF2B5EF4-FFF2-40B4-BE49-F238E27FC236}">
                <a16:creationId xmlns:a16="http://schemas.microsoft.com/office/drawing/2014/main" id="{7CD2F027-28BF-40C5-AA51-F11CCD6ECB1F}"/>
              </a:ext>
            </a:extLst>
          </p:cNvPr>
          <p:cNvSpPr>
            <a:spLocks noGrp="1"/>
          </p:cNvSpPr>
          <p:nvPr>
            <p:ph type="sldNum" sz="quarter" idx="12"/>
          </p:nvPr>
        </p:nvSpPr>
        <p:spPr/>
        <p:txBody>
          <a:bodyPr/>
          <a:lstStyle/>
          <a:p>
            <a:pPr>
              <a:defRPr/>
            </a:pPr>
            <a:fld id="{5A0A20C1-84A2-43C6-AE3D-B33835BB02C3}" type="slidenum">
              <a:rPr lang="en-US" smtClean="0"/>
              <a:pPr>
                <a:defRPr/>
              </a:pPr>
              <a:t>77</a:t>
            </a:fld>
            <a:endParaRPr lang="en-US"/>
          </a:p>
        </p:txBody>
      </p:sp>
      <p:sp>
        <p:nvSpPr>
          <p:cNvPr id="5" name="TextBox 4">
            <a:extLst>
              <a:ext uri="{FF2B5EF4-FFF2-40B4-BE49-F238E27FC236}">
                <a16:creationId xmlns:a16="http://schemas.microsoft.com/office/drawing/2014/main" id="{9EB985FF-CAF1-4A38-82E7-021E88ED80C1}"/>
              </a:ext>
            </a:extLst>
          </p:cNvPr>
          <p:cNvSpPr txBox="1"/>
          <p:nvPr/>
        </p:nvSpPr>
        <p:spPr>
          <a:xfrm>
            <a:off x="457199" y="1067705"/>
            <a:ext cx="8229600"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individual </a:t>
            </a:r>
            <a:r>
              <a:rPr lang="en-US" sz="2400" dirty="0">
                <a:solidFill>
                  <a:srgbClr val="FFC000"/>
                </a:solidFill>
              </a:rPr>
              <a:t>constrained</a:t>
            </a:r>
            <a:r>
              <a:rPr lang="en-US" sz="2400" dirty="0"/>
              <a:t> mark results.</a:t>
            </a:r>
            <a:endParaRPr lang="en-US" sz="2400" dirty="0">
              <a:solidFill>
                <a:schemeClr val="bg1"/>
              </a:solidFill>
            </a:endParaRPr>
          </a:p>
        </p:txBody>
      </p:sp>
      <p:sp>
        <p:nvSpPr>
          <p:cNvPr id="6" name="TextBox 5">
            <a:extLst>
              <a:ext uri="{FF2B5EF4-FFF2-40B4-BE49-F238E27FC236}">
                <a16:creationId xmlns:a16="http://schemas.microsoft.com/office/drawing/2014/main" id="{CB6F0DD6-DD86-459F-B7EA-29A0BDDF198E}"/>
              </a:ext>
            </a:extLst>
          </p:cNvPr>
          <p:cNvSpPr txBox="1"/>
          <p:nvPr/>
        </p:nvSpPr>
        <p:spPr>
          <a:xfrm>
            <a:off x="725715" y="1611452"/>
            <a:ext cx="7961084" cy="5001369"/>
          </a:xfrm>
          <a:prstGeom prst="rect">
            <a:avLst/>
          </a:prstGeom>
          <a:noFill/>
          <a:ln w="25400">
            <a:solidFill>
              <a:schemeClr val="accent1">
                <a:shade val="50000"/>
              </a:schemeClr>
            </a:solidFill>
          </a:ln>
        </p:spPr>
        <p:txBody>
          <a:bodyPr wrap="square" rtlCol="0">
            <a:spAutoFit/>
          </a:bodyPr>
          <a:lstStyle/>
          <a:p>
            <a:r>
              <a:rPr lang="en-US" sz="1100" b="1">
                <a:latin typeface="Courier New" panose="02070309020205020404" pitchFamily="49" charset="0"/>
                <a:cs typeface="Courier New" panose="02070309020205020404" pitchFamily="49" charset="0"/>
              </a:rPr>
              <a:t> +++++++++++++++++++++++++++++++++++++++++++++++++++++++++++++++++++++++++++++</a:t>
            </a:r>
          </a:p>
          <a:p>
            <a:r>
              <a:rPr lang="en-US" sz="1100" b="1">
                <a:latin typeface="Courier New" panose="02070309020205020404" pitchFamily="49" charset="0"/>
                <a:cs typeface="Courier New" panose="02070309020205020404" pitchFamily="49" charset="0"/>
              </a:rPr>
              <a:t> CONSTRAINED MARKS</a:t>
            </a:r>
          </a:p>
          <a:p>
            <a:r>
              <a:rPr lang="en-US" sz="1100" b="1">
                <a:latin typeface="Courier New" panose="02070309020205020404" pitchFamily="49" charset="0"/>
                <a:cs typeface="Courier New" panose="02070309020205020404" pitchFamily="49" charset="0"/>
              </a:rPr>
              <a:t> +++++++++++++++++++++++++++++++++++++++++++++++++++++++++++++++++++++++++++++</a:t>
            </a:r>
          </a:p>
          <a:p>
            <a:endParaRPr lang="en-US" sz="1100" b="1">
              <a:latin typeface="Courier New" panose="02070309020205020404" pitchFamily="49" charset="0"/>
              <a:cs typeface="Courier New" panose="02070309020205020404" pitchFamily="49" charset="0"/>
            </a:endParaRPr>
          </a:p>
          <a:p>
            <a:r>
              <a:rPr lang="en-US" sz="1100" b="1">
                <a:latin typeface="Courier New" panose="02070309020205020404" pitchFamily="49" charset="0"/>
                <a:cs typeface="Courier New" panose="02070309020205020404" pitchFamily="49" charset="0"/>
              </a:rPr>
              <a:t> MARK:      loy2 (loy2 a  3)</a:t>
            </a:r>
          </a:p>
          <a:p>
            <a:r>
              <a:rPr lang="en-US" sz="1100" b="1">
                <a:latin typeface="Courier New" panose="02070309020205020404" pitchFamily="49" charset="0"/>
                <a:cs typeface="Courier New" panose="02070309020205020404" pitchFamily="49" charset="0"/>
              </a:rPr>
              <a:t> CONSTRAIN: 3-D NORMAL</a:t>
            </a:r>
          </a:p>
          <a:p>
            <a:r>
              <a:rPr lang="en-US" sz="1100" b="1">
                <a:latin typeface="Courier New" panose="02070309020205020404" pitchFamily="49" charset="0"/>
                <a:cs typeface="Courier New" panose="02070309020205020404" pitchFamily="49" charset="0"/>
              </a:rPr>
              <a:t>      N36:45:50.43110 W076:14:16.06827  -23.440m        NAD_83(2011) @ 2010.0000</a:t>
            </a:r>
          </a:p>
          <a:p>
            <a:r>
              <a:rPr lang="en-US" sz="1100" b="1">
                <a:latin typeface="Courier New" panose="02070309020205020404" pitchFamily="49" charset="0"/>
                <a:cs typeface="Courier New" panose="02070309020205020404" pitchFamily="49" charset="0"/>
              </a:rPr>
              <a:t>              0.14cm           0.08cm     0.13cm        NEU SIGMAS</a:t>
            </a:r>
          </a:p>
          <a:p>
            <a:r>
              <a:rPr lang="en-US" sz="1100" b="1">
                <a:latin typeface="Courier New" panose="02070309020205020404" pitchFamily="49" charset="0"/>
                <a:cs typeface="Courier New" panose="02070309020205020404" pitchFamily="49" charset="0"/>
              </a:rPr>
              <a:t> SHIFTS N:     -0.001 m (0.001 m) E:     -0.001 m (0.001 m) H:     -0.002 m (0.001 m)</a:t>
            </a:r>
          </a:p>
          <a:p>
            <a:endParaRPr lang="en-US" sz="1100" b="1">
              <a:latin typeface="Courier New" panose="02070309020205020404" pitchFamily="49" charset="0"/>
              <a:cs typeface="Courier New" panose="02070309020205020404" pitchFamily="49" charset="0"/>
            </a:endParaRPr>
          </a:p>
          <a:p>
            <a:r>
              <a:rPr lang="en-US" sz="1100" b="1">
                <a:latin typeface="Courier New" panose="02070309020205020404" pitchFamily="49" charset="0"/>
                <a:cs typeface="Courier New" panose="02070309020205020404" pitchFamily="49" charset="0"/>
              </a:rPr>
              <a:t> REF FRAME:    NAD_83(2011) @ 2010.00000000          ITRF2014 @ 2021.14074740</a:t>
            </a:r>
          </a:p>
          <a:p>
            <a:r>
              <a:rPr lang="en-US" sz="1100" b="1">
                <a:latin typeface="Courier New" panose="02070309020205020404" pitchFamily="49" charset="0"/>
                <a:cs typeface="Courier New" panose="02070309020205020404" pitchFamily="49" charset="0"/>
              </a:rPr>
              <a:t> X:                1216986.212 m    0.001 m          1216985.297 m    0.001 m</a:t>
            </a:r>
          </a:p>
          <a:p>
            <a:r>
              <a:rPr lang="en-US" sz="1100" b="1">
                <a:latin typeface="Courier New" panose="02070309020205020404" pitchFamily="49" charset="0"/>
                <a:cs typeface="Courier New" panose="02070309020205020404" pitchFamily="49" charset="0"/>
              </a:rPr>
              <a:t> Y:               -4968828.059 m    0.001 m         -4968826.571 m    0.001 m</a:t>
            </a:r>
          </a:p>
          <a:p>
            <a:r>
              <a:rPr lang="en-US" sz="1100" b="1">
                <a:latin typeface="Courier New" panose="02070309020205020404" pitchFamily="49" charset="0"/>
                <a:cs typeface="Courier New" panose="02070309020205020404" pitchFamily="49" charset="0"/>
              </a:rPr>
              <a:t> Z:                3796431.070 m    0.001 m          3796430.996 m    0.001 m</a:t>
            </a:r>
          </a:p>
          <a:p>
            <a:r>
              <a:rPr lang="en-US" sz="1100" b="1">
                <a:latin typeface="Courier New" panose="02070309020205020404" pitchFamily="49" charset="0"/>
                <a:cs typeface="Courier New" panose="02070309020205020404" pitchFamily="49" charset="0"/>
              </a:rPr>
              <a:t> LAT:           36 45 50.43105      0.001 m       36 45 50.46143      0.001 m</a:t>
            </a:r>
          </a:p>
          <a:p>
            <a:r>
              <a:rPr lang="en-US" sz="1100" b="1">
                <a:latin typeface="Courier New" panose="02070309020205020404" pitchFamily="49" charset="0"/>
                <a:cs typeface="Courier New" panose="02070309020205020404" pitchFamily="49" charset="0"/>
              </a:rPr>
              <a:t> E LON:        283 45 43.93169      0.001 m      283 45 43.91013      0.001 m</a:t>
            </a:r>
          </a:p>
          <a:p>
            <a:r>
              <a:rPr lang="en-US" sz="1100" b="1">
                <a:latin typeface="Courier New" panose="02070309020205020404" pitchFamily="49" charset="0"/>
                <a:cs typeface="Courier New" panose="02070309020205020404" pitchFamily="49" charset="0"/>
              </a:rPr>
              <a:t> W LON:         76 14 16.06831      0.001 m       76 14 16.08987      0.001 m</a:t>
            </a:r>
          </a:p>
          <a:p>
            <a:r>
              <a:rPr lang="en-US" sz="1100" b="1">
                <a:latin typeface="Courier New" panose="02070309020205020404" pitchFamily="49" charset="0"/>
                <a:cs typeface="Courier New" panose="02070309020205020404" pitchFamily="49" charset="0"/>
              </a:rPr>
              <a:t> EL HGT:               -23.441 m    0.001 m              -24.818 m    0.001 m</a:t>
            </a:r>
          </a:p>
          <a:p>
            <a:r>
              <a:rPr lang="en-US" sz="1100" b="1">
                <a:latin typeface="Courier New" panose="02070309020205020404" pitchFamily="49" charset="0"/>
                <a:cs typeface="Courier New" panose="02070309020205020404" pitchFamily="49" charset="0"/>
              </a:rPr>
              <a:t> ORTHO HGT:             13.842 m    0.017 m  (= EL HGT - -37.283 GEOID18 HGT)</a:t>
            </a:r>
          </a:p>
          <a:p>
            <a:endParaRPr lang="en-US" sz="1100" b="1">
              <a:latin typeface="Courier New" panose="02070309020205020404" pitchFamily="49" charset="0"/>
              <a:cs typeface="Courier New" panose="02070309020205020404" pitchFamily="49" charset="0"/>
            </a:endParaRPr>
          </a:p>
          <a:p>
            <a:r>
              <a:rPr lang="en-US" sz="1100" b="1">
                <a:latin typeface="Courier New" panose="02070309020205020404" pitchFamily="49" charset="0"/>
                <a:cs typeface="Courier New" panose="02070309020205020404" pitchFamily="49" charset="0"/>
              </a:rPr>
              <a:t>                 UTM COORDINATES    STATE PLANE COORDINATES</a:t>
            </a:r>
          </a:p>
          <a:p>
            <a:r>
              <a:rPr lang="en-US" sz="1100" b="1">
                <a:latin typeface="Courier New" panose="02070309020205020404" pitchFamily="49" charset="0"/>
                <a:cs typeface="Courier New" panose="02070309020205020404" pitchFamily="49" charset="0"/>
              </a:rPr>
              <a:t>                  UTM (Zone 18)         SPC (4502 VA S)</a:t>
            </a:r>
          </a:p>
          <a:p>
            <a:r>
              <a:rPr lang="en-US" sz="1100" b="1">
                <a:latin typeface="Courier New" panose="02070309020205020404" pitchFamily="49" charset="0"/>
                <a:cs typeface="Courier New" panose="02070309020205020404" pitchFamily="49" charset="0"/>
              </a:rPr>
              <a:t> NORTHING (Y)      4069407.906 m        1050213.999 m</a:t>
            </a:r>
          </a:p>
          <a:p>
            <a:r>
              <a:rPr lang="en-US" sz="1100" b="1">
                <a:latin typeface="Courier New" panose="02070309020205020404" pitchFamily="49" charset="0"/>
                <a:cs typeface="Courier New" panose="02070309020205020404" pitchFamily="49" charset="0"/>
              </a:rPr>
              <a:t> EASTING (X)        389523.824 m        3701963.851 m</a:t>
            </a:r>
          </a:p>
          <a:p>
            <a:r>
              <a:rPr lang="en-US" sz="1100" b="1">
                <a:latin typeface="Courier New" panose="02070309020205020404" pitchFamily="49" charset="0"/>
                <a:cs typeface="Courier New" panose="02070309020205020404" pitchFamily="49" charset="0"/>
              </a:rPr>
              <a:t> CONVERGENCE       -0.74092222 deg       1.37298611 deg</a:t>
            </a:r>
          </a:p>
          <a:p>
            <a:r>
              <a:rPr lang="en-US" sz="1100" b="1">
                <a:latin typeface="Courier New" panose="02070309020205020404" pitchFamily="49" charset="0"/>
                <a:cs typeface="Courier New" panose="02070309020205020404" pitchFamily="49" charset="0"/>
              </a:rPr>
              <a:t> POINT SCALE        0.99975036           1.00000048</a:t>
            </a:r>
          </a:p>
          <a:p>
            <a:r>
              <a:rPr lang="en-US" sz="1100" b="1">
                <a:latin typeface="Courier New" panose="02070309020205020404" pitchFamily="49" charset="0"/>
                <a:cs typeface="Courier New" panose="02070309020205020404" pitchFamily="49" charset="0"/>
              </a:rPr>
              <a:t> COMBINED FACTOR    0.99975404           1.00000416</a:t>
            </a:r>
          </a:p>
          <a:p>
            <a:endParaRPr lang="en-US" sz="1100" b="1">
              <a:latin typeface="Courier New" panose="02070309020205020404" pitchFamily="49" charset="0"/>
              <a:cs typeface="Courier New" panose="02070309020205020404" pitchFamily="49" charset="0"/>
            </a:endParaRPr>
          </a:p>
          <a:p>
            <a:r>
              <a:rPr lang="en-US" sz="1100" b="1">
                <a:latin typeface="Courier New" panose="02070309020205020404" pitchFamily="49" charset="0"/>
                <a:cs typeface="Courier New" panose="02070309020205020404" pitchFamily="49" charset="0"/>
              </a:rPr>
              <a:t> US NATIONAL GRID DESIGNATOR: 18SUF8952469408 (NAD 83)</a:t>
            </a:r>
            <a:endParaRPr lang="en-US" sz="1100" b="1" dirty="0">
              <a:latin typeface="Courier New" panose="02070309020205020404" pitchFamily="49" charset="0"/>
              <a:cs typeface="Courier New" panose="02070309020205020404" pitchFamily="49" charset="0"/>
            </a:endParaRPr>
          </a:p>
        </p:txBody>
      </p:sp>
      <p:sp>
        <p:nvSpPr>
          <p:cNvPr id="7" name="Rectangle 6">
            <a:extLst>
              <a:ext uri="{FF2B5EF4-FFF2-40B4-BE49-F238E27FC236}">
                <a16:creationId xmlns:a16="http://schemas.microsoft.com/office/drawing/2014/main" id="{105FC5B4-CDDE-46E9-A52B-865D642B6940}"/>
              </a:ext>
            </a:extLst>
          </p:cNvPr>
          <p:cNvSpPr/>
          <p:nvPr/>
        </p:nvSpPr>
        <p:spPr>
          <a:xfrm>
            <a:off x="831397" y="1768309"/>
            <a:ext cx="1759403" cy="249178"/>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40F4416-1530-45A1-96FE-3FFC03851946}"/>
              </a:ext>
            </a:extLst>
          </p:cNvPr>
          <p:cNvSpPr/>
          <p:nvPr/>
        </p:nvSpPr>
        <p:spPr>
          <a:xfrm>
            <a:off x="831397" y="3997325"/>
            <a:ext cx="2845253" cy="158750"/>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FAD7F40-F2A1-4D5E-BED6-C51057773AD3}"/>
              </a:ext>
            </a:extLst>
          </p:cNvPr>
          <p:cNvSpPr/>
          <p:nvPr/>
        </p:nvSpPr>
        <p:spPr>
          <a:xfrm>
            <a:off x="831396" y="4352561"/>
            <a:ext cx="2845253" cy="158750"/>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93985980-64DC-4A9D-A5D4-B706B0F87E57}"/>
              </a:ext>
            </a:extLst>
          </p:cNvPr>
          <p:cNvSpPr/>
          <p:nvPr/>
        </p:nvSpPr>
        <p:spPr>
          <a:xfrm>
            <a:off x="831396" y="4510842"/>
            <a:ext cx="2845253" cy="158750"/>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333EC1A-62E3-4EE0-9778-3689EAAB6B94}"/>
              </a:ext>
            </a:extLst>
          </p:cNvPr>
          <p:cNvSpPr/>
          <p:nvPr/>
        </p:nvSpPr>
        <p:spPr>
          <a:xfrm>
            <a:off x="831395" y="4666517"/>
            <a:ext cx="2845253" cy="158750"/>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B3486A2-78B7-4CEF-A4E4-7AC83E46D978}"/>
              </a:ext>
            </a:extLst>
          </p:cNvPr>
          <p:cNvSpPr/>
          <p:nvPr/>
        </p:nvSpPr>
        <p:spPr>
          <a:xfrm>
            <a:off x="831394" y="2961827"/>
            <a:ext cx="7245806" cy="239653"/>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8B2B885-7005-4BA7-A75A-66231BF5391E}"/>
              </a:ext>
            </a:extLst>
          </p:cNvPr>
          <p:cNvSpPr/>
          <p:nvPr/>
        </p:nvSpPr>
        <p:spPr>
          <a:xfrm>
            <a:off x="831394" y="2492280"/>
            <a:ext cx="7245806" cy="466904"/>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5D94AC3F-7492-D59B-AB3B-C99AE3119E55}"/>
              </a:ext>
            </a:extLst>
          </p:cNvPr>
          <p:cNvSpPr txBox="1"/>
          <p:nvPr/>
        </p:nvSpPr>
        <p:spPr>
          <a:xfrm rot="20421547">
            <a:off x="7366986" y="5610314"/>
            <a:ext cx="1407992" cy="276999"/>
          </a:xfrm>
          <a:prstGeom prst="rect">
            <a:avLst/>
          </a:prstGeom>
          <a:noFill/>
        </p:spPr>
        <p:txBody>
          <a:bodyPr wrap="square" rtlCol="0">
            <a:spAutoFit/>
          </a:bodyPr>
          <a:lstStyle/>
          <a:p>
            <a:r>
              <a:rPr lang="en-US" sz="1200" b="1" dirty="0">
                <a:solidFill>
                  <a:srgbClr val="0070C0"/>
                </a:solidFill>
              </a:rPr>
              <a:t>network-final.txt</a:t>
            </a:r>
          </a:p>
        </p:txBody>
      </p:sp>
    </p:spTree>
    <p:extLst>
      <p:ext uri="{BB962C8B-B14F-4D97-AF65-F5344CB8AC3E}">
        <p14:creationId xmlns:p14="http://schemas.microsoft.com/office/powerpoint/2010/main" val="3001142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3000"/>
                            </p:stCondLst>
                            <p:childTnLst>
                              <p:par>
                                <p:cTn id="21" presetID="22" presetClass="entr" presetSubtype="8" fill="hold" grpId="0" nodeType="afterEffect">
                                  <p:stCondLst>
                                    <p:cond delay="25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3750"/>
                            </p:stCondLst>
                            <p:childTnLst>
                              <p:par>
                                <p:cTn id="25" presetID="22" presetClass="entr" presetSubtype="8" fill="hold" grpId="0" nodeType="afterEffect">
                                  <p:stCondLst>
                                    <p:cond delay="25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4500"/>
                            </p:stCondLst>
                            <p:childTnLst>
                              <p:par>
                                <p:cTn id="29" presetID="22" presetClass="entr" presetSubtype="8" fill="hold" grpId="0" nodeType="afterEffect">
                                  <p:stCondLst>
                                    <p:cond delay="25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CA55B1B-BE77-F6AC-708C-CB180CC2805E}"/>
              </a:ext>
            </a:extLst>
          </p:cNvPr>
          <p:cNvPicPr>
            <a:picLocks noChangeAspect="1"/>
          </p:cNvPicPr>
          <p:nvPr/>
        </p:nvPicPr>
        <p:blipFill>
          <a:blip r:embed="rId3"/>
          <a:stretch>
            <a:fillRect/>
          </a:stretch>
        </p:blipFill>
        <p:spPr>
          <a:xfrm>
            <a:off x="635474" y="0"/>
            <a:ext cx="7873052" cy="6858000"/>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78</a:t>
            </a:fld>
            <a:endParaRPr lang="en-US" dirty="0"/>
          </a:p>
        </p:txBody>
      </p:sp>
      <p:sp>
        <p:nvSpPr>
          <p:cNvPr id="11" name="TextBox 10"/>
          <p:cNvSpPr txBox="1"/>
          <p:nvPr/>
        </p:nvSpPr>
        <p:spPr>
          <a:xfrm>
            <a:off x="1872342" y="5577840"/>
            <a:ext cx="6814457"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Returning to the manager’s page, the network adjustment is now available for review. See Show File</a:t>
            </a:r>
            <a:endParaRPr 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3806F4B-2335-CB36-AD89-54FF1C547767}"/>
              </a:ext>
            </a:extLst>
          </p:cNvPr>
          <p:cNvPicPr>
            <a:picLocks noChangeAspect="1"/>
          </p:cNvPicPr>
          <p:nvPr/>
        </p:nvPicPr>
        <p:blipFill>
          <a:blip r:embed="rId3"/>
          <a:stretch>
            <a:fillRect/>
          </a:stretch>
        </p:blipFill>
        <p:spPr>
          <a:xfrm>
            <a:off x="467786" y="196144"/>
            <a:ext cx="8219014" cy="5309104"/>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79</a:t>
            </a:fld>
            <a:endParaRPr lang="en-US" dirty="0"/>
          </a:p>
        </p:txBody>
      </p:sp>
      <p:sp>
        <p:nvSpPr>
          <p:cNvPr id="11" name="TextBox 10"/>
          <p:cNvSpPr txBox="1"/>
          <p:nvPr/>
        </p:nvSpPr>
        <p:spPr>
          <a:xfrm>
            <a:off x="457200" y="5601667"/>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And the network adjustment results now appear </a:t>
            </a:r>
            <a:r>
              <a:rPr lang="en-US" sz="2400" dirty="0">
                <a:solidFill>
                  <a:srgbClr val="00B050"/>
                </a:solidFill>
              </a:rPr>
              <a:t>(GREEN) </a:t>
            </a:r>
            <a:r>
              <a:rPr lang="en-US" sz="2400" dirty="0"/>
              <a:t>with the other solutions in the individual mark’s plots and tables.</a:t>
            </a:r>
            <a:endParaRPr lang="en-US" sz="2400" dirty="0">
              <a:solidFill>
                <a:schemeClr val="bg1"/>
              </a:solidFill>
            </a:endParaRPr>
          </a:p>
        </p:txBody>
      </p:sp>
      <p:sp>
        <p:nvSpPr>
          <p:cNvPr id="8" name="Oval 7">
            <a:extLst>
              <a:ext uri="{FF2B5EF4-FFF2-40B4-BE49-F238E27FC236}">
                <a16:creationId xmlns:a16="http://schemas.microsoft.com/office/drawing/2014/main" id="{AA8E2FE9-D9AB-016E-2220-B17B206ED088}"/>
              </a:ext>
            </a:extLst>
          </p:cNvPr>
          <p:cNvSpPr/>
          <p:nvPr/>
        </p:nvSpPr>
        <p:spPr>
          <a:xfrm>
            <a:off x="2590800" y="1761044"/>
            <a:ext cx="523875" cy="371475"/>
          </a:xfrm>
          <a:prstGeom prst="ellipse">
            <a:avLst/>
          </a:prstGeom>
          <a:solidFill>
            <a:srgbClr val="FFFF00">
              <a:alpha val="6000"/>
            </a:srgbClr>
          </a:solid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8B83DFBA-312D-CB20-2973-9D23526B2E53}"/>
              </a:ext>
            </a:extLst>
          </p:cNvPr>
          <p:cNvSpPr/>
          <p:nvPr/>
        </p:nvSpPr>
        <p:spPr>
          <a:xfrm>
            <a:off x="5984874" y="1565983"/>
            <a:ext cx="523875" cy="371475"/>
          </a:xfrm>
          <a:prstGeom prst="ellipse">
            <a:avLst/>
          </a:prstGeom>
          <a:solidFill>
            <a:srgbClr val="FFFF00">
              <a:alpha val="6000"/>
            </a:srgbClr>
          </a:solid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FBFFF513-8072-8754-7162-96EB86947F6B}"/>
              </a:ext>
            </a:extLst>
          </p:cNvPr>
          <p:cNvSpPr/>
          <p:nvPr/>
        </p:nvSpPr>
        <p:spPr>
          <a:xfrm>
            <a:off x="2136672" y="4015294"/>
            <a:ext cx="523875" cy="371475"/>
          </a:xfrm>
          <a:prstGeom prst="ellipse">
            <a:avLst/>
          </a:prstGeom>
          <a:solidFill>
            <a:srgbClr val="FFFF00">
              <a:alpha val="6000"/>
            </a:srgbClr>
          </a:solid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1C62FBAE-F9C0-CDC4-F065-62E6308CD045}"/>
              </a:ext>
            </a:extLst>
          </p:cNvPr>
          <p:cNvSpPr/>
          <p:nvPr/>
        </p:nvSpPr>
        <p:spPr>
          <a:xfrm>
            <a:off x="5959580" y="4015294"/>
            <a:ext cx="523875" cy="371475"/>
          </a:xfrm>
          <a:prstGeom prst="ellipse">
            <a:avLst/>
          </a:prstGeom>
          <a:solidFill>
            <a:srgbClr val="FFFF00">
              <a:alpha val="6000"/>
            </a:srgbClr>
          </a:solid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1FA1A563-ACDC-65CD-F9EE-FB0610151DDA}"/>
              </a:ext>
            </a:extLst>
          </p:cNvPr>
          <p:cNvSpPr/>
          <p:nvPr/>
        </p:nvSpPr>
        <p:spPr>
          <a:xfrm>
            <a:off x="2398610" y="425336"/>
            <a:ext cx="523875" cy="371475"/>
          </a:xfrm>
          <a:prstGeom prst="ellipse">
            <a:avLst/>
          </a:prstGeom>
          <a:solidFill>
            <a:srgbClr val="FFFF00">
              <a:alpha val="6000"/>
            </a:srgbClr>
          </a:solid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03744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3000"/>
                            </p:stCondLst>
                            <p:childTnLst>
                              <p:par>
                                <p:cTn id="21" presetID="22" presetClass="entr" presetSubtype="8" fill="hold" grpId="0" nodeType="afterEffect">
                                  <p:stCondLst>
                                    <p:cond delay="25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8A87458-E982-C308-683D-3A39F7CC1681}"/>
              </a:ext>
            </a:extLst>
          </p:cNvPr>
          <p:cNvPicPr>
            <a:picLocks noChangeAspect="1"/>
          </p:cNvPicPr>
          <p:nvPr/>
        </p:nvPicPr>
        <p:blipFill>
          <a:blip r:embed="rId3"/>
          <a:stretch>
            <a:fillRect/>
          </a:stretch>
        </p:blipFill>
        <p:spPr>
          <a:xfrm>
            <a:off x="0" y="285284"/>
            <a:ext cx="9144000" cy="6287432"/>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8</a:t>
            </a:fld>
            <a:endParaRPr lang="en-US"/>
          </a:p>
        </p:txBody>
      </p:sp>
      <p:sp>
        <p:nvSpPr>
          <p:cNvPr id="9" name="TextBox 8"/>
          <p:cNvSpPr txBox="1"/>
          <p:nvPr/>
        </p:nvSpPr>
        <p:spPr>
          <a:xfrm>
            <a:off x="457200" y="521208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In this bubble, the mark’s ID is a convenience link to navigate to the summary page for that mark …</a:t>
            </a:r>
            <a:endParaRPr lang="en-US" sz="2400" dirty="0">
              <a:solidFill>
                <a:schemeClr val="bg1"/>
              </a:solidFill>
            </a:endParaRPr>
          </a:p>
        </p:txBody>
      </p:sp>
      <p:sp>
        <p:nvSpPr>
          <p:cNvPr id="13" name="Rectangle 12">
            <a:extLst>
              <a:ext uri="{FF2B5EF4-FFF2-40B4-BE49-F238E27FC236}">
                <a16:creationId xmlns:a16="http://schemas.microsoft.com/office/drawing/2014/main" id="{3C5911CC-762D-4F39-BA16-DCBD47FD3D03}"/>
              </a:ext>
            </a:extLst>
          </p:cNvPr>
          <p:cNvSpPr/>
          <p:nvPr/>
        </p:nvSpPr>
        <p:spPr>
          <a:xfrm>
            <a:off x="3205655" y="3520966"/>
            <a:ext cx="669858" cy="270312"/>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Arrow Connector 13">
            <a:extLst>
              <a:ext uri="{FF2B5EF4-FFF2-40B4-BE49-F238E27FC236}">
                <a16:creationId xmlns:a16="http://schemas.microsoft.com/office/drawing/2014/main" id="{8F6ED0AC-1554-4449-A352-B8F11F337E5C}"/>
              </a:ext>
            </a:extLst>
          </p:cNvPr>
          <p:cNvCxnSpPr>
            <a:cxnSpLocks/>
            <a:stCxn id="9" idx="0"/>
            <a:endCxn id="13" idx="2"/>
          </p:cNvCxnSpPr>
          <p:nvPr/>
        </p:nvCxnSpPr>
        <p:spPr>
          <a:xfrm flipH="1" flipV="1">
            <a:off x="3540584" y="3791278"/>
            <a:ext cx="1031416" cy="1420802"/>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6CB9321A-E723-91A4-10FD-68D364A72A6F}"/>
              </a:ext>
            </a:extLst>
          </p:cNvPr>
          <p:cNvSpPr/>
          <p:nvPr/>
        </p:nvSpPr>
        <p:spPr>
          <a:xfrm>
            <a:off x="3124200" y="3470361"/>
            <a:ext cx="3584027" cy="1219199"/>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750"/>
                            </p:stCondLst>
                            <p:childTnLst>
                              <p:par>
                                <p:cTn id="9" presetID="22" presetClass="entr" presetSubtype="4" fill="hold" grpId="0" nodeType="afterEffect">
                                  <p:stCondLst>
                                    <p:cond delay="25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B8B9E9D-F9F8-08CB-1C67-6314A9B5BBF9}"/>
              </a:ext>
            </a:extLst>
          </p:cNvPr>
          <p:cNvPicPr>
            <a:picLocks noChangeAspect="1"/>
          </p:cNvPicPr>
          <p:nvPr/>
        </p:nvPicPr>
        <p:blipFill>
          <a:blip r:embed="rId2"/>
          <a:stretch>
            <a:fillRect/>
          </a:stretch>
        </p:blipFill>
        <p:spPr>
          <a:xfrm>
            <a:off x="0" y="3154443"/>
            <a:ext cx="9144000" cy="3303507"/>
          </a:xfrm>
          <a:prstGeom prst="rect">
            <a:avLst/>
          </a:prstGeom>
        </p:spPr>
      </p:pic>
      <p:sp>
        <p:nvSpPr>
          <p:cNvPr id="5" name="Title 4">
            <a:extLst>
              <a:ext uri="{FF2B5EF4-FFF2-40B4-BE49-F238E27FC236}">
                <a16:creationId xmlns:a16="http://schemas.microsoft.com/office/drawing/2014/main" id="{FEB4D97D-675A-4C0E-BC06-48C192795657}"/>
              </a:ext>
            </a:extLst>
          </p:cNvPr>
          <p:cNvSpPr>
            <a:spLocks noGrp="1"/>
          </p:cNvSpPr>
          <p:nvPr>
            <p:ph type="title"/>
          </p:nvPr>
        </p:nvSpPr>
        <p:spPr/>
        <p:txBody>
          <a:bodyPr/>
          <a:lstStyle/>
          <a:p>
            <a:r>
              <a:rPr lang="en-US" dirty="0"/>
              <a:t>Final Coordinate Listings</a:t>
            </a:r>
          </a:p>
        </p:txBody>
      </p:sp>
      <p:sp>
        <p:nvSpPr>
          <p:cNvPr id="6" name="Content Placeholder 5">
            <a:extLst>
              <a:ext uri="{FF2B5EF4-FFF2-40B4-BE49-F238E27FC236}">
                <a16:creationId xmlns:a16="http://schemas.microsoft.com/office/drawing/2014/main" id="{B3F766B1-EFF7-49C8-A785-90AB038D7EAC}"/>
              </a:ext>
            </a:extLst>
          </p:cNvPr>
          <p:cNvSpPr>
            <a:spLocks noGrp="1"/>
          </p:cNvSpPr>
          <p:nvPr>
            <p:ph idx="1"/>
          </p:nvPr>
        </p:nvSpPr>
        <p:spPr>
          <a:xfrm>
            <a:off x="296562" y="1230098"/>
            <a:ext cx="8390238" cy="1745195"/>
          </a:xfrm>
        </p:spPr>
        <p:txBody>
          <a:bodyPr/>
          <a:lstStyle/>
          <a:p>
            <a:r>
              <a:rPr lang="en-US" sz="2000" dirty="0"/>
              <a:t>The final adjusted coordinates are listed ONLY in the NETWORK-FINAL.TXT attachment.</a:t>
            </a:r>
          </a:p>
          <a:p>
            <a:r>
              <a:rPr lang="en-US" sz="2000" dirty="0"/>
              <a:t>They are difficult to harvest from there.</a:t>
            </a:r>
          </a:p>
          <a:p>
            <a:r>
              <a:rPr lang="en-US" sz="2000" dirty="0"/>
              <a:t>Use </a:t>
            </a:r>
            <a:r>
              <a:rPr lang="en-US" sz="2000" dirty="0" err="1"/>
              <a:t>WinTEQC</a:t>
            </a:r>
            <a:r>
              <a:rPr lang="en-US" sz="2000" dirty="0"/>
              <a:t> as before.</a:t>
            </a:r>
          </a:p>
          <a:p>
            <a:r>
              <a:rPr lang="en-US" sz="2000" dirty="0"/>
              <a:t>First, copy all 7 file attachments into the same folder as the session results.</a:t>
            </a:r>
          </a:p>
        </p:txBody>
      </p:sp>
      <p:sp>
        <p:nvSpPr>
          <p:cNvPr id="2" name="Date Placeholder 1">
            <a:extLst>
              <a:ext uri="{FF2B5EF4-FFF2-40B4-BE49-F238E27FC236}">
                <a16:creationId xmlns:a16="http://schemas.microsoft.com/office/drawing/2014/main" id="{D10251F2-4A45-4980-AABD-5636C5AB03F4}"/>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F093BD4F-C923-45A7-9AEC-11C788BB9500}"/>
              </a:ext>
            </a:extLst>
          </p:cNvPr>
          <p:cNvSpPr>
            <a:spLocks noGrp="1"/>
          </p:cNvSpPr>
          <p:nvPr>
            <p:ph type="ftr" sz="quarter" idx="11"/>
          </p:nvPr>
        </p:nvSpPr>
        <p:spPr/>
        <p:txBody>
          <a:bodyPr/>
          <a:lstStyle/>
          <a:p>
            <a:pPr>
              <a:defRPr/>
            </a:pPr>
            <a:r>
              <a:rPr lang="en-US"/>
              <a:t>Step 4 : Network Adjustment</a:t>
            </a:r>
            <a:endParaRPr lang="en-US" dirty="0"/>
          </a:p>
        </p:txBody>
      </p:sp>
      <p:sp>
        <p:nvSpPr>
          <p:cNvPr id="4" name="Slide Number Placeholder 3">
            <a:extLst>
              <a:ext uri="{FF2B5EF4-FFF2-40B4-BE49-F238E27FC236}">
                <a16:creationId xmlns:a16="http://schemas.microsoft.com/office/drawing/2014/main" id="{3B0FD4FC-6BB9-41DC-9819-037B81F4C9F3}"/>
              </a:ext>
            </a:extLst>
          </p:cNvPr>
          <p:cNvSpPr>
            <a:spLocks noGrp="1"/>
          </p:cNvSpPr>
          <p:nvPr>
            <p:ph type="sldNum" sz="quarter" idx="12"/>
          </p:nvPr>
        </p:nvSpPr>
        <p:spPr/>
        <p:txBody>
          <a:bodyPr/>
          <a:lstStyle/>
          <a:p>
            <a:pPr>
              <a:defRPr/>
            </a:pPr>
            <a:fld id="{5A0A20C1-84A2-43C6-AE3D-B33835BB02C3}" type="slidenum">
              <a:rPr lang="en-US" smtClean="0"/>
              <a:pPr>
                <a:defRPr/>
              </a:pPr>
              <a:t>80</a:t>
            </a:fld>
            <a:endParaRPr lang="en-US"/>
          </a:p>
        </p:txBody>
      </p:sp>
      <p:sp>
        <p:nvSpPr>
          <p:cNvPr id="11" name="Rectangle 10">
            <a:extLst>
              <a:ext uri="{FF2B5EF4-FFF2-40B4-BE49-F238E27FC236}">
                <a16:creationId xmlns:a16="http://schemas.microsoft.com/office/drawing/2014/main" id="{CB70B6A7-E1B1-471E-A7A9-B96452DB414D}"/>
              </a:ext>
            </a:extLst>
          </p:cNvPr>
          <p:cNvSpPr/>
          <p:nvPr/>
        </p:nvSpPr>
        <p:spPr>
          <a:xfrm>
            <a:off x="3633788" y="5273680"/>
            <a:ext cx="1071562" cy="1006466"/>
          </a:xfrm>
          <a:prstGeom prst="rect">
            <a:avLst/>
          </a:prstGeom>
          <a:solidFill>
            <a:srgbClr val="FF0000">
              <a:alpha val="10000"/>
            </a:srgbClr>
          </a:solid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45B5746A-69B1-4EA5-AA7E-9D66053CDCAC}"/>
              </a:ext>
            </a:extLst>
          </p:cNvPr>
          <p:cNvCxnSpPr>
            <a:cxnSpLocks/>
          </p:cNvCxnSpPr>
          <p:nvPr/>
        </p:nvCxnSpPr>
        <p:spPr>
          <a:xfrm flipH="1" flipV="1">
            <a:off x="4705350" y="6045205"/>
            <a:ext cx="719998" cy="1"/>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997078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500"/>
                                        <p:tgtEl>
                                          <p:spTgt spid="12"/>
                                        </p:tgtEl>
                                      </p:cBhvr>
                                    </p:animEffect>
                                  </p:childTnLst>
                                </p:cTn>
                              </p:par>
                            </p:childTnLst>
                          </p:cTn>
                        </p:par>
                        <p:par>
                          <p:cTn id="8" fill="hold">
                            <p:stCondLst>
                              <p:cond delay="750"/>
                            </p:stCondLst>
                            <p:childTnLst>
                              <p:par>
                                <p:cTn id="9" presetID="22" presetClass="entr" presetSubtype="2" fill="hold" grpId="0" nodeType="afterEffect">
                                  <p:stCondLst>
                                    <p:cond delay="25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7A397-79EF-49D6-B137-B6B6F4385B3E}"/>
              </a:ext>
            </a:extLst>
          </p:cNvPr>
          <p:cNvSpPr>
            <a:spLocks noGrp="1"/>
          </p:cNvSpPr>
          <p:nvPr>
            <p:ph type="title"/>
          </p:nvPr>
        </p:nvSpPr>
        <p:spPr/>
        <p:txBody>
          <a:bodyPr/>
          <a:lstStyle/>
          <a:p>
            <a:r>
              <a:rPr lang="en-US" dirty="0" err="1"/>
              <a:t>WinTEQC</a:t>
            </a:r>
            <a:r>
              <a:rPr lang="en-US" dirty="0"/>
              <a:t> Screen </a:t>
            </a:r>
          </a:p>
        </p:txBody>
      </p:sp>
      <p:pic>
        <p:nvPicPr>
          <p:cNvPr id="8" name="Content Placeholder 7">
            <a:extLst>
              <a:ext uri="{FF2B5EF4-FFF2-40B4-BE49-F238E27FC236}">
                <a16:creationId xmlns:a16="http://schemas.microsoft.com/office/drawing/2014/main" id="{C2E17740-1BA6-48BD-908B-E8BDB557220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45886" y="1412240"/>
            <a:ext cx="8229600" cy="4629150"/>
          </a:xfrm>
        </p:spPr>
      </p:pic>
      <p:sp>
        <p:nvSpPr>
          <p:cNvPr id="4" name="Date Placeholder 3">
            <a:extLst>
              <a:ext uri="{FF2B5EF4-FFF2-40B4-BE49-F238E27FC236}">
                <a16:creationId xmlns:a16="http://schemas.microsoft.com/office/drawing/2014/main" id="{17E95659-C93E-4A5B-9365-6E071C098218}"/>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DC4439CE-E136-4ACD-A44F-CF8BB837F11F}"/>
              </a:ext>
            </a:extLst>
          </p:cNvPr>
          <p:cNvSpPr>
            <a:spLocks noGrp="1"/>
          </p:cNvSpPr>
          <p:nvPr>
            <p:ph type="ftr" sz="quarter" idx="11"/>
          </p:nvPr>
        </p:nvSpPr>
        <p:spPr/>
        <p:txBody>
          <a:bodyPr/>
          <a:lstStyle/>
          <a:p>
            <a:pPr>
              <a:defRPr/>
            </a:pPr>
            <a:r>
              <a:rPr lang="en-US"/>
              <a:t>Step 4 : Network Adjustment</a:t>
            </a:r>
            <a:endParaRPr lang="en-US" dirty="0"/>
          </a:p>
        </p:txBody>
      </p:sp>
      <p:sp>
        <p:nvSpPr>
          <p:cNvPr id="6" name="Slide Number Placeholder 5">
            <a:extLst>
              <a:ext uri="{FF2B5EF4-FFF2-40B4-BE49-F238E27FC236}">
                <a16:creationId xmlns:a16="http://schemas.microsoft.com/office/drawing/2014/main" id="{70A8975C-3A81-4B8F-90E1-6B7A89B8A7EB}"/>
              </a:ext>
            </a:extLst>
          </p:cNvPr>
          <p:cNvSpPr>
            <a:spLocks noGrp="1"/>
          </p:cNvSpPr>
          <p:nvPr>
            <p:ph type="sldNum" sz="quarter" idx="12"/>
          </p:nvPr>
        </p:nvSpPr>
        <p:spPr/>
        <p:txBody>
          <a:bodyPr/>
          <a:lstStyle/>
          <a:p>
            <a:pPr>
              <a:defRPr/>
            </a:pPr>
            <a:fld id="{73529DF9-F8E1-4220-8C8F-E52644C5560B}" type="slidenum">
              <a:rPr lang="en-US" smtClean="0"/>
              <a:pPr>
                <a:defRPr/>
              </a:pPr>
              <a:t>81</a:t>
            </a:fld>
            <a:endParaRPr lang="en-US"/>
          </a:p>
        </p:txBody>
      </p:sp>
      <p:sp>
        <p:nvSpPr>
          <p:cNvPr id="9" name="Rectangle 8">
            <a:extLst>
              <a:ext uri="{FF2B5EF4-FFF2-40B4-BE49-F238E27FC236}">
                <a16:creationId xmlns:a16="http://schemas.microsoft.com/office/drawing/2014/main" id="{49DEF61A-6E59-4650-BB99-4AD764B39888}"/>
              </a:ext>
            </a:extLst>
          </p:cNvPr>
          <p:cNvSpPr/>
          <p:nvPr/>
        </p:nvSpPr>
        <p:spPr>
          <a:xfrm>
            <a:off x="4848224" y="2591269"/>
            <a:ext cx="939801" cy="249178"/>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522FD4B-74D4-423C-9FF4-DFD1D48372F6}"/>
              </a:ext>
            </a:extLst>
          </p:cNvPr>
          <p:cNvSpPr/>
          <p:nvPr/>
        </p:nvSpPr>
        <p:spPr>
          <a:xfrm rot="3625206">
            <a:off x="4760125" y="4066904"/>
            <a:ext cx="1995562" cy="264693"/>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A84E38A-DCFF-152F-5D14-AB3F30744009}"/>
              </a:ext>
            </a:extLst>
          </p:cNvPr>
          <p:cNvSpPr/>
          <p:nvPr/>
        </p:nvSpPr>
        <p:spPr>
          <a:xfrm>
            <a:off x="4159250" y="2591269"/>
            <a:ext cx="648970" cy="249178"/>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968632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750"/>
                            </p:stCondLst>
                            <p:childTnLst>
                              <p:par>
                                <p:cTn id="9" presetID="22" presetClass="entr" presetSubtype="4" fill="hold" grpId="0" nodeType="afterEffect">
                                  <p:stCondLst>
                                    <p:cond delay="25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500"/>
                            </p:stCondLst>
                            <p:childTnLst>
                              <p:par>
                                <p:cTn id="13" presetID="22" presetClass="entr" presetSubtype="4" fill="hold" grpId="0" nodeType="afterEffect">
                                  <p:stCondLst>
                                    <p:cond delay="25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3"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9C6B0-3A4A-40AE-8BB0-447B8BDE8BAF}"/>
              </a:ext>
            </a:extLst>
          </p:cNvPr>
          <p:cNvSpPr>
            <a:spLocks noGrp="1"/>
          </p:cNvSpPr>
          <p:nvPr>
            <p:ph type="title"/>
          </p:nvPr>
        </p:nvSpPr>
        <p:spPr/>
        <p:txBody>
          <a:bodyPr/>
          <a:lstStyle/>
          <a:p>
            <a:r>
              <a:rPr lang="en-US" dirty="0" err="1"/>
              <a:t>WinTEQC</a:t>
            </a:r>
            <a:r>
              <a:rPr lang="en-US" dirty="0"/>
              <a:t> Summary </a:t>
            </a:r>
          </a:p>
        </p:txBody>
      </p:sp>
      <p:sp>
        <p:nvSpPr>
          <p:cNvPr id="4" name="Date Placeholder 3">
            <a:extLst>
              <a:ext uri="{FF2B5EF4-FFF2-40B4-BE49-F238E27FC236}">
                <a16:creationId xmlns:a16="http://schemas.microsoft.com/office/drawing/2014/main" id="{9B324689-6947-4E19-BA5E-A4AA670BEBC1}"/>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45FDAF45-E8E1-4D00-89F2-3FFD0B4C52EE}"/>
              </a:ext>
            </a:extLst>
          </p:cNvPr>
          <p:cNvSpPr>
            <a:spLocks noGrp="1"/>
          </p:cNvSpPr>
          <p:nvPr>
            <p:ph type="ftr" sz="quarter" idx="11"/>
          </p:nvPr>
        </p:nvSpPr>
        <p:spPr/>
        <p:txBody>
          <a:bodyPr/>
          <a:lstStyle/>
          <a:p>
            <a:pPr>
              <a:defRPr/>
            </a:pPr>
            <a:r>
              <a:rPr lang="en-US"/>
              <a:t>Step 4 : Network Adjustment</a:t>
            </a:r>
            <a:endParaRPr lang="en-US" dirty="0"/>
          </a:p>
        </p:txBody>
      </p:sp>
      <p:sp>
        <p:nvSpPr>
          <p:cNvPr id="6" name="Slide Number Placeholder 5">
            <a:extLst>
              <a:ext uri="{FF2B5EF4-FFF2-40B4-BE49-F238E27FC236}">
                <a16:creationId xmlns:a16="http://schemas.microsoft.com/office/drawing/2014/main" id="{8EB3B17C-B47C-4DB1-B368-76672CCFDC0A}"/>
              </a:ext>
            </a:extLst>
          </p:cNvPr>
          <p:cNvSpPr>
            <a:spLocks noGrp="1"/>
          </p:cNvSpPr>
          <p:nvPr>
            <p:ph type="sldNum" sz="quarter" idx="12"/>
          </p:nvPr>
        </p:nvSpPr>
        <p:spPr/>
        <p:txBody>
          <a:bodyPr/>
          <a:lstStyle/>
          <a:p>
            <a:pPr>
              <a:defRPr/>
            </a:pPr>
            <a:fld id="{73529DF9-F8E1-4220-8C8F-E52644C5560B}" type="slidenum">
              <a:rPr lang="en-US" smtClean="0"/>
              <a:pPr>
                <a:defRPr/>
              </a:pPr>
              <a:t>82</a:t>
            </a:fld>
            <a:endParaRPr lang="en-US"/>
          </a:p>
        </p:txBody>
      </p:sp>
      <p:sp>
        <p:nvSpPr>
          <p:cNvPr id="3" name="TextBox 2">
            <a:extLst>
              <a:ext uri="{FF2B5EF4-FFF2-40B4-BE49-F238E27FC236}">
                <a16:creationId xmlns:a16="http://schemas.microsoft.com/office/drawing/2014/main" id="{EF680B29-5DF2-448B-8D72-5EF9953886FF}"/>
              </a:ext>
            </a:extLst>
          </p:cNvPr>
          <p:cNvSpPr txBox="1"/>
          <p:nvPr/>
        </p:nvSpPr>
        <p:spPr>
          <a:xfrm>
            <a:off x="901700" y="1268656"/>
            <a:ext cx="2245360" cy="369332"/>
          </a:xfrm>
          <a:prstGeom prst="rect">
            <a:avLst/>
          </a:prstGeom>
          <a:noFill/>
        </p:spPr>
        <p:txBody>
          <a:bodyPr wrap="square" rtlCol="0">
            <a:spAutoFit/>
          </a:bodyPr>
          <a:lstStyle/>
          <a:p>
            <a:r>
              <a:rPr lang="en-US" dirty="0"/>
              <a:t>EXCEL Screen</a:t>
            </a:r>
          </a:p>
        </p:txBody>
      </p:sp>
      <p:sp>
        <p:nvSpPr>
          <p:cNvPr id="7" name="TextBox 6">
            <a:extLst>
              <a:ext uri="{FF2B5EF4-FFF2-40B4-BE49-F238E27FC236}">
                <a16:creationId xmlns:a16="http://schemas.microsoft.com/office/drawing/2014/main" id="{A5C5E6F9-3119-45BF-BB26-8FB3E4C90CC5}"/>
              </a:ext>
            </a:extLst>
          </p:cNvPr>
          <p:cNvSpPr txBox="1"/>
          <p:nvPr/>
        </p:nvSpPr>
        <p:spPr>
          <a:xfrm rot="21263864">
            <a:off x="6566836" y="1291084"/>
            <a:ext cx="1839041" cy="369332"/>
          </a:xfrm>
          <a:prstGeom prst="rect">
            <a:avLst/>
          </a:prstGeom>
          <a:noFill/>
        </p:spPr>
        <p:txBody>
          <a:bodyPr wrap="square" rtlCol="0">
            <a:spAutoFit/>
          </a:bodyPr>
          <a:lstStyle/>
          <a:p>
            <a:r>
              <a:rPr lang="en-US" dirty="0"/>
              <a:t>network-final.txt</a:t>
            </a:r>
          </a:p>
        </p:txBody>
      </p:sp>
      <p:graphicFrame>
        <p:nvGraphicFramePr>
          <p:cNvPr id="9" name="Table 8">
            <a:extLst>
              <a:ext uri="{FF2B5EF4-FFF2-40B4-BE49-F238E27FC236}">
                <a16:creationId xmlns:a16="http://schemas.microsoft.com/office/drawing/2014/main" id="{A6DA5A15-9135-3CCD-9974-4FAC05589C03}"/>
              </a:ext>
            </a:extLst>
          </p:cNvPr>
          <p:cNvGraphicFramePr>
            <a:graphicFrameLocks noGrp="1"/>
          </p:cNvGraphicFramePr>
          <p:nvPr>
            <p:extLst>
              <p:ext uri="{D42A27DB-BD31-4B8C-83A1-F6EECF244321}">
                <p14:modId xmlns:p14="http://schemas.microsoft.com/office/powerpoint/2010/main" val="4075455389"/>
              </p:ext>
            </p:extLst>
          </p:nvPr>
        </p:nvGraphicFramePr>
        <p:xfrm>
          <a:off x="901700" y="1972055"/>
          <a:ext cx="7340600" cy="2857500"/>
        </p:xfrm>
        <a:graphic>
          <a:graphicData uri="http://schemas.openxmlformats.org/drawingml/2006/table">
            <a:tbl>
              <a:tblPr>
                <a:tableStyleId>{5C22544A-7EE6-4342-B048-85BDC9FD1C3A}</a:tableStyleId>
              </a:tblPr>
              <a:tblGrid>
                <a:gridCol w="546100">
                  <a:extLst>
                    <a:ext uri="{9D8B030D-6E8A-4147-A177-3AD203B41FA5}">
                      <a16:colId xmlns:a16="http://schemas.microsoft.com/office/drawing/2014/main" val="3297265497"/>
                    </a:ext>
                  </a:extLst>
                </a:gridCol>
                <a:gridCol w="952500">
                  <a:extLst>
                    <a:ext uri="{9D8B030D-6E8A-4147-A177-3AD203B41FA5}">
                      <a16:colId xmlns:a16="http://schemas.microsoft.com/office/drawing/2014/main" val="1478337100"/>
                    </a:ext>
                  </a:extLst>
                </a:gridCol>
                <a:gridCol w="419100">
                  <a:extLst>
                    <a:ext uri="{9D8B030D-6E8A-4147-A177-3AD203B41FA5}">
                      <a16:colId xmlns:a16="http://schemas.microsoft.com/office/drawing/2014/main" val="2895209577"/>
                    </a:ext>
                  </a:extLst>
                </a:gridCol>
                <a:gridCol w="1003300">
                  <a:extLst>
                    <a:ext uri="{9D8B030D-6E8A-4147-A177-3AD203B41FA5}">
                      <a16:colId xmlns:a16="http://schemas.microsoft.com/office/drawing/2014/main" val="259396216"/>
                    </a:ext>
                  </a:extLst>
                </a:gridCol>
                <a:gridCol w="406400">
                  <a:extLst>
                    <a:ext uri="{9D8B030D-6E8A-4147-A177-3AD203B41FA5}">
                      <a16:colId xmlns:a16="http://schemas.microsoft.com/office/drawing/2014/main" val="2970682781"/>
                    </a:ext>
                  </a:extLst>
                </a:gridCol>
                <a:gridCol w="850900">
                  <a:extLst>
                    <a:ext uri="{9D8B030D-6E8A-4147-A177-3AD203B41FA5}">
                      <a16:colId xmlns:a16="http://schemas.microsoft.com/office/drawing/2014/main" val="2292482358"/>
                    </a:ext>
                  </a:extLst>
                </a:gridCol>
                <a:gridCol w="952500">
                  <a:extLst>
                    <a:ext uri="{9D8B030D-6E8A-4147-A177-3AD203B41FA5}">
                      <a16:colId xmlns:a16="http://schemas.microsoft.com/office/drawing/2014/main" val="393840740"/>
                    </a:ext>
                  </a:extLst>
                </a:gridCol>
                <a:gridCol w="622300">
                  <a:extLst>
                    <a:ext uri="{9D8B030D-6E8A-4147-A177-3AD203B41FA5}">
                      <a16:colId xmlns:a16="http://schemas.microsoft.com/office/drawing/2014/main" val="3176207767"/>
                    </a:ext>
                  </a:extLst>
                </a:gridCol>
                <a:gridCol w="469900">
                  <a:extLst>
                    <a:ext uri="{9D8B030D-6E8A-4147-A177-3AD203B41FA5}">
                      <a16:colId xmlns:a16="http://schemas.microsoft.com/office/drawing/2014/main" val="2910993685"/>
                    </a:ext>
                  </a:extLst>
                </a:gridCol>
                <a:gridCol w="609600">
                  <a:extLst>
                    <a:ext uri="{9D8B030D-6E8A-4147-A177-3AD203B41FA5}">
                      <a16:colId xmlns:a16="http://schemas.microsoft.com/office/drawing/2014/main" val="225430292"/>
                    </a:ext>
                  </a:extLst>
                </a:gridCol>
                <a:gridCol w="508000">
                  <a:extLst>
                    <a:ext uri="{9D8B030D-6E8A-4147-A177-3AD203B41FA5}">
                      <a16:colId xmlns:a16="http://schemas.microsoft.com/office/drawing/2014/main" val="3483602879"/>
                    </a:ext>
                  </a:extLst>
                </a:gridCol>
              </a:tblGrid>
              <a:tr h="190500">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30237422"/>
                  </a:ext>
                </a:extLst>
              </a:tr>
              <a:tr h="190500">
                <a:tc>
                  <a:txBody>
                    <a:bodyPr/>
                    <a:lstStyle/>
                    <a:p>
                      <a:pPr algn="l" fontAlgn="b"/>
                      <a:r>
                        <a:rPr lang="en-US" sz="1100" u="none" strike="noStrike">
                          <a:effectLst/>
                        </a:rPr>
                        <a:t>Mark</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Lat</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Acc</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Lon</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Acc</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Northing</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Easting</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El Hgt</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Acc</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Ortho</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Acc</a:t>
                      </a:r>
                      <a:endParaRPr lang="en-US" sz="11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845470449"/>
                  </a:ext>
                </a:extLst>
              </a:tr>
              <a:tr h="190500">
                <a:tc>
                  <a:txBody>
                    <a:bodyPr/>
                    <a:lstStyle/>
                    <a:p>
                      <a:pPr algn="l" fontAlgn="b"/>
                      <a:r>
                        <a:rPr lang="en-US" sz="1100" u="none" strike="noStrike">
                          <a:effectLst/>
                        </a:rPr>
                        <a:t>863f</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36 56 33.74461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76 19 43.29937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1069848.930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3693394.136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-34.698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2.204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0.016</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806330901"/>
                  </a:ext>
                </a:extLst>
              </a:tr>
              <a:tr h="190500">
                <a:tc>
                  <a:txBody>
                    <a:bodyPr/>
                    <a:lstStyle/>
                    <a:p>
                      <a:pPr algn="l" fontAlgn="b"/>
                      <a:r>
                        <a:rPr lang="en-US" sz="1100" u="none" strike="noStrike">
                          <a:effectLst/>
                        </a:rPr>
                        <a:t>asub</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36 12 50.84465</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81 40 54.64775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276616.956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368477.455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957.917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989.140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0.016</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387225244"/>
                  </a:ext>
                </a:extLst>
              </a:tr>
              <a:tr h="190500">
                <a:tc>
                  <a:txBody>
                    <a:bodyPr/>
                    <a:lstStyle/>
                    <a:p>
                      <a:pPr algn="l" fontAlgn="b"/>
                      <a:r>
                        <a:rPr lang="en-US" sz="1100" u="none" strike="noStrike">
                          <a:effectLst/>
                        </a:rPr>
                        <a:t>brmr</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36 51 16.85012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76 18 00.44353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3478148.972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12126504.835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-36.058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1.023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0.016</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31495811"/>
                  </a:ext>
                </a:extLst>
              </a:tr>
              <a:tr h="190500">
                <a:tc>
                  <a:txBody>
                    <a:bodyPr/>
                    <a:lstStyle/>
                    <a:p>
                      <a:pPr algn="l" fontAlgn="b"/>
                      <a:r>
                        <a:rPr lang="en-US" sz="1100" u="none" strike="noStrike">
                          <a:effectLst/>
                        </a:rPr>
                        <a:t>gp99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36 53 11.57702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76 17 42.87306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1063687.678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3696518.617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-34.971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2.081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0.016</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888417980"/>
                  </a:ext>
                </a:extLst>
              </a:tr>
              <a:tr h="190500">
                <a:tc>
                  <a:txBody>
                    <a:bodyPr/>
                    <a:lstStyle/>
                    <a:p>
                      <a:pPr algn="l" fontAlgn="b"/>
                      <a:r>
                        <a:rPr lang="en-US" sz="1100" u="none" strike="noStrike">
                          <a:effectLst/>
                        </a:rPr>
                        <a:t>loy2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36 45 50.43105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76 14 16.06831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1050213.999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3701963.851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-23.441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13.842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0.017</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315571809"/>
                  </a:ext>
                </a:extLst>
              </a:tr>
              <a:tr h="190500">
                <a:tc>
                  <a:txBody>
                    <a:bodyPr/>
                    <a:lstStyle/>
                    <a:p>
                      <a:pPr algn="l" fontAlgn="b"/>
                      <a:r>
                        <a:rPr lang="en-US" sz="1100" u="none" strike="noStrike">
                          <a:effectLst/>
                        </a:rPr>
                        <a:t>ls03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36 47 19.43633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75 57 34.32995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1053588.581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3726726.773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-22.012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15.907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0.019</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978497862"/>
                  </a:ext>
                </a:extLst>
              </a:tr>
              <a:tr h="190500">
                <a:tc>
                  <a:txBody>
                    <a:bodyPr/>
                    <a:lstStyle/>
                    <a:p>
                      <a:pPr algn="l" fontAlgn="b"/>
                      <a:r>
                        <a:rPr lang="en-US" sz="1100" u="none" strike="noStrike">
                          <a:effectLst/>
                        </a:rPr>
                        <a:t>ncel</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36 20 28.79062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76 15 29.27411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290874.902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855730.320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-29.734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7.600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0.015</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848461339"/>
                  </a:ext>
                </a:extLst>
              </a:tr>
              <a:tr h="190500">
                <a:tc>
                  <a:txBody>
                    <a:bodyPr/>
                    <a:lstStyle/>
                    <a:p>
                      <a:pPr algn="l" fontAlgn="b"/>
                      <a:r>
                        <a:rPr lang="en-US" sz="1100" u="none" strike="noStrike">
                          <a:effectLst/>
                        </a:rPr>
                        <a:t>ncga</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36 26 12.65505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76 43 16.51686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300420.804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813921.934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-20.457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15.669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0.017</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474273343"/>
                  </a:ext>
                </a:extLst>
              </a:tr>
              <a:tr h="190500">
                <a:tc>
                  <a:txBody>
                    <a:bodyPr/>
                    <a:lstStyle/>
                    <a:p>
                      <a:pPr algn="l" fontAlgn="b"/>
                      <a:r>
                        <a:rPr lang="en-US" sz="1100" u="none" strike="noStrike">
                          <a:effectLst/>
                        </a:rPr>
                        <a:t>ou03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36 53 11.86970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76 18 13.50362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3489753.585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12125173.089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-34.307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2.729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0.016</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810331774"/>
                  </a:ext>
                </a:extLst>
              </a:tr>
              <a:tr h="190500">
                <a:tc>
                  <a:txBody>
                    <a:bodyPr/>
                    <a:lstStyle/>
                    <a:p>
                      <a:pPr algn="l" fontAlgn="b"/>
                      <a:r>
                        <a:rPr lang="en-US" sz="1100" u="none" strike="noStrike">
                          <a:effectLst/>
                        </a:rPr>
                        <a:t>ou18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36 53 08.99406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76 19 00.94255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1063563.156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3694587.849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-35.288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1.727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0.016</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570494497"/>
                  </a:ext>
                </a:extLst>
              </a:tr>
              <a:tr h="190500">
                <a:tc>
                  <a:txBody>
                    <a:bodyPr/>
                    <a:lstStyle/>
                    <a:p>
                      <a:pPr algn="l" fontAlgn="b"/>
                      <a:r>
                        <a:rPr lang="en-US" sz="1100" u="none" strike="noStrike">
                          <a:effectLst/>
                        </a:rPr>
                        <a:t>vagp</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37 14 55.00835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76 29 57.73104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1103453.310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3677475.383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-19.817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15.961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0.021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776566766"/>
                  </a:ext>
                </a:extLst>
              </a:tr>
              <a:tr h="190500">
                <a:tc>
                  <a:txBody>
                    <a:bodyPr/>
                    <a:lstStyle/>
                    <a:p>
                      <a:pPr algn="l" fontAlgn="b"/>
                      <a:r>
                        <a:rPr lang="en-US" sz="1100" u="none" strike="noStrike">
                          <a:effectLst/>
                        </a:rPr>
                        <a:t>w416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36 57 29.21102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76 15 34.14987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1071702.295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3699516.665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-33.724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3.273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0.017</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141254482"/>
                  </a:ext>
                </a:extLst>
              </a:tr>
              <a:tr h="190500">
                <a:tc>
                  <a:txBody>
                    <a:bodyPr/>
                    <a:lstStyle/>
                    <a:p>
                      <a:pPr algn="l" fontAlgn="b"/>
                      <a:r>
                        <a:rPr lang="en-US" sz="1100" u="none" strike="noStrike">
                          <a:effectLst/>
                        </a:rPr>
                        <a:t>wlp2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36 45 59.76739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76 15 30.56755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1050457.649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3700109.837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-13.231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23.996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0.017</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60229207"/>
                  </a:ext>
                </a:extLst>
              </a:tr>
            </a:tbl>
          </a:graphicData>
        </a:graphic>
      </p:graphicFrame>
      <p:sp>
        <p:nvSpPr>
          <p:cNvPr id="10" name="TextBox 9">
            <a:extLst>
              <a:ext uri="{FF2B5EF4-FFF2-40B4-BE49-F238E27FC236}">
                <a16:creationId xmlns:a16="http://schemas.microsoft.com/office/drawing/2014/main" id="{411D6C18-C8FD-A9D1-6E80-346CB1031C84}"/>
              </a:ext>
            </a:extLst>
          </p:cNvPr>
          <p:cNvSpPr txBox="1"/>
          <p:nvPr/>
        </p:nvSpPr>
        <p:spPr>
          <a:xfrm>
            <a:off x="901701" y="1749365"/>
            <a:ext cx="3670300" cy="276999"/>
          </a:xfrm>
          <a:prstGeom prst="rect">
            <a:avLst/>
          </a:prstGeom>
          <a:noFill/>
        </p:spPr>
        <p:txBody>
          <a:bodyPr wrap="square" rtlCol="0">
            <a:spAutoFit/>
          </a:bodyPr>
          <a:lstStyle/>
          <a:p>
            <a:r>
              <a:rPr lang="en-US" sz="1200" u="none" strike="noStrike" dirty="0">
                <a:effectLst/>
                <a:latin typeface="+mn-lt"/>
              </a:rPr>
              <a:t>Ref Frame: 83(2011) @ 2010.00000000          ITRF20</a:t>
            </a:r>
            <a:endParaRPr lang="en-US" sz="1200" b="0" i="0" u="none" strike="noStrike" dirty="0">
              <a:solidFill>
                <a:srgbClr val="000000"/>
              </a:solidFill>
              <a:effectLst/>
              <a:latin typeface="+mn-lt"/>
            </a:endParaRPr>
          </a:p>
        </p:txBody>
      </p:sp>
    </p:spTree>
    <p:extLst>
      <p:ext uri="{BB962C8B-B14F-4D97-AF65-F5344CB8AC3E}">
        <p14:creationId xmlns:p14="http://schemas.microsoft.com/office/powerpoint/2010/main" val="269075402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9C97F9-83E3-4631-A78E-437AE98D759F}"/>
              </a:ext>
            </a:extLst>
          </p:cNvPr>
          <p:cNvSpPr>
            <a:spLocks noGrp="1"/>
          </p:cNvSpPr>
          <p:nvPr>
            <p:ph type="title"/>
          </p:nvPr>
        </p:nvSpPr>
        <p:spPr/>
        <p:txBody>
          <a:bodyPr/>
          <a:lstStyle/>
          <a:p>
            <a:r>
              <a:rPr lang="en-US" dirty="0"/>
              <a:t>QA/QC Discussion</a:t>
            </a:r>
          </a:p>
        </p:txBody>
      </p:sp>
      <p:sp>
        <p:nvSpPr>
          <p:cNvPr id="3" name="Content Placeholder 2">
            <a:extLst>
              <a:ext uri="{FF2B5EF4-FFF2-40B4-BE49-F238E27FC236}">
                <a16:creationId xmlns:a16="http://schemas.microsoft.com/office/drawing/2014/main" id="{B5382F7C-7FCC-4641-A74E-C8FDD8BD6E96}"/>
              </a:ext>
            </a:extLst>
          </p:cNvPr>
          <p:cNvSpPr>
            <a:spLocks noGrp="1"/>
          </p:cNvSpPr>
          <p:nvPr>
            <p:ph idx="1"/>
          </p:nvPr>
        </p:nvSpPr>
        <p:spPr/>
        <p:txBody>
          <a:bodyPr/>
          <a:lstStyle/>
          <a:p>
            <a:r>
              <a:rPr lang="en-US" dirty="0">
                <a:solidFill>
                  <a:srgbClr val="0070C0"/>
                </a:solidFill>
              </a:rPr>
              <a:t>None of these coordinates are directly useful because </a:t>
            </a:r>
          </a:p>
          <a:p>
            <a:pPr lvl="1"/>
            <a:r>
              <a:rPr lang="en-US" dirty="0">
                <a:solidFill>
                  <a:srgbClr val="0070C0"/>
                </a:solidFill>
              </a:rPr>
              <a:t>They may include the influence of as-yet undiagnosed adjustment details.</a:t>
            </a:r>
          </a:p>
          <a:p>
            <a:pPr lvl="1"/>
            <a:r>
              <a:rPr lang="en-US" dirty="0">
                <a:solidFill>
                  <a:srgbClr val="0070C0"/>
                </a:solidFill>
              </a:rPr>
              <a:t>Minimally-constrained.</a:t>
            </a:r>
          </a:p>
          <a:p>
            <a:r>
              <a:rPr lang="en-US" dirty="0">
                <a:solidFill>
                  <a:srgbClr val="00B050"/>
                </a:solidFill>
              </a:rPr>
              <a:t>What should our next steps be?</a:t>
            </a:r>
          </a:p>
          <a:p>
            <a:pPr lvl="1"/>
            <a:r>
              <a:rPr lang="en-US" dirty="0">
                <a:solidFill>
                  <a:srgbClr val="00B050"/>
                </a:solidFill>
              </a:rPr>
              <a:t>Perform the remaining 4 adjustments and examine the results.</a:t>
            </a:r>
          </a:p>
          <a:p>
            <a:pPr marL="0" indent="0">
              <a:buNone/>
            </a:pPr>
            <a:endParaRPr lang="en-US" dirty="0"/>
          </a:p>
        </p:txBody>
      </p:sp>
      <p:sp>
        <p:nvSpPr>
          <p:cNvPr id="4" name="Date Placeholder 3">
            <a:extLst>
              <a:ext uri="{FF2B5EF4-FFF2-40B4-BE49-F238E27FC236}">
                <a16:creationId xmlns:a16="http://schemas.microsoft.com/office/drawing/2014/main" id="{8CE048C9-D420-4AE2-908E-56F8668FD539}"/>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C677F367-6AEC-4C17-B03C-D6AF8FDA8356}"/>
              </a:ext>
            </a:extLst>
          </p:cNvPr>
          <p:cNvSpPr>
            <a:spLocks noGrp="1"/>
          </p:cNvSpPr>
          <p:nvPr>
            <p:ph type="ftr" sz="quarter" idx="11"/>
          </p:nvPr>
        </p:nvSpPr>
        <p:spPr/>
        <p:txBody>
          <a:bodyPr/>
          <a:lstStyle/>
          <a:p>
            <a:pPr>
              <a:defRPr/>
            </a:pPr>
            <a:r>
              <a:rPr lang="en-US"/>
              <a:t>Step 4 : Network Adjustment</a:t>
            </a:r>
            <a:endParaRPr lang="en-US" dirty="0"/>
          </a:p>
        </p:txBody>
      </p:sp>
      <p:sp>
        <p:nvSpPr>
          <p:cNvPr id="6" name="Slide Number Placeholder 5">
            <a:extLst>
              <a:ext uri="{FF2B5EF4-FFF2-40B4-BE49-F238E27FC236}">
                <a16:creationId xmlns:a16="http://schemas.microsoft.com/office/drawing/2014/main" id="{26DDFE75-DF4A-4846-BC6F-BB204812308D}"/>
              </a:ext>
            </a:extLst>
          </p:cNvPr>
          <p:cNvSpPr>
            <a:spLocks noGrp="1"/>
          </p:cNvSpPr>
          <p:nvPr>
            <p:ph type="sldNum" sz="quarter" idx="12"/>
          </p:nvPr>
        </p:nvSpPr>
        <p:spPr/>
        <p:txBody>
          <a:bodyPr/>
          <a:lstStyle/>
          <a:p>
            <a:pPr>
              <a:defRPr/>
            </a:pPr>
            <a:fld id="{73529DF9-F8E1-4220-8C8F-E52644C5560B}" type="slidenum">
              <a:rPr lang="en-US" smtClean="0"/>
              <a:pPr>
                <a:defRPr/>
              </a:pPr>
              <a:t>83</a:t>
            </a:fld>
            <a:endParaRPr lang="en-US"/>
          </a:p>
        </p:txBody>
      </p:sp>
    </p:spTree>
    <p:extLst>
      <p:ext uri="{BB962C8B-B14F-4D97-AF65-F5344CB8AC3E}">
        <p14:creationId xmlns:p14="http://schemas.microsoft.com/office/powerpoint/2010/main" val="19279333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8517B-3C97-99EC-1A9A-F25A2974D757}"/>
              </a:ext>
            </a:extLst>
          </p:cNvPr>
          <p:cNvSpPr>
            <a:spLocks noGrp="1"/>
          </p:cNvSpPr>
          <p:nvPr>
            <p:ph type="title"/>
          </p:nvPr>
        </p:nvSpPr>
        <p:spPr/>
        <p:txBody>
          <a:bodyPr/>
          <a:lstStyle/>
          <a:p>
            <a:r>
              <a:rPr lang="en-US" dirty="0"/>
              <a:t>End Basic Network Adjustment</a:t>
            </a:r>
          </a:p>
        </p:txBody>
      </p:sp>
      <p:sp>
        <p:nvSpPr>
          <p:cNvPr id="3" name="Content Placeholder 2">
            <a:extLst>
              <a:ext uri="{FF2B5EF4-FFF2-40B4-BE49-F238E27FC236}">
                <a16:creationId xmlns:a16="http://schemas.microsoft.com/office/drawing/2014/main" id="{1EA0A6A6-C0E0-403D-6B67-38ABC67E4C99}"/>
              </a:ext>
            </a:extLst>
          </p:cNvPr>
          <p:cNvSpPr>
            <a:spLocks noGrp="1"/>
          </p:cNvSpPr>
          <p:nvPr>
            <p:ph idx="1"/>
          </p:nvPr>
        </p:nvSpPr>
        <p:spPr/>
        <p:txBody>
          <a:bodyPr/>
          <a:lstStyle/>
          <a:p>
            <a:r>
              <a:rPr lang="en-US" dirty="0"/>
              <a:t>The next 4 Adjustments will be discussed in the next slide set (OP 5B).</a:t>
            </a:r>
          </a:p>
          <a:p>
            <a:endParaRPr lang="en-US" dirty="0"/>
          </a:p>
          <a:p>
            <a:endParaRPr lang="en-US" dirty="0"/>
          </a:p>
        </p:txBody>
      </p:sp>
      <p:sp>
        <p:nvSpPr>
          <p:cNvPr id="4" name="Date Placeholder 3">
            <a:extLst>
              <a:ext uri="{FF2B5EF4-FFF2-40B4-BE49-F238E27FC236}">
                <a16:creationId xmlns:a16="http://schemas.microsoft.com/office/drawing/2014/main" id="{E3E07AA8-A0B0-0DEB-D289-1AA028A36BB5}"/>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9C9B73AC-D4CB-1190-7E36-785CF2D98728}"/>
              </a:ext>
            </a:extLst>
          </p:cNvPr>
          <p:cNvSpPr>
            <a:spLocks noGrp="1"/>
          </p:cNvSpPr>
          <p:nvPr>
            <p:ph type="ftr" sz="quarter" idx="11"/>
          </p:nvPr>
        </p:nvSpPr>
        <p:spPr/>
        <p:txBody>
          <a:bodyPr/>
          <a:lstStyle/>
          <a:p>
            <a:pPr>
              <a:defRPr/>
            </a:pPr>
            <a:r>
              <a:rPr lang="en-US"/>
              <a:t>Step 4 : Network Adjustment</a:t>
            </a:r>
            <a:endParaRPr lang="en-US" dirty="0"/>
          </a:p>
        </p:txBody>
      </p:sp>
      <p:sp>
        <p:nvSpPr>
          <p:cNvPr id="6" name="Slide Number Placeholder 5">
            <a:extLst>
              <a:ext uri="{FF2B5EF4-FFF2-40B4-BE49-F238E27FC236}">
                <a16:creationId xmlns:a16="http://schemas.microsoft.com/office/drawing/2014/main" id="{75643528-B0E0-E0D0-9A94-31DB9B7791C0}"/>
              </a:ext>
            </a:extLst>
          </p:cNvPr>
          <p:cNvSpPr>
            <a:spLocks noGrp="1"/>
          </p:cNvSpPr>
          <p:nvPr>
            <p:ph type="sldNum" sz="quarter" idx="12"/>
          </p:nvPr>
        </p:nvSpPr>
        <p:spPr/>
        <p:txBody>
          <a:bodyPr/>
          <a:lstStyle/>
          <a:p>
            <a:pPr>
              <a:defRPr/>
            </a:pPr>
            <a:fld id="{73529DF9-F8E1-4220-8C8F-E52644C5560B}" type="slidenum">
              <a:rPr lang="en-US" smtClean="0"/>
              <a:pPr>
                <a:defRPr/>
              </a:pPr>
              <a:t>84</a:t>
            </a:fld>
            <a:endParaRPr lang="en-US"/>
          </a:p>
        </p:txBody>
      </p:sp>
    </p:spTree>
    <p:extLst>
      <p:ext uri="{BB962C8B-B14F-4D97-AF65-F5344CB8AC3E}">
        <p14:creationId xmlns:p14="http://schemas.microsoft.com/office/powerpoint/2010/main" val="29082948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685800" y="2286000"/>
            <a:ext cx="7772400" cy="76224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alibri"/>
                <a:ea typeface="+mn-ea"/>
                <a:cs typeface="+mn-cs"/>
              </a:rPr>
              <a:t>OPUS Projects Manager Training</a:t>
            </a:r>
          </a:p>
        </p:txBody>
      </p:sp>
      <p:sp>
        <p:nvSpPr>
          <p:cNvPr id="8" name="Title 1"/>
          <p:cNvSpPr txBox="1">
            <a:spLocks/>
          </p:cNvSpPr>
          <p:nvPr/>
        </p:nvSpPr>
        <p:spPr bwMode="auto">
          <a:xfrm>
            <a:off x="685800" y="2980702"/>
            <a:ext cx="7772400" cy="10009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Arial" pitchFamily="34" charset="0"/>
                <a:ea typeface="+mn-ea"/>
                <a:cs typeface="+mn-cs"/>
              </a:rPr>
              <a:t>Step 4 : Network Adjustment</a:t>
            </a:r>
            <a:endParaRPr kumimoji="0" lang="en-US" sz="3600" b="0" i="0" u="none" strike="noStrike" kern="1200" cap="none" spc="0" normalizeH="0" baseline="0" noProof="0" dirty="0">
              <a:ln>
                <a:noFill/>
              </a:ln>
              <a:solidFill>
                <a:prstClr val="black"/>
              </a:solidFill>
              <a:effectLst/>
              <a:uLnTx/>
              <a:uFillTx/>
              <a:latin typeface="Calibri"/>
              <a:ea typeface="+mn-ea"/>
              <a:cs typeface="+mn-cs"/>
            </a:endParaRPr>
          </a:p>
        </p:txBody>
      </p:sp>
      <p:sp>
        <p:nvSpPr>
          <p:cNvPr id="3" name="Subtitle 2"/>
          <p:cNvSpPr>
            <a:spLocks noGrp="1"/>
          </p:cNvSpPr>
          <p:nvPr>
            <p:ph type="subTitle" idx="1"/>
          </p:nvPr>
        </p:nvSpPr>
        <p:spPr>
          <a:xfrm>
            <a:off x="1371600" y="3957450"/>
            <a:ext cx="6400800" cy="1752600"/>
          </a:xfrm>
        </p:spPr>
        <p:txBody>
          <a:bodyPr/>
          <a:lstStyle/>
          <a:p>
            <a:br>
              <a:rPr lang="en-US" dirty="0"/>
            </a:br>
            <a:r>
              <a:rPr lang="en-US"/>
              <a:t> ngs.opus.projects@noaa.gov</a:t>
            </a:r>
            <a:endParaRPr lang="en-US" dirty="0"/>
          </a:p>
        </p:txBody>
      </p:sp>
      <p:sp>
        <p:nvSpPr>
          <p:cNvPr id="10" name="Date Placeholder 9"/>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a:ea typeface="+mn-ea"/>
                <a:cs typeface="+mn-cs"/>
              </a:rPr>
              <a:t>2023-10-16</a:t>
            </a: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11" name="Slide Number Placeholder 10"/>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7DA517-2C82-445E-B311-3D5BB660DD96}"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12" name="Footer Placeholder 11"/>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rPr>
              <a:t>Step 4 : Network Adjustment</a:t>
            </a:r>
          </a:p>
        </p:txBody>
      </p:sp>
      <p:sp>
        <p:nvSpPr>
          <p:cNvPr id="2" name="TextBox 1">
            <a:extLst>
              <a:ext uri="{FF2B5EF4-FFF2-40B4-BE49-F238E27FC236}">
                <a16:creationId xmlns:a16="http://schemas.microsoft.com/office/drawing/2014/main" id="{FE41215E-9243-4C83-8B7F-AEFD5BD74CA0}"/>
              </a:ext>
            </a:extLst>
          </p:cNvPr>
          <p:cNvSpPr txBox="1"/>
          <p:nvPr/>
        </p:nvSpPr>
        <p:spPr>
          <a:xfrm>
            <a:off x="3934326" y="1376796"/>
            <a:ext cx="1275348" cy="707886"/>
          </a:xfrm>
          <a:prstGeom prst="rect">
            <a:avLst/>
          </a:prstGeom>
          <a:noFill/>
        </p:spPr>
        <p:txBody>
          <a:bodyPr wrap="square" rtlCol="0">
            <a:spAutoFit/>
          </a:bodyPr>
          <a:lstStyle/>
          <a:p>
            <a:r>
              <a:rPr lang="en-US" sz="4000" dirty="0"/>
              <a:t>END</a:t>
            </a:r>
          </a:p>
        </p:txBody>
      </p:sp>
    </p:spTree>
    <p:extLst>
      <p:ext uri="{BB962C8B-B14F-4D97-AF65-F5344CB8AC3E}">
        <p14:creationId xmlns:p14="http://schemas.microsoft.com/office/powerpoint/2010/main" val="7594997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66977C8-2B68-BA4E-1DF3-404874FCD1A9}"/>
              </a:ext>
            </a:extLst>
          </p:cNvPr>
          <p:cNvPicPr>
            <a:picLocks noChangeAspect="1"/>
          </p:cNvPicPr>
          <p:nvPr/>
        </p:nvPicPr>
        <p:blipFill>
          <a:blip r:embed="rId3"/>
          <a:stretch>
            <a:fillRect/>
          </a:stretch>
        </p:blipFill>
        <p:spPr>
          <a:xfrm>
            <a:off x="0" y="285284"/>
            <a:ext cx="9144000" cy="6287432"/>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4 : Network Adjustment</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9</a:t>
            </a:fld>
            <a:endParaRPr lang="en-US"/>
          </a:p>
        </p:txBody>
      </p:sp>
      <p:sp>
        <p:nvSpPr>
          <p:cNvPr id="9" name="TextBox 8"/>
          <p:cNvSpPr txBox="1"/>
          <p:nvPr/>
        </p:nvSpPr>
        <p:spPr>
          <a:xfrm>
            <a:off x="457200" y="521208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 and the observers names are convenience links to send an email.</a:t>
            </a:r>
            <a:endParaRPr lang="en-US" sz="2400" dirty="0">
              <a:solidFill>
                <a:schemeClr val="bg1"/>
              </a:solidFill>
            </a:endParaRPr>
          </a:p>
        </p:txBody>
      </p:sp>
      <p:sp>
        <p:nvSpPr>
          <p:cNvPr id="14" name="Rectangle 13">
            <a:extLst>
              <a:ext uri="{FF2B5EF4-FFF2-40B4-BE49-F238E27FC236}">
                <a16:creationId xmlns:a16="http://schemas.microsoft.com/office/drawing/2014/main" id="{10FBFF25-A36A-4488-A6B8-21004D6EA3F9}"/>
              </a:ext>
            </a:extLst>
          </p:cNvPr>
          <p:cNvSpPr/>
          <p:nvPr/>
        </p:nvSpPr>
        <p:spPr>
          <a:xfrm>
            <a:off x="6096000" y="3784600"/>
            <a:ext cx="457200" cy="782246"/>
          </a:xfrm>
          <a:prstGeom prst="rect">
            <a:avLst/>
          </a:prstGeom>
          <a:solidFill>
            <a:srgbClr val="FF0000">
              <a:alpha val="10000"/>
            </a:srgb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a:extLst>
              <a:ext uri="{FF2B5EF4-FFF2-40B4-BE49-F238E27FC236}">
                <a16:creationId xmlns:a16="http://schemas.microsoft.com/office/drawing/2014/main" id="{A5689E6E-BF7A-4536-A098-D49A99376D0A}"/>
              </a:ext>
            </a:extLst>
          </p:cNvPr>
          <p:cNvCxnSpPr>
            <a:cxnSpLocks/>
            <a:stCxn id="9" idx="0"/>
            <a:endCxn id="14" idx="2"/>
          </p:cNvCxnSpPr>
          <p:nvPr/>
        </p:nvCxnSpPr>
        <p:spPr>
          <a:xfrm flipV="1">
            <a:off x="4572000" y="4566846"/>
            <a:ext cx="1752600" cy="645234"/>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750"/>
                            </p:stCondLst>
                            <p:childTnLst>
                              <p:par>
                                <p:cTn id="9" presetID="22" presetClass="entr" presetSubtype="4" fill="hold" grpId="0" nodeType="afterEffect">
                                  <p:stCondLst>
                                    <p:cond delay="25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theme/theme1.xml><?xml version="1.0" encoding="utf-8"?>
<a:theme xmlns:a="http://schemas.openxmlformats.org/drawingml/2006/main" name="training_draf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training_draft</Template>
  <TotalTime>4020</TotalTime>
  <Words>5555</Words>
  <Application>Microsoft Office PowerPoint</Application>
  <PresentationFormat>On-screen Show (4:3)</PresentationFormat>
  <Paragraphs>1004</Paragraphs>
  <Slides>85</Slides>
  <Notes>60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85</vt:i4>
      </vt:variant>
    </vt:vector>
  </HeadingPairs>
  <TitlesOfParts>
    <vt:vector size="90" baseType="lpstr">
      <vt:lpstr>Arial</vt:lpstr>
      <vt:lpstr>Calibri</vt:lpstr>
      <vt:lpstr>Courier New</vt:lpstr>
      <vt:lpstr>Wingdings</vt:lpstr>
      <vt:lpstr>training_draft</vt:lpstr>
      <vt:lpstr>PowerPoint Presentation</vt:lpstr>
      <vt:lpstr>Outline</vt:lpstr>
      <vt:lpstr>What’s in this training?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Email Notification of Adjustment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Final Coordinate Listings</vt:lpstr>
      <vt:lpstr>WinTEQC Screen </vt:lpstr>
      <vt:lpstr>WinTEQC Summary </vt:lpstr>
      <vt:lpstr>QA/QC Discussion</vt:lpstr>
      <vt:lpstr>End Basic Network Adjustment</vt:lpstr>
      <vt:lpstr>PowerPoint Presentation</vt:lpstr>
    </vt:vector>
  </TitlesOfParts>
  <Company>NOS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OPUS-Projects Manager Training</dc:title>
  <dc:subject>Mangae</dc:subject>
  <dc:creator>mark.schenewerk</dc:creator>
  <cp:keywords>OPUS-Projects</cp:keywords>
  <cp:lastModifiedBy>David Zenk</cp:lastModifiedBy>
  <cp:revision>223</cp:revision>
  <dcterms:created xsi:type="dcterms:W3CDTF">2010-09-08T16:22:07Z</dcterms:created>
  <dcterms:modified xsi:type="dcterms:W3CDTF">2023-09-22T18:02:04Z</dcterms:modified>
  <cp:category>training</cp:category>
</cp:coreProperties>
</file>